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3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4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5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6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7" r:id="rId2"/>
    <p:sldMasterId id="2147483705" r:id="rId3"/>
    <p:sldMasterId id="2147483736" r:id="rId4"/>
    <p:sldMasterId id="2147483781" r:id="rId5"/>
    <p:sldMasterId id="2147483810" r:id="rId6"/>
    <p:sldMasterId id="2147483839" r:id="rId7"/>
  </p:sldMasterIdLst>
  <p:notesMasterIdLst>
    <p:notesMasterId r:id="rId58"/>
  </p:notesMasterIdLst>
  <p:sldIdLst>
    <p:sldId id="256" r:id="rId8"/>
    <p:sldId id="257" r:id="rId9"/>
    <p:sldId id="258" r:id="rId10"/>
    <p:sldId id="260" r:id="rId11"/>
    <p:sldId id="261" r:id="rId12"/>
    <p:sldId id="262" r:id="rId13"/>
    <p:sldId id="263" r:id="rId14"/>
    <p:sldId id="269" r:id="rId15"/>
    <p:sldId id="348" r:id="rId16"/>
    <p:sldId id="349" r:id="rId17"/>
    <p:sldId id="350" r:id="rId18"/>
    <p:sldId id="351" r:id="rId19"/>
    <p:sldId id="274" r:id="rId20"/>
    <p:sldId id="347" r:id="rId21"/>
    <p:sldId id="4100254" r:id="rId22"/>
    <p:sldId id="4100255" r:id="rId23"/>
    <p:sldId id="276" r:id="rId24"/>
    <p:sldId id="277" r:id="rId25"/>
    <p:sldId id="278" r:id="rId26"/>
    <p:sldId id="279" r:id="rId27"/>
    <p:sldId id="280" r:id="rId28"/>
    <p:sldId id="290" r:id="rId29"/>
    <p:sldId id="291" r:id="rId30"/>
    <p:sldId id="292" r:id="rId31"/>
    <p:sldId id="293" r:id="rId32"/>
    <p:sldId id="334" r:id="rId33"/>
    <p:sldId id="355" r:id="rId34"/>
    <p:sldId id="356" r:id="rId35"/>
    <p:sldId id="4100256" r:id="rId36"/>
    <p:sldId id="299" r:id="rId37"/>
    <p:sldId id="300" r:id="rId38"/>
    <p:sldId id="357" r:id="rId39"/>
    <p:sldId id="358" r:id="rId40"/>
    <p:sldId id="360" r:id="rId41"/>
    <p:sldId id="359" r:id="rId42"/>
    <p:sldId id="361" r:id="rId43"/>
    <p:sldId id="312" r:id="rId44"/>
    <p:sldId id="313" r:id="rId45"/>
    <p:sldId id="362" r:id="rId46"/>
    <p:sldId id="317" r:id="rId47"/>
    <p:sldId id="318" r:id="rId48"/>
    <p:sldId id="319" r:id="rId49"/>
    <p:sldId id="320" r:id="rId50"/>
    <p:sldId id="321" r:id="rId51"/>
    <p:sldId id="322" r:id="rId52"/>
    <p:sldId id="323" r:id="rId53"/>
    <p:sldId id="365" r:id="rId54"/>
    <p:sldId id="4100253" r:id="rId55"/>
    <p:sldId id="326" r:id="rId56"/>
    <p:sldId id="327" r:id="rId57"/>
  </p:sldIdLst>
  <p:sldSz cx="12192000" cy="6858000"/>
  <p:notesSz cx="6858000" cy="9144000"/>
  <p:embeddedFontLst>
    <p:embeddedFont>
      <p:font typeface="Dosis" pitchFamily="2" charset="0"/>
      <p:regular r:id="rId59"/>
      <p:bold r:id="rId6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0" roundtripDataSignature="AMtx7mgI+NTS5UvMSMn7FMimI04kdvLj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58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95" autoAdjust="0"/>
  </p:normalViewPr>
  <p:slideViewPr>
    <p:cSldViewPr snapToGrid="0">
      <p:cViewPr varScale="1">
        <p:scale>
          <a:sx n="90" d="100"/>
          <a:sy n="90" d="100"/>
        </p:scale>
        <p:origin x="10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" Type="http://schemas.openxmlformats.org/officeDocument/2006/relationships/slideMaster" Target="slideMasters/slideMaster7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customschemas.google.com/relationships/presentationmetadata" Target="meta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font" Target="fonts/font1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font" Target="fonts/font2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7" name="Google Shape;18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8" name="Google Shape;18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9" name="Google Shape;18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0" name="Google Shape;19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" name="Google Shape;190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4" name="Google Shape;19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2" name="Google Shape;19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2" name="Google Shape;1942;p6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3" name="Google Shape;1943;p6:notes"/>
          <p:cNvSpPr txBox="1">
            <a:spLocks noGrp="1"/>
          </p:cNvSpPr>
          <p:nvPr>
            <p:ph type="sldNum" idx="12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" name="Google Shape;195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5" name="Google Shape;19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5" name="Google Shape;19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4" name="Google Shape;20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19030F1F-67B9-1EBD-A850-D54F20B53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AC971232-906C-89FE-E5D3-673A2704D5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60055E2F-F2FB-591F-AB85-698DF92D1E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54417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3C7CD340-CD21-60E4-D6C5-990524D8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7FDD14D1-4BB8-9F8E-9E34-6A5E2A5475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26281D41-B227-9178-0CD1-D487EE22D0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05878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360BC55B-7427-C177-26C1-537FB129D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ADDCD330-6ADF-B6B1-2C7E-A5590E9FF1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6D042012-04C7-1A42-0FCF-5C36FE2250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9398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D67ECBC0-9EAE-7649-72A3-1C5D43CC3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87318326-7B6A-5132-4A19-B8A53DB6D9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FEB3E4F7-5E74-57C2-A4F8-7814A75642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61869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63BDE041-E366-1719-AC7C-E2D7DFA2B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114021C3-FCDF-8B56-43CD-83C57A3B9B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C987E253-79C9-CA5E-CE27-BF5F56E31B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24016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84ADFF52-5878-3033-F5B7-7C70B9BDB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E33714A5-1A30-0346-BF32-BEBB3698D9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1D940B85-4C93-635A-B929-30668F15E3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95915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96719854-B2CE-0F7E-E63D-CF9ED325E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0BF96179-6D27-D0EC-01B5-65EA9E7CFB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90FD2788-D2F6-94A8-A8B5-9533032773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79846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2" name="Google Shape;2102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3" name="Google Shape;210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9" name="Google Shape;21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1" name="Google Shape;213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2" name="Google Shape;213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3" name="Google Shape;214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9" name="Google Shape;240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0" name="Google Shape;241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4" name="Google Shape;2414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5" name="Google Shape;241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" name="Google Shape;2641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2" name="Google Shape;264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280B4CB1-AAF9-E39B-8CF5-726A2C22D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E5E7850A-9D7B-082D-20BA-367A38A4EB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C1BB0456-E9A1-966B-904F-9BB39B3B0A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8113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285F70A5-435A-AD8D-7403-FECBA6F28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8D9444BB-7018-46ED-AC56-5B79D8F984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BCE9696E-3032-E547-93B2-B9F298BE61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30573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5D56C121-D900-3988-FD78-F7520969A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03627FFB-1B9B-1FA7-1079-BB2B5717B0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27812BE5-7FD1-672C-A8AE-3A76F12757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45641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5442CB32-915B-119E-4C9E-637588628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49FC753E-3B58-11E3-93AD-77A4D962B6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25418328-FCDC-DAEC-0DCF-3DEC7A558B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9317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6" name="Google Shape;3176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7" name="Google Shape;317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76FB71C1-6949-2603-C3A2-57EA65301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FFD12611-BBC5-6608-AAAA-EC22F1A84F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FB75CE53-D28E-26E0-39AE-6B5F67206F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88015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C40349AE-CE7D-CF42-AEDE-B971A45ED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2033B1CC-935A-BD0E-2822-D23269268E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132EDF97-D9C7-20E4-3766-5B447D0BE2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57890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EB62C9DA-A466-AB95-5010-BE56CE36D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A7FC432F-D685-4B88-550B-F032163091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40FD034D-5E06-51A9-8EC0-75566CDF5C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20839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B52378D1-1B47-A91B-423B-5805D53CB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A5C9CAB8-8189-9CC5-8079-C8A1FE4891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9594182F-FB82-4960-C8E7-9B33223B6B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57106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95F70837-0EEF-382D-9DAF-900077573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009A7930-FEF6-372A-D50E-22D0C38807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A78CD4BE-E341-A8A0-E0E7-212C8A3695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71440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2" name="Google Shape;3742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>
          <a:extLst>
            <a:ext uri="{FF2B5EF4-FFF2-40B4-BE49-F238E27FC236}">
              <a16:creationId xmlns:a16="http://schemas.microsoft.com/office/drawing/2014/main" id="{5A185C24-C6DD-7D22-9B2D-2BA7EBFD1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>
            <a:extLst>
              <a:ext uri="{FF2B5EF4-FFF2-40B4-BE49-F238E27FC236}">
                <a16:creationId xmlns:a16="http://schemas.microsoft.com/office/drawing/2014/main" id="{5C75906F-8D95-ACFF-D786-C52390C09A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>
            <a:extLst>
              <a:ext uri="{FF2B5EF4-FFF2-40B4-BE49-F238E27FC236}">
                <a16:creationId xmlns:a16="http://schemas.microsoft.com/office/drawing/2014/main" id="{09D8E5A3-222D-A8AF-2F5D-EE063C6D75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64137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" name="Google Shape;3899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0" name="Google Shape;390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4" name="Google Shape;3904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5" name="Google Shape;390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5" name="Google Shape;3935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6" name="Google Shape;3936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6" name="Google Shape;3946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7" name="Google Shape;3947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2" name="Google Shape;4022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3" name="Google Shape;4023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7" name="Google Shape;4027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8" name="Google Shape;4028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" name="Google Shape;4034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5" name="Google Shape;4035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3">
          <a:extLst>
            <a:ext uri="{FF2B5EF4-FFF2-40B4-BE49-F238E27FC236}">
              <a16:creationId xmlns:a16="http://schemas.microsoft.com/office/drawing/2014/main" id="{492F9D2E-51BC-FF3F-8404-9E71F4144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" name="Google Shape;4034;p68:notes">
            <a:extLst>
              <a:ext uri="{FF2B5EF4-FFF2-40B4-BE49-F238E27FC236}">
                <a16:creationId xmlns:a16="http://schemas.microsoft.com/office/drawing/2014/main" id="{03175125-EC08-5188-9E6B-8A65A67C60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5" name="Google Shape;4035;p68:notes">
            <a:extLst>
              <a:ext uri="{FF2B5EF4-FFF2-40B4-BE49-F238E27FC236}">
                <a16:creationId xmlns:a16="http://schemas.microsoft.com/office/drawing/2014/main" id="{D1E19DD0-E133-30E3-984D-ECB0BEB8AA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26025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48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186910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7" name="Google Shape;4077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8" name="Google Shape;4078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" name="Google Shape;4085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6" name="Google Shape;4086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9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4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74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74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0" name="Google Shape;20;p74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74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22" name="Google Shape;22;p74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74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4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74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26" name="Google Shape;26;p74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74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74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74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74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74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74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4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4" name="Google Shape;34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oogle Shape;36;p8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7" name="Google Shape;37;p8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" name="Google Shape;38;p8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" name="Google Shape;39;p8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" name="Google Shape;40;p89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9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9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89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4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7" name="Google Shape;47;p1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p14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p14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7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86" name="Google Shape;86;p147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47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47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47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4" name="Google Shape;94;p14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5" name="Google Shape;95;p1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4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0" name="Google Shape;100;p14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1" name="Google Shape;101;p14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2" name="Google Shape;102;p14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3" name="Google Shape;103;p14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15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6" name="Google Shape;106;p15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7" name="Google Shape;107;p15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8" name="Google Shape;108;p15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9" name="Google Shape;109;p15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5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2" name="Google Shape;112;p15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3" name="Google Shape;113;p15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4" name="Google Shape;114;p15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5" name="Google Shape;115;p15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5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8" name="Google Shape;118;p15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9" name="Google Shape;119;p15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0" name="Google Shape;120;p15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1" name="Google Shape;121;p15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15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4" name="Google Shape;124;p15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" name="Google Shape;125;p15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" name="Google Shape;126;p15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7" name="Google Shape;127;p15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5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0" name="Google Shape;130;p15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1" name="Google Shape;131;p15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2" name="Google Shape;132;p15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3" name="Google Shape;133;p15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6" name="Google Shape;136;p1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7" name="Google Shape;137;p1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" name="Google Shape;138;p1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9" name="Google Shape;139;p15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1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2" name="Google Shape;142;p1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" name="Google Shape;143;p1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" name="Google Shape;144;p1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5" name="Google Shape;145;p15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1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" name="Google Shape;148;p1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" name="Google Shape;149;p1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" name="Google Shape;150;p1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" name="Google Shape;151;p15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1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4" name="Google Shape;154;p1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5" name="Google Shape;155;p1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6" name="Google Shape;156;p1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7" name="Google Shape;157;p15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59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59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159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159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59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159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159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59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59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59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59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59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159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0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60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160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60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60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60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" name="Google Shape;180;p160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81" name="Google Shape;181;p160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60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3" name="Google Shape;183;p160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5" name="Google Shape;185;p160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161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88" name="Google Shape;188;p161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9" name="Google Shape;189;p16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0" name="Google Shape;190;p161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1" name="Google Shape;191;p161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92" name="Google Shape;192;p16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3" name="Google Shape;193;p161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94" name="Google Shape;194;p16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61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6" name="Google Shape;196;p161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97" name="Google Shape;197;p161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8" name="Google Shape;198;p161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9" name="Google Shape;199;p161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00" name="Google Shape;200;p161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1" name="Google Shape;201;p161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202" name="Google Shape;202;p161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3" name="Google Shape;203;p161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4" name="Google Shape;204;p161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205" name="Google Shape;205;p161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6" name="Google Shape;206;p161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207" name="Google Shape;207;p161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8" name="Google Shape;208;p161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09" name="Google Shape;209;p161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61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16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62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214" name="Google Shape;214;p16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6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6" name="Google Shape;216;p16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62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218" name="Google Shape;218;p1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162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220" name="Google Shape;220;p162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6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p16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16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25" name="Google Shape;225;p16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6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7" name="Google Shape;227;p163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163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29" name="Google Shape;229;p163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6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1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164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34" name="Google Shape;234;p16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6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236" name="Google Shape;236;p16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6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16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41" name="Google Shape;241;p16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2" name="Google Shape;242;p16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3" name="Google Shape;243;p16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44" name="Google Shape;244;p165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165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165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7" name="Google Shape;247;p165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Google Shape;248;p165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166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51" name="Google Shape;251;p16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6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253" name="Google Shape;253;p16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1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66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6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6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76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76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76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7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0" name="Google Shape;270;p76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271" name="Google Shape;271;p7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7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73" name="Google Shape;273;p76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7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275" name="Google Shape;275;p76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77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278" name="Google Shape;278;p77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9" name="Google Shape;279;p7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0" name="Google Shape;280;p77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281" name="Google Shape;281;p77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282" name="Google Shape;282;p7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3" name="Google Shape;283;p77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84" name="Google Shape;284;p7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5" name="Google Shape;285;p77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6" name="Google Shape;286;p77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87" name="Google Shape;287;p77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8" name="Google Shape;288;p77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9" name="Google Shape;289;p77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90" name="Google Shape;290;p77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1" name="Google Shape;291;p77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292" name="Google Shape;292;p77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3" name="Google Shape;293;p77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4" name="Google Shape;294;p77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295" name="Google Shape;295;p77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6" name="Google Shape;296;p77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297" name="Google Shape;297;p77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8" name="Google Shape;298;p77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99" name="Google Shape;299;p7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77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7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ucture de la séance">
  <p:cSld name="Structure de la séance">
    <p:bg>
      <p:bgPr>
        <a:solidFill>
          <a:srgbClr val="DCE6F2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81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81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5" name="Google Shape;305;p81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6" name="Google Shape;306;p81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307" name="Google Shape;307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308" name="Google Shape;308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B3E5A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81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311" name="Google Shape;311;p81"/>
          <p:cNvSpPr/>
          <p:nvPr/>
        </p:nvSpPr>
        <p:spPr>
          <a:xfrm>
            <a:off x="2336945" y="2310757"/>
            <a:ext cx="395203" cy="39520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68550" tIns="34250" rIns="68550" bIns="342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81"/>
          <p:cNvSpPr/>
          <p:nvPr/>
        </p:nvSpPr>
        <p:spPr>
          <a:xfrm>
            <a:off x="2860122" y="2234356"/>
            <a:ext cx="6994935" cy="54800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81"/>
          <p:cNvSpPr/>
          <p:nvPr/>
        </p:nvSpPr>
        <p:spPr>
          <a:xfrm>
            <a:off x="9301364" y="2248560"/>
            <a:ext cx="519597" cy="51959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81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315" name="Google Shape;315;p81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16" name="Google Shape;316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F9E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320" name="Google Shape;320;p81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21" name="Google Shape;321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325" name="Google Shape;325;p81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326" name="Google Shape;326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330" name="Google Shape;330;p81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331" name="Google Shape;331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335" name="Google Shape;335;p81"/>
          <p:cNvSpPr txBox="1">
            <a:spLocks noGrp="1"/>
          </p:cNvSpPr>
          <p:nvPr>
            <p:ph type="body" idx="1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p81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7" name="Google Shape;337;p81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8" name="Google Shape;338;p81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9" name="Google Shape;339;p81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0" name="Google Shape;340;p81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8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43" name="Google Shape;343;p8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8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8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82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347" name="Google Shape;347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8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8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bg>
      <p:bgPr>
        <a:solidFill>
          <a:srgbClr val="002060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" name="Google Shape;363;p10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64" name="Google Shape;364;p1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43D6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5" name="Google Shape;365;p1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6" name="Google Shape;366;p1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67" name="Google Shape;367;p10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368" name="Google Shape;368;p10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9" name="Google Shape;369;p1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0" name="Google Shape;370;p1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1" name="Google Shape;371;p1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72" name="Google Shape;372;p104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104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74" name="Google Shape;374;p104" descr="Image générée"/>
          <p:cNvPicPr preferRelativeResize="0"/>
          <p:nvPr/>
        </p:nvPicPr>
        <p:blipFill rotWithShape="1">
          <a:blip r:embed="rId3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104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105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79" name="Google Shape;379;p105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0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1" name="Google Shape;381;p10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05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383" name="Google Shape;383;p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05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" name="Google Shape;386;p10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7" name="Google Shape;387;p1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8" name="Google Shape;388;p1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9" name="Google Shape;389;p1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90" name="Google Shape;390;p106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106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2" name="Google Shape;392;p106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3" name="Google Shape;393;p106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1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97" name="Google Shape;397;p1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1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1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3" name="Google Shape;403;p1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1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1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1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9" name="Google Shape;409;p1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0" name="Google Shape;410;p1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1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1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6" name="Google Shape;416;p1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7" name="Google Shape;417;p1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8" name="Google Shape;418;p1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9" name="Google Shape;419;p1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1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1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1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1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1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1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28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1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436" name="Google Shape;436;p128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28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28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9" name="Google Shape;439;p128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28"/>
          <p:cNvSpPr/>
          <p:nvPr/>
        </p:nvSpPr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1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44" name="Google Shape;444;p1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45" name="Google Shape;445;p1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1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1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rgbClr val="0070C0"/>
        </a:soli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1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0" name="Google Shape;450;p1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1" name="Google Shape;451;p1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2" name="Google Shape;452;p1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3" name="Google Shape;453;p13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rgbClr val="002060"/>
        </a:soli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5" name="Google Shape;455;p1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6" name="Google Shape;456;p1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CD87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7" name="Google Shape;457;p1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8" name="Google Shape;458;p1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9" name="Google Shape;459;p13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bg>
      <p:bgPr>
        <a:solidFill>
          <a:srgbClr val="002060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" name="Google Shape;461;p1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62" name="Google Shape;462;p1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86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3" name="Google Shape;463;p1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4" name="Google Shape;464;p1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65" name="Google Shape;465;p13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rgbClr val="002060"/>
        </a:solidFill>
        <a:effectLst/>
      </p:bgPr>
    </p:bg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13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68" name="Google Shape;468;p1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CB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9" name="Google Shape;469;p13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0" name="Google Shape;470;p13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71" name="Google Shape;471;p13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bg>
      <p:bgPr>
        <a:solidFill>
          <a:srgbClr val="002060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3" name="Google Shape;473;p13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74" name="Google Shape;474;p1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2A98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5" name="Google Shape;475;p1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6" name="Google Shape;476;p1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77" name="Google Shape;477;p13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bg>
      <p:bgPr>
        <a:solidFill>
          <a:srgbClr val="002060"/>
        </a:solid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9" name="Google Shape;479;p13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0" name="Google Shape;480;p1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1" name="Google Shape;481;p13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2" name="Google Shape;482;p13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3" name="Google Shape;483;p13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bg>
      <p:bgPr>
        <a:solidFill>
          <a:srgbClr val="002060"/>
        </a:solidFill>
        <a:effectLst/>
      </p:bgPr>
    </p:bg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oogle Shape;485;p13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6" name="Google Shape;486;p1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2A7A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7" name="Google Shape;487;p1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8" name="Google Shape;488;p1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9" name="Google Shape;489;p13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bg>
      <p:bgPr>
        <a:solidFill>
          <a:srgbClr val="002060"/>
        </a:solid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oogle Shape;491;p13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92" name="Google Shape;492;p13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474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3" name="Google Shape;493;p13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4" name="Google Shape;494;p13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95" name="Google Shape;495;p13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bg>
      <p:bgPr>
        <a:solidFill>
          <a:srgbClr val="002060"/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oogle Shape;497;p13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98" name="Google Shape;498;p13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9" name="Google Shape;499;p13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0" name="Google Shape;500;p13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1" name="Google Shape;501;p13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bg>
      <p:bgPr>
        <a:solidFill>
          <a:srgbClr val="002060"/>
        </a:solidFill>
        <a:effectLst/>
      </p:bgPr>
    </p:bg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3" name="Google Shape;503;p13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04" name="Google Shape;504;p13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5" name="Google Shape;505;p13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6" name="Google Shape;506;p13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7" name="Google Shape;507;p13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Slide">
  <p:cSld name="12_Title Slide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9" name="Google Shape;509;p140"/>
          <p:cNvGrpSpPr/>
          <p:nvPr/>
        </p:nvGrpSpPr>
        <p:grpSpPr>
          <a:xfrm>
            <a:off x="-1" y="-38042"/>
            <a:ext cx="12192000" cy="6896042"/>
            <a:chOff x="0" y="0"/>
            <a:chExt cx="13716000" cy="10287000"/>
          </a:xfrm>
        </p:grpSpPr>
        <p:sp>
          <p:nvSpPr>
            <p:cNvPr id="510" name="Google Shape;510;p14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1" name="Google Shape;511;p140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2" name="Google Shape;512;p140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13" name="Google Shape;513;p140"/>
          <p:cNvSpPr/>
          <p:nvPr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4" name="Google Shape;514;p140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47474"/>
              </a:buClr>
              <a:buSzPts val="2000"/>
              <a:buFont typeface="Calibri"/>
              <a:buNone/>
              <a:defRPr sz="2000" b="1">
                <a:solidFill>
                  <a:srgbClr val="74747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140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EAE"/>
              </a:buClr>
              <a:buSzPts val="1400"/>
              <a:buNone/>
              <a:defRPr sz="1400" i="1">
                <a:solidFill>
                  <a:srgbClr val="AEAEAE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/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pic>
        <p:nvPicPr>
          <p:cNvPr id="19" name="Picture 3" descr="Image générée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2388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80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8" name="Google Shape;528;p80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9" name="Google Shape;529;p80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0" name="Google Shape;530;p80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80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2" name="Google Shape;532;p80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3" name="Google Shape;533;p80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80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80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6" name="Google Shape;536;p80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7" name="Google Shape;537;p80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80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80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1" name="Google Shape;541;p9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542" name="Google Shape;542;p9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3" name="Google Shape;543;p9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4" name="Google Shape;544;p9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45" name="Google Shape;545;p90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90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7" name="Google Shape;547;p90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548" name="Google Shape;548;p90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549" name="Google Shape;549;p90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90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51" name="Google Shape;551;p90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4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24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55" name="Google Shape;555;p2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6" name="Google Shape;556;p2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7" name="Google Shape;557;p2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2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1" name="Google Shape;561;p2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2" name="Google Shape;562;p2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2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2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7" name="Google Shape;567;p25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8" name="Google Shape;568;p2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2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2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5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3" name="Google Shape;573;p25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4" name="Google Shape;574;p25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5" name="Google Shape;575;p25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6" name="Google Shape;576;p25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7" name="Google Shape;577;p2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8" name="Google Shape;578;p2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9" name="Google Shape;579;p2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2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3" name="Google Shape;583;p2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4" name="Google Shape;584;p2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5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2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8" name="Google Shape;588;p2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2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590" name="Google Shape;590;p25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25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253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3" name="Google Shape;593;p25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4" name="Google Shape;594;p2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5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7" name="Google Shape;597;p25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8" name="Google Shape;598;p25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9" name="Google Shape;599;p2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0" name="Google Shape;600;p2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1" name="Google Shape;601;p2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2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04" name="Google Shape;604;p2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5" name="Google Shape;605;p2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6" name="Google Shape;606;p2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07" name="Google Shape;607;p25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9" name="Google Shape;609;p2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10" name="Google Shape;610;p2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1" name="Google Shape;611;p2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2" name="Google Shape;612;p2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3" name="Google Shape;613;p25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Google Shape;615;p2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16" name="Google Shape;616;p2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7" name="Google Shape;617;p2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8" name="Google Shape;618;p2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9" name="Google Shape;619;p25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1" name="Google Shape;621;p2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22" name="Google Shape;622;p2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3" name="Google Shape;623;p2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4" name="Google Shape;624;p2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5" name="Google Shape;625;p25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25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28" name="Google Shape;628;p25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9" name="Google Shape;629;p25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0" name="Google Shape;630;p25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31" name="Google Shape;631;p25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3" name="Google Shape;633;p26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34" name="Google Shape;634;p26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5" name="Google Shape;635;p26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6" name="Google Shape;636;p26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37" name="Google Shape;637;p26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9" name="Google Shape;639;p26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40" name="Google Shape;640;p26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1" name="Google Shape;641;p26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2" name="Google Shape;642;p26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43" name="Google Shape;643;p26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26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46" name="Google Shape;646;p26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7" name="Google Shape;647;p26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8" name="Google Shape;648;p26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49" name="Google Shape;649;p26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1" name="Google Shape;651;p26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52" name="Google Shape;652;p26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3" name="Google Shape;653;p26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4" name="Google Shape;654;p26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55" name="Google Shape;655;p26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7" name="Google Shape;657;p26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58" name="Google Shape;658;p26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9" name="Google Shape;659;p26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0" name="Google Shape;660;p26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61" name="Google Shape;661;p26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265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4" name="Google Shape;664;p2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265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265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67" name="Google Shape;667;p265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265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669" name="Google Shape;669;p265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265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1" name="Google Shape;671;p265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2" name="Google Shape;672;p265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673" name="Google Shape;673;p265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265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5" name="Google Shape;675;p265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6" name="Google Shape;676;p265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7" name="Google Shape;677;p265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8" name="Google Shape;678;p265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265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0" name="Google Shape;680;p265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81" name="Google Shape;681;p2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66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266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5" name="Google Shape;685;p266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266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266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8" name="Google Shape;688;p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26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90" name="Google Shape;690;p266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691" name="Google Shape;691;p26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26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93" name="Google Shape;693;p266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2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95" name="Google Shape;695;p266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oogle Shape;697;p267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698" name="Google Shape;698;p267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99" name="Google Shape;699;p26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0" name="Google Shape;700;p267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701" name="Google Shape;701;p267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702" name="Google Shape;702;p26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3" name="Google Shape;703;p267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704" name="Google Shape;704;p26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5" name="Google Shape;705;p267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6" name="Google Shape;706;p267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707" name="Google Shape;707;p267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08" name="Google Shape;708;p267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9" name="Google Shape;709;p267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710" name="Google Shape;710;p267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11" name="Google Shape;711;p267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712" name="Google Shape;712;p267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13" name="Google Shape;713;p267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14" name="Google Shape;714;p267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715" name="Google Shape;715;p267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16" name="Google Shape;716;p267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717" name="Google Shape;717;p267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8" name="Google Shape;718;p267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19" name="Google Shape;719;p26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267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1" name="Google Shape;721;p26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3" name="Google Shape;723;p268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24" name="Google Shape;724;p26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26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6" name="Google Shape;726;p26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268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728" name="Google Shape;728;p2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9" name="Google Shape;729;p268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730" name="Google Shape;730;p268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268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2" name="Google Shape;732;p26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4" name="Google Shape;734;p26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735" name="Google Shape;735;p26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26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7" name="Google Shape;737;p26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8" name="Google Shape;738;p269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739" name="Google Shape;739;p26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26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1" name="Google Shape;741;p2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3" name="Google Shape;743;p27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44" name="Google Shape;744;p27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27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746" name="Google Shape;746;p27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7" name="Google Shape;747;p2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270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oogle Shape;750;p27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51" name="Google Shape;751;p27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2" name="Google Shape;752;p27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3" name="Google Shape;753;p27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54" name="Google Shape;754;p27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5" name="Google Shape;755;p27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6" name="Google Shape;756;p27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7" name="Google Shape;757;p271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8" name="Google Shape;758;p271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0" name="Google Shape;760;p27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61" name="Google Shape;761;p27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2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763" name="Google Shape;763;p27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4" name="Google Shape;764;p2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27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7" name="Google Shape;767;p27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68" name="Google Shape;768;p27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69" name="Google Shape;769;p27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70" name="Google Shape;770;p27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71" name="Google Shape;771;p273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273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3" name="Google Shape;773;p273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4" name="Google Shape;774;p27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5" name="Google Shape;775;p273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274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778" name="Google Shape;778;p274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27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80" name="Google Shape;780;p27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274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782" name="Google Shape;782;p2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2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27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2" name="Google Shape;792;p8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93" name="Google Shape;793;p8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94" name="Google Shape;794;p8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95" name="Google Shape;795;p8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96" name="Google Shape;796;p85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7" name="Google Shape;797;p85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8" name="Google Shape;798;p85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799" name="Google Shape;799;p85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800" name="Google Shape;800;p85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endParaRPr sz="900" b="0" i="0" u="none" strike="noStrike" cap="non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85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02" name="Google Shape;802;p85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5" name="Google Shape;805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6" name="Google Shape;806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1">
  <p:cSld name="modelage1"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" name="Google Shape;808;p9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09" name="Google Shape;809;p9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10" name="Google Shape;810;p9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11" name="Google Shape;811;p9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12" name="Google Shape;812;p92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13" name="Google Shape;813;p92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9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5" name="Google Shape;815;p92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p92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7" name="Google Shape;817;p92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bg>
      <p:bgPr>
        <a:solidFill>
          <a:srgbClr val="002060"/>
        </a:solidFill>
        <a:effectLst/>
      </p:bgPr>
    </p:bg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" name="Google Shape;819;p9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20" name="Google Shape;820;p9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21" name="Google Shape;821;p9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22" name="Google Shape;822;p9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23" name="Google Shape;823;p95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4" name="Google Shape;824;p95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825" name="Google Shape;825;p95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26" name="Google Shape;826;p95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9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8" name="Google Shape;828;p95"/>
          <p:cNvSpPr txBox="1"/>
          <p:nvPr/>
        </p:nvSpPr>
        <p:spPr>
          <a:xfrm>
            <a:off x="11748194" y="95600"/>
            <a:ext cx="274643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solidFill>
          <a:srgbClr val="002060"/>
        </a:solidFill>
        <a:effectLst/>
      </p:bgPr>
    </p:bg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0" name="Google Shape;830;p9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31" name="Google Shape;831;p9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32" name="Google Shape;832;p9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33" name="Google Shape;833;p9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34" name="Google Shape;834;p96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35" name="Google Shape;835;p9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9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7" name="Google Shape;837;p96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96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9" name="Google Shape;839;p96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rgbClr val="002060"/>
        </a:solidFill>
        <a:effectLst/>
      </p:bgPr>
    </p:bg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1" name="Google Shape;841;p9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42" name="Google Shape;842;p9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43" name="Google Shape;843;p9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44" name="Google Shape;844;p9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45" name="Google Shape;845;p99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6" name="Google Shape;846;p99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7" name="Google Shape;847;p99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8" name="Google Shape;848;p99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bg>
      <p:bgPr>
        <a:solidFill>
          <a:srgbClr val="002060"/>
        </a:solidFill>
        <a:effectLst/>
      </p:bgPr>
    </p:bg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0" name="Google Shape;850;p10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51" name="Google Shape;851;p1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52" name="Google Shape;852;p1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53" name="Google Shape;853;p1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54" name="Google Shape;854;p102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5" name="Google Shape;855;p102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56" name="Google Shape;856;p102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102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PB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8" name="Google Shape;858;p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0" name="Google Shape;860;p103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861" name="Google Shape;861;p10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 w="12700" cap="flat" cmpd="sng">
              <a:solidFill>
                <a:srgbClr val="8BC14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10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863" name="Google Shape;863;p103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4" name="Google Shape;864;p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103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0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8" name="Google Shape;868;p10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69" name="Google Shape;869;p1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0" name="Google Shape;870;p1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1" name="Google Shape;871;p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0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4" name="Google Shape;874;p10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5" name="Google Shape;875;p10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6" name="Google Shape;876;p10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7" name="Google Shape;877;p1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0" name="Google Shape;880;p10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1" name="Google Shape;881;p10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2" name="Google Shape;882;p1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3" name="Google Shape;883;p1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4" name="Google Shape;884;p1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1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7" name="Google Shape;887;p1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8" name="Google Shape;888;p1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9" name="Google Shape;889;p1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90" name="Google Shape;890;p1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1" name="Google Shape;891;p1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2" name="Google Shape;892;p1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3" name="Google Shape;893;p1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6" name="Google Shape;896;p1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7" name="Google Shape;897;p1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8" name="Google Shape;898;p1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12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1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2" name="Google Shape;902;p1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1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904" name="Google Shape;904;p112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112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112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7" name="Google Shape;907;p112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8" name="Google Shape;908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1" name="Google Shape;911;p1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12" name="Google Shape;912;p1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13" name="Google Shape;913;p1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4" name="Google Shape;914;p1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1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rgbClr val="0070C0"/>
        </a:solidFill>
        <a:effectLst/>
      </p:bgPr>
    </p:bg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7" name="Google Shape;917;p11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18" name="Google Shape;918;p11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19" name="Google Shape;919;p11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0" name="Google Shape;920;p11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21" name="Google Shape;921;p11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rgbClr val="002060"/>
        </a:solidFill>
        <a:effectLst/>
      </p:bgPr>
    </p:bg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3" name="Google Shape;923;p11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24" name="Google Shape;924;p11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5" name="Google Shape;925;p11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6" name="Google Shape;926;p11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27" name="Google Shape;927;p11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bg>
      <p:bgPr>
        <a:solidFill>
          <a:srgbClr val="002060"/>
        </a:solidFill>
        <a:effectLst/>
      </p:bgPr>
    </p:bg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9" name="Google Shape;929;p11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30" name="Google Shape;930;p11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1" name="Google Shape;931;p11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2" name="Google Shape;932;p11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33" name="Google Shape;933;p11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bg>
      <p:bgPr>
        <a:solidFill>
          <a:srgbClr val="002060"/>
        </a:solidFill>
        <a:effectLst/>
      </p:bgPr>
    </p:bg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5" name="Google Shape;935;p11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36" name="Google Shape;936;p11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7" name="Google Shape;937;p11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8" name="Google Shape;938;p11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39" name="Google Shape;939;p11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bg>
      <p:bgPr>
        <a:solidFill>
          <a:srgbClr val="002060"/>
        </a:solidFill>
        <a:effectLst/>
      </p:bgPr>
    </p:bg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1" name="Google Shape;941;p11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42" name="Google Shape;942;p11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3" name="Google Shape;943;p11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4" name="Google Shape;944;p11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45" name="Google Shape;945;p11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bg>
      <p:bgPr>
        <a:solidFill>
          <a:srgbClr val="002060"/>
        </a:solid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7" name="Google Shape;947;p11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48" name="Google Shape;948;p11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9" name="Google Shape;949;p11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0" name="Google Shape;950;p11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51" name="Google Shape;951;p11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bg>
      <p:bgPr>
        <a:solidFill>
          <a:srgbClr val="002060"/>
        </a:solidFill>
        <a:effectLst/>
      </p:bgPr>
    </p:bg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3" name="Google Shape;953;p12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54" name="Google Shape;954;p12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5" name="Google Shape;955;p12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6" name="Google Shape;956;p12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57" name="Google Shape;957;p12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bg>
      <p:bgPr>
        <a:solidFill>
          <a:srgbClr val="002060"/>
        </a:solidFill>
        <a:effectLst/>
      </p:bgPr>
    </p:bg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9" name="Google Shape;959;p12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60" name="Google Shape;960;p12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61" name="Google Shape;961;p12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62" name="Google Shape;962;p12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63" name="Google Shape;963;p12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9" name="Google Shape;1149;p94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150" name="Google Shape;1150;p9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9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2" name="Google Shape;1152;p9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3" name="Google Shape;1153;p94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154" name="Google Shape;1154;p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5" name="Google Shape;1155;p94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156" name="Google Shape;1156;p94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9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8" name="Google Shape;1158;p9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6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1" name="Google Shape;1161;p16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62" name="Google Shape;1162;p1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3" name="Google Shape;1163;p1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4" name="Google Shape;1164;p1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1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7" name="Google Shape;1167;p16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8" name="Google Shape;1168;p1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9" name="Google Shape;1169;p1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0" name="Google Shape;1170;p1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1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3" name="Google Shape;1173;p16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4" name="Google Shape;1174;p16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5" name="Google Shape;1175;p1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6" name="Google Shape;1176;p1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7" name="Google Shape;1177;p1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17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0" name="Google Shape;1180;p17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1" name="Google Shape;1181;p17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2" name="Google Shape;1182;p17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3" name="Google Shape;1183;p17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4" name="Google Shape;1184;p1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5" name="Google Shape;1185;p1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6" name="Google Shape;1186;p1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9" name="Google Shape;1189;p1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0" name="Google Shape;1190;p1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1" name="Google Shape;1191;p1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1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4" name="Google Shape;1194;p1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5" name="Google Shape;1195;p1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17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p1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9" name="Google Shape;1199;p1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0" name="Google Shape;1200;p1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201" name="Google Shape;1201;p17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17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3" name="Google Shape;1203;p173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4" name="Google Shape;1204;p17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5" name="Google Shape;1205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17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8" name="Google Shape;1208;p17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209" name="Google Shape;1209;p17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10" name="Google Shape;1210;p1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1" name="Google Shape;1211;p1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2" name="Google Shape;1212;p1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4" name="Google Shape;1214;p17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15" name="Google Shape;1215;p17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6" name="Google Shape;1216;p17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7" name="Google Shape;1217;p17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18" name="Google Shape;1218;p17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0" name="Google Shape;1220;p17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21" name="Google Shape;1221;p17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2" name="Google Shape;1222;p17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3" name="Google Shape;1223;p17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24" name="Google Shape;1224;p17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6" name="Google Shape;1226;p17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27" name="Google Shape;1227;p17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8" name="Google Shape;1228;p17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9" name="Google Shape;1229;p17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30" name="Google Shape;1230;p17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2" name="Google Shape;1232;p17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33" name="Google Shape;1233;p17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4" name="Google Shape;1234;p17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5" name="Google Shape;1235;p17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36" name="Google Shape;1236;p17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8" name="Google Shape;1238;p17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39" name="Google Shape;1239;p17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0" name="Google Shape;1240;p17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1" name="Google Shape;1241;p17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42" name="Google Shape;1242;p17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4" name="Google Shape;1244;p18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45" name="Google Shape;1245;p18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6" name="Google Shape;1246;p18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7" name="Google Shape;1247;p18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48" name="Google Shape;1248;p18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0" name="Google Shape;1250;p18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51" name="Google Shape;1251;p18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2" name="Google Shape;1252;p18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3" name="Google Shape;1253;p18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54" name="Google Shape;1254;p18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6" name="Google Shape;1256;p18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57" name="Google Shape;1257;p18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8" name="Google Shape;1258;p18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9" name="Google Shape;1259;p18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60" name="Google Shape;1260;p18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2" name="Google Shape;1262;p18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63" name="Google Shape;1263;p1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4" name="Google Shape;1264;p18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5" name="Google Shape;1265;p18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66" name="Google Shape;1266;p18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8" name="Google Shape;1268;p18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69" name="Google Shape;1269;p1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70" name="Google Shape;1270;p18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71" name="Google Shape;1271;p18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72" name="Google Shape;1272;p18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85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5" name="Google Shape;1275;p185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6" name="Google Shape;1276;p185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7" name="Google Shape;1277;p185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8" name="Google Shape;1278;p185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9" name="Google Shape;1279;p185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0" name="Google Shape;1280;p185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1" name="Google Shape;1281;p185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2" name="Google Shape;1282;p185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3" name="Google Shape;1283;p185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4" name="Google Shape;1284;p185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5" name="Google Shape;1285;p185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6" name="Google Shape;1286;p185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186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9" name="Google Shape;1289;p1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186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1" name="Google Shape;1291;p186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292" name="Google Shape;1292;p186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3" name="Google Shape;1293;p186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294" name="Google Shape;1294;p186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186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6" name="Google Shape;1296;p186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7" name="Google Shape;1297;p186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298" name="Google Shape;1298;p186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9" name="Google Shape;1299;p186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0" name="Google Shape;1300;p186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1" name="Google Shape;1301;p186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2" name="Google Shape;1302;p186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3" name="Google Shape;1303;p186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4" name="Google Shape;1304;p186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5" name="Google Shape;1305;p186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06" name="Google Shape;1306;p1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187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187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0" name="Google Shape;1310;p187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187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2" name="Google Shape;1312;p187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3" name="Google Shape;1313;p1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4" name="Google Shape;1314;p18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5" name="Google Shape;1315;p187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316" name="Google Shape;1316;p187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18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18" name="Google Shape;1318;p187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18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320" name="Google Shape;1320;p187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2" name="Google Shape;1322;p188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323" name="Google Shape;1323;p188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24" name="Google Shape;1324;p18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25" name="Google Shape;1325;p188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326" name="Google Shape;1326;p188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327" name="Google Shape;1327;p18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28" name="Google Shape;1328;p188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329" name="Google Shape;1329;p18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0" name="Google Shape;1330;p188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1" name="Google Shape;1331;p188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332" name="Google Shape;1332;p188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33" name="Google Shape;1333;p188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34" name="Google Shape;1334;p188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335" name="Google Shape;1335;p188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36" name="Google Shape;1336;p188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337" name="Google Shape;1337;p188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38" name="Google Shape;1338;p188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39" name="Google Shape;1339;p188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340" name="Google Shape;1340;p188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41" name="Google Shape;1341;p188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342" name="Google Shape;1342;p188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43" name="Google Shape;1343;p188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344" name="Google Shape;1344;p188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5" name="Google Shape;1345;p188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6" name="Google Shape;1346;p18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8" name="Google Shape;1348;p18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349" name="Google Shape;1349;p18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18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1" name="Google Shape;1351;p18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2" name="Google Shape;1352;p189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353" name="Google Shape;1353;p18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p18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5" name="Google Shape;1355;p18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7" name="Google Shape;1357;p19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58" name="Google Shape;1358;p19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19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360" name="Google Shape;1360;p19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1" name="Google Shape;1361;p1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362" name="Google Shape;1362;p190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4" name="Google Shape;1364;p19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65" name="Google Shape;1365;p19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6" name="Google Shape;1366;p19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7" name="Google Shape;1367;p19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68" name="Google Shape;1368;p19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9" name="Google Shape;1369;p19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0" name="Google Shape;1370;p19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1" name="Google Shape;1371;p191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2" name="Google Shape;1372;p191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4" name="Google Shape;1374;p19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75" name="Google Shape;1375;p19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19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377" name="Google Shape;1377;p19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8" name="Google Shape;1378;p1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379" name="Google Shape;1379;p19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1" name="Google Shape;1381;p19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82" name="Google Shape;1382;p19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3" name="Google Shape;1383;p19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4" name="Google Shape;1384;p19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85" name="Google Shape;1385;p193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6" name="Google Shape;1386;p193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7" name="Google Shape;1387;p193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8" name="Google Shape;1388;p19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9" name="Google Shape;1389;p193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7" name="Google Shape;1397;p9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98" name="Google Shape;1398;p9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9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400" name="Google Shape;1400;p9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1" name="Google Shape;1401;p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402" name="Google Shape;1402;p9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p19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5" name="Google Shape;1405;p19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06" name="Google Shape;1406;p19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7" name="Google Shape;1407;p1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8" name="Google Shape;1408;p19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19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1" name="Google Shape;1411;p19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2" name="Google Shape;1412;p19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3" name="Google Shape;1413;p19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4" name="Google Shape;1414;p19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19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7" name="Google Shape;1417;p19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8" name="Google Shape;1418;p19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9" name="Google Shape;1419;p19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0" name="Google Shape;1420;p19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1" name="Google Shape;1421;p19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p19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4" name="Google Shape;1424;p19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5" name="Google Shape;1425;p19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6" name="Google Shape;1426;p19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7" name="Google Shape;1427;p19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8" name="Google Shape;1428;p1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9" name="Google Shape;1429;p1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0" name="Google Shape;1430;p1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19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3" name="Google Shape;1433;p19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4" name="Google Shape;1434;p19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5" name="Google Shape;1435;p19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p1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8" name="Google Shape;1438;p1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9" name="Google Shape;1439;p1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200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2" name="Google Shape;1442;p2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3" name="Google Shape;1443;p2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4" name="Google Shape;1444;p2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445" name="Google Shape;1445;p200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6" name="Google Shape;1446;p200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7" name="Google Shape;1447;p200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8" name="Google Shape;1448;p200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9" name="Google Shape;1449;p2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p20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2" name="Google Shape;1452;p20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53" name="Google Shape;1453;p20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54" name="Google Shape;1454;p2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5" name="Google Shape;1455;p2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6" name="Google Shape;1456;p2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8" name="Google Shape;1458;p20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59" name="Google Shape;1459;p2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0" name="Google Shape;1460;p2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1" name="Google Shape;1461;p2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2" name="Google Shape;1462;p20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4" name="Google Shape;1464;p20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65" name="Google Shape;1465;p20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6" name="Google Shape;1466;p20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7" name="Google Shape;1467;p20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8" name="Google Shape;1468;p20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0" name="Google Shape;1470;p20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1" name="Google Shape;1471;p2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2" name="Google Shape;1472;p2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3" name="Google Shape;1473;p2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74" name="Google Shape;1474;p20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6" name="Google Shape;1476;p20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7" name="Google Shape;1477;p20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8" name="Google Shape;1478;p20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9" name="Google Shape;1479;p20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0" name="Google Shape;1480;p20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2" name="Google Shape;1482;p20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3" name="Google Shape;1483;p2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4" name="Google Shape;1484;p2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5" name="Google Shape;1485;p2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6" name="Google Shape;1486;p20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8" name="Google Shape;1488;p20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9" name="Google Shape;1489;p20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0" name="Google Shape;1490;p20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1" name="Google Shape;1491;p20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92" name="Google Shape;1492;p20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4" name="Google Shape;1494;p20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95" name="Google Shape;1495;p20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6" name="Google Shape;1496;p20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7" name="Google Shape;1497;p20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98" name="Google Shape;1498;p20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0" name="Google Shape;1500;p20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01" name="Google Shape;1501;p20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2" name="Google Shape;1502;p20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3" name="Google Shape;1503;p20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04" name="Google Shape;1504;p20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6" name="Google Shape;1506;p21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07" name="Google Shape;1507;p21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8" name="Google Shape;1508;p21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9" name="Google Shape;1509;p21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0" name="Google Shape;1510;p21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2" name="Google Shape;1512;p21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13" name="Google Shape;1513;p21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14" name="Google Shape;1514;p21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15" name="Google Shape;1515;p21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6" name="Google Shape;1516;p21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p212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9" name="Google Shape;1519;p212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0" name="Google Shape;1520;p212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1" name="Google Shape;1521;p212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2" name="Google Shape;1522;p212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3" name="Google Shape;1523;p212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4" name="Google Shape;1524;p212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5" name="Google Shape;1525;p212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6" name="Google Shape;1526;p212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7" name="Google Shape;1527;p212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8" name="Google Shape;1528;p212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9" name="Google Shape;1529;p212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0" name="Google Shape;1530;p212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p213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3" name="Google Shape;1533;p2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534" name="Google Shape;1534;p213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5" name="Google Shape;1535;p213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536" name="Google Shape;1536;p213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7" name="Google Shape;1537;p213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538" name="Google Shape;1538;p213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539" name="Google Shape;1539;p213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0" name="Google Shape;1540;p213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1" name="Google Shape;1541;p213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542" name="Google Shape;1542;p213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3" name="Google Shape;1543;p213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4" name="Google Shape;1544;p213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5" name="Google Shape;1545;p213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6" name="Google Shape;1546;p213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7" name="Google Shape;1547;p213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213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9" name="Google Shape;1549;p213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550" name="Google Shape;1550;p2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214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3" name="Google Shape;1553;p214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4" name="Google Shape;1554;p214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555" name="Google Shape;1555;p214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6" name="Google Shape;1556;p214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7" name="Google Shape;1557;p2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8" name="Google Shape;1558;p214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9" name="Google Shape;1559;p214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560" name="Google Shape;1560;p214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1" name="Google Shape;1561;p21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62" name="Google Shape;1562;p214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3" name="Google Shape;1563;p2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564" name="Google Shape;1564;p214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" name="Google Shape;1566;p215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567" name="Google Shape;1567;p215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8" name="Google Shape;1568;p215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69" name="Google Shape;1569;p215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570" name="Google Shape;1570;p215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571" name="Google Shape;1571;p21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2" name="Google Shape;1572;p215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573" name="Google Shape;1573;p2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4" name="Google Shape;1574;p215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5" name="Google Shape;1575;p215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576" name="Google Shape;1576;p215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77" name="Google Shape;1577;p215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8" name="Google Shape;1578;p215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579" name="Google Shape;1579;p215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80" name="Google Shape;1580;p215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581" name="Google Shape;1581;p215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82" name="Google Shape;1582;p215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83" name="Google Shape;1583;p215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584" name="Google Shape;1584;p215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85" name="Google Shape;1585;p215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586" name="Google Shape;1586;p215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87" name="Google Shape;1587;p215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588" name="Google Shape;1588;p215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9" name="Google Shape;1589;p215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0" name="Google Shape;1590;p2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2" name="Google Shape;1592;p216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593" name="Google Shape;1593;p21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21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5" name="Google Shape;1595;p21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6" name="Google Shape;1596;p216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597" name="Google Shape;1597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8" name="Google Shape;1598;p216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599" name="Google Shape;1599;p21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0" name="Google Shape;1600;p21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01" name="Google Shape;1601;p216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3" name="Google Shape;1603;p21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604" name="Google Shape;1604;p21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21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06" name="Google Shape;1606;p217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7" name="Google Shape;1607;p217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608" name="Google Shape;1608;p217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9" name="Google Shape;1609;p217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0" name="Google Shape;1610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2" name="Google Shape;1612;p21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13" name="Google Shape;1613;p21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14" name="Google Shape;1614;p21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15" name="Google Shape;1615;p21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16" name="Google Shape;1616;p21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7" name="Google Shape;1617;p21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8" name="Google Shape;1618;p21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9" name="Google Shape;1619;p21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0" name="Google Shape;1620;p218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2" name="Google Shape;1622;p21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23" name="Google Shape;1623;p21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21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625" name="Google Shape;1625;p21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6" name="Google Shape;1626;p2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627" name="Google Shape;1627;p21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9" name="Google Shape;1629;p22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30" name="Google Shape;1630;p22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31" name="Google Shape;1631;p22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32" name="Google Shape;1632;p22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33" name="Google Shape;1633;p220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4" name="Google Shape;1634;p220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5" name="Google Shape;1635;p220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6" name="Google Shape;1636;p220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7" name="Google Shape;1637;p220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5" name="Google Shape;1645;p101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46" name="Google Shape;1646;p101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7" name="Google Shape;1647;p10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648" name="Google Shape;1648;p10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9" name="Google Shape;1649;p1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650" name="Google Shape;1650;p101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2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3" name="Google Shape;1653;p2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54" name="Google Shape;1654;p2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5" name="Google Shape;1655;p2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6" name="Google Shape;1656;p2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p2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9" name="Google Shape;1659;p2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0" name="Google Shape;1660;p2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1" name="Google Shape;1661;p2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2" name="Google Shape;1662;p2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2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5" name="Google Shape;1665;p2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6" name="Google Shape;1666;p2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7" name="Google Shape;1667;p2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8" name="Google Shape;1668;p2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9" name="Google Shape;1669;p2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2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2" name="Google Shape;1672;p2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73" name="Google Shape;1673;p2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4" name="Google Shape;1674;p2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75" name="Google Shape;1675;p2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6" name="Google Shape;1676;p2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7" name="Google Shape;1677;p2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8" name="Google Shape;1678;p2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2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1" name="Google Shape;1681;p2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2" name="Google Shape;1682;p2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3" name="Google Shape;1683;p2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p2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6" name="Google Shape;1686;p2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7" name="Google Shape;1687;p2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227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0" name="Google Shape;1690;p2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1" name="Google Shape;1691;p2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2" name="Google Shape;1692;p2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693" name="Google Shape;1693;p227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4" name="Google Shape;1694;p227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5" name="Google Shape;1695;p227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6" name="Google Shape;1696;p227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7" name="Google Shape;1697;p2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p2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0" name="Google Shape;1700;p2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701" name="Google Shape;1701;p2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02" name="Google Shape;1702;p2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3" name="Google Shape;1703;p2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4" name="Google Shape;1704;p2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6" name="Google Shape;1706;p22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07" name="Google Shape;1707;p22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08" name="Google Shape;1708;p22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09" name="Google Shape;1709;p22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10" name="Google Shape;1710;p22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2" name="Google Shape;1712;p2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13" name="Google Shape;1713;p2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4" name="Google Shape;1714;p2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5" name="Google Shape;1715;p2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16" name="Google Shape;1716;p23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8" name="Google Shape;1718;p2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19" name="Google Shape;1719;p2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0" name="Google Shape;1720;p2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1" name="Google Shape;1721;p2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22" name="Google Shape;1722;p23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4" name="Google Shape;1724;p2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25" name="Google Shape;1725;p2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6" name="Google Shape;1726;p2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7" name="Google Shape;1727;p2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28" name="Google Shape;1728;p23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0" name="Google Shape;1730;p23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31" name="Google Shape;1731;p2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2" name="Google Shape;1732;p23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3" name="Google Shape;1733;p23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34" name="Google Shape;1734;p23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6" name="Google Shape;1736;p23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37" name="Google Shape;1737;p2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8" name="Google Shape;1738;p2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9" name="Google Shape;1739;p2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40" name="Google Shape;1740;p23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2" name="Google Shape;1742;p23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43" name="Google Shape;1743;p2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44" name="Google Shape;1744;p23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45" name="Google Shape;1745;p23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46" name="Google Shape;1746;p23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8" name="Google Shape;1748;p23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49" name="Google Shape;1749;p2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0" name="Google Shape;1750;p2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1" name="Google Shape;1751;p2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52" name="Google Shape;1752;p23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4" name="Google Shape;1754;p23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55" name="Google Shape;1755;p23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6" name="Google Shape;1756;p23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7" name="Google Shape;1757;p23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58" name="Google Shape;1758;p23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0" name="Google Shape;1760;p23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61" name="Google Shape;1761;p23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62" name="Google Shape;1762;p23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63" name="Google Shape;1763;p23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64" name="Google Shape;1764;p23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p239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7" name="Google Shape;1767;p239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8" name="Google Shape;1768;p239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9" name="Google Shape;1769;p239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0" name="Google Shape;1770;p239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1" name="Google Shape;1771;p239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2" name="Google Shape;1772;p239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3" name="Google Shape;1773;p239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4" name="Google Shape;1774;p239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5" name="Google Shape;1775;p239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6" name="Google Shape;1776;p239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7" name="Google Shape;1777;p239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8" name="Google Shape;1778;p239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240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1" name="Google Shape;1781;p2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782" name="Google Shape;1782;p240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3" name="Google Shape;1783;p240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784" name="Google Shape;1784;p240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5" name="Google Shape;1785;p240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786" name="Google Shape;1786;p240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787" name="Google Shape;1787;p240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8" name="Google Shape;1788;p240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9" name="Google Shape;1789;p240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790" name="Google Shape;1790;p240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1" name="Google Shape;1791;p240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2" name="Google Shape;1792;p240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3" name="Google Shape;1793;p240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4" name="Google Shape;1794;p240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5" name="Google Shape;1795;p240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6" name="Google Shape;1796;p240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7" name="Google Shape;1797;p240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98" name="Google Shape;1798;p2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p241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1" name="Google Shape;1801;p241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2" name="Google Shape;1802;p241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803" name="Google Shape;1803;p241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4" name="Google Shape;1804;p241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5" name="Google Shape;1805;p2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6" name="Google Shape;1806;p241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7" name="Google Shape;1807;p241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808" name="Google Shape;1808;p241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9" name="Google Shape;1809;p241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10" name="Google Shape;1810;p241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1" name="Google Shape;1811;p2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12" name="Google Shape;1812;p241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4" name="Google Shape;1814;p242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815" name="Google Shape;1815;p242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16" name="Google Shape;1816;p24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17" name="Google Shape;1817;p242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818" name="Google Shape;1818;p242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819" name="Google Shape;1819;p24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20" name="Google Shape;1820;p242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821" name="Google Shape;1821;p24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2" name="Google Shape;1822;p242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23" name="Google Shape;1823;p242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824" name="Google Shape;1824;p242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25" name="Google Shape;1825;p242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26" name="Google Shape;1826;p242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827" name="Google Shape;1827;p242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28" name="Google Shape;1828;p242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829" name="Google Shape;1829;p242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30" name="Google Shape;1830;p242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31" name="Google Shape;1831;p242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832" name="Google Shape;1832;p242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33" name="Google Shape;1833;p242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834" name="Google Shape;1834;p242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35" name="Google Shape;1835;p242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836" name="Google Shape;1836;p242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7" name="Google Shape;1837;p242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8" name="Google Shape;1838;p24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0" name="Google Shape;1840;p243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841" name="Google Shape;1841;p24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2" name="Google Shape;1842;p24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3" name="Google Shape;1843;p243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4" name="Google Shape;1844;p243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845" name="Google Shape;1845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46" name="Google Shape;1846;p243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847" name="Google Shape;1847;p243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8" name="Google Shape;1848;p243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9" name="Google Shape;1849;p243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1" name="Google Shape;1851;p24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852" name="Google Shape;1852;p24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3" name="Google Shape;1853;p24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54" name="Google Shape;1854;p244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5" name="Google Shape;1855;p244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856" name="Google Shape;1856;p24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7" name="Google Shape;1857;p24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8" name="Google Shape;1858;p2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0" name="Google Shape;1860;p245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861" name="Google Shape;1861;p24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2" name="Google Shape;1862;p24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863" name="Google Shape;1863;p24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4" name="Google Shape;1864;p2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865" name="Google Shape;1865;p245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7" name="Google Shape;1867;p24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68" name="Google Shape;1868;p24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69" name="Google Shape;1869;p24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70" name="Google Shape;1870;p24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71" name="Google Shape;1871;p246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2" name="Google Shape;1872;p246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3" name="Google Shape;1873;p246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4" name="Google Shape;1874;p246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5" name="Google Shape;1875;p246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7" name="Google Shape;1877;p24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78" name="Google Shape;1878;p24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79" name="Google Shape;1879;p24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80" name="Google Shape;1880;p24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81" name="Google Shape;1881;p247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2" name="Google Shape;1882;p247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3" name="Google Shape;1883;p247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4" name="Google Shape;1884;p247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5" name="Google Shape;1885;p247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81.xml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80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29" Type="http://schemas.openxmlformats.org/officeDocument/2006/relationships/slideLayout" Target="../slideLayouts/slideLayout84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31" Type="http://schemas.openxmlformats.org/officeDocument/2006/relationships/theme" Target="../theme/theme3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slideLayout" Target="../slideLayouts/slideLayout82.xml"/><Relationship Id="rId30" Type="http://schemas.openxmlformats.org/officeDocument/2006/relationships/slideLayout" Target="../slideLayouts/slideLayout8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88.xml"/><Relationship Id="rId21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20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23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Relationship Id="rId22" Type="http://schemas.openxmlformats.org/officeDocument/2006/relationships/slideLayout" Target="../slideLayouts/slideLayout10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26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5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24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23" Type="http://schemas.openxmlformats.org/officeDocument/2006/relationships/slideLayout" Target="../slideLayouts/slideLayout131.xml"/><Relationship Id="rId28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Relationship Id="rId22" Type="http://schemas.openxmlformats.org/officeDocument/2006/relationships/slideLayout" Target="../slideLayouts/slideLayout130.xml"/><Relationship Id="rId27" Type="http://schemas.openxmlformats.org/officeDocument/2006/relationships/slideLayout" Target="../slideLayouts/slideLayout13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26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29" Type="http://schemas.openxmlformats.org/officeDocument/2006/relationships/theme" Target="../theme/theme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28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Relationship Id="rId27" Type="http://schemas.openxmlformats.org/officeDocument/2006/relationships/slideLayout" Target="../slideLayouts/slideLayout1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2.xml"/><Relationship Id="rId13" Type="http://schemas.openxmlformats.org/officeDocument/2006/relationships/slideLayout" Target="../slideLayouts/slideLayout177.xml"/><Relationship Id="rId18" Type="http://schemas.openxmlformats.org/officeDocument/2006/relationships/slideLayout" Target="../slideLayouts/slideLayout182.xml"/><Relationship Id="rId26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67.xml"/><Relationship Id="rId21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76.xml"/><Relationship Id="rId17" Type="http://schemas.openxmlformats.org/officeDocument/2006/relationships/slideLayout" Target="../slideLayouts/slideLayout181.xml"/><Relationship Id="rId25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66.xml"/><Relationship Id="rId16" Type="http://schemas.openxmlformats.org/officeDocument/2006/relationships/slideLayout" Target="../slideLayouts/slideLayout180.xml"/><Relationship Id="rId20" Type="http://schemas.openxmlformats.org/officeDocument/2006/relationships/slideLayout" Target="../slideLayouts/slideLayout184.xml"/><Relationship Id="rId29" Type="http://schemas.openxmlformats.org/officeDocument/2006/relationships/theme" Target="../theme/theme7.xml"/><Relationship Id="rId1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70.xml"/><Relationship Id="rId11" Type="http://schemas.openxmlformats.org/officeDocument/2006/relationships/slideLayout" Target="../slideLayouts/slideLayout175.xml"/><Relationship Id="rId24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69.xml"/><Relationship Id="rId15" Type="http://schemas.openxmlformats.org/officeDocument/2006/relationships/slideLayout" Target="../slideLayouts/slideLayout179.xml"/><Relationship Id="rId23" Type="http://schemas.openxmlformats.org/officeDocument/2006/relationships/slideLayout" Target="../slideLayouts/slideLayout187.xml"/><Relationship Id="rId28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74.xml"/><Relationship Id="rId19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73.xml"/><Relationship Id="rId14" Type="http://schemas.openxmlformats.org/officeDocument/2006/relationships/slideLayout" Target="../slideLayouts/slideLayout178.xml"/><Relationship Id="rId22" Type="http://schemas.openxmlformats.org/officeDocument/2006/relationships/slideLayout" Target="../slideLayouts/slideLayout186.xml"/><Relationship Id="rId27" Type="http://schemas.openxmlformats.org/officeDocument/2006/relationships/slideLayout" Target="../slideLayouts/slideLayout1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8" name="Google Shape;258;p7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  <p:sldLayoutId id="2147483868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8" name="Google Shape;518;p7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9" name="Google Shape;519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0" name="Google Shape;520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1" name="Google Shape;521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8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87" name="Google Shape;787;p8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8" name="Google Shape;788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9" name="Google Shape;789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0" name="Google Shape;790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59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9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44" name="Google Shape;1144;p9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5" name="Google Shape;1145;p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6" name="Google Shape;1146;p9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7" name="Google Shape;1147;p9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92" name="Google Shape;1392;p9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3" name="Google Shape;1393;p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4" name="Google Shape;1394;p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5" name="Google Shape;1395;p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Google Shape;1639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40" name="Google Shape;1640;p10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1" name="Google Shape;1641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2" name="Google Shape;1642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3" name="Google Shape;1643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  <p:sldLayoutId id="2147483863" r:id="rId24"/>
    <p:sldLayoutId id="2147483864" r:id="rId25"/>
    <p:sldLayoutId id="2147483865" r:id="rId26"/>
    <p:sldLayoutId id="2147483866" r:id="rId27"/>
    <p:sldLayoutId id="2147483867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6.xml"/><Relationship Id="rId5" Type="http://schemas.openxmlformats.org/officeDocument/2006/relationships/image" Target="../media/image43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7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47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4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Google Shape;1890;p1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 dirty="0"/>
              <a:t>2 AC</a:t>
            </a:r>
            <a:endParaRPr dirty="0"/>
          </a:p>
        </p:txBody>
      </p:sp>
      <p:sp>
        <p:nvSpPr>
          <p:cNvPr id="1891" name="Google Shape;1891;p1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</a:pPr>
            <a:r>
              <a:rPr lang="fr-FR" dirty="0"/>
              <a:t>5</a:t>
            </a:r>
            <a:endParaRPr dirty="0"/>
          </a:p>
        </p:txBody>
      </p:sp>
      <p:sp>
        <p:nvSpPr>
          <p:cNvPr id="1892" name="Google Shape;1892;p1"/>
          <p:cNvSpPr txBox="1">
            <a:spLocks noGrp="1"/>
          </p:cNvSpPr>
          <p:nvPr>
            <p:ph type="body" idx="3"/>
          </p:nvPr>
        </p:nvSpPr>
        <p:spPr>
          <a:xfrm>
            <a:off x="1586771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Les actions mécaniques-notion de force</a:t>
            </a:r>
            <a:endParaRPr dirty="0"/>
          </a:p>
        </p:txBody>
      </p:sp>
      <p:sp>
        <p:nvSpPr>
          <p:cNvPr id="1893" name="Google Shape;1893;p1"/>
          <p:cNvSpPr txBox="1">
            <a:spLocks noGrp="1"/>
          </p:cNvSpPr>
          <p:nvPr>
            <p:ph type="body" idx="4"/>
          </p:nvPr>
        </p:nvSpPr>
        <p:spPr>
          <a:xfrm>
            <a:off x="37512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Leçon 1</a:t>
            </a:r>
            <a:endParaRPr/>
          </a:p>
        </p:txBody>
      </p:sp>
      <p:sp>
        <p:nvSpPr>
          <p:cNvPr id="1894" name="Google Shape;1894;p1"/>
          <p:cNvSpPr txBox="1">
            <a:spLocks noGrp="1"/>
          </p:cNvSpPr>
          <p:nvPr>
            <p:ph type="body" idx="5"/>
          </p:nvPr>
        </p:nvSpPr>
        <p:spPr>
          <a:xfrm>
            <a:off x="37512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Tâche 4</a:t>
            </a:r>
            <a:endParaRPr dirty="0"/>
          </a:p>
        </p:txBody>
      </p:sp>
      <p:sp>
        <p:nvSpPr>
          <p:cNvPr id="1895" name="Google Shape;1895;p1"/>
          <p:cNvSpPr txBox="1">
            <a:spLocks noGrp="1"/>
          </p:cNvSpPr>
          <p:nvPr>
            <p:ph type="body" idx="6"/>
          </p:nvPr>
        </p:nvSpPr>
        <p:spPr>
          <a:xfrm>
            <a:off x="1663535" y="5288319"/>
            <a:ext cx="5342102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dirty="0"/>
              <a:t>Utiliser la condition d’équilibre pour déterminer les caractéristiques d’une force</a:t>
            </a:r>
          </a:p>
        </p:txBody>
      </p:sp>
      <p:sp>
        <p:nvSpPr>
          <p:cNvPr id="1896" name="Google Shape;1896;p1"/>
          <p:cNvSpPr txBox="1">
            <a:spLocks noGrp="1"/>
          </p:cNvSpPr>
          <p:nvPr>
            <p:ph type="body" idx="7"/>
          </p:nvPr>
        </p:nvSpPr>
        <p:spPr>
          <a:xfrm>
            <a:off x="1686856" y="3892642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i="1" dirty="0"/>
              <a:t>Mouvement et interactions</a:t>
            </a:r>
            <a:endParaRPr dirty="0"/>
          </a:p>
        </p:txBody>
      </p:sp>
      <p:sp>
        <p:nvSpPr>
          <p:cNvPr id="1897" name="Google Shape;1897;p1"/>
          <p:cNvSpPr txBox="1">
            <a:spLocks noGrp="1"/>
          </p:cNvSpPr>
          <p:nvPr>
            <p:ph type="body" idx="8"/>
          </p:nvPr>
        </p:nvSpPr>
        <p:spPr>
          <a:xfrm>
            <a:off x="37512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Thème 4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p5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Repérage dans </a:t>
            </a:r>
            <a:r>
              <a:rPr lang="fr-FR"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le chapitre</a:t>
            </a:r>
            <a:endParaRPr sz="3200" i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5" name="Google Shape;1935;p5" descr="Image générée"/>
          <p:cNvPicPr preferRelativeResize="0"/>
          <p:nvPr/>
        </p:nvPicPr>
        <p:blipFill rotWithShape="1">
          <a:blip r:embed="rId3">
            <a:alphaModFix/>
          </a:blip>
          <a:srcRect t="11064" b="10678"/>
          <a:stretch/>
        </p:blipFill>
        <p:spPr>
          <a:xfrm>
            <a:off x="220259" y="30481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936" name="Google Shape;1936;p5"/>
          <p:cNvSpPr/>
          <p:nvPr/>
        </p:nvSpPr>
        <p:spPr>
          <a:xfrm>
            <a:off x="1172138" y="3978263"/>
            <a:ext cx="10268313" cy="71642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02060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7" name="Google Shape;1937;p5"/>
          <p:cNvSpPr txBox="1"/>
          <p:nvPr/>
        </p:nvSpPr>
        <p:spPr>
          <a:xfrm>
            <a:off x="1202975" y="3440949"/>
            <a:ext cx="1023747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Déterminer les caractéristiques d’une force exercée par un dynamomètre</a:t>
            </a:r>
            <a:endParaRPr dirty="0"/>
          </a:p>
        </p:txBody>
      </p:sp>
      <p:sp>
        <p:nvSpPr>
          <p:cNvPr id="1938" name="Google Shape;1938;p5"/>
          <p:cNvSpPr txBox="1"/>
          <p:nvPr/>
        </p:nvSpPr>
        <p:spPr>
          <a:xfrm>
            <a:off x="1218394" y="2658771"/>
            <a:ext cx="972698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3355" marR="0" lvl="0" indent="-173355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Classer les actions exercées sur un corps en actions de contact et en actions à distance.</a:t>
            </a:r>
            <a:endParaRPr dirty="0"/>
          </a:p>
        </p:txBody>
      </p:sp>
      <p:sp>
        <p:nvSpPr>
          <p:cNvPr id="1939" name="Google Shape;1939;p5"/>
          <p:cNvSpPr txBox="1"/>
          <p:nvPr/>
        </p:nvSpPr>
        <p:spPr>
          <a:xfrm>
            <a:off x="1218394" y="1763247"/>
            <a:ext cx="991616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Identifier l’effet d’une action mécanique sur un corps à partir d’une observation.</a:t>
            </a:r>
            <a:endParaRPr dirty="0"/>
          </a:p>
        </p:txBody>
      </p:sp>
      <p:sp>
        <p:nvSpPr>
          <p:cNvPr id="2" name="Google Shape;1937;p5">
            <a:extLst>
              <a:ext uri="{FF2B5EF4-FFF2-40B4-BE49-F238E27FC236}">
                <a16:creationId xmlns:a16="http://schemas.microsoft.com/office/drawing/2014/main" id="{3E2BB6A1-3F98-9A2C-F30F-21D4039BB4E3}"/>
              </a:ext>
            </a:extLst>
          </p:cNvPr>
          <p:cNvSpPr txBox="1"/>
          <p:nvPr/>
        </p:nvSpPr>
        <p:spPr>
          <a:xfrm>
            <a:off x="1218394" y="4136441"/>
            <a:ext cx="1023747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Utiliser la condition d’équilibre pour déterminer les caractéristiques d’une force.</a:t>
            </a:r>
            <a:endParaRPr dirty="0"/>
          </a:p>
        </p:txBody>
      </p:sp>
      <p:sp>
        <p:nvSpPr>
          <p:cNvPr id="3" name="Google Shape;1937;p5">
            <a:extLst>
              <a:ext uri="{FF2B5EF4-FFF2-40B4-BE49-F238E27FC236}">
                <a16:creationId xmlns:a16="http://schemas.microsoft.com/office/drawing/2014/main" id="{0CAB2E1C-7960-E0E7-8B2A-9DF0016ECB0A}"/>
              </a:ext>
            </a:extLst>
          </p:cNvPr>
          <p:cNvSpPr txBox="1"/>
          <p:nvPr/>
        </p:nvSpPr>
        <p:spPr>
          <a:xfrm>
            <a:off x="1202974" y="4831933"/>
            <a:ext cx="1023747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Prévoir l’effet, sur un corps initialement en équilibre, des forces qui se compensent et de celles qui ne se compensent pas.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6"/>
          <p:cNvSpPr/>
          <p:nvPr/>
        </p:nvSpPr>
        <p:spPr>
          <a:xfrm>
            <a:off x="584200" y="5086709"/>
            <a:ext cx="1958703" cy="161889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Conceptions erronées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des élèves</a:t>
            </a:r>
            <a:endParaRPr/>
          </a:p>
        </p:txBody>
      </p:sp>
      <p:sp>
        <p:nvSpPr>
          <p:cNvPr id="1946" name="Google Shape;1946;p6"/>
          <p:cNvSpPr/>
          <p:nvPr/>
        </p:nvSpPr>
        <p:spPr>
          <a:xfrm>
            <a:off x="2702474" y="5086708"/>
            <a:ext cx="9130023" cy="1618892"/>
          </a:xfrm>
          <a:prstGeom prst="roundRect">
            <a:avLst>
              <a:gd name="adj" fmla="val 7837"/>
            </a:avLst>
          </a:prstGeom>
          <a:solidFill>
            <a:schemeClr val="lt1"/>
          </a:solidFill>
          <a:ln w="12700" cap="flat" cmpd="sng">
            <a:solidFill>
              <a:srgbClr val="0C413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/>
              <a:t>Penser qu’un corps immobile n’est soumis à aucune action mécanique.</a:t>
            </a:r>
          </a:p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/>
              <a:t>Croire qu’une seule force peut maintenir un corps en équilibre.</a:t>
            </a:r>
          </a:p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/>
              <a:t>Penser que deux forces en équilibre ont le même sens.</a:t>
            </a:r>
          </a:p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/>
              <a:t>Confondre la direction avec le sens.</a:t>
            </a:r>
          </a:p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/>
              <a:t>Croire que deux forces se compensent seulement parce que le corps ne bouge pas.</a:t>
            </a:r>
          </a:p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/>
              <a:t>Oublier que la condition d’équilibre ne s’applique ici que lorsqu’un corps est soumis à deux forces.</a:t>
            </a:r>
            <a:endParaRPr dirty="0"/>
          </a:p>
        </p:txBody>
      </p:sp>
      <p:sp>
        <p:nvSpPr>
          <p:cNvPr id="1947" name="Google Shape;1947;p6"/>
          <p:cNvSpPr/>
          <p:nvPr/>
        </p:nvSpPr>
        <p:spPr>
          <a:xfrm>
            <a:off x="584200" y="931692"/>
            <a:ext cx="1958704" cy="163129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Tâche à réussir</a:t>
            </a:r>
            <a:endParaRPr/>
          </a:p>
        </p:txBody>
      </p:sp>
      <p:sp>
        <p:nvSpPr>
          <p:cNvPr id="1948" name="Google Shape;1948;p6"/>
          <p:cNvSpPr/>
          <p:nvPr/>
        </p:nvSpPr>
        <p:spPr>
          <a:xfrm>
            <a:off x="2702474" y="899320"/>
            <a:ext cx="9103988" cy="1669710"/>
          </a:xfrm>
          <a:prstGeom prst="roundRect">
            <a:avLst>
              <a:gd name="adj" fmla="val 7861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tâche principale 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cette séance repose  sur l’objectif : 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« </a:t>
            </a: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Utiliser la condition d’équilibre pour déterminer les caractéristiques d’une force»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  <a:p>
            <a:pPr marL="82550" marR="0" lvl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dirty="0"/>
          </a:p>
        </p:txBody>
      </p:sp>
      <p:sp>
        <p:nvSpPr>
          <p:cNvPr id="1949" name="Google Shape;1949;p6"/>
          <p:cNvSpPr/>
          <p:nvPr/>
        </p:nvSpPr>
        <p:spPr>
          <a:xfrm>
            <a:off x="2702474" y="2738062"/>
            <a:ext cx="9103988" cy="217357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Partir d’une situation simple : un corps immobile soumis à deux actions mécaniques.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Amener les élèves à comparer les deux actions exercées sur le corps.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Faire constater que les deux actions se compensent.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Guider les élèves pour déduire que, dans le cas de deux forces en équilibre :elles ont la même direction ;elles ont des sens opposés ;elles ont la même intensité.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Utiliser cette condition pour déterminer les caractéristiques de la force inconnue, sans demander de la représenter.</a:t>
            </a:r>
          </a:p>
        </p:txBody>
      </p:sp>
      <p:sp>
        <p:nvSpPr>
          <p:cNvPr id="1950" name="Google Shape;1950;p6"/>
          <p:cNvSpPr/>
          <p:nvPr/>
        </p:nvSpPr>
        <p:spPr>
          <a:xfrm>
            <a:off x="584200" y="2738062"/>
            <a:ext cx="1958703" cy="217357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Stratégie</a:t>
            </a:r>
            <a:endParaRPr/>
          </a:p>
        </p:txBody>
      </p:sp>
      <p:sp>
        <p:nvSpPr>
          <p:cNvPr id="1951" name="Google Shape;1951;p6"/>
          <p:cNvSpPr txBox="1"/>
          <p:nvPr/>
        </p:nvSpPr>
        <p:spPr>
          <a:xfrm>
            <a:off x="730894" y="39806"/>
            <a:ext cx="572871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0040C0"/>
                </a:solidFill>
                <a:latin typeface="Calibri"/>
                <a:ea typeface="Calibri"/>
                <a:cs typeface="Calibri"/>
                <a:sym typeface="Calibri"/>
              </a:rPr>
              <a:t>Orientations didactiques </a:t>
            </a:r>
            <a:endParaRPr/>
          </a:p>
        </p:txBody>
      </p:sp>
      <p:pic>
        <p:nvPicPr>
          <p:cNvPr id="1952" name="Google Shape;1952;p6" descr="Image générée"/>
          <p:cNvPicPr preferRelativeResize="0"/>
          <p:nvPr/>
        </p:nvPicPr>
        <p:blipFill rotWithShape="1">
          <a:blip r:embed="rId3">
            <a:alphaModFix/>
          </a:blip>
          <a:srcRect t="11064" b="10678"/>
          <a:stretch/>
        </p:blipFill>
        <p:spPr>
          <a:xfrm>
            <a:off x="3079" y="-42256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p7"/>
          <p:cNvSpPr txBox="1">
            <a:spLocks noGrp="1"/>
          </p:cNvSpPr>
          <p:nvPr>
            <p:ph type="body" idx="1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 5 min</a:t>
            </a:r>
            <a:endParaRPr dirty="0"/>
          </a:p>
        </p:txBody>
      </p:sp>
      <p:sp>
        <p:nvSpPr>
          <p:cNvPr id="1958" name="Google Shape;1958;p7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1959" name="Google Shape;1959;p7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15 min</a:t>
            </a:r>
            <a:endParaRPr dirty="0"/>
          </a:p>
        </p:txBody>
      </p:sp>
      <p:sp>
        <p:nvSpPr>
          <p:cNvPr id="1960" name="Google Shape;1960;p7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1961" name="Google Shape;1961;p7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10 min</a:t>
            </a:r>
            <a:endParaRPr/>
          </a:p>
        </p:txBody>
      </p:sp>
      <p:sp>
        <p:nvSpPr>
          <p:cNvPr id="1962" name="Google Shape;1962;p7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05 min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p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6" name="Google Shape;2016;p14" descr="Une image contenant dessin humoristique, mammifère, illustration, clipart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072" y="1056200"/>
            <a:ext cx="4550664" cy="4550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17" name="Google Shape;2017;p1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018" name="Google Shape;2018;p1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9" name="Google Shape;2019;p1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20" name="Google Shape;2020;p14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1" name="Google Shape;2021;p1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2" name="Google Shape;2022;p1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023" name="Google Shape;2023;p14"/>
          <p:cNvSpPr txBox="1"/>
          <p:nvPr/>
        </p:nvSpPr>
        <p:spPr>
          <a:xfrm>
            <a:off x="5147892" y="2280492"/>
            <a:ext cx="5869201" cy="2600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Réactivation des prérequis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(6 min)</a:t>
            </a:r>
            <a:endParaRPr sz="48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4" name="Google Shape;2024;p14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/>
          </a:p>
        </p:txBody>
      </p:sp>
      <p:sp>
        <p:nvSpPr>
          <p:cNvPr id="2025" name="Google Shape;2025;p14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5E8B8CF1-FE26-C741-1864-A56EF891D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FB9608C6-A9C8-FF8A-D768-14B0B9A180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l’affirmation correcte.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F1DBC254-CAB6-0086-510F-FEFBABF5EF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95130BE0-E138-C963-A120-2A3C9951D219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2E9D462-EC09-F64E-45C1-031E8019009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9BAEDE60-99A3-F415-50F4-AE5E4FDEAB65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D842059F-593F-493E-1A5B-A4C0C152288E}"/>
              </a:ext>
            </a:extLst>
          </p:cNvPr>
          <p:cNvSpPr txBox="1"/>
          <p:nvPr/>
        </p:nvSpPr>
        <p:spPr>
          <a:xfrm>
            <a:off x="566272" y="1365369"/>
            <a:ext cx="848628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ligne d’action de la force exercée par le fil sur la boule est :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07B99CA-3DC4-F1A5-7F6F-964A6C81EFD4}"/>
              </a:ext>
            </a:extLst>
          </p:cNvPr>
          <p:cNvGrpSpPr/>
          <p:nvPr/>
        </p:nvGrpSpPr>
        <p:grpSpPr>
          <a:xfrm>
            <a:off x="6395942" y="2519916"/>
            <a:ext cx="3869740" cy="2269297"/>
            <a:chOff x="5480670" y="2064181"/>
            <a:chExt cx="1924319" cy="14306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F403469-FE0F-B818-098D-B588036E7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4348"/>
            <a:stretch>
              <a:fillRect/>
            </a:stretch>
          </p:blipFill>
          <p:spPr>
            <a:xfrm>
              <a:off x="5480670" y="2064181"/>
              <a:ext cx="1924319" cy="1430599"/>
            </a:xfrm>
            <a:prstGeom prst="rect">
              <a:avLst/>
            </a:prstGeom>
          </p:spPr>
        </p:pic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64126E51-44E5-EB2A-BA77-7B8E73459D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75642" y="3476065"/>
              <a:ext cx="1812906" cy="18716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" name="Google Shape;3187;p45">
            <a:extLst>
              <a:ext uri="{FF2B5EF4-FFF2-40B4-BE49-F238E27FC236}">
                <a16:creationId xmlns:a16="http://schemas.microsoft.com/office/drawing/2014/main" id="{69EC85C4-69B5-194B-F5E2-567849236C31}"/>
              </a:ext>
            </a:extLst>
          </p:cNvPr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</p:grpSpPr>
        <p:sp>
          <p:nvSpPr>
            <p:cNvPr id="8" name="Google Shape;3188;p45">
              <a:extLst>
                <a:ext uri="{FF2B5EF4-FFF2-40B4-BE49-F238E27FC236}">
                  <a16:creationId xmlns:a16="http://schemas.microsoft.com/office/drawing/2014/main" id="{B2DE74F5-5474-99BA-8918-AE586C65E385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droite horizontale </a:t>
              </a:r>
              <a:endParaRPr dirty="0"/>
            </a:p>
          </p:txBody>
        </p:sp>
        <p:sp>
          <p:nvSpPr>
            <p:cNvPr id="9" name="Google Shape;3189;p45">
              <a:extLst>
                <a:ext uri="{FF2B5EF4-FFF2-40B4-BE49-F238E27FC236}">
                  <a16:creationId xmlns:a16="http://schemas.microsoft.com/office/drawing/2014/main" id="{0B683ADD-A582-9174-88E0-119BCF9EA235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10" name="Google Shape;3190;p45">
            <a:extLst>
              <a:ext uri="{FF2B5EF4-FFF2-40B4-BE49-F238E27FC236}">
                <a16:creationId xmlns:a16="http://schemas.microsoft.com/office/drawing/2014/main" id="{B163D07A-0DE0-9DB9-0349-98E2210BE92C}"/>
              </a:ext>
            </a:extLst>
          </p:cNvPr>
          <p:cNvGrpSpPr/>
          <p:nvPr/>
        </p:nvGrpSpPr>
        <p:grpSpPr>
          <a:xfrm>
            <a:off x="1445309" y="4102623"/>
            <a:ext cx="3674835" cy="430924"/>
            <a:chOff x="1445309" y="3848948"/>
            <a:chExt cx="3244851" cy="430924"/>
          </a:xfrm>
        </p:grpSpPr>
        <p:sp>
          <p:nvSpPr>
            <p:cNvPr id="11" name="Google Shape;3191;p45">
              <a:extLst>
                <a:ext uri="{FF2B5EF4-FFF2-40B4-BE49-F238E27FC236}">
                  <a16:creationId xmlns:a16="http://schemas.microsoft.com/office/drawing/2014/main" id="{C9CDDB3C-C075-E15F-9C02-2585BCC3B03C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droite verticale </a:t>
              </a:r>
              <a:endParaRPr dirty="0"/>
            </a:p>
          </p:txBody>
        </p:sp>
        <p:sp>
          <p:nvSpPr>
            <p:cNvPr id="12" name="Google Shape;3192;p45">
              <a:extLst>
                <a:ext uri="{FF2B5EF4-FFF2-40B4-BE49-F238E27FC236}">
                  <a16:creationId xmlns:a16="http://schemas.microsoft.com/office/drawing/2014/main" id="{5F137E92-9E9F-82F5-E7B0-A4518546CC94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13" name="Google Shape;3193;p45">
            <a:extLst>
              <a:ext uri="{FF2B5EF4-FFF2-40B4-BE49-F238E27FC236}">
                <a16:creationId xmlns:a16="http://schemas.microsoft.com/office/drawing/2014/main" id="{371654CC-06F4-8965-98B9-41E0C845C57A}"/>
              </a:ext>
            </a:extLst>
          </p:cNvPr>
          <p:cNvGrpSpPr/>
          <p:nvPr/>
        </p:nvGrpSpPr>
        <p:grpSpPr>
          <a:xfrm>
            <a:off x="1445309" y="5437127"/>
            <a:ext cx="3674835" cy="430924"/>
            <a:chOff x="1445309" y="5226926"/>
            <a:chExt cx="3244851" cy="430924"/>
          </a:xfrm>
        </p:grpSpPr>
        <p:sp>
          <p:nvSpPr>
            <p:cNvPr id="14" name="Google Shape;3194;p45">
              <a:extLst>
                <a:ext uri="{FF2B5EF4-FFF2-40B4-BE49-F238E27FC236}">
                  <a16:creationId xmlns:a16="http://schemas.microsoft.com/office/drawing/2014/main" id="{C0012D07-628B-BDA6-3EE0-BCD954125714}"/>
                </a:ext>
              </a:extLst>
            </p:cNvPr>
            <p:cNvSpPr/>
            <p:nvPr/>
          </p:nvSpPr>
          <p:spPr>
            <a:xfrm>
              <a:off x="1877309" y="5226926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droite oblique</a:t>
              </a:r>
              <a:endParaRPr dirty="0"/>
            </a:p>
          </p:txBody>
        </p:sp>
        <p:sp>
          <p:nvSpPr>
            <p:cNvPr id="15" name="Google Shape;3195;p45">
              <a:extLst>
                <a:ext uri="{FF2B5EF4-FFF2-40B4-BE49-F238E27FC236}">
                  <a16:creationId xmlns:a16="http://schemas.microsoft.com/office/drawing/2014/main" id="{FBDBA56F-56EF-DA73-72C2-F378FE42D646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43519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0CFC647D-145A-4ECE-EF3F-0C5A86407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A8970926-9EA7-F788-52EF-D349E3FA23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Effectivement la ligne d’action ( la direction) est la droite verticale.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E7316633-5A3C-FB5D-6D7B-ECF3BBA1BF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pic>
        <p:nvPicPr>
          <p:cNvPr id="3" name="Google Shape;2090;p20" descr="Coche avec un remplissage uni">
            <a:extLst>
              <a:ext uri="{FF2B5EF4-FFF2-40B4-BE49-F238E27FC236}">
                <a16:creationId xmlns:a16="http://schemas.microsoft.com/office/drawing/2014/main" id="{316B5D82-EBA2-FA62-6895-F39B1079F42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66974" y="3848717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073;p19">
            <a:extLst>
              <a:ext uri="{FF2B5EF4-FFF2-40B4-BE49-F238E27FC236}">
                <a16:creationId xmlns:a16="http://schemas.microsoft.com/office/drawing/2014/main" id="{757C3332-869C-E5E4-95B1-23B72E25F824}"/>
              </a:ext>
            </a:extLst>
          </p:cNvPr>
          <p:cNvSpPr txBox="1"/>
          <p:nvPr/>
        </p:nvSpPr>
        <p:spPr>
          <a:xfrm>
            <a:off x="566272" y="1365369"/>
            <a:ext cx="848628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ligne d’action de la force exercée par le fil sur la boule est :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ED5921C-8A0F-59C5-1786-D6FADA20F116}"/>
              </a:ext>
            </a:extLst>
          </p:cNvPr>
          <p:cNvGrpSpPr/>
          <p:nvPr/>
        </p:nvGrpSpPr>
        <p:grpSpPr>
          <a:xfrm>
            <a:off x="6395942" y="2519916"/>
            <a:ext cx="3869740" cy="2269297"/>
            <a:chOff x="5480670" y="2064181"/>
            <a:chExt cx="1924319" cy="143060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79F797B-07DA-D1D0-1A0F-8A2BFA116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4348"/>
            <a:stretch>
              <a:fillRect/>
            </a:stretch>
          </p:blipFill>
          <p:spPr>
            <a:xfrm>
              <a:off x="5480670" y="2064181"/>
              <a:ext cx="1924319" cy="1430599"/>
            </a:xfrm>
            <a:prstGeom prst="rect">
              <a:avLst/>
            </a:prstGeom>
          </p:spPr>
        </p:pic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982E0CBC-459B-CBF1-C82A-519AE283B4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75642" y="3476065"/>
              <a:ext cx="1812906" cy="18716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2" name="Google Shape;3187;p45">
            <a:extLst>
              <a:ext uri="{FF2B5EF4-FFF2-40B4-BE49-F238E27FC236}">
                <a16:creationId xmlns:a16="http://schemas.microsoft.com/office/drawing/2014/main" id="{7F6AF665-1CFD-948E-0632-04018B8DBAF4}"/>
              </a:ext>
            </a:extLst>
          </p:cNvPr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  <a:solidFill>
            <a:schemeClr val="tx2"/>
          </a:solidFill>
        </p:grpSpPr>
        <p:sp>
          <p:nvSpPr>
            <p:cNvPr id="13" name="Google Shape;3188;p45">
              <a:extLst>
                <a:ext uri="{FF2B5EF4-FFF2-40B4-BE49-F238E27FC236}">
                  <a16:creationId xmlns:a16="http://schemas.microsoft.com/office/drawing/2014/main" id="{F3990A0F-FD5B-17E5-79EF-3BBFED6AD528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droite horizontale </a:t>
              </a:r>
              <a:endParaRPr dirty="0"/>
            </a:p>
          </p:txBody>
        </p:sp>
        <p:sp>
          <p:nvSpPr>
            <p:cNvPr id="14" name="Google Shape;3189;p45">
              <a:extLst>
                <a:ext uri="{FF2B5EF4-FFF2-40B4-BE49-F238E27FC236}">
                  <a16:creationId xmlns:a16="http://schemas.microsoft.com/office/drawing/2014/main" id="{815CBA01-36C9-ED6C-5B02-5A8943A68E5B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15" name="Google Shape;3190;p45">
            <a:extLst>
              <a:ext uri="{FF2B5EF4-FFF2-40B4-BE49-F238E27FC236}">
                <a16:creationId xmlns:a16="http://schemas.microsoft.com/office/drawing/2014/main" id="{05B75A3D-7EEB-4DF3-F46D-4AEFEACDF563}"/>
              </a:ext>
            </a:extLst>
          </p:cNvPr>
          <p:cNvGrpSpPr/>
          <p:nvPr/>
        </p:nvGrpSpPr>
        <p:grpSpPr>
          <a:xfrm>
            <a:off x="1445309" y="4102623"/>
            <a:ext cx="3674835" cy="430924"/>
            <a:chOff x="1445309" y="3848948"/>
            <a:chExt cx="3244851" cy="430924"/>
          </a:xfrm>
        </p:grpSpPr>
        <p:sp>
          <p:nvSpPr>
            <p:cNvPr id="16" name="Google Shape;3191;p45">
              <a:extLst>
                <a:ext uri="{FF2B5EF4-FFF2-40B4-BE49-F238E27FC236}">
                  <a16:creationId xmlns:a16="http://schemas.microsoft.com/office/drawing/2014/main" id="{39ECA326-BFF2-5F56-B530-047B64B4C541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droite verticale </a:t>
              </a:r>
              <a:endParaRPr dirty="0"/>
            </a:p>
          </p:txBody>
        </p:sp>
        <p:sp>
          <p:nvSpPr>
            <p:cNvPr id="17" name="Google Shape;3192;p45">
              <a:extLst>
                <a:ext uri="{FF2B5EF4-FFF2-40B4-BE49-F238E27FC236}">
                  <a16:creationId xmlns:a16="http://schemas.microsoft.com/office/drawing/2014/main" id="{B9CE96CA-F445-BE31-0DD3-B80E97A2BE8D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18" name="Google Shape;3193;p45">
            <a:extLst>
              <a:ext uri="{FF2B5EF4-FFF2-40B4-BE49-F238E27FC236}">
                <a16:creationId xmlns:a16="http://schemas.microsoft.com/office/drawing/2014/main" id="{A5901292-3126-B68D-B72E-682B85006A08}"/>
              </a:ext>
            </a:extLst>
          </p:cNvPr>
          <p:cNvGrpSpPr/>
          <p:nvPr/>
        </p:nvGrpSpPr>
        <p:grpSpPr>
          <a:xfrm>
            <a:off x="1445309" y="5437127"/>
            <a:ext cx="3674835" cy="430924"/>
            <a:chOff x="1445309" y="5226926"/>
            <a:chExt cx="3244851" cy="430924"/>
          </a:xfrm>
          <a:solidFill>
            <a:schemeClr val="tx2"/>
          </a:solidFill>
        </p:grpSpPr>
        <p:sp>
          <p:nvSpPr>
            <p:cNvPr id="19" name="Google Shape;3194;p45">
              <a:extLst>
                <a:ext uri="{FF2B5EF4-FFF2-40B4-BE49-F238E27FC236}">
                  <a16:creationId xmlns:a16="http://schemas.microsoft.com/office/drawing/2014/main" id="{59433384-48B4-873C-A4DB-3E2E097460C3}"/>
                </a:ext>
              </a:extLst>
            </p:cNvPr>
            <p:cNvSpPr/>
            <p:nvPr/>
          </p:nvSpPr>
          <p:spPr>
            <a:xfrm>
              <a:off x="1877309" y="5226926"/>
              <a:ext cx="2812851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droite oblique</a:t>
              </a:r>
              <a:endParaRPr dirty="0"/>
            </a:p>
          </p:txBody>
        </p:sp>
        <p:sp>
          <p:nvSpPr>
            <p:cNvPr id="20" name="Google Shape;3195;p45">
              <a:extLst>
                <a:ext uri="{FF2B5EF4-FFF2-40B4-BE49-F238E27FC236}">
                  <a16:creationId xmlns:a16="http://schemas.microsoft.com/office/drawing/2014/main" id="{0DF2C14F-D01A-211E-4023-7B2EBFCB6CFF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pic>
        <p:nvPicPr>
          <p:cNvPr id="21" name="Google Shape;2121;p22">
            <a:extLst>
              <a:ext uri="{FF2B5EF4-FFF2-40B4-BE49-F238E27FC236}">
                <a16:creationId xmlns:a16="http://schemas.microsoft.com/office/drawing/2014/main" id="{E88B5EE7-C4A6-A1BD-1D42-3CF8A8FE005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3717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45C8117F-6325-0911-4135-3CF2BCDFC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DA9218A2-EF0B-88DB-426F-3609839276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l’affirmation correcte.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3E350A2B-9984-8E43-F849-68DEA63D8E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AB1C5F23-FED8-3E04-C631-56957771E6D4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7C82C47F-6A83-0604-0449-CB01522B89A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D6F28A0D-1906-C02F-FE31-2D01A30DC71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Google Shape;2073;p19">
            <a:extLst>
              <a:ext uri="{FF2B5EF4-FFF2-40B4-BE49-F238E27FC236}">
                <a16:creationId xmlns:a16="http://schemas.microsoft.com/office/drawing/2014/main" id="{2082B72F-B3B8-4B2A-9E4B-FAA496E6FEE9}"/>
              </a:ext>
            </a:extLst>
          </p:cNvPr>
          <p:cNvSpPr txBox="1"/>
          <p:nvPr/>
        </p:nvSpPr>
        <p:spPr>
          <a:xfrm>
            <a:off x="566272" y="1365369"/>
            <a:ext cx="848628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sens de la force exercée par le fil sur la boule est :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E9847B1-0949-C19A-587D-B8B97817ED5F}"/>
              </a:ext>
            </a:extLst>
          </p:cNvPr>
          <p:cNvGrpSpPr/>
          <p:nvPr/>
        </p:nvGrpSpPr>
        <p:grpSpPr>
          <a:xfrm>
            <a:off x="6395942" y="2519916"/>
            <a:ext cx="3869740" cy="2269297"/>
            <a:chOff x="5480670" y="2064181"/>
            <a:chExt cx="1924319" cy="14306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83DF05F-3DCE-6F2E-D3B2-00F0A0D2F8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4348"/>
            <a:stretch>
              <a:fillRect/>
            </a:stretch>
          </p:blipFill>
          <p:spPr>
            <a:xfrm>
              <a:off x="5480670" y="2064181"/>
              <a:ext cx="1924319" cy="1430599"/>
            </a:xfrm>
            <a:prstGeom prst="rect">
              <a:avLst/>
            </a:prstGeom>
          </p:spPr>
        </p:pic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731886BD-28CE-8CAD-5DA5-9E8449B9E6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75642" y="3476065"/>
              <a:ext cx="1812906" cy="18716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3" name="Google Shape;3187;p45">
            <a:extLst>
              <a:ext uri="{FF2B5EF4-FFF2-40B4-BE49-F238E27FC236}">
                <a16:creationId xmlns:a16="http://schemas.microsoft.com/office/drawing/2014/main" id="{A4CEC7DD-4C5C-FE02-EF11-BC6FAFE3B82A}"/>
              </a:ext>
            </a:extLst>
          </p:cNvPr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</p:grpSpPr>
        <p:sp>
          <p:nvSpPr>
            <p:cNvPr id="14" name="Google Shape;3188;p45">
              <a:extLst>
                <a:ext uri="{FF2B5EF4-FFF2-40B4-BE49-F238E27FC236}">
                  <a16:creationId xmlns:a16="http://schemas.microsoft.com/office/drawing/2014/main" id="{BE2581C8-226B-B58A-DB72-167F7F073B1B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Vers le haut </a:t>
              </a:r>
              <a:endParaRPr dirty="0"/>
            </a:p>
          </p:txBody>
        </p:sp>
        <p:sp>
          <p:nvSpPr>
            <p:cNvPr id="15" name="Google Shape;3189;p45">
              <a:extLst>
                <a:ext uri="{FF2B5EF4-FFF2-40B4-BE49-F238E27FC236}">
                  <a16:creationId xmlns:a16="http://schemas.microsoft.com/office/drawing/2014/main" id="{874395EE-FE9B-4BFF-F0ED-F4C9A2565D42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16" name="Google Shape;3190;p45">
            <a:extLst>
              <a:ext uri="{FF2B5EF4-FFF2-40B4-BE49-F238E27FC236}">
                <a16:creationId xmlns:a16="http://schemas.microsoft.com/office/drawing/2014/main" id="{2915E241-4B6A-66CC-D20F-C84AC30ADCD4}"/>
              </a:ext>
            </a:extLst>
          </p:cNvPr>
          <p:cNvGrpSpPr/>
          <p:nvPr/>
        </p:nvGrpSpPr>
        <p:grpSpPr>
          <a:xfrm>
            <a:off x="1445309" y="4102623"/>
            <a:ext cx="3674835" cy="430924"/>
            <a:chOff x="1445309" y="3848948"/>
            <a:chExt cx="3244851" cy="430924"/>
          </a:xfrm>
        </p:grpSpPr>
        <p:sp>
          <p:nvSpPr>
            <p:cNvPr id="17" name="Google Shape;3191;p45">
              <a:extLst>
                <a:ext uri="{FF2B5EF4-FFF2-40B4-BE49-F238E27FC236}">
                  <a16:creationId xmlns:a16="http://schemas.microsoft.com/office/drawing/2014/main" id="{06B61CAB-3E20-D535-A2CF-9CC5CC5C3E05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Vers le bas </a:t>
              </a:r>
              <a:endParaRPr dirty="0"/>
            </a:p>
          </p:txBody>
        </p:sp>
        <p:sp>
          <p:nvSpPr>
            <p:cNvPr id="18" name="Google Shape;3192;p45">
              <a:extLst>
                <a:ext uri="{FF2B5EF4-FFF2-40B4-BE49-F238E27FC236}">
                  <a16:creationId xmlns:a16="http://schemas.microsoft.com/office/drawing/2014/main" id="{EB48F10B-B5D7-E100-84C3-00BDB812C109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19" name="Google Shape;3193;p45">
            <a:extLst>
              <a:ext uri="{FF2B5EF4-FFF2-40B4-BE49-F238E27FC236}">
                <a16:creationId xmlns:a16="http://schemas.microsoft.com/office/drawing/2014/main" id="{0646B0BC-20F7-8DDE-1611-27F018569F05}"/>
              </a:ext>
            </a:extLst>
          </p:cNvPr>
          <p:cNvGrpSpPr/>
          <p:nvPr/>
        </p:nvGrpSpPr>
        <p:grpSpPr>
          <a:xfrm>
            <a:off x="1445309" y="5437127"/>
            <a:ext cx="3674835" cy="430924"/>
            <a:chOff x="1445309" y="5226926"/>
            <a:chExt cx="3244851" cy="430924"/>
          </a:xfrm>
        </p:grpSpPr>
        <p:sp>
          <p:nvSpPr>
            <p:cNvPr id="20" name="Google Shape;3194;p45">
              <a:extLst>
                <a:ext uri="{FF2B5EF4-FFF2-40B4-BE49-F238E27FC236}">
                  <a16:creationId xmlns:a16="http://schemas.microsoft.com/office/drawing/2014/main" id="{18C3D8E9-E473-D731-A517-A0064989769C}"/>
                </a:ext>
              </a:extLst>
            </p:cNvPr>
            <p:cNvSpPr/>
            <p:nvPr/>
          </p:nvSpPr>
          <p:spPr>
            <a:xfrm>
              <a:off x="1877309" y="5226926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Vers la droite</a:t>
              </a:r>
              <a:endParaRPr dirty="0"/>
            </a:p>
          </p:txBody>
        </p:sp>
        <p:sp>
          <p:nvSpPr>
            <p:cNvPr id="21" name="Google Shape;3195;p45">
              <a:extLst>
                <a:ext uri="{FF2B5EF4-FFF2-40B4-BE49-F238E27FC236}">
                  <a16:creationId xmlns:a16="http://schemas.microsoft.com/office/drawing/2014/main" id="{E8EB52BC-324F-3B99-F90E-B197319D04CF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75732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0D83B9A-8CF8-8E2A-928F-0ED0DB611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FE6623F7-83E4-6040-FFA9-5C5277F993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Le fil attire la boule vers le haut , donc les sens sera vers le haut.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C6D44974-B21D-9A97-7B66-9504FE0784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pic>
        <p:nvPicPr>
          <p:cNvPr id="6" name="Google Shape;2090;p20" descr="Coche avec un remplissage uni">
            <a:extLst>
              <a:ext uri="{FF2B5EF4-FFF2-40B4-BE49-F238E27FC236}">
                <a16:creationId xmlns:a16="http://schemas.microsoft.com/office/drawing/2014/main" id="{C9F025D4-25F7-2FEE-B58A-E80960741E3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8258" y="2604815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073;p19">
            <a:extLst>
              <a:ext uri="{FF2B5EF4-FFF2-40B4-BE49-F238E27FC236}">
                <a16:creationId xmlns:a16="http://schemas.microsoft.com/office/drawing/2014/main" id="{092F37CD-B3A4-DBB7-747E-7271924E7508}"/>
              </a:ext>
            </a:extLst>
          </p:cNvPr>
          <p:cNvSpPr txBox="1"/>
          <p:nvPr/>
        </p:nvSpPr>
        <p:spPr>
          <a:xfrm>
            <a:off x="566272" y="1365369"/>
            <a:ext cx="848628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sens de la force exercée par le fil sur la boule est :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1B3CC90-AD08-8A74-1F0D-653E4B30E9F7}"/>
              </a:ext>
            </a:extLst>
          </p:cNvPr>
          <p:cNvGrpSpPr/>
          <p:nvPr/>
        </p:nvGrpSpPr>
        <p:grpSpPr>
          <a:xfrm>
            <a:off x="6395942" y="2519916"/>
            <a:ext cx="3869740" cy="2269297"/>
            <a:chOff x="5480670" y="2064181"/>
            <a:chExt cx="1924319" cy="14306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440ACAE-8C7C-8CED-1C20-138B6D682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4348"/>
            <a:stretch>
              <a:fillRect/>
            </a:stretch>
          </p:blipFill>
          <p:spPr>
            <a:xfrm>
              <a:off x="5480670" y="2064181"/>
              <a:ext cx="1924319" cy="1430599"/>
            </a:xfrm>
            <a:prstGeom prst="rect">
              <a:avLst/>
            </a:prstGeom>
          </p:spPr>
        </p:pic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551B73C4-F080-7337-2668-F42AAC2BF6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75642" y="3476065"/>
              <a:ext cx="1812906" cy="18716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4" name="Google Shape;3187;p45">
            <a:extLst>
              <a:ext uri="{FF2B5EF4-FFF2-40B4-BE49-F238E27FC236}">
                <a16:creationId xmlns:a16="http://schemas.microsoft.com/office/drawing/2014/main" id="{3A45AE15-E982-82CC-DA0D-DEC1008CBA73}"/>
              </a:ext>
            </a:extLst>
          </p:cNvPr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</p:grpSpPr>
        <p:sp>
          <p:nvSpPr>
            <p:cNvPr id="15" name="Google Shape;3188;p45">
              <a:extLst>
                <a:ext uri="{FF2B5EF4-FFF2-40B4-BE49-F238E27FC236}">
                  <a16:creationId xmlns:a16="http://schemas.microsoft.com/office/drawing/2014/main" id="{C5E23D3B-DCF0-5415-703C-86F3864E624D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Vers le haut </a:t>
              </a:r>
              <a:endParaRPr dirty="0"/>
            </a:p>
          </p:txBody>
        </p:sp>
        <p:sp>
          <p:nvSpPr>
            <p:cNvPr id="16" name="Google Shape;3189;p45">
              <a:extLst>
                <a:ext uri="{FF2B5EF4-FFF2-40B4-BE49-F238E27FC236}">
                  <a16:creationId xmlns:a16="http://schemas.microsoft.com/office/drawing/2014/main" id="{E76A6596-7A1A-BDB2-F6E9-0515A6108D7D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17" name="Google Shape;3190;p45">
            <a:extLst>
              <a:ext uri="{FF2B5EF4-FFF2-40B4-BE49-F238E27FC236}">
                <a16:creationId xmlns:a16="http://schemas.microsoft.com/office/drawing/2014/main" id="{89CA76AF-B737-43A6-581B-0575B6434307}"/>
              </a:ext>
            </a:extLst>
          </p:cNvPr>
          <p:cNvGrpSpPr/>
          <p:nvPr/>
        </p:nvGrpSpPr>
        <p:grpSpPr>
          <a:xfrm>
            <a:off x="1445309" y="4102623"/>
            <a:ext cx="3674835" cy="430924"/>
            <a:chOff x="1445309" y="3848948"/>
            <a:chExt cx="3244851" cy="430924"/>
          </a:xfrm>
          <a:solidFill>
            <a:schemeClr val="tx2"/>
          </a:solidFill>
        </p:grpSpPr>
        <p:sp>
          <p:nvSpPr>
            <p:cNvPr id="18" name="Google Shape;3191;p45">
              <a:extLst>
                <a:ext uri="{FF2B5EF4-FFF2-40B4-BE49-F238E27FC236}">
                  <a16:creationId xmlns:a16="http://schemas.microsoft.com/office/drawing/2014/main" id="{4C64102F-39B0-59CE-1DD1-A222B8EADF79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Vers le bas </a:t>
              </a:r>
              <a:endParaRPr dirty="0"/>
            </a:p>
          </p:txBody>
        </p:sp>
        <p:sp>
          <p:nvSpPr>
            <p:cNvPr id="19" name="Google Shape;3192;p45">
              <a:extLst>
                <a:ext uri="{FF2B5EF4-FFF2-40B4-BE49-F238E27FC236}">
                  <a16:creationId xmlns:a16="http://schemas.microsoft.com/office/drawing/2014/main" id="{AA1D2388-DE8D-5EDC-EC2C-F575CD6A0DB7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20" name="Google Shape;3193;p45">
            <a:extLst>
              <a:ext uri="{FF2B5EF4-FFF2-40B4-BE49-F238E27FC236}">
                <a16:creationId xmlns:a16="http://schemas.microsoft.com/office/drawing/2014/main" id="{DC53981B-0743-FA1F-6659-4BC5322A4C80}"/>
              </a:ext>
            </a:extLst>
          </p:cNvPr>
          <p:cNvGrpSpPr/>
          <p:nvPr/>
        </p:nvGrpSpPr>
        <p:grpSpPr>
          <a:xfrm>
            <a:off x="1445309" y="5437127"/>
            <a:ext cx="3674835" cy="430924"/>
            <a:chOff x="1445309" y="5226926"/>
            <a:chExt cx="3244851" cy="430924"/>
          </a:xfrm>
          <a:solidFill>
            <a:schemeClr val="tx2"/>
          </a:solidFill>
        </p:grpSpPr>
        <p:sp>
          <p:nvSpPr>
            <p:cNvPr id="21" name="Google Shape;3194;p45">
              <a:extLst>
                <a:ext uri="{FF2B5EF4-FFF2-40B4-BE49-F238E27FC236}">
                  <a16:creationId xmlns:a16="http://schemas.microsoft.com/office/drawing/2014/main" id="{1BE63B41-9035-6A8A-A4B0-0A841590624D}"/>
                </a:ext>
              </a:extLst>
            </p:cNvPr>
            <p:cNvSpPr/>
            <p:nvPr/>
          </p:nvSpPr>
          <p:spPr>
            <a:xfrm>
              <a:off x="1877309" y="5226926"/>
              <a:ext cx="2812851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Vers la droite</a:t>
              </a:r>
              <a:endParaRPr dirty="0"/>
            </a:p>
          </p:txBody>
        </p:sp>
        <p:sp>
          <p:nvSpPr>
            <p:cNvPr id="22" name="Google Shape;3195;p45">
              <a:extLst>
                <a:ext uri="{FF2B5EF4-FFF2-40B4-BE49-F238E27FC236}">
                  <a16:creationId xmlns:a16="http://schemas.microsoft.com/office/drawing/2014/main" id="{0E14BACC-B104-297B-70D8-BC0A2EE54AA5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pic>
        <p:nvPicPr>
          <p:cNvPr id="23" name="Google Shape;2121;p22">
            <a:extLst>
              <a:ext uri="{FF2B5EF4-FFF2-40B4-BE49-F238E27FC236}">
                <a16:creationId xmlns:a16="http://schemas.microsoft.com/office/drawing/2014/main" id="{A0A85312-E449-1B24-4D5F-7593B72BB1E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9480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l’affirmation correcte.</a:t>
            </a:r>
            <a:endParaRPr dirty="0"/>
          </a:p>
        </p:txBody>
      </p:sp>
      <p:sp>
        <p:nvSpPr>
          <p:cNvPr id="2069" name="Google Shape;2069;p19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/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/>
          <p:cNvSpPr txBox="1"/>
          <p:nvPr/>
        </p:nvSpPr>
        <p:spPr>
          <a:xfrm>
            <a:off x="960582" y="1692224"/>
            <a:ext cx="593994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L’intensité d’une force est mesurée par le </a:t>
            </a:r>
            <a:endParaRPr dirty="0"/>
          </a:p>
        </p:txBody>
      </p:sp>
      <p:sp>
        <p:nvSpPr>
          <p:cNvPr id="2074" name="Google Shape;2074;p19"/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Voltmètre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/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/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Multimètre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9"/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8095D4-5C10-3CD0-0A5C-802A10DEA7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1217"/>
          <a:stretch>
            <a:fillRect/>
          </a:stretch>
        </p:blipFill>
        <p:spPr>
          <a:xfrm>
            <a:off x="7696591" y="1744772"/>
            <a:ext cx="2686729" cy="4153270"/>
          </a:xfrm>
          <a:prstGeom prst="rect">
            <a:avLst/>
          </a:prstGeom>
        </p:spPr>
      </p:pic>
      <p:sp>
        <p:nvSpPr>
          <p:cNvPr id="2" name="Google Shape;2076;p19">
            <a:extLst>
              <a:ext uri="{FF2B5EF4-FFF2-40B4-BE49-F238E27FC236}">
                <a16:creationId xmlns:a16="http://schemas.microsoft.com/office/drawing/2014/main" id="{A45E8333-59A5-B909-0FC1-EECC0AD6AC45}"/>
              </a:ext>
            </a:extLst>
          </p:cNvPr>
          <p:cNvSpPr/>
          <p:nvPr/>
        </p:nvSpPr>
        <p:spPr>
          <a:xfrm>
            <a:off x="1736301" y="5141047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Dynamomètre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077;p19">
            <a:extLst>
              <a:ext uri="{FF2B5EF4-FFF2-40B4-BE49-F238E27FC236}">
                <a16:creationId xmlns:a16="http://schemas.microsoft.com/office/drawing/2014/main" id="{D5CCC2A5-1E02-966B-A1D6-343EC2BE4342}"/>
              </a:ext>
            </a:extLst>
          </p:cNvPr>
          <p:cNvSpPr/>
          <p:nvPr/>
        </p:nvSpPr>
        <p:spPr>
          <a:xfrm>
            <a:off x="1304301" y="51382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DE2AB140-FED2-726B-61D1-33B80C64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E483E7AA-84F1-9566-893E-4BAD187730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Le dynamomètre mesure l’intensité d’une force.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F49094E6-5822-ED78-3576-E6D35D327D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pic>
        <p:nvPicPr>
          <p:cNvPr id="2" name="Google Shape;2090;p20" descr="Coche avec un remplissage uni">
            <a:extLst>
              <a:ext uri="{FF2B5EF4-FFF2-40B4-BE49-F238E27FC236}">
                <a16:creationId xmlns:a16="http://schemas.microsoft.com/office/drawing/2014/main" id="{7975E600-AF86-48F7-2583-72414E2ABFE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12968" y="4884367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073;p19">
            <a:extLst>
              <a:ext uri="{FF2B5EF4-FFF2-40B4-BE49-F238E27FC236}">
                <a16:creationId xmlns:a16="http://schemas.microsoft.com/office/drawing/2014/main" id="{CD53594D-B5CD-E1A9-8936-CC3C76268DA9}"/>
              </a:ext>
            </a:extLst>
          </p:cNvPr>
          <p:cNvSpPr txBox="1"/>
          <p:nvPr/>
        </p:nvSpPr>
        <p:spPr>
          <a:xfrm>
            <a:off x="960582" y="1692224"/>
            <a:ext cx="5939948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L’intensité d’une force est mesurée par le </a:t>
            </a:r>
            <a:endParaRPr dirty="0"/>
          </a:p>
        </p:txBody>
      </p:sp>
      <p:sp>
        <p:nvSpPr>
          <p:cNvPr id="5" name="Google Shape;2074;p19">
            <a:extLst>
              <a:ext uri="{FF2B5EF4-FFF2-40B4-BE49-F238E27FC236}">
                <a16:creationId xmlns:a16="http://schemas.microsoft.com/office/drawing/2014/main" id="{88C833D7-1981-3CFC-37ED-9C37C9A4F0B4}"/>
              </a:ext>
            </a:extLst>
          </p:cNvPr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Voltmètre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075;p19">
            <a:extLst>
              <a:ext uri="{FF2B5EF4-FFF2-40B4-BE49-F238E27FC236}">
                <a16:creationId xmlns:a16="http://schemas.microsoft.com/office/drawing/2014/main" id="{DEE87631-7A43-B8E6-C001-B59BECC34F34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7" name="Google Shape;2076;p19">
            <a:extLst>
              <a:ext uri="{FF2B5EF4-FFF2-40B4-BE49-F238E27FC236}">
                <a16:creationId xmlns:a16="http://schemas.microsoft.com/office/drawing/2014/main" id="{80043732-7104-298C-6CE6-9D252A64F1D6}"/>
              </a:ext>
            </a:extLst>
          </p:cNvPr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Multimètre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077;p19">
            <a:extLst>
              <a:ext uri="{FF2B5EF4-FFF2-40B4-BE49-F238E27FC236}">
                <a16:creationId xmlns:a16="http://schemas.microsoft.com/office/drawing/2014/main" id="{355B556C-EA0C-BF9E-7925-39B6B0B8F0D7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08C6A1-5597-6F6B-2F4A-9DA8867383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1217"/>
          <a:stretch>
            <a:fillRect/>
          </a:stretch>
        </p:blipFill>
        <p:spPr>
          <a:xfrm>
            <a:off x="7696591" y="1744772"/>
            <a:ext cx="2686729" cy="4153270"/>
          </a:xfrm>
          <a:prstGeom prst="rect">
            <a:avLst/>
          </a:prstGeom>
        </p:spPr>
      </p:pic>
      <p:sp>
        <p:nvSpPr>
          <p:cNvPr id="10" name="Google Shape;2076;p19">
            <a:extLst>
              <a:ext uri="{FF2B5EF4-FFF2-40B4-BE49-F238E27FC236}">
                <a16:creationId xmlns:a16="http://schemas.microsoft.com/office/drawing/2014/main" id="{CABCFC21-2745-392C-8B88-B48BC74F6549}"/>
              </a:ext>
            </a:extLst>
          </p:cNvPr>
          <p:cNvSpPr/>
          <p:nvPr/>
        </p:nvSpPr>
        <p:spPr>
          <a:xfrm>
            <a:off x="1736301" y="5141047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Dynamomètre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077;p19">
            <a:extLst>
              <a:ext uri="{FF2B5EF4-FFF2-40B4-BE49-F238E27FC236}">
                <a16:creationId xmlns:a16="http://schemas.microsoft.com/office/drawing/2014/main" id="{3848D16F-4E34-E988-A20F-960BAC7BA3B3}"/>
              </a:ext>
            </a:extLst>
          </p:cNvPr>
          <p:cNvSpPr/>
          <p:nvPr/>
        </p:nvSpPr>
        <p:spPr>
          <a:xfrm>
            <a:off x="1304301" y="51382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dirty="0"/>
          </a:p>
        </p:txBody>
      </p:sp>
      <p:pic>
        <p:nvPicPr>
          <p:cNvPr id="12" name="Google Shape;2121;p22">
            <a:extLst>
              <a:ext uri="{FF2B5EF4-FFF2-40B4-BE49-F238E27FC236}">
                <a16:creationId xmlns:a16="http://schemas.microsoft.com/office/drawing/2014/main" id="{FCD7C9DE-525D-BBE9-E60D-4E3BCF765F2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6912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E7966A4E-F9B1-74B8-7441-CE777D123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FC77A722-CEF8-35B2-0EC1-7F67CB07A8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l’affirmation correcte.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7DDAFA14-258B-D705-8820-E85CCDB816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35C973CB-50F3-DA34-8EB2-9937A08B5998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32B3CB46-1551-306F-12F2-AD3BBB2A5C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9AC0C829-1995-84A5-B4D6-61A746F6A4E1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C2251794-39F0-6A39-99D6-4E46DC39FE30}"/>
              </a:ext>
            </a:extLst>
          </p:cNvPr>
          <p:cNvSpPr txBox="1"/>
          <p:nvPr/>
        </p:nvSpPr>
        <p:spPr>
          <a:xfrm>
            <a:off x="388444" y="1552175"/>
            <a:ext cx="11415111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L’intensité de la force exercée par le fil du dynamomètre ci-dessous sur le corps est : </a:t>
            </a:r>
            <a:endParaRPr dirty="0"/>
          </a:p>
        </p:txBody>
      </p:sp>
      <p:sp>
        <p:nvSpPr>
          <p:cNvPr id="2074" name="Google Shape;2074;p19">
            <a:extLst>
              <a:ext uri="{FF2B5EF4-FFF2-40B4-BE49-F238E27FC236}">
                <a16:creationId xmlns:a16="http://schemas.microsoft.com/office/drawing/2014/main" id="{FD089D97-3EE8-715A-0672-F9809C79512C}"/>
              </a:ext>
            </a:extLst>
          </p:cNvPr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0,5 N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>
            <a:extLst>
              <a:ext uri="{FF2B5EF4-FFF2-40B4-BE49-F238E27FC236}">
                <a16:creationId xmlns:a16="http://schemas.microsoft.com/office/drawing/2014/main" id="{9553EC95-98C2-52ED-421A-DC969C848C46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>
            <a:extLst>
              <a:ext uri="{FF2B5EF4-FFF2-40B4-BE49-F238E27FC236}">
                <a16:creationId xmlns:a16="http://schemas.microsoft.com/office/drawing/2014/main" id="{112A26B2-825B-AE5F-1584-A491A13BEB3E}"/>
              </a:ext>
            </a:extLst>
          </p:cNvPr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 N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9">
            <a:extLst>
              <a:ext uri="{FF2B5EF4-FFF2-40B4-BE49-F238E27FC236}">
                <a16:creationId xmlns:a16="http://schemas.microsoft.com/office/drawing/2014/main" id="{214E3A12-2E5C-01DC-B4C7-817EF56C63B7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" name="Google Shape;2076;p19">
            <a:extLst>
              <a:ext uri="{FF2B5EF4-FFF2-40B4-BE49-F238E27FC236}">
                <a16:creationId xmlns:a16="http://schemas.microsoft.com/office/drawing/2014/main" id="{A8AD608B-E7BC-483B-4B98-2147369C3E09}"/>
              </a:ext>
            </a:extLst>
          </p:cNvPr>
          <p:cNvSpPr/>
          <p:nvPr/>
        </p:nvSpPr>
        <p:spPr>
          <a:xfrm>
            <a:off x="1736301" y="5141047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1,5 N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077;p19">
            <a:extLst>
              <a:ext uri="{FF2B5EF4-FFF2-40B4-BE49-F238E27FC236}">
                <a16:creationId xmlns:a16="http://schemas.microsoft.com/office/drawing/2014/main" id="{BF305B0D-48FC-D706-7F8D-6D883AFB939F}"/>
              </a:ext>
            </a:extLst>
          </p:cNvPr>
          <p:cNvSpPr/>
          <p:nvPr/>
        </p:nvSpPr>
        <p:spPr>
          <a:xfrm>
            <a:off x="1304301" y="51382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259399-C1A3-62FA-C8BF-890958F01C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8886" y="2441367"/>
            <a:ext cx="2812852" cy="421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692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CE8C01DE-A4A9-0755-B015-9DB0FF585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92B4DDA3-4CA7-9C94-C9B1-C611520B9E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Le dynamomètre donne une valeur de 1N, l’intensité de cette force.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DB0B5B7B-D540-AFE9-85DB-C2093BD05A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EAD1C8DC-8C54-0E26-273A-349950B39487}"/>
              </a:ext>
            </a:extLst>
          </p:cNvPr>
          <p:cNvSpPr txBox="1"/>
          <p:nvPr/>
        </p:nvSpPr>
        <p:spPr>
          <a:xfrm>
            <a:off x="388444" y="1552175"/>
            <a:ext cx="11415111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L’intensité de la force exercée par le fil du dynamomètre ci-dessous sur le corps est : </a:t>
            </a:r>
            <a:endParaRPr dirty="0"/>
          </a:p>
        </p:txBody>
      </p:sp>
      <p:sp>
        <p:nvSpPr>
          <p:cNvPr id="2074" name="Google Shape;2074;p19">
            <a:extLst>
              <a:ext uri="{FF2B5EF4-FFF2-40B4-BE49-F238E27FC236}">
                <a16:creationId xmlns:a16="http://schemas.microsoft.com/office/drawing/2014/main" id="{320A3F2F-8C9B-FA49-F94E-5FF1DA79EAEE}"/>
              </a:ext>
            </a:extLst>
          </p:cNvPr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0,5 N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>
            <a:extLst>
              <a:ext uri="{FF2B5EF4-FFF2-40B4-BE49-F238E27FC236}">
                <a16:creationId xmlns:a16="http://schemas.microsoft.com/office/drawing/2014/main" id="{A8EE5A9C-8EAF-4B59-833A-7024BCDDE49C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>
            <a:extLst>
              <a:ext uri="{FF2B5EF4-FFF2-40B4-BE49-F238E27FC236}">
                <a16:creationId xmlns:a16="http://schemas.microsoft.com/office/drawing/2014/main" id="{F214FD15-900F-0274-5EC8-964A10D56A3E}"/>
              </a:ext>
            </a:extLst>
          </p:cNvPr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 N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9">
            <a:extLst>
              <a:ext uri="{FF2B5EF4-FFF2-40B4-BE49-F238E27FC236}">
                <a16:creationId xmlns:a16="http://schemas.microsoft.com/office/drawing/2014/main" id="{B002F9EF-2F52-24B6-5BA5-73E7685388F9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" name="Google Shape;2076;p19">
            <a:extLst>
              <a:ext uri="{FF2B5EF4-FFF2-40B4-BE49-F238E27FC236}">
                <a16:creationId xmlns:a16="http://schemas.microsoft.com/office/drawing/2014/main" id="{1DF6605D-0C1A-0665-E858-509F3882FFD8}"/>
              </a:ext>
            </a:extLst>
          </p:cNvPr>
          <p:cNvSpPr/>
          <p:nvPr/>
        </p:nvSpPr>
        <p:spPr>
          <a:xfrm>
            <a:off x="1736301" y="5141047"/>
            <a:ext cx="2365436" cy="4320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1,5 N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077;p19">
            <a:extLst>
              <a:ext uri="{FF2B5EF4-FFF2-40B4-BE49-F238E27FC236}">
                <a16:creationId xmlns:a16="http://schemas.microsoft.com/office/drawing/2014/main" id="{1D6FC064-8D8E-50EC-1817-9175EB12E52F}"/>
              </a:ext>
            </a:extLst>
          </p:cNvPr>
          <p:cNvSpPr/>
          <p:nvPr/>
        </p:nvSpPr>
        <p:spPr>
          <a:xfrm>
            <a:off x="1304301" y="5138273"/>
            <a:ext cx="432000" cy="430924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D20B014-C735-C0A2-1374-6A5711FF6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8886" y="2441367"/>
            <a:ext cx="2812852" cy="4212210"/>
          </a:xfrm>
          <a:prstGeom prst="rect">
            <a:avLst/>
          </a:prstGeom>
        </p:spPr>
      </p:pic>
      <p:pic>
        <p:nvPicPr>
          <p:cNvPr id="3" name="Google Shape;2090;p20" descr="Coche avec un remplissage uni">
            <a:extLst>
              <a:ext uri="{FF2B5EF4-FFF2-40B4-BE49-F238E27FC236}">
                <a16:creationId xmlns:a16="http://schemas.microsoft.com/office/drawing/2014/main" id="{7B3B9023-95DA-1E0D-27AD-D369BAC1A3B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13115" y="3989595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121;p22">
            <a:extLst>
              <a:ext uri="{FF2B5EF4-FFF2-40B4-BE49-F238E27FC236}">
                <a16:creationId xmlns:a16="http://schemas.microsoft.com/office/drawing/2014/main" id="{B6598A75-7271-84D3-8965-FB1E8AA8DFC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00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5" name="Google Shape;2105;p2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106" name="Google Shape;2106;p2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p2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08" name="Google Shape;2108;p21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9" name="Google Shape;2109;p2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0" name="Google Shape;2110;p2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111" name="Google Shape;2111;p21"/>
          <p:cNvSpPr txBox="1"/>
          <p:nvPr/>
        </p:nvSpPr>
        <p:spPr>
          <a:xfrm>
            <a:off x="5103228" y="2212061"/>
            <a:ext cx="5869201" cy="2219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Déclaration de l’objectif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1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(2 min)</a:t>
            </a:r>
            <a:endParaRPr sz="3600" i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12" name="Google Shape;2112;p21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2113" name="Google Shape;2113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4" name="Google Shape;2114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15" name="Google Shape;2115;p21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/>
          </a:p>
        </p:txBody>
      </p:sp>
      <p:sp>
        <p:nvSpPr>
          <p:cNvPr id="2116" name="Google Shape;2116;p21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126;p22">
            <a:extLst>
              <a:ext uri="{FF2B5EF4-FFF2-40B4-BE49-F238E27FC236}">
                <a16:creationId xmlns:a16="http://schemas.microsoft.com/office/drawing/2014/main" id="{CD93FD37-05C8-D03D-A579-1D176204206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325" y="1198820"/>
            <a:ext cx="1102827" cy="896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1" name="Google Shape;2121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22" name="Google Shape;2122;p22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Avant d’aborder notre tâche d’aujourd’hui, je vous présente la situation suivante :</a:t>
            </a:r>
            <a:endParaRPr dirty="0"/>
          </a:p>
        </p:txBody>
      </p:sp>
      <p:sp>
        <p:nvSpPr>
          <p:cNvPr id="2123" name="Google Shape;2123;p22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 L’</a:t>
            </a:r>
            <a:r>
              <a:rPr lang="fr-FR" dirty="0" err="1"/>
              <a:t>enseignant·e</a:t>
            </a:r>
            <a:r>
              <a:rPr lang="fr-FR" dirty="0"/>
              <a:t> présente l’image ci-dessous et autres images illustratives.</a:t>
            </a:r>
            <a:endParaRPr dirty="0"/>
          </a:p>
        </p:txBody>
      </p:sp>
      <p:sp>
        <p:nvSpPr>
          <p:cNvPr id="2125" name="Google Shape;2125;p22"/>
          <p:cNvSpPr/>
          <p:nvPr/>
        </p:nvSpPr>
        <p:spPr>
          <a:xfrm>
            <a:off x="1280632" y="1647046"/>
            <a:ext cx="7446808" cy="230828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L’image ci-dessous montre une boule accrochée à un dynamomètre.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Comment connaitre l’intensité de la force exercée par la Terre sur la boule ? </a:t>
            </a:r>
            <a:endParaRPr sz="1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327CA7-43A2-ABEF-B724-8EA6A79493D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70554" y="1370646"/>
            <a:ext cx="2369026" cy="4596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5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23"/>
          <p:cNvSpPr/>
          <p:nvPr/>
        </p:nvSpPr>
        <p:spPr>
          <a:xfrm>
            <a:off x="1370163" y="3146780"/>
            <a:ext cx="9937174" cy="969476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5" name="Google Shape;213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722" y="2637521"/>
            <a:ext cx="805544" cy="80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6" name="Google Shape;2136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234317"/>
            <a:ext cx="452987" cy="452987"/>
          </a:xfrm>
          <a:prstGeom prst="rect">
            <a:avLst/>
          </a:prstGeom>
          <a:noFill/>
          <a:ln>
            <a:noFill/>
          </a:ln>
        </p:spPr>
      </p:pic>
      <p:sp>
        <p:nvSpPr>
          <p:cNvPr id="2137" name="Google Shape;2137;p23"/>
          <p:cNvSpPr/>
          <p:nvPr/>
        </p:nvSpPr>
        <p:spPr>
          <a:xfrm>
            <a:off x="6572680" y="2973939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138" name="Google Shape;2138;p23"/>
          <p:cNvSpPr txBox="1">
            <a:spLocks noGrp="1"/>
          </p:cNvSpPr>
          <p:nvPr>
            <p:ph type="title"/>
          </p:nvPr>
        </p:nvSpPr>
        <p:spPr>
          <a:xfrm>
            <a:off x="778270" y="458458"/>
            <a:ext cx="10779321" cy="268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À la fin de cette séance, vous serez capable d’utiliser la condition d’équilibre pour déterminer les caractéristiques d’une force.</a:t>
            </a:r>
            <a:br>
              <a:rPr lang="fr-FR" dirty="0"/>
            </a:br>
            <a:endParaRPr dirty="0"/>
          </a:p>
        </p:txBody>
      </p:sp>
      <p:sp>
        <p:nvSpPr>
          <p:cNvPr id="2139" name="Google Shape;2139;p23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Bien expliquer la tâche en revenant à la situation déclenchante.</a:t>
            </a:r>
            <a:endParaRPr/>
          </a:p>
        </p:txBody>
      </p:sp>
      <p:sp>
        <p:nvSpPr>
          <p:cNvPr id="2140" name="Google Shape;2140;p23"/>
          <p:cNvSpPr/>
          <p:nvPr/>
        </p:nvSpPr>
        <p:spPr>
          <a:xfrm>
            <a:off x="1793860" y="3285300"/>
            <a:ext cx="943807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Utiliser</a:t>
            </a:r>
            <a:r>
              <a:rPr lang="fr-FR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la condition d’équilibre pour déterminer les caractéristiques d’une force.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5" name="Google Shape;2145;p2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146" name="Google Shape;2146;p2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p2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48" name="Google Shape;2148;p24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9" name="Google Shape;2149;p2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0" name="Google Shape;2150;p2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151" name="Google Shape;2151;p24"/>
          <p:cNvSpPr txBox="1"/>
          <p:nvPr/>
        </p:nvSpPr>
        <p:spPr>
          <a:xfrm>
            <a:off x="5065761" y="2259363"/>
            <a:ext cx="5869201" cy="1719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Introduction </a:t>
            </a:r>
            <a:endParaRPr/>
          </a:p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à la tâche</a:t>
            </a:r>
            <a:endParaRPr/>
          </a:p>
        </p:txBody>
      </p:sp>
      <p:grpSp>
        <p:nvGrpSpPr>
          <p:cNvPr id="2152" name="Google Shape;2152;p24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2153" name="Google Shape;2153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4" name="Google Shape;2154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5"/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/>
          <p:cNvSpPr txBox="1">
            <a:spLocks noGrp="1"/>
          </p:cNvSpPr>
          <p:nvPr>
            <p:ph type="title"/>
          </p:nvPr>
        </p:nvSpPr>
        <p:spPr>
          <a:xfrm>
            <a:off x="1065089" y="350223"/>
            <a:ext cx="10529279" cy="583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Avant d’aborder notre tâche, nous allons découvrir la condition d’équilibre d’un corps soumis à deux forces.</a:t>
            </a:r>
            <a:endParaRPr dirty="0"/>
          </a:p>
        </p:txBody>
      </p:sp>
      <p:sp>
        <p:nvSpPr>
          <p:cNvPr id="2163" name="Google Shape;2163;p25"/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94020A-7E8A-0400-D38D-FE890E676DF0}"/>
              </a:ext>
            </a:extLst>
          </p:cNvPr>
          <p:cNvSpPr txBox="1"/>
          <p:nvPr/>
        </p:nvSpPr>
        <p:spPr>
          <a:xfrm>
            <a:off x="298129" y="1234741"/>
            <a:ext cx="116741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</a:rPr>
              <a:t>Lorsqu’un solide (S) est en équilibre sous l’action de deux forces, ces deux forces vérifient trois conditions : </a:t>
            </a:r>
            <a:endParaRPr lang="fr-FR" sz="2400" b="0" i="0" u="none" strike="noStrike" baseline="0" dirty="0">
              <a:latin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28CB121-27AF-A29A-7EC4-25DDDA273E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523" y="2026905"/>
            <a:ext cx="7420946" cy="226543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279FA63-58A3-BD56-4D7B-1F9934F518D2}"/>
              </a:ext>
            </a:extLst>
          </p:cNvPr>
          <p:cNvSpPr txBox="1"/>
          <p:nvPr/>
        </p:nvSpPr>
        <p:spPr>
          <a:xfrm>
            <a:off x="560731" y="4601578"/>
            <a:ext cx="1134670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Calibri" panose="020F0502020204030204" pitchFamily="34" charset="0"/>
              </a:rPr>
              <a:t>Elles ont la même direction : elles agissent suivant </a:t>
            </a:r>
            <a:r>
              <a:rPr lang="fr-FR" sz="2800" b="1" dirty="0">
                <a:latin typeface="Calibri" panose="020F0502020204030204" pitchFamily="34" charset="0"/>
              </a:rPr>
              <a:t>la même droite d’action.</a:t>
            </a:r>
          </a:p>
          <a:p>
            <a:r>
              <a:rPr lang="fr-FR" sz="2800" dirty="0">
                <a:latin typeface="Calibri" panose="020F0502020204030204" pitchFamily="34" charset="0"/>
              </a:rPr>
              <a:t>Elles sont opposées : elles ont </a:t>
            </a:r>
            <a:r>
              <a:rPr lang="fr-FR" sz="2800" b="1" dirty="0">
                <a:latin typeface="Calibri" panose="020F0502020204030204" pitchFamily="34" charset="0"/>
              </a:rPr>
              <a:t>des sens opposés</a:t>
            </a:r>
            <a:r>
              <a:rPr lang="fr-FR" sz="2800" dirty="0">
                <a:latin typeface="Calibri" panose="020F0502020204030204" pitchFamily="34" charset="0"/>
              </a:rPr>
              <a:t>.</a:t>
            </a:r>
          </a:p>
          <a:p>
            <a:r>
              <a:rPr lang="fr-FR" sz="2800" dirty="0">
                <a:latin typeface="Calibri" panose="020F0502020204030204" pitchFamily="34" charset="0"/>
              </a:rPr>
              <a:t>Elles ont des intensités égales : elles ont </a:t>
            </a:r>
            <a:r>
              <a:rPr lang="fr-FR" sz="2800" b="1" dirty="0">
                <a:latin typeface="Calibri" panose="020F0502020204030204" pitchFamily="34" charset="0"/>
              </a:rPr>
              <a:t>la même intensité</a:t>
            </a:r>
            <a:r>
              <a:rPr lang="fr-FR" sz="2800" dirty="0">
                <a:latin typeface="Calibri" panose="020F0502020204030204" pitchFamily="34" charset="0"/>
              </a:rPr>
              <a:t>.</a:t>
            </a:r>
            <a:endParaRPr lang="fr-FR" sz="2800" b="0" i="0" u="none" strike="noStrike" baseline="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2" name="Google Shape;2412;p35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7" name="Google Shape;2417;p3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418" name="Google Shape;2418;p3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F6565"/>
            </a:solidFill>
            <a:ln w="9525" cap="flat" cmpd="sng">
              <a:solidFill>
                <a:srgbClr val="FF65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9" name="Google Shape;2419;p3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656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0" name="Google Shape;2420;p36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6565"/>
          </a:solidFill>
          <a:ln w="9525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1" name="Google Shape;2421;p3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6565"/>
          </a:solidFill>
          <a:ln w="25400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2" name="Google Shape;2422;p3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/>
          </a:p>
        </p:txBody>
      </p:sp>
      <p:sp>
        <p:nvSpPr>
          <p:cNvPr id="2423" name="Google Shape;2423;p36"/>
          <p:cNvSpPr txBox="1"/>
          <p:nvPr/>
        </p:nvSpPr>
        <p:spPr>
          <a:xfrm>
            <a:off x="5025418" y="2769733"/>
            <a:ext cx="5869201" cy="769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Tâche principale</a:t>
            </a:r>
            <a:endParaRPr/>
          </a:p>
        </p:txBody>
      </p:sp>
      <p:pic>
        <p:nvPicPr>
          <p:cNvPr id="2424" name="Google Shape;2424;p36" descr="Une image contenant texte, Visage humain, habits, garç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 l="6543" t="22389" r="7874" b="21123"/>
          <a:stretch/>
        </p:blipFill>
        <p:spPr>
          <a:xfrm>
            <a:off x="465154" y="2567829"/>
            <a:ext cx="3426532" cy="2261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/>
          <p:cNvSpPr txBox="1">
            <a:spLocks noGrp="1"/>
          </p:cNvSpPr>
          <p:nvPr>
            <p:ph type="title"/>
          </p:nvPr>
        </p:nvSpPr>
        <p:spPr>
          <a:xfrm>
            <a:off x="1030672" y="153312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Voici notre tâche principale. Je vais vous montrer comment déterminer les caractéristiques de la force exercée par la Terre sur le corps en utilisant la loi d’équilibre d’un corps soumis à deux forces.</a:t>
            </a:r>
            <a:endParaRPr dirty="0"/>
          </a:p>
        </p:txBody>
      </p:sp>
      <p:sp>
        <p:nvSpPr>
          <p:cNvPr id="2431" name="Google Shape;2431;p37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lit la consigne en précisant les données. Il explique ce qui est demandé. Il (elle) doit utiliser le matériel nécessaire.</a:t>
            </a:r>
            <a:endParaRPr/>
          </a:p>
        </p:txBody>
      </p:sp>
      <p:sp>
        <p:nvSpPr>
          <p:cNvPr id="2432" name="Google Shape;2432;p37"/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/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D725A8-55B6-D716-6361-58E09DEFB3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48" r="1526"/>
          <a:stretch>
            <a:fillRect/>
          </a:stretch>
        </p:blipFill>
        <p:spPr>
          <a:xfrm>
            <a:off x="503787" y="1695116"/>
            <a:ext cx="11004698" cy="4280381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BBB5FFA3-5E5A-F74A-A9C4-BD54A8666422}"/>
              </a:ext>
            </a:extLst>
          </p:cNvPr>
          <p:cNvSpPr/>
          <p:nvPr/>
        </p:nvSpPr>
        <p:spPr>
          <a:xfrm>
            <a:off x="2011680" y="4775200"/>
            <a:ext cx="3474720" cy="589280"/>
          </a:xfrm>
          <a:custGeom>
            <a:avLst/>
            <a:gdLst>
              <a:gd name="csX0" fmla="*/ 0 w 3474720"/>
              <a:gd name="csY0" fmla="*/ 294640 h 589280"/>
              <a:gd name="csX1" fmla="*/ 1737360 w 3474720"/>
              <a:gd name="csY1" fmla="*/ 0 h 589280"/>
              <a:gd name="csX2" fmla="*/ 3474720 w 3474720"/>
              <a:gd name="csY2" fmla="*/ 294640 h 589280"/>
              <a:gd name="csX3" fmla="*/ 1737360 w 3474720"/>
              <a:gd name="csY3" fmla="*/ 589280 h 589280"/>
              <a:gd name="csX4" fmla="*/ 0 w 3474720"/>
              <a:gd name="csY4" fmla="*/ 294640 h 5892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474720" h="589280" extrusionOk="0">
                <a:moveTo>
                  <a:pt x="0" y="294640"/>
                </a:moveTo>
                <a:cubicBezTo>
                  <a:pt x="-55958" y="134309"/>
                  <a:pt x="883806" y="104179"/>
                  <a:pt x="1737360" y="0"/>
                </a:cubicBezTo>
                <a:cubicBezTo>
                  <a:pt x="2713965" y="35070"/>
                  <a:pt x="3475250" y="148104"/>
                  <a:pt x="3474720" y="294640"/>
                </a:cubicBezTo>
                <a:cubicBezTo>
                  <a:pt x="3412094" y="362882"/>
                  <a:pt x="2753403" y="657625"/>
                  <a:pt x="1737360" y="589280"/>
                </a:cubicBezTo>
                <a:cubicBezTo>
                  <a:pt x="786685" y="556391"/>
                  <a:pt x="8354" y="472941"/>
                  <a:pt x="0" y="294640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4" name="Google Shape;2644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645" name="Google Shape;2645;p38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Pour déterminer les caractéristiques de la force exercée par la Terre sur le corps, je vais suivre trois étapes :</a:t>
            </a:r>
            <a:endParaRPr dirty="0"/>
          </a:p>
        </p:txBody>
      </p:sp>
      <p:sp>
        <p:nvSpPr>
          <p:cNvPr id="2646" name="Google Shape;2646;p38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L’enseignant demande aux élèves d’être attentifs.</a:t>
            </a:r>
            <a:endParaRPr dirty="0"/>
          </a:p>
        </p:txBody>
      </p:sp>
      <p:grpSp>
        <p:nvGrpSpPr>
          <p:cNvPr id="2647" name="Google Shape;2647;p38"/>
          <p:cNvGrpSpPr/>
          <p:nvPr/>
        </p:nvGrpSpPr>
        <p:grpSpPr>
          <a:xfrm>
            <a:off x="657726" y="1400091"/>
            <a:ext cx="11142344" cy="473884"/>
            <a:chOff x="657726" y="1400091"/>
            <a:chExt cx="11142344" cy="473884"/>
          </a:xfrm>
        </p:grpSpPr>
        <p:sp>
          <p:nvSpPr>
            <p:cNvPr id="2648" name="Google Shape;2648;p38"/>
            <p:cNvSpPr txBox="1"/>
            <p:nvPr/>
          </p:nvSpPr>
          <p:spPr>
            <a:xfrm>
              <a:off x="1270791" y="1400091"/>
              <a:ext cx="10529279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Je détermine la ligne d’action de la force exercée par la Terre.</a:t>
              </a:r>
              <a:endParaRPr dirty="0"/>
            </a:p>
          </p:txBody>
        </p:sp>
        <p:sp>
          <p:nvSpPr>
            <p:cNvPr id="2649" name="Google Shape;2649;p38"/>
            <p:cNvSpPr/>
            <p:nvPr/>
          </p:nvSpPr>
          <p:spPr>
            <a:xfrm>
              <a:off x="657726" y="1412351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050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F33DE03-58D1-3847-CBD2-7D37058E3AAD}"/>
              </a:ext>
            </a:extLst>
          </p:cNvPr>
          <p:cNvGrpSpPr/>
          <p:nvPr/>
        </p:nvGrpSpPr>
        <p:grpSpPr>
          <a:xfrm>
            <a:off x="657726" y="3185956"/>
            <a:ext cx="11142344" cy="486088"/>
            <a:chOff x="657726" y="2408422"/>
            <a:chExt cx="11142344" cy="486088"/>
          </a:xfrm>
        </p:grpSpPr>
        <p:sp>
          <p:nvSpPr>
            <p:cNvPr id="2651" name="Google Shape;2651;p38"/>
            <p:cNvSpPr txBox="1"/>
            <p:nvPr/>
          </p:nvSpPr>
          <p:spPr>
            <a:xfrm>
              <a:off x="1270791" y="2432886"/>
              <a:ext cx="10529279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Je détermine le sens de la force exercée par la Terre.</a:t>
              </a:r>
              <a:endParaRPr dirty="0"/>
            </a:p>
          </p:txBody>
        </p:sp>
        <p:sp>
          <p:nvSpPr>
            <p:cNvPr id="4" name="Google Shape;2649;p38">
              <a:extLst>
                <a:ext uri="{FF2B5EF4-FFF2-40B4-BE49-F238E27FC236}">
                  <a16:creationId xmlns:a16="http://schemas.microsoft.com/office/drawing/2014/main" id="{4EEDEB04-994D-AEE8-E296-CD6854F856C4}"/>
                </a:ext>
              </a:extLst>
            </p:cNvPr>
            <p:cNvSpPr/>
            <p:nvPr/>
          </p:nvSpPr>
          <p:spPr>
            <a:xfrm>
              <a:off x="657726" y="2408422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050" dirty="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D3EBBB9C-F770-CF0F-B316-4543779BE819}"/>
              </a:ext>
            </a:extLst>
          </p:cNvPr>
          <p:cNvGrpSpPr/>
          <p:nvPr/>
        </p:nvGrpSpPr>
        <p:grpSpPr>
          <a:xfrm>
            <a:off x="657726" y="4765453"/>
            <a:ext cx="11142344" cy="461665"/>
            <a:chOff x="657726" y="3454318"/>
            <a:chExt cx="11142344" cy="461665"/>
          </a:xfrm>
        </p:grpSpPr>
        <p:sp>
          <p:nvSpPr>
            <p:cNvPr id="2654" name="Google Shape;2654;p38"/>
            <p:cNvSpPr txBox="1"/>
            <p:nvPr/>
          </p:nvSpPr>
          <p:spPr>
            <a:xfrm>
              <a:off x="1270791" y="3454318"/>
              <a:ext cx="10529279" cy="461665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Je déduis l’intensité de la force exercée par la Terre en utilisant la loi d’équilibre.</a:t>
              </a:r>
              <a:endParaRPr dirty="0"/>
            </a:p>
          </p:txBody>
        </p:sp>
        <p:sp>
          <p:nvSpPr>
            <p:cNvPr id="6" name="Google Shape;2649;p38">
              <a:extLst>
                <a:ext uri="{FF2B5EF4-FFF2-40B4-BE49-F238E27FC236}">
                  <a16:creationId xmlns:a16="http://schemas.microsoft.com/office/drawing/2014/main" id="{AFD47445-7F37-1BFD-81A0-154DEDDB4005}"/>
                </a:ext>
              </a:extLst>
            </p:cNvPr>
            <p:cNvSpPr/>
            <p:nvPr/>
          </p:nvSpPr>
          <p:spPr>
            <a:xfrm>
              <a:off x="657726" y="3454359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05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B293D097-9283-45CB-8419-A16E28F6E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A30B720C-8BBB-040E-0CBB-C928EBF3F0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F67FBCFD-190D-BE68-A7B0-53014EB6C2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commence par la première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D9194A42-0233-B5B5-9069-C0E018F39607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3AFC1C77-D178-8637-C435-7CAA72920809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1F0E0A0D-D908-911B-44E3-FA4CC84C0A75}"/>
              </a:ext>
            </a:extLst>
          </p:cNvPr>
          <p:cNvSpPr txBox="1"/>
          <p:nvPr/>
        </p:nvSpPr>
        <p:spPr>
          <a:xfrm>
            <a:off x="1137682" y="3660186"/>
            <a:ext cx="10277091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détermine la ligne d’action de la force exercée par la Terre.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39C0E091-B4F0-0BA3-F446-122B3340316E}"/>
              </a:ext>
            </a:extLst>
          </p:cNvPr>
          <p:cNvSpPr/>
          <p:nvPr/>
        </p:nvSpPr>
        <p:spPr>
          <a:xfrm>
            <a:off x="688021" y="3660186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05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CCE9264-5C22-0461-53AD-F6B5AA7AC1B7}"/>
              </a:ext>
            </a:extLst>
          </p:cNvPr>
          <p:cNvSpPr txBox="1"/>
          <p:nvPr/>
        </p:nvSpPr>
        <p:spPr>
          <a:xfrm>
            <a:off x="699402" y="4119362"/>
            <a:ext cx="11047328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La ligne d’action de la force exercée par le dynamomètre est …………………………..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D3C8C44-384D-F5A1-3B99-99CD4AFA4F1F}"/>
              </a:ext>
            </a:extLst>
          </p:cNvPr>
          <p:cNvSpPr txBox="1"/>
          <p:nvPr/>
        </p:nvSpPr>
        <p:spPr>
          <a:xfrm>
            <a:off x="2753833" y="5141865"/>
            <a:ext cx="866094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La ligne d’action de la force exercée par la Terre est…………………….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BEB77C-3498-A59C-93E5-5241686ABE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48" r="1526"/>
          <a:stretch>
            <a:fillRect/>
          </a:stretch>
        </p:blipFill>
        <p:spPr>
          <a:xfrm>
            <a:off x="2885480" y="1053676"/>
            <a:ext cx="7271326" cy="247910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D855D7D-F272-8798-6619-EE793F3EB5C6}"/>
              </a:ext>
            </a:extLst>
          </p:cNvPr>
          <p:cNvSpPr txBox="1"/>
          <p:nvPr/>
        </p:nvSpPr>
        <p:spPr>
          <a:xfrm>
            <a:off x="8897669" y="3991914"/>
            <a:ext cx="1586033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verticale</a:t>
            </a: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. 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D7AECB-B44E-EEA7-8E84-38318DC76F86}"/>
              </a:ext>
            </a:extLst>
          </p:cNvPr>
          <p:cNvSpPr txBox="1"/>
          <p:nvPr/>
        </p:nvSpPr>
        <p:spPr>
          <a:xfrm>
            <a:off x="9363789" y="5000478"/>
            <a:ext cx="1586033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verticale</a:t>
            </a: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. 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280FA2F-BA52-9DB9-563B-7215876902B7}"/>
              </a:ext>
            </a:extLst>
          </p:cNvPr>
          <p:cNvSpPr/>
          <p:nvPr/>
        </p:nvSpPr>
        <p:spPr>
          <a:xfrm>
            <a:off x="7205380" y="5881594"/>
            <a:ext cx="4209394" cy="7173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</a:rPr>
              <a:t>Le corps est en équilibre : les deux forces ont la même ligne d’action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D910C6D-EFC5-2D4F-ADDD-8A4D80D12EEE}"/>
              </a:ext>
            </a:extLst>
          </p:cNvPr>
          <p:cNvGrpSpPr/>
          <p:nvPr/>
        </p:nvGrpSpPr>
        <p:grpSpPr>
          <a:xfrm>
            <a:off x="1242178" y="5141865"/>
            <a:ext cx="1192258" cy="596529"/>
            <a:chOff x="1242178" y="5141865"/>
            <a:chExt cx="1192258" cy="596529"/>
          </a:xfrm>
        </p:grpSpPr>
        <p:sp>
          <p:nvSpPr>
            <p:cNvPr id="15" name="Flèche : droite 14">
              <a:extLst>
                <a:ext uri="{FF2B5EF4-FFF2-40B4-BE49-F238E27FC236}">
                  <a16:creationId xmlns:a16="http://schemas.microsoft.com/office/drawing/2014/main" id="{8684F690-3798-9B89-98A3-822FEC1C554F}"/>
                </a:ext>
              </a:extLst>
            </p:cNvPr>
            <p:cNvSpPr/>
            <p:nvPr/>
          </p:nvSpPr>
          <p:spPr>
            <a:xfrm>
              <a:off x="1242178" y="5279174"/>
              <a:ext cx="1192258" cy="45922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BD90266-1479-1EF0-7F6E-EB40EA6EF783}"/>
                </a:ext>
              </a:extLst>
            </p:cNvPr>
            <p:cNvSpPr txBox="1"/>
            <p:nvPr/>
          </p:nvSpPr>
          <p:spPr>
            <a:xfrm>
              <a:off x="1242178" y="5141865"/>
              <a:ext cx="9374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Donc</a:t>
              </a:r>
            </a:p>
          </p:txBody>
        </p:sp>
      </p:grp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D38854C-8081-612A-BCDA-444501529EB2}"/>
              </a:ext>
            </a:extLst>
          </p:cNvPr>
          <p:cNvCxnSpPr>
            <a:cxnSpLocks/>
          </p:cNvCxnSpPr>
          <p:nvPr/>
        </p:nvCxnSpPr>
        <p:spPr>
          <a:xfrm>
            <a:off x="8917152" y="1096208"/>
            <a:ext cx="0" cy="247910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46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5" grpId="0"/>
      <p:bldP spid="9" grpId="0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7B185CB6-BA3D-0245-D072-2173C41C4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CDBBB702-BF55-3536-4C82-3527979475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5C55ACA5-2811-EA19-4B1E-CF67D0409E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passe à la deuxième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11B44240-53CA-A061-6EF0-20D856147454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F721A800-1F8E-30CF-B922-4A3A50D7EF50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3A1E9B7D-8375-CA3C-51EC-304DB3C566AA}"/>
              </a:ext>
            </a:extLst>
          </p:cNvPr>
          <p:cNvSpPr txBox="1"/>
          <p:nvPr/>
        </p:nvSpPr>
        <p:spPr>
          <a:xfrm>
            <a:off x="1298379" y="3644134"/>
            <a:ext cx="7517220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détermine le sens de la force exercée par la Terre.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DE4BF37C-893C-0A50-43B9-4EAE09B3C6B9}"/>
              </a:ext>
            </a:extLst>
          </p:cNvPr>
          <p:cNvSpPr/>
          <p:nvPr/>
        </p:nvSpPr>
        <p:spPr>
          <a:xfrm>
            <a:off x="688021" y="3660186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5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2D9552-B04B-D099-60E0-BC82A9D036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48" r="1526"/>
          <a:stretch>
            <a:fillRect/>
          </a:stretch>
        </p:blipFill>
        <p:spPr>
          <a:xfrm>
            <a:off x="2831355" y="1040076"/>
            <a:ext cx="7271326" cy="247910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29B720-A184-66F6-102B-BC0A86A48D1A}"/>
              </a:ext>
            </a:extLst>
          </p:cNvPr>
          <p:cNvSpPr txBox="1"/>
          <p:nvPr/>
        </p:nvSpPr>
        <p:spPr>
          <a:xfrm>
            <a:off x="699402" y="4119362"/>
            <a:ext cx="11047328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Le sens de la force exercée par le dynamomètre est …………………………..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A9005F5-0899-32A9-1F25-A9D64BC7D189}"/>
              </a:ext>
            </a:extLst>
          </p:cNvPr>
          <p:cNvSpPr txBox="1"/>
          <p:nvPr/>
        </p:nvSpPr>
        <p:spPr>
          <a:xfrm>
            <a:off x="2753833" y="5141865"/>
            <a:ext cx="866094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Le sens de la force exercée par la Terre est…………………….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AAE3E78-F654-D0BD-3834-2306BC5BEEA2}"/>
              </a:ext>
            </a:extLst>
          </p:cNvPr>
          <p:cNvSpPr txBox="1"/>
          <p:nvPr/>
        </p:nvSpPr>
        <p:spPr>
          <a:xfrm>
            <a:off x="8051525" y="4017995"/>
            <a:ext cx="2517104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vers le haut</a:t>
            </a: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. 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EE0FE1B-013E-CA38-CF60-812EDFB36567}"/>
              </a:ext>
            </a:extLst>
          </p:cNvPr>
          <p:cNvSpPr txBox="1"/>
          <p:nvPr/>
        </p:nvSpPr>
        <p:spPr>
          <a:xfrm>
            <a:off x="8579441" y="5000478"/>
            <a:ext cx="2370381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vers le bas</a:t>
            </a: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. 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5C92000-5C3E-FB05-FD88-9233FDB08F36}"/>
              </a:ext>
            </a:extLst>
          </p:cNvPr>
          <p:cNvSpPr/>
          <p:nvPr/>
        </p:nvSpPr>
        <p:spPr>
          <a:xfrm>
            <a:off x="7205380" y="5881594"/>
            <a:ext cx="4209394" cy="7173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</a:rPr>
              <a:t>Le corps est en équilibre : les deux forces ont deux sens opposés.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8275811-3763-6B81-3E92-E30571EE0522}"/>
              </a:ext>
            </a:extLst>
          </p:cNvPr>
          <p:cNvGrpSpPr/>
          <p:nvPr/>
        </p:nvGrpSpPr>
        <p:grpSpPr>
          <a:xfrm>
            <a:off x="1242178" y="5141865"/>
            <a:ext cx="1192258" cy="596529"/>
            <a:chOff x="1242178" y="5141865"/>
            <a:chExt cx="1192258" cy="596529"/>
          </a:xfrm>
        </p:grpSpPr>
        <p:sp>
          <p:nvSpPr>
            <p:cNvPr id="19" name="Flèche : droite 18">
              <a:extLst>
                <a:ext uri="{FF2B5EF4-FFF2-40B4-BE49-F238E27FC236}">
                  <a16:creationId xmlns:a16="http://schemas.microsoft.com/office/drawing/2014/main" id="{096DF4DB-E6E1-B05B-D708-34BB95074B4E}"/>
                </a:ext>
              </a:extLst>
            </p:cNvPr>
            <p:cNvSpPr/>
            <p:nvPr/>
          </p:nvSpPr>
          <p:spPr>
            <a:xfrm>
              <a:off x="1242178" y="5279174"/>
              <a:ext cx="1192258" cy="45922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3B9704CE-32D5-6F1D-A9E8-9242145D64E5}"/>
                </a:ext>
              </a:extLst>
            </p:cNvPr>
            <p:cNvSpPr txBox="1"/>
            <p:nvPr/>
          </p:nvSpPr>
          <p:spPr>
            <a:xfrm>
              <a:off x="1242178" y="5141865"/>
              <a:ext cx="9374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Donc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39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2" grpId="0"/>
      <p:bldP spid="16" grpId="0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E3994383-5539-E6D0-3518-9748F9AA6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21ABF0E9-73A6-1E30-E792-8FFA76EB5E5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E2589CBF-D090-6C92-B902-B4CDEC0995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passe à la troisième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AF85CA5E-B023-D2EF-F84F-6A7A39E189B9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36601144-BD66-09C3-F0FF-77B3CA632591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A375D718-5C23-9C0A-A144-1DD56034A930}"/>
              </a:ext>
            </a:extLst>
          </p:cNvPr>
          <p:cNvSpPr txBox="1"/>
          <p:nvPr/>
        </p:nvSpPr>
        <p:spPr>
          <a:xfrm>
            <a:off x="1137682" y="3628294"/>
            <a:ext cx="10277091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déduis l’intensité de la force exercée par la Terre en utilisant la loi d’équilibre.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F9D5A6E9-B84F-718F-2D48-8DCDC230A63C}"/>
              </a:ext>
            </a:extLst>
          </p:cNvPr>
          <p:cNvSpPr/>
          <p:nvPr/>
        </p:nvSpPr>
        <p:spPr>
          <a:xfrm>
            <a:off x="531932" y="3614095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05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BE9171-F21F-6B17-C872-B9C0C776ECAB}"/>
              </a:ext>
            </a:extLst>
          </p:cNvPr>
          <p:cNvSpPr txBox="1"/>
          <p:nvPr/>
        </p:nvSpPr>
        <p:spPr>
          <a:xfrm>
            <a:off x="699402" y="4119362"/>
            <a:ext cx="11047328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L’intensité de la force exercée par le dynamomètre est…………………………..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BC8E770-1F3D-BB93-38D9-B5B27DB0C011}"/>
              </a:ext>
            </a:extLst>
          </p:cNvPr>
          <p:cNvSpPr txBox="1"/>
          <p:nvPr/>
        </p:nvSpPr>
        <p:spPr>
          <a:xfrm>
            <a:off x="2753833" y="5141865"/>
            <a:ext cx="866094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L’intensité de la force exercée par la Terre est…………………..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910DD19-3272-3B40-9426-843A86E20C53}"/>
              </a:ext>
            </a:extLst>
          </p:cNvPr>
          <p:cNvSpPr/>
          <p:nvPr/>
        </p:nvSpPr>
        <p:spPr>
          <a:xfrm>
            <a:off x="7205380" y="5881594"/>
            <a:ext cx="4209394" cy="7173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</a:rPr>
              <a:t>Le corps est en équilibre : les deux forces ont la même intensité.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F2919B5-DB31-C9CA-11A4-9BA5BB3D00CD}"/>
              </a:ext>
            </a:extLst>
          </p:cNvPr>
          <p:cNvGrpSpPr/>
          <p:nvPr/>
        </p:nvGrpSpPr>
        <p:grpSpPr>
          <a:xfrm>
            <a:off x="1242178" y="5141865"/>
            <a:ext cx="1192258" cy="596529"/>
            <a:chOff x="1242178" y="5141865"/>
            <a:chExt cx="1192258" cy="596529"/>
          </a:xfrm>
        </p:grpSpPr>
        <p:sp>
          <p:nvSpPr>
            <p:cNvPr id="19" name="Flèche : droite 18">
              <a:extLst>
                <a:ext uri="{FF2B5EF4-FFF2-40B4-BE49-F238E27FC236}">
                  <a16:creationId xmlns:a16="http://schemas.microsoft.com/office/drawing/2014/main" id="{8DA40289-1E2A-A6D4-C56D-23F95EC457CF}"/>
                </a:ext>
              </a:extLst>
            </p:cNvPr>
            <p:cNvSpPr/>
            <p:nvPr/>
          </p:nvSpPr>
          <p:spPr>
            <a:xfrm>
              <a:off x="1242178" y="5279174"/>
              <a:ext cx="1192258" cy="45922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D5779490-4530-EE89-CDF6-DD95EC54633E}"/>
                </a:ext>
              </a:extLst>
            </p:cNvPr>
            <p:cNvSpPr txBox="1"/>
            <p:nvPr/>
          </p:nvSpPr>
          <p:spPr>
            <a:xfrm>
              <a:off x="1242178" y="5141865"/>
              <a:ext cx="9374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Donc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84B096F5-5514-B8C8-2354-7DE1E6D8A4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48" r="1526"/>
          <a:stretch>
            <a:fillRect/>
          </a:stretch>
        </p:blipFill>
        <p:spPr>
          <a:xfrm>
            <a:off x="2831355" y="1040076"/>
            <a:ext cx="7271326" cy="2479102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468ADE6-0971-07E4-09B9-B7E4D01A3670}"/>
              </a:ext>
            </a:extLst>
          </p:cNvPr>
          <p:cNvSpPr txBox="1"/>
          <p:nvPr/>
        </p:nvSpPr>
        <p:spPr>
          <a:xfrm>
            <a:off x="8444929" y="4041542"/>
            <a:ext cx="2517104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5N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E395D25-EA6B-E5B3-E29D-D033A7AEA35A}"/>
              </a:ext>
            </a:extLst>
          </p:cNvPr>
          <p:cNvSpPr txBox="1"/>
          <p:nvPr/>
        </p:nvSpPr>
        <p:spPr>
          <a:xfrm>
            <a:off x="8636000" y="5043862"/>
            <a:ext cx="2517104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5N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288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7" grpId="0" animBg="1"/>
      <p:bldP spid="22" grpId="0"/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EA76C5C8-9065-6752-EC02-4F38ABEF4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E543395C-3B52-C98B-3566-FCA55A86065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FE76DF9A-7CF4-D239-2299-92AA731CDA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fais un rappelle : 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93F78CDA-AF71-F6D9-C7AF-E06843B93F0F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88CB6C6-D460-3B7B-BF34-EA9F9F9C9139}"/>
              </a:ext>
            </a:extLst>
          </p:cNvPr>
          <p:cNvSpPr txBox="1"/>
          <p:nvPr/>
        </p:nvSpPr>
        <p:spPr>
          <a:xfrm>
            <a:off x="467832" y="1225066"/>
            <a:ext cx="9590567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Les caractéristiques de la force exercée par la Terre sur le corps sont :   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6699B77-0FDF-BC8D-7057-C64A7F84C693}"/>
              </a:ext>
            </a:extLst>
          </p:cNvPr>
          <p:cNvSpPr txBox="1"/>
          <p:nvPr/>
        </p:nvSpPr>
        <p:spPr>
          <a:xfrm>
            <a:off x="599913" y="2219395"/>
            <a:ext cx="8660940" cy="1697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La ligne d’action : </a:t>
            </a: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la ligne verticale</a:t>
            </a: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Le sens : </a:t>
            </a: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vers le bas</a:t>
            </a: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L’intensité : </a:t>
            </a: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5N</a:t>
            </a: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 </a:t>
            </a:r>
            <a:endParaRPr lang="fr-FR" sz="2400" dirty="0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C3E9C5-807A-3D4A-581B-D7A458C23D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8824" t="5123" r="2404"/>
          <a:stretch>
            <a:fillRect/>
          </a:stretch>
        </p:blipFill>
        <p:spPr>
          <a:xfrm>
            <a:off x="7264400" y="1972488"/>
            <a:ext cx="3677920" cy="3887949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F9A76E8-4F4B-10DA-A726-31EBED489C9F}"/>
              </a:ext>
            </a:extLst>
          </p:cNvPr>
          <p:cNvCxnSpPr>
            <a:cxnSpLocks/>
          </p:cNvCxnSpPr>
          <p:nvPr/>
        </p:nvCxnSpPr>
        <p:spPr>
          <a:xfrm>
            <a:off x="9022080" y="2082800"/>
            <a:ext cx="0" cy="355600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985FE871-5DEE-435A-7758-027E506788E9}"/>
              </a:ext>
            </a:extLst>
          </p:cNvPr>
          <p:cNvCxnSpPr/>
          <p:nvPr/>
        </p:nvCxnSpPr>
        <p:spPr>
          <a:xfrm>
            <a:off x="9022080" y="5252720"/>
            <a:ext cx="0" cy="119888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7AA0867A-486A-D468-9DFE-A4726ED590B8}"/>
              </a:ext>
            </a:extLst>
          </p:cNvPr>
          <p:cNvSpPr/>
          <p:nvPr/>
        </p:nvSpPr>
        <p:spPr>
          <a:xfrm>
            <a:off x="9540240" y="3200400"/>
            <a:ext cx="406400" cy="406400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76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uiExpand="1" build="p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L’image ci-dessous montre un corps cylindrique suspendu à un dynamomètre par un fil.</a:t>
            </a:r>
            <a:endParaRPr dirty="0"/>
          </a:p>
        </p:txBody>
      </p:sp>
      <p:sp>
        <p:nvSpPr>
          <p:cNvPr id="3185" name="Google Shape;3185;p45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/>
          <p:cNvSpPr txBox="1"/>
          <p:nvPr/>
        </p:nvSpPr>
        <p:spPr>
          <a:xfrm>
            <a:off x="935304" y="1548980"/>
            <a:ext cx="1025014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L’intensité de la force exercée par la Terre sur le corps cylindrique est : </a:t>
            </a:r>
            <a:endParaRPr dirty="0"/>
          </a:p>
        </p:txBody>
      </p:sp>
      <p:grpSp>
        <p:nvGrpSpPr>
          <p:cNvPr id="3187" name="Google Shape;3187;p45"/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</p:grpSpPr>
        <p:sp>
          <p:nvSpPr>
            <p:cNvPr id="3188" name="Google Shape;3188;p45"/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2N</a:t>
              </a:r>
              <a:endParaRPr dirty="0"/>
            </a:p>
          </p:txBody>
        </p:sp>
        <p:sp>
          <p:nvSpPr>
            <p:cNvPr id="3189" name="Google Shape;3189;p45"/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/>
          <p:cNvGrpSpPr/>
          <p:nvPr/>
        </p:nvGrpSpPr>
        <p:grpSpPr>
          <a:xfrm>
            <a:off x="1445309" y="4102623"/>
            <a:ext cx="3674835" cy="430924"/>
            <a:chOff x="1445309" y="3848948"/>
            <a:chExt cx="3244851" cy="430924"/>
          </a:xfrm>
        </p:grpSpPr>
        <p:sp>
          <p:nvSpPr>
            <p:cNvPr id="3191" name="Google Shape;3191;p45"/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1N</a:t>
              </a:r>
              <a:endParaRPr dirty="0"/>
            </a:p>
          </p:txBody>
        </p:sp>
        <p:sp>
          <p:nvSpPr>
            <p:cNvPr id="3192" name="Google Shape;3192;p45"/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3" name="Google Shape;3193;p45"/>
          <p:cNvGrpSpPr/>
          <p:nvPr/>
        </p:nvGrpSpPr>
        <p:grpSpPr>
          <a:xfrm>
            <a:off x="1445309" y="5437127"/>
            <a:ext cx="3674835" cy="430924"/>
            <a:chOff x="1445309" y="5226926"/>
            <a:chExt cx="3244851" cy="430924"/>
          </a:xfrm>
        </p:grpSpPr>
        <p:sp>
          <p:nvSpPr>
            <p:cNvPr id="3194" name="Google Shape;3194;p45"/>
            <p:cNvSpPr/>
            <p:nvPr/>
          </p:nvSpPr>
          <p:spPr>
            <a:xfrm>
              <a:off x="1877309" y="5226926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0,5 N</a:t>
              </a:r>
              <a:endParaRPr dirty="0"/>
            </a:p>
          </p:txBody>
        </p:sp>
        <p:sp>
          <p:nvSpPr>
            <p:cNvPr id="3195" name="Google Shape;3195;p45"/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grpSp>
        <p:nvGrpSpPr>
          <p:cNvPr id="3199" name="Google Shape;3199;p45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/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649B122-A548-8F0D-04CC-98770244D0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326" y="1955893"/>
            <a:ext cx="2812852" cy="421221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FA419754-E337-8289-8701-D0B95FC97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E50A071E-7D43-E7D5-2BF3-295B97CD6D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Le corps est en équilibre donc les deux forces ont la même intensité.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EAC8D23E-BA27-1B16-CB29-55D92098C3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DE585FD0-C6A9-B848-2A82-4E776F163999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F489C623-48F8-563F-BA28-AE936EE769E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6F26F78E-DD72-2B4B-FEC3-94AD30BE2622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Google Shape;3208;p46" descr="Coche avec un remplissage uni">
            <a:extLst>
              <a:ext uri="{FF2B5EF4-FFF2-40B4-BE49-F238E27FC236}">
                <a16:creationId xmlns:a16="http://schemas.microsoft.com/office/drawing/2014/main" id="{48018E69-3279-6CC3-BBDB-45D1CFDC953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40820" y="3975670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186;p45">
            <a:extLst>
              <a:ext uri="{FF2B5EF4-FFF2-40B4-BE49-F238E27FC236}">
                <a16:creationId xmlns:a16="http://schemas.microsoft.com/office/drawing/2014/main" id="{07F8B44F-B5D7-659A-45AA-C4DE75325F4C}"/>
              </a:ext>
            </a:extLst>
          </p:cNvPr>
          <p:cNvSpPr txBox="1"/>
          <p:nvPr/>
        </p:nvSpPr>
        <p:spPr>
          <a:xfrm>
            <a:off x="935304" y="1548980"/>
            <a:ext cx="1025014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L’intensité de la force exercée par la Terre sur le corps cylindrique est : </a:t>
            </a:r>
            <a:endParaRPr dirty="0"/>
          </a:p>
        </p:txBody>
      </p:sp>
      <p:grpSp>
        <p:nvGrpSpPr>
          <p:cNvPr id="5" name="Google Shape;3187;p45">
            <a:extLst>
              <a:ext uri="{FF2B5EF4-FFF2-40B4-BE49-F238E27FC236}">
                <a16:creationId xmlns:a16="http://schemas.microsoft.com/office/drawing/2014/main" id="{D835E329-66F5-AE5A-664C-69E720F02AC7}"/>
              </a:ext>
            </a:extLst>
          </p:cNvPr>
          <p:cNvGrpSpPr/>
          <p:nvPr/>
        </p:nvGrpSpPr>
        <p:grpSpPr>
          <a:xfrm>
            <a:off x="1445309" y="2755377"/>
            <a:ext cx="3520096" cy="443666"/>
            <a:chOff x="1445309" y="2444290"/>
            <a:chExt cx="3108218" cy="443666"/>
          </a:xfrm>
          <a:solidFill>
            <a:schemeClr val="bg1">
              <a:lumMod val="95000"/>
            </a:schemeClr>
          </a:solidFill>
        </p:grpSpPr>
        <p:sp>
          <p:nvSpPr>
            <p:cNvPr id="6" name="Google Shape;3188;p45">
              <a:extLst>
                <a:ext uri="{FF2B5EF4-FFF2-40B4-BE49-F238E27FC236}">
                  <a16:creationId xmlns:a16="http://schemas.microsoft.com/office/drawing/2014/main" id="{4F224C2D-9ED0-B6AD-6300-D57484B8793C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9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2N</a:t>
              </a:r>
              <a:endParaRPr dirty="0"/>
            </a:p>
          </p:txBody>
        </p:sp>
        <p:sp>
          <p:nvSpPr>
            <p:cNvPr id="7" name="Google Shape;3189;p45">
              <a:extLst>
                <a:ext uri="{FF2B5EF4-FFF2-40B4-BE49-F238E27FC236}">
                  <a16:creationId xmlns:a16="http://schemas.microsoft.com/office/drawing/2014/main" id="{A0AC0083-9124-DF23-46C0-B1AA95D2EB3E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9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8" name="Google Shape;3190;p45">
            <a:extLst>
              <a:ext uri="{FF2B5EF4-FFF2-40B4-BE49-F238E27FC236}">
                <a16:creationId xmlns:a16="http://schemas.microsoft.com/office/drawing/2014/main" id="{91A2A83A-7E28-6D94-DD29-A5D628E25DE2}"/>
              </a:ext>
            </a:extLst>
          </p:cNvPr>
          <p:cNvGrpSpPr/>
          <p:nvPr/>
        </p:nvGrpSpPr>
        <p:grpSpPr>
          <a:xfrm>
            <a:off x="1445309" y="4102623"/>
            <a:ext cx="3674835" cy="430924"/>
            <a:chOff x="1445309" y="3848948"/>
            <a:chExt cx="3244851" cy="430924"/>
          </a:xfrm>
        </p:grpSpPr>
        <p:sp>
          <p:nvSpPr>
            <p:cNvPr id="9" name="Google Shape;3191;p45">
              <a:extLst>
                <a:ext uri="{FF2B5EF4-FFF2-40B4-BE49-F238E27FC236}">
                  <a16:creationId xmlns:a16="http://schemas.microsoft.com/office/drawing/2014/main" id="{33F64619-8BFA-90A7-F5C7-D344140622CB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1N</a:t>
              </a:r>
              <a:endParaRPr dirty="0"/>
            </a:p>
          </p:txBody>
        </p:sp>
        <p:sp>
          <p:nvSpPr>
            <p:cNvPr id="10" name="Google Shape;3192;p45">
              <a:extLst>
                <a:ext uri="{FF2B5EF4-FFF2-40B4-BE49-F238E27FC236}">
                  <a16:creationId xmlns:a16="http://schemas.microsoft.com/office/drawing/2014/main" id="{9D4398DD-4C3E-D34A-EE44-01F750D05C65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11" name="Google Shape;3193;p45">
            <a:extLst>
              <a:ext uri="{FF2B5EF4-FFF2-40B4-BE49-F238E27FC236}">
                <a16:creationId xmlns:a16="http://schemas.microsoft.com/office/drawing/2014/main" id="{3925E82D-9980-EECA-FF15-9ED6B35F8D55}"/>
              </a:ext>
            </a:extLst>
          </p:cNvPr>
          <p:cNvGrpSpPr/>
          <p:nvPr/>
        </p:nvGrpSpPr>
        <p:grpSpPr>
          <a:xfrm>
            <a:off x="1445309" y="5437127"/>
            <a:ext cx="3674835" cy="430924"/>
            <a:chOff x="1445309" y="5226926"/>
            <a:chExt cx="3244851" cy="430924"/>
          </a:xfrm>
          <a:solidFill>
            <a:schemeClr val="bg1">
              <a:lumMod val="95000"/>
            </a:schemeClr>
          </a:solidFill>
        </p:grpSpPr>
        <p:sp>
          <p:nvSpPr>
            <p:cNvPr id="12" name="Google Shape;3194;p45">
              <a:extLst>
                <a:ext uri="{FF2B5EF4-FFF2-40B4-BE49-F238E27FC236}">
                  <a16:creationId xmlns:a16="http://schemas.microsoft.com/office/drawing/2014/main" id="{2F258F96-DB2F-F079-D082-C81D2F8BE480}"/>
                </a:ext>
              </a:extLst>
            </p:cNvPr>
            <p:cNvSpPr/>
            <p:nvPr/>
          </p:nvSpPr>
          <p:spPr>
            <a:xfrm>
              <a:off x="1877309" y="5226926"/>
              <a:ext cx="2812851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9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0,5 N</a:t>
              </a:r>
              <a:endParaRPr dirty="0"/>
            </a:p>
          </p:txBody>
        </p:sp>
        <p:sp>
          <p:nvSpPr>
            <p:cNvPr id="13" name="Google Shape;3195;p45">
              <a:extLst>
                <a:ext uri="{FF2B5EF4-FFF2-40B4-BE49-F238E27FC236}">
                  <a16:creationId xmlns:a16="http://schemas.microsoft.com/office/drawing/2014/main" id="{B73DB12F-E798-EA52-AA0E-FA088E83FCB2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9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9C6A7881-5713-A2F6-D23D-28244B19C0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326" y="1955893"/>
            <a:ext cx="2812852" cy="421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545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B23C1AA6-0E83-E25A-7C0A-C50910799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5D612155-685A-D4D3-1114-D22257F9CE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Cochez la réponse fausse parmi les propositions ci-dessous.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B0E0BAF4-7CF5-83F9-199A-8F0891F924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49CA2F2B-4D3A-5C6C-7C63-D640168DD8CD}"/>
              </a:ext>
            </a:extLst>
          </p:cNvPr>
          <p:cNvSpPr txBox="1"/>
          <p:nvPr/>
        </p:nvSpPr>
        <p:spPr>
          <a:xfrm>
            <a:off x="935304" y="1548980"/>
            <a:ext cx="1025014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corps (S) est soumis à deux forces exercées par D1 et D2.</a:t>
            </a:r>
            <a:endParaRPr dirty="0"/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FD9B78CF-E918-4C92-798F-53DE9816BBBA}"/>
              </a:ext>
            </a:extLst>
          </p:cNvPr>
          <p:cNvGrpSpPr/>
          <p:nvPr/>
        </p:nvGrpSpPr>
        <p:grpSpPr>
          <a:xfrm>
            <a:off x="732928" y="4042720"/>
            <a:ext cx="7868811" cy="443666"/>
            <a:chOff x="1445309" y="3029968"/>
            <a:chExt cx="6948099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A1A233CB-8D4B-6A80-A531-F6EF90CA439E}"/>
                </a:ext>
              </a:extLst>
            </p:cNvPr>
            <p:cNvSpPr/>
            <p:nvPr/>
          </p:nvSpPr>
          <p:spPr>
            <a:xfrm>
              <a:off x="1877309" y="3029968"/>
              <a:ext cx="6516099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Les deux forces ont le même sens.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4A73C4D2-A950-723D-F731-EAE7527F724D}"/>
                </a:ext>
              </a:extLst>
            </p:cNvPr>
            <p:cNvSpPr/>
            <p:nvPr/>
          </p:nvSpPr>
          <p:spPr>
            <a:xfrm>
              <a:off x="1445309" y="3042710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>
            <a:extLst>
              <a:ext uri="{FF2B5EF4-FFF2-40B4-BE49-F238E27FC236}">
                <a16:creationId xmlns:a16="http://schemas.microsoft.com/office/drawing/2014/main" id="{7ADDAB0E-7A0C-B6DE-33FA-78E12B2F9B1B}"/>
              </a:ext>
            </a:extLst>
          </p:cNvPr>
          <p:cNvGrpSpPr/>
          <p:nvPr/>
        </p:nvGrpSpPr>
        <p:grpSpPr>
          <a:xfrm>
            <a:off x="732930" y="4804288"/>
            <a:ext cx="7868810" cy="430924"/>
            <a:chOff x="1445310" y="3848948"/>
            <a:chExt cx="4547540" cy="430924"/>
          </a:xfrm>
        </p:grpSpPr>
        <p:sp>
          <p:nvSpPr>
            <p:cNvPr id="3191" name="Google Shape;3191;p45">
              <a:extLst>
                <a:ext uri="{FF2B5EF4-FFF2-40B4-BE49-F238E27FC236}">
                  <a16:creationId xmlns:a16="http://schemas.microsoft.com/office/drawing/2014/main" id="{00743D89-A3F7-9677-82AB-4C5F9CE6AED1}"/>
                </a:ext>
              </a:extLst>
            </p:cNvPr>
            <p:cNvSpPr/>
            <p:nvPr/>
          </p:nvSpPr>
          <p:spPr>
            <a:xfrm>
              <a:off x="1728053" y="3848948"/>
              <a:ext cx="4264797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L’intensité de la force exercée par D2 sur (S) est 3 N..</a:t>
              </a:r>
              <a:endParaRPr dirty="0"/>
            </a:p>
          </p:txBody>
        </p:sp>
        <p:sp>
          <p:nvSpPr>
            <p:cNvPr id="3192" name="Google Shape;3192;p45">
              <a:extLst>
                <a:ext uri="{FF2B5EF4-FFF2-40B4-BE49-F238E27FC236}">
                  <a16:creationId xmlns:a16="http://schemas.microsoft.com/office/drawing/2014/main" id="{EDE54DC1-E249-206D-40BA-5A7321131893}"/>
                </a:ext>
              </a:extLst>
            </p:cNvPr>
            <p:cNvSpPr/>
            <p:nvPr/>
          </p:nvSpPr>
          <p:spPr>
            <a:xfrm>
              <a:off x="1445310" y="3848948"/>
              <a:ext cx="282744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 dirty="0"/>
            </a:p>
          </p:txBody>
        </p:sp>
      </p:grpSp>
      <p:grpSp>
        <p:nvGrpSpPr>
          <p:cNvPr id="3193" name="Google Shape;3193;p45">
            <a:extLst>
              <a:ext uri="{FF2B5EF4-FFF2-40B4-BE49-F238E27FC236}">
                <a16:creationId xmlns:a16="http://schemas.microsoft.com/office/drawing/2014/main" id="{DB96065D-417A-367B-22BA-33AB207FCD73}"/>
              </a:ext>
            </a:extLst>
          </p:cNvPr>
          <p:cNvGrpSpPr/>
          <p:nvPr/>
        </p:nvGrpSpPr>
        <p:grpSpPr>
          <a:xfrm>
            <a:off x="732928" y="5404957"/>
            <a:ext cx="7868813" cy="430924"/>
            <a:chOff x="1445309" y="5226926"/>
            <a:chExt cx="6948101" cy="430924"/>
          </a:xfrm>
        </p:grpSpPr>
        <p:sp>
          <p:nvSpPr>
            <p:cNvPr id="3194" name="Google Shape;3194;p45">
              <a:extLst>
                <a:ext uri="{FF2B5EF4-FFF2-40B4-BE49-F238E27FC236}">
                  <a16:creationId xmlns:a16="http://schemas.microsoft.com/office/drawing/2014/main" id="{FFF40A1E-17D5-2D85-B8EC-BA9F639FAF94}"/>
                </a:ext>
              </a:extLst>
            </p:cNvPr>
            <p:cNvSpPr/>
            <p:nvPr/>
          </p:nvSpPr>
          <p:spPr>
            <a:xfrm>
              <a:off x="1877308" y="5226926"/>
              <a:ext cx="6516102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Les deux forces ont la même ligne d’action. </a:t>
              </a:r>
              <a:endParaRPr dirty="0"/>
            </a:p>
          </p:txBody>
        </p:sp>
        <p:sp>
          <p:nvSpPr>
            <p:cNvPr id="3195" name="Google Shape;3195;p45">
              <a:extLst>
                <a:ext uri="{FF2B5EF4-FFF2-40B4-BE49-F238E27FC236}">
                  <a16:creationId xmlns:a16="http://schemas.microsoft.com/office/drawing/2014/main" id="{A9FC902C-813B-C093-3C99-C9B68A9C2689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D0E2473B-62B1-C88D-A09E-613A0177D257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EA5ADB31-EA5E-505A-36D3-4FC6A8CD21F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304E2094-04FB-B7AC-11EE-E59932374BB0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E98D0237-57A1-BBE1-797E-A24B0E13FE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01535" y="2195738"/>
            <a:ext cx="4849851" cy="143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665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E31C892C-9D87-2B86-6E4A-7B6715CB6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E6CF8C8A-EB83-1AEA-14E4-A552CEBFBF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D’après la loi d’équilibre d’un corps sous deux forces : les deux forces ont le même sens. La réponse est (A).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4974514A-45A9-0ABE-02C1-3AACC31988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F5EFD1BD-1554-47C0-CA27-0A240FD5CEBC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427B5D2C-EBA2-D1C6-3078-C454109366A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8E7F7960-62F1-DD32-21CB-97F5DA80F1E0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Google Shape;3186;p45">
            <a:extLst>
              <a:ext uri="{FF2B5EF4-FFF2-40B4-BE49-F238E27FC236}">
                <a16:creationId xmlns:a16="http://schemas.microsoft.com/office/drawing/2014/main" id="{2EE6652E-2C8D-2176-7B47-B06FB0BC9C26}"/>
              </a:ext>
            </a:extLst>
          </p:cNvPr>
          <p:cNvSpPr txBox="1"/>
          <p:nvPr/>
        </p:nvSpPr>
        <p:spPr>
          <a:xfrm>
            <a:off x="935304" y="1548980"/>
            <a:ext cx="1025014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L’intensité de la force exercée par le dynamomètre D2  sur le corps (S) est  : </a:t>
            </a:r>
            <a:endParaRPr dirty="0"/>
          </a:p>
        </p:txBody>
      </p:sp>
      <p:pic>
        <p:nvPicPr>
          <p:cNvPr id="15" name="Google Shape;3208;p46" descr="Coche avec un remplissage uni">
            <a:extLst>
              <a:ext uri="{FF2B5EF4-FFF2-40B4-BE49-F238E27FC236}">
                <a16:creationId xmlns:a16="http://schemas.microsoft.com/office/drawing/2014/main" id="{F3AB39BC-9A53-AB70-FE16-D143BCE74AB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35206" y="3922138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3186;p45">
            <a:extLst>
              <a:ext uri="{FF2B5EF4-FFF2-40B4-BE49-F238E27FC236}">
                <a16:creationId xmlns:a16="http://schemas.microsoft.com/office/drawing/2014/main" id="{E0156DBA-740D-36DE-8653-C1F410B57D17}"/>
              </a:ext>
            </a:extLst>
          </p:cNvPr>
          <p:cNvSpPr txBox="1"/>
          <p:nvPr/>
        </p:nvSpPr>
        <p:spPr>
          <a:xfrm>
            <a:off x="935304" y="1548980"/>
            <a:ext cx="1025014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corps (S) est soumis à deux forces exercées par D1 et D2.</a:t>
            </a:r>
            <a:endParaRPr dirty="0"/>
          </a:p>
        </p:txBody>
      </p:sp>
      <p:grpSp>
        <p:nvGrpSpPr>
          <p:cNvPr id="17" name="Google Shape;3187;p45">
            <a:extLst>
              <a:ext uri="{FF2B5EF4-FFF2-40B4-BE49-F238E27FC236}">
                <a16:creationId xmlns:a16="http://schemas.microsoft.com/office/drawing/2014/main" id="{9AF815F4-192C-06B3-948D-856A2248D5EA}"/>
              </a:ext>
            </a:extLst>
          </p:cNvPr>
          <p:cNvGrpSpPr/>
          <p:nvPr/>
        </p:nvGrpSpPr>
        <p:grpSpPr>
          <a:xfrm>
            <a:off x="732928" y="4042720"/>
            <a:ext cx="7868811" cy="443666"/>
            <a:chOff x="1445309" y="3029968"/>
            <a:chExt cx="6948099" cy="443666"/>
          </a:xfrm>
        </p:grpSpPr>
        <p:sp>
          <p:nvSpPr>
            <p:cNvPr id="18" name="Google Shape;3188;p45">
              <a:extLst>
                <a:ext uri="{FF2B5EF4-FFF2-40B4-BE49-F238E27FC236}">
                  <a16:creationId xmlns:a16="http://schemas.microsoft.com/office/drawing/2014/main" id="{AE28B5EB-C5A2-AC6F-6C92-5793E95E5EEB}"/>
                </a:ext>
              </a:extLst>
            </p:cNvPr>
            <p:cNvSpPr/>
            <p:nvPr/>
          </p:nvSpPr>
          <p:spPr>
            <a:xfrm>
              <a:off x="1877309" y="3029968"/>
              <a:ext cx="6516099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Les deux forces ont le même sens.</a:t>
              </a:r>
              <a:endParaRPr dirty="0"/>
            </a:p>
          </p:txBody>
        </p:sp>
        <p:sp>
          <p:nvSpPr>
            <p:cNvPr id="19" name="Google Shape;3189;p45">
              <a:extLst>
                <a:ext uri="{FF2B5EF4-FFF2-40B4-BE49-F238E27FC236}">
                  <a16:creationId xmlns:a16="http://schemas.microsoft.com/office/drawing/2014/main" id="{EB9B766E-D66C-829F-B550-98068D8E1F38}"/>
                </a:ext>
              </a:extLst>
            </p:cNvPr>
            <p:cNvSpPr/>
            <p:nvPr/>
          </p:nvSpPr>
          <p:spPr>
            <a:xfrm>
              <a:off x="1445309" y="3042710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20" name="Google Shape;3190;p45">
            <a:extLst>
              <a:ext uri="{FF2B5EF4-FFF2-40B4-BE49-F238E27FC236}">
                <a16:creationId xmlns:a16="http://schemas.microsoft.com/office/drawing/2014/main" id="{60225E77-A404-3441-91B5-DAA20A0E2849}"/>
              </a:ext>
            </a:extLst>
          </p:cNvPr>
          <p:cNvGrpSpPr/>
          <p:nvPr/>
        </p:nvGrpSpPr>
        <p:grpSpPr>
          <a:xfrm>
            <a:off x="732930" y="4804288"/>
            <a:ext cx="7868810" cy="430924"/>
            <a:chOff x="1445310" y="3848948"/>
            <a:chExt cx="4547540" cy="430924"/>
          </a:xfrm>
          <a:solidFill>
            <a:schemeClr val="bg1">
              <a:lumMod val="95000"/>
            </a:schemeClr>
          </a:solidFill>
        </p:grpSpPr>
        <p:sp>
          <p:nvSpPr>
            <p:cNvPr id="21" name="Google Shape;3191;p45">
              <a:extLst>
                <a:ext uri="{FF2B5EF4-FFF2-40B4-BE49-F238E27FC236}">
                  <a16:creationId xmlns:a16="http://schemas.microsoft.com/office/drawing/2014/main" id="{9F77BB5A-848F-BDF9-CE32-A7A5F005D4F2}"/>
                </a:ext>
              </a:extLst>
            </p:cNvPr>
            <p:cNvSpPr/>
            <p:nvPr/>
          </p:nvSpPr>
          <p:spPr>
            <a:xfrm>
              <a:off x="1728053" y="3848948"/>
              <a:ext cx="4264797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9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L’intensité de la force exercée par D2 sur (S) est 3 N..</a:t>
              </a:r>
              <a:endParaRPr dirty="0"/>
            </a:p>
          </p:txBody>
        </p:sp>
        <p:sp>
          <p:nvSpPr>
            <p:cNvPr id="22" name="Google Shape;3192;p45">
              <a:extLst>
                <a:ext uri="{FF2B5EF4-FFF2-40B4-BE49-F238E27FC236}">
                  <a16:creationId xmlns:a16="http://schemas.microsoft.com/office/drawing/2014/main" id="{69AEFD9D-BA6C-054F-B2BC-68531D1FECC3}"/>
                </a:ext>
              </a:extLst>
            </p:cNvPr>
            <p:cNvSpPr/>
            <p:nvPr/>
          </p:nvSpPr>
          <p:spPr>
            <a:xfrm>
              <a:off x="1445310" y="3848948"/>
              <a:ext cx="282744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9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 dirty="0"/>
            </a:p>
          </p:txBody>
        </p:sp>
      </p:grpSp>
      <p:grpSp>
        <p:nvGrpSpPr>
          <p:cNvPr id="23" name="Google Shape;3193;p45">
            <a:extLst>
              <a:ext uri="{FF2B5EF4-FFF2-40B4-BE49-F238E27FC236}">
                <a16:creationId xmlns:a16="http://schemas.microsoft.com/office/drawing/2014/main" id="{096586A5-54A6-1D05-A68C-6E8535AAEA75}"/>
              </a:ext>
            </a:extLst>
          </p:cNvPr>
          <p:cNvGrpSpPr/>
          <p:nvPr/>
        </p:nvGrpSpPr>
        <p:grpSpPr>
          <a:xfrm>
            <a:off x="732928" y="5404957"/>
            <a:ext cx="7868813" cy="430924"/>
            <a:chOff x="1445309" y="5226926"/>
            <a:chExt cx="6948101" cy="430924"/>
          </a:xfrm>
          <a:solidFill>
            <a:schemeClr val="bg1">
              <a:lumMod val="95000"/>
            </a:schemeClr>
          </a:solidFill>
        </p:grpSpPr>
        <p:sp>
          <p:nvSpPr>
            <p:cNvPr id="24" name="Google Shape;3194;p45">
              <a:extLst>
                <a:ext uri="{FF2B5EF4-FFF2-40B4-BE49-F238E27FC236}">
                  <a16:creationId xmlns:a16="http://schemas.microsoft.com/office/drawing/2014/main" id="{F36B88B4-6E23-7D47-1462-72E42C6A4B02}"/>
                </a:ext>
              </a:extLst>
            </p:cNvPr>
            <p:cNvSpPr/>
            <p:nvPr/>
          </p:nvSpPr>
          <p:spPr>
            <a:xfrm>
              <a:off x="1877308" y="5226926"/>
              <a:ext cx="6516102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9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Les deux forces ont la même ligne d’action. </a:t>
              </a:r>
              <a:endParaRPr dirty="0"/>
            </a:p>
          </p:txBody>
        </p:sp>
        <p:sp>
          <p:nvSpPr>
            <p:cNvPr id="25" name="Google Shape;3195;p45">
              <a:extLst>
                <a:ext uri="{FF2B5EF4-FFF2-40B4-BE49-F238E27FC236}">
                  <a16:creationId xmlns:a16="http://schemas.microsoft.com/office/drawing/2014/main" id="{BB0893FF-F595-BEAD-DF7E-62D1DEAAF44F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9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7BDA88F1-5886-3D35-E330-3C0BD3DD9AB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401535" y="2195738"/>
            <a:ext cx="4849851" cy="143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1164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439FD8A6-52D8-600C-D5AB-6CE45891C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A2A35E94-B52E-165B-E32A-185EE9170C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la bonne réponse 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5EBEB645-0B37-6262-172B-8B1DC3FEC3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E1A85D1A-3681-785D-B849-9FB2FD84992B}"/>
              </a:ext>
            </a:extLst>
          </p:cNvPr>
          <p:cNvSpPr txBox="1"/>
          <p:nvPr/>
        </p:nvSpPr>
        <p:spPr>
          <a:xfrm>
            <a:off x="935304" y="1548980"/>
            <a:ext cx="10250147" cy="830956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boîte est soumise a deux forces : le fil et la Terre. Les sens de la force exercée par la Terre est vers :  </a:t>
            </a:r>
            <a:endParaRPr dirty="0"/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65A3CA46-F688-7422-B27D-1F401443F28F}"/>
              </a:ext>
            </a:extLst>
          </p:cNvPr>
          <p:cNvGrpSpPr/>
          <p:nvPr/>
        </p:nvGrpSpPr>
        <p:grpSpPr>
          <a:xfrm>
            <a:off x="1445309" y="2755377"/>
            <a:ext cx="3674835" cy="443666"/>
            <a:chOff x="1445309" y="2444290"/>
            <a:chExt cx="3244851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381D4109-0846-4EB1-B7E0-E0849A6D1CAD}"/>
                </a:ext>
              </a:extLst>
            </p:cNvPr>
            <p:cNvSpPr/>
            <p:nvPr/>
          </p:nvSpPr>
          <p:spPr>
            <a:xfrm>
              <a:off x="1877309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haut 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580E1319-41C1-8B3F-8903-165A7196A04C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>
            <a:extLst>
              <a:ext uri="{FF2B5EF4-FFF2-40B4-BE49-F238E27FC236}">
                <a16:creationId xmlns:a16="http://schemas.microsoft.com/office/drawing/2014/main" id="{0F6DEADA-F3B9-E17E-8828-4EDBC670DAF4}"/>
              </a:ext>
            </a:extLst>
          </p:cNvPr>
          <p:cNvGrpSpPr/>
          <p:nvPr/>
        </p:nvGrpSpPr>
        <p:grpSpPr>
          <a:xfrm>
            <a:off x="1445309" y="4102623"/>
            <a:ext cx="3674835" cy="430924"/>
            <a:chOff x="1445309" y="3848948"/>
            <a:chExt cx="3244851" cy="430924"/>
          </a:xfrm>
        </p:grpSpPr>
        <p:sp>
          <p:nvSpPr>
            <p:cNvPr id="3191" name="Google Shape;3191;p45">
              <a:extLst>
                <a:ext uri="{FF2B5EF4-FFF2-40B4-BE49-F238E27FC236}">
                  <a16:creationId xmlns:a16="http://schemas.microsoft.com/office/drawing/2014/main" id="{13BEBCC0-9B88-12D2-3393-B04E370DFBA8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droite </a:t>
              </a:r>
              <a:endParaRPr dirty="0"/>
            </a:p>
          </p:txBody>
        </p:sp>
        <p:sp>
          <p:nvSpPr>
            <p:cNvPr id="3192" name="Google Shape;3192;p45">
              <a:extLst>
                <a:ext uri="{FF2B5EF4-FFF2-40B4-BE49-F238E27FC236}">
                  <a16:creationId xmlns:a16="http://schemas.microsoft.com/office/drawing/2014/main" id="{E53A3EED-6B72-6D78-51FC-1434E9D9757F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3" name="Google Shape;3193;p45">
            <a:extLst>
              <a:ext uri="{FF2B5EF4-FFF2-40B4-BE49-F238E27FC236}">
                <a16:creationId xmlns:a16="http://schemas.microsoft.com/office/drawing/2014/main" id="{00894598-7FFB-AAFC-1730-5C27B698B2E5}"/>
              </a:ext>
            </a:extLst>
          </p:cNvPr>
          <p:cNvGrpSpPr/>
          <p:nvPr/>
        </p:nvGrpSpPr>
        <p:grpSpPr>
          <a:xfrm>
            <a:off x="1445309" y="5437127"/>
            <a:ext cx="3674835" cy="430924"/>
            <a:chOff x="1445309" y="5226926"/>
            <a:chExt cx="3244851" cy="430924"/>
          </a:xfrm>
        </p:grpSpPr>
        <p:sp>
          <p:nvSpPr>
            <p:cNvPr id="3194" name="Google Shape;3194;p45">
              <a:extLst>
                <a:ext uri="{FF2B5EF4-FFF2-40B4-BE49-F238E27FC236}">
                  <a16:creationId xmlns:a16="http://schemas.microsoft.com/office/drawing/2014/main" id="{571A46EA-C60F-6575-2098-50809EC047DD}"/>
                </a:ext>
              </a:extLst>
            </p:cNvPr>
            <p:cNvSpPr/>
            <p:nvPr/>
          </p:nvSpPr>
          <p:spPr>
            <a:xfrm>
              <a:off x="1877309" y="5226926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bas</a:t>
              </a:r>
              <a:endParaRPr dirty="0"/>
            </a:p>
          </p:txBody>
        </p:sp>
        <p:sp>
          <p:nvSpPr>
            <p:cNvPr id="3195" name="Google Shape;3195;p45">
              <a:extLst>
                <a:ext uri="{FF2B5EF4-FFF2-40B4-BE49-F238E27FC236}">
                  <a16:creationId xmlns:a16="http://schemas.microsoft.com/office/drawing/2014/main" id="{44588F8E-276F-16C4-F82D-4400498809EA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C87D4C7C-BEC3-06CC-829E-93A584A61C06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C6672007-2A97-F524-616C-1EE8038C452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F5B2521D-1647-46F8-74A9-9A15F8FA18E0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3AE0BFE-4315-39A7-653C-6D0A108E4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2456" y="2486465"/>
            <a:ext cx="1327218" cy="323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2745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AC1903C6-B954-B10D-0AAD-6D92BBBB1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DDC6EDFB-AA2D-CCF3-9B18-C9D51A700A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Le sens est vers le bas car les des deux forces ont deux sens opposés.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69D84FD0-F80B-1153-D34F-747C49AA7D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040855D1-E722-FED8-FA1D-7338941506EF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3A9350F2-7537-6141-D647-953F4D66D3B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5A808AA2-9BD1-1306-991C-EAE18285CA8B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Google Shape;3208;p46" descr="Coche avec un remplissage uni">
            <a:extLst>
              <a:ext uri="{FF2B5EF4-FFF2-40B4-BE49-F238E27FC236}">
                <a16:creationId xmlns:a16="http://schemas.microsoft.com/office/drawing/2014/main" id="{F525E85B-5A9B-F1E0-11E2-AB3F13BACA4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75547" y="5183221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186;p45">
            <a:extLst>
              <a:ext uri="{FF2B5EF4-FFF2-40B4-BE49-F238E27FC236}">
                <a16:creationId xmlns:a16="http://schemas.microsoft.com/office/drawing/2014/main" id="{D9A74322-288F-5475-E419-58EDEF423243}"/>
              </a:ext>
            </a:extLst>
          </p:cNvPr>
          <p:cNvSpPr txBox="1"/>
          <p:nvPr/>
        </p:nvSpPr>
        <p:spPr>
          <a:xfrm>
            <a:off x="935304" y="1548980"/>
            <a:ext cx="10250147" cy="830956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boîte est en équilibre, soumise a deux forces : le fil et la Terre. Les sens de la force exercée par la Terre est vers :  </a:t>
            </a:r>
            <a:endParaRPr dirty="0"/>
          </a:p>
        </p:txBody>
      </p:sp>
      <p:grpSp>
        <p:nvGrpSpPr>
          <p:cNvPr id="5" name="Google Shape;3187;p45">
            <a:extLst>
              <a:ext uri="{FF2B5EF4-FFF2-40B4-BE49-F238E27FC236}">
                <a16:creationId xmlns:a16="http://schemas.microsoft.com/office/drawing/2014/main" id="{860F86A4-6CB5-DADF-1922-8AF65123C43A}"/>
              </a:ext>
            </a:extLst>
          </p:cNvPr>
          <p:cNvGrpSpPr/>
          <p:nvPr/>
        </p:nvGrpSpPr>
        <p:grpSpPr>
          <a:xfrm>
            <a:off x="1445309" y="2755377"/>
            <a:ext cx="3674835" cy="443666"/>
            <a:chOff x="1445309" y="2444290"/>
            <a:chExt cx="3244851" cy="443666"/>
          </a:xfrm>
          <a:solidFill>
            <a:schemeClr val="bg1">
              <a:lumMod val="95000"/>
            </a:schemeClr>
          </a:solidFill>
        </p:grpSpPr>
        <p:sp>
          <p:nvSpPr>
            <p:cNvPr id="6" name="Google Shape;3188;p45">
              <a:extLst>
                <a:ext uri="{FF2B5EF4-FFF2-40B4-BE49-F238E27FC236}">
                  <a16:creationId xmlns:a16="http://schemas.microsoft.com/office/drawing/2014/main" id="{3C25A5E2-3BEF-B2C0-E0B6-A966FCAE614E}"/>
                </a:ext>
              </a:extLst>
            </p:cNvPr>
            <p:cNvSpPr/>
            <p:nvPr/>
          </p:nvSpPr>
          <p:spPr>
            <a:xfrm>
              <a:off x="1877309" y="2444290"/>
              <a:ext cx="2812851" cy="443666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9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haut </a:t>
              </a:r>
              <a:endParaRPr dirty="0"/>
            </a:p>
          </p:txBody>
        </p:sp>
        <p:sp>
          <p:nvSpPr>
            <p:cNvPr id="7" name="Google Shape;3189;p45">
              <a:extLst>
                <a:ext uri="{FF2B5EF4-FFF2-40B4-BE49-F238E27FC236}">
                  <a16:creationId xmlns:a16="http://schemas.microsoft.com/office/drawing/2014/main" id="{BC3CCD9F-5063-2BEA-A526-73ED760A63F3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9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8" name="Google Shape;3190;p45">
            <a:extLst>
              <a:ext uri="{FF2B5EF4-FFF2-40B4-BE49-F238E27FC236}">
                <a16:creationId xmlns:a16="http://schemas.microsoft.com/office/drawing/2014/main" id="{BEE622EF-6779-184A-DE0C-58D99C5DA0FC}"/>
              </a:ext>
            </a:extLst>
          </p:cNvPr>
          <p:cNvGrpSpPr/>
          <p:nvPr/>
        </p:nvGrpSpPr>
        <p:grpSpPr>
          <a:xfrm>
            <a:off x="1445309" y="4102623"/>
            <a:ext cx="3674835" cy="430924"/>
            <a:chOff x="1445309" y="3848948"/>
            <a:chExt cx="3244851" cy="430924"/>
          </a:xfrm>
          <a:solidFill>
            <a:schemeClr val="bg1">
              <a:lumMod val="95000"/>
            </a:schemeClr>
          </a:solidFill>
        </p:grpSpPr>
        <p:sp>
          <p:nvSpPr>
            <p:cNvPr id="9" name="Google Shape;3191;p45">
              <a:extLst>
                <a:ext uri="{FF2B5EF4-FFF2-40B4-BE49-F238E27FC236}">
                  <a16:creationId xmlns:a16="http://schemas.microsoft.com/office/drawing/2014/main" id="{CEC0696D-79D9-0A1B-416D-1E39C7423214}"/>
                </a:ext>
              </a:extLst>
            </p:cNvPr>
            <p:cNvSpPr/>
            <p:nvPr/>
          </p:nvSpPr>
          <p:spPr>
            <a:xfrm>
              <a:off x="1877309" y="3848948"/>
              <a:ext cx="2812851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9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droite </a:t>
              </a:r>
              <a:endParaRPr dirty="0"/>
            </a:p>
          </p:txBody>
        </p:sp>
        <p:sp>
          <p:nvSpPr>
            <p:cNvPr id="10" name="Google Shape;3192;p45">
              <a:extLst>
                <a:ext uri="{FF2B5EF4-FFF2-40B4-BE49-F238E27FC236}">
                  <a16:creationId xmlns:a16="http://schemas.microsoft.com/office/drawing/2014/main" id="{87C3A759-32E0-0972-9E01-24CBBD4A1FA0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tx2">
                  <a:lumMod val="90000"/>
                </a:schemeClr>
              </a:solidFill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11" name="Google Shape;3193;p45">
            <a:extLst>
              <a:ext uri="{FF2B5EF4-FFF2-40B4-BE49-F238E27FC236}">
                <a16:creationId xmlns:a16="http://schemas.microsoft.com/office/drawing/2014/main" id="{D79B40CD-DC0E-2A27-5D42-180D49AD08CB}"/>
              </a:ext>
            </a:extLst>
          </p:cNvPr>
          <p:cNvGrpSpPr/>
          <p:nvPr/>
        </p:nvGrpSpPr>
        <p:grpSpPr>
          <a:xfrm>
            <a:off x="1445309" y="5437127"/>
            <a:ext cx="3674835" cy="430924"/>
            <a:chOff x="1445309" y="5226926"/>
            <a:chExt cx="3244851" cy="430924"/>
          </a:xfrm>
        </p:grpSpPr>
        <p:sp>
          <p:nvSpPr>
            <p:cNvPr id="12" name="Google Shape;3194;p45">
              <a:extLst>
                <a:ext uri="{FF2B5EF4-FFF2-40B4-BE49-F238E27FC236}">
                  <a16:creationId xmlns:a16="http://schemas.microsoft.com/office/drawing/2014/main" id="{2AB6B0DC-B49A-3B23-CDF2-D9F861F67FD1}"/>
                </a:ext>
              </a:extLst>
            </p:cNvPr>
            <p:cNvSpPr/>
            <p:nvPr/>
          </p:nvSpPr>
          <p:spPr>
            <a:xfrm>
              <a:off x="1877309" y="5226926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bas</a:t>
              </a:r>
              <a:endParaRPr dirty="0"/>
            </a:p>
          </p:txBody>
        </p:sp>
        <p:sp>
          <p:nvSpPr>
            <p:cNvPr id="13" name="Google Shape;3195;p45">
              <a:extLst>
                <a:ext uri="{FF2B5EF4-FFF2-40B4-BE49-F238E27FC236}">
                  <a16:creationId xmlns:a16="http://schemas.microsoft.com/office/drawing/2014/main" id="{36AC8DA7-0415-1CAE-8121-8DE2E411FC76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9699A8DE-B341-D9EC-0FD1-1EFB18E58B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2456" y="2486465"/>
            <a:ext cx="1327218" cy="323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2361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4" name="Google Shape;3744;p57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5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Maintenant, on va passer aux tâches à réaliser sur le livret. On commence par la tâche page 60 « Je m’entraîne en binôme ». Travaillez individuellement, puis discutez de vos réponses en binômes. </a:t>
            </a:r>
            <a:endParaRPr dirty="0"/>
          </a:p>
        </p:txBody>
      </p:sp>
      <p:sp>
        <p:nvSpPr>
          <p:cNvPr id="3750" name="Google Shape;3750;p58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AF1691-06D4-4342-E6DD-F9054126A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730" y="1167110"/>
            <a:ext cx="9240540" cy="526806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>
          <a:extLst>
            <a:ext uri="{FF2B5EF4-FFF2-40B4-BE49-F238E27FC236}">
              <a16:creationId xmlns:a16="http://schemas.microsoft.com/office/drawing/2014/main" id="{72791CD2-B6A9-80CF-D2E5-30EBD7318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9ADC83C-A241-CF2F-5EA1-76DE91F33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730" y="1167110"/>
            <a:ext cx="9240540" cy="5268060"/>
          </a:xfrm>
          <a:prstGeom prst="rect">
            <a:avLst/>
          </a:prstGeom>
        </p:spPr>
      </p:pic>
      <p:sp>
        <p:nvSpPr>
          <p:cNvPr id="3749" name="Google Shape;3749;p58">
            <a:extLst>
              <a:ext uri="{FF2B5EF4-FFF2-40B4-BE49-F238E27FC236}">
                <a16:creationId xmlns:a16="http://schemas.microsoft.com/office/drawing/2014/main" id="{58D32A9D-A074-8D47-C84B-01D27802D6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Voilà la correction ; </a:t>
            </a:r>
            <a:endParaRPr dirty="0"/>
          </a:p>
        </p:txBody>
      </p:sp>
      <p:sp>
        <p:nvSpPr>
          <p:cNvPr id="3750" name="Google Shape;3750;p58">
            <a:extLst>
              <a:ext uri="{FF2B5EF4-FFF2-40B4-BE49-F238E27FC236}">
                <a16:creationId xmlns:a16="http://schemas.microsoft.com/office/drawing/2014/main" id="{0C854597-1C65-B2FE-6676-411290A27B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  <a:endParaRPr/>
          </a:p>
        </p:txBody>
      </p:sp>
      <p:sp>
        <p:nvSpPr>
          <p:cNvPr id="2" name="Google Shape;4018;p65">
            <a:extLst>
              <a:ext uri="{FF2B5EF4-FFF2-40B4-BE49-F238E27FC236}">
                <a16:creationId xmlns:a16="http://schemas.microsoft.com/office/drawing/2014/main" id="{DBBA2759-778C-D33D-1A14-F2D1A515B455}"/>
              </a:ext>
            </a:extLst>
          </p:cNvPr>
          <p:cNvSpPr txBox="1"/>
          <p:nvPr/>
        </p:nvSpPr>
        <p:spPr>
          <a:xfrm>
            <a:off x="6624829" y="3716079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droite verticale</a:t>
            </a:r>
            <a:endParaRPr dirty="0"/>
          </a:p>
        </p:txBody>
      </p:sp>
      <p:sp>
        <p:nvSpPr>
          <p:cNvPr id="5" name="Google Shape;4018;p65">
            <a:extLst>
              <a:ext uri="{FF2B5EF4-FFF2-40B4-BE49-F238E27FC236}">
                <a16:creationId xmlns:a16="http://schemas.microsoft.com/office/drawing/2014/main" id="{E02D034E-5332-B19D-75F5-533CD9B62CEF}"/>
              </a:ext>
            </a:extLst>
          </p:cNvPr>
          <p:cNvSpPr txBox="1"/>
          <p:nvPr/>
        </p:nvSpPr>
        <p:spPr>
          <a:xfrm>
            <a:off x="7437546" y="4035056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droite verticale</a:t>
            </a:r>
            <a:endParaRPr dirty="0"/>
          </a:p>
        </p:txBody>
      </p:sp>
      <p:sp>
        <p:nvSpPr>
          <p:cNvPr id="6" name="Google Shape;4018;p65">
            <a:extLst>
              <a:ext uri="{FF2B5EF4-FFF2-40B4-BE49-F238E27FC236}">
                <a16:creationId xmlns:a16="http://schemas.microsoft.com/office/drawing/2014/main" id="{3887BBD6-35F8-A137-8C0D-5C728664D096}"/>
              </a:ext>
            </a:extLst>
          </p:cNvPr>
          <p:cNvSpPr txBox="1"/>
          <p:nvPr/>
        </p:nvSpPr>
        <p:spPr>
          <a:xfrm>
            <a:off x="5789499" y="4716101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vers le bas</a:t>
            </a:r>
            <a:endParaRPr dirty="0"/>
          </a:p>
        </p:txBody>
      </p:sp>
      <p:sp>
        <p:nvSpPr>
          <p:cNvPr id="7" name="Google Shape;4018;p65">
            <a:extLst>
              <a:ext uri="{FF2B5EF4-FFF2-40B4-BE49-F238E27FC236}">
                <a16:creationId xmlns:a16="http://schemas.microsoft.com/office/drawing/2014/main" id="{8A7E1086-46FF-5D01-FCDD-5710440D48B8}"/>
              </a:ext>
            </a:extLst>
          </p:cNvPr>
          <p:cNvSpPr txBox="1"/>
          <p:nvPr/>
        </p:nvSpPr>
        <p:spPr>
          <a:xfrm>
            <a:off x="6204542" y="4997077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vers le haut</a:t>
            </a:r>
            <a:endParaRPr dirty="0"/>
          </a:p>
        </p:txBody>
      </p:sp>
      <p:sp>
        <p:nvSpPr>
          <p:cNvPr id="4" name="Google Shape;4018;p65">
            <a:extLst>
              <a:ext uri="{FF2B5EF4-FFF2-40B4-BE49-F238E27FC236}">
                <a16:creationId xmlns:a16="http://schemas.microsoft.com/office/drawing/2014/main" id="{0DC0F3A3-3388-582F-D7FF-403824FD389D}"/>
              </a:ext>
            </a:extLst>
          </p:cNvPr>
          <p:cNvSpPr txBox="1"/>
          <p:nvPr/>
        </p:nvSpPr>
        <p:spPr>
          <a:xfrm>
            <a:off x="6135502" y="5591133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7 N</a:t>
            </a:r>
            <a:endParaRPr dirty="0"/>
          </a:p>
        </p:txBody>
      </p:sp>
      <p:sp>
        <p:nvSpPr>
          <p:cNvPr id="8" name="Google Shape;4018;p65">
            <a:extLst>
              <a:ext uri="{FF2B5EF4-FFF2-40B4-BE49-F238E27FC236}">
                <a16:creationId xmlns:a16="http://schemas.microsoft.com/office/drawing/2014/main" id="{492B6999-4E67-4D1A-B88A-2674F23F9CF1}"/>
              </a:ext>
            </a:extLst>
          </p:cNvPr>
          <p:cNvSpPr txBox="1"/>
          <p:nvPr/>
        </p:nvSpPr>
        <p:spPr>
          <a:xfrm>
            <a:off x="6284358" y="6017386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7 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387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4" grpId="0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2" name="Google Shape;3902;p62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12 min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7" name="Google Shape;3907;p63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08" name="Google Shape;3908;p63"/>
            <p:cNvPicPr preferRelativeResize="0"/>
            <p:nvPr/>
          </p:nvPicPr>
          <p:blipFill rotWithShape="1">
            <a:blip r:embed="rId3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09" name="Google Shape;3909;p63"/>
            <p:cNvPicPr preferRelativeResize="0"/>
            <p:nvPr/>
          </p:nvPicPr>
          <p:blipFill rotWithShape="1">
            <a:blip r:embed="rId4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10" name="Google Shape;3910;p63"/>
          <p:cNvSpPr txBox="1">
            <a:spLocks noGrp="1"/>
          </p:cNvSpPr>
          <p:nvPr>
            <p:ph type="title"/>
          </p:nvPr>
        </p:nvSpPr>
        <p:spPr>
          <a:xfrm>
            <a:off x="935304" y="356685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Maintenant c’est le moment de travailler tout seul. Prenez vos livrets page 60 et répondez individuellement aux questions de l’exercice 2. </a:t>
            </a:r>
            <a:endParaRPr dirty="0"/>
          </a:p>
        </p:txBody>
      </p:sp>
      <p:sp>
        <p:nvSpPr>
          <p:cNvPr id="3911" name="Google Shape;3911;p63"/>
          <p:cNvSpPr txBox="1">
            <a:spLocks noGrp="1"/>
          </p:cNvSpPr>
          <p:nvPr>
            <p:ph type="body" idx="1"/>
          </p:nvPr>
        </p:nvSpPr>
        <p:spPr>
          <a:xfrm>
            <a:off x="897700" y="750525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L’</a:t>
            </a:r>
            <a:r>
              <a:rPr lang="fr-FR" dirty="0" err="1"/>
              <a:t>enseignant·e</a:t>
            </a:r>
            <a:r>
              <a:rPr lang="fr-FR" dirty="0"/>
              <a:t> circule dans la classe pour repérer les élèves en difficulté . </a:t>
            </a:r>
            <a:endParaRPr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798E09-A130-6460-C49F-A913A818C1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60" t="4271" r="6404"/>
          <a:stretch>
            <a:fillRect/>
          </a:stretch>
        </p:blipFill>
        <p:spPr>
          <a:xfrm>
            <a:off x="1658679" y="1049851"/>
            <a:ext cx="8763099" cy="5451463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8" name="Google Shape;3938;p64"/>
          <p:cNvSpPr/>
          <p:nvPr/>
        </p:nvSpPr>
        <p:spPr>
          <a:xfrm>
            <a:off x="4834093" y="2253723"/>
            <a:ext cx="365068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Temps Écoulé</a:t>
            </a:r>
            <a:endParaRPr dirty="0"/>
          </a:p>
        </p:txBody>
      </p:sp>
      <p:pic>
        <p:nvPicPr>
          <p:cNvPr id="3939" name="Google Shape;3939;p64"/>
          <p:cNvPicPr preferRelativeResize="0"/>
          <p:nvPr/>
        </p:nvPicPr>
        <p:blipFill rotWithShape="1">
          <a:blip r:embed="rId3">
            <a:alphaModFix/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40" name="Google Shape;3940;p64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41" name="Google Shape;3941;p64"/>
            <p:cNvPicPr preferRelativeResize="0"/>
            <p:nvPr/>
          </p:nvPicPr>
          <p:blipFill rotWithShape="1">
            <a:blip r:embed="rId4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42" name="Google Shape;3942;p64"/>
            <p:cNvPicPr preferRelativeResize="0"/>
            <p:nvPr/>
          </p:nvPicPr>
          <p:blipFill rotWithShape="1">
            <a:blip r:embed="rId5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43" name="Google Shape;3943;p64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Le temps est terminé. Corrigeons ensemble l’exercice.</a:t>
            </a:r>
            <a:endParaRPr/>
          </a:p>
        </p:txBody>
      </p:sp>
      <p:sp>
        <p:nvSpPr>
          <p:cNvPr id="3944" name="Google Shape;3944;p64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fait participer les élèves à la correction en leur demandant de présenter leurs réponses et de les justifier.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51" name="Google Shape;3951;p65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52" name="Google Shape;3952;p65"/>
            <p:cNvPicPr preferRelativeResize="0"/>
            <p:nvPr/>
          </p:nvPicPr>
          <p:blipFill rotWithShape="1">
            <a:blip r:embed="rId3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53" name="Google Shape;3953;p65"/>
            <p:cNvPicPr preferRelativeResize="0"/>
            <p:nvPr/>
          </p:nvPicPr>
          <p:blipFill rotWithShape="1">
            <a:blip r:embed="rId4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54" name="Google Shape;3954;p65"/>
          <p:cNvSpPr txBox="1"/>
          <p:nvPr/>
        </p:nvSpPr>
        <p:spPr>
          <a:xfrm>
            <a:off x="11676832" y="115778"/>
            <a:ext cx="453292" cy="307777"/>
          </a:xfrm>
          <a:prstGeom prst="rect">
            <a:avLst/>
          </a:prstGeom>
          <a:solidFill>
            <a:srgbClr val="B9DA8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</a:t>
            </a:r>
            <a:endParaRPr/>
          </a:p>
        </p:txBody>
      </p:sp>
      <p:sp>
        <p:nvSpPr>
          <p:cNvPr id="3955" name="Google Shape;3955;p65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A vous! Montrez-moi comment vous avez résolu cet exercice…</a:t>
            </a:r>
            <a:endParaRPr/>
          </a:p>
        </p:txBody>
      </p:sp>
      <p:sp>
        <p:nvSpPr>
          <p:cNvPr id="3956" name="Google Shape;3956;p65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circule dans la classe pour repérer les élèves en difficulté . </a:t>
            </a:r>
            <a:endParaRPr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01112D4-7F4E-F639-CAA2-5781BE4F4D4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60" t="4271" r="6404"/>
          <a:stretch>
            <a:fillRect/>
          </a:stretch>
        </p:blipFill>
        <p:spPr>
          <a:xfrm>
            <a:off x="1658679" y="1049851"/>
            <a:ext cx="8763099" cy="5451463"/>
          </a:xfrm>
          <a:prstGeom prst="rect">
            <a:avLst/>
          </a:prstGeom>
        </p:spPr>
      </p:pic>
      <p:sp>
        <p:nvSpPr>
          <p:cNvPr id="9" name="Google Shape;4018;p65">
            <a:extLst>
              <a:ext uri="{FF2B5EF4-FFF2-40B4-BE49-F238E27FC236}">
                <a16:creationId xmlns:a16="http://schemas.microsoft.com/office/drawing/2014/main" id="{7BABF8D5-0426-0E44-EBD7-6C1631CB76A3}"/>
              </a:ext>
            </a:extLst>
          </p:cNvPr>
          <p:cNvSpPr txBox="1"/>
          <p:nvPr/>
        </p:nvSpPr>
        <p:spPr>
          <a:xfrm>
            <a:off x="6228330" y="3662749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 droite verticale</a:t>
            </a:r>
            <a:endParaRPr dirty="0"/>
          </a:p>
        </p:txBody>
      </p:sp>
      <p:sp>
        <p:nvSpPr>
          <p:cNvPr id="3" name="Google Shape;4018;p65">
            <a:extLst>
              <a:ext uri="{FF2B5EF4-FFF2-40B4-BE49-F238E27FC236}">
                <a16:creationId xmlns:a16="http://schemas.microsoft.com/office/drawing/2014/main" id="{C5291D4B-EBD1-C181-4E7C-A3A2096A0A24}"/>
              </a:ext>
            </a:extLst>
          </p:cNvPr>
          <p:cNvSpPr txBox="1"/>
          <p:nvPr/>
        </p:nvSpPr>
        <p:spPr>
          <a:xfrm>
            <a:off x="7355381" y="3992170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 droite verticale</a:t>
            </a:r>
            <a:endParaRPr dirty="0"/>
          </a:p>
        </p:txBody>
      </p:sp>
      <p:sp>
        <p:nvSpPr>
          <p:cNvPr id="4" name="Google Shape;4018;p65">
            <a:extLst>
              <a:ext uri="{FF2B5EF4-FFF2-40B4-BE49-F238E27FC236}">
                <a16:creationId xmlns:a16="http://schemas.microsoft.com/office/drawing/2014/main" id="{DCF637AE-77EC-2DA0-ADCE-D49869FF44E5}"/>
              </a:ext>
            </a:extLst>
          </p:cNvPr>
          <p:cNvSpPr txBox="1"/>
          <p:nvPr/>
        </p:nvSpPr>
        <p:spPr>
          <a:xfrm>
            <a:off x="5792395" y="4681962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vers le haut</a:t>
            </a:r>
            <a:endParaRPr dirty="0"/>
          </a:p>
        </p:txBody>
      </p:sp>
      <p:sp>
        <p:nvSpPr>
          <p:cNvPr id="7" name="Google Shape;4018;p65">
            <a:extLst>
              <a:ext uri="{FF2B5EF4-FFF2-40B4-BE49-F238E27FC236}">
                <a16:creationId xmlns:a16="http://schemas.microsoft.com/office/drawing/2014/main" id="{CDB7ACF1-433B-FA6B-CFB0-6B38BF5E6017}"/>
              </a:ext>
            </a:extLst>
          </p:cNvPr>
          <p:cNvSpPr txBox="1"/>
          <p:nvPr/>
        </p:nvSpPr>
        <p:spPr>
          <a:xfrm>
            <a:off x="6536674" y="5021684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vers le bas</a:t>
            </a:r>
            <a:endParaRPr dirty="0"/>
          </a:p>
        </p:txBody>
      </p:sp>
      <p:sp>
        <p:nvSpPr>
          <p:cNvPr id="12" name="Google Shape;4018;p65">
            <a:extLst>
              <a:ext uri="{FF2B5EF4-FFF2-40B4-BE49-F238E27FC236}">
                <a16:creationId xmlns:a16="http://schemas.microsoft.com/office/drawing/2014/main" id="{BD88C2FC-7BD3-A0A0-8A13-8CC40AC539F6}"/>
              </a:ext>
            </a:extLst>
          </p:cNvPr>
          <p:cNvSpPr txBox="1"/>
          <p:nvPr/>
        </p:nvSpPr>
        <p:spPr>
          <a:xfrm>
            <a:off x="5792395" y="5651129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500 N</a:t>
            </a:r>
            <a:endParaRPr dirty="0"/>
          </a:p>
        </p:txBody>
      </p:sp>
      <p:sp>
        <p:nvSpPr>
          <p:cNvPr id="13" name="Google Shape;4018;p65">
            <a:extLst>
              <a:ext uri="{FF2B5EF4-FFF2-40B4-BE49-F238E27FC236}">
                <a16:creationId xmlns:a16="http://schemas.microsoft.com/office/drawing/2014/main" id="{0250C463-1012-5E87-3B84-E22E1C88EEBF}"/>
              </a:ext>
            </a:extLst>
          </p:cNvPr>
          <p:cNvSpPr txBox="1"/>
          <p:nvPr/>
        </p:nvSpPr>
        <p:spPr>
          <a:xfrm>
            <a:off x="6377186" y="6006539"/>
            <a:ext cx="246600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500 N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5" name="Google Shape;4025;p66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0" name="Google Shape;4030;p67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Qui peut me dire ce que nous avons appris aujourd’hui ? </a:t>
            </a:r>
            <a:br>
              <a:rPr lang="fr-FR" dirty="0"/>
            </a:br>
            <a:endParaRPr dirty="0"/>
          </a:p>
        </p:txBody>
      </p:sp>
      <p:sp>
        <p:nvSpPr>
          <p:cNvPr id="4031" name="Google Shape;4031;p67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pic>
        <p:nvPicPr>
          <p:cNvPr id="4032" name="Google Shape;4032;p67" descr="A cartoon character leaning on a question mark&#10;&#10;AI-generated content may be incorrect.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973115" y="1306115"/>
            <a:ext cx="4245769" cy="4245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7" name="Google Shape;4037;p68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Nous avons appris à utiliser la condition d’équilibre pour déterminer les caractéristiques d’une force.</a:t>
            </a:r>
            <a:endParaRPr dirty="0"/>
          </a:p>
        </p:txBody>
      </p:sp>
      <p:sp>
        <p:nvSpPr>
          <p:cNvPr id="4039" name="Google Shape;4039;p68"/>
          <p:cNvSpPr/>
          <p:nvPr/>
        </p:nvSpPr>
        <p:spPr>
          <a:xfrm>
            <a:off x="979043" y="3213699"/>
            <a:ext cx="10497347" cy="917403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40" name="Google Shape;4040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604" y="2897374"/>
            <a:ext cx="805544" cy="80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1" name="Google Shape;4041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76390" y="434507"/>
            <a:ext cx="467661" cy="467661"/>
          </a:xfrm>
          <a:prstGeom prst="rect">
            <a:avLst/>
          </a:prstGeom>
          <a:noFill/>
          <a:ln>
            <a:noFill/>
          </a:ln>
        </p:spPr>
      </p:pic>
      <p:sp>
        <p:nvSpPr>
          <p:cNvPr id="4042" name="Google Shape;4042;p68"/>
          <p:cNvSpPr/>
          <p:nvPr/>
        </p:nvSpPr>
        <p:spPr>
          <a:xfrm>
            <a:off x="1478148" y="3300146"/>
            <a:ext cx="982440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Utiliser</a:t>
            </a:r>
            <a:r>
              <a:rPr lang="fr-FR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la condition d’équilibre pour déterminer les caractéristiques d’une force.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5955E0-E38B-6482-8CE1-09A613C4A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6">
          <a:extLst>
            <a:ext uri="{FF2B5EF4-FFF2-40B4-BE49-F238E27FC236}">
              <a16:creationId xmlns:a16="http://schemas.microsoft.com/office/drawing/2014/main" id="{9F47AB72-B4D2-F9CB-3F24-038FA1C2D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7" name="Google Shape;4037;p68">
            <a:extLst>
              <a:ext uri="{FF2B5EF4-FFF2-40B4-BE49-F238E27FC236}">
                <a16:creationId xmlns:a16="http://schemas.microsoft.com/office/drawing/2014/main" id="{9ACB4543-04DD-5DD9-9499-4E0A8C3290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Ce qu’il faut retenir </a:t>
            </a:r>
            <a:endParaRPr dirty="0"/>
          </a:p>
        </p:txBody>
      </p:sp>
      <p:pic>
        <p:nvPicPr>
          <p:cNvPr id="4041" name="Google Shape;4041;p68">
            <a:extLst>
              <a:ext uri="{FF2B5EF4-FFF2-40B4-BE49-F238E27FC236}">
                <a16:creationId xmlns:a16="http://schemas.microsoft.com/office/drawing/2014/main" id="{8E34AA02-4161-35A6-94A0-7A58DB609C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76390" y="434507"/>
            <a:ext cx="467661" cy="46766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D70217-F8E3-ACE3-9DB1-FC8FB9991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D864EE-E16B-92FD-FB12-16E94F9ED42B}"/>
              </a:ext>
            </a:extLst>
          </p:cNvPr>
          <p:cNvSpPr txBox="1"/>
          <p:nvPr/>
        </p:nvSpPr>
        <p:spPr>
          <a:xfrm>
            <a:off x="298129" y="1234741"/>
            <a:ext cx="116741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</a:rPr>
              <a:t>Lorsqu’un solide (S) est en équilibre sous l’action de deux forces, ces deux forces vérifient trois conditions : </a:t>
            </a:r>
            <a:endParaRPr lang="fr-FR" sz="2400" b="0" i="0" u="none" strike="noStrike" baseline="0" dirty="0">
              <a:latin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6F651F-6EBA-890B-49B4-4BA2ACE85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523" y="2026905"/>
            <a:ext cx="7420946" cy="226543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3A30D3D-77C9-F2D1-6030-68EBECC475AD}"/>
              </a:ext>
            </a:extLst>
          </p:cNvPr>
          <p:cNvSpPr txBox="1"/>
          <p:nvPr/>
        </p:nvSpPr>
        <p:spPr>
          <a:xfrm>
            <a:off x="560731" y="4601578"/>
            <a:ext cx="1134670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Calibri" panose="020F0502020204030204" pitchFamily="34" charset="0"/>
              </a:rPr>
              <a:t>Elles ont la même direction : elles agissent suivant </a:t>
            </a:r>
            <a:r>
              <a:rPr lang="fr-FR" sz="2800" b="1" dirty="0">
                <a:latin typeface="Calibri" panose="020F0502020204030204" pitchFamily="34" charset="0"/>
              </a:rPr>
              <a:t>la même droite d’action.</a:t>
            </a:r>
          </a:p>
          <a:p>
            <a:r>
              <a:rPr lang="fr-FR" sz="2800" dirty="0">
                <a:latin typeface="Calibri" panose="020F0502020204030204" pitchFamily="34" charset="0"/>
              </a:rPr>
              <a:t>Elles sont opposées : elles ont </a:t>
            </a:r>
            <a:r>
              <a:rPr lang="fr-FR" sz="2800" b="1" dirty="0">
                <a:latin typeface="Calibri" panose="020F0502020204030204" pitchFamily="34" charset="0"/>
              </a:rPr>
              <a:t>des sens opposés</a:t>
            </a:r>
            <a:r>
              <a:rPr lang="fr-FR" sz="2800" dirty="0">
                <a:latin typeface="Calibri" panose="020F0502020204030204" pitchFamily="34" charset="0"/>
              </a:rPr>
              <a:t>.</a:t>
            </a:r>
          </a:p>
          <a:p>
            <a:r>
              <a:rPr lang="fr-FR" sz="2800" dirty="0">
                <a:latin typeface="Calibri" panose="020F0502020204030204" pitchFamily="34" charset="0"/>
              </a:rPr>
              <a:t>Elles ont des intensités égales : elles ont </a:t>
            </a:r>
            <a:r>
              <a:rPr lang="fr-FR" sz="2800" b="1" dirty="0">
                <a:latin typeface="Calibri" panose="020F0502020204030204" pitchFamily="34" charset="0"/>
              </a:rPr>
              <a:t>la même intensité</a:t>
            </a:r>
            <a:r>
              <a:rPr lang="fr-FR" sz="2800" dirty="0">
                <a:latin typeface="Calibri" panose="020F0502020204030204" pitchFamily="34" charset="0"/>
              </a:rPr>
              <a:t>.</a:t>
            </a:r>
            <a:endParaRPr lang="fr-FR" sz="2800" b="0" i="0" u="none" strike="noStrike" baseline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77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6EBA276-0D42-2C21-1548-44005DE01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On termine par la carte lexicale suivante.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3200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</a:t>
            </a:r>
            <a:r>
              <a:rPr lang="fr-FR" sz="500" i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808" y="212713"/>
            <a:ext cx="583170" cy="583170"/>
          </a:xfrm>
          <a:prstGeom prst="rect">
            <a:avLst/>
          </a:prstGeom>
        </p:spPr>
      </p:pic>
      <p:grpSp>
        <p:nvGrpSpPr>
          <p:cNvPr id="27" name="Groupe 71"/>
          <p:cNvGrpSpPr/>
          <p:nvPr/>
        </p:nvGrpSpPr>
        <p:grpSpPr>
          <a:xfrm>
            <a:off x="477808" y="1162768"/>
            <a:ext cx="11428467" cy="4993178"/>
            <a:chOff x="415600" y="1602971"/>
            <a:chExt cx="11428467" cy="4993178"/>
          </a:xfrm>
        </p:grpSpPr>
        <p:sp>
          <p:nvSpPr>
            <p:cNvPr id="28" name="Rectangle 27"/>
            <p:cNvSpPr/>
            <p:nvPr/>
          </p:nvSpPr>
          <p:spPr>
            <a:xfrm>
              <a:off x="415600" y="2064789"/>
              <a:ext cx="11428467" cy="4531360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0097A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Rectangle à coins arrondis 2"/>
            <p:cNvSpPr/>
            <p:nvPr/>
          </p:nvSpPr>
          <p:spPr>
            <a:xfrm>
              <a:off x="4673600" y="2922668"/>
              <a:ext cx="2702560" cy="1716575"/>
            </a:xfrm>
            <a:prstGeom prst="roundRect">
              <a:avLst/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342908"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fr-FR" b="1" noProof="0" dirty="0"/>
                <a:t>Utiliser la condition d’équilibre pour déterminer les caractéristiques d’une force.</a:t>
              </a:r>
            </a:p>
          </p:txBody>
        </p:sp>
        <p:sp>
          <p:nvSpPr>
            <p:cNvPr id="30" name="Rectangle à coins arrondis 17"/>
            <p:cNvSpPr/>
            <p:nvPr/>
          </p:nvSpPr>
          <p:spPr>
            <a:xfrm>
              <a:off x="680393" y="2624587"/>
              <a:ext cx="2834967" cy="1798458"/>
            </a:xfrm>
            <a:prstGeom prst="roundRect">
              <a:avLst>
                <a:gd name="adj" fmla="val 8096"/>
              </a:avLst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ZoneTexte 3"/>
            <p:cNvSpPr txBox="1"/>
            <p:nvPr/>
          </p:nvSpPr>
          <p:spPr>
            <a:xfrm>
              <a:off x="4881880" y="2610818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Ma </a:t>
              </a:r>
              <a:r>
                <a:rPr lang="fr-FR" sz="1400" i="1" kern="0" noProof="0" dirty="0">
                  <a:solidFill>
                    <a:srgbClr val="000000"/>
                  </a:solidFill>
                  <a:latin typeface="Arial"/>
                </a:rPr>
                <a:t>tâche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7" name="ZoneTexte 20"/>
            <p:cNvSpPr txBox="1"/>
            <p:nvPr/>
          </p:nvSpPr>
          <p:spPr>
            <a:xfrm>
              <a:off x="1021080" y="2308315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i="1" kern="0" noProof="0" dirty="0">
                  <a:solidFill>
                    <a:srgbClr val="000000"/>
                  </a:solidFill>
                  <a:latin typeface="Arial"/>
                </a:rPr>
                <a:t>Termes thématiques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2" name="Rectangle à coins arrondis 24"/>
            <p:cNvSpPr/>
            <p:nvPr/>
          </p:nvSpPr>
          <p:spPr>
            <a:xfrm>
              <a:off x="8415759" y="3696003"/>
              <a:ext cx="2824480" cy="1226935"/>
            </a:xfrm>
            <a:prstGeom prst="roundRect">
              <a:avLst/>
            </a:prstGeom>
            <a:solidFill>
              <a:srgbClr val="0097A7">
                <a:alpha val="30000"/>
              </a:srgbClr>
            </a:solidFill>
            <a:ln w="25400" cap="flat" cmpd="sng" algn="ctr">
              <a:solidFill>
                <a:srgbClr val="0097A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ZoneTexte 27"/>
            <p:cNvSpPr txBox="1"/>
            <p:nvPr/>
          </p:nvSpPr>
          <p:spPr>
            <a:xfrm>
              <a:off x="8605035" y="3301626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Verbes de consigne</a:t>
              </a:r>
            </a:p>
          </p:txBody>
        </p:sp>
        <p:sp>
          <p:nvSpPr>
            <p:cNvPr id="56" name="Rectangle à coins arrondis 28"/>
            <p:cNvSpPr/>
            <p:nvPr/>
          </p:nvSpPr>
          <p:spPr>
            <a:xfrm>
              <a:off x="904238" y="5461789"/>
              <a:ext cx="8951995" cy="913153"/>
            </a:xfrm>
            <a:prstGeom prst="roundRect">
              <a:avLst/>
            </a:prstGeom>
            <a:solidFill>
              <a:srgbClr val="4285F4">
                <a:lumMod val="20000"/>
                <a:lumOff val="80000"/>
              </a:srgbClr>
            </a:solidFill>
            <a:ln w="25400" cap="flat" cmpd="sng" algn="ctr">
              <a:solidFill>
                <a:srgbClr val="4285F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ZoneTexte 29"/>
            <p:cNvSpPr txBox="1"/>
            <p:nvPr/>
          </p:nvSpPr>
          <p:spPr>
            <a:xfrm>
              <a:off x="904240" y="5160584"/>
              <a:ext cx="33870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Structures pour répondre</a:t>
              </a:r>
            </a:p>
          </p:txBody>
        </p:sp>
        <p:cxnSp>
          <p:nvCxnSpPr>
            <p:cNvPr id="58" name="Connecteur en angle 5"/>
            <p:cNvCxnSpPr>
              <a:cxnSpLocks/>
              <a:stCxn id="30" idx="3"/>
              <a:endCxn id="29" idx="1"/>
            </p:cNvCxnSpPr>
            <p:nvPr/>
          </p:nvCxnSpPr>
          <p:spPr>
            <a:xfrm>
              <a:off x="3515360" y="3523816"/>
              <a:ext cx="1158240" cy="257140"/>
            </a:xfrm>
            <a:prstGeom prst="bentConnector3">
              <a:avLst/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59" name="ZoneTexte 9"/>
            <p:cNvSpPr txBox="1"/>
            <p:nvPr/>
          </p:nvSpPr>
          <p:spPr>
            <a:xfrm>
              <a:off x="645702" y="2893333"/>
              <a:ext cx="293191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Les deux forces ont la même ligne d’action.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b="0" i="0" u="none" strike="noStrike" cap="none" spc="0" normalizeH="0" baseline="0" dirty="0">
                  <a:ln>
                    <a:noFill/>
                  </a:ln>
                  <a:effectLst/>
                  <a:uLnTx/>
                  <a:uFillTx/>
                </a:rPr>
                <a:t>Les deux forces ont le même sens.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Le</a:t>
              </a:r>
              <a:r>
                <a:rPr lang="fr-FR" dirty="0"/>
                <a:t>s deux forces ont la même intensité.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0" name="ZoneTexte 32"/>
            <p:cNvSpPr txBox="1"/>
            <p:nvPr/>
          </p:nvSpPr>
          <p:spPr>
            <a:xfrm>
              <a:off x="8761199" y="3869203"/>
              <a:ext cx="24790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Déterminer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b="0" i="0" u="none" strike="noStrike" cap="none" spc="0" normalizeH="0" baseline="0" dirty="0">
                  <a:ln>
                    <a:noFill/>
                  </a:ln>
                  <a:effectLst/>
                  <a:uLnTx/>
                  <a:uFillTx/>
                </a:rPr>
                <a:t>Utiliser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Déduire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cxnSp>
          <p:nvCxnSpPr>
            <p:cNvPr id="61" name="Connecteur en angle 39"/>
            <p:cNvCxnSpPr>
              <a:cxnSpLocks/>
              <a:stCxn id="29" idx="3"/>
              <a:endCxn id="42" idx="1"/>
            </p:cNvCxnSpPr>
            <p:nvPr/>
          </p:nvCxnSpPr>
          <p:spPr>
            <a:xfrm>
              <a:off x="7376160" y="3780956"/>
              <a:ext cx="1039599" cy="528515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62" name="ZoneTexte 42"/>
            <p:cNvSpPr txBox="1"/>
            <p:nvPr/>
          </p:nvSpPr>
          <p:spPr>
            <a:xfrm>
              <a:off x="849783" y="5700716"/>
              <a:ext cx="93532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9388" lvl="0" indent="-179388" defTabSz="914400">
                <a:buFont typeface="Arial" panose="020B0604020202020204" pitchFamily="34" charset="0"/>
                <a:buChar char="•"/>
              </a:pPr>
              <a:endParaRPr lang="fr-FR" sz="1400" i="1" kern="0" noProof="0" dirty="0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63" name="Connecteur en angle 44"/>
            <p:cNvCxnSpPr>
              <a:cxnSpLocks/>
              <a:stCxn id="29" idx="2"/>
              <a:endCxn id="56" idx="0"/>
            </p:cNvCxnSpPr>
            <p:nvPr/>
          </p:nvCxnSpPr>
          <p:spPr>
            <a:xfrm rot="5400000">
              <a:off x="5291285" y="4728194"/>
              <a:ext cx="822546" cy="644644"/>
            </a:xfrm>
            <a:prstGeom prst="bentConnector3">
              <a:avLst/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64" name="Rectangle 63"/>
            <p:cNvSpPr/>
            <p:nvPr/>
          </p:nvSpPr>
          <p:spPr>
            <a:xfrm>
              <a:off x="415600" y="1645615"/>
              <a:ext cx="11428467" cy="344835"/>
            </a:xfrm>
            <a:prstGeom prst="rect">
              <a:avLst/>
            </a:prstGeom>
            <a:solidFill>
              <a:srgbClr val="0097A7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 CARTE LEXICALE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Rectangle à coins arrondis 68"/>
            <p:cNvSpPr/>
            <p:nvPr/>
          </p:nvSpPr>
          <p:spPr>
            <a:xfrm>
              <a:off x="10723502" y="1602971"/>
              <a:ext cx="335067" cy="461818"/>
            </a:xfrm>
            <a:prstGeom prst="roundRect">
              <a:avLst/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CBF18"/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66" name="ZoneTexte 69"/>
            <p:cNvSpPr txBox="1"/>
            <p:nvPr/>
          </p:nvSpPr>
          <p:spPr>
            <a:xfrm>
              <a:off x="11058569" y="1659151"/>
              <a:ext cx="62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mots</a:t>
              </a:r>
            </a:p>
          </p:txBody>
        </p:sp>
        <p:sp>
          <p:nvSpPr>
            <p:cNvPr id="67" name="ZoneTexte 70"/>
            <p:cNvSpPr txBox="1"/>
            <p:nvPr/>
          </p:nvSpPr>
          <p:spPr>
            <a:xfrm>
              <a:off x="9682480" y="1670773"/>
              <a:ext cx="1041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400" b="1" i="1">
                  <a:solidFill>
                    <a:schemeClr val="bg1"/>
                  </a:solidFill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Je retiens</a:t>
              </a:r>
            </a:p>
          </p:txBody>
        </p:sp>
      </p:grpSp>
      <p:sp>
        <p:nvSpPr>
          <p:cNvPr id="31" name="ZoneTexte 42"/>
          <p:cNvSpPr txBox="1"/>
          <p:nvPr/>
        </p:nvSpPr>
        <p:spPr>
          <a:xfrm>
            <a:off x="1079417" y="5277658"/>
            <a:ext cx="10146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Lorsqu’un solide (S) est en équilibre sous l’action de deux forces, ces deux forces vérifient trois conditions 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……………………………………………………………………………………………………………………………………………………………………..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0" name="Google Shape;4080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6808" y="21271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4081" name="Google Shape;4081;p71"/>
          <p:cNvSpPr txBox="1"/>
          <p:nvPr/>
        </p:nvSpPr>
        <p:spPr>
          <a:xfrm>
            <a:off x="3316040" y="2913999"/>
            <a:ext cx="591302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Exercices 4 et 5 de la page 64</a:t>
            </a: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Défis 2,3 et 4 de la page 65</a:t>
            </a:r>
            <a:endParaRPr dirty="0"/>
          </a:p>
        </p:txBody>
      </p:sp>
      <p:sp>
        <p:nvSpPr>
          <p:cNvPr id="4082" name="Google Shape;4082;p71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Bravo à tous ! Révisez dans le livret ce qu’on a vu aujourd'hui et faites les exercices suivants: </a:t>
            </a:r>
            <a:endParaRPr dirty="0"/>
          </a:p>
        </p:txBody>
      </p:sp>
      <p:sp>
        <p:nvSpPr>
          <p:cNvPr id="4083" name="Google Shape;4083;p71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incite les élèves à faire les exercices à la maison et clore la séance.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8" name="Google Shape;4088;p7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4089" name="Google Shape;4089;p7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9D7A2"/>
            </a:solidFill>
            <a:ln w="12700" cap="flat" cmpd="sng">
              <a:solidFill>
                <a:srgbClr val="F9D7A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0" name="Google Shape;4090;p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91" name="Google Shape;4091;p7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4092" name="Google Shape;4092;p7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6C374"/>
            </a:solidFill>
            <a:ln w="12700" cap="flat" cmpd="sng">
              <a:solidFill>
                <a:srgbClr val="F6C37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3" name="Google Shape;4093;p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800" i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 la prochaine séance!</a:t>
              </a:r>
              <a:endParaRPr/>
            </a:p>
          </p:txBody>
        </p:sp>
      </p:grpSp>
      <p:pic>
        <p:nvPicPr>
          <p:cNvPr id="4094" name="Google Shape;4094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2837" y="1903731"/>
            <a:ext cx="2783680" cy="2783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3331</TotalTime>
  <Words>2164</Words>
  <Application>Microsoft Office PowerPoint</Application>
  <PresentationFormat>Grand écran</PresentationFormat>
  <Paragraphs>306</Paragraphs>
  <Slides>50</Slides>
  <Notes>50</Notes>
  <HiddenSlides>4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50</vt:i4>
      </vt:variant>
    </vt:vector>
  </HeadingPairs>
  <TitlesOfParts>
    <vt:vector size="61" baseType="lpstr">
      <vt:lpstr>Calibri</vt:lpstr>
      <vt:lpstr>Wingdings</vt:lpstr>
      <vt:lpstr>Arial</vt:lpstr>
      <vt:lpstr>Dosis</vt:lpstr>
      <vt:lpstr>3_Office Theme</vt:lpstr>
      <vt:lpstr>1_Office Theme</vt:lpstr>
      <vt:lpstr>2_Office Theme</vt:lpstr>
      <vt:lpstr>Office Theme</vt:lpstr>
      <vt:lpstr>6_Office Theme</vt:lpstr>
      <vt:lpstr>7_Office Theme</vt:lpstr>
      <vt:lpstr>8_Office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Choisir l’affirmation correcte.</vt:lpstr>
      <vt:lpstr>Effectivement la ligne d’action ( la direction) est la droite verticale.</vt:lpstr>
      <vt:lpstr>Choisir l’affirmation correcte.</vt:lpstr>
      <vt:lpstr>Le fil attire la boule vers le haut , donc les sens sera vers le haut.</vt:lpstr>
      <vt:lpstr>Choisir l’affirmation correcte.</vt:lpstr>
      <vt:lpstr>Le dynamomètre mesure l’intensité d’une force.</vt:lpstr>
      <vt:lpstr>Choisir l’affirmation correcte.</vt:lpstr>
      <vt:lpstr>Le dynamomètre donne une valeur de 1N, l’intensité de cette force.</vt:lpstr>
      <vt:lpstr>Présentation PowerPoint</vt:lpstr>
      <vt:lpstr>Avant d’aborder notre tâche d’aujourd’hui, je vous présente la situation suivante :</vt:lpstr>
      <vt:lpstr>À la fin de cette séance, vous serez capable d’utiliser la condition d’équilibre pour déterminer les caractéristiques d’une force. </vt:lpstr>
      <vt:lpstr>Présentation PowerPoint</vt:lpstr>
      <vt:lpstr>Avant d’aborder notre tâche, nous allons découvrir la condition d’équilibre d’un corps soumis à deux forces.</vt:lpstr>
      <vt:lpstr>Présentation PowerPoint</vt:lpstr>
      <vt:lpstr>Présentation PowerPoint</vt:lpstr>
      <vt:lpstr>Voici notre tâche principale. Je vais vous montrer comment déterminer les caractéristiques de la force exercée par la Terre sur le corps en utilisant la loi d’équilibre d’un corps soumis à deux forces.</vt:lpstr>
      <vt:lpstr>Pour déterminer les caractéristiques de la force exercée par la Terre sur le corps, je vais suivre trois étapes :</vt:lpstr>
      <vt:lpstr>Je commence par la première étape.</vt:lpstr>
      <vt:lpstr>Je passe à la deuxième étape.</vt:lpstr>
      <vt:lpstr>Je passe à la troisième étape.</vt:lpstr>
      <vt:lpstr>Je fais un rappelle : </vt:lpstr>
      <vt:lpstr>Présentation PowerPoint</vt:lpstr>
      <vt:lpstr>L’image ci-dessous montre un corps cylindrique suspendu à un dynamomètre par un fil.</vt:lpstr>
      <vt:lpstr>Le corps est en équilibre donc les deux forces ont la même intensité.</vt:lpstr>
      <vt:lpstr>Cochez la réponse fausse parmi les propositions ci-dessous.</vt:lpstr>
      <vt:lpstr>D’après la loi d’équilibre d’un corps sous deux forces : les deux forces ont le même sens. La réponse est (A).</vt:lpstr>
      <vt:lpstr>Choisir la bonne réponse </vt:lpstr>
      <vt:lpstr>Le sens est vers le bas car les des deux forces ont deux sens opposés.</vt:lpstr>
      <vt:lpstr>Présentation PowerPoint</vt:lpstr>
      <vt:lpstr>Maintenant, on va passer aux tâches à réaliser sur le livret. On commence par la tâche page 60 « Je m’entraîne en binôme ». Travaillez individuellement, puis discutez de vos réponses en binômes. </vt:lpstr>
      <vt:lpstr>Voilà la correction ; </vt:lpstr>
      <vt:lpstr>Présentation PowerPoint</vt:lpstr>
      <vt:lpstr>Maintenant c’est le moment de travailler tout seul. Prenez vos livrets page 60 et répondez individuellement aux questions de l’exercice 2. </vt:lpstr>
      <vt:lpstr>Le temps est terminé. Corrigeons ensemble l’exercice.</vt:lpstr>
      <vt:lpstr>A vous! Montrez-moi comment vous avez résolu cet exercice…</vt:lpstr>
      <vt:lpstr>Présentation PowerPoint</vt:lpstr>
      <vt:lpstr>Qui peut me dire ce que nous avons appris aujourd’hui ?  </vt:lpstr>
      <vt:lpstr>Nous avons appris à utiliser la condition d’équilibre pour déterminer les caractéristiques d’une force.</vt:lpstr>
      <vt:lpstr>Ce qu’il faut retenir </vt:lpstr>
      <vt:lpstr>On termine par la carte lexicale suivante.</vt:lpstr>
      <vt:lpstr>Bravo à tous ! Révisez dans le livret ce qu’on a vu aujourd'hui et faites les exercices suivants: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D_Abdellah</dc:creator>
  <cp:lastModifiedBy>salim elmokhtar</cp:lastModifiedBy>
  <cp:revision>15</cp:revision>
  <dcterms:created xsi:type="dcterms:W3CDTF">2024-05-28T10:13:00Z</dcterms:created>
  <dcterms:modified xsi:type="dcterms:W3CDTF">2026-05-14T13:13:50Z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07BCFC6302C549B0B0C2BCAF22236F3C_12</vt:lpwstr>
  </property>
  <property fmtid="{D5CDD505-2E9C-101B-9397-08002B2CF9AE}" pid="3" name="KSOProductBuildVer">
    <vt:lpwstr>1036-12.9.0.21549</vt:lpwstr>
  </property>
</Properties>
</file>