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5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6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61"/>
  </p:notesMasterIdLst>
  <p:sldIdLst>
    <p:sldId id="256" r:id="rId8"/>
    <p:sldId id="257" r:id="rId9"/>
    <p:sldId id="258" r:id="rId10"/>
    <p:sldId id="260" r:id="rId11"/>
    <p:sldId id="261" r:id="rId12"/>
    <p:sldId id="262" r:id="rId13"/>
    <p:sldId id="263" r:id="rId14"/>
    <p:sldId id="269" r:id="rId15"/>
    <p:sldId id="348" r:id="rId16"/>
    <p:sldId id="349" r:id="rId17"/>
    <p:sldId id="350" r:id="rId18"/>
    <p:sldId id="351" r:id="rId19"/>
    <p:sldId id="274" r:id="rId20"/>
    <p:sldId id="347" r:id="rId21"/>
    <p:sldId id="276" r:id="rId22"/>
    <p:sldId id="277" r:id="rId23"/>
    <p:sldId id="278" r:id="rId24"/>
    <p:sldId id="279" r:id="rId25"/>
    <p:sldId id="280" r:id="rId26"/>
    <p:sldId id="352" r:id="rId27"/>
    <p:sldId id="333" r:id="rId28"/>
    <p:sldId id="353" r:id="rId29"/>
    <p:sldId id="354" r:id="rId30"/>
    <p:sldId id="290" r:id="rId31"/>
    <p:sldId id="291" r:id="rId32"/>
    <p:sldId id="292" r:id="rId33"/>
    <p:sldId id="293" r:id="rId34"/>
    <p:sldId id="334" r:id="rId35"/>
    <p:sldId id="355" r:id="rId36"/>
    <p:sldId id="356" r:id="rId37"/>
    <p:sldId id="299" r:id="rId38"/>
    <p:sldId id="300" r:id="rId39"/>
    <p:sldId id="357" r:id="rId40"/>
    <p:sldId id="358" r:id="rId41"/>
    <p:sldId id="360" r:id="rId42"/>
    <p:sldId id="359" r:id="rId43"/>
    <p:sldId id="361" r:id="rId44"/>
    <p:sldId id="312" r:id="rId45"/>
    <p:sldId id="313" r:id="rId46"/>
    <p:sldId id="362" r:id="rId47"/>
    <p:sldId id="363" r:id="rId48"/>
    <p:sldId id="364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65" r:id="rId57"/>
    <p:sldId id="4100253" r:id="rId58"/>
    <p:sldId id="326" r:id="rId59"/>
    <p:sldId id="327" r:id="rId60"/>
  </p:sldIdLst>
  <p:sldSz cx="12192000" cy="6858000"/>
  <p:notesSz cx="6858000" cy="9144000"/>
  <p:embeddedFontLst>
    <p:embeddedFont>
      <p:font typeface="Dosis" pitchFamily="2" charset="0"/>
      <p:regular r:id="rId62"/>
      <p:bold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94" d="100"/>
          <a:sy n="94" d="100"/>
        </p:scale>
        <p:origin x="5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1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9030F1F-67B9-1EBD-A850-D54F20B5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C971232-906C-89FE-E5D3-673A2704D5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0055E2F-F2FB-591F-AB85-698DF92D1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544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C7CD340-CD21-60E4-D6C5-990524D8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7FDD14D1-4BB8-9F8E-9E34-6A5E2A547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6281D41-B227-9178-0CD1-D487EE22D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587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60BC55B-7427-C177-26C1-537FB129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DDCD330-6ADF-B6B1-2C7E-A5590E9FF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D042012-04C7-1A42-0FCF-5C36FE22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398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D67ECBC0-9EAE-7649-72A3-1C5D43CC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7318326-7B6A-5132-4A19-B8A53DB6D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B3E4F7-5E74-57C2-A4F8-7814A7564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186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63BDE041-E366-1719-AC7C-E2D7DFA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114021C3-FCDF-8B56-43CD-83C57A3B9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C987E253-79C9-CA5E-CE27-BF5F56E31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401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37D4A3EB-F719-36F9-36D4-15FB29449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9F92BB12-E601-A98F-CCED-8EA4408599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B0ED706D-7812-BF5B-13AE-589695D6D1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417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24E05AAE-6347-91A4-241C-BC62459A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DDAD8FD6-D75E-B1FD-28C5-B2C7EC267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E6C980A1-F367-BDFB-4B87-F06FD14112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3397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8A3097D8-1428-7470-A183-FC7CA557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F1961A8D-8DF8-4F91-335F-B9B48FDC5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9ADBA1E1-57B6-DA19-D059-9F204AED41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35292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1C15E33D-2185-DF2C-CE80-E12844C46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739E60CB-14BF-66C5-90BA-8E32FA8CA2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43B15F78-F7E2-968D-AB42-DBFBD7889A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3873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5F70A5-435A-AD8D-7403-FECBA6F28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8D9444BB-7018-46ED-AC56-5B79D8F98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BCE9696E-3032-E547-93B2-B9F298BE6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30573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5D56C121-D900-3988-FD78-F7520969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03627FFB-1B9B-1FA7-1079-BB2B5717B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7812BE5-7FD1-672C-A8AE-3A76F12757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4564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6FB71C1-6949-2603-C3A2-57EA653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FFD12611-BBC5-6608-AAAA-EC22F1A8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FB75CE53-D28E-26E0-39AE-6B5F67206F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015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0349AE-CE7D-CF42-AEDE-B971A45E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2033B1CC-935A-BD0E-2822-D23269268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132EDF97-D9C7-20E4-3766-5B447D0B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890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B62C9DA-A466-AB95-5010-BE56CE36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7FC432F-D685-4B88-550B-F032163091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0FD034D-5E06-51A9-8EC0-75566CDF5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0839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B52378D1-1B47-A91B-423B-5805D53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5C9CAB8-8189-9CC5-8079-C8A1FE489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594182F-FB82-4960-C8E7-9B33223B6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7106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95F70837-0EEF-382D-9DAF-900077573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009A7930-FEF6-372A-D50E-22D0C38807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A78CD4BE-E341-A8A0-E0E7-212C8A369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71440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A185C24-C6DD-7D22-9B2D-2BA7EBFD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C75906F-8D95-ACFF-D786-C52390C09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9D8E5A3-222D-A8AF-2F5D-EE063C6D7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137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9D0706DE-D2B3-A91C-5B15-FA5007FEC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DB39938D-F7F2-080E-BD43-0F3B15B2A5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617E465D-4448-DC97-45DA-06F3B7004D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78965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46ED5D62-630B-8951-F5C4-2D5EAF79B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61EA97DD-80E3-403B-D5C3-C2650762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BFD30EE-BA12-FE0E-69A5-62AB1D203E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63021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492F9D2E-51BC-FF3F-8404-9E71F414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03175125-EC08-5188-9E6B-8A65A67C6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D1E19DD0-E133-30E3-984D-ECB0BEB8A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025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38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26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28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26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5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868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42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8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7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7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7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5.png"/><Relationship Id="rId4" Type="http://schemas.openxmlformats.org/officeDocument/2006/relationships/image" Target="../media/image52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1586771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Les actions mécaniques-notion de force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 3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Déterminer les caractéristiques d’une force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exercée par un dynamomètre</a:t>
            </a:r>
            <a:endParaRPr dirty="0"/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1686856" y="3892642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lang="fr-FR"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sz="3200" i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5" name="Google Shape;1935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5"/>
          <p:cNvSpPr/>
          <p:nvPr/>
        </p:nvSpPr>
        <p:spPr>
          <a:xfrm>
            <a:off x="1172138" y="3272310"/>
            <a:ext cx="10268313" cy="71642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C4132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5"/>
          <p:cNvSpPr txBox="1"/>
          <p:nvPr/>
        </p:nvSpPr>
        <p:spPr>
          <a:xfrm>
            <a:off x="1202975" y="3440949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</a:t>
            </a:r>
            <a:endParaRPr dirty="0"/>
          </a:p>
        </p:txBody>
      </p:sp>
      <p:sp>
        <p:nvSpPr>
          <p:cNvPr id="1938" name="Google Shape;1938;p5"/>
          <p:cNvSpPr txBox="1"/>
          <p:nvPr/>
        </p:nvSpPr>
        <p:spPr>
          <a:xfrm>
            <a:off x="1218394" y="2658771"/>
            <a:ext cx="972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355" marR="0" lvl="0" indent="-17335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1939" name="Google Shape;1939;p5"/>
          <p:cNvSpPr txBox="1"/>
          <p:nvPr/>
        </p:nvSpPr>
        <p:spPr>
          <a:xfrm>
            <a:off x="1218394" y="1763247"/>
            <a:ext cx="991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2" name="Google Shape;1937;p5">
            <a:extLst>
              <a:ext uri="{FF2B5EF4-FFF2-40B4-BE49-F238E27FC236}">
                <a16:creationId xmlns:a16="http://schemas.microsoft.com/office/drawing/2014/main" id="{3E2BB6A1-3F98-9A2C-F30F-21D4039BB4E3}"/>
              </a:ext>
            </a:extLst>
          </p:cNvPr>
          <p:cNvSpPr txBox="1"/>
          <p:nvPr/>
        </p:nvSpPr>
        <p:spPr>
          <a:xfrm>
            <a:off x="1218394" y="4136441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force.</a:t>
            </a:r>
            <a:endParaRPr dirty="0"/>
          </a:p>
        </p:txBody>
      </p:sp>
      <p:sp>
        <p:nvSpPr>
          <p:cNvPr id="3" name="Google Shape;1937;p5">
            <a:extLst>
              <a:ext uri="{FF2B5EF4-FFF2-40B4-BE49-F238E27FC236}">
                <a16:creationId xmlns:a16="http://schemas.microsoft.com/office/drawing/2014/main" id="{0CAB2E1C-7960-E0E7-8B2A-9DF0016ECB0A}"/>
              </a:ext>
            </a:extLst>
          </p:cNvPr>
          <p:cNvSpPr txBox="1"/>
          <p:nvPr/>
        </p:nvSpPr>
        <p:spPr>
          <a:xfrm>
            <a:off x="1202974" y="4831933"/>
            <a:ext cx="1023747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l’effet, sur un corps initialement en équilibre, des forces qui se compensent et de celles qui ne se compensent pas.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Penser que :</a:t>
            </a:r>
          </a:p>
          <a:p>
            <a:pPr marL="285750" lvl="0" indent="-285750" algn="just"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direction = sens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valeur de l’intensité n’a pas d’unité (N).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Lire directement la graduation sans tenir compte de coefficient inscrit sur le cadran de dynamomètre (exemple : </a:t>
            </a:r>
            <a:r>
              <a:rPr lang="fr-FR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X10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« 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7313" marR="0" lvl="0" indent="-101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baser sur le dynamomètre comme outil permettant de déterminer: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ligne d’action d’une force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sens de la force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lang="fr-FR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buClr>
                <a:schemeClr val="dk1"/>
              </a:buClr>
              <a:buSzPts val="1600"/>
            </a:pPr>
            <a:r>
              <a:rPr lang="fr-FR" sz="1600" b="1" dirty="0">
                <a:solidFill>
                  <a:srgbClr val="FF0000"/>
                </a:solidFill>
              </a:rPr>
              <a:t>Important</a:t>
            </a:r>
            <a:r>
              <a:rPr lang="fr-FR" sz="1600" b="1" dirty="0"/>
              <a:t> :</a:t>
            </a:r>
            <a:r>
              <a:rPr lang="fr-FR" sz="1600" dirty="0"/>
              <a:t> 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à ce niveau, on ne s’intéresse ni à l’échelle ni au point d’application</a:t>
            </a:r>
            <a:r>
              <a:rPr lang="fr-FR" sz="1600" dirty="0"/>
              <a:t>.</a:t>
            </a:r>
            <a:endParaRPr lang="fr-FR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E8B8CF1-FE26-C741-1864-A56EF891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B9608C6-A9C8-FF8A-D768-14B0B9A18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1DBC254-CAB6-0086-510F-FEFBABF5E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95130BE0-E138-C963-A120-2A3C9951D21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2E9D462-EC09-F64E-45C1-031E8019009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BAEDE60-99A3-F415-50F4-AE5E4FDEAB6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D842059F-593F-493E-1A5B-A4C0C152288E}"/>
              </a:ext>
            </a:extLst>
          </p:cNvPr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boule est sous l’action:</a:t>
            </a:r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99869245-9E64-5FF7-9A9D-61C13512CD31}"/>
              </a:ext>
            </a:extLst>
          </p:cNvPr>
          <p:cNvSpPr/>
          <p:nvPr/>
        </p:nvSpPr>
        <p:spPr>
          <a:xfrm>
            <a:off x="1392581" y="2697568"/>
            <a:ext cx="410445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latin typeface="Calibri"/>
                <a:ea typeface="Calibri"/>
                <a:cs typeface="Calibri"/>
                <a:sym typeface="Calibri"/>
              </a:rPr>
              <a:t>Uniquement du fil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90073751-2CC3-E6C9-4004-11EC3B5E2C57}"/>
              </a:ext>
            </a:extLst>
          </p:cNvPr>
          <p:cNvSpPr/>
          <p:nvPr/>
        </p:nvSpPr>
        <p:spPr>
          <a:xfrm>
            <a:off x="960582" y="269756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5C6AEC65-71BD-ADB3-556C-5A5D409149DC}"/>
              </a:ext>
            </a:extLst>
          </p:cNvPr>
          <p:cNvSpPr/>
          <p:nvPr/>
        </p:nvSpPr>
        <p:spPr>
          <a:xfrm>
            <a:off x="1392581" y="3725917"/>
            <a:ext cx="410445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Uniquement de la Terre</a:t>
            </a: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DD2FC5B4-0CD1-479E-28AD-193713FF5528}"/>
              </a:ext>
            </a:extLst>
          </p:cNvPr>
          <p:cNvSpPr/>
          <p:nvPr/>
        </p:nvSpPr>
        <p:spPr>
          <a:xfrm>
            <a:off x="960582" y="372314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7B99CA-3DC4-F1A5-7F6F-964A6C81EFD4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403469-FE0F-B818-098D-B588036E7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4126E51-44E5-EB2A-BA77-7B8E73459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Google Shape;2076;p19">
            <a:extLst>
              <a:ext uri="{FF2B5EF4-FFF2-40B4-BE49-F238E27FC236}">
                <a16:creationId xmlns:a16="http://schemas.microsoft.com/office/drawing/2014/main" id="{4149BAF4-2E83-A54F-10EB-FDA3FCCEB75F}"/>
              </a:ext>
            </a:extLst>
          </p:cNvPr>
          <p:cNvSpPr/>
          <p:nvPr/>
        </p:nvSpPr>
        <p:spPr>
          <a:xfrm>
            <a:off x="1396128" y="4728926"/>
            <a:ext cx="410445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 fil et de la Terre</a:t>
            </a:r>
          </a:p>
        </p:txBody>
      </p:sp>
      <p:sp>
        <p:nvSpPr>
          <p:cNvPr id="7" name="Google Shape;2077;p19">
            <a:extLst>
              <a:ext uri="{FF2B5EF4-FFF2-40B4-BE49-F238E27FC236}">
                <a16:creationId xmlns:a16="http://schemas.microsoft.com/office/drawing/2014/main" id="{DFBC8491-B97E-5F4B-9F48-F5CF4A771B73}"/>
              </a:ext>
            </a:extLst>
          </p:cNvPr>
          <p:cNvSpPr/>
          <p:nvPr/>
        </p:nvSpPr>
        <p:spPr>
          <a:xfrm>
            <a:off x="964129" y="4726152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351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CFC647D-145A-4ECE-EF3F-0C5A8640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A8970926-9EA7-F788-52EF-D349E3FA2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boule est sous l’action de deux actions mécaniques.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E7316633-5A3C-FB5D-6D7B-ECF3BBA1B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D901E304-0FF7-1B66-AB4F-FE726DA35C3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5A149587-5C66-AF42-94EC-99D83386DB2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B2F1BCEA-F90F-06D7-6387-BA81C44A251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6F3342DD-59BE-F6FF-84FD-25BCA042F92F}"/>
              </a:ext>
            </a:extLst>
          </p:cNvPr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boule est sous l’action:</a:t>
            </a:r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A96BAAE0-3D52-273C-900C-3C1B636DD623}"/>
              </a:ext>
            </a:extLst>
          </p:cNvPr>
          <p:cNvSpPr/>
          <p:nvPr/>
        </p:nvSpPr>
        <p:spPr>
          <a:xfrm>
            <a:off x="1392581" y="2697568"/>
            <a:ext cx="4104451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latin typeface="Calibri"/>
                <a:ea typeface="Calibri"/>
                <a:cs typeface="Calibri"/>
                <a:sym typeface="Calibri"/>
              </a:rPr>
              <a:t>Uniquement du fil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0ABF6A59-902F-1963-9488-4B1188B85A06}"/>
              </a:ext>
            </a:extLst>
          </p:cNvPr>
          <p:cNvSpPr/>
          <p:nvPr/>
        </p:nvSpPr>
        <p:spPr>
          <a:xfrm>
            <a:off x="960582" y="2697568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BFE05037-D7A7-1366-35F9-A8873FAAC370}"/>
              </a:ext>
            </a:extLst>
          </p:cNvPr>
          <p:cNvSpPr/>
          <p:nvPr/>
        </p:nvSpPr>
        <p:spPr>
          <a:xfrm>
            <a:off x="1392581" y="3725917"/>
            <a:ext cx="4104451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Uniquement de la Terre</a:t>
            </a: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C00668E9-E7B3-1B90-039A-8E4A320E0DF5}"/>
              </a:ext>
            </a:extLst>
          </p:cNvPr>
          <p:cNvSpPr/>
          <p:nvPr/>
        </p:nvSpPr>
        <p:spPr>
          <a:xfrm>
            <a:off x="960582" y="372314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F06858-B711-79AD-B94F-F45A2338F82F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B647E27-AD95-E5C1-4340-5699C7788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8532DED9-A74E-6FDB-44E5-DA3670004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Google Shape;2076;p19">
            <a:extLst>
              <a:ext uri="{FF2B5EF4-FFF2-40B4-BE49-F238E27FC236}">
                <a16:creationId xmlns:a16="http://schemas.microsoft.com/office/drawing/2014/main" id="{E73F2B48-2ABD-0F62-1CB1-3AA82D53CE62}"/>
              </a:ext>
            </a:extLst>
          </p:cNvPr>
          <p:cNvSpPr/>
          <p:nvPr/>
        </p:nvSpPr>
        <p:spPr>
          <a:xfrm>
            <a:off x="1396128" y="4728926"/>
            <a:ext cx="410445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 fil et de la Terre</a:t>
            </a:r>
          </a:p>
        </p:txBody>
      </p:sp>
      <p:sp>
        <p:nvSpPr>
          <p:cNvPr id="7" name="Google Shape;2077;p19">
            <a:extLst>
              <a:ext uri="{FF2B5EF4-FFF2-40B4-BE49-F238E27FC236}">
                <a16:creationId xmlns:a16="http://schemas.microsoft.com/office/drawing/2014/main" id="{E090DC3C-D8ED-8FDC-CB8D-C3CED8EC0671}"/>
              </a:ext>
            </a:extLst>
          </p:cNvPr>
          <p:cNvSpPr/>
          <p:nvPr/>
        </p:nvSpPr>
        <p:spPr>
          <a:xfrm>
            <a:off x="964129" y="4726152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316B5D82-EBA2-FA62-6895-F39B1079F4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8049" y="4599199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71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C8117F-6325-0911-4135-3CF2BCDF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DA9218A2-EF0B-88DB-426F-360983927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E350A2B-9984-8E43-F849-68DEA63D8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AB1C5F23-FED8-3E04-C631-56957771E6D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C82C47F-6A83-0604-0449-CB01522B89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D6F28A0D-1906-C02F-FE31-2D01A30DC71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12521A3D-32A4-A694-C6F6-39DBF6E0F0EA}"/>
              </a:ext>
            </a:extLst>
          </p:cNvPr>
          <p:cNvSpPr txBox="1"/>
          <p:nvPr/>
        </p:nvSpPr>
        <p:spPr>
          <a:xfrm>
            <a:off x="960581" y="1692224"/>
            <a:ext cx="6067539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de la Terre sur la boule est une action: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2DCF78-7427-D0A5-6952-D5691536BEC2}"/>
              </a:ext>
            </a:extLst>
          </p:cNvPr>
          <p:cNvGrpSpPr/>
          <p:nvPr/>
        </p:nvGrpSpPr>
        <p:grpSpPr>
          <a:xfrm>
            <a:off x="6926132" y="2672317"/>
            <a:ext cx="3869740" cy="2269297"/>
            <a:chOff x="5480670" y="2064181"/>
            <a:chExt cx="1924319" cy="14306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27A50B-9699-197A-7614-DA6AE2D16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81D92093-C7F7-1776-1C38-522094CE79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Google Shape;2074;p19">
            <a:extLst>
              <a:ext uri="{FF2B5EF4-FFF2-40B4-BE49-F238E27FC236}">
                <a16:creationId xmlns:a16="http://schemas.microsoft.com/office/drawing/2014/main" id="{6FE3C193-9C90-EAD5-E9C6-1188E4F35CB1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distance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5;p19">
            <a:extLst>
              <a:ext uri="{FF2B5EF4-FFF2-40B4-BE49-F238E27FC236}">
                <a16:creationId xmlns:a16="http://schemas.microsoft.com/office/drawing/2014/main" id="{BBB566E9-181A-24F4-FA82-3E0C96FBF282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9" name="Google Shape;2076;p19">
            <a:extLst>
              <a:ext uri="{FF2B5EF4-FFF2-40B4-BE49-F238E27FC236}">
                <a16:creationId xmlns:a16="http://schemas.microsoft.com/office/drawing/2014/main" id="{CD058FA3-53AB-5E9D-84AA-2DCA270C642C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contact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77;p19">
            <a:extLst>
              <a:ext uri="{FF2B5EF4-FFF2-40B4-BE49-F238E27FC236}">
                <a16:creationId xmlns:a16="http://schemas.microsoft.com/office/drawing/2014/main" id="{8E39B351-A421-7BE6-D72D-0E35785023AB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75732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0D83B9A-8CF8-8E2A-928F-0ED0DB61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E6623F7-83E4-6040-FFA9-5C5277F99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Terre exerce toujours une action à distance sur tous les objets, qu’ils soient à sa surface ou à proximité d’elle.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C6D44974-B21D-9A97-7B66-9504FE07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2E2DA9D1-9DE4-79BF-CE83-9673D5B553D0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D9041E3-7191-641F-8655-15C5A14CC5A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CB1D0672-6F0F-42F7-1E0B-B7C430CAAB93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EEE1237F-5DAD-AA6F-5ED8-C486EE1B119D}"/>
              </a:ext>
            </a:extLst>
          </p:cNvPr>
          <p:cNvSpPr txBox="1"/>
          <p:nvPr/>
        </p:nvSpPr>
        <p:spPr>
          <a:xfrm>
            <a:off x="960581" y="1692224"/>
            <a:ext cx="6067539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de la Terre sur la boule est une action: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D286461-BC0F-45B5-2ADF-C05F985ABBC2}"/>
              </a:ext>
            </a:extLst>
          </p:cNvPr>
          <p:cNvGrpSpPr/>
          <p:nvPr/>
        </p:nvGrpSpPr>
        <p:grpSpPr>
          <a:xfrm>
            <a:off x="6926132" y="2672317"/>
            <a:ext cx="3869740" cy="2269297"/>
            <a:chOff x="5480670" y="2064181"/>
            <a:chExt cx="1924319" cy="14306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5A4444A-C6CD-9CC9-35C0-950B637C5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F6B39597-7B7C-3B44-894A-06907BAB0E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Google Shape;2074;p19">
            <a:extLst>
              <a:ext uri="{FF2B5EF4-FFF2-40B4-BE49-F238E27FC236}">
                <a16:creationId xmlns:a16="http://schemas.microsoft.com/office/drawing/2014/main" id="{E34683C7-DFFD-DDA7-6B20-D14C28B4A5D5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distance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5;p19">
            <a:extLst>
              <a:ext uri="{FF2B5EF4-FFF2-40B4-BE49-F238E27FC236}">
                <a16:creationId xmlns:a16="http://schemas.microsoft.com/office/drawing/2014/main" id="{098DB7A6-BFB1-7B8D-E5E1-3A4BDA3E4B5B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9" name="Google Shape;2076;p19">
            <a:extLst>
              <a:ext uri="{FF2B5EF4-FFF2-40B4-BE49-F238E27FC236}">
                <a16:creationId xmlns:a16="http://schemas.microsoft.com/office/drawing/2014/main" id="{A24FE8C2-FACC-A4B3-4FF9-5DC44292D1CC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contact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77;p19">
            <a:extLst>
              <a:ext uri="{FF2B5EF4-FFF2-40B4-BE49-F238E27FC236}">
                <a16:creationId xmlns:a16="http://schemas.microsoft.com/office/drawing/2014/main" id="{F13CCC09-4668-0717-B9ED-A583688CBC79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6" name="Google Shape;2090;p20" descr="Coche avec un remplissage uni">
            <a:extLst>
              <a:ext uri="{FF2B5EF4-FFF2-40B4-BE49-F238E27FC236}">
                <a16:creationId xmlns:a16="http://schemas.microsoft.com/office/drawing/2014/main" id="{C9F025D4-25F7-2FEE-B58A-E80960741E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6689" y="2917815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48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/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de la table sur le livre est une action: </a:t>
            </a:r>
            <a:endParaRPr dirty="0"/>
          </a:p>
        </p:txBody>
      </p:sp>
      <p:sp>
        <p:nvSpPr>
          <p:cNvPr id="2074" name="Google Shape;2074;p19"/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distance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/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/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contact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/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095D4-5C10-3CD0-0A5C-802A10DE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78" y="2392521"/>
            <a:ext cx="3940935" cy="26144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DE2AB140-FED2-726B-61D1-33B80C64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483E7AA-84F1-9566-893E-4BAD187730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livre est en contact avec la surface de la table.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49094E6-5822-ED78-3576-E6D35D327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6E361343-A450-2539-1B57-7D735E5616B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B941820-0256-608D-3894-0D96C1379C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C08F151F-4F68-C344-E954-A90EC09FA72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48982C3D-AE53-C16F-23AF-12FF3C1ACEAE}"/>
              </a:ext>
            </a:extLst>
          </p:cNvPr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L’action de la table sur le livre est une action: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1F722A9E-CCF9-6B7F-097D-06D5464CBC35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distance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8128BCEF-A048-0E3E-709F-C30FE22BAB0A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FF379196-146E-CFF9-A15C-1D4257469C9C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contact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CA119481-190D-ED62-B781-24188A603DC5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EA2A69-2A8E-8775-8F24-C214924A9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78" y="2392521"/>
            <a:ext cx="3940935" cy="2614411"/>
          </a:xfrm>
          <a:prstGeom prst="rect">
            <a:avLst/>
          </a:prstGeom>
        </p:spPr>
      </p:pic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7975E600-AF86-48F7-2583-72414E2ABFE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0134" y="3952574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2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126;p22">
            <a:extLst>
              <a:ext uri="{FF2B5EF4-FFF2-40B4-BE49-F238E27FC236}">
                <a16:creationId xmlns:a16="http://schemas.microsoft.com/office/drawing/2014/main" id="{CD93FD37-05C8-D03D-A579-1D17620420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8058" y="1195985"/>
            <a:ext cx="1102827" cy="896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 d’aujourd’hui, je vous présente la situation suivante :</a:t>
            </a:r>
            <a:endParaRPr dirty="0"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 L’</a:t>
            </a:r>
            <a:r>
              <a:rPr lang="fr-FR" dirty="0" err="1"/>
              <a:t>enseignant·e</a:t>
            </a:r>
            <a:r>
              <a:rPr lang="fr-FR" dirty="0"/>
              <a:t> présente l’image ci-dessous ou il peut faire une expérience.</a:t>
            </a:r>
            <a:endParaRPr dirty="0"/>
          </a:p>
        </p:txBody>
      </p:sp>
      <p:sp>
        <p:nvSpPr>
          <p:cNvPr id="2125" name="Google Shape;2125;p22"/>
          <p:cNvSpPr/>
          <p:nvPr/>
        </p:nvSpPr>
        <p:spPr>
          <a:xfrm>
            <a:off x="1329471" y="2092438"/>
            <a:ext cx="6060558" cy="175428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L’image ci-dessous montre une pomme accrochée à un dynamomètre.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 grandeur mesure cet instrument ?</a:t>
            </a: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327CA7-43A2-ABEF-B724-8EA6A7949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314" y="1019121"/>
            <a:ext cx="2369026" cy="459854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AB435B2-6519-E628-1A4F-4768AB256E17}"/>
              </a:ext>
            </a:extLst>
          </p:cNvPr>
          <p:cNvGrpSpPr/>
          <p:nvPr/>
        </p:nvGrpSpPr>
        <p:grpSpPr>
          <a:xfrm>
            <a:off x="9713757" y="2183878"/>
            <a:ext cx="1988862" cy="877259"/>
            <a:chOff x="9713757" y="2183878"/>
            <a:chExt cx="1988862" cy="877259"/>
          </a:xfrm>
        </p:grpSpPr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746237E8-DF5C-9892-ED0C-408559A490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713757" y="2183878"/>
              <a:ext cx="649443" cy="5694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A01A30F-B361-B09C-0A1A-A1C9F6707C71}"/>
                </a:ext>
              </a:extLst>
            </p:cNvPr>
            <p:cNvSpPr txBox="1"/>
            <p:nvPr/>
          </p:nvSpPr>
          <p:spPr>
            <a:xfrm>
              <a:off x="10022439" y="2753360"/>
              <a:ext cx="16801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Le dynamomètre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786795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0" y="458458"/>
            <a:ext cx="10779321" cy="2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 de déterminer les caractéristiques d’une force exercée par un dynamomètre.</a:t>
            </a: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1793860" y="3285300"/>
            <a:ext cx="943807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Déterminer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les caractéristiques d’une force exercée par un dynamomètre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903773" y="323962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tâche, je vais vous expliquer quelques notions essentielles. Commençons par la notion de la force.  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4020A-7E8A-0400-D38D-FE890E676DF0}"/>
              </a:ext>
            </a:extLst>
          </p:cNvPr>
          <p:cNvSpPr txBox="1"/>
          <p:nvPr/>
        </p:nvSpPr>
        <p:spPr>
          <a:xfrm>
            <a:off x="484584" y="1482368"/>
            <a:ext cx="77981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0" i="0" u="none" strike="noStrike" baseline="0" dirty="0">
                <a:latin typeface="Calibri" panose="020F0502020204030204" pitchFamily="34" charset="0"/>
              </a:rPr>
              <a:t>Une action mécanique est </a:t>
            </a:r>
            <a:r>
              <a:rPr lang="fr-FR" sz="2800" dirty="0">
                <a:latin typeface="Calibri" panose="020F0502020204030204" pitchFamily="34" charset="0"/>
              </a:rPr>
              <a:t>modélisée par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une force, </a:t>
            </a:r>
            <a:r>
              <a:rPr lang="fr-FR" sz="2800" dirty="0">
                <a:latin typeface="Calibri" panose="020F0502020204030204" pitchFamily="34" charset="0"/>
              </a:rPr>
              <a:t>qu’on représente par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 segment fléché.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D8BE5D-FB34-C0B6-5319-831E6094D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166" y="3224889"/>
            <a:ext cx="3374265" cy="1365161"/>
          </a:xfrm>
          <a:prstGeom prst="rect">
            <a:avLst/>
          </a:prstGeom>
        </p:spPr>
      </p:pic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CF0BA3A7-2D9E-C9D0-00EC-9D0124751D6B}"/>
              </a:ext>
            </a:extLst>
          </p:cNvPr>
          <p:cNvSpPr/>
          <p:nvPr/>
        </p:nvSpPr>
        <p:spPr>
          <a:xfrm>
            <a:off x="5223645" y="3907469"/>
            <a:ext cx="1889536" cy="4093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29F667-047D-459F-812C-B05F46F55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458" y="3117324"/>
            <a:ext cx="3374265" cy="1365161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BBAAFC3-009D-3E68-CF9D-16F9E2920DE5}"/>
              </a:ext>
            </a:extLst>
          </p:cNvPr>
          <p:cNvCxnSpPr/>
          <p:nvPr/>
        </p:nvCxnSpPr>
        <p:spPr>
          <a:xfrm flipH="1">
            <a:off x="7304567" y="3726719"/>
            <a:ext cx="267940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2A4DB3DE-6895-D486-5A0E-011DEEF25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328A505E-DF93-2F3E-B576-E52943643FC9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871DFD3F-1352-32B4-88EC-34594FE2D0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0BF22E60-5152-3DFC-57EA-07998E325D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Chaque force est caractérisée par une ligne d’action, un sens et une intensité.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FF1A3F79-700E-F11E-4E56-DFAB88AB0AEE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274F94-3EEE-D04B-8AA7-374490856BA5}"/>
              </a:ext>
            </a:extLst>
          </p:cNvPr>
          <p:cNvSpPr txBox="1"/>
          <p:nvPr/>
        </p:nvSpPr>
        <p:spPr>
          <a:xfrm>
            <a:off x="1320271" y="3034846"/>
            <a:ext cx="7798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0" i="0" u="none" strike="noStrike" baseline="0" dirty="0">
                <a:latin typeface="Calibri" panose="020F0502020204030204" pitchFamily="34" charset="0"/>
              </a:rPr>
              <a:t>Une force est caractérisée par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4E4CB0-2D7E-6EE0-3133-5267F32FBE7A}"/>
              </a:ext>
            </a:extLst>
          </p:cNvPr>
          <p:cNvSpPr txBox="1"/>
          <p:nvPr/>
        </p:nvSpPr>
        <p:spPr>
          <a:xfrm>
            <a:off x="6757416" y="2696292"/>
            <a:ext cx="49507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Une ligne d’action(direction);</a:t>
            </a:r>
          </a:p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 sens;</a:t>
            </a:r>
          </a:p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Une intensité.</a:t>
            </a:r>
          </a:p>
        </p:txBody>
      </p:sp>
      <p:sp>
        <p:nvSpPr>
          <p:cNvPr id="2" name="Accolade ouvrante 1">
            <a:extLst>
              <a:ext uri="{FF2B5EF4-FFF2-40B4-BE49-F238E27FC236}">
                <a16:creationId xmlns:a16="http://schemas.microsoft.com/office/drawing/2014/main" id="{DA752386-DBFD-9883-D2B2-1168529B6981}"/>
              </a:ext>
            </a:extLst>
          </p:cNvPr>
          <p:cNvSpPr/>
          <p:nvPr/>
        </p:nvSpPr>
        <p:spPr>
          <a:xfrm>
            <a:off x="6351182" y="2854265"/>
            <a:ext cx="326065" cy="93566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37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B2194FCB-96C2-DDB3-178E-0B85888C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D69B83F8-10C0-C153-777D-C5EA5F0DA8A2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BACAA0AE-EE41-FF31-57E8-C5E45C9172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30D949F0-7304-9098-8F54-69285CE90B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1895" y="48302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Étudions la ligne d’action.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26143E26-1EF4-BFAB-F6B2-5DA6C480EAAA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3357CD-4FFC-D6FA-9923-4EF0FA71529E}"/>
              </a:ext>
            </a:extLst>
          </p:cNvPr>
          <p:cNvSpPr txBox="1"/>
          <p:nvPr/>
        </p:nvSpPr>
        <p:spPr>
          <a:xfrm>
            <a:off x="651118" y="1177720"/>
            <a:ext cx="8897616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i="0" u="none" strike="noStrike" baseline="0" dirty="0">
                <a:latin typeface="Calibri" panose="020F0502020204030204" pitchFamily="34" charset="0"/>
              </a:rPr>
              <a:t>La ligne d’action 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d’une force indique si la force agit 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horizontalement,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Verticalement,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ou obliquement.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1927CC-0110-7DF4-E454-9110D6386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926" y="2271480"/>
            <a:ext cx="5528044" cy="325907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31D6E3F-BF08-B236-AF23-7950F2A041DD}"/>
              </a:ext>
            </a:extLst>
          </p:cNvPr>
          <p:cNvSpPr txBox="1"/>
          <p:nvPr/>
        </p:nvSpPr>
        <p:spPr>
          <a:xfrm>
            <a:off x="5936511" y="5680280"/>
            <a:ext cx="3973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cette exemple la force agit verticalement. </a:t>
            </a:r>
          </a:p>
        </p:txBody>
      </p:sp>
    </p:spTree>
    <p:extLst>
      <p:ext uri="{BB962C8B-B14F-4D97-AF65-F5344CB8AC3E}">
        <p14:creationId xmlns:p14="http://schemas.microsoft.com/office/powerpoint/2010/main" val="388437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C139AC60-EE5D-8F6D-513E-2EA0A2396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FBD7E4D3-1DA2-CC2F-5939-3BA42C3D7C60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06790EC4-AEF5-B827-BCCE-E734385FFF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536344E7-2365-FD2E-0601-D74DD88A10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1895" y="48302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Passons au sens.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4496EA35-F5CD-E521-60F7-92F4955EC9BC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C0C7E2-0052-273E-96C4-6E4162D1D008}"/>
              </a:ext>
            </a:extLst>
          </p:cNvPr>
          <p:cNvSpPr txBox="1"/>
          <p:nvPr/>
        </p:nvSpPr>
        <p:spPr>
          <a:xfrm>
            <a:off x="651118" y="1081532"/>
            <a:ext cx="8897616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i="0" u="none" strike="noStrike" baseline="0" dirty="0">
                <a:latin typeface="Calibri" panose="020F0502020204030204" pitchFamily="34" charset="0"/>
              </a:rPr>
              <a:t>Le sens 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d’une force indique vers quel côté la force agit.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Vers le haut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,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Vers le bas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Vers la gauche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dirty="0">
                <a:latin typeface="Calibri" panose="020F0502020204030204" pitchFamily="34" charset="0"/>
              </a:rPr>
              <a:t>...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41F0B9-2F86-F351-E1AF-64E274FBE48B}"/>
              </a:ext>
            </a:extLst>
          </p:cNvPr>
          <p:cNvGrpSpPr/>
          <p:nvPr/>
        </p:nvGrpSpPr>
        <p:grpSpPr>
          <a:xfrm>
            <a:off x="5167423" y="2862267"/>
            <a:ext cx="4381311" cy="2914201"/>
            <a:chOff x="5775594" y="4947727"/>
            <a:chExt cx="1879773" cy="125318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1C57F1-2A83-A59F-5665-0B88C097E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5594" y="4947727"/>
              <a:ext cx="1879773" cy="1253181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97958BD1-EFC9-E328-6609-336463A62416}"/>
                </a:ext>
              </a:extLst>
            </p:cNvPr>
            <p:cNvCxnSpPr>
              <a:cxnSpLocks/>
            </p:cNvCxnSpPr>
            <p:nvPr/>
          </p:nvCxnSpPr>
          <p:spPr>
            <a:xfrm>
              <a:off x="6735539" y="5180101"/>
              <a:ext cx="0" cy="161938"/>
            </a:xfrm>
            <a:prstGeom prst="line">
              <a:avLst/>
            </a:prstGeom>
            <a:ln w="1905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06E60DF-0450-D562-5467-E78D3F3D715B}"/>
              </a:ext>
            </a:extLst>
          </p:cNvPr>
          <p:cNvSpPr txBox="1"/>
          <p:nvPr/>
        </p:nvSpPr>
        <p:spPr>
          <a:xfrm>
            <a:off x="7653496" y="2406273"/>
            <a:ext cx="4132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+mn-lt"/>
              </a:rPr>
              <a:t>La force exercée par la table sur le livre a un sens </a:t>
            </a:r>
            <a:r>
              <a:rPr lang="fr-FR" sz="2000" dirty="0">
                <a:solidFill>
                  <a:srgbClr val="FF0000"/>
                </a:solidFill>
                <a:latin typeface="+mn-lt"/>
              </a:rPr>
              <a:t>vers le haut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F7E090B-BC8A-D5F4-E572-A3BEF95F221A}"/>
              </a:ext>
            </a:extLst>
          </p:cNvPr>
          <p:cNvCxnSpPr/>
          <p:nvPr/>
        </p:nvCxnSpPr>
        <p:spPr>
          <a:xfrm flipV="1">
            <a:off x="7404830" y="2406273"/>
            <a:ext cx="0" cy="136628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66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223ED3C0-92EB-090B-40F8-DD47CD49E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00CE989F-24A4-BAF0-1EB1-F289A944D630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F9E618EB-6BF5-4D42-837B-6FF8983074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D379A796-F80B-0963-96A6-78FAC615D8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1895" y="48302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arrivons à l’intensité d’une force.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746F65A9-05EC-6300-18D2-FA20989E0212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BD53C7-8FA6-7A95-256A-61CEF7F3F86F}"/>
              </a:ext>
            </a:extLst>
          </p:cNvPr>
          <p:cNvSpPr txBox="1"/>
          <p:nvPr/>
        </p:nvSpPr>
        <p:spPr>
          <a:xfrm>
            <a:off x="513856" y="1053911"/>
            <a:ext cx="10358521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L’intensité d’une force indique si la force est faible ou forte.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Elle est mesurée par </a:t>
            </a:r>
            <a:r>
              <a:rPr lang="fr-FR" sz="2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un dynamomètre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b="0" i="0" u="none" strike="noStrike" baseline="0" dirty="0">
                <a:latin typeface="Calibri" panose="020F0502020204030204" pitchFamily="34" charset="0"/>
              </a:rPr>
              <a:t>Son unité est </a:t>
            </a:r>
            <a:r>
              <a:rPr lang="fr-FR" sz="2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le Newton 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de symbole </a:t>
            </a:r>
            <a:r>
              <a:rPr lang="fr-FR" sz="2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fr-FR" sz="2800" b="0" i="0" u="none" strike="noStrike" baseline="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53494D-E780-69C3-2B1D-16F05ABFDC5E}"/>
              </a:ext>
            </a:extLst>
          </p:cNvPr>
          <p:cNvSpPr txBox="1"/>
          <p:nvPr/>
        </p:nvSpPr>
        <p:spPr>
          <a:xfrm>
            <a:off x="7722908" y="4104769"/>
            <a:ext cx="3720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 dynamomètre indique </a:t>
            </a:r>
          </a:p>
          <a:p>
            <a:r>
              <a:rPr lang="fr-FR" sz="20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une valeur de 1 Newton (1 N)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4360D5-D336-DCA7-0474-2DF540F35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46" y="3196466"/>
            <a:ext cx="2541700" cy="3812550"/>
          </a:xfrm>
          <a:prstGeom prst="rect">
            <a:avLst/>
          </a:prstGeom>
        </p:spPr>
      </p:pic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5C1762F2-48A5-7A3A-EAC7-F70437F80215}"/>
              </a:ext>
            </a:extLst>
          </p:cNvPr>
          <p:cNvCxnSpPr>
            <a:cxnSpLocks/>
          </p:cNvCxnSpPr>
          <p:nvPr/>
        </p:nvCxnSpPr>
        <p:spPr>
          <a:xfrm>
            <a:off x="6096000" y="3600585"/>
            <a:ext cx="1626908" cy="858127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26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108430" y="138795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déterminer les caractéristiques d’une force.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en précisant les données. Il explique ce qui est demandé. Il (elle) doit utiliser le matériel nécessaire.</a:t>
            </a:r>
            <a:endParaRPr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/>
          <p:cNvSpPr/>
          <p:nvPr/>
        </p:nvSpPr>
        <p:spPr>
          <a:xfrm>
            <a:off x="2531899" y="1159575"/>
            <a:ext cx="8480634" cy="4406548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/>
          <p:cNvSpPr/>
          <p:nvPr/>
        </p:nvSpPr>
        <p:spPr>
          <a:xfrm>
            <a:off x="2531899" y="1159575"/>
            <a:ext cx="8480634" cy="4406548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/>
          <p:cNvSpPr/>
          <p:nvPr/>
        </p:nvSpPr>
        <p:spPr>
          <a:xfrm>
            <a:off x="2655206" y="1227315"/>
            <a:ext cx="484074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L’illustration ci-contre montre un dynamomètre exerçant une force sur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cylindre métallique.</a:t>
            </a:r>
          </a:p>
        </p:txBody>
      </p:sp>
      <p:sp>
        <p:nvSpPr>
          <p:cNvPr id="2638" name="Google Shape;2638;p37"/>
          <p:cNvSpPr/>
          <p:nvPr/>
        </p:nvSpPr>
        <p:spPr>
          <a:xfrm>
            <a:off x="2757872" y="5113350"/>
            <a:ext cx="81192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Wingdings" panose="05000000000000000000" pitchFamily="2" charset="2"/>
              <a:buChar char="§"/>
            </a:pPr>
            <a:r>
              <a:rPr lang="fr-FR" sz="2000" b="1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de cette force.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440453-153A-7A87-0810-F6D1BA2AC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4580" y="1227315"/>
            <a:ext cx="2488369" cy="372360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me demande de déterminer les caractéristiques de la force exercée par le dynamomètre sur le cylindre.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la ligne d’action de cette force.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8A3068-E5F2-29C3-4A55-26ADFB07430B}"/>
              </a:ext>
            </a:extLst>
          </p:cNvPr>
          <p:cNvGrpSpPr/>
          <p:nvPr/>
        </p:nvGrpSpPr>
        <p:grpSpPr>
          <a:xfrm>
            <a:off x="657726" y="3326679"/>
            <a:ext cx="11142344" cy="486088"/>
            <a:chOff x="657726" y="2408422"/>
            <a:chExt cx="11142344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le sens.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047F49-9489-8317-9EC3-8CA9939D15D8}"/>
              </a:ext>
            </a:extLst>
          </p:cNvPr>
          <p:cNvGrpSpPr/>
          <p:nvPr/>
        </p:nvGrpSpPr>
        <p:grpSpPr>
          <a:xfrm>
            <a:off x="657726" y="5316028"/>
            <a:ext cx="11142344" cy="461665"/>
            <a:chOff x="657726" y="3454318"/>
            <a:chExt cx="11142344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l’intensité de cette force.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3" y="3428309"/>
            <a:ext cx="7517220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la ligne d’action de cette force.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454107" y="3410702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CE9264-5C22-0461-53AD-F6B5AA7AC1B7}"/>
              </a:ext>
            </a:extLst>
          </p:cNvPr>
          <p:cNvSpPr txBox="1"/>
          <p:nvPr/>
        </p:nvSpPr>
        <p:spPr>
          <a:xfrm>
            <a:off x="699402" y="4119362"/>
            <a:ext cx="795550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dynamomètre exerce une force qui agit verticalement.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8BCDD7-F07A-588B-C37B-7F955E718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564" y="1257851"/>
            <a:ext cx="2488369" cy="3723602"/>
          </a:xfrm>
          <a:prstGeom prst="rect">
            <a:avLst/>
          </a:prstGeom>
        </p:spPr>
      </p:pic>
      <p:sp>
        <p:nvSpPr>
          <p:cNvPr id="4" name="Google Shape;2434;p37">
            <a:extLst>
              <a:ext uri="{FF2B5EF4-FFF2-40B4-BE49-F238E27FC236}">
                <a16:creationId xmlns:a16="http://schemas.microsoft.com/office/drawing/2014/main" id="{6D4F9E57-A6DF-EAF5-C527-CF14CA76D9F2}"/>
              </a:ext>
            </a:extLst>
          </p:cNvPr>
          <p:cNvSpPr/>
          <p:nvPr/>
        </p:nvSpPr>
        <p:spPr>
          <a:xfrm>
            <a:off x="1298379" y="1498755"/>
            <a:ext cx="7356524" cy="1700125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637;p37">
            <a:extLst>
              <a:ext uri="{FF2B5EF4-FFF2-40B4-BE49-F238E27FC236}">
                <a16:creationId xmlns:a16="http://schemas.microsoft.com/office/drawing/2014/main" id="{915E1F7C-B0A0-17CF-A714-2B659812EB08}"/>
              </a:ext>
            </a:extLst>
          </p:cNvPr>
          <p:cNvSpPr/>
          <p:nvPr/>
        </p:nvSpPr>
        <p:spPr>
          <a:xfrm>
            <a:off x="1561575" y="1494977"/>
            <a:ext cx="484074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L’illustration ci-contre montre un dynamomètre exerçant une force sur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cylindre métallique.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481ED38-C8F7-63D2-17C8-879020F811CE}"/>
              </a:ext>
            </a:extLst>
          </p:cNvPr>
          <p:cNvCxnSpPr/>
          <p:nvPr/>
        </p:nvCxnSpPr>
        <p:spPr>
          <a:xfrm>
            <a:off x="10302949" y="899069"/>
            <a:ext cx="0" cy="502326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071647E-912E-0770-B856-D20FFACD8569}"/>
              </a:ext>
            </a:extLst>
          </p:cNvPr>
          <p:cNvCxnSpPr/>
          <p:nvPr/>
        </p:nvCxnSpPr>
        <p:spPr>
          <a:xfrm>
            <a:off x="8070112" y="5507665"/>
            <a:ext cx="22328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D3C8C44-384D-F5A1-3B99-99CD4AFA4F1F}"/>
              </a:ext>
            </a:extLst>
          </p:cNvPr>
          <p:cNvSpPr txBox="1"/>
          <p:nvPr/>
        </p:nvSpPr>
        <p:spPr>
          <a:xfrm>
            <a:off x="3134823" y="5165162"/>
            <a:ext cx="520874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La ligne d’action est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la droite verticale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8684F690-3798-9B89-98A3-822FEC1C554F}"/>
              </a:ext>
            </a:extLst>
          </p:cNvPr>
          <p:cNvSpPr/>
          <p:nvPr/>
        </p:nvSpPr>
        <p:spPr>
          <a:xfrm>
            <a:off x="1561575" y="5295014"/>
            <a:ext cx="1192258" cy="4592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7B185CB6-BA3D-0245-D072-2173C41C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CDBBB702-BF55-3536-4C82-3527979475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5C55ACA5-2811-EA19-4B1E-CF67D0409E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à la 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11B44240-53CA-A061-6EF0-20D856147454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F721A800-1F8E-30CF-B922-4A3A50D7EF50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3A1E9B7D-8375-CA3C-51EC-304DB3C566AA}"/>
              </a:ext>
            </a:extLst>
          </p:cNvPr>
          <p:cNvSpPr txBox="1"/>
          <p:nvPr/>
        </p:nvSpPr>
        <p:spPr>
          <a:xfrm>
            <a:off x="1137683" y="3428309"/>
            <a:ext cx="7517220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le sens de cette force.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DE4BF37C-893C-0A50-43B9-4EAE09B3C6B9}"/>
              </a:ext>
            </a:extLst>
          </p:cNvPr>
          <p:cNvSpPr/>
          <p:nvPr/>
        </p:nvSpPr>
        <p:spPr>
          <a:xfrm>
            <a:off x="519502" y="3428309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5AD3DD-833E-B589-76D6-4BE4F3D8D5D0}"/>
              </a:ext>
            </a:extLst>
          </p:cNvPr>
          <p:cNvSpPr txBox="1"/>
          <p:nvPr/>
        </p:nvSpPr>
        <p:spPr>
          <a:xfrm>
            <a:off x="699402" y="4119362"/>
            <a:ext cx="795550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dynamomètre attire le cylindre vers le haut.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F97BCA-EDA1-CD96-4BF7-8C880B9FC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564" y="1257851"/>
            <a:ext cx="2488369" cy="3723602"/>
          </a:xfrm>
          <a:prstGeom prst="rect">
            <a:avLst/>
          </a:prstGeom>
        </p:spPr>
      </p:pic>
      <p:sp>
        <p:nvSpPr>
          <p:cNvPr id="4" name="Google Shape;2434;p37">
            <a:extLst>
              <a:ext uri="{FF2B5EF4-FFF2-40B4-BE49-F238E27FC236}">
                <a16:creationId xmlns:a16="http://schemas.microsoft.com/office/drawing/2014/main" id="{678B17C4-A43D-4F6C-FFEB-E2C5C53F2438}"/>
              </a:ext>
            </a:extLst>
          </p:cNvPr>
          <p:cNvSpPr/>
          <p:nvPr/>
        </p:nvSpPr>
        <p:spPr>
          <a:xfrm>
            <a:off x="1298379" y="1498755"/>
            <a:ext cx="7356524" cy="1700125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637;p37">
            <a:extLst>
              <a:ext uri="{FF2B5EF4-FFF2-40B4-BE49-F238E27FC236}">
                <a16:creationId xmlns:a16="http://schemas.microsoft.com/office/drawing/2014/main" id="{CD07C122-A680-8CB4-CC67-1E7FC40AF85B}"/>
              </a:ext>
            </a:extLst>
          </p:cNvPr>
          <p:cNvSpPr/>
          <p:nvPr/>
        </p:nvSpPr>
        <p:spPr>
          <a:xfrm>
            <a:off x="1561575" y="1494977"/>
            <a:ext cx="484074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L’illustration ci-contre montre un dynamomètre exerçant une force sur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cylindre métallique.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9D8E233-5034-7D7D-0EAB-5428E0A0EA52}"/>
              </a:ext>
            </a:extLst>
          </p:cNvPr>
          <p:cNvCxnSpPr>
            <a:cxnSpLocks/>
          </p:cNvCxnSpPr>
          <p:nvPr/>
        </p:nvCxnSpPr>
        <p:spPr>
          <a:xfrm>
            <a:off x="10302949" y="899069"/>
            <a:ext cx="0" cy="3396484"/>
          </a:xfrm>
          <a:prstGeom prst="line">
            <a:avLst/>
          </a:prstGeom>
          <a:ln w="76200">
            <a:solidFill>
              <a:srgbClr val="7030A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CD67DC7-E31D-74A1-C180-C46BB568DB49}"/>
              </a:ext>
            </a:extLst>
          </p:cNvPr>
          <p:cNvCxnSpPr>
            <a:cxnSpLocks/>
          </p:cNvCxnSpPr>
          <p:nvPr/>
        </p:nvCxnSpPr>
        <p:spPr>
          <a:xfrm flipV="1">
            <a:off x="6262577" y="1053676"/>
            <a:ext cx="3912781" cy="45464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2B8B744-B347-EDE4-51EF-96FFF40941F1}"/>
              </a:ext>
            </a:extLst>
          </p:cNvPr>
          <p:cNvSpPr txBox="1"/>
          <p:nvPr/>
        </p:nvSpPr>
        <p:spPr>
          <a:xfrm>
            <a:off x="3134823" y="5165162"/>
            <a:ext cx="3457362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sens est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vers le haut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659A0E60-1B4B-EFE1-2D9F-E8A56DBA015C}"/>
              </a:ext>
            </a:extLst>
          </p:cNvPr>
          <p:cNvSpPr/>
          <p:nvPr/>
        </p:nvSpPr>
        <p:spPr>
          <a:xfrm>
            <a:off x="1561575" y="5295014"/>
            <a:ext cx="1192258" cy="4592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39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E3994383-5539-E6D0-3518-9748F9AA6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21ABF0E9-73A6-1E30-E792-8FFA76EB5E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E2589CBF-D090-6C92-B902-B4CDEC0995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à la troisième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AF85CA5E-B023-D2EF-F84F-6A7A39E189B9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6601144-BD66-09C3-F0FF-77B3CA632591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A375D718-5C23-9C0A-A144-1DD56034A930}"/>
              </a:ext>
            </a:extLst>
          </p:cNvPr>
          <p:cNvSpPr txBox="1"/>
          <p:nvPr/>
        </p:nvSpPr>
        <p:spPr>
          <a:xfrm>
            <a:off x="1137683" y="3428309"/>
            <a:ext cx="7517220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l’intensité de cette force.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F9D5A6E9-B84F-718F-2D48-8DCDC230A63C}"/>
              </a:ext>
            </a:extLst>
          </p:cNvPr>
          <p:cNvSpPr/>
          <p:nvPr/>
        </p:nvSpPr>
        <p:spPr>
          <a:xfrm>
            <a:off x="559199" y="3404598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CDDB4E-6E0C-F4AC-7535-31962D850CF5}"/>
              </a:ext>
            </a:extLst>
          </p:cNvPr>
          <p:cNvSpPr txBox="1"/>
          <p:nvPr/>
        </p:nvSpPr>
        <p:spPr>
          <a:xfrm>
            <a:off x="699402" y="4119362"/>
            <a:ext cx="795550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L’aiguille du dynamomètre indique la valeur :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 N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447830-AC23-E8B1-20E5-FB9BC3185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564" y="1257851"/>
            <a:ext cx="2488369" cy="3723602"/>
          </a:xfrm>
          <a:prstGeom prst="rect">
            <a:avLst/>
          </a:prstGeom>
        </p:spPr>
      </p:pic>
      <p:sp>
        <p:nvSpPr>
          <p:cNvPr id="4" name="Google Shape;2434;p37">
            <a:extLst>
              <a:ext uri="{FF2B5EF4-FFF2-40B4-BE49-F238E27FC236}">
                <a16:creationId xmlns:a16="http://schemas.microsoft.com/office/drawing/2014/main" id="{D2C55050-20B5-E9EF-6733-BF1EE0953401}"/>
              </a:ext>
            </a:extLst>
          </p:cNvPr>
          <p:cNvSpPr/>
          <p:nvPr/>
        </p:nvSpPr>
        <p:spPr>
          <a:xfrm>
            <a:off x="1298379" y="1498755"/>
            <a:ext cx="7356524" cy="1700125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637;p37">
            <a:extLst>
              <a:ext uri="{FF2B5EF4-FFF2-40B4-BE49-F238E27FC236}">
                <a16:creationId xmlns:a16="http://schemas.microsoft.com/office/drawing/2014/main" id="{E09D9665-4F9A-FCAC-5975-5B5E32B23485}"/>
              </a:ext>
            </a:extLst>
          </p:cNvPr>
          <p:cNvSpPr/>
          <p:nvPr/>
        </p:nvSpPr>
        <p:spPr>
          <a:xfrm>
            <a:off x="1561575" y="1494977"/>
            <a:ext cx="484074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L’illustration ci-contre montre un dynamomètre exerçant une force sur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4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cylindre métallique.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09ACD5-AC6E-63E5-88F0-8CB6FB669146}"/>
              </a:ext>
            </a:extLst>
          </p:cNvPr>
          <p:cNvSpPr txBox="1"/>
          <p:nvPr/>
        </p:nvSpPr>
        <p:spPr>
          <a:xfrm>
            <a:off x="2839192" y="5082383"/>
            <a:ext cx="6350731" cy="6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L’intensité de cette force est </a:t>
            </a:r>
            <a:r>
              <a:rPr lang="fr-FR" sz="28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 N </a:t>
            </a:r>
            <a:endParaRPr lang="fr-FR" sz="24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773180A5-4C70-DF2C-A5D2-BBA2F41C8A7A}"/>
              </a:ext>
            </a:extLst>
          </p:cNvPr>
          <p:cNvSpPr/>
          <p:nvPr/>
        </p:nvSpPr>
        <p:spPr>
          <a:xfrm>
            <a:off x="1561575" y="5295014"/>
            <a:ext cx="1192258" cy="4592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2BBF959-0D32-D90E-7DB6-55DC36172A43}"/>
              </a:ext>
            </a:extLst>
          </p:cNvPr>
          <p:cNvGrpSpPr/>
          <p:nvPr/>
        </p:nvGrpSpPr>
        <p:grpSpPr>
          <a:xfrm>
            <a:off x="7527851" y="4878794"/>
            <a:ext cx="4065081" cy="1501580"/>
            <a:chOff x="7527851" y="4878794"/>
            <a:chExt cx="4065081" cy="1501580"/>
          </a:xfrm>
        </p:grpSpPr>
        <p:sp>
          <p:nvSpPr>
            <p:cNvPr id="3" name="Rectangle à coins arrondis 13">
              <a:extLst>
                <a:ext uri="{FF2B5EF4-FFF2-40B4-BE49-F238E27FC236}">
                  <a16:creationId xmlns:a16="http://schemas.microsoft.com/office/drawing/2014/main" id="{3C589AE8-7838-68B8-72B6-6C02FCEB5016}"/>
                </a:ext>
              </a:extLst>
            </p:cNvPr>
            <p:cNvSpPr/>
            <p:nvPr/>
          </p:nvSpPr>
          <p:spPr>
            <a:xfrm>
              <a:off x="7749065" y="5295014"/>
              <a:ext cx="3843867" cy="1085360"/>
            </a:xfrm>
            <a:prstGeom prst="roundRect">
              <a:avLst>
                <a:gd name="adj" fmla="val 898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b="1" i="1" dirty="0"/>
                <a:t>Attention!</a:t>
              </a:r>
            </a:p>
            <a:p>
              <a:pPr algn="ctr"/>
              <a:endParaRPr lang="fr-FR" sz="1800" dirty="0"/>
            </a:p>
            <a:p>
              <a:pPr algn="ctr"/>
              <a:r>
                <a:rPr lang="fr-FR" sz="1800" dirty="0"/>
                <a:t>N’oublie pas l’unité (le Newton N</a:t>
              </a:r>
              <a:r>
                <a:rPr lang="fr-FR" dirty="0"/>
                <a:t>)</a:t>
              </a:r>
            </a:p>
          </p:txBody>
        </p:sp>
        <p:sp>
          <p:nvSpPr>
            <p:cNvPr id="5" name="Triangle isocèle 4">
              <a:extLst>
                <a:ext uri="{FF2B5EF4-FFF2-40B4-BE49-F238E27FC236}">
                  <a16:creationId xmlns:a16="http://schemas.microsoft.com/office/drawing/2014/main" id="{87927449-DA93-8DD4-BD1E-585EE3A05026}"/>
                </a:ext>
              </a:extLst>
            </p:cNvPr>
            <p:cNvSpPr/>
            <p:nvPr/>
          </p:nvSpPr>
          <p:spPr>
            <a:xfrm>
              <a:off x="7527851" y="4878794"/>
              <a:ext cx="956929" cy="671851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/>
                <a:t>!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0C8D0EA-490E-5425-081C-71E3D055C04F}"/>
              </a:ext>
            </a:extLst>
          </p:cNvPr>
          <p:cNvCxnSpPr>
            <a:cxnSpLocks/>
          </p:cNvCxnSpPr>
          <p:nvPr/>
        </p:nvCxnSpPr>
        <p:spPr>
          <a:xfrm>
            <a:off x="10302949" y="899069"/>
            <a:ext cx="0" cy="3396484"/>
          </a:xfrm>
          <a:prstGeom prst="line">
            <a:avLst/>
          </a:prstGeom>
          <a:ln w="76200">
            <a:solidFill>
              <a:srgbClr val="7030A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rc 15">
            <a:extLst>
              <a:ext uri="{FF2B5EF4-FFF2-40B4-BE49-F238E27FC236}">
                <a16:creationId xmlns:a16="http://schemas.microsoft.com/office/drawing/2014/main" id="{CE41B59C-724A-2917-92AD-ECE2F3B5FDF5}"/>
              </a:ext>
            </a:extLst>
          </p:cNvPr>
          <p:cNvCxnSpPr>
            <a:cxnSpLocks/>
          </p:cNvCxnSpPr>
          <p:nvPr/>
        </p:nvCxnSpPr>
        <p:spPr>
          <a:xfrm flipV="1">
            <a:off x="7313724" y="2597311"/>
            <a:ext cx="3627178" cy="1893004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8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 corps cylindrique suspendu à un dynamomètre par un fil.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la ligne d’action de la force exercée par le dynamomètre sur le corps </a:t>
            </a:r>
            <a:endParaRPr dirty="0"/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horizontale 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verticale 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/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3194" name="Google Shape;3194;p45"/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oblique</a:t>
              </a:r>
              <a:endParaRPr dirty="0"/>
            </a:p>
          </p:txBody>
        </p:sp>
        <p:sp>
          <p:nvSpPr>
            <p:cNvPr id="3195" name="Google Shape;3195;p45"/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649B122-A548-8F0D-04CC-98770244D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A419754-E337-8289-8701-D0B95FC97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50A071E-7D43-E7D5-2BF3-295B97CD6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ligne d’action de cette force est la droite verticale.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C8D23E-BA27-1B16-CB29-55D92098C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B4B75649-12A3-1796-0284-F4A3FB70458B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la ligne d’action de la force exercée par le dynamomètre sur le corps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96AD1850-2B6F-F7B6-808D-88F4A55DBC61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tx2"/>
          </a:solidFill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6C54092F-592C-C3D9-F35B-8F9B13ABA1E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horizontale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04B19A81-66EA-766A-A612-4969361BC737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2026002F-59D7-34F7-A1E6-0FE4B9705B87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DF435A44-C86E-ADF4-D7EF-E16B4973F848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verticale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12A0DA17-9BCD-0EFB-3A66-72DABE730B58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F7258E0F-F8DC-851B-FEAA-B00BBC7CD29F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tx2"/>
          </a:solidFill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617A7AE9-B22F-09D9-655C-65CD69ABFD6F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oblique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CA3F14C6-DFE4-BDCC-C8FE-B998217D2F2B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DE585FD0-C6A9-B848-2A82-4E776F16399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F489C623-48F8-563F-BA28-AE936EE769E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6F26F78E-DD72-2B4B-FEC3-94AD30BE262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E5DBC1D-35C5-3371-9289-396A2C95A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8018E69-3279-6CC3-BBDB-45D1CFDC95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6974" y="3921788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754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23C1AA6-0E83-E25A-7C0A-C5091079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5D612155-685A-D4D3-1114-D22257F9C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 corps cylindrique suspendu à un dynamomètre par un fil.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0E0BAF4-7CF5-83F9-199A-8F0891F92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49CA2F2B-4D3A-5C6C-7C63-D640168DD8CD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sens de la force exercée par le dynamomètre sur le corps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FD9B78CF-E918-4C92-798F-53DE9816BBBA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A1A233CB-8D4B-6A80-A531-F6EF90CA439E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haut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4A73C4D2-A950-723D-F731-EAE7527F724D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7ADDAB0E-7A0C-B6DE-33FA-78E12B2F9B1B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00743D89-A3F7-9677-82AB-4C5F9CE6AED1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bas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EDE54DC1-E249-206D-40BA-5A7321131893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DB96065D-417A-367B-22BA-33AB207FCD73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FFF40A1E-17D5-2D85-B8EC-BA9F639FAF94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la droite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A9FC902C-813B-C093-3C99-C9B68A9C2689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D0E2473B-62B1-C88D-A09E-613A0177D257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A5ADB31-EA5E-505A-36D3-4FC6A8CD21F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304E2094-04FB-B7AC-11EE-E59932374BB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DA38FB5-10E4-715F-D98E-CC896FA16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665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E31C892C-9D87-2B86-6E4A-7B6715CB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6CF8C8A-EB83-1AEA-14E4-A552CEBFB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sens de cette force est vers le haut.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4974514A-45A9-0ABE-02C1-3AACC3198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524A0898-CF95-6160-5B2C-21C4EF3B36BF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sens de la force exercée par le dynamomètre sur le corps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D0112424-1FFF-1EE0-B3CF-E10C56485195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659123A0-A600-AA93-86C0-B257D0ED8762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haut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6BEE175D-3961-E570-6302-FBA8D92C40A1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798869DE-BDF3-8F9E-D0F7-F93A4309EFF6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  <a:solidFill>
            <a:schemeClr val="tx2"/>
          </a:solidFill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670C41C7-C6B4-9D1A-0572-397A59E2E6B9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bas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0F7ED37C-45A7-4330-E65F-3EA796B5CE1C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4E13B9D2-C20F-705C-48B8-C437F651ACD1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tx2"/>
          </a:solidFill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21649A8C-4695-C978-63E8-97C2C832901A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la droite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9A736AB4-490E-5B13-9AEC-DC04518CF269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F5EFD1BD-1554-47C0-CA27-0A240FD5CEBC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27B5D2C-EBA2-D1C6-3078-C454109366A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8E7F7960-62F1-DD32-21CB-97F5DA80F1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F2109E6-6A50-405F-9417-41DC75BA9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3ACD9D5D-8002-524C-ADC2-506CFA6D7D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6974" y="2641166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116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39FD8A6-52D8-600C-D5AB-6CE45891C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A2A35E94-B52E-165B-E32A-185EE9170C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 corps cylindrique suspendu à un dynamomètre par un fil.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5EBEB645-0B37-6262-172B-8B1DC3FEC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E1A85D1A-3681-785D-B849-9FB2FD84992B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l’intensité de la force exercée par le dynamomètre sur le corps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5A3CA46-F688-7422-B27D-1F401443F28F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381D4109-0846-4EB1-B7E0-E0849A6D1CAD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 N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80E1319-41C1-8B3F-8903-165A7196A0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0F6DEADA-F3B9-E17E-8828-4EDBC670DAF4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13BEBCC0-9B88-12D2-3393-B04E370DFBA8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1,5 N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E53A3EED-6B72-6D78-51FC-1434E9D9757F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00894598-7FFB-AAFC-1730-5C27B698B2E5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571A46EA-C60F-6575-2098-50809EC047DD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 N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44588F8E-276F-16C4-F82D-4400498809EA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C87D4C7C-BEC3-06CC-829E-93A584A61C0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6672007-2A97-F524-616C-1EE8038C452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5B2521D-1647-46F8-74A9-9A15F8FA18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86F99ED-860C-5498-6C3A-9B617E25B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74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AC1903C6-B954-B10D-0AAD-6D92BBBB1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DDC6EDFB-AA2D-CCF3-9B18-C9D51A700A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L’aiguille du dynamomètre indique la valeur 1N.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69D84FD0-F80B-1153-D34F-747C49AA7D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6A11C97F-7240-CA72-8926-99E8A18314A4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l’intensité de la force exercée par le dynamomètre sur le corps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39B442E-61C6-3409-3257-EBF288424B40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09CF55BB-F447-009C-8E61-F587805DCC1D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 N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A3C100C8-0D52-1C2A-E0BF-DC694F2220A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1D4484D4-0B20-F80F-DAF0-1079EFA1639E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  <a:solidFill>
            <a:schemeClr val="tx2"/>
          </a:solidFill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6F4EE76A-9D82-B001-A331-3F1A21609EC6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1,5 N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1412AB26-DDEE-516E-D621-1B198E1D973F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F3738E41-2D4C-75E3-2453-7C1BE0E45CA3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tx2"/>
          </a:solidFill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F89541E9-D900-C322-C7AB-E6DA04034BEF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 N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F60EF48A-A86F-A813-21D0-E436A05313A7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040855D1-E722-FED8-FA1D-7338941506E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A9350F2-7537-6141-D647-953F4D66D3B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5A808AA2-9BD1-1306-991C-EAE18285CA8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F63EAA4D-08D8-B017-F62B-8CC4564E6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F525E85B-5A9B-F1E0-11E2-AB3F13BACA4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6974" y="2641166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236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58 « Je m’entraîne en binôme ». Travaillez individuellement, puis discutez de vos réponses en binômes. </a:t>
            </a:r>
            <a:endParaRPr dirty="0"/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3EFCA2-0EA1-02A5-445C-1CEB302F2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68" y="1050161"/>
            <a:ext cx="9483886" cy="533652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72791CD2-B6A9-80CF-D2E5-30EBD731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58D32A9D-A074-8D47-C84B-01D27802D6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la première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C854597-1C65-B2FE-6676-411290A27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7CCED8-608A-A2D9-9DA3-3F29C4370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68" y="1050161"/>
            <a:ext cx="9483886" cy="5336529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DBBA2759-778C-D33D-1A14-F2D1A515B455}"/>
              </a:ext>
            </a:extLst>
          </p:cNvPr>
          <p:cNvSpPr txBox="1"/>
          <p:nvPr/>
        </p:nvSpPr>
        <p:spPr>
          <a:xfrm>
            <a:off x="4849192" y="4566436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droite horizontale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38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C8A448C4-DA4D-14FB-81AC-CA27AF1CE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7C440CC2-9914-D153-D767-0FF62D9B4F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la deuxième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9231FFE6-B5D3-8589-6047-FBF9AC59AD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8E53BD-C563-3CAF-08C7-EA2C1BE03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68" y="1050161"/>
            <a:ext cx="9483886" cy="5336529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A45A208C-67A0-2D42-9A78-ADF49016A66A}"/>
              </a:ext>
            </a:extLst>
          </p:cNvPr>
          <p:cNvSpPr txBox="1"/>
          <p:nvPr/>
        </p:nvSpPr>
        <p:spPr>
          <a:xfrm>
            <a:off x="4849192" y="4566436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droite horizontale</a:t>
            </a:r>
            <a:endParaRPr dirty="0"/>
          </a:p>
        </p:txBody>
      </p:sp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AAAB0809-F12F-92D0-9D85-A4463F7BA08D}"/>
              </a:ext>
            </a:extLst>
          </p:cNvPr>
          <p:cNvSpPr txBox="1"/>
          <p:nvPr/>
        </p:nvSpPr>
        <p:spPr>
          <a:xfrm>
            <a:off x="2513574" y="5276528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la droite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5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1E780692-77CF-C5A3-C6C9-48161E4A3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80359FA4-74D9-951D-1102-B6BC2BE357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la troisième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79825D77-5773-E20F-0581-D35E9AA60C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3C1897-1F17-0D1A-B5AD-4760C7CAA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68" y="1050161"/>
            <a:ext cx="9483886" cy="5336529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0494A904-4F73-788A-94D7-6A45C91BF6A1}"/>
              </a:ext>
            </a:extLst>
          </p:cNvPr>
          <p:cNvSpPr txBox="1"/>
          <p:nvPr/>
        </p:nvSpPr>
        <p:spPr>
          <a:xfrm>
            <a:off x="4849192" y="4566436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droite horizontale</a:t>
            </a:r>
            <a:endParaRPr dirty="0"/>
          </a:p>
        </p:txBody>
      </p:sp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3364EADE-65C7-95BE-EB42-1D69C72DD81D}"/>
              </a:ext>
            </a:extLst>
          </p:cNvPr>
          <p:cNvSpPr txBox="1"/>
          <p:nvPr/>
        </p:nvSpPr>
        <p:spPr>
          <a:xfrm>
            <a:off x="2513574" y="5308427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la droite</a:t>
            </a:r>
            <a:endParaRPr dirty="0"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31B55AD2-EF23-CFEB-B990-C3746F088960}"/>
              </a:ext>
            </a:extLst>
          </p:cNvPr>
          <p:cNvSpPr txBox="1"/>
          <p:nvPr/>
        </p:nvSpPr>
        <p:spPr>
          <a:xfrm>
            <a:off x="4112002" y="6069117"/>
            <a:ext cx="151262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514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58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55D409-5E90-2DA5-378F-D5DE64BF0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704" y="1016201"/>
            <a:ext cx="9065222" cy="555648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9F955B-34EA-401E-E448-375EAA98C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70" y="939886"/>
            <a:ext cx="9065538" cy="5553937"/>
          </a:xfrm>
          <a:prstGeom prst="rect">
            <a:avLst/>
          </a:prstGeom>
        </p:spPr>
      </p:pic>
      <p:sp>
        <p:nvSpPr>
          <p:cNvPr id="9" name="Google Shape;4018;p65">
            <a:extLst>
              <a:ext uri="{FF2B5EF4-FFF2-40B4-BE49-F238E27FC236}">
                <a16:creationId xmlns:a16="http://schemas.microsoft.com/office/drawing/2014/main" id="{7BABF8D5-0426-0E44-EBD7-6C1631CB76A3}"/>
              </a:ext>
            </a:extLst>
          </p:cNvPr>
          <p:cNvSpPr txBox="1"/>
          <p:nvPr/>
        </p:nvSpPr>
        <p:spPr>
          <a:xfrm>
            <a:off x="4976782" y="4747190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droite oblique</a:t>
            </a:r>
            <a:endParaRPr dirty="0"/>
          </a:p>
        </p:txBody>
      </p:sp>
      <p:sp>
        <p:nvSpPr>
          <p:cNvPr id="10" name="Google Shape;4018;p65">
            <a:extLst>
              <a:ext uri="{FF2B5EF4-FFF2-40B4-BE49-F238E27FC236}">
                <a16:creationId xmlns:a16="http://schemas.microsoft.com/office/drawing/2014/main" id="{89CEC1E6-E36F-8A26-D123-1D89F4453BE7}"/>
              </a:ext>
            </a:extLst>
          </p:cNvPr>
          <p:cNvSpPr txBox="1"/>
          <p:nvPr/>
        </p:nvSpPr>
        <p:spPr>
          <a:xfrm>
            <a:off x="4097824" y="5420471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ers le bas</a:t>
            </a:r>
            <a:endParaRPr dirty="0"/>
          </a:p>
        </p:txBody>
      </p:sp>
      <p:sp>
        <p:nvSpPr>
          <p:cNvPr id="11" name="Google Shape;4018;p65">
            <a:extLst>
              <a:ext uri="{FF2B5EF4-FFF2-40B4-BE49-F238E27FC236}">
                <a16:creationId xmlns:a16="http://schemas.microsoft.com/office/drawing/2014/main" id="{C322F8FA-77C9-8826-3E77-F0A00C1880C9}"/>
              </a:ext>
            </a:extLst>
          </p:cNvPr>
          <p:cNvSpPr txBox="1"/>
          <p:nvPr/>
        </p:nvSpPr>
        <p:spPr>
          <a:xfrm>
            <a:off x="4384903" y="6093752"/>
            <a:ext cx="11865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 N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 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avons appris à déterminer les caractéristiques d’une force exercée par un dynamomètre.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731595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478148" y="3300146"/>
            <a:ext cx="9824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Déterminer</a:t>
            </a: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les caractéristiques d’une force exercée par un dynamomètre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F47AB72-B4D2-F9CB-3F24-038FA1C2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>
            <a:extLst>
              <a:ext uri="{FF2B5EF4-FFF2-40B4-BE49-F238E27FC236}">
                <a16:creationId xmlns:a16="http://schemas.microsoft.com/office/drawing/2014/main" id="{9ACB4543-04DD-5DD9-9499-4E0A8C329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Ce qu’il faut retenir </a:t>
            </a:r>
            <a:endParaRPr dirty="0"/>
          </a:p>
        </p:txBody>
      </p:sp>
      <p:pic>
        <p:nvPicPr>
          <p:cNvPr id="4041" name="Google Shape;4041;p68">
            <a:extLst>
              <a:ext uri="{FF2B5EF4-FFF2-40B4-BE49-F238E27FC236}">
                <a16:creationId xmlns:a16="http://schemas.microsoft.com/office/drawing/2014/main" id="{8E34AA02-4161-35A6-94A0-7A58DB609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D70217-F8E3-ACE3-9DB1-FC8FB9991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CAA407-4CD3-299C-1330-4904F7D5A85C}"/>
              </a:ext>
            </a:extLst>
          </p:cNvPr>
          <p:cNvSpPr txBox="1"/>
          <p:nvPr/>
        </p:nvSpPr>
        <p:spPr>
          <a:xfrm>
            <a:off x="3454360" y="1231824"/>
            <a:ext cx="5041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0" i="0" u="none" strike="noStrike" baseline="0" dirty="0">
                <a:latin typeface="Calibri" panose="020F0502020204030204" pitchFamily="34" charset="0"/>
              </a:rPr>
              <a:t>Une force est caractérisée par: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6F8481-7DEF-8BE1-FAD7-A521316718E4}"/>
              </a:ext>
            </a:extLst>
          </p:cNvPr>
          <p:cNvSpPr txBox="1"/>
          <p:nvPr/>
        </p:nvSpPr>
        <p:spPr>
          <a:xfrm>
            <a:off x="5312889" y="5441040"/>
            <a:ext cx="171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 sens.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18BA6B-DDDC-9231-3030-41EA7EAC6564}"/>
              </a:ext>
            </a:extLst>
          </p:cNvPr>
          <p:cNvSpPr txBox="1"/>
          <p:nvPr/>
        </p:nvSpPr>
        <p:spPr>
          <a:xfrm>
            <a:off x="721412" y="4070296"/>
            <a:ext cx="2946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Une ligne d’action</a:t>
            </a:r>
          </a:p>
          <a:p>
            <a:pPr algn="ctr"/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(direction).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1C25A5-0A2F-FED3-FBEC-04F2E62CD8DC}"/>
              </a:ext>
            </a:extLst>
          </p:cNvPr>
          <p:cNvSpPr txBox="1"/>
          <p:nvPr/>
        </p:nvSpPr>
        <p:spPr>
          <a:xfrm>
            <a:off x="8675176" y="4070296"/>
            <a:ext cx="2524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</a:rPr>
              <a:t>Une intensité.</a:t>
            </a:r>
          </a:p>
        </p:txBody>
      </p: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BCFAD713-8C2A-670F-A42B-A07B0DD8845D}"/>
              </a:ext>
            </a:extLst>
          </p:cNvPr>
          <p:cNvCxnSpPr>
            <a:cxnSpLocks/>
          </p:cNvCxnSpPr>
          <p:nvPr/>
        </p:nvCxnSpPr>
        <p:spPr>
          <a:xfrm rot="5400000">
            <a:off x="3569683" y="1866325"/>
            <a:ext cx="2503453" cy="2307567"/>
          </a:xfrm>
          <a:prstGeom prst="curvedConnector2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701AFF28-570D-0BDF-180B-576F90CBC4A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77252" y="1866328"/>
            <a:ext cx="2503453" cy="2307567"/>
          </a:xfrm>
          <a:prstGeom prst="curvedConnector2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2C1FA481-88CE-B9B1-FCD4-D2AB23F8E557}"/>
              </a:ext>
            </a:extLst>
          </p:cNvPr>
          <p:cNvCxnSpPr>
            <a:cxnSpLocks/>
          </p:cNvCxnSpPr>
          <p:nvPr/>
        </p:nvCxnSpPr>
        <p:spPr>
          <a:xfrm rot="5400000">
            <a:off x="4169277" y="3604712"/>
            <a:ext cx="3611843" cy="0"/>
          </a:xfrm>
          <a:prstGeom prst="curvedConnector3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7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Déterminer les caractéristiques d’une force exercée par un dynamomètre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156370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202772"/>
              <a:ext cx="1158240" cy="57818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La ligne d’action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 sens 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L’intensité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Déterminer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31" name="ZoneTexte 42"/>
          <p:cNvSpPr txBox="1"/>
          <p:nvPr/>
        </p:nvSpPr>
        <p:spPr>
          <a:xfrm>
            <a:off x="1079417" y="5277658"/>
            <a:ext cx="10146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caractéristiques d’une force exercée par un dynamomètre sont :……………………………………………………….. 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316040" y="2913999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3 et 4 de la page 63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faites les exercices suivants: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1851</Words>
  <Application>Microsoft Office PowerPoint</Application>
  <PresentationFormat>Grand écran</PresentationFormat>
  <Paragraphs>298</Paragraphs>
  <Slides>53</Slides>
  <Notes>53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53</vt:i4>
      </vt:variant>
    </vt:vector>
  </HeadingPairs>
  <TitlesOfParts>
    <vt:vector size="64" baseType="lpstr">
      <vt:lpstr>Calibri</vt:lpstr>
      <vt:lpstr>Wingdings</vt:lpstr>
      <vt:lpstr>Arial</vt:lpstr>
      <vt:lpstr>Dosis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Choisir l’affirmation correcte.</vt:lpstr>
      <vt:lpstr>La boule est sous l’action de deux actions mécaniques.</vt:lpstr>
      <vt:lpstr>Choisir l’affirmation correcte.</vt:lpstr>
      <vt:lpstr>La Terre exerce toujours une action à distance sur tous les objets, qu’ils soient à sa surface ou à proximité d’elle.</vt:lpstr>
      <vt:lpstr>Choisir l’affirmation correcte.</vt:lpstr>
      <vt:lpstr>Le livre est en contact avec la surface de la table.</vt:lpstr>
      <vt:lpstr>Présentation PowerPoint</vt:lpstr>
      <vt:lpstr>Avant d’aborder notre tâche d’aujourd’hui, je vous présente la situation suivante :</vt:lpstr>
      <vt:lpstr>À la fin de cette séance, vous serez capable de déterminer les caractéristiques d’une force exercée par un dynamomètre. </vt:lpstr>
      <vt:lpstr>Présentation PowerPoint</vt:lpstr>
      <vt:lpstr>Avant d’aborder notre tâche, je vais vous expliquer quelques notions essentielles. Commençons par la notion de la force.  </vt:lpstr>
      <vt:lpstr>Chaque force est caractérisée par une ligne d’action, un sens et une intensité.</vt:lpstr>
      <vt:lpstr>Étudions la ligne d’action.</vt:lpstr>
      <vt:lpstr>Passons au sens.</vt:lpstr>
      <vt:lpstr>Nous arrivons à l’intensité d’une force.</vt:lpstr>
      <vt:lpstr>Présentation PowerPoint</vt:lpstr>
      <vt:lpstr>Présentation PowerPoint</vt:lpstr>
      <vt:lpstr>Voici notre tâche principale. Je vais vous montrer comment déterminer les caractéristiques d’une force.</vt:lpstr>
      <vt:lpstr>On me demande de déterminer les caractéristiques de la force exercée par le dynamomètre sur le cylindre. </vt:lpstr>
      <vt:lpstr>Je commence par la première étape.</vt:lpstr>
      <vt:lpstr>Je passe à la deuxième étape.</vt:lpstr>
      <vt:lpstr>Je passe à la troisième étape.</vt:lpstr>
      <vt:lpstr>Présentation PowerPoint</vt:lpstr>
      <vt:lpstr>L’image ci-dessous montre un corps cylindrique suspendu à un dynamomètre par un fil.</vt:lpstr>
      <vt:lpstr>La ligne d’action de cette force est la droite verticale.</vt:lpstr>
      <vt:lpstr>L’image ci-dessous montre un corps cylindrique suspendu à un dynamomètre par un fil.</vt:lpstr>
      <vt:lpstr>Le sens de cette force est vers le haut.</vt:lpstr>
      <vt:lpstr>L’image ci-dessous montre un corps cylindrique suspendu à un dynamomètre par un fil.</vt:lpstr>
      <vt:lpstr>L’aiguille du dynamomètre indique la valeur 1N. </vt:lpstr>
      <vt:lpstr>Présentation PowerPoint</vt:lpstr>
      <vt:lpstr>Maintenant, on va passer aux tâches à réaliser sur le livret. On commence par la tâche page 58 « Je m’entraîne en binôme ». Travaillez individuellement, puis discutez de vos réponses en binômes. </vt:lpstr>
      <vt:lpstr>On corrige la première question.</vt:lpstr>
      <vt:lpstr>On corrige la deuxième question.</vt:lpstr>
      <vt:lpstr>On corrige la troisième question.</vt:lpstr>
      <vt:lpstr>Présentation PowerPoint</vt:lpstr>
      <vt:lpstr>Maintenant c’est le moment de travailler tout seul. Prenez vos livrets page 58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 ?  </vt:lpstr>
      <vt:lpstr>Nous avons appris à déterminer les caractéristiques d’une force exercée par un dynamomètre.</vt:lpstr>
      <vt:lpstr>Ce qu’il faut retenir </vt:lpstr>
      <vt:lpstr>On termine par la carte lexicale suivante.</vt:lpstr>
      <vt:lpstr>Bravo à tous ! Révisez dans le livret ce qu’on a vu aujourd'hui et faites les exercices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salim elmokhtar</cp:lastModifiedBy>
  <cp:revision>11</cp:revision>
  <dcterms:created xsi:type="dcterms:W3CDTF">2024-05-28T10:13:00Z</dcterms:created>
  <dcterms:modified xsi:type="dcterms:W3CDTF">2026-05-14T17:55:40Z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