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3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4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5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6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7" r:id="rId2"/>
    <p:sldMasterId id="2147483705" r:id="rId3"/>
    <p:sldMasterId id="2147483736" r:id="rId4"/>
    <p:sldMasterId id="2147483781" r:id="rId5"/>
    <p:sldMasterId id="2147483810" r:id="rId6"/>
    <p:sldMasterId id="2147483839" r:id="rId7"/>
  </p:sldMasterIdLst>
  <p:notesMasterIdLst>
    <p:notesMasterId r:id="rId63"/>
  </p:notesMasterIdLst>
  <p:sldIdLst>
    <p:sldId id="256" r:id="rId8"/>
    <p:sldId id="257" r:id="rId9"/>
    <p:sldId id="258" r:id="rId10"/>
    <p:sldId id="260" r:id="rId11"/>
    <p:sldId id="261" r:id="rId12"/>
    <p:sldId id="262" r:id="rId13"/>
    <p:sldId id="263" r:id="rId14"/>
    <p:sldId id="269" r:id="rId15"/>
    <p:sldId id="274" r:id="rId16"/>
    <p:sldId id="328" r:id="rId17"/>
    <p:sldId id="329" r:id="rId18"/>
    <p:sldId id="330" r:id="rId19"/>
    <p:sldId id="331" r:id="rId20"/>
    <p:sldId id="332" r:id="rId21"/>
    <p:sldId id="276" r:id="rId22"/>
    <p:sldId id="277" r:id="rId23"/>
    <p:sldId id="278" r:id="rId24"/>
    <p:sldId id="279" r:id="rId25"/>
    <p:sldId id="280" r:id="rId26"/>
    <p:sldId id="347" r:id="rId27"/>
    <p:sldId id="333" r:id="rId28"/>
    <p:sldId id="348" r:id="rId29"/>
    <p:sldId id="290" r:id="rId30"/>
    <p:sldId id="291" r:id="rId31"/>
    <p:sldId id="292" r:id="rId32"/>
    <p:sldId id="293" r:id="rId33"/>
    <p:sldId id="334" r:id="rId34"/>
    <p:sldId id="335" r:id="rId35"/>
    <p:sldId id="336" r:id="rId36"/>
    <p:sldId id="299" r:id="rId37"/>
    <p:sldId id="300" r:id="rId38"/>
    <p:sldId id="338" r:id="rId39"/>
    <p:sldId id="349" r:id="rId40"/>
    <p:sldId id="350" r:id="rId41"/>
    <p:sldId id="339" r:id="rId42"/>
    <p:sldId id="340" r:id="rId43"/>
    <p:sldId id="341" r:id="rId44"/>
    <p:sldId id="342" r:id="rId45"/>
    <p:sldId id="312" r:id="rId46"/>
    <p:sldId id="313" r:id="rId47"/>
    <p:sldId id="345" r:id="rId48"/>
    <p:sldId id="346" r:id="rId49"/>
    <p:sldId id="351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16777418" r:id="rId59"/>
    <p:sldId id="4100253" r:id="rId60"/>
    <p:sldId id="326" r:id="rId61"/>
    <p:sldId id="327" r:id="rId62"/>
  </p:sldIdLst>
  <p:sldSz cx="12192000" cy="6858000"/>
  <p:notesSz cx="6858000" cy="9144000"/>
  <p:embeddedFontLst>
    <p:embeddedFont>
      <p:font typeface="Dosis" pitchFamily="2" charset="0"/>
      <p:regular r:id="rId64"/>
      <p:bold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0" roundtripDataSignature="AMtx7mgI+NTS5UvMSMn7FMimI04kdvLj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95" autoAdjust="0"/>
  </p:normalViewPr>
  <p:slideViewPr>
    <p:cSldViewPr snapToGrid="0">
      <p:cViewPr varScale="1">
        <p:scale>
          <a:sx n="72" d="100"/>
          <a:sy n="72" d="100"/>
        </p:scale>
        <p:origin x="9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4.xml"/><Relationship Id="rId90" Type="http://customschemas.google.com/relationships/presentationmetadata" Target="meta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font" Target="fonts/font1.fntdata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font" Target="fonts/font2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Google Shape;18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0" name="Google Shape;19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2" name="Google Shape;1942;p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3" name="Google Shape;1943;p6:notes"/>
          <p:cNvSpPr txBox="1">
            <a:spLocks noGrp="1"/>
          </p:cNvSpPr>
          <p:nvPr>
            <p:ph type="sldNum" idx="12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2EAD3FC3-4B72-C386-4084-F31E811E2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13F7115-7E3B-EAEF-E120-E467688CF6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4E6AFDD3-552F-E7E1-A3E3-5270FC272B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0043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5C1B41-72F4-BED4-F1FC-32CA3A116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83CA358F-C04D-0BB4-EE80-27E20E73FA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BF472814-2E83-7207-C0CE-7835BA1DC3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1044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C2776CC0-EC34-038D-4A3A-99473EF1B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82C3544A-98A9-EEB5-31CF-223A072725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FE9F788F-BC88-A9AC-3931-AFAEDC62B6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5189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F1C6D5DB-493B-D6FE-232E-42F6BA9EE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0716765A-7DEB-F6E0-322A-F84F49E2CA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5C425E98-05AF-A3B7-3309-18FBC45789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84285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1BECD5FB-53B8-DD66-8ACB-C28F89618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CE755738-A7A7-2A03-52C5-DBCD5D951D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24975639-9E26-13A5-8383-B3E8EF063C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40025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Google Shape;214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57" name="Google Shape;215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0A6238E8-CF61-6D17-AF28-95640FF48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FA11CCAC-A634-0A4C-2831-0061F5C6A6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677C29A2-7A83-9221-5263-D1ACC4401C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7745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24E05AAE-6347-91A4-241C-BC62459A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DDAD8FD6-D75E-B1FD-28C5-B2C7EC267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E6C980A1-F367-BDFB-4B87-F06FD14112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3397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E32A191A-55A5-1E4D-96B3-54FA15509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4A4911CC-8650-C6D7-854B-83B2EA7D4A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F92B53FC-F1F5-2F93-C3FF-F7C83F886B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0087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0" name="Google Shape;241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5" name="Google Shape;241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2" name="Google Shape;264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280B4CB1-AAF9-E39B-8CF5-726A2C22D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E5E7850A-9D7B-082D-20BA-367A38A4EB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C1BB0456-E9A1-966B-904F-9BB39B3B0A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113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679896AD-72BA-CD95-B186-748A65241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3B97E890-7FBF-548E-C9A5-409C62FAEA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10D98118-A37B-D984-4904-2D1955D651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43463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06E53869-3C29-204F-4B09-E2F180E93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DC92A87B-8171-D4B7-8531-27EFF985C9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182BFE20-4DAA-216D-3B0E-1469E2F9AB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11470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" name="Google Shape;3176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7" name="Google Shape;317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D7C6C796-E27E-47B1-C8EA-E4321D01E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BC45BC73-CE68-8F1A-AA89-6163CA1455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85A0B8EE-AE67-8F2C-846D-64A8645F99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62506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DF2035BC-9392-0631-5ED2-D3FB9AE48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A8E98A03-341F-1010-F26F-528F2BDFC8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7E0C8EBC-551F-960A-F47F-64CA85575D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92208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C416BCBE-922E-249B-C3AA-9DA4E9AFD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4702DD1A-277C-E71A-61BB-911C7FACFE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B0C0B2AB-FBF3-060C-5A4E-15FCF209EA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4206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AF05B2E4-5563-D4F5-BA76-0153BD6B6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3C3A5FB0-E512-3EA2-C6B4-B97A2BCEB9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2FEF1433-DA3F-197B-C958-5DE02768CB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67399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789E68C9-E2B7-8184-DB66-8E34A25C1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C31DD978-7959-A343-3C75-749B36FC6F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7CF7E66E-82B3-CFF5-3E9A-948888D64B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84753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CA1E57E0-5382-204A-6E7C-01E6C922C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0E8CF0E1-B01A-524A-68F2-110E194E2E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E9D7BE03-41E7-B3DC-C2DD-9517E69EE2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58242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35D6BBE7-123E-AE4D-E8C0-A35C0F278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D3E80BD8-00AE-1FA7-D33D-614F1333E6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20CD5BF1-2419-528D-8F48-89ABFE2788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4835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2" name="Google Shape;374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58240646-4093-2E1E-DBB8-9AD727579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57490D7E-001A-AE77-B340-7D0087177D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23E0F562-381F-F3FC-0FD0-1B1AA87370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45846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1CDCE5C9-E9D1-804B-1352-BE1D31467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A684B635-42B8-B260-9034-D79410309D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8EFEC1CA-BBF6-8BFD-59CC-C040085F19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39508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C351B7B5-4914-B594-7364-80C61B00A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11F32F85-63D3-0CD2-BB13-D4FB866612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7B10F537-F445-8823-35FA-2E1E352608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33670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" name="Google Shape;3899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0" name="Google Shape;390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4" name="Google Shape;3904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5" name="Google Shape;39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5" name="Google Shape;3935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6" name="Google Shape;393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Google Shape;3946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7" name="Google Shape;394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3" name="Google Shape;402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7" name="Google Shape;4027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8" name="Google Shape;402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" name="Google Shape;4044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5" name="Google Shape;404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53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186910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8" name="Google Shape;407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" name="Google Shape;4085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6" name="Google Shape;408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4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74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74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" name="Google Shape;20;p74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74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2" name="Google Shape;22;p74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74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4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74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26" name="Google Shape;26;p74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74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4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74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74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74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74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4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8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" name="Google Shape;37;p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" name="Google Shape;38;p8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" name="Google Shape;39;p8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" name="Google Shape;40;p8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9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8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" name="Google Shape;47;p1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1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1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6" name="Google Shape;86;p14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4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4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4" name="Google Shape;94;p1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0" name="Google Shape;100;p14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1" name="Google Shape;101;p14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2" name="Google Shape;102;p14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3" name="Google Shape;103;p14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5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6" name="Google Shape;106;p1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" name="Google Shape;107;p1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" name="Google Shape;108;p1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9" name="Google Shape;109;p15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5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2" name="Google Shape;112;p1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3" name="Google Shape;113;p1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4" name="Google Shape;114;p1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5" name="Google Shape;115;p15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5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" name="Google Shape;118;p1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" name="Google Shape;119;p1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" name="Google Shape;120;p1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" name="Google Shape;121;p15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" name="Google Shape;124;p1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1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" name="Google Shape;126;p1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" name="Google Shape;127;p15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0" name="Google Shape;130;p1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1" name="Google Shape;131;p1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2" name="Google Shape;132;p1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3" name="Google Shape;133;p15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6" name="Google Shape;136;p1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7" name="Google Shape;137;p1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" name="Google Shape;138;p1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9" name="Google Shape;139;p1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2" name="Google Shape;142;p1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1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1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" name="Google Shape;145;p1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" name="Google Shape;148;p1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" name="Google Shape;149;p1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" name="Google Shape;150;p1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" name="Google Shape;151;p1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4" name="Google Shape;154;p1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" name="Google Shape;155;p1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6" name="Google Shape;156;p1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7" name="Google Shape;157;p1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5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15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15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5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15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15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5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5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5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5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5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5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0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0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160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60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60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" name="Google Shape;180;p160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1" name="Google Shape;181;p160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6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3" name="Google Shape;183;p160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5" name="Google Shape;185;p160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61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8" name="Google Shape;188;p161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9" name="Google Shape;189;p16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Google Shape;190;p161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1" name="Google Shape;191;p161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92" name="Google Shape;192;p16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p161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94" name="Google Shape;194;p16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61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161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97" name="Google Shape;197;p161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8" name="Google Shape;198;p161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161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00" name="Google Shape;200;p161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1" name="Google Shape;201;p161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02" name="Google Shape;202;p161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" name="Google Shape;203;p161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" name="Google Shape;204;p161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05" name="Google Shape;205;p161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6" name="Google Shape;206;p161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07" name="Google Shape;207;p161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Google Shape;208;p161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9" name="Google Shape;209;p16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61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6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6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14" name="Google Shape;214;p1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1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6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18" name="Google Shape;218;p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6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20" name="Google Shape;220;p16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6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6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6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25" name="Google Shape;225;p16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6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163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63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9" name="Google Shape;229;p16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6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6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34" name="Google Shape;234;p1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36" name="Google Shape;236;p16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6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1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41" name="Google Shape;241;p1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2" name="Google Shape;242;p1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3" name="Google Shape;243;p1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4" name="Google Shape;244;p16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6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165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165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16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16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51" name="Google Shape;251;p16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53" name="Google Shape;253;p1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6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/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pic>
        <p:nvPicPr>
          <p:cNvPr id="19" name="Picture 3" descr="Image générée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7554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7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7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7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0" name="Google Shape;270;p7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271" name="Google Shape;271;p7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7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3" name="Google Shape;273;p7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275" name="Google Shape;275;p7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7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278" name="Google Shape;278;p7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9" name="Google Shape;279;p7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" name="Google Shape;280;p7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281" name="Google Shape;281;p7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282" name="Google Shape;282;p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3" name="Google Shape;283;p7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84" name="Google Shape;284;p7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7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7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87" name="Google Shape;287;p7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8" name="Google Shape;288;p7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9" name="Google Shape;289;p7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90" name="Google Shape;290;p7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1" name="Google Shape;291;p7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92" name="Google Shape;292;p7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3" name="Google Shape;293;p7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4" name="Google Shape;294;p7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95" name="Google Shape;295;p7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6" name="Google Shape;296;p7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97" name="Google Shape;297;p7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7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99" name="Google Shape;299;p7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7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7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81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1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81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p81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307" name="Google Shape;307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308" name="Google Shape;308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1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311" name="Google Shape;311;p81"/>
          <p:cNvSpPr/>
          <p:nvPr/>
        </p:nvSpPr>
        <p:spPr>
          <a:xfrm>
            <a:off x="2336945" y="2310757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1"/>
          <p:cNvSpPr/>
          <p:nvPr/>
        </p:nvSpPr>
        <p:spPr>
          <a:xfrm>
            <a:off x="2860122" y="2234356"/>
            <a:ext cx="6994935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1"/>
          <p:cNvSpPr/>
          <p:nvPr/>
        </p:nvSpPr>
        <p:spPr>
          <a:xfrm>
            <a:off x="9301364" y="2248560"/>
            <a:ext cx="519597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1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315" name="Google Shape;315;p81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16" name="Google Shape;31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F9E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320" name="Google Shape;320;p81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21" name="Google Shape;32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325" name="Google Shape;325;p81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326" name="Google Shape;32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330" name="Google Shape;330;p81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331" name="Google Shape;33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335" name="Google Shape;335;p81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81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81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81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81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81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8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43" name="Google Shape;343;p8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8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8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8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347" name="Google Shape;347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8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1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64" name="Google Shape;364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43D6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5" name="Google Shape;365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6" name="Google Shape;366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7" name="Google Shape;367;p1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68" name="Google Shape;368;p10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9" name="Google Shape;369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0" name="Google Shape;370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2" name="Google Shape;372;p10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10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4" name="Google Shape;374;p104" descr="Image générée"/>
          <p:cNvPicPr preferRelativeResize="0"/>
          <p:nvPr/>
        </p:nvPicPr>
        <p:blipFill rotWithShape="1">
          <a:blip r:embed="rId3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0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10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79" name="Google Shape;379;p10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0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" name="Google Shape;381;p10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0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83" name="Google Shape;383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05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10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7" name="Google Shape;387;p1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8" name="Google Shape;388;p1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9" name="Google Shape;389;p1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0" name="Google Shape;390;p10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06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10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10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7" name="Google Shape;397;p1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1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1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9" name="Google Shape;409;p1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1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6" name="Google Shape;416;p1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1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8" name="Google Shape;418;p1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1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1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2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436" name="Google Shape;436;p12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2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28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12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28"/>
          <p:cNvSpPr/>
          <p:nvPr/>
        </p:nvSpPr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4" name="Google Shape;444;p1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5" name="Google Shape;445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1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0" name="Google Shape;450;p1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1" name="Google Shape;451;p1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2" name="Google Shape;452;p1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3" name="Google Shape;453;p1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oogle Shape;455;p1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6" name="Google Shape;456;p1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CD87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7" name="Google Shape;457;p1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8" name="Google Shape;458;p1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9" name="Google Shape;459;p1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1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2" name="Google Shape;462;p1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86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3" name="Google Shape;463;p1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4" name="Google Shape;464;p1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5" name="Google Shape;465;p1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1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8" name="Google Shape;468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9" name="Google Shape;469;p1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0" name="Google Shape;470;p1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1" name="Google Shape;471;p1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1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4" name="Google Shape;474;p1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2A9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5" name="Google Shape;475;p1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6" name="Google Shape;476;p1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7" name="Google Shape;477;p1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1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0" name="Google Shape;480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1" name="Google Shape;481;p1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2" name="Google Shape;482;p1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3" name="Google Shape;483;p1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1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6" name="Google Shape;486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2A7A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7" name="Google Shape;487;p1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8" name="Google Shape;488;p1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9" name="Google Shape;489;p1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2" name="Google Shape;492;p1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474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3" name="Google Shape;493;p1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4" name="Google Shape;494;p1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5" name="Google Shape;495;p1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1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8" name="Google Shape;498;p1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9" name="Google Shape;499;p1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0" name="Google Shape;500;p1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1" name="Google Shape;501;p1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13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04" name="Google Shape;504;p1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5" name="Google Shape;505;p13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6" name="Google Shape;506;p13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7" name="Google Shape;507;p13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oogle Shape;509;p140"/>
          <p:cNvGrpSpPr/>
          <p:nvPr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510" name="Google Shape;510;p14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1" name="Google Shape;511;p140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2" name="Google Shape;512;p140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13" name="Google Shape;513;p140"/>
          <p:cNvSpPr/>
          <p:nvPr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4" name="Google Shape;514;p140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Calibri"/>
              <a:buNone/>
              <a:defRPr sz="2000" b="1">
                <a:solidFill>
                  <a:srgbClr val="74747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40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EAE"/>
              </a:buClr>
              <a:buSzPts val="1400"/>
              <a:buNone/>
              <a:defRPr sz="1400" i="1">
                <a:solidFill>
                  <a:srgbClr val="AEAEAE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0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80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9" name="Google Shape;529;p80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80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80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80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3" name="Google Shape;533;p80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0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0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80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80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0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0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542" name="Google Shape;542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3" name="Google Shape;543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4" name="Google Shape;544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5" name="Google Shape;545;p90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9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90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548" name="Google Shape;548;p9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549" name="Google Shape;549;p9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51" name="Google Shape;551;p9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4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24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5" name="Google Shape;555;p2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2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2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2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1" name="Google Shape;561;p2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2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2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7" name="Google Shape;567;p2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8" name="Google Shape;568;p2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2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2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2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4" name="Google Shape;574;p2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5" name="Google Shape;575;p2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6" name="Google Shape;576;p2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7" name="Google Shape;577;p2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2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2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2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2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2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5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2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2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590" name="Google Shape;590;p25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5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5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3" name="Google Shape;593;p25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4" name="Google Shape;594;p2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7" name="Google Shape;597;p2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8" name="Google Shape;598;p2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9" name="Google Shape;599;p2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2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2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04" name="Google Shape;604;p2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5" name="Google Shape;605;p2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6" name="Google Shape;606;p2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7" name="Google Shape;607;p2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2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0" name="Google Shape;610;p2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1" name="Google Shape;611;p2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2" name="Google Shape;612;p2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3" name="Google Shape;613;p2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2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6" name="Google Shape;616;p2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7" name="Google Shape;617;p2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8" name="Google Shape;618;p2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9" name="Google Shape;619;p2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2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2" name="Google Shape;622;p2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3" name="Google Shape;623;p2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4" name="Google Shape;624;p2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5" name="Google Shape;625;p2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2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8" name="Google Shape;628;p2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9" name="Google Shape;629;p2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0" name="Google Shape;630;p2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1" name="Google Shape;631;p25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3" name="Google Shape;633;p2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34" name="Google Shape;634;p2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5" name="Google Shape;635;p2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6" name="Google Shape;636;p2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7" name="Google Shape;637;p26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oogle Shape;639;p2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0" name="Google Shape;640;p2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1" name="Google Shape;641;p2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2" name="Google Shape;642;p2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3" name="Google Shape;643;p26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26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6" name="Google Shape;646;p2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7" name="Google Shape;647;p2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8" name="Google Shape;648;p2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9" name="Google Shape;649;p26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26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2" name="Google Shape;652;p2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3" name="Google Shape;653;p2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4" name="Google Shape;654;p2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55" name="Google Shape;655;p26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6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8" name="Google Shape;658;p2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9" name="Google Shape;659;p26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0" name="Google Shape;660;p26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1" name="Google Shape;661;p26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6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p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6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26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67" name="Google Shape;667;p26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26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669" name="Google Shape;669;p265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265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1" name="Google Shape;671;p265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2" name="Google Shape;672;p265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673" name="Google Shape;673;p265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265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5" name="Google Shape;675;p265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6" name="Google Shape;676;p265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7" name="Google Shape;677;p265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8" name="Google Shape;678;p265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265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265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81" name="Google Shape;681;p2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6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6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5" name="Google Shape;685;p26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26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6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26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0" name="Google Shape;690;p26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691" name="Google Shape;691;p26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6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93" name="Google Shape;693;p26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95" name="Google Shape;695;p26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6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698" name="Google Shape;698;p26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9" name="Google Shape;699;p26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0" name="Google Shape;700;p26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701" name="Google Shape;701;p26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702" name="Google Shape;702;p26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3" name="Google Shape;703;p26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704" name="Google Shape;704;p26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26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6" name="Google Shape;706;p26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707" name="Google Shape;707;p26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8" name="Google Shape;708;p26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9" name="Google Shape;709;p26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710" name="Google Shape;710;p26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1" name="Google Shape;711;p26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712" name="Google Shape;712;p26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3" name="Google Shape;713;p26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14" name="Google Shape;714;p26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715" name="Google Shape;715;p26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6" name="Google Shape;716;p26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17" name="Google Shape;717;p26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8" name="Google Shape;718;p26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19" name="Google Shape;719;p26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26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1" name="Google Shape;721;p26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68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24" name="Google Shape;724;p26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6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6" name="Google Shape;726;p26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268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728" name="Google Shape;728;p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9" name="Google Shape;729;p268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730" name="Google Shape;730;p268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26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2" name="Google Shape;732;p26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26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735" name="Google Shape;735;p26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26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7" name="Google Shape;737;p26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8" name="Google Shape;738;p26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739" name="Google Shape;739;p26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26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1" name="Google Shape;741;p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Google Shape;743;p27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44" name="Google Shape;744;p27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27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746" name="Google Shape;746;p27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7" name="Google Shape;747;p2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27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7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51" name="Google Shape;751;p2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2" name="Google Shape;752;p2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3" name="Google Shape;753;p2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54" name="Google Shape;754;p27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5" name="Google Shape;755;p27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6" name="Google Shape;756;p27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7" name="Google Shape;757;p27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27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2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61" name="Google Shape;761;p2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2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763" name="Google Shape;763;p27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4" name="Google Shape;764;p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27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oogle Shape;767;p27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68" name="Google Shape;768;p2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9" name="Google Shape;769;p2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70" name="Google Shape;770;p2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71" name="Google Shape;771;p27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27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3" name="Google Shape;773;p27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4" name="Google Shape;774;p27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5" name="Google Shape;775;p27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27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78" name="Google Shape;778;p27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27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0" name="Google Shape;780;p27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7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782" name="Google Shape;782;p2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27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Google Shape;792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93" name="Google Shape;793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4" name="Google Shape;794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5" name="Google Shape;795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96" name="Google Shape;796;p85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7" name="Google Shape;797;p8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8" name="Google Shape;798;p85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99" name="Google Shape;799;p8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800" name="Google Shape;800;p8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8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02" name="Google Shape;802;p8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1">
  <p:cSld name="modelage1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" name="Google Shape;808;p9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09" name="Google Shape;809;p9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0" name="Google Shape;810;p9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1" name="Google Shape;811;p9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12" name="Google Shape;812;p92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13" name="Google Shape;813;p9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5" name="Google Shape;815;p92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92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7" name="Google Shape;817;p92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" name="Google Shape;819;p9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20" name="Google Shape;820;p9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1" name="Google Shape;821;p9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2" name="Google Shape;822;p9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23" name="Google Shape;823;p95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95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825" name="Google Shape;825;p95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26" name="Google Shape;826;p95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9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8" name="Google Shape;828;p95"/>
          <p:cNvSpPr txBox="1"/>
          <p:nvPr/>
        </p:nvSpPr>
        <p:spPr>
          <a:xfrm>
            <a:off x="11748194" y="95600"/>
            <a:ext cx="274643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solidFill>
          <a:srgbClr val="002060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Google Shape;830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31" name="Google Shape;831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2" name="Google Shape;832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3" name="Google Shape;833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34" name="Google Shape;834;p9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35" name="Google Shape;835;p9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7" name="Google Shape;837;p9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96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96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1" name="Google Shape;841;p9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42" name="Google Shape;842;p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3" name="Google Shape;843;p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4" name="Google Shape;844;p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45" name="Google Shape;845;p99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99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7" name="Google Shape;847;p99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8" name="Google Shape;848;p9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51" name="Google Shape;851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2" name="Google Shape;852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3" name="Google Shape;853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54" name="Google Shape;854;p102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102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6" name="Google Shape;856;p102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102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PB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8" name="Google Shape;858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" name="Google Shape;860;p10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61" name="Google Shape;861;p10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270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863" name="Google Shape;863;p103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103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0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69" name="Google Shape;869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10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5" name="Google Shape;875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1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1" name="Google Shape;881;p10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2" name="Google Shape;882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7" name="Google Shape;887;p1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8" name="Google Shape;888;p1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9" name="Google Shape;889;p1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0" name="Google Shape;890;p1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1" name="Google Shape;891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6" name="Google Shape;896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8" name="Google Shape;898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12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904" name="Google Shape;904;p112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12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112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112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8" name="Google Shape;908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1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2" name="Google Shape;912;p1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3" name="Google Shape;913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11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18" name="Google Shape;918;p11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19" name="Google Shape;919;p11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0" name="Google Shape;920;p11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1" name="Google Shape;921;p11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" name="Google Shape;923;p11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24" name="Google Shape;924;p11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5" name="Google Shape;925;p11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6" name="Google Shape;926;p11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7" name="Google Shape;927;p11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9" name="Google Shape;929;p11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0" name="Google Shape;930;p11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1" name="Google Shape;931;p11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2" name="Google Shape;932;p11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3" name="Google Shape;933;p11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5" name="Google Shape;935;p11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6" name="Google Shape;936;p11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7" name="Google Shape;937;p11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8" name="Google Shape;938;p11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9" name="Google Shape;939;p11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11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2" name="Google Shape;942;p1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3" name="Google Shape;943;p1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4" name="Google Shape;944;p1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45" name="Google Shape;945;p11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11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8" name="Google Shape;948;p11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9" name="Google Shape;949;p11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0" name="Google Shape;950;p11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1" name="Google Shape;951;p11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3" name="Google Shape;953;p12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54" name="Google Shape;954;p1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5" name="Google Shape;955;p1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6" name="Google Shape;956;p1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7" name="Google Shape;957;p12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9" name="Google Shape;959;p12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60" name="Google Shape;960;p12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1" name="Google Shape;961;p12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2" name="Google Shape;962;p12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63" name="Google Shape;963;p12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9" name="Google Shape;1149;p9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150" name="Google Shape;1150;p9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9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2" name="Google Shape;1152;p9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9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154" name="Google Shape;1154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5" name="Google Shape;1155;p9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156" name="Google Shape;1156;p9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9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8" name="Google Shape;1158;p9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6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1" name="Google Shape;1161;p1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62" name="Google Shape;1162;p1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3" name="Google Shape;1163;p1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4" name="Google Shape;1164;p1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7" name="Google Shape;1167;p1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8" name="Google Shape;1168;p1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9" name="Google Shape;1169;p1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0" name="Google Shape;1170;p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1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4" name="Google Shape;1174;p16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5" name="Google Shape;1175;p1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6" name="Google Shape;1176;p1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7" name="Google Shape;1177;p1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7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17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1" name="Google Shape;1181;p17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2" name="Google Shape;1182;p17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3" name="Google Shape;1183;p17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4" name="Google Shape;1184;p1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5" name="Google Shape;1185;p1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6" name="Google Shape;1186;p1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9" name="Google Shape;1189;p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0" name="Google Shape;1190;p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4" name="Google Shape;1194;p1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5" name="Google Shape;1195;p1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7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1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0" name="Google Shape;1200;p1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201" name="Google Shape;1201;p17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17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17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4" name="Google Shape;1204;p17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5" name="Google Shape;1205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7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9" name="Google Shape;1209;p17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0" name="Google Shape;1210;p1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1" name="Google Shape;1211;p1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2" name="Google Shape;1212;p1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4" name="Google Shape;1214;p17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5" name="Google Shape;1215;p1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6" name="Google Shape;1216;p1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7" name="Google Shape;1217;p1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8" name="Google Shape;1218;p17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0" name="Google Shape;1220;p1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1" name="Google Shape;1221;p1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2" name="Google Shape;1222;p1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3" name="Google Shape;1223;p1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24" name="Google Shape;1224;p17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6" name="Google Shape;1226;p1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7" name="Google Shape;1227;p1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8" name="Google Shape;1228;p1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9" name="Google Shape;1229;p1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0" name="Google Shape;1230;p17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Google Shape;1232;p17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3" name="Google Shape;1233;p1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4" name="Google Shape;1234;p1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5" name="Google Shape;1235;p1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6" name="Google Shape;1236;p17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8" name="Google Shape;1238;p17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9" name="Google Shape;1239;p1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0" name="Google Shape;1240;p1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1" name="Google Shape;1241;p1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2" name="Google Shape;1242;p17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4" name="Google Shape;1244;p18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5" name="Google Shape;1245;p1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6" name="Google Shape;1246;p1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7" name="Google Shape;1247;p1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8" name="Google Shape;1248;p18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0" name="Google Shape;1250;p18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1" name="Google Shape;1251;p1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2" name="Google Shape;1252;p1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3" name="Google Shape;1253;p1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54" name="Google Shape;1254;p18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6" name="Google Shape;1256;p18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7" name="Google Shape;1257;p1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8" name="Google Shape;1258;p1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9" name="Google Shape;1259;p1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0" name="Google Shape;1260;p18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2" name="Google Shape;1262;p18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3" name="Google Shape;1263;p1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4" name="Google Shape;1264;p1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5" name="Google Shape;1265;p1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6" name="Google Shape;1266;p18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8" name="Google Shape;1268;p18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9" name="Google Shape;1269;p1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0" name="Google Shape;1270;p1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1" name="Google Shape;1271;p1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2" name="Google Shape;1272;p18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85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85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6" name="Google Shape;1276;p185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7" name="Google Shape;1277;p185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185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9" name="Google Shape;1279;p185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0" name="Google Shape;1280;p185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185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2" name="Google Shape;1282;p185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3" name="Google Shape;1283;p185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4" name="Google Shape;1284;p185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5" name="Google Shape;1285;p185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6" name="Google Shape;1286;p185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86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9" name="Google Shape;1289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186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186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92" name="Google Shape;1292;p186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86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294" name="Google Shape;1294;p186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186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6" name="Google Shape;1296;p186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7" name="Google Shape;1297;p186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298" name="Google Shape;1298;p186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186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0" name="Google Shape;1300;p186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1" name="Google Shape;1301;p186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2" name="Google Shape;1302;p186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3" name="Google Shape;1303;p186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186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5" name="Google Shape;1305;p186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6" name="Google Shape;1306;p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87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187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0" name="Google Shape;1310;p187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87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187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3" name="Google Shape;1313;p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8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5" name="Google Shape;1315;p18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316" name="Google Shape;1316;p187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1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18" name="Google Shape;1318;p187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8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320" name="Google Shape;1320;p187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188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323" name="Google Shape;1323;p188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4" name="Google Shape;1324;p18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5" name="Google Shape;1325;p18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326" name="Google Shape;1326;p188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327" name="Google Shape;1327;p18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8" name="Google Shape;1328;p188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329" name="Google Shape;1329;p18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88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1" name="Google Shape;1331;p18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332" name="Google Shape;1332;p188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33" name="Google Shape;1333;p188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4" name="Google Shape;1334;p188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335" name="Google Shape;1335;p188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6" name="Google Shape;1336;p188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337" name="Google Shape;1337;p188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38" name="Google Shape;1338;p188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39" name="Google Shape;1339;p188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340" name="Google Shape;1340;p188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41" name="Google Shape;1341;p18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342" name="Google Shape;1342;p188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3" name="Google Shape;1343;p188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44" name="Google Shape;1344;p18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188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6" name="Google Shape;1346;p18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18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49" name="Google Shape;1349;p18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8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1" name="Google Shape;1351;p18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2" name="Google Shape;1352;p18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353" name="Google Shape;1353;p18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18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5" name="Google Shape;1355;p1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7" name="Google Shape;1357;p19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58" name="Google Shape;1358;p19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9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360" name="Google Shape;1360;p19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1" name="Google Shape;1361;p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9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4" name="Google Shape;1364;p1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65" name="Google Shape;1365;p1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6" name="Google Shape;1366;p1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7" name="Google Shape;1367;p1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68" name="Google Shape;1368;p19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1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0" name="Google Shape;1370;p19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1" name="Google Shape;1371;p19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2" name="Google Shape;1372;p19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4" name="Google Shape;1374;p1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75" name="Google Shape;1375;p1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377" name="Google Shape;1377;p19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8" name="Google Shape;1378;p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9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1" name="Google Shape;1381;p1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82" name="Google Shape;1382;p1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3" name="Google Shape;1383;p1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4" name="Google Shape;1384;p1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85" name="Google Shape;1385;p19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6" name="Google Shape;1386;p19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7" name="Google Shape;1387;p19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8" name="Google Shape;1388;p19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9" name="Google Shape;1389;p19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9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98" name="Google Shape;1398;p9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9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400" name="Google Shape;1400;p9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1" name="Google Shape;1401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9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9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5" name="Google Shape;1405;p19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06" name="Google Shape;1406;p1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7" name="Google Shape;1407;p1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8" name="Google Shape;1408;p1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9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1" name="Google Shape;1411;p19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2" name="Google Shape;1412;p1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3" name="Google Shape;1413;p1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4" name="Google Shape;1414;p1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1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8" name="Google Shape;1418;p19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9" name="Google Shape;1419;p19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0" name="Google Shape;1420;p19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1" name="Google Shape;1421;p1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19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4" name="Google Shape;1424;p19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5" name="Google Shape;1425;p19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6" name="Google Shape;1426;p19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7" name="Google Shape;1427;p19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8" name="Google Shape;1428;p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9" name="Google Shape;1429;p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0" name="Google Shape;1430;p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1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3" name="Google Shape;1433;p1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4" name="Google Shape;1434;p1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5" name="Google Shape;1435;p1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1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8" name="Google Shape;1438;p1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9" name="Google Shape;1439;p1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20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2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2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4" name="Google Shape;1444;p2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445" name="Google Shape;1445;p200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200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200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8" name="Google Shape;1448;p200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9" name="Google Shape;1449;p2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20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2" name="Google Shape;1452;p20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53" name="Google Shape;1453;p20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54" name="Google Shape;1454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5" name="Google Shape;1455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6" name="Google Shape;1456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8" name="Google Shape;1458;p20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9" name="Google Shape;1459;p2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0" name="Google Shape;1460;p2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1" name="Google Shape;1461;p2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2" name="Google Shape;1462;p20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" name="Google Shape;1464;p20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65" name="Google Shape;1465;p2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6" name="Google Shape;1466;p2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7" name="Google Shape;1467;p2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8" name="Google Shape;1468;p20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0" name="Google Shape;1470;p2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1" name="Google Shape;1471;p2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2" name="Google Shape;1472;p2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3" name="Google Shape;1473;p2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74" name="Google Shape;1474;p2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6" name="Google Shape;1476;p20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7" name="Google Shape;1477;p2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8" name="Google Shape;1478;p2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9" name="Google Shape;1479;p2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0" name="Google Shape;1480;p20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2" name="Google Shape;1482;p20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3" name="Google Shape;1483;p2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4" name="Google Shape;1484;p2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5" name="Google Shape;1485;p2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6" name="Google Shape;1486;p20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8" name="Google Shape;1488;p20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9" name="Google Shape;1489;p20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0" name="Google Shape;1490;p20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1" name="Google Shape;1491;p20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2" name="Google Shape;1492;p20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4" name="Google Shape;1494;p20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95" name="Google Shape;1495;p2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6" name="Google Shape;1496;p2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7" name="Google Shape;1497;p2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8" name="Google Shape;1498;p20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0" name="Google Shape;1500;p20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1" name="Google Shape;1501;p20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2" name="Google Shape;1502;p20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3" name="Google Shape;1503;p20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04" name="Google Shape;1504;p20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6" name="Google Shape;1506;p21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7" name="Google Shape;1507;p21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8" name="Google Shape;1508;p21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9" name="Google Shape;1509;p21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0" name="Google Shape;1510;p21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2" name="Google Shape;1512;p21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13" name="Google Shape;1513;p21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4" name="Google Shape;1514;p21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5" name="Google Shape;1515;p21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6" name="Google Shape;1516;p21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212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9" name="Google Shape;1519;p212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0" name="Google Shape;1520;p212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1" name="Google Shape;1521;p212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2" name="Google Shape;1522;p212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3" name="Google Shape;1523;p212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4" name="Google Shape;1524;p212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5" name="Google Shape;1525;p212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6" name="Google Shape;1526;p212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7" name="Google Shape;1527;p212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8" name="Google Shape;1528;p212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9" name="Google Shape;1529;p212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0" name="Google Shape;1530;p212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21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3" name="Google Shape;1533;p2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21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21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36" name="Google Shape;1536;p213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213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538" name="Google Shape;1538;p213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39" name="Google Shape;1539;p213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0" name="Google Shape;1540;p213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1" name="Google Shape;1541;p213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542" name="Google Shape;1542;p213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213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4" name="Google Shape;1544;p213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5" name="Google Shape;1545;p213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6" name="Google Shape;1546;p213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7" name="Google Shape;1547;p213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213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9" name="Google Shape;1549;p213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50" name="Google Shape;1550;p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214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214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4" name="Google Shape;1554;p214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55" name="Google Shape;1555;p214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214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7" name="Google Shape;1557;p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21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9" name="Google Shape;1559;p21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560" name="Google Shape;1560;p21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21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62" name="Google Shape;1562;p214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2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564" name="Google Shape;1564;p214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" name="Google Shape;1566;p215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567" name="Google Shape;1567;p215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8" name="Google Shape;1568;p21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9" name="Google Shape;1569;p21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570" name="Google Shape;1570;p215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571" name="Google Shape;1571;p2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2" name="Google Shape;1572;p215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573" name="Google Shape;1573;p2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4" name="Google Shape;1574;p215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5" name="Google Shape;1575;p21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576" name="Google Shape;1576;p215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77" name="Google Shape;1577;p215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8" name="Google Shape;1578;p215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579" name="Google Shape;1579;p215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0" name="Google Shape;1580;p215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581" name="Google Shape;1581;p215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2" name="Google Shape;1582;p215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83" name="Google Shape;1583;p215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584" name="Google Shape;1584;p215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5" name="Google Shape;1585;p21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586" name="Google Shape;1586;p215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7" name="Google Shape;1587;p215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88" name="Google Shape;1588;p21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215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0" name="Google Shape;1590;p2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2" name="Google Shape;1592;p21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593" name="Google Shape;1593;p21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1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5" name="Google Shape;1595;p21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21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97" name="Google Shape;1597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8" name="Google Shape;1598;p21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599" name="Google Shape;1599;p21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1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1" name="Google Shape;1601;p21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21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04" name="Google Shape;1604;p21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21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6" name="Google Shape;1606;p217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7" name="Google Shape;1607;p217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608" name="Google Shape;1608;p21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21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0" name="Google Shape;1610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2" name="Google Shape;1612;p21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13" name="Google Shape;1613;p2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4" name="Google Shape;1614;p2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5" name="Google Shape;1615;p2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16" name="Google Shape;1616;p21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7" name="Google Shape;1617;p21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8" name="Google Shape;1618;p21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9" name="Google Shape;1619;p21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0" name="Google Shape;1620;p218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2" name="Google Shape;1622;p21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23" name="Google Shape;1623;p21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1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25" name="Google Shape;1625;p21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6" name="Google Shape;1626;p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21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9" name="Google Shape;1629;p22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30" name="Google Shape;1630;p2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1" name="Google Shape;1631;p2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2" name="Google Shape;1632;p2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33" name="Google Shape;1633;p220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4" name="Google Shape;1634;p22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5" name="Google Shape;1635;p220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6" name="Google Shape;1636;p220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7" name="Google Shape;1637;p22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5" name="Google Shape;1645;p10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46" name="Google Shape;1646;p10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48" name="Google Shape;1648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9" name="Google Shape;1649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101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2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3" name="Google Shape;1653;p2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4" name="Google Shape;1654;p2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5" name="Google Shape;1655;p2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6" name="Google Shape;1656;p2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2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9" name="Google Shape;1659;p2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0" name="Google Shape;1660;p2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1" name="Google Shape;1661;p2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2" name="Google Shape;1662;p2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2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5" name="Google Shape;1665;p2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6" name="Google Shape;1666;p2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7" name="Google Shape;1667;p2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8" name="Google Shape;1668;p2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2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2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2" name="Google Shape;1672;p2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3" name="Google Shape;1673;p2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4" name="Google Shape;1674;p2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5" name="Google Shape;1675;p2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6" name="Google Shape;1676;p2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7" name="Google Shape;1677;p2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8" name="Google Shape;1678;p2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2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1" name="Google Shape;1681;p2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2" name="Google Shape;1682;p2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3" name="Google Shape;1683;p2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2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6" name="Google Shape;1686;p2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7" name="Google Shape;1687;p2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22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p2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1" name="Google Shape;1691;p2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2" name="Google Shape;1692;p2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693" name="Google Shape;1693;p22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4" name="Google Shape;1694;p22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5" name="Google Shape;1695;p22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6" name="Google Shape;1696;p22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7" name="Google Shape;1697;p2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2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0" name="Google Shape;1700;p2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01" name="Google Shape;1701;p2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02" name="Google Shape;1702;p2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3" name="Google Shape;1703;p2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4" name="Google Shape;1704;p2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6" name="Google Shape;1706;p22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07" name="Google Shape;1707;p2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8" name="Google Shape;1708;p22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9" name="Google Shape;1709;p22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0" name="Google Shape;1710;p22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Google Shape;1712;p2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3" name="Google Shape;1713;p2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4" name="Google Shape;1714;p2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5" name="Google Shape;1715;p2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6" name="Google Shape;1716;p2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8" name="Google Shape;1718;p2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9" name="Google Shape;1719;p2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0" name="Google Shape;1720;p2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1" name="Google Shape;1721;p2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2" name="Google Shape;1722;p2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4" name="Google Shape;1724;p2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25" name="Google Shape;1725;p2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6" name="Google Shape;1726;p2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7" name="Google Shape;1727;p2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8" name="Google Shape;1728;p2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" name="Google Shape;1730;p2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1" name="Google Shape;1731;p2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2" name="Google Shape;1732;p2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3" name="Google Shape;1733;p2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34" name="Google Shape;1734;p2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6" name="Google Shape;1736;p2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7" name="Google Shape;1737;p2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8" name="Google Shape;1738;p2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9" name="Google Shape;1739;p2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0" name="Google Shape;1740;p2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2" name="Google Shape;1742;p2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3" name="Google Shape;1743;p2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4" name="Google Shape;1744;p2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5" name="Google Shape;1745;p2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6" name="Google Shape;1746;p2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8" name="Google Shape;1748;p2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9" name="Google Shape;1749;p2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0" name="Google Shape;1750;p2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1" name="Google Shape;1751;p2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2" name="Google Shape;1752;p2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4" name="Google Shape;1754;p2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55" name="Google Shape;1755;p2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6" name="Google Shape;1756;p2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7" name="Google Shape;1757;p2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8" name="Google Shape;1758;p2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0" name="Google Shape;1760;p2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61" name="Google Shape;1761;p2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2" name="Google Shape;1762;p2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3" name="Google Shape;1763;p2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64" name="Google Shape;1764;p2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23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7" name="Google Shape;1767;p23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8" name="Google Shape;1768;p23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9" name="Google Shape;1769;p23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0" name="Google Shape;1770;p23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1" name="Google Shape;1771;p23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2" name="Google Shape;1772;p23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3" name="Google Shape;1773;p23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23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5" name="Google Shape;1775;p23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6" name="Google Shape;1776;p23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7" name="Google Shape;1777;p23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8" name="Google Shape;1778;p23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240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1" name="Google Shape;1781;p2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240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3" name="Google Shape;1783;p240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84" name="Google Shape;1784;p240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5" name="Google Shape;1785;p240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786" name="Google Shape;1786;p240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787" name="Google Shape;1787;p240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8" name="Google Shape;1788;p240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9" name="Google Shape;1789;p240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790" name="Google Shape;1790;p240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1" name="Google Shape;1791;p240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2" name="Google Shape;1792;p240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3" name="Google Shape;1793;p240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4" name="Google Shape;1794;p240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5" name="Google Shape;1795;p240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6" name="Google Shape;1796;p240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7" name="Google Shape;1797;p240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98" name="Google Shape;1798;p2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241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1" name="Google Shape;1801;p241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2" name="Google Shape;1802;p241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241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4" name="Google Shape;1804;p241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5" name="Google Shape;1805;p2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24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7" name="Google Shape;1807;p241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08" name="Google Shape;1808;p241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4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10" name="Google Shape;1810;p241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2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12" name="Google Shape;1812;p241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4" name="Google Shape;1814;p242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15" name="Google Shape;1815;p242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16" name="Google Shape;1816;p24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7" name="Google Shape;1817;p242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818" name="Google Shape;1818;p242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819" name="Google Shape;1819;p2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0" name="Google Shape;1820;p242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821" name="Google Shape;1821;p2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2" name="Google Shape;1822;p242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3" name="Google Shape;1823;p242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824" name="Google Shape;1824;p242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25" name="Google Shape;1825;p242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6" name="Google Shape;1826;p242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827" name="Google Shape;1827;p242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28" name="Google Shape;1828;p242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829" name="Google Shape;1829;p242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30" name="Google Shape;1830;p242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31" name="Google Shape;1831;p242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832" name="Google Shape;1832;p242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33" name="Google Shape;1833;p242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834" name="Google Shape;1834;p242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5" name="Google Shape;1835;p242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836" name="Google Shape;1836;p242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p242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8" name="Google Shape;1838;p2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0" name="Google Shape;1840;p243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841" name="Google Shape;1841;p24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4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3" name="Google Shape;1843;p24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4" name="Google Shape;1844;p243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845" name="Google Shape;1845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6" name="Google Shape;1846;p243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847" name="Google Shape;1847;p243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4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9" name="Google Shape;1849;p243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1" name="Google Shape;1851;p24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852" name="Google Shape;1852;p24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24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4" name="Google Shape;1854;p244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5" name="Google Shape;1855;p244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856" name="Google Shape;1856;p24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7" name="Google Shape;1857;p24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8" name="Google Shape;1858;p2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0" name="Google Shape;1860;p24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61" name="Google Shape;1861;p24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24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863" name="Google Shape;1863;p24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4" name="Google Shape;1864;p2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24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7" name="Google Shape;1867;p24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68" name="Google Shape;1868;p24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69" name="Google Shape;1869;p24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0" name="Google Shape;1870;p24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71" name="Google Shape;1871;p246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2" name="Google Shape;1872;p24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3" name="Google Shape;1873;p246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4" name="Google Shape;1874;p24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5" name="Google Shape;1875;p24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7" name="Google Shape;1877;p24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78" name="Google Shape;1878;p24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9" name="Google Shape;1879;p24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80" name="Google Shape;1880;p24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81" name="Google Shape;1881;p24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2" name="Google Shape;1882;p247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3" name="Google Shape;1883;p247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4" name="Google Shape;1884;p247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5" name="Google Shape;1885;p247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29" Type="http://schemas.openxmlformats.org/officeDocument/2006/relationships/slideLayout" Target="../slideLayouts/slideLayout8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slideLayout" Target="../slideLayouts/slideLayout8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28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slideLayout" Target="../slideLayouts/slideLayout13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slideLayout" Target="../slideLayouts/slideLayout149.xml"/><Relationship Id="rId18" Type="http://schemas.openxmlformats.org/officeDocument/2006/relationships/slideLayout" Target="../slideLayouts/slideLayout154.xml"/><Relationship Id="rId26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39.xml"/><Relationship Id="rId21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48.xml"/><Relationship Id="rId17" Type="http://schemas.openxmlformats.org/officeDocument/2006/relationships/slideLayout" Target="../slideLayouts/slideLayout153.xml"/><Relationship Id="rId25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38.xml"/><Relationship Id="rId16" Type="http://schemas.openxmlformats.org/officeDocument/2006/relationships/slideLayout" Target="../slideLayouts/slideLayout152.xml"/><Relationship Id="rId20" Type="http://schemas.openxmlformats.org/officeDocument/2006/relationships/slideLayout" Target="../slideLayouts/slideLayout156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2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41.xml"/><Relationship Id="rId15" Type="http://schemas.openxmlformats.org/officeDocument/2006/relationships/slideLayout" Target="../slideLayouts/slideLayout151.xml"/><Relationship Id="rId23" Type="http://schemas.openxmlformats.org/officeDocument/2006/relationships/slideLayout" Target="../slideLayouts/slideLayout159.xml"/><Relationship Id="rId28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46.xml"/><Relationship Id="rId19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Relationship Id="rId14" Type="http://schemas.openxmlformats.org/officeDocument/2006/relationships/slideLayout" Target="../slideLayouts/slideLayout150.xml"/><Relationship Id="rId22" Type="http://schemas.openxmlformats.org/officeDocument/2006/relationships/slideLayout" Target="../slideLayouts/slideLayout158.xml"/><Relationship Id="rId27" Type="http://schemas.openxmlformats.org/officeDocument/2006/relationships/slideLayout" Target="../slideLayouts/slideLayout16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18" Type="http://schemas.openxmlformats.org/officeDocument/2006/relationships/slideLayout" Target="../slideLayouts/slideLayout182.xml"/><Relationship Id="rId26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67.xml"/><Relationship Id="rId21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81.xml"/><Relationship Id="rId25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66.xml"/><Relationship Id="rId16" Type="http://schemas.openxmlformats.org/officeDocument/2006/relationships/slideLayout" Target="../slideLayouts/slideLayout180.xml"/><Relationship Id="rId20" Type="http://schemas.openxmlformats.org/officeDocument/2006/relationships/slideLayout" Target="../slideLayouts/slideLayout184.xml"/><Relationship Id="rId29" Type="http://schemas.openxmlformats.org/officeDocument/2006/relationships/theme" Target="../theme/theme7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2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69.xml"/><Relationship Id="rId15" Type="http://schemas.openxmlformats.org/officeDocument/2006/relationships/slideLayout" Target="../slideLayouts/slideLayout179.xml"/><Relationship Id="rId23" Type="http://schemas.openxmlformats.org/officeDocument/2006/relationships/slideLayout" Target="../slideLayouts/slideLayout187.xml"/><Relationship Id="rId28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74.xml"/><Relationship Id="rId19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186.xml"/><Relationship Id="rId27" Type="http://schemas.openxmlformats.org/officeDocument/2006/relationships/slideLayout" Target="../slideLayouts/slideLayout1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868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8" name="Google Shape;258;p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8" name="Google Shape;518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9" name="Google Shape;519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0" name="Google Shape;520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1" name="Google Shape;521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7" name="Google Shape;787;p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8" name="Google Shape;78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9" name="Google Shape;78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0" name="Google Shape;79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44" name="Google Shape;1144;p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5" name="Google Shape;1145;p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6" name="Google Shape;1146;p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7" name="Google Shape;1147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2" name="Google Shape;1392;p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3" name="Google Shape;1393;p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4" name="Google Shape;1394;p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5" name="Google Shape;1395;p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0" name="Google Shape;1640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1" name="Google Shape;1641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2" name="Google Shape;1642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3" name="Google Shape;1643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863" r:id="rId24"/>
    <p:sldLayoutId id="2147483864" r:id="rId25"/>
    <p:sldLayoutId id="2147483865" r:id="rId26"/>
    <p:sldLayoutId id="2147483866" r:id="rId27"/>
    <p:sldLayoutId id="2147483867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50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46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50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51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p1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 dirty="0"/>
              <a:t>2 AC</a:t>
            </a:r>
            <a:endParaRPr dirty="0"/>
          </a:p>
        </p:txBody>
      </p:sp>
      <p:sp>
        <p:nvSpPr>
          <p:cNvPr id="1891" name="Google Shape;1891;p1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 dirty="0"/>
              <a:t>5</a:t>
            </a:r>
            <a:endParaRPr dirty="0"/>
          </a:p>
        </p:txBody>
      </p:sp>
      <p:sp>
        <p:nvSpPr>
          <p:cNvPr id="1892" name="Google Shape;1892;p1"/>
          <p:cNvSpPr txBox="1">
            <a:spLocks noGrp="1"/>
          </p:cNvSpPr>
          <p:nvPr>
            <p:ph type="body" idx="3"/>
          </p:nvPr>
        </p:nvSpPr>
        <p:spPr>
          <a:xfrm>
            <a:off x="222472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Les actions mécaniques-notion de force</a:t>
            </a:r>
            <a:endParaRPr dirty="0"/>
          </a:p>
        </p:txBody>
      </p:sp>
      <p:sp>
        <p:nvSpPr>
          <p:cNvPr id="1893" name="Google Shape;1893;p1"/>
          <p:cNvSpPr txBox="1">
            <a:spLocks noGrp="1"/>
          </p:cNvSpPr>
          <p:nvPr>
            <p:ph type="body" idx="4"/>
          </p:nvPr>
        </p:nvSpPr>
        <p:spPr>
          <a:xfrm>
            <a:off x="37512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Leçon 1</a:t>
            </a:r>
            <a:endParaRPr/>
          </a:p>
        </p:txBody>
      </p:sp>
      <p:sp>
        <p:nvSpPr>
          <p:cNvPr id="1894" name="Google Shape;1894;p1"/>
          <p:cNvSpPr txBox="1">
            <a:spLocks noGrp="1"/>
          </p:cNvSpPr>
          <p:nvPr>
            <p:ph type="body" idx="5"/>
          </p:nvPr>
        </p:nvSpPr>
        <p:spPr>
          <a:xfrm>
            <a:off x="37512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Tâche 2</a:t>
            </a:r>
            <a:endParaRPr dirty="0"/>
          </a:p>
        </p:txBody>
      </p:sp>
      <p:sp>
        <p:nvSpPr>
          <p:cNvPr id="1895" name="Google Shape;1895;p1"/>
          <p:cNvSpPr txBox="1">
            <a:spLocks noGrp="1"/>
          </p:cNvSpPr>
          <p:nvPr>
            <p:ph type="body" idx="6"/>
          </p:nvPr>
        </p:nvSpPr>
        <p:spPr>
          <a:xfrm>
            <a:off x="1663535" y="5288319"/>
            <a:ext cx="5342102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dirty="0"/>
              <a:t>Classer les actions exercées sur un corps en actions de contact et en actions à distance.</a:t>
            </a:r>
          </a:p>
        </p:txBody>
      </p:sp>
      <p:sp>
        <p:nvSpPr>
          <p:cNvPr id="1896" name="Google Shape;1896;p1"/>
          <p:cNvSpPr txBox="1">
            <a:spLocks noGrp="1"/>
          </p:cNvSpPr>
          <p:nvPr>
            <p:ph type="body" idx="7"/>
          </p:nvPr>
        </p:nvSpPr>
        <p:spPr>
          <a:xfrm>
            <a:off x="222472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i="1" dirty="0"/>
              <a:t>Mouvement et interactions</a:t>
            </a:r>
            <a:endParaRPr dirty="0"/>
          </a:p>
        </p:txBody>
      </p:sp>
      <p:sp>
        <p:nvSpPr>
          <p:cNvPr id="1897" name="Google Shape;1897;p1"/>
          <p:cNvSpPr txBox="1">
            <a:spLocks noGrp="1"/>
          </p:cNvSpPr>
          <p:nvPr>
            <p:ph type="body" idx="8"/>
          </p:nvPr>
        </p:nvSpPr>
        <p:spPr>
          <a:xfrm>
            <a:off x="37512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Thème 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5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</a:t>
            </a:r>
            <a:r>
              <a:rPr lang="fr-FR"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le chapitre</a:t>
            </a:r>
            <a:endParaRPr sz="3200" i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5" name="Google Shape;1935;p5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220259" y="30481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937" name="Google Shape;1937;p5"/>
          <p:cNvSpPr txBox="1"/>
          <p:nvPr/>
        </p:nvSpPr>
        <p:spPr>
          <a:xfrm>
            <a:off x="1202975" y="3440949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Déterminer les caractéristiques d’une force exercée par un dynamomètre</a:t>
            </a:r>
            <a:endParaRPr dirty="0"/>
          </a:p>
        </p:txBody>
      </p:sp>
      <p:sp>
        <p:nvSpPr>
          <p:cNvPr id="1938" name="Google Shape;1938;p5"/>
          <p:cNvSpPr txBox="1"/>
          <p:nvPr/>
        </p:nvSpPr>
        <p:spPr>
          <a:xfrm>
            <a:off x="1218394" y="2658771"/>
            <a:ext cx="972698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3355" marR="0" lvl="0" indent="-173355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Classer les actions exercées sur un corps en actions de contact et en actions à distance.</a:t>
            </a:r>
            <a:endParaRPr dirty="0"/>
          </a:p>
        </p:txBody>
      </p:sp>
      <p:sp>
        <p:nvSpPr>
          <p:cNvPr id="1939" name="Google Shape;1939;p5"/>
          <p:cNvSpPr txBox="1"/>
          <p:nvPr/>
        </p:nvSpPr>
        <p:spPr>
          <a:xfrm>
            <a:off x="1218394" y="1763247"/>
            <a:ext cx="99161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l’effet d’une action mécanique sur un corps à partir d’une observation.</a:t>
            </a:r>
            <a:endParaRPr dirty="0"/>
          </a:p>
        </p:txBody>
      </p:sp>
      <p:sp>
        <p:nvSpPr>
          <p:cNvPr id="2" name="Google Shape;1937;p5">
            <a:extLst>
              <a:ext uri="{FF2B5EF4-FFF2-40B4-BE49-F238E27FC236}">
                <a16:creationId xmlns:a16="http://schemas.microsoft.com/office/drawing/2014/main" id="{3E2BB6A1-3F98-9A2C-F30F-21D4039BB4E3}"/>
              </a:ext>
            </a:extLst>
          </p:cNvPr>
          <p:cNvSpPr txBox="1"/>
          <p:nvPr/>
        </p:nvSpPr>
        <p:spPr>
          <a:xfrm>
            <a:off x="1218394" y="4136441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Utiliser la condition d’équilibre pour déterminer les caractéristiques d’une force.</a:t>
            </a:r>
            <a:endParaRPr dirty="0"/>
          </a:p>
        </p:txBody>
      </p:sp>
      <p:sp>
        <p:nvSpPr>
          <p:cNvPr id="3" name="Google Shape;1937;p5">
            <a:extLst>
              <a:ext uri="{FF2B5EF4-FFF2-40B4-BE49-F238E27FC236}">
                <a16:creationId xmlns:a16="http://schemas.microsoft.com/office/drawing/2014/main" id="{0CAB2E1C-7960-E0E7-8B2A-9DF0016ECB0A}"/>
              </a:ext>
            </a:extLst>
          </p:cNvPr>
          <p:cNvSpPr txBox="1"/>
          <p:nvPr/>
        </p:nvSpPr>
        <p:spPr>
          <a:xfrm>
            <a:off x="1202974" y="4831933"/>
            <a:ext cx="1023747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Prévoir l’effet, sur un corps initialement en équilibre, des forces qui se compensent et de celles qui ne se compensent pas.</a:t>
            </a:r>
            <a:endParaRPr dirty="0"/>
          </a:p>
        </p:txBody>
      </p:sp>
      <p:sp>
        <p:nvSpPr>
          <p:cNvPr id="4" name="Google Shape;1936;p5">
            <a:extLst>
              <a:ext uri="{FF2B5EF4-FFF2-40B4-BE49-F238E27FC236}">
                <a16:creationId xmlns:a16="http://schemas.microsoft.com/office/drawing/2014/main" id="{F8E2856E-C2A7-9474-6555-85CA7B352588}"/>
              </a:ext>
            </a:extLst>
          </p:cNvPr>
          <p:cNvSpPr/>
          <p:nvPr/>
        </p:nvSpPr>
        <p:spPr>
          <a:xfrm>
            <a:off x="1172138" y="2533475"/>
            <a:ext cx="10268313" cy="71642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C4132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6"/>
          <p:cNvSpPr/>
          <p:nvPr/>
        </p:nvSpPr>
        <p:spPr>
          <a:xfrm>
            <a:off x="584200" y="5086709"/>
            <a:ext cx="1958703" cy="161889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Conceptions erronées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des élèves</a:t>
            </a:r>
            <a:endParaRPr/>
          </a:p>
        </p:txBody>
      </p:sp>
      <p:sp>
        <p:nvSpPr>
          <p:cNvPr id="1946" name="Google Shape;1946;p6"/>
          <p:cNvSpPr/>
          <p:nvPr/>
        </p:nvSpPr>
        <p:spPr>
          <a:xfrm>
            <a:off x="2702474" y="5086708"/>
            <a:ext cx="9130023" cy="1618892"/>
          </a:xfrm>
          <a:prstGeom prst="roundRect">
            <a:avLst>
              <a:gd name="adj" fmla="val 7837"/>
            </a:avLst>
          </a:prstGeom>
          <a:solidFill>
            <a:schemeClr val="lt1"/>
          </a:solidFill>
          <a:ln w="12700" cap="flat" cmpd="sng">
            <a:solidFill>
              <a:srgbClr val="0C413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r-FR" dirty="0"/>
              <a:t>Penser qu’une action nécessite toujours un contact direct.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r-FR" dirty="0"/>
              <a:t>Confondre action mécanique et mouvement.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r-FR" dirty="0"/>
              <a:t>Croire qu’un aimant agit seulement s’il touche l’objet.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r-FR" dirty="0"/>
              <a:t>Classer une action sans observer la présence ou l’absence de contact.</a:t>
            </a:r>
            <a:endParaRPr dirty="0"/>
          </a:p>
        </p:txBody>
      </p:sp>
      <p:sp>
        <p:nvSpPr>
          <p:cNvPr id="1947" name="Google Shape;1947;p6"/>
          <p:cNvSpPr/>
          <p:nvPr/>
        </p:nvSpPr>
        <p:spPr>
          <a:xfrm>
            <a:off x="584200" y="931692"/>
            <a:ext cx="1958704" cy="163129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Tâche à réussir</a:t>
            </a:r>
            <a:endParaRPr/>
          </a:p>
        </p:txBody>
      </p:sp>
      <p:sp>
        <p:nvSpPr>
          <p:cNvPr id="1948" name="Google Shape;1948;p6"/>
          <p:cNvSpPr/>
          <p:nvPr/>
        </p:nvSpPr>
        <p:spPr>
          <a:xfrm>
            <a:off x="2702474" y="899320"/>
            <a:ext cx="9103988" cy="1669710"/>
          </a:xfrm>
          <a:prstGeom prst="roundRect">
            <a:avLst>
              <a:gd name="adj" fmla="val 7861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tâche principale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cette séance repose  sur l’objectif : </a:t>
            </a:r>
          </a:p>
          <a:p>
            <a:pPr marR="0"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fr-FR" sz="16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« </a:t>
            </a:r>
            <a:r>
              <a:rPr lang="fr-FR" sz="16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Classer les actions exercées sur un corps en actions de contact et en actions à distance.»</a:t>
            </a:r>
            <a:r>
              <a:rPr lang="fr-FR" sz="16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endParaRPr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2550"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dirty="0"/>
          </a:p>
        </p:txBody>
      </p:sp>
      <p:sp>
        <p:nvSpPr>
          <p:cNvPr id="1949" name="Google Shape;1949;p6"/>
          <p:cNvSpPr/>
          <p:nvPr/>
        </p:nvSpPr>
        <p:spPr>
          <a:xfrm>
            <a:off x="2702474" y="2738062"/>
            <a:ext cx="9103988" cy="217357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indent="47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  Partir de situations familières : pousser une porte, tirer un sac, aimant qui attire un trombone.</a:t>
            </a:r>
          </a:p>
          <a:p>
            <a:pPr marR="0" lvl="0" indent="47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  Faire observer que certaines actions nécessitent un contact, alors que d’autres se font à distance.</a:t>
            </a:r>
          </a:p>
          <a:p>
            <a:pPr marR="0" lvl="0" indent="47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  Utiliser un tableau de classement : action de contact / action à distance.</a:t>
            </a:r>
          </a:p>
          <a:p>
            <a:pPr marR="0" lvl="0" indent="47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  Faire justifier chaque réponse par une phrase simple : « il y a contact » ou « il n’y a pas contact ».</a:t>
            </a:r>
          </a:p>
        </p:txBody>
      </p:sp>
      <p:sp>
        <p:nvSpPr>
          <p:cNvPr id="1950" name="Google Shape;1950;p6"/>
          <p:cNvSpPr/>
          <p:nvPr/>
        </p:nvSpPr>
        <p:spPr>
          <a:xfrm>
            <a:off x="584200" y="2738062"/>
            <a:ext cx="1958703" cy="217357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Stratégie</a:t>
            </a:r>
            <a:endParaRPr/>
          </a:p>
        </p:txBody>
      </p:sp>
      <p:sp>
        <p:nvSpPr>
          <p:cNvPr id="1951" name="Google Shape;1951;p6"/>
          <p:cNvSpPr txBox="1"/>
          <p:nvPr/>
        </p:nvSpPr>
        <p:spPr>
          <a:xfrm>
            <a:off x="730894" y="39806"/>
            <a:ext cx="572871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 </a:t>
            </a:r>
            <a:endParaRPr/>
          </a:p>
        </p:txBody>
      </p:sp>
      <p:pic>
        <p:nvPicPr>
          <p:cNvPr id="1952" name="Google Shape;1952;p6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3079" y="-42256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7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 5 min</a:t>
            </a:r>
            <a:endParaRPr dirty="0"/>
          </a:p>
        </p:txBody>
      </p:sp>
      <p:sp>
        <p:nvSpPr>
          <p:cNvPr id="1958" name="Google Shape;1958;p7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59" name="Google Shape;1959;p7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15 min</a:t>
            </a:r>
            <a:endParaRPr dirty="0"/>
          </a:p>
        </p:txBody>
      </p:sp>
      <p:sp>
        <p:nvSpPr>
          <p:cNvPr id="1960" name="Google Shape;1960;p7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61" name="Google Shape;1961;p7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10 min</a:t>
            </a:r>
            <a:endParaRPr/>
          </a:p>
        </p:txBody>
      </p:sp>
      <p:sp>
        <p:nvSpPr>
          <p:cNvPr id="1962" name="Google Shape;1962;p7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6" name="Google Shape;2016;p14" descr="Une image contenant dessin humoristique, mammifère, illustration, clipart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072" y="105620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7" name="Google Shape;2017;p1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018" name="Google Shape;2018;p1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1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0" name="Google Shape;2020;p1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1" name="Google Shape;2021;p1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2" name="Google Shape;2022;p1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023" name="Google Shape;2023;p14"/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Réactivation des prérequis</a:t>
            </a:r>
            <a:endParaRPr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(6 min)</a:t>
            </a:r>
            <a:endParaRPr sz="4800" b="1" dirty="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4" name="Google Shape;2024;p14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025" name="Google Shape;2025;p14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Nous allons faire un rappel de ce que vous avez déjà étudié. Choisir l’affirmation correcte.</a:t>
            </a:r>
            <a:endParaRPr dirty="0"/>
          </a:p>
        </p:txBody>
      </p:sp>
      <p:sp>
        <p:nvSpPr>
          <p:cNvPr id="2069" name="Google Shape;2069;p1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/>
          <p:cNvSpPr txBox="1"/>
          <p:nvPr/>
        </p:nvSpPr>
        <p:spPr>
          <a:xfrm>
            <a:off x="960582" y="1692224"/>
            <a:ext cx="3601258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 agit sur le ballon ?</a:t>
            </a:r>
            <a:endParaRPr dirty="0"/>
          </a:p>
        </p:txBody>
      </p:sp>
      <p:sp>
        <p:nvSpPr>
          <p:cNvPr id="2074" name="Google Shape;2074;p19"/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pied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/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/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sol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/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8095D4-5C10-3CD0-0A5C-802A10DEA7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17616" y="1785284"/>
            <a:ext cx="3955184" cy="39551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19A70D90-63DB-3669-9BD3-DCBD411E6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79A7A59B-3F34-0953-EA0F-1B852858A7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pied agit sur le ballon qui se met en mouvement.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2005533E-9167-8FE1-1DB4-3A29259856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pic>
        <p:nvPicPr>
          <p:cNvPr id="2" name="Google Shape;2090;p20" descr="Coche avec un remplissage uni">
            <a:extLst>
              <a:ext uri="{FF2B5EF4-FFF2-40B4-BE49-F238E27FC236}">
                <a16:creationId xmlns:a16="http://schemas.microsoft.com/office/drawing/2014/main" id="{C61A169A-978D-02D7-9029-DED44D94EB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0351" y="2861822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073;p19">
            <a:extLst>
              <a:ext uri="{FF2B5EF4-FFF2-40B4-BE49-F238E27FC236}">
                <a16:creationId xmlns:a16="http://schemas.microsoft.com/office/drawing/2014/main" id="{E9DA7CFD-889F-EED6-67E9-BA65F6C637C9}"/>
              </a:ext>
            </a:extLst>
          </p:cNvPr>
          <p:cNvSpPr txBox="1"/>
          <p:nvPr/>
        </p:nvSpPr>
        <p:spPr>
          <a:xfrm>
            <a:off x="960582" y="1692224"/>
            <a:ext cx="3601258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 agit sur le ballon ?</a:t>
            </a:r>
            <a:endParaRPr dirty="0"/>
          </a:p>
        </p:txBody>
      </p:sp>
      <p:sp>
        <p:nvSpPr>
          <p:cNvPr id="5" name="Google Shape;2074;p19">
            <a:extLst>
              <a:ext uri="{FF2B5EF4-FFF2-40B4-BE49-F238E27FC236}">
                <a16:creationId xmlns:a16="http://schemas.microsoft.com/office/drawing/2014/main" id="{9E72EFCA-A1A1-B7AA-AB84-7E84F62D2817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pied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075;p19">
            <a:extLst>
              <a:ext uri="{FF2B5EF4-FFF2-40B4-BE49-F238E27FC236}">
                <a16:creationId xmlns:a16="http://schemas.microsoft.com/office/drawing/2014/main" id="{6ADFB6E9-2304-BEFA-9328-9EC3B9615EA1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7" name="Google Shape;2076;p19">
            <a:extLst>
              <a:ext uri="{FF2B5EF4-FFF2-40B4-BE49-F238E27FC236}">
                <a16:creationId xmlns:a16="http://schemas.microsoft.com/office/drawing/2014/main" id="{B3C44F17-A936-C3DF-6B3E-47A7A6DEEADE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sol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077;p19">
            <a:extLst>
              <a:ext uri="{FF2B5EF4-FFF2-40B4-BE49-F238E27FC236}">
                <a16:creationId xmlns:a16="http://schemas.microsoft.com/office/drawing/2014/main" id="{1A0A0A3D-C063-04B1-F2E7-398223A22BC2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310A713-6A93-CF79-A3F1-936C7D59B8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17616" y="1785284"/>
            <a:ext cx="3955184" cy="395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08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014E612F-3B3D-5123-8154-DCD65A2DC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EAF6E83A-5AE6-D777-83FF-E5B56AD201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la bonne réponse.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35AB2665-F8E3-5364-7AB4-447A0472AC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1C869BF1-FAFE-C7FC-5B03-918F85A0D975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044A1681-FEF6-5972-FDFB-F38F8B8A718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53501F86-5D32-9106-2050-051AE602635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3F232D29-BDFF-844C-64BD-C9C1C6989389}"/>
              </a:ext>
            </a:extLst>
          </p:cNvPr>
          <p:cNvSpPr txBox="1"/>
          <p:nvPr/>
        </p:nvSpPr>
        <p:spPr>
          <a:xfrm>
            <a:off x="960582" y="1692224"/>
            <a:ext cx="5596972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main touche-t-elle le ressort ?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F61A6420-148E-7B99-34EF-62E96C035B59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Oui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ADF79484-5965-8386-1391-DAFE813EFB5A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61CA7A4C-7C9D-CC5F-E9B5-CDC491D5AD86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3B07AD09-264D-06BB-C862-C4D07614D4F3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B8E47A-3B29-EE4D-CF97-325CADC05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864" y="1923056"/>
            <a:ext cx="3890554" cy="389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03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D528613-F945-8DED-03F0-B2B18FC1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932A63A2-0FFC-5B08-790A-4C2601C06E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main touche le ressort , on peut dire que la main est en contact avec le ressort.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D7C329C5-87DF-0D19-BF73-58569861BC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pic>
        <p:nvPicPr>
          <p:cNvPr id="2" name="Google Shape;2090;p20" descr="Coche avec un remplissage uni">
            <a:extLst>
              <a:ext uri="{FF2B5EF4-FFF2-40B4-BE49-F238E27FC236}">
                <a16:creationId xmlns:a16="http://schemas.microsoft.com/office/drawing/2014/main" id="{FBCABF94-BB13-B095-AD9F-13962AF13FD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08722" y="2917856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73;p19">
            <a:extLst>
              <a:ext uri="{FF2B5EF4-FFF2-40B4-BE49-F238E27FC236}">
                <a16:creationId xmlns:a16="http://schemas.microsoft.com/office/drawing/2014/main" id="{6F1A9E6C-120E-73BA-F0FF-65187567E61C}"/>
              </a:ext>
            </a:extLst>
          </p:cNvPr>
          <p:cNvSpPr txBox="1"/>
          <p:nvPr/>
        </p:nvSpPr>
        <p:spPr>
          <a:xfrm>
            <a:off x="960582" y="1692224"/>
            <a:ext cx="5596972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main touche-t-elle le ressort ?</a:t>
            </a:r>
            <a:endParaRPr dirty="0"/>
          </a:p>
        </p:txBody>
      </p:sp>
      <p:sp>
        <p:nvSpPr>
          <p:cNvPr id="5" name="Google Shape;2074;p19">
            <a:extLst>
              <a:ext uri="{FF2B5EF4-FFF2-40B4-BE49-F238E27FC236}">
                <a16:creationId xmlns:a16="http://schemas.microsoft.com/office/drawing/2014/main" id="{C2BE678E-4FE1-6C46-1EA8-9846CF4725CF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Oui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075;p19">
            <a:extLst>
              <a:ext uri="{FF2B5EF4-FFF2-40B4-BE49-F238E27FC236}">
                <a16:creationId xmlns:a16="http://schemas.microsoft.com/office/drawing/2014/main" id="{45170132-F24B-12DD-AECE-D66276A5D8D9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7" name="Google Shape;2076;p19">
            <a:extLst>
              <a:ext uri="{FF2B5EF4-FFF2-40B4-BE49-F238E27FC236}">
                <a16:creationId xmlns:a16="http://schemas.microsoft.com/office/drawing/2014/main" id="{67FEA8BC-DC70-4B8C-3020-42C412772E3D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077;p19">
            <a:extLst>
              <a:ext uri="{FF2B5EF4-FFF2-40B4-BE49-F238E27FC236}">
                <a16:creationId xmlns:a16="http://schemas.microsoft.com/office/drawing/2014/main" id="{7FF3CEFA-793F-A015-1473-1C9F1E76CFCE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E18E9C-65CC-195E-189D-AB24088E6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864" y="1923056"/>
            <a:ext cx="3890554" cy="389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4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8079A76E-850E-64C9-1043-2A7EEA5F6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72435EA5-B767-F6D8-78FD-FFA7B46880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la bonne réponse.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AA49AAA5-D0A5-394C-D96F-8B24038107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5C439357-DDC7-EC77-E86F-AA3E51A54533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014325B7-65DB-5288-371F-6025BAFE36D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7B0A7FCF-2E4C-C90C-9AA6-F8D7E09269F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40F2F9E0-E332-E19C-55E6-D7BBD6E8D47E}"/>
              </a:ext>
            </a:extLst>
          </p:cNvPr>
          <p:cNvSpPr txBox="1"/>
          <p:nvPr/>
        </p:nvSpPr>
        <p:spPr>
          <a:xfrm>
            <a:off x="499028" y="1552133"/>
            <a:ext cx="5759532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L’aimant agit-il sur la boussole par contact ?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1D7E0912-721A-EE50-D1F3-AA8A6A31E859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Oui 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3E34A610-228C-9984-2984-FC6F6770EC93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BBB83B52-53C1-4097-2BA2-D7D0DF879550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FB0450AE-2152-5ED0-F2E4-2D70E8E87404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2331F3-79FF-6B55-ECD0-1BC7E3D4D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115" y="1682041"/>
            <a:ext cx="4370166" cy="400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69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D995B3A-FCF4-1C3B-8630-19F6A8798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11A39C6A-79A5-1C13-7228-1B52B3397B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Même sans toucher, l’aimant agit directement sur la boussole.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1DBEEB57-D3FD-9E8E-D566-3EB9D35184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</a:t>
            </a:r>
            <a:r>
              <a:rPr lang="fr-FR" dirty="0" err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enseignant·e</a:t>
            </a:r>
            <a:r>
              <a:rPr lang="fr-FR" dirty="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 reformule ou utilise l’alternance linguistique pour assurer la compréhension.</a:t>
            </a:r>
            <a:endParaRPr dirty="0"/>
          </a:p>
        </p:txBody>
      </p:sp>
      <p:pic>
        <p:nvPicPr>
          <p:cNvPr id="2" name="Google Shape;2090;p20" descr="Coche avec un remplissage uni">
            <a:extLst>
              <a:ext uri="{FF2B5EF4-FFF2-40B4-BE49-F238E27FC236}">
                <a16:creationId xmlns:a16="http://schemas.microsoft.com/office/drawing/2014/main" id="{BB6CE518-BD55-1A36-1379-D46DD3A781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0181" y="3898202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073;p19">
            <a:extLst>
              <a:ext uri="{FF2B5EF4-FFF2-40B4-BE49-F238E27FC236}">
                <a16:creationId xmlns:a16="http://schemas.microsoft.com/office/drawing/2014/main" id="{2FF9F11F-E2D7-8533-179F-997EAE1B9744}"/>
              </a:ext>
            </a:extLst>
          </p:cNvPr>
          <p:cNvSpPr txBox="1"/>
          <p:nvPr/>
        </p:nvSpPr>
        <p:spPr>
          <a:xfrm>
            <a:off x="499028" y="1552133"/>
            <a:ext cx="5759532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L’aimant agit-il sur la boussole par contact ?</a:t>
            </a:r>
            <a:endParaRPr dirty="0"/>
          </a:p>
        </p:txBody>
      </p:sp>
      <p:sp>
        <p:nvSpPr>
          <p:cNvPr id="5" name="Google Shape;2074;p19">
            <a:extLst>
              <a:ext uri="{FF2B5EF4-FFF2-40B4-BE49-F238E27FC236}">
                <a16:creationId xmlns:a16="http://schemas.microsoft.com/office/drawing/2014/main" id="{BD8D5B16-C03B-17F5-E275-75B356A70DAB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Oui 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075;p19">
            <a:extLst>
              <a:ext uri="{FF2B5EF4-FFF2-40B4-BE49-F238E27FC236}">
                <a16:creationId xmlns:a16="http://schemas.microsoft.com/office/drawing/2014/main" id="{31C408C7-0411-D084-2981-613D31635F84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7" name="Google Shape;2076;p19">
            <a:extLst>
              <a:ext uri="{FF2B5EF4-FFF2-40B4-BE49-F238E27FC236}">
                <a16:creationId xmlns:a16="http://schemas.microsoft.com/office/drawing/2014/main" id="{12934DC3-36DA-BFF1-9F12-6FFCC3D50418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Non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077;p19">
            <a:extLst>
              <a:ext uri="{FF2B5EF4-FFF2-40B4-BE49-F238E27FC236}">
                <a16:creationId xmlns:a16="http://schemas.microsoft.com/office/drawing/2014/main" id="{A3CFDEA2-F69E-3981-E23E-FD556BBF30F2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340F0A-BC42-DF9C-5CB0-520B5EA61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3115" y="1682041"/>
            <a:ext cx="4370166" cy="400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04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5" name="Google Shape;2105;p2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06" name="Google Shape;2106;p2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2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8" name="Google Shape;2108;p21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9" name="Google Shape;2109;p2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0" name="Google Shape;2110;p2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11" name="Google Shape;2111;p21"/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Déclaration de l’objectif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sz="3600" i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2" name="Google Shape;2112;p21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13" name="Google Shape;2113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4" name="Google Shape;2114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5" name="Google Shape;2115;p21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116" name="Google Shape;2116;p21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1" name="Google Shape;212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22" name="Google Shape;2122;p22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Avant d’aborder notre tâche d’aujourd’hui, je vous présente la situation suivante:</a:t>
            </a:r>
            <a:endParaRPr/>
          </a:p>
        </p:txBody>
      </p:sp>
      <p:sp>
        <p:nvSpPr>
          <p:cNvPr id="2123" name="Google Shape;2123;p22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 L’enseignant·e présente l’image ci-dessous et autres images illustratives de circuits électriques.</a:t>
            </a:r>
            <a:endParaRPr/>
          </a:p>
        </p:txBody>
      </p:sp>
      <p:pic>
        <p:nvPicPr>
          <p:cNvPr id="6" name="Google Shape;2126;p22">
            <a:extLst>
              <a:ext uri="{FF2B5EF4-FFF2-40B4-BE49-F238E27FC236}">
                <a16:creationId xmlns:a16="http://schemas.microsoft.com/office/drawing/2014/main" id="{CD93FD37-05C8-D03D-A579-1D176204206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644" y="1100292"/>
            <a:ext cx="1102827" cy="896453"/>
          </a:xfrm>
          <a:prstGeom prst="rect">
            <a:avLst/>
          </a:prstGeom>
          <a:noFill/>
          <a:ln>
            <a:noFill/>
          </a:ln>
        </p:spPr>
      </p:pic>
      <p:sp>
        <p:nvSpPr>
          <p:cNvPr id="2125" name="Google Shape;2125;p22"/>
          <p:cNvSpPr/>
          <p:nvPr/>
        </p:nvSpPr>
        <p:spPr>
          <a:xfrm>
            <a:off x="1137685" y="1548518"/>
            <a:ext cx="10677416" cy="15696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images ci-dessous montrent deux actions mécaniques: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main pousse une porte.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attire un trombone sans le toucher.</a:t>
            </a: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deux actions se font-elles de la même manière ?</a:t>
            </a:r>
            <a:endParaRPr sz="1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B42457-D6C3-E1F8-D421-46059C77B5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051" r="11401" b="5508"/>
          <a:stretch>
            <a:fillRect/>
          </a:stretch>
        </p:blipFill>
        <p:spPr>
          <a:xfrm>
            <a:off x="7843520" y="3566364"/>
            <a:ext cx="2966720" cy="261172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95CFA61-3F14-EDC8-E36F-F02801A83B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983" b="5983"/>
          <a:stretch/>
        </p:blipFill>
        <p:spPr>
          <a:xfrm>
            <a:off x="1971040" y="3566364"/>
            <a:ext cx="2966720" cy="2611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23"/>
          <p:cNvSpPr/>
          <p:nvPr/>
        </p:nvSpPr>
        <p:spPr>
          <a:xfrm>
            <a:off x="1370163" y="3146780"/>
            <a:ext cx="9937174" cy="786795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5" name="Google Shape;213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722" y="2637521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452987" cy="452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37" name="Google Shape;2137;p23"/>
          <p:cNvSpPr/>
          <p:nvPr/>
        </p:nvSpPr>
        <p:spPr>
          <a:xfrm>
            <a:off x="6572680" y="2973939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138" name="Google Shape;2138;p23"/>
          <p:cNvSpPr txBox="1">
            <a:spLocks noGrp="1"/>
          </p:cNvSpPr>
          <p:nvPr>
            <p:ph type="title"/>
          </p:nvPr>
        </p:nvSpPr>
        <p:spPr>
          <a:xfrm>
            <a:off x="778270" y="459194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À la fin de cette séance, vous serez capable d’identifier l’effet d’une action mécanique sur un corps.</a:t>
            </a:r>
            <a:br>
              <a:rPr lang="fr-FR" dirty="0"/>
            </a:br>
            <a:endParaRPr dirty="0"/>
          </a:p>
        </p:txBody>
      </p:sp>
      <p:sp>
        <p:nvSpPr>
          <p:cNvPr id="2139" name="Google Shape;2139;p23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Bien expliquer la tâche en revenant à la situation déclenchante.</a:t>
            </a:r>
            <a:endParaRPr/>
          </a:p>
        </p:txBody>
      </p:sp>
      <p:sp>
        <p:nvSpPr>
          <p:cNvPr id="2140" name="Google Shape;2140;p23"/>
          <p:cNvSpPr/>
          <p:nvPr/>
        </p:nvSpPr>
        <p:spPr>
          <a:xfrm>
            <a:off x="2044034" y="3124678"/>
            <a:ext cx="910948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Classer</a:t>
            </a: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les actions exercées sur un corps en actions de contact et en actions à distance.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5" name="Google Shape;2145;p2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46" name="Google Shape;2146;p2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2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48" name="Google Shape;2148;p2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9" name="Google Shape;2149;p2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0" name="Google Shape;2150;p2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51" name="Google Shape;2151;p24"/>
          <p:cNvSpPr txBox="1"/>
          <p:nvPr/>
        </p:nvSpPr>
        <p:spPr>
          <a:xfrm>
            <a:off x="5065761" y="2259363"/>
            <a:ext cx="5869201" cy="171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Introduction </a:t>
            </a:r>
            <a:endParaRPr/>
          </a:p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à la tâche</a:t>
            </a:r>
            <a:endParaRPr/>
          </a:p>
        </p:txBody>
      </p:sp>
      <p:grpSp>
        <p:nvGrpSpPr>
          <p:cNvPr id="2152" name="Google Shape;2152;p24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53" name="Google Shape;2153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4" name="Google Shape;2154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BA5A115-FB62-DE3A-7599-392804188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962" y="1501717"/>
            <a:ext cx="3931805" cy="3085747"/>
          </a:xfrm>
          <a:prstGeom prst="rect">
            <a:avLst/>
          </a:prstGeom>
        </p:spPr>
      </p:pic>
      <p:sp>
        <p:nvSpPr>
          <p:cNvPr id="2159" name="Google Shape;2159;p25"/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/>
          <p:cNvSpPr txBox="1">
            <a:spLocks noGrp="1"/>
          </p:cNvSpPr>
          <p:nvPr>
            <p:ph type="title"/>
          </p:nvPr>
        </p:nvSpPr>
        <p:spPr>
          <a:xfrm>
            <a:off x="1065089" y="350223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Avant de chercher à réaliser notre objectif, je vais vous expliquer quelques notions essentielles. Commençons par le premier type de l’action mécanique. L’action de contact.</a:t>
            </a:r>
            <a:endParaRPr dirty="0"/>
          </a:p>
        </p:txBody>
      </p:sp>
      <p:sp>
        <p:nvSpPr>
          <p:cNvPr id="2163" name="Google Shape;2163;p25"/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94020A-7E8A-0400-D38D-FE890E676DF0}"/>
              </a:ext>
            </a:extLst>
          </p:cNvPr>
          <p:cNvSpPr txBox="1"/>
          <p:nvPr/>
        </p:nvSpPr>
        <p:spPr>
          <a:xfrm>
            <a:off x="627343" y="1040053"/>
            <a:ext cx="100304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0" i="0" u="none" strike="noStrike" baseline="0" dirty="0">
                <a:latin typeface="Calibri" panose="020F0502020204030204" pitchFamily="34" charset="0"/>
              </a:rPr>
              <a:t>Le fil exerce une action mécanique sur la boîte au point </a:t>
            </a:r>
            <a:r>
              <a:rPr lang="fr-FR" sz="24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.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CF9CBC6-E427-3F29-71F2-BA6358F2AA83}"/>
              </a:ext>
            </a:extLst>
          </p:cNvPr>
          <p:cNvSpPr txBox="1"/>
          <p:nvPr/>
        </p:nvSpPr>
        <p:spPr>
          <a:xfrm>
            <a:off x="1657143" y="5817947"/>
            <a:ext cx="86552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fil exerce sur la boîte une action mécanique de </a:t>
            </a:r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5EC13FE-4E42-4CEF-2E5C-083574260FA2}"/>
              </a:ext>
            </a:extLst>
          </p:cNvPr>
          <p:cNvSpPr txBox="1"/>
          <p:nvPr/>
        </p:nvSpPr>
        <p:spPr>
          <a:xfrm>
            <a:off x="3296794" y="4757773"/>
            <a:ext cx="42156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0" i="0" u="none" strike="noStrike" baseline="0" dirty="0">
                <a:latin typeface="Calibri" panose="020F0502020204030204" pitchFamily="34" charset="0"/>
              </a:rPr>
              <a:t>Le fil et la boite sont en contact.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00C6442-C1EF-C687-08B1-5657228CFC2B}"/>
              </a:ext>
            </a:extLst>
          </p:cNvPr>
          <p:cNvGrpSpPr/>
          <p:nvPr/>
        </p:nvGrpSpPr>
        <p:grpSpPr>
          <a:xfrm>
            <a:off x="3512032" y="2275368"/>
            <a:ext cx="1892595" cy="1153632"/>
            <a:chOff x="3512032" y="2275368"/>
            <a:chExt cx="1892595" cy="1153632"/>
          </a:xfrm>
        </p:grpSpPr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963592E7-BC14-7131-7FEA-D5A8C2972622}"/>
                </a:ext>
              </a:extLst>
            </p:cNvPr>
            <p:cNvCxnSpPr/>
            <p:nvPr/>
          </p:nvCxnSpPr>
          <p:spPr>
            <a:xfrm>
              <a:off x="3512032" y="2275368"/>
              <a:ext cx="1892595" cy="0"/>
            </a:xfrm>
            <a:prstGeom prst="line">
              <a:avLst/>
            </a:prstGeom>
            <a:ln w="28575">
              <a:solidFill>
                <a:srgbClr val="FE5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1E0D68A9-C9A7-9F44-BF1F-A5DDA424553B}"/>
                </a:ext>
              </a:extLst>
            </p:cNvPr>
            <p:cNvCxnSpPr/>
            <p:nvPr/>
          </p:nvCxnSpPr>
          <p:spPr>
            <a:xfrm>
              <a:off x="5393993" y="2286000"/>
              <a:ext cx="0" cy="1143000"/>
            </a:xfrm>
            <a:prstGeom prst="straightConnector1">
              <a:avLst/>
            </a:prstGeom>
            <a:ln w="28575">
              <a:solidFill>
                <a:srgbClr val="FE587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7EEB0F5A-7938-DFD9-1DCC-E29034307531}"/>
              </a:ext>
            </a:extLst>
          </p:cNvPr>
          <p:cNvSpPr txBox="1"/>
          <p:nvPr/>
        </p:nvSpPr>
        <p:spPr>
          <a:xfrm>
            <a:off x="968728" y="2007975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Le fil exerce l’action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C3C25F1-759B-4A9B-7376-50D351C0B54F}"/>
              </a:ext>
            </a:extLst>
          </p:cNvPr>
          <p:cNvSpPr txBox="1"/>
          <p:nvPr/>
        </p:nvSpPr>
        <p:spPr>
          <a:xfrm>
            <a:off x="868540" y="2606484"/>
            <a:ext cx="2901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La boite subit l’action 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5BD47503-F326-4882-A000-23B825099D84}"/>
              </a:ext>
            </a:extLst>
          </p:cNvPr>
          <p:cNvGrpSpPr/>
          <p:nvPr/>
        </p:nvGrpSpPr>
        <p:grpSpPr>
          <a:xfrm>
            <a:off x="3597079" y="2807749"/>
            <a:ext cx="719210" cy="400110"/>
            <a:chOff x="3512032" y="2275368"/>
            <a:chExt cx="1892595" cy="1153632"/>
          </a:xfrm>
        </p:grpSpPr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D0C8F314-1532-1FD6-4606-BB7422B47174}"/>
                </a:ext>
              </a:extLst>
            </p:cNvPr>
            <p:cNvCxnSpPr/>
            <p:nvPr/>
          </p:nvCxnSpPr>
          <p:spPr>
            <a:xfrm>
              <a:off x="3512032" y="2275368"/>
              <a:ext cx="1892595" cy="0"/>
            </a:xfrm>
            <a:prstGeom prst="line">
              <a:avLst/>
            </a:prstGeom>
            <a:ln w="28575">
              <a:solidFill>
                <a:srgbClr val="FE5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502FBD4C-F77A-6D4B-BCDD-3449A94D3102}"/>
                </a:ext>
              </a:extLst>
            </p:cNvPr>
            <p:cNvCxnSpPr/>
            <p:nvPr/>
          </p:nvCxnSpPr>
          <p:spPr>
            <a:xfrm>
              <a:off x="5393993" y="2286000"/>
              <a:ext cx="0" cy="1143000"/>
            </a:xfrm>
            <a:prstGeom prst="straightConnector1">
              <a:avLst/>
            </a:prstGeom>
            <a:ln w="28575">
              <a:solidFill>
                <a:srgbClr val="FE587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5DA3C644-5161-87C8-6B83-42B99CD3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FE398DA3-8EB2-7750-0785-5F223B4383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2765D12E-E973-6A94-FF0E-685071193E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5089" y="277276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/>
              <a:t>L’objet qui agit et l’objet qui subit sont en contact . Pour conclure, on dit : 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DF9EED48-7FB8-D0FE-09AE-27460AAC5AF7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E964166-EA60-AAA6-3B45-CC96DDF4505B}"/>
              </a:ext>
            </a:extLst>
          </p:cNvPr>
          <p:cNvSpPr txBox="1"/>
          <p:nvPr/>
        </p:nvSpPr>
        <p:spPr>
          <a:xfrm>
            <a:off x="687511" y="1377741"/>
            <a:ext cx="101042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action de contact est une action exercée par un corps sur un autre lorsqu’ils sont en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25E5D0C-C061-2589-3609-32ACA97D57F9}"/>
              </a:ext>
            </a:extLst>
          </p:cNvPr>
          <p:cNvSpPr/>
          <p:nvPr/>
        </p:nvSpPr>
        <p:spPr>
          <a:xfrm>
            <a:off x="2422125" y="5726299"/>
            <a:ext cx="5798663" cy="5892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Action de contact = les deux objets(branche et la pomme) se touchent.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5D0CE9E-55EA-8FF1-7255-6FDC5BC318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36" r="11236"/>
          <a:stretch/>
        </p:blipFill>
        <p:spPr>
          <a:xfrm>
            <a:off x="3246436" y="2560472"/>
            <a:ext cx="4150043" cy="291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9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B2194FCB-96C2-DDB3-178E-0B85888C8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D69B83F8-10C0-C153-777D-C5EA5F0DA8A2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BACAA0AE-EE41-FF31-57E8-C5E45C9172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30D949F0-7304-9098-8F54-69285CE90B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1895" y="48302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/>
              <a:t>Passons maintenant à un autre type d’action mécanique en répondant à la question :“Est-ce qu’il y a contact ou non ?”</a:t>
            </a:r>
            <a:br>
              <a:rPr lang="fr-FR" dirty="0"/>
            </a:b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26143E26-1EF4-BFAB-F6B2-5DA6C480EAAA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3357CD-4FFC-D6FA-9923-4EF0FA71529E}"/>
              </a:ext>
            </a:extLst>
          </p:cNvPr>
          <p:cNvSpPr txBox="1"/>
          <p:nvPr/>
        </p:nvSpPr>
        <p:spPr>
          <a:xfrm>
            <a:off x="455175" y="1047964"/>
            <a:ext cx="9737589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L’aimant exerce une action mécanique sur le trombone sans le toucher.</a:t>
            </a:r>
            <a:endParaRPr lang="fr-FR" sz="2400" b="0" i="0" u="none" strike="noStrike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94CB6E-2AE2-BA6B-F6E7-E8D088299D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51" r="11401" b="5508"/>
          <a:stretch>
            <a:fillRect/>
          </a:stretch>
        </p:blipFill>
        <p:spPr>
          <a:xfrm>
            <a:off x="1682791" y="2120715"/>
            <a:ext cx="3793449" cy="3339522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A77C5D7-900C-FE38-E5C6-B5331CFB44BB}"/>
              </a:ext>
            </a:extLst>
          </p:cNvPr>
          <p:cNvSpPr/>
          <p:nvPr/>
        </p:nvSpPr>
        <p:spPr>
          <a:xfrm>
            <a:off x="7176631" y="3198024"/>
            <a:ext cx="3332578" cy="9439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Le trombone est-il touché ? → </a:t>
            </a:r>
            <a:r>
              <a:rPr lang="fr-FR" b="1" dirty="0">
                <a:solidFill>
                  <a:schemeClr val="tx1"/>
                </a:solidFill>
              </a:rPr>
              <a:t>Non</a:t>
            </a:r>
          </a:p>
          <a:p>
            <a:r>
              <a:rPr lang="fr-FR" dirty="0">
                <a:solidFill>
                  <a:schemeClr val="tx1"/>
                </a:solidFill>
              </a:rPr>
              <a:t>Donc → </a:t>
            </a:r>
            <a:r>
              <a:rPr lang="fr-FR" b="1" dirty="0">
                <a:solidFill>
                  <a:schemeClr val="tx1"/>
                </a:solidFill>
              </a:rPr>
              <a:t>action à distance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3DE61C-E879-8263-B3FA-3A4811053B7F}"/>
              </a:ext>
            </a:extLst>
          </p:cNvPr>
          <p:cNvSpPr txBox="1"/>
          <p:nvPr/>
        </p:nvSpPr>
        <p:spPr>
          <a:xfrm>
            <a:off x="771620" y="5862158"/>
            <a:ext cx="9737589" cy="586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/>
              <a:t>L’aimant agit sur le trombone par une action mécanique </a:t>
            </a:r>
            <a:r>
              <a:rPr lang="fr-FR" sz="2400" dirty="0">
                <a:solidFill>
                  <a:srgbClr val="FF0000"/>
                </a:solidFill>
              </a:rPr>
              <a:t>à distance.</a:t>
            </a:r>
            <a:endParaRPr lang="fr-FR" sz="2400" b="0" i="0" u="none" strike="noStrike" baseline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37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5E454576-48E5-3C5E-4144-6193B28CC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8DDC5BD3-BA69-3635-7D25-7B7FF83BA3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D7CADE48-71CA-D2C8-FB28-9F3F798474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5089" y="350223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/>
              <a:t>L’objet qui agit et l’objet qui subit ne sont pas en contact. Pour conclure, on dit :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7C53335E-2399-8E45-AFC0-4147AE3BFA70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4A48FD-F4A3-60E3-EBB4-F9C7568626EC}"/>
              </a:ext>
            </a:extLst>
          </p:cNvPr>
          <p:cNvSpPr txBox="1"/>
          <p:nvPr/>
        </p:nvSpPr>
        <p:spPr>
          <a:xfrm>
            <a:off x="514791" y="1174541"/>
            <a:ext cx="101042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action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distance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une action exercée par un corps sur un autre sans qu’ils soient en contact.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6C2AA5F-9546-2160-415D-4907B65AA069}"/>
              </a:ext>
            </a:extLst>
          </p:cNvPr>
          <p:cNvSpPr/>
          <p:nvPr/>
        </p:nvSpPr>
        <p:spPr>
          <a:xfrm>
            <a:off x="2416394" y="5683459"/>
            <a:ext cx="6514246" cy="5892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Action à distance= Les deux objets(aimant et la bille) ne se touchent pas.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5EA6EA-8E7E-2A78-65D7-C41953FF74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437" b="7290"/>
          <a:stretch>
            <a:fillRect/>
          </a:stretch>
        </p:blipFill>
        <p:spPr>
          <a:xfrm>
            <a:off x="3491877" y="2246686"/>
            <a:ext cx="4150043" cy="291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3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2" name="Google Shape;2412;p3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7" name="Google Shape;2417;p3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418" name="Google Shape;2418;p3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F6565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3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0" name="Google Shape;2420;p36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6565"/>
          </a:solidFill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1" name="Google Shape;2421;p3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6565"/>
          </a:solidFill>
          <a:ln w="25400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2" name="Google Shape;2422;p3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2423" name="Google Shape;2423;p36"/>
          <p:cNvSpPr txBox="1"/>
          <p:nvPr/>
        </p:nvSpPr>
        <p:spPr>
          <a:xfrm>
            <a:off x="5025418" y="2769733"/>
            <a:ext cx="5869201" cy="769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Tâche principale</a:t>
            </a:r>
            <a:endParaRPr/>
          </a:p>
        </p:txBody>
      </p:sp>
      <p:pic>
        <p:nvPicPr>
          <p:cNvPr id="2424" name="Google Shape;2424;p36" descr="Une image contenant texte, Visage humain, habits, garç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 l="6543" t="22389" r="7874" b="21123"/>
          <a:stretch/>
        </p:blipFill>
        <p:spPr>
          <a:xfrm>
            <a:off x="465154" y="2567829"/>
            <a:ext cx="3426532" cy="2261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/>
          <p:cNvSpPr txBox="1">
            <a:spLocks noGrp="1"/>
          </p:cNvSpPr>
          <p:nvPr>
            <p:ph type="title"/>
          </p:nvPr>
        </p:nvSpPr>
        <p:spPr>
          <a:xfrm>
            <a:off x="1108430" y="138795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Voici notre tâche principale. Je vais vous montrer comment classer les actions exercées sur la remorque, en actions de contact et en actions à distance.</a:t>
            </a:r>
            <a:endParaRPr dirty="0"/>
          </a:p>
        </p:txBody>
      </p:sp>
      <p:sp>
        <p:nvSpPr>
          <p:cNvPr id="2431" name="Google Shape;2431;p3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lit la consigne en précisant les données. Il explique ce qui est demandé. Il (elle) doit utiliser le matériel nécessaire.</a:t>
            </a:r>
            <a:endParaRPr/>
          </a:p>
        </p:txBody>
      </p:sp>
      <p:sp>
        <p:nvSpPr>
          <p:cNvPr id="2432" name="Google Shape;2432;p37"/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/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C17A1D4-A1D6-BE1D-B705-29D6C8A03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92" y="2195605"/>
            <a:ext cx="10908416" cy="246679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4" name="Google Shape;264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645" name="Google Shape;2645;p38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On me demande de classer les actions exercées sur la remorque en actions de contact et en actions à distance. Pour réaliser ma tâche je suis les étapes suivantes : </a:t>
            </a:r>
            <a:endParaRPr dirty="0"/>
          </a:p>
        </p:txBody>
      </p:sp>
      <p:sp>
        <p:nvSpPr>
          <p:cNvPr id="2646" name="Google Shape;2646;p38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L’enseignant demande aux élèves de prêter leur attention.</a:t>
            </a:r>
            <a:endParaRPr dirty="0"/>
          </a:p>
        </p:txBody>
      </p:sp>
      <p:grpSp>
        <p:nvGrpSpPr>
          <p:cNvPr id="2647" name="Google Shape;2647;p38"/>
          <p:cNvGrpSpPr/>
          <p:nvPr/>
        </p:nvGrpSpPr>
        <p:grpSpPr>
          <a:xfrm>
            <a:off x="576446" y="2019851"/>
            <a:ext cx="11142344" cy="473884"/>
            <a:chOff x="657726" y="1400091"/>
            <a:chExt cx="11142344" cy="473884"/>
          </a:xfrm>
        </p:grpSpPr>
        <p:sp>
          <p:nvSpPr>
            <p:cNvPr id="2648" name="Google Shape;2648;p38"/>
            <p:cNvSpPr txBox="1"/>
            <p:nvPr/>
          </p:nvSpPr>
          <p:spPr>
            <a:xfrm>
              <a:off x="1270791" y="1400091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précise le système étudié.</a:t>
              </a:r>
              <a:endParaRPr dirty="0"/>
            </a:p>
          </p:txBody>
        </p:sp>
        <p:sp>
          <p:nvSpPr>
            <p:cNvPr id="2649" name="Google Shape;2649;p38"/>
            <p:cNvSpPr/>
            <p:nvPr/>
          </p:nvSpPr>
          <p:spPr>
            <a:xfrm>
              <a:off x="657726" y="1412351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/>
            </a:p>
          </p:txBody>
        </p:sp>
      </p:grpSp>
      <p:sp>
        <p:nvSpPr>
          <p:cNvPr id="2651" name="Google Shape;2651;p38"/>
          <p:cNvSpPr txBox="1"/>
          <p:nvPr/>
        </p:nvSpPr>
        <p:spPr>
          <a:xfrm>
            <a:off x="1189511" y="3052646"/>
            <a:ext cx="10529279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fais l’inventaire des actions exercées sur la remorque.</a:t>
            </a:r>
            <a:endParaRPr dirty="0"/>
          </a:p>
        </p:txBody>
      </p:sp>
      <p:sp>
        <p:nvSpPr>
          <p:cNvPr id="2654" name="Google Shape;2654;p38"/>
          <p:cNvSpPr txBox="1"/>
          <p:nvPr/>
        </p:nvSpPr>
        <p:spPr>
          <a:xfrm>
            <a:off x="1189511" y="4074078"/>
            <a:ext cx="10529279" cy="461665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classe ces actions en actions de contact et en actions à distance</a:t>
            </a:r>
            <a:endParaRPr dirty="0"/>
          </a:p>
        </p:txBody>
      </p:sp>
      <p:sp>
        <p:nvSpPr>
          <p:cNvPr id="4" name="Google Shape;2649;p38">
            <a:extLst>
              <a:ext uri="{FF2B5EF4-FFF2-40B4-BE49-F238E27FC236}">
                <a16:creationId xmlns:a16="http://schemas.microsoft.com/office/drawing/2014/main" id="{4EEDEB04-994D-AEE8-E296-CD6854F856C4}"/>
              </a:ext>
            </a:extLst>
          </p:cNvPr>
          <p:cNvSpPr/>
          <p:nvPr/>
        </p:nvSpPr>
        <p:spPr>
          <a:xfrm>
            <a:off x="576446" y="3028182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sp>
        <p:nvSpPr>
          <p:cNvPr id="6" name="Google Shape;2649;p38">
            <a:extLst>
              <a:ext uri="{FF2B5EF4-FFF2-40B4-BE49-F238E27FC236}">
                <a16:creationId xmlns:a16="http://schemas.microsoft.com/office/drawing/2014/main" id="{AFD47445-7F37-1BFD-81A0-154DEDDB4005}"/>
              </a:ext>
            </a:extLst>
          </p:cNvPr>
          <p:cNvSpPr/>
          <p:nvPr/>
        </p:nvSpPr>
        <p:spPr>
          <a:xfrm>
            <a:off x="576446" y="4074119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1" grpId="0" animBg="1"/>
      <p:bldP spid="2654" grpId="0" animBg="1"/>
      <p:bldP spid="4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293D097-9283-45CB-8419-A16E28F6E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A30B720C-8BBB-040E-0CBB-C928EBF3F0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F67FBCFD-190D-BE68-A7B0-53014EB6C2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commence par la première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D9194A42-0233-B5B5-9069-C0E018F39607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3AFC1C77-D178-8637-C435-7CAA72920809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1F0E0A0D-D908-911B-44E3-FA4CC84C0A75}"/>
              </a:ext>
            </a:extLst>
          </p:cNvPr>
          <p:cNvSpPr txBox="1"/>
          <p:nvPr/>
        </p:nvSpPr>
        <p:spPr>
          <a:xfrm>
            <a:off x="1137683" y="4072270"/>
            <a:ext cx="10529279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précise le système étudié.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9C0E091-B4F0-0BA3-F446-122B3340316E}"/>
              </a:ext>
            </a:extLst>
          </p:cNvPr>
          <p:cNvSpPr/>
          <p:nvPr/>
        </p:nvSpPr>
        <p:spPr>
          <a:xfrm>
            <a:off x="688022" y="4072270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57F952-CAB2-2407-7318-20859416F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92" y="1462027"/>
            <a:ext cx="10908416" cy="246679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E1E8337E-51AD-C2BA-7097-8674860E1F3D}"/>
              </a:ext>
            </a:extLst>
          </p:cNvPr>
          <p:cNvGrpSpPr/>
          <p:nvPr/>
        </p:nvGrpSpPr>
        <p:grpSpPr>
          <a:xfrm>
            <a:off x="876012" y="4894202"/>
            <a:ext cx="8863411" cy="464871"/>
            <a:chOff x="876012" y="4894202"/>
            <a:chExt cx="8863411" cy="464871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CCE9264-5C22-0461-53AD-F6B5AA7AC1B7}"/>
                </a:ext>
              </a:extLst>
            </p:cNvPr>
            <p:cNvSpPr txBox="1"/>
            <p:nvPr/>
          </p:nvSpPr>
          <p:spPr>
            <a:xfrm>
              <a:off x="876012" y="4894202"/>
              <a:ext cx="4153187" cy="464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 système étudié est……………………………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796C0F0C-C317-BC8B-EA6D-E85902F7372E}"/>
                </a:ext>
              </a:extLst>
            </p:cNvPr>
            <p:cNvSpPr txBox="1"/>
            <p:nvPr/>
          </p:nvSpPr>
          <p:spPr>
            <a:xfrm>
              <a:off x="4778162" y="4894202"/>
              <a:ext cx="4961261" cy="464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lnSpc>
                  <a:spcPct val="150000"/>
                </a:lnSpc>
                <a:defRPr sz="180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fr-FR" dirty="0"/>
                <a:t>sur laquelle agissent les différentes actions.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DB335299-E80D-1879-345B-D0B0F79C49B6}"/>
              </a:ext>
            </a:extLst>
          </p:cNvPr>
          <p:cNvSpPr txBox="1"/>
          <p:nvPr/>
        </p:nvSpPr>
        <p:spPr>
          <a:xfrm>
            <a:off x="3030280" y="4819774"/>
            <a:ext cx="2222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remorque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45CEB5F-5A82-241F-E5B5-C2CDAE76BBA0}"/>
              </a:ext>
            </a:extLst>
          </p:cNvPr>
          <p:cNvSpPr/>
          <p:nvPr/>
        </p:nvSpPr>
        <p:spPr>
          <a:xfrm>
            <a:off x="6570920" y="2261565"/>
            <a:ext cx="2137145" cy="12067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4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66473D33-85BF-6D5A-5FE3-6236F7B14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3B89C234-71C3-A82A-3497-40DE707934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AE0C975D-EE5E-F4FA-1096-63190EF4DF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Deuxième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A85F9692-F9CB-49C5-E398-0DBCDF6E2023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75443A0E-3079-5403-85CC-95530A6EA155}"/>
              </a:ext>
            </a:extLst>
          </p:cNvPr>
          <p:cNvSpPr txBox="1"/>
          <p:nvPr/>
        </p:nvSpPr>
        <p:spPr>
          <a:xfrm>
            <a:off x="1137683" y="4072270"/>
            <a:ext cx="10529279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fais l’inventaire des actions exercées sur la remorque.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BC961883-AC76-845C-2EF0-C5C8CB5A0503}"/>
              </a:ext>
            </a:extLst>
          </p:cNvPr>
          <p:cNvSpPr/>
          <p:nvPr/>
        </p:nvSpPr>
        <p:spPr>
          <a:xfrm>
            <a:off x="688022" y="4072270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A25414-4BCB-B51D-66AB-0EF86B89F87C}"/>
              </a:ext>
            </a:extLst>
          </p:cNvPr>
          <p:cNvSpPr txBox="1"/>
          <p:nvPr/>
        </p:nvSpPr>
        <p:spPr>
          <a:xfrm>
            <a:off x="1107307" y="4533894"/>
            <a:ext cx="6097772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remorque est soumise aux actions suivantes:</a:t>
            </a:r>
          </a:p>
        </p:txBody>
      </p:sp>
      <p:sp>
        <p:nvSpPr>
          <p:cNvPr id="2" name="Google Shape;2433;p37">
            <a:extLst>
              <a:ext uri="{FF2B5EF4-FFF2-40B4-BE49-F238E27FC236}">
                <a16:creationId xmlns:a16="http://schemas.microsoft.com/office/drawing/2014/main" id="{6E45099B-40D6-D237-1AAC-BF5C38FB8F47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534748-2E57-612A-B224-33326E269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92" y="1462027"/>
            <a:ext cx="10908416" cy="246679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FD68B52-4609-43CA-E28E-00AEE712391A}"/>
              </a:ext>
            </a:extLst>
          </p:cNvPr>
          <p:cNvSpPr txBox="1"/>
          <p:nvPr/>
        </p:nvSpPr>
        <p:spPr>
          <a:xfrm>
            <a:off x="1107307" y="5036855"/>
            <a:ext cx="6097772" cy="1429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…………...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B9775A-50AB-D79D-329A-C1C0D388394C}"/>
              </a:ext>
            </a:extLst>
          </p:cNvPr>
          <p:cNvSpPr txBox="1"/>
          <p:nvPr/>
        </p:nvSpPr>
        <p:spPr>
          <a:xfrm>
            <a:off x="1178612" y="5062373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L’action exercée par la voiture.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0D05328-E6F6-70CE-852D-6B4DA13B84A9}"/>
              </a:ext>
            </a:extLst>
          </p:cNvPr>
          <p:cNvSpPr txBox="1"/>
          <p:nvPr/>
        </p:nvSpPr>
        <p:spPr>
          <a:xfrm>
            <a:off x="1178612" y="5501810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L’action exercée par la route.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14F904-66A8-BB1B-A154-8C90E6944397}"/>
              </a:ext>
            </a:extLst>
          </p:cNvPr>
          <p:cNvSpPr txBox="1"/>
          <p:nvPr/>
        </p:nvSpPr>
        <p:spPr>
          <a:xfrm>
            <a:off x="1178611" y="5985275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L’action exercée par la Terre.</a:t>
            </a:r>
          </a:p>
        </p:txBody>
      </p:sp>
    </p:spTree>
    <p:extLst>
      <p:ext uri="{BB962C8B-B14F-4D97-AF65-F5344CB8AC3E}">
        <p14:creationId xmlns:p14="http://schemas.microsoft.com/office/powerpoint/2010/main" val="131363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3C1F74AE-09C8-AE65-C773-2BE54DB2B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AFB5DC56-2B3C-65A6-A400-7C2A08F7C1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8BEE9329-0A9F-1B73-70B7-2547747C1B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Troisième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FB71D1DF-A7F0-93FC-2DB9-7DED4FFE9911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8369A337-9442-84CE-B23A-49D98F1A59A5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79D8E4FD-9AE0-BD4F-567D-B6ED3F997DCC}"/>
              </a:ext>
            </a:extLst>
          </p:cNvPr>
          <p:cNvSpPr txBox="1"/>
          <p:nvPr/>
        </p:nvSpPr>
        <p:spPr>
          <a:xfrm>
            <a:off x="1137683" y="4072270"/>
            <a:ext cx="10529279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Je classe ces actions en actions de contact et en actions à distance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39EF74F-C4B0-2C7A-849D-78B5FB98B474}"/>
              </a:ext>
            </a:extLst>
          </p:cNvPr>
          <p:cNvSpPr/>
          <p:nvPr/>
        </p:nvSpPr>
        <p:spPr>
          <a:xfrm>
            <a:off x="688022" y="4072270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6CC5D3-FCAD-06D9-7843-CF9418BC5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92" y="1462027"/>
            <a:ext cx="10908416" cy="2466790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4F698E4-5DE8-A5A8-2673-296746E567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668858"/>
              </p:ext>
            </p:extLst>
          </p:nvPr>
        </p:nvGraphicFramePr>
        <p:xfrm>
          <a:off x="688021" y="4654293"/>
          <a:ext cx="7655044" cy="14833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827522">
                  <a:extLst>
                    <a:ext uri="{9D8B030D-6E8A-4147-A177-3AD203B41FA5}">
                      <a16:colId xmlns:a16="http://schemas.microsoft.com/office/drawing/2014/main" val="1749692856"/>
                    </a:ext>
                  </a:extLst>
                </a:gridCol>
                <a:gridCol w="3827522">
                  <a:extLst>
                    <a:ext uri="{9D8B030D-6E8A-4147-A177-3AD203B41FA5}">
                      <a16:colId xmlns:a16="http://schemas.microsoft.com/office/drawing/2014/main" val="3192922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Action de contact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Action à distance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968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87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78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18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020159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379D529E-B517-6C9A-CEA2-86FEDA5DD26D}"/>
              </a:ext>
            </a:extLst>
          </p:cNvPr>
          <p:cNvSpPr txBox="1"/>
          <p:nvPr/>
        </p:nvSpPr>
        <p:spPr>
          <a:xfrm>
            <a:off x="787102" y="5196181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L’action exercée par la voiture.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A5ACFE4-0A7E-DD24-F7BB-6C7CDBD4AB93}"/>
              </a:ext>
            </a:extLst>
          </p:cNvPr>
          <p:cNvSpPr txBox="1"/>
          <p:nvPr/>
        </p:nvSpPr>
        <p:spPr>
          <a:xfrm>
            <a:off x="787102" y="5565513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L’action exercée par la route.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7604B2F-A98F-793F-6751-C67F4302E87B}"/>
              </a:ext>
            </a:extLst>
          </p:cNvPr>
          <p:cNvSpPr txBox="1"/>
          <p:nvPr/>
        </p:nvSpPr>
        <p:spPr>
          <a:xfrm>
            <a:off x="4515543" y="5112919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L’action exercée par la Terre.</a:t>
            </a:r>
          </a:p>
        </p:txBody>
      </p:sp>
      <p:sp>
        <p:nvSpPr>
          <p:cNvPr id="3" name="Rectangle à coins arrondis 13">
            <a:extLst>
              <a:ext uri="{FF2B5EF4-FFF2-40B4-BE49-F238E27FC236}">
                <a16:creationId xmlns:a16="http://schemas.microsoft.com/office/drawing/2014/main" id="{41DBBD73-CE8C-83FD-5A1B-130D67C10786}"/>
              </a:ext>
            </a:extLst>
          </p:cNvPr>
          <p:cNvSpPr/>
          <p:nvPr/>
        </p:nvSpPr>
        <p:spPr>
          <a:xfrm>
            <a:off x="8056187" y="5439721"/>
            <a:ext cx="3843867" cy="1085360"/>
          </a:xfrm>
          <a:prstGeom prst="roundRect">
            <a:avLst>
              <a:gd name="adj" fmla="val 89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i="1" dirty="0"/>
              <a:t>Attention!</a:t>
            </a:r>
          </a:p>
          <a:p>
            <a:pPr algn="ctr"/>
            <a:r>
              <a:rPr lang="fr-FR" sz="1800" dirty="0"/>
              <a:t>Il s’agit de la planète Terre et non pas la surface de la Terre</a:t>
            </a:r>
            <a:endParaRPr lang="fr-FR" dirty="0"/>
          </a:p>
        </p:txBody>
      </p:sp>
      <p:sp>
        <p:nvSpPr>
          <p:cNvPr id="4" name="Triangle isocèle 3">
            <a:extLst>
              <a:ext uri="{FF2B5EF4-FFF2-40B4-BE49-F238E27FC236}">
                <a16:creationId xmlns:a16="http://schemas.microsoft.com/office/drawing/2014/main" id="{73D02687-611F-494C-BA89-88F081D9B0ED}"/>
              </a:ext>
            </a:extLst>
          </p:cNvPr>
          <p:cNvSpPr/>
          <p:nvPr/>
        </p:nvSpPr>
        <p:spPr>
          <a:xfrm>
            <a:off x="7901517" y="4981784"/>
            <a:ext cx="883096" cy="58907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7309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9" name="Google Shape;3179;p4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15</a:t>
            </a:r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une main qui tire une boîte avec un fil.</a:t>
            </a:r>
            <a:endParaRPr dirty="0"/>
          </a:p>
        </p:txBody>
      </p:sp>
      <p:sp>
        <p:nvSpPr>
          <p:cNvPr id="3185" name="Google Shape;3185;p45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/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type de l’action mécanique exercée par le fil sur la boîte.</a:t>
            </a:r>
            <a:endParaRPr dirty="0"/>
          </a:p>
        </p:txBody>
      </p:sp>
      <p:grpSp>
        <p:nvGrpSpPr>
          <p:cNvPr id="3187" name="Google Shape;3187;p45"/>
          <p:cNvGrpSpPr/>
          <p:nvPr/>
        </p:nvGrpSpPr>
        <p:grpSpPr>
          <a:xfrm>
            <a:off x="1445309" y="3108435"/>
            <a:ext cx="3108218" cy="443666"/>
            <a:chOff x="1445309" y="2444290"/>
            <a:chExt cx="3108218" cy="443666"/>
          </a:xfrm>
        </p:grpSpPr>
        <p:sp>
          <p:nvSpPr>
            <p:cNvPr id="3188" name="Google Shape;3188;p45"/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de contact</a:t>
              </a:r>
              <a:endParaRPr dirty="0"/>
            </a:p>
          </p:txBody>
        </p:sp>
        <p:sp>
          <p:nvSpPr>
            <p:cNvPr id="3189" name="Google Shape;3189;p45"/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/>
          <p:cNvGrpSpPr/>
          <p:nvPr/>
        </p:nvGrpSpPr>
        <p:grpSpPr>
          <a:xfrm>
            <a:off x="1445309" y="4662633"/>
            <a:ext cx="3108218" cy="430924"/>
            <a:chOff x="1445309" y="3848948"/>
            <a:chExt cx="3108218" cy="430924"/>
          </a:xfrm>
        </p:grpSpPr>
        <p:sp>
          <p:nvSpPr>
            <p:cNvPr id="3191" name="Google Shape;3191;p45"/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à distance</a:t>
              </a:r>
              <a:endParaRPr dirty="0"/>
            </a:p>
          </p:txBody>
        </p:sp>
        <p:sp>
          <p:nvSpPr>
            <p:cNvPr id="3192" name="Google Shape;3192;p45"/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9" name="Google Shape;3199;p45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333CD0A-C5C8-A7F1-BF09-5C3A88830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320" y="2591960"/>
            <a:ext cx="4572396" cy="326265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04408A67-8F1F-D775-1468-C8FAE6810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D471A95B-2F40-45DC-897D-51B1076181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fil et la boîte sont en contact alors on parle d’une action de contact.</a:t>
            </a:r>
            <a:endParaRPr dirty="0"/>
          </a:p>
        </p:txBody>
      </p: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6A3EB2D1-DFDB-E000-46D3-D30DBE42842F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07CB5805-82C2-8A1C-320A-3E313F62272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03065404-31AE-E326-3A46-5C9172A4EDC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81FA4808-6D5D-07E2-C569-93C36228FB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8894" y="2867271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3186;p45">
            <a:extLst>
              <a:ext uri="{FF2B5EF4-FFF2-40B4-BE49-F238E27FC236}">
                <a16:creationId xmlns:a16="http://schemas.microsoft.com/office/drawing/2014/main" id="{D413B0DC-0063-AC2B-4C26-35DB2FA1D234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type de l’action mécanique exercée par le fil sur la boîte.</a:t>
            </a:r>
            <a:endParaRPr dirty="0"/>
          </a:p>
        </p:txBody>
      </p:sp>
      <p:grpSp>
        <p:nvGrpSpPr>
          <p:cNvPr id="5" name="Google Shape;3187;p45">
            <a:extLst>
              <a:ext uri="{FF2B5EF4-FFF2-40B4-BE49-F238E27FC236}">
                <a16:creationId xmlns:a16="http://schemas.microsoft.com/office/drawing/2014/main" id="{94AC295B-579E-6B65-756F-7A89E9474BED}"/>
              </a:ext>
            </a:extLst>
          </p:cNvPr>
          <p:cNvGrpSpPr/>
          <p:nvPr/>
        </p:nvGrpSpPr>
        <p:grpSpPr>
          <a:xfrm>
            <a:off x="1445309" y="3108435"/>
            <a:ext cx="3108218" cy="443666"/>
            <a:chOff x="1445309" y="2444290"/>
            <a:chExt cx="3108218" cy="443666"/>
          </a:xfrm>
        </p:grpSpPr>
        <p:sp>
          <p:nvSpPr>
            <p:cNvPr id="6" name="Google Shape;3188;p45">
              <a:extLst>
                <a:ext uri="{FF2B5EF4-FFF2-40B4-BE49-F238E27FC236}">
                  <a16:creationId xmlns:a16="http://schemas.microsoft.com/office/drawing/2014/main" id="{B6105C82-F6F9-172B-9106-FAD0EDD160CA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de contact</a:t>
              </a:r>
              <a:endParaRPr dirty="0"/>
            </a:p>
          </p:txBody>
        </p:sp>
        <p:sp>
          <p:nvSpPr>
            <p:cNvPr id="7" name="Google Shape;3189;p45">
              <a:extLst>
                <a:ext uri="{FF2B5EF4-FFF2-40B4-BE49-F238E27FC236}">
                  <a16:creationId xmlns:a16="http://schemas.microsoft.com/office/drawing/2014/main" id="{25930F77-A576-4EF4-FA33-CE6A49813958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8" name="Google Shape;3190;p45">
            <a:extLst>
              <a:ext uri="{FF2B5EF4-FFF2-40B4-BE49-F238E27FC236}">
                <a16:creationId xmlns:a16="http://schemas.microsoft.com/office/drawing/2014/main" id="{B4FCFF22-923E-AAA5-B4EE-59003CD52107}"/>
              </a:ext>
            </a:extLst>
          </p:cNvPr>
          <p:cNvGrpSpPr/>
          <p:nvPr/>
        </p:nvGrpSpPr>
        <p:grpSpPr>
          <a:xfrm>
            <a:off x="1445309" y="4662633"/>
            <a:ext cx="3108218" cy="430924"/>
            <a:chOff x="1445309" y="3848948"/>
            <a:chExt cx="3108218" cy="430924"/>
          </a:xfrm>
        </p:grpSpPr>
        <p:sp>
          <p:nvSpPr>
            <p:cNvPr id="9" name="Google Shape;3191;p45">
              <a:extLst>
                <a:ext uri="{FF2B5EF4-FFF2-40B4-BE49-F238E27FC236}">
                  <a16:creationId xmlns:a16="http://schemas.microsoft.com/office/drawing/2014/main" id="{4E69BE84-79B7-9398-6BC2-3C51EACA4A77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à distance</a:t>
              </a:r>
              <a:endParaRPr dirty="0"/>
            </a:p>
          </p:txBody>
        </p:sp>
        <p:sp>
          <p:nvSpPr>
            <p:cNvPr id="10" name="Google Shape;3192;p45">
              <a:extLst>
                <a:ext uri="{FF2B5EF4-FFF2-40B4-BE49-F238E27FC236}">
                  <a16:creationId xmlns:a16="http://schemas.microsoft.com/office/drawing/2014/main" id="{738888CB-0D8B-FC84-A92C-EA088E0C9082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407E40E0-1808-7BDC-017C-0D0E04B8E9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1320" y="2591960"/>
            <a:ext cx="4572396" cy="326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12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95D11AE8-8767-FBA3-2E91-B4B206AD2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7C15092B-36D9-8D57-A8FC-EFB65C68BB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une pomme suspendue par sa branche. 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91A6C337-36CA-8C7F-669A-157594B442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3ECBA8D0-B915-5652-657C-16DFD06E93D2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type de l’action mécanique exercé par la Terre sur la pomme.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6FD6471C-810F-FE7C-AE7D-317F93ECF243}"/>
              </a:ext>
            </a:extLst>
          </p:cNvPr>
          <p:cNvGrpSpPr/>
          <p:nvPr/>
        </p:nvGrpSpPr>
        <p:grpSpPr>
          <a:xfrm>
            <a:off x="1445309" y="3108435"/>
            <a:ext cx="3108218" cy="443666"/>
            <a:chOff x="1445309" y="2444290"/>
            <a:chExt cx="3108218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5F386BB5-84B5-415B-F349-8399E1B1AF95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de contact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B337071A-9C97-2E7A-DA76-6095DB421A65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C3DAF5FA-88FA-CE3D-46D3-2CDE0567ABA0}"/>
              </a:ext>
            </a:extLst>
          </p:cNvPr>
          <p:cNvGrpSpPr/>
          <p:nvPr/>
        </p:nvGrpSpPr>
        <p:grpSpPr>
          <a:xfrm>
            <a:off x="1445309" y="4662633"/>
            <a:ext cx="3108218" cy="430924"/>
            <a:chOff x="1445309" y="3848948"/>
            <a:chExt cx="3108218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DBB99FC9-8948-E67B-33E7-BC06BE9D6F33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à distance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4299A5B1-4446-65CE-7CC2-6F8011E78A81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052C37B6-9A84-8AFA-A9F2-9B883182ECC3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0E77EFC-ED8F-1D53-B58B-72394FB085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EC75AA39-E734-2EE8-0FBE-4717BAB17F0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0C5308F-6198-556B-A5F3-AA66EAB75A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21320" y="2976268"/>
            <a:ext cx="4572396" cy="249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672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410EBEE7-E968-DC62-E102-91AADA67E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821FA66C-F0C1-B0BA-F0BB-4AEE40E2E1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Effectivement la Terre attire la pomme à distance.</a:t>
            </a:r>
            <a:endParaRPr dirty="0"/>
          </a:p>
        </p:txBody>
      </p: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93A32CBF-4981-B2F2-4C9A-B8A6DC2D0884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3141AC32-20E6-3C87-C237-538842B6A05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6CF7F293-834F-B973-758B-93E82FDB29CB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62A09969-1B19-0D7B-CCE6-66752739C2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2569" y="4504941"/>
            <a:ext cx="684830" cy="6848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186;p45">
            <a:extLst>
              <a:ext uri="{FF2B5EF4-FFF2-40B4-BE49-F238E27FC236}">
                <a16:creationId xmlns:a16="http://schemas.microsoft.com/office/drawing/2014/main" id="{CFAF376C-A6E3-78A1-F97C-9EEC7C3009EA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type de l’action mécanique exercé par la Terre sur la pomme.</a:t>
            </a:r>
            <a:endParaRPr dirty="0"/>
          </a:p>
        </p:txBody>
      </p:sp>
      <p:grpSp>
        <p:nvGrpSpPr>
          <p:cNvPr id="12" name="Google Shape;3187;p45">
            <a:extLst>
              <a:ext uri="{FF2B5EF4-FFF2-40B4-BE49-F238E27FC236}">
                <a16:creationId xmlns:a16="http://schemas.microsoft.com/office/drawing/2014/main" id="{52FBB091-D81C-E659-CAE5-B9999A44DFC7}"/>
              </a:ext>
            </a:extLst>
          </p:cNvPr>
          <p:cNvGrpSpPr/>
          <p:nvPr/>
        </p:nvGrpSpPr>
        <p:grpSpPr>
          <a:xfrm>
            <a:off x="1445309" y="3108435"/>
            <a:ext cx="3108218" cy="443666"/>
            <a:chOff x="1445309" y="2444290"/>
            <a:chExt cx="3108218" cy="443666"/>
          </a:xfrm>
        </p:grpSpPr>
        <p:sp>
          <p:nvSpPr>
            <p:cNvPr id="13" name="Google Shape;3188;p45">
              <a:extLst>
                <a:ext uri="{FF2B5EF4-FFF2-40B4-BE49-F238E27FC236}">
                  <a16:creationId xmlns:a16="http://schemas.microsoft.com/office/drawing/2014/main" id="{56BFFCBE-AEA1-8494-A053-B4A682DCB1D7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de contact</a:t>
              </a:r>
              <a:endParaRPr dirty="0"/>
            </a:p>
          </p:txBody>
        </p:sp>
        <p:sp>
          <p:nvSpPr>
            <p:cNvPr id="14" name="Google Shape;3189;p45">
              <a:extLst>
                <a:ext uri="{FF2B5EF4-FFF2-40B4-BE49-F238E27FC236}">
                  <a16:creationId xmlns:a16="http://schemas.microsoft.com/office/drawing/2014/main" id="{591E7709-27EA-4858-C784-BC40D623BF23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5" name="Google Shape;3190;p45">
            <a:extLst>
              <a:ext uri="{FF2B5EF4-FFF2-40B4-BE49-F238E27FC236}">
                <a16:creationId xmlns:a16="http://schemas.microsoft.com/office/drawing/2014/main" id="{947564EA-C09E-30B6-C1EE-61950ED34A07}"/>
              </a:ext>
            </a:extLst>
          </p:cNvPr>
          <p:cNvGrpSpPr/>
          <p:nvPr/>
        </p:nvGrpSpPr>
        <p:grpSpPr>
          <a:xfrm>
            <a:off x="1445309" y="4662633"/>
            <a:ext cx="3108218" cy="430924"/>
            <a:chOff x="1445309" y="3848948"/>
            <a:chExt cx="3108218" cy="430924"/>
          </a:xfrm>
        </p:grpSpPr>
        <p:sp>
          <p:nvSpPr>
            <p:cNvPr id="16" name="Google Shape;3191;p45">
              <a:extLst>
                <a:ext uri="{FF2B5EF4-FFF2-40B4-BE49-F238E27FC236}">
                  <a16:creationId xmlns:a16="http://schemas.microsoft.com/office/drawing/2014/main" id="{0A6AF68D-2724-B357-423D-17674A4E9FC4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à distance</a:t>
              </a:r>
              <a:endParaRPr dirty="0"/>
            </a:p>
          </p:txBody>
        </p:sp>
        <p:sp>
          <p:nvSpPr>
            <p:cNvPr id="17" name="Google Shape;3192;p45">
              <a:extLst>
                <a:ext uri="{FF2B5EF4-FFF2-40B4-BE49-F238E27FC236}">
                  <a16:creationId xmlns:a16="http://schemas.microsoft.com/office/drawing/2014/main" id="{8D4C4309-29B0-3ADD-FC99-31FC1AC4D9FE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BBDC0BBE-DDEC-C053-50C3-8CE5319AEC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121320" y="2976268"/>
            <a:ext cx="4572396" cy="249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97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93577565-90ED-DC02-C1A8-2F671276D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3DB31C0F-270B-3998-407C-BB98D93D23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une main tire une boîte au repos avec un fil, et elle se met en mouvement.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7464F9A2-67FF-0870-05D1-987748EF2E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BB9EA929-0CD1-2B85-9B59-4D1319116C86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0E0EC8AD-2D03-CD2E-633A-E439EE76AD2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1F0412E9-0B7A-3A91-066D-42AA36E67DF3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A111E84-CCF7-CEA9-3974-66B259C28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5" y="2471297"/>
            <a:ext cx="4572396" cy="3262651"/>
          </a:xfrm>
          <a:prstGeom prst="rect">
            <a:avLst/>
          </a:prstGeom>
        </p:spPr>
      </p:pic>
      <p:sp>
        <p:nvSpPr>
          <p:cNvPr id="2" name="Google Shape;3186;p45">
            <a:extLst>
              <a:ext uri="{FF2B5EF4-FFF2-40B4-BE49-F238E27FC236}">
                <a16:creationId xmlns:a16="http://schemas.microsoft.com/office/drawing/2014/main" id="{C65AD988-023F-4CB5-ABB9-A3CE365CE96B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type de l’action mécanique exercé par le sol sur la boîte.</a:t>
            </a:r>
            <a:endParaRPr dirty="0"/>
          </a:p>
        </p:txBody>
      </p:sp>
      <p:grpSp>
        <p:nvGrpSpPr>
          <p:cNvPr id="4" name="Google Shape;3187;p45">
            <a:extLst>
              <a:ext uri="{FF2B5EF4-FFF2-40B4-BE49-F238E27FC236}">
                <a16:creationId xmlns:a16="http://schemas.microsoft.com/office/drawing/2014/main" id="{2FCBECE2-4F9C-A46C-1FF9-2FE0F9B23FB0}"/>
              </a:ext>
            </a:extLst>
          </p:cNvPr>
          <p:cNvGrpSpPr/>
          <p:nvPr/>
        </p:nvGrpSpPr>
        <p:grpSpPr>
          <a:xfrm>
            <a:off x="1445309" y="3108435"/>
            <a:ext cx="3108218" cy="443666"/>
            <a:chOff x="1445309" y="2444290"/>
            <a:chExt cx="3108218" cy="443666"/>
          </a:xfrm>
        </p:grpSpPr>
        <p:sp>
          <p:nvSpPr>
            <p:cNvPr id="5" name="Google Shape;3188;p45">
              <a:extLst>
                <a:ext uri="{FF2B5EF4-FFF2-40B4-BE49-F238E27FC236}">
                  <a16:creationId xmlns:a16="http://schemas.microsoft.com/office/drawing/2014/main" id="{5A02E22A-83EE-3F62-D33A-E6803807FBD6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de contact</a:t>
              </a:r>
              <a:endParaRPr dirty="0"/>
            </a:p>
          </p:txBody>
        </p:sp>
        <p:sp>
          <p:nvSpPr>
            <p:cNvPr id="6" name="Google Shape;3189;p45">
              <a:extLst>
                <a:ext uri="{FF2B5EF4-FFF2-40B4-BE49-F238E27FC236}">
                  <a16:creationId xmlns:a16="http://schemas.microsoft.com/office/drawing/2014/main" id="{567F0488-C68C-70EB-485F-D96582F45087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7" name="Google Shape;3190;p45">
            <a:extLst>
              <a:ext uri="{FF2B5EF4-FFF2-40B4-BE49-F238E27FC236}">
                <a16:creationId xmlns:a16="http://schemas.microsoft.com/office/drawing/2014/main" id="{4EC46F54-9D51-EB7C-3494-453F009B52B1}"/>
              </a:ext>
            </a:extLst>
          </p:cNvPr>
          <p:cNvGrpSpPr/>
          <p:nvPr/>
        </p:nvGrpSpPr>
        <p:grpSpPr>
          <a:xfrm>
            <a:off x="1445309" y="4662633"/>
            <a:ext cx="3108218" cy="430924"/>
            <a:chOff x="1445309" y="3848948"/>
            <a:chExt cx="3108218" cy="430924"/>
          </a:xfrm>
        </p:grpSpPr>
        <p:sp>
          <p:nvSpPr>
            <p:cNvPr id="8" name="Google Shape;3191;p45">
              <a:extLst>
                <a:ext uri="{FF2B5EF4-FFF2-40B4-BE49-F238E27FC236}">
                  <a16:creationId xmlns:a16="http://schemas.microsoft.com/office/drawing/2014/main" id="{8D780875-2A6E-71EB-BE69-A5A19C7FB222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à distance</a:t>
              </a:r>
              <a:endParaRPr dirty="0"/>
            </a:p>
          </p:txBody>
        </p:sp>
        <p:sp>
          <p:nvSpPr>
            <p:cNvPr id="9" name="Google Shape;3192;p45">
              <a:extLst>
                <a:ext uri="{FF2B5EF4-FFF2-40B4-BE49-F238E27FC236}">
                  <a16:creationId xmlns:a16="http://schemas.microsoft.com/office/drawing/2014/main" id="{823F84A2-FBD1-299C-7C5A-B42EDEC9743B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7798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6C7309C4-0C89-668A-CA69-4B5C935FE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65E170F3-A069-ABE4-287F-0EADBA78F0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sol et la boîte sont en contact.</a:t>
            </a:r>
            <a:endParaRPr dirty="0"/>
          </a:p>
        </p:txBody>
      </p: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B522F0D8-BD3B-DC63-2036-0B8EB2EA321C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02BAB6C-ECCC-73B5-9C27-F0D2AFC6BF4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FB0366CB-EFD5-5AD5-DA1E-2D266B717022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0D096AFC-536D-B20A-E52F-2396F3F8FE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8894" y="2987853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52F6234-BD5F-8E8E-728A-F8195F893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295" y="2471297"/>
            <a:ext cx="4572396" cy="3262651"/>
          </a:xfrm>
          <a:prstGeom prst="rect">
            <a:avLst/>
          </a:prstGeom>
        </p:spPr>
      </p:pic>
      <p:sp>
        <p:nvSpPr>
          <p:cNvPr id="5" name="Google Shape;3186;p45">
            <a:extLst>
              <a:ext uri="{FF2B5EF4-FFF2-40B4-BE49-F238E27FC236}">
                <a16:creationId xmlns:a16="http://schemas.microsoft.com/office/drawing/2014/main" id="{C2C626D3-8F9B-75E4-E672-3A74FA8589AA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type de l’action mécanique exercé par le sol sur la boîte.</a:t>
            </a:r>
            <a:endParaRPr dirty="0"/>
          </a:p>
        </p:txBody>
      </p:sp>
      <p:grpSp>
        <p:nvGrpSpPr>
          <p:cNvPr id="6" name="Google Shape;3187;p45">
            <a:extLst>
              <a:ext uri="{FF2B5EF4-FFF2-40B4-BE49-F238E27FC236}">
                <a16:creationId xmlns:a16="http://schemas.microsoft.com/office/drawing/2014/main" id="{512A1500-1739-DC10-4F4B-F37D1F02F992}"/>
              </a:ext>
            </a:extLst>
          </p:cNvPr>
          <p:cNvGrpSpPr/>
          <p:nvPr/>
        </p:nvGrpSpPr>
        <p:grpSpPr>
          <a:xfrm>
            <a:off x="1445309" y="3108435"/>
            <a:ext cx="3108218" cy="443666"/>
            <a:chOff x="1445309" y="2444290"/>
            <a:chExt cx="3108218" cy="443666"/>
          </a:xfrm>
        </p:grpSpPr>
        <p:sp>
          <p:nvSpPr>
            <p:cNvPr id="7" name="Google Shape;3188;p45">
              <a:extLst>
                <a:ext uri="{FF2B5EF4-FFF2-40B4-BE49-F238E27FC236}">
                  <a16:creationId xmlns:a16="http://schemas.microsoft.com/office/drawing/2014/main" id="{6B0D3337-9C4D-B112-9616-86D39BCA75A7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de contact</a:t>
              </a:r>
              <a:endParaRPr dirty="0"/>
            </a:p>
          </p:txBody>
        </p:sp>
        <p:sp>
          <p:nvSpPr>
            <p:cNvPr id="8" name="Google Shape;3189;p45">
              <a:extLst>
                <a:ext uri="{FF2B5EF4-FFF2-40B4-BE49-F238E27FC236}">
                  <a16:creationId xmlns:a16="http://schemas.microsoft.com/office/drawing/2014/main" id="{9040F8B7-B9F4-B476-3A1A-26A446F84A68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9" name="Google Shape;3190;p45">
            <a:extLst>
              <a:ext uri="{FF2B5EF4-FFF2-40B4-BE49-F238E27FC236}">
                <a16:creationId xmlns:a16="http://schemas.microsoft.com/office/drawing/2014/main" id="{4277AA9E-7FA3-35E7-41B1-7DF0EFF31FEB}"/>
              </a:ext>
            </a:extLst>
          </p:cNvPr>
          <p:cNvGrpSpPr/>
          <p:nvPr/>
        </p:nvGrpSpPr>
        <p:grpSpPr>
          <a:xfrm>
            <a:off x="1445309" y="4662633"/>
            <a:ext cx="3108218" cy="430924"/>
            <a:chOff x="1445309" y="3848948"/>
            <a:chExt cx="3108218" cy="430924"/>
          </a:xfrm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35372F66-6CE7-9233-3099-A6D0179F50B2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à distance</a:t>
              </a:r>
              <a:endParaRPr dirty="0"/>
            </a:p>
          </p:txBody>
        </p:sp>
        <p:sp>
          <p:nvSpPr>
            <p:cNvPr id="11" name="Google Shape;3192;p45">
              <a:extLst>
                <a:ext uri="{FF2B5EF4-FFF2-40B4-BE49-F238E27FC236}">
                  <a16:creationId xmlns:a16="http://schemas.microsoft.com/office/drawing/2014/main" id="{EE6BB13F-5AA8-FBB2-79C6-34D971A40A6F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613732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C99BB933-88A2-2989-9F49-E01AB67D3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9C43F74B-6F34-B708-7396-9AC7366A53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 satellite qui tourne autour de la Terre . 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B5ABA687-7FC9-F665-A376-C10FAB1E8F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A3E91BB4-1F76-45F3-BB6C-383CF883392B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45D0B0FB-0662-D717-A774-9BE52F0913D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B749B0ED-09C2-6040-8BD2-5FB5AEA2791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E2D47835-B61E-724A-2CDA-9A61708D4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806" y="2285020"/>
            <a:ext cx="4616712" cy="3635206"/>
          </a:xfrm>
          <a:prstGeom prst="rect">
            <a:avLst/>
          </a:prstGeom>
        </p:spPr>
      </p:pic>
      <p:sp>
        <p:nvSpPr>
          <p:cNvPr id="5" name="Google Shape;3186;p45">
            <a:extLst>
              <a:ext uri="{FF2B5EF4-FFF2-40B4-BE49-F238E27FC236}">
                <a16:creationId xmlns:a16="http://schemas.microsoft.com/office/drawing/2014/main" id="{62B87719-2F83-2513-A9FA-91A35B1D1521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type de l’action mécanique exercé par la Terre sur le satellite.</a:t>
            </a:r>
            <a:endParaRPr dirty="0"/>
          </a:p>
        </p:txBody>
      </p:sp>
      <p:grpSp>
        <p:nvGrpSpPr>
          <p:cNvPr id="6" name="Google Shape;3187;p45">
            <a:extLst>
              <a:ext uri="{FF2B5EF4-FFF2-40B4-BE49-F238E27FC236}">
                <a16:creationId xmlns:a16="http://schemas.microsoft.com/office/drawing/2014/main" id="{EA54F779-E76C-2B02-8AF4-D95CE5426016}"/>
              </a:ext>
            </a:extLst>
          </p:cNvPr>
          <p:cNvGrpSpPr/>
          <p:nvPr/>
        </p:nvGrpSpPr>
        <p:grpSpPr>
          <a:xfrm>
            <a:off x="1445309" y="3108435"/>
            <a:ext cx="3108218" cy="443666"/>
            <a:chOff x="1445309" y="2444290"/>
            <a:chExt cx="3108218" cy="443666"/>
          </a:xfrm>
        </p:grpSpPr>
        <p:sp>
          <p:nvSpPr>
            <p:cNvPr id="7" name="Google Shape;3188;p45">
              <a:extLst>
                <a:ext uri="{FF2B5EF4-FFF2-40B4-BE49-F238E27FC236}">
                  <a16:creationId xmlns:a16="http://schemas.microsoft.com/office/drawing/2014/main" id="{496EA7B6-2ADA-417C-33F7-4F03B25583DA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de contact</a:t>
              </a:r>
              <a:endParaRPr dirty="0"/>
            </a:p>
          </p:txBody>
        </p:sp>
        <p:sp>
          <p:nvSpPr>
            <p:cNvPr id="8" name="Google Shape;3189;p45">
              <a:extLst>
                <a:ext uri="{FF2B5EF4-FFF2-40B4-BE49-F238E27FC236}">
                  <a16:creationId xmlns:a16="http://schemas.microsoft.com/office/drawing/2014/main" id="{1306D1DF-5B5F-6531-E180-37DF25933F3A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9" name="Google Shape;3190;p45">
            <a:extLst>
              <a:ext uri="{FF2B5EF4-FFF2-40B4-BE49-F238E27FC236}">
                <a16:creationId xmlns:a16="http://schemas.microsoft.com/office/drawing/2014/main" id="{A1B71B53-7269-F899-5D69-AE58C83D04A5}"/>
              </a:ext>
            </a:extLst>
          </p:cNvPr>
          <p:cNvGrpSpPr/>
          <p:nvPr/>
        </p:nvGrpSpPr>
        <p:grpSpPr>
          <a:xfrm>
            <a:off x="1445309" y="4662633"/>
            <a:ext cx="3108218" cy="430924"/>
            <a:chOff x="1445309" y="3848948"/>
            <a:chExt cx="3108218" cy="430924"/>
          </a:xfrm>
        </p:grpSpPr>
        <p:sp>
          <p:nvSpPr>
            <p:cNvPr id="10" name="Google Shape;3191;p45">
              <a:extLst>
                <a:ext uri="{FF2B5EF4-FFF2-40B4-BE49-F238E27FC236}">
                  <a16:creationId xmlns:a16="http://schemas.microsoft.com/office/drawing/2014/main" id="{51003CB5-8842-ABF3-A95C-F48E650C35EF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à distance</a:t>
              </a:r>
              <a:endParaRPr dirty="0"/>
            </a:p>
          </p:txBody>
        </p:sp>
        <p:sp>
          <p:nvSpPr>
            <p:cNvPr id="11" name="Google Shape;3192;p45">
              <a:extLst>
                <a:ext uri="{FF2B5EF4-FFF2-40B4-BE49-F238E27FC236}">
                  <a16:creationId xmlns:a16="http://schemas.microsoft.com/office/drawing/2014/main" id="{A32B42ED-15F5-BDB2-2F56-85FD61B70A05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167642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CBF8C04C-E985-AA79-F9C7-59E12867C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B19918F2-6086-6B52-A73B-34E1B4E4AE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C’est une action à distance.</a:t>
            </a:r>
            <a:endParaRPr dirty="0"/>
          </a:p>
        </p:txBody>
      </p: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99F6EAA1-1C09-A44B-5E48-3B5C0ECB40B5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CF35DACA-D670-76D2-21C5-2DF23D62E75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BAD74885-26F4-F3AE-D067-B4C5BF16A42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E546F9-F2E4-9892-583D-7D180233AB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Google Shape;3208;p46" descr="Coche avec un remplissage uni">
            <a:extLst>
              <a:ext uri="{FF2B5EF4-FFF2-40B4-BE49-F238E27FC236}">
                <a16:creationId xmlns:a16="http://schemas.microsoft.com/office/drawing/2014/main" id="{32199109-9256-7B3D-3DFE-E2B3563A551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8336" y="4504941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9962A14-619C-DBCE-4012-C9AD35346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806" y="2285020"/>
            <a:ext cx="4616712" cy="3635206"/>
          </a:xfrm>
          <a:prstGeom prst="rect">
            <a:avLst/>
          </a:prstGeom>
        </p:spPr>
      </p:pic>
      <p:sp>
        <p:nvSpPr>
          <p:cNvPr id="6" name="Google Shape;3186;p45">
            <a:extLst>
              <a:ext uri="{FF2B5EF4-FFF2-40B4-BE49-F238E27FC236}">
                <a16:creationId xmlns:a16="http://schemas.microsoft.com/office/drawing/2014/main" id="{AE8257ED-E0A3-E5C2-C31A-4C087E291D1E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type de l’action mécanique exercé par la Terre sur le satellite.</a:t>
            </a:r>
            <a:endParaRPr dirty="0"/>
          </a:p>
        </p:txBody>
      </p:sp>
      <p:grpSp>
        <p:nvGrpSpPr>
          <p:cNvPr id="7" name="Google Shape;3187;p45">
            <a:extLst>
              <a:ext uri="{FF2B5EF4-FFF2-40B4-BE49-F238E27FC236}">
                <a16:creationId xmlns:a16="http://schemas.microsoft.com/office/drawing/2014/main" id="{9611E2E7-9640-C532-F13E-DADF64EE8AA9}"/>
              </a:ext>
            </a:extLst>
          </p:cNvPr>
          <p:cNvGrpSpPr/>
          <p:nvPr/>
        </p:nvGrpSpPr>
        <p:grpSpPr>
          <a:xfrm>
            <a:off x="1445309" y="3108435"/>
            <a:ext cx="3108218" cy="443666"/>
            <a:chOff x="1445309" y="2444290"/>
            <a:chExt cx="3108218" cy="443666"/>
          </a:xfrm>
        </p:grpSpPr>
        <p:sp>
          <p:nvSpPr>
            <p:cNvPr id="8" name="Google Shape;3188;p45">
              <a:extLst>
                <a:ext uri="{FF2B5EF4-FFF2-40B4-BE49-F238E27FC236}">
                  <a16:creationId xmlns:a16="http://schemas.microsoft.com/office/drawing/2014/main" id="{97C7EFAF-6314-375A-3E6F-789C65B136AE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de contact</a:t>
              </a:r>
              <a:endParaRPr dirty="0"/>
            </a:p>
          </p:txBody>
        </p:sp>
        <p:sp>
          <p:nvSpPr>
            <p:cNvPr id="9" name="Google Shape;3189;p45">
              <a:extLst>
                <a:ext uri="{FF2B5EF4-FFF2-40B4-BE49-F238E27FC236}">
                  <a16:creationId xmlns:a16="http://schemas.microsoft.com/office/drawing/2014/main" id="{39BF087A-85B0-D0D7-CA48-403D01D589B0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10" name="Google Shape;3190;p45">
            <a:extLst>
              <a:ext uri="{FF2B5EF4-FFF2-40B4-BE49-F238E27FC236}">
                <a16:creationId xmlns:a16="http://schemas.microsoft.com/office/drawing/2014/main" id="{2CAF3317-257E-CE5D-AB3B-AA90DB9058C6}"/>
              </a:ext>
            </a:extLst>
          </p:cNvPr>
          <p:cNvGrpSpPr/>
          <p:nvPr/>
        </p:nvGrpSpPr>
        <p:grpSpPr>
          <a:xfrm>
            <a:off x="1445309" y="4662633"/>
            <a:ext cx="3108218" cy="430924"/>
            <a:chOff x="1445309" y="3848948"/>
            <a:chExt cx="3108218" cy="430924"/>
          </a:xfrm>
        </p:grpSpPr>
        <p:sp>
          <p:nvSpPr>
            <p:cNvPr id="11" name="Google Shape;3191;p45">
              <a:extLst>
                <a:ext uri="{FF2B5EF4-FFF2-40B4-BE49-F238E27FC236}">
                  <a16:creationId xmlns:a16="http://schemas.microsoft.com/office/drawing/2014/main" id="{BD407CC2-1A23-F6AA-69DB-56395A56B3EA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Action à distance</a:t>
              </a:r>
              <a:endParaRPr dirty="0"/>
            </a:p>
          </p:txBody>
        </p:sp>
        <p:sp>
          <p:nvSpPr>
            <p:cNvPr id="12" name="Google Shape;3192;p45">
              <a:extLst>
                <a:ext uri="{FF2B5EF4-FFF2-40B4-BE49-F238E27FC236}">
                  <a16:creationId xmlns:a16="http://schemas.microsoft.com/office/drawing/2014/main" id="{7DE0D705-915F-6451-8455-F47B7B072854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958623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4" name="Google Shape;3744;p5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</a:t>
            </a:r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Maintenant, on va passer aux tâches à réaliser sur le livret. On commence par la tâche page 56 « Je m’entraine en binôme ». Travaillez individuellement, puis discutez de vos réponses en binômes. </a:t>
            </a:r>
            <a:endParaRPr dirty="0"/>
          </a:p>
        </p:txBody>
      </p:sp>
      <p:sp>
        <p:nvSpPr>
          <p:cNvPr id="3750" name="Google Shape;3750;p58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86D93F-474D-06EF-C0AC-81FE96DA22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80"/>
          <a:stretch>
            <a:fillRect/>
          </a:stretch>
        </p:blipFill>
        <p:spPr>
          <a:xfrm>
            <a:off x="1422230" y="1158949"/>
            <a:ext cx="8870088" cy="528541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A14F94BA-BF45-7288-0DA7-A767C35BD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7474CED9-42AF-514B-34C1-61C338757A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On corrige la première question.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044792A1-301C-07F8-F88C-1B9150EE1C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167E5A-9780-5B73-ECD7-48DCE9EF9E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80" b="50642"/>
          <a:stretch>
            <a:fillRect/>
          </a:stretch>
        </p:blipFill>
        <p:spPr>
          <a:xfrm>
            <a:off x="559847" y="1458277"/>
            <a:ext cx="11072305" cy="3092458"/>
          </a:xfrm>
          <a:prstGeom prst="rect">
            <a:avLst/>
          </a:prstGeom>
        </p:spPr>
      </p:pic>
      <p:sp>
        <p:nvSpPr>
          <p:cNvPr id="2" name="Google Shape;4018;p65">
            <a:extLst>
              <a:ext uri="{FF2B5EF4-FFF2-40B4-BE49-F238E27FC236}">
                <a16:creationId xmlns:a16="http://schemas.microsoft.com/office/drawing/2014/main" id="{8A3E6185-9361-A0F8-6570-F521D2EAB991}"/>
              </a:ext>
            </a:extLst>
          </p:cNvPr>
          <p:cNvSpPr txBox="1"/>
          <p:nvPr/>
        </p:nvSpPr>
        <p:spPr>
          <a:xfrm>
            <a:off x="4099922" y="4253370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poussette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452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94D5D0AD-A7E8-9DD1-76FB-731D5FBFB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2D95BB28-0560-ED6F-21C2-251067DBB9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Corrigeons la deuxième question.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0B185E91-063A-F8D7-2F4F-BF196F0789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5B4ACE-AD2D-591D-5D92-6CFDF4937E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80" b="24682"/>
          <a:stretch>
            <a:fillRect/>
          </a:stretch>
        </p:blipFill>
        <p:spPr>
          <a:xfrm>
            <a:off x="559847" y="1458277"/>
            <a:ext cx="11072305" cy="4889360"/>
          </a:xfrm>
          <a:prstGeom prst="rect">
            <a:avLst/>
          </a:prstGeom>
        </p:spPr>
      </p:pic>
      <p:sp>
        <p:nvSpPr>
          <p:cNvPr id="8" name="Google Shape;4018;p65">
            <a:extLst>
              <a:ext uri="{FF2B5EF4-FFF2-40B4-BE49-F238E27FC236}">
                <a16:creationId xmlns:a16="http://schemas.microsoft.com/office/drawing/2014/main" id="{61B507D7-5E18-8717-E914-8A14BF3F208A}"/>
              </a:ext>
            </a:extLst>
          </p:cNvPr>
          <p:cNvSpPr txBox="1"/>
          <p:nvPr/>
        </p:nvSpPr>
        <p:spPr>
          <a:xfrm>
            <a:off x="4099922" y="4253370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poussette</a:t>
            </a:r>
            <a:endParaRPr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1F761E-8195-55A2-DCC8-4A7AA37EF3B2}"/>
              </a:ext>
            </a:extLst>
          </p:cNvPr>
          <p:cNvSpPr txBox="1"/>
          <p:nvPr/>
        </p:nvSpPr>
        <p:spPr>
          <a:xfrm>
            <a:off x="1901626" y="5129035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la Terre.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03ACC4-71B8-A999-C610-2C344F4C3849}"/>
              </a:ext>
            </a:extLst>
          </p:cNvPr>
          <p:cNvSpPr txBox="1"/>
          <p:nvPr/>
        </p:nvSpPr>
        <p:spPr>
          <a:xfrm>
            <a:off x="1901626" y="5399723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le sol.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B8D41B1-2D49-662E-199A-384666DF4223}"/>
              </a:ext>
            </a:extLst>
          </p:cNvPr>
          <p:cNvSpPr txBox="1"/>
          <p:nvPr/>
        </p:nvSpPr>
        <p:spPr>
          <a:xfrm>
            <a:off x="1901626" y="5697789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l’enfant.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21C3459-E728-5C8B-C5FB-246D76007D2A}"/>
              </a:ext>
            </a:extLst>
          </p:cNvPr>
          <p:cNvSpPr txBox="1"/>
          <p:nvPr/>
        </p:nvSpPr>
        <p:spPr>
          <a:xfrm>
            <a:off x="1901626" y="5988979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les mains.</a:t>
            </a:r>
          </a:p>
        </p:txBody>
      </p:sp>
    </p:spTree>
    <p:extLst>
      <p:ext uri="{BB962C8B-B14F-4D97-AF65-F5344CB8AC3E}">
        <p14:creationId xmlns:p14="http://schemas.microsoft.com/office/powerpoint/2010/main" val="228133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02F27D35-21BB-297B-9408-9BCC7B2F0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EA0D2088-92CA-9506-1FEF-FA6FB512B0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Corrigeons la troisième question.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67FA1E7D-D748-24D8-0B52-EC475E9E57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C17326C-6EB4-D878-E24C-ACDD3BDA4D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853" b="-2750"/>
          <a:stretch>
            <a:fillRect/>
          </a:stretch>
        </p:blipFill>
        <p:spPr>
          <a:xfrm>
            <a:off x="559847" y="1219200"/>
            <a:ext cx="11072305" cy="4347411"/>
          </a:xfrm>
          <a:prstGeom prst="rect">
            <a:avLst/>
          </a:prstGeom>
        </p:spPr>
      </p:pic>
      <p:sp>
        <p:nvSpPr>
          <p:cNvPr id="8" name="Google Shape;4018;p65">
            <a:extLst>
              <a:ext uri="{FF2B5EF4-FFF2-40B4-BE49-F238E27FC236}">
                <a16:creationId xmlns:a16="http://schemas.microsoft.com/office/drawing/2014/main" id="{430A961B-B869-3BB8-8332-259D379D3954}"/>
              </a:ext>
            </a:extLst>
          </p:cNvPr>
          <p:cNvSpPr txBox="1"/>
          <p:nvPr/>
        </p:nvSpPr>
        <p:spPr>
          <a:xfrm>
            <a:off x="4131820" y="1522944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poussette</a:t>
            </a:r>
            <a:endParaRPr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F981772-6A00-DFB7-15C7-894129A8F7DB}"/>
              </a:ext>
            </a:extLst>
          </p:cNvPr>
          <p:cNvSpPr txBox="1"/>
          <p:nvPr/>
        </p:nvSpPr>
        <p:spPr>
          <a:xfrm>
            <a:off x="1890994" y="2569056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la Terre.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651BA6D-B0FE-B71F-68C6-D9A8D627BF47}"/>
              </a:ext>
            </a:extLst>
          </p:cNvPr>
          <p:cNvSpPr txBox="1"/>
          <p:nvPr/>
        </p:nvSpPr>
        <p:spPr>
          <a:xfrm>
            <a:off x="1890994" y="2839744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le sol.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4354654-D76C-8B84-6773-2C31CAF6A126}"/>
              </a:ext>
            </a:extLst>
          </p:cNvPr>
          <p:cNvSpPr txBox="1"/>
          <p:nvPr/>
        </p:nvSpPr>
        <p:spPr>
          <a:xfrm>
            <a:off x="1890994" y="3137810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l’enfant.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5C89A8A-BC1A-8A8C-7D01-920ECAFA5CB2}"/>
              </a:ext>
            </a:extLst>
          </p:cNvPr>
          <p:cNvSpPr txBox="1"/>
          <p:nvPr/>
        </p:nvSpPr>
        <p:spPr>
          <a:xfrm>
            <a:off x="1890994" y="3429000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les mains.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A8469F0-8A28-CD44-6102-230A4C52A136}"/>
              </a:ext>
            </a:extLst>
          </p:cNvPr>
          <p:cNvSpPr txBox="1"/>
          <p:nvPr/>
        </p:nvSpPr>
        <p:spPr>
          <a:xfrm>
            <a:off x="6121320" y="4376591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la Terre.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590EE5-86E2-0922-D987-C25F5FD1C9AC}"/>
              </a:ext>
            </a:extLst>
          </p:cNvPr>
          <p:cNvSpPr txBox="1"/>
          <p:nvPr/>
        </p:nvSpPr>
        <p:spPr>
          <a:xfrm>
            <a:off x="2390724" y="4346323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le sol.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4BC322-E3AB-3868-8AAB-4B024D386851}"/>
              </a:ext>
            </a:extLst>
          </p:cNvPr>
          <p:cNvSpPr txBox="1"/>
          <p:nvPr/>
        </p:nvSpPr>
        <p:spPr>
          <a:xfrm>
            <a:off x="2390724" y="4644389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l’enfant.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6520E3-D910-18B0-491B-678E08CF75C7}"/>
              </a:ext>
            </a:extLst>
          </p:cNvPr>
          <p:cNvSpPr txBox="1"/>
          <p:nvPr/>
        </p:nvSpPr>
        <p:spPr>
          <a:xfrm>
            <a:off x="2390724" y="4935579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les mains.</a:t>
            </a:r>
          </a:p>
        </p:txBody>
      </p:sp>
    </p:spTree>
    <p:extLst>
      <p:ext uri="{BB962C8B-B14F-4D97-AF65-F5344CB8AC3E}">
        <p14:creationId xmlns:p14="http://schemas.microsoft.com/office/powerpoint/2010/main" val="425929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6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12 min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7" name="Google Shape;3907;p63"/>
          <p:cNvGrpSpPr/>
          <p:nvPr/>
        </p:nvGrpSpPr>
        <p:grpSpPr>
          <a:xfrm>
            <a:off x="10941231" y="184727"/>
            <a:ext cx="630930" cy="597556"/>
            <a:chOff x="582302" y="4447623"/>
            <a:chExt cx="630930" cy="597556"/>
          </a:xfrm>
        </p:grpSpPr>
        <p:pic>
          <p:nvPicPr>
            <p:cNvPr id="3908" name="Google Shape;3908;p63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9" name="Google Shape;3909;p63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10" name="Google Shape;3910;p63"/>
          <p:cNvSpPr txBox="1">
            <a:spLocks noGrp="1"/>
          </p:cNvSpPr>
          <p:nvPr>
            <p:ph type="title"/>
          </p:nvPr>
        </p:nvSpPr>
        <p:spPr>
          <a:xfrm>
            <a:off x="935304" y="356685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 c’est le moment de travailler tout seul. Prenez vos livrets page 56 et répondez individuellement aux questions de l’exercice 2. </a:t>
            </a:r>
            <a:endParaRPr dirty="0"/>
          </a:p>
        </p:txBody>
      </p:sp>
      <p:sp>
        <p:nvSpPr>
          <p:cNvPr id="3911" name="Google Shape;3911;p63"/>
          <p:cNvSpPr txBox="1">
            <a:spLocks noGrp="1"/>
          </p:cNvSpPr>
          <p:nvPr>
            <p:ph type="body" idx="1"/>
          </p:nvPr>
        </p:nvSpPr>
        <p:spPr>
          <a:xfrm>
            <a:off x="897700" y="750525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circule dans la classe pour repérer les élèves en difficulté . </a:t>
            </a:r>
            <a:endParaRPr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40FAE4-2D87-C96E-96BD-2D5B044118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758" y="1049852"/>
            <a:ext cx="8840434" cy="500841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p64"/>
          <p:cNvSpPr/>
          <p:nvPr/>
        </p:nvSpPr>
        <p:spPr>
          <a:xfrm>
            <a:off x="4834093" y="2253723"/>
            <a:ext cx="36506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 dirty="0"/>
          </a:p>
        </p:txBody>
      </p:sp>
      <p:pic>
        <p:nvPicPr>
          <p:cNvPr id="3939" name="Google Shape;3939;p64"/>
          <p:cNvPicPr preferRelativeResize="0"/>
          <p:nvPr/>
        </p:nvPicPr>
        <p:blipFill rotWithShape="1">
          <a:blip r:embed="rId3">
            <a:alphaModFix/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40" name="Google Shape;3940;p64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41" name="Google Shape;3941;p64"/>
            <p:cNvPicPr preferRelativeResize="0"/>
            <p:nvPr/>
          </p:nvPicPr>
          <p:blipFill rotWithShape="1">
            <a:blip r:embed="rId4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2" name="Google Shape;3942;p64"/>
            <p:cNvPicPr preferRelativeResize="0"/>
            <p:nvPr/>
          </p:nvPicPr>
          <p:blipFill rotWithShape="1">
            <a:blip r:embed="rId5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43" name="Google Shape;3943;p6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 temps est terminé. Corrigeons ensemble l’exercice.</a:t>
            </a:r>
            <a:endParaRPr/>
          </a:p>
        </p:txBody>
      </p:sp>
      <p:sp>
        <p:nvSpPr>
          <p:cNvPr id="3944" name="Google Shape;3944;p6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fait participer les élèves à la correction en leur demandant de présenter leurs réponses et de les justifier.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1" name="Google Shape;3951;p65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52" name="Google Shape;3952;p65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3" name="Google Shape;3953;p65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55" name="Google Shape;3955;p65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A vous! Montrez-moi comment vous avez résolu cet exercice…</a:t>
            </a:r>
            <a:endParaRPr/>
          </a:p>
        </p:txBody>
      </p:sp>
      <p:sp>
        <p:nvSpPr>
          <p:cNvPr id="3956" name="Google Shape;3956;p65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circule dans la classe pour repérer les élèves en difficulté . </a:t>
            </a:r>
            <a:endParaRPr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BE9CFC-D250-65A4-AFB0-1EB0DFB261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758" y="1049852"/>
            <a:ext cx="8840434" cy="5008415"/>
          </a:xfrm>
          <a:prstGeom prst="rect">
            <a:avLst/>
          </a:prstGeom>
        </p:spPr>
      </p:pic>
      <p:sp>
        <p:nvSpPr>
          <p:cNvPr id="3" name="Google Shape;4018;p65">
            <a:extLst>
              <a:ext uri="{FF2B5EF4-FFF2-40B4-BE49-F238E27FC236}">
                <a16:creationId xmlns:a16="http://schemas.microsoft.com/office/drawing/2014/main" id="{97F03646-2736-A850-4C65-B8FD1FA8EA03}"/>
              </a:ext>
            </a:extLst>
          </p:cNvPr>
          <p:cNvSpPr txBox="1"/>
          <p:nvPr/>
        </p:nvSpPr>
        <p:spPr>
          <a:xfrm>
            <a:off x="4266214" y="3177999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boule</a:t>
            </a:r>
            <a:endParaRPr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89361C-CF45-E2E3-12AB-13531AC6E200}"/>
              </a:ext>
            </a:extLst>
          </p:cNvPr>
          <p:cNvSpPr txBox="1"/>
          <p:nvPr/>
        </p:nvSpPr>
        <p:spPr>
          <a:xfrm>
            <a:off x="2523772" y="3964817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la Terre.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377C81-D1F1-2602-9D4D-75DC326FD146}"/>
              </a:ext>
            </a:extLst>
          </p:cNvPr>
          <p:cNvSpPr txBox="1"/>
          <p:nvPr/>
        </p:nvSpPr>
        <p:spPr>
          <a:xfrm>
            <a:off x="2523771" y="4220733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le fil.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4E65BEA-F13D-6272-22EF-3A0EB595F343}"/>
              </a:ext>
            </a:extLst>
          </p:cNvPr>
          <p:cNvSpPr txBox="1"/>
          <p:nvPr/>
        </p:nvSpPr>
        <p:spPr>
          <a:xfrm>
            <a:off x="2523772" y="4476648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l’aimant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AD3DB8D-37BA-8571-228E-E08D483CA8C9}"/>
              </a:ext>
            </a:extLst>
          </p:cNvPr>
          <p:cNvSpPr txBox="1"/>
          <p:nvPr/>
        </p:nvSpPr>
        <p:spPr>
          <a:xfrm>
            <a:off x="5895975" y="5267457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la Terre.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846DE1-101C-9CAF-94FE-B214F329306A}"/>
              </a:ext>
            </a:extLst>
          </p:cNvPr>
          <p:cNvSpPr txBox="1"/>
          <p:nvPr/>
        </p:nvSpPr>
        <p:spPr>
          <a:xfrm>
            <a:off x="5895974" y="5478196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l’aimant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B19D188-ABF7-DB59-440F-A2EB2FE4F30F}"/>
              </a:ext>
            </a:extLst>
          </p:cNvPr>
          <p:cNvSpPr txBox="1"/>
          <p:nvPr/>
        </p:nvSpPr>
        <p:spPr>
          <a:xfrm>
            <a:off x="2980971" y="5228836"/>
            <a:ext cx="4022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exercée par le fil.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p66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0" name="Google Shape;4030;p6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Qui peut me dire ce que nous avons appris aujourd’hui? </a:t>
            </a:r>
            <a:br>
              <a:rPr lang="fr-FR"/>
            </a:br>
            <a:endParaRPr/>
          </a:p>
        </p:txBody>
      </p:sp>
      <p:sp>
        <p:nvSpPr>
          <p:cNvPr id="4031" name="Google Shape;4031;p6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4032" name="Google Shape;4032;p67" descr="A cartoon character leaning on a question mark&#10;&#10;AI-generated content may be incorrect.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/>
            <a:r>
              <a:rPr lang="fr-FR" dirty="0"/>
              <a:t>Nous avons appris comment </a:t>
            </a:r>
            <a:r>
              <a:rPr lang="fr-FR" dirty="0">
                <a:solidFill>
                  <a:schemeClr val="tx1"/>
                </a:solidFill>
              </a:rPr>
              <a:t>classer les actions exercées sur un corps en actions de contact et en actions à distance.</a:t>
            </a:r>
            <a:endParaRPr dirty="0"/>
          </a:p>
        </p:txBody>
      </p:sp>
      <p:sp>
        <p:nvSpPr>
          <p:cNvPr id="4039" name="Google Shape;4039;p68"/>
          <p:cNvSpPr/>
          <p:nvPr/>
        </p:nvSpPr>
        <p:spPr>
          <a:xfrm>
            <a:off x="979043" y="3213699"/>
            <a:ext cx="10497347" cy="943631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40" name="Google Shape;4040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604" y="2897374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1" name="Google Shape;4041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4042" name="Google Shape;4042;p68"/>
          <p:cNvSpPr/>
          <p:nvPr/>
        </p:nvSpPr>
        <p:spPr>
          <a:xfrm>
            <a:off x="1478148" y="3248156"/>
            <a:ext cx="982440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Classer</a:t>
            </a: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les actions exercées sur un corps en actions de contact et en actions à distance</a:t>
            </a:r>
            <a:endParaRPr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5955E0-E38B-6482-8CE1-09A613C4A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7" name="Google Shape;4047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1712" y="31829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048" name="Google Shape;4048;p6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889742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Qui peut me rappeler les étapes à suivre pour résoudre la tâche? </a:t>
            </a:r>
            <a:endParaRPr dirty="0"/>
          </a:p>
        </p:txBody>
      </p:sp>
      <p:sp>
        <p:nvSpPr>
          <p:cNvPr id="4049" name="Google Shape;4049;p6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fait participer les élèves pour rappeler les étapes de représentation du schéma électrique.</a:t>
            </a:r>
            <a:endParaRPr/>
          </a:p>
        </p:txBody>
      </p:sp>
      <p:grpSp>
        <p:nvGrpSpPr>
          <p:cNvPr id="6" name="Google Shape;2647;p38">
            <a:extLst>
              <a:ext uri="{FF2B5EF4-FFF2-40B4-BE49-F238E27FC236}">
                <a16:creationId xmlns:a16="http://schemas.microsoft.com/office/drawing/2014/main" id="{1551EA70-1693-6D9F-5443-AA4A224F6ABD}"/>
              </a:ext>
            </a:extLst>
          </p:cNvPr>
          <p:cNvGrpSpPr/>
          <p:nvPr/>
        </p:nvGrpSpPr>
        <p:grpSpPr>
          <a:xfrm>
            <a:off x="576446" y="1443742"/>
            <a:ext cx="11142344" cy="473884"/>
            <a:chOff x="657726" y="1400091"/>
            <a:chExt cx="11142344" cy="473884"/>
          </a:xfrm>
        </p:grpSpPr>
        <p:sp>
          <p:nvSpPr>
            <p:cNvPr id="9" name="Google Shape;2648;p38">
              <a:extLst>
                <a:ext uri="{FF2B5EF4-FFF2-40B4-BE49-F238E27FC236}">
                  <a16:creationId xmlns:a16="http://schemas.microsoft.com/office/drawing/2014/main" id="{F84D6CFC-4579-09A2-B3BA-47D877A7F06F}"/>
                </a:ext>
              </a:extLst>
            </p:cNvPr>
            <p:cNvSpPr txBox="1"/>
            <p:nvPr/>
          </p:nvSpPr>
          <p:spPr>
            <a:xfrm>
              <a:off x="1270791" y="1400091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préciser le système étudié.</a:t>
              </a:r>
              <a:endParaRPr dirty="0"/>
            </a:p>
          </p:txBody>
        </p:sp>
        <p:sp>
          <p:nvSpPr>
            <p:cNvPr id="19" name="Google Shape;2649;p38">
              <a:extLst>
                <a:ext uri="{FF2B5EF4-FFF2-40B4-BE49-F238E27FC236}">
                  <a16:creationId xmlns:a16="http://schemas.microsoft.com/office/drawing/2014/main" id="{7BD1F8CB-9195-7D9A-D48E-DA75632ACEF4}"/>
                </a:ext>
              </a:extLst>
            </p:cNvPr>
            <p:cNvSpPr/>
            <p:nvPr/>
          </p:nvSpPr>
          <p:spPr>
            <a:xfrm>
              <a:off x="657726" y="1412351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/>
            </a:p>
          </p:txBody>
        </p:sp>
      </p:grpSp>
      <p:sp>
        <p:nvSpPr>
          <p:cNvPr id="20" name="Google Shape;2651;p38">
            <a:extLst>
              <a:ext uri="{FF2B5EF4-FFF2-40B4-BE49-F238E27FC236}">
                <a16:creationId xmlns:a16="http://schemas.microsoft.com/office/drawing/2014/main" id="{CA2A1442-72F7-E740-7910-56ADB7A4E0F5}"/>
              </a:ext>
            </a:extLst>
          </p:cNvPr>
          <p:cNvSpPr txBox="1"/>
          <p:nvPr/>
        </p:nvSpPr>
        <p:spPr>
          <a:xfrm>
            <a:off x="1189511" y="2775526"/>
            <a:ext cx="10529279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fais l’inventaire des actions exercées sur la remorque.</a:t>
            </a:r>
            <a:endParaRPr dirty="0"/>
          </a:p>
        </p:txBody>
      </p:sp>
      <p:sp>
        <p:nvSpPr>
          <p:cNvPr id="21" name="Google Shape;2654;p38">
            <a:extLst>
              <a:ext uri="{FF2B5EF4-FFF2-40B4-BE49-F238E27FC236}">
                <a16:creationId xmlns:a16="http://schemas.microsoft.com/office/drawing/2014/main" id="{560EA90C-9F8B-BBDE-C88E-D1ECDBC6AA6C}"/>
              </a:ext>
            </a:extLst>
          </p:cNvPr>
          <p:cNvSpPr txBox="1"/>
          <p:nvPr/>
        </p:nvSpPr>
        <p:spPr>
          <a:xfrm>
            <a:off x="1189511" y="4074078"/>
            <a:ext cx="10529279" cy="461665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classe ces actions en actions de contact et en actions à distance</a:t>
            </a:r>
            <a:endParaRPr dirty="0"/>
          </a:p>
        </p:txBody>
      </p:sp>
      <p:sp>
        <p:nvSpPr>
          <p:cNvPr id="22" name="Google Shape;2649;p38">
            <a:extLst>
              <a:ext uri="{FF2B5EF4-FFF2-40B4-BE49-F238E27FC236}">
                <a16:creationId xmlns:a16="http://schemas.microsoft.com/office/drawing/2014/main" id="{37871B94-768F-C2E9-7EE7-8FC57ACEEAA0}"/>
              </a:ext>
            </a:extLst>
          </p:cNvPr>
          <p:cNvSpPr/>
          <p:nvPr/>
        </p:nvSpPr>
        <p:spPr>
          <a:xfrm>
            <a:off x="576446" y="2751062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sp>
        <p:nvSpPr>
          <p:cNvPr id="23" name="Google Shape;2649;p38">
            <a:extLst>
              <a:ext uri="{FF2B5EF4-FFF2-40B4-BE49-F238E27FC236}">
                <a16:creationId xmlns:a16="http://schemas.microsoft.com/office/drawing/2014/main" id="{1FA8BFBB-E550-FD8A-FB21-31253807BA03}"/>
              </a:ext>
            </a:extLst>
          </p:cNvPr>
          <p:cNvSpPr/>
          <p:nvPr/>
        </p:nvSpPr>
        <p:spPr>
          <a:xfrm>
            <a:off x="576446" y="4074119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4831A-6EBF-A77B-D39C-E662B24DF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D71895-6C6D-1C14-51B6-827CDFB97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Voilà ce qu’il faut bien retenir.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25B8B0-CF2F-11DB-BE6F-F6065BCA0F3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dirty="0"/>
              <a:t>L’enseignant fait participer les élèves pour rappeler comment classer les actions de contact et à distance. .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241C0DD4-07AD-72B6-4955-3C4AE225D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8430570-9EB5-3651-B261-5610D4DC14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68"/>
          <a:stretch>
            <a:fillRect/>
          </a:stretch>
        </p:blipFill>
        <p:spPr>
          <a:xfrm>
            <a:off x="1143815" y="1231298"/>
            <a:ext cx="9424948" cy="513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972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6EBA276-0D42-2C21-1548-44005DE0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On termine par la carte lexicale suivante.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3200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  <a:r>
              <a:rPr lang="fr-FR" sz="500" i="1" noProof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808" y="212713"/>
            <a:ext cx="583170" cy="583170"/>
          </a:xfrm>
          <a:prstGeom prst="rect">
            <a:avLst/>
          </a:prstGeom>
        </p:spPr>
      </p:pic>
      <p:grpSp>
        <p:nvGrpSpPr>
          <p:cNvPr id="27" name="Groupe 71"/>
          <p:cNvGrpSpPr/>
          <p:nvPr/>
        </p:nvGrpSpPr>
        <p:grpSpPr>
          <a:xfrm>
            <a:off x="477808" y="1162768"/>
            <a:ext cx="11428467" cy="4993178"/>
            <a:chOff x="415600" y="1602971"/>
            <a:chExt cx="11428467" cy="4993178"/>
          </a:xfrm>
        </p:grpSpPr>
        <p:sp>
          <p:nvSpPr>
            <p:cNvPr id="28" name="Rectangle 27"/>
            <p:cNvSpPr/>
            <p:nvPr/>
          </p:nvSpPr>
          <p:spPr>
            <a:xfrm>
              <a:off x="415600" y="2064789"/>
              <a:ext cx="11428467" cy="453136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Rectangle à coins arrondis 2"/>
            <p:cNvSpPr/>
            <p:nvPr/>
          </p:nvSpPr>
          <p:spPr>
            <a:xfrm>
              <a:off x="4673600" y="2922668"/>
              <a:ext cx="2702560" cy="1716575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defTabSz="342908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fr-FR" b="1" noProof="0" dirty="0"/>
                <a:t>Classer les actions exercées sur un corps en actions de contact et en actions à distance.</a:t>
              </a:r>
            </a:p>
          </p:txBody>
        </p:sp>
        <p:sp>
          <p:nvSpPr>
            <p:cNvPr id="30" name="Rectangle à coins arrondis 17"/>
            <p:cNvSpPr/>
            <p:nvPr/>
          </p:nvSpPr>
          <p:spPr>
            <a:xfrm>
              <a:off x="680393" y="2624587"/>
              <a:ext cx="2834967" cy="1156370"/>
            </a:xfrm>
            <a:prstGeom prst="roundRect">
              <a:avLst>
                <a:gd name="adj" fmla="val 8096"/>
              </a:avLst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ZoneTexte 3"/>
            <p:cNvSpPr txBox="1"/>
            <p:nvPr/>
          </p:nvSpPr>
          <p:spPr>
            <a:xfrm>
              <a:off x="4881880" y="2610818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Ma </a:t>
              </a: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tâche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37" name="ZoneTexte 20"/>
            <p:cNvSpPr txBox="1"/>
            <p:nvPr/>
          </p:nvSpPr>
          <p:spPr>
            <a:xfrm>
              <a:off x="1021080" y="2308315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i="1" kern="0" noProof="0" dirty="0">
                  <a:solidFill>
                    <a:srgbClr val="000000"/>
                  </a:solidFill>
                  <a:latin typeface="Arial"/>
                </a:rPr>
                <a:t>Termes thématiques</a:t>
              </a:r>
              <a:endPara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2" name="Rectangle à coins arrondis 24"/>
            <p:cNvSpPr/>
            <p:nvPr/>
          </p:nvSpPr>
          <p:spPr>
            <a:xfrm>
              <a:off x="8415759" y="3696003"/>
              <a:ext cx="2824480" cy="1226935"/>
            </a:xfrm>
            <a:prstGeom prst="roundRect">
              <a:avLst/>
            </a:prstGeom>
            <a:solidFill>
              <a:srgbClr val="0097A7">
                <a:alpha val="30000"/>
              </a:srgbClr>
            </a:solidFill>
            <a:ln w="25400" cap="flat" cmpd="sng" algn="ctr">
              <a:solidFill>
                <a:srgbClr val="0097A7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ZoneTexte 27"/>
            <p:cNvSpPr txBox="1"/>
            <p:nvPr/>
          </p:nvSpPr>
          <p:spPr>
            <a:xfrm>
              <a:off x="8605035" y="3301626"/>
              <a:ext cx="2286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Verbes de consigne</a:t>
              </a:r>
            </a:p>
          </p:txBody>
        </p:sp>
        <p:sp>
          <p:nvSpPr>
            <p:cNvPr id="56" name="Rectangle à coins arrondis 28"/>
            <p:cNvSpPr/>
            <p:nvPr/>
          </p:nvSpPr>
          <p:spPr>
            <a:xfrm>
              <a:off x="904238" y="5461789"/>
              <a:ext cx="8951995" cy="913153"/>
            </a:xfrm>
            <a:prstGeom prst="roundRect">
              <a:avLst/>
            </a:prstGeom>
            <a:solidFill>
              <a:srgbClr val="4285F4">
                <a:lumMod val="20000"/>
                <a:lumOff val="80000"/>
              </a:srgbClr>
            </a:solidFill>
            <a:ln w="25400" cap="flat" cmpd="sng" algn="ctr">
              <a:solidFill>
                <a:srgbClr val="4285F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ZoneTexte 29"/>
            <p:cNvSpPr txBox="1"/>
            <p:nvPr/>
          </p:nvSpPr>
          <p:spPr>
            <a:xfrm>
              <a:off x="904240" y="5160584"/>
              <a:ext cx="33870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Structures pour répondre</a:t>
              </a:r>
            </a:p>
          </p:txBody>
        </p:sp>
        <p:cxnSp>
          <p:nvCxnSpPr>
            <p:cNvPr id="58" name="Connecteur en angle 5"/>
            <p:cNvCxnSpPr>
              <a:cxnSpLocks/>
              <a:stCxn id="30" idx="3"/>
              <a:endCxn id="29" idx="1"/>
            </p:cNvCxnSpPr>
            <p:nvPr/>
          </p:nvCxnSpPr>
          <p:spPr>
            <a:xfrm>
              <a:off x="3515360" y="3202772"/>
              <a:ext cx="1158240" cy="578184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59" name="ZoneTexte 9"/>
            <p:cNvSpPr txBox="1"/>
            <p:nvPr/>
          </p:nvSpPr>
          <p:spPr>
            <a:xfrm>
              <a:off x="645702" y="2893333"/>
              <a:ext cx="2931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Les actions de contact</a:t>
              </a: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Les actions à distance 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0" name="ZoneTexte 32"/>
            <p:cNvSpPr txBox="1"/>
            <p:nvPr/>
          </p:nvSpPr>
          <p:spPr>
            <a:xfrm>
              <a:off x="8761199" y="3869203"/>
              <a:ext cx="24790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Préciser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fr-FR" sz="1400" kern="0" noProof="0" dirty="0">
                  <a:solidFill>
                    <a:srgbClr val="000000"/>
                  </a:solidFill>
                  <a:latin typeface="Arial"/>
                </a:rPr>
                <a:t>Classer</a:t>
              </a:r>
            </a:p>
          </p:txBody>
        </p:sp>
        <p:cxnSp>
          <p:nvCxnSpPr>
            <p:cNvPr id="61" name="Connecteur en angle 39"/>
            <p:cNvCxnSpPr>
              <a:cxnSpLocks/>
              <a:stCxn id="29" idx="3"/>
              <a:endCxn id="42" idx="1"/>
            </p:cNvCxnSpPr>
            <p:nvPr/>
          </p:nvCxnSpPr>
          <p:spPr>
            <a:xfrm>
              <a:off x="7376160" y="3780956"/>
              <a:ext cx="1039599" cy="528515"/>
            </a:xfrm>
            <a:prstGeom prst="bent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2" name="ZoneTexte 42"/>
            <p:cNvSpPr txBox="1"/>
            <p:nvPr/>
          </p:nvSpPr>
          <p:spPr>
            <a:xfrm>
              <a:off x="849783" y="5700716"/>
              <a:ext cx="93532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8" lvl="0" indent="-179388" defTabSz="914400">
                <a:buFont typeface="Arial" panose="020B0604020202020204" pitchFamily="34" charset="0"/>
                <a:buChar char="•"/>
              </a:pPr>
              <a:endParaRPr lang="fr-FR" sz="1400" i="1" kern="0" noProof="0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63" name="Connecteur en angle 44"/>
            <p:cNvCxnSpPr>
              <a:cxnSpLocks/>
              <a:stCxn id="29" idx="2"/>
              <a:endCxn id="56" idx="0"/>
            </p:cNvCxnSpPr>
            <p:nvPr/>
          </p:nvCxnSpPr>
          <p:spPr>
            <a:xfrm rot="5400000">
              <a:off x="5291285" y="4728194"/>
              <a:ext cx="822546" cy="644644"/>
            </a:xfrm>
            <a:prstGeom prst="bentConnector3">
              <a:avLst/>
            </a:prstGeom>
            <a:noFill/>
            <a:ln w="9525" cap="flat" cmpd="sng" algn="ctr">
              <a:solidFill>
                <a:srgbClr val="FFAB40"/>
              </a:solidFill>
              <a:prstDash val="solid"/>
            </a:ln>
            <a:effectLst/>
          </p:spPr>
        </p:cxnSp>
        <p:sp>
          <p:nvSpPr>
            <p:cNvPr id="64" name="Rectangle 63"/>
            <p:cNvSpPr/>
            <p:nvPr/>
          </p:nvSpPr>
          <p:spPr>
            <a:xfrm>
              <a:off x="415600" y="1645615"/>
              <a:ext cx="11428467" cy="344835"/>
            </a:xfrm>
            <a:prstGeom prst="rect">
              <a:avLst/>
            </a:prstGeom>
            <a:solidFill>
              <a:srgbClr val="0097A7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 CARTE LEXICALE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Rectangle à coins arrondis 68"/>
            <p:cNvSpPr/>
            <p:nvPr/>
          </p:nvSpPr>
          <p:spPr>
            <a:xfrm>
              <a:off x="10723502" y="1602971"/>
              <a:ext cx="335067" cy="461818"/>
            </a:xfrm>
            <a:prstGeom prst="roundRect">
              <a:avLst/>
            </a:prstGeom>
            <a:solidFill>
              <a:srgbClr val="FFAB40">
                <a:lumMod val="20000"/>
                <a:lumOff val="80000"/>
              </a:srgbClr>
            </a:solidFill>
            <a:ln w="25400" cap="flat" cmpd="sng" algn="ctr">
              <a:solidFill>
                <a:srgbClr val="FCBF18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66" name="ZoneTexte 69"/>
            <p:cNvSpPr txBox="1"/>
            <p:nvPr/>
          </p:nvSpPr>
          <p:spPr>
            <a:xfrm>
              <a:off x="11058569" y="1659151"/>
              <a:ext cx="62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mots</a:t>
              </a:r>
            </a:p>
          </p:txBody>
        </p:sp>
        <p:sp>
          <p:nvSpPr>
            <p:cNvPr id="67" name="ZoneTexte 70"/>
            <p:cNvSpPr txBox="1"/>
            <p:nvPr/>
          </p:nvSpPr>
          <p:spPr>
            <a:xfrm>
              <a:off x="9682480" y="1670773"/>
              <a:ext cx="10410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400" b="1" i="1">
                  <a:solidFill>
                    <a:schemeClr val="bg1"/>
                  </a:solidFill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</a:rPr>
                <a:t>Je retiens</a:t>
              </a:r>
            </a:p>
          </p:txBody>
        </p:sp>
      </p:grpSp>
      <p:sp>
        <p:nvSpPr>
          <p:cNvPr id="26" name="ZoneTexte 42"/>
          <p:cNvSpPr txBox="1"/>
          <p:nvPr/>
        </p:nvSpPr>
        <p:spPr>
          <a:xfrm>
            <a:off x="1053870" y="5512341"/>
            <a:ext cx="10171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/>
            </a:lvl1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action à distance est une ………………….par corps sur un autre lorsqu’il n’ y …………………………….entre eux.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42"/>
          <p:cNvSpPr txBox="1"/>
          <p:nvPr/>
        </p:nvSpPr>
        <p:spPr>
          <a:xfrm>
            <a:off x="1133872" y="5075413"/>
            <a:ext cx="10146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action de contact est une ……….……..par un corps sur un autre lorsqu’il y a …………. entre eux.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400" i="1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0" name="Google Shape;4080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081" name="Google Shape;4081;p71"/>
          <p:cNvSpPr txBox="1"/>
          <p:nvPr/>
        </p:nvSpPr>
        <p:spPr>
          <a:xfrm>
            <a:off x="3603118" y="2850204"/>
            <a:ext cx="438774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Exercice 2 de la page 63</a:t>
            </a:r>
            <a:endParaRPr dirty="0"/>
          </a:p>
        </p:txBody>
      </p:sp>
      <p:sp>
        <p:nvSpPr>
          <p:cNvPr id="4082" name="Google Shape;4082;p71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Bravo à tous ! Révisez dans le livret ce qu’on a vu aujourd'hui et faire l’exercice suivant: </a:t>
            </a:r>
            <a:endParaRPr dirty="0"/>
          </a:p>
        </p:txBody>
      </p:sp>
      <p:sp>
        <p:nvSpPr>
          <p:cNvPr id="4083" name="Google Shape;4083;p71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incite les élèves à faire les exercices à la maison et clore la séance.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8" name="Google Shape;4088;p7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4089" name="Google Shape;4089;p7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9D7A2"/>
            </a:solidFill>
            <a:ln w="12700" cap="flat" cmpd="sng">
              <a:solidFill>
                <a:srgbClr val="F9D7A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0" name="Google Shape;4090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1" name="Google Shape;4091;p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4092" name="Google Shape;4092;p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6C374"/>
            </a:solidFill>
            <a:ln w="12700" cap="flat" cmpd="sng">
              <a:solidFill>
                <a:srgbClr val="F6C37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3" name="Google Shape;4093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800" i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 la prochaine séance!</a:t>
              </a:r>
              <a:endParaRPr/>
            </a:p>
          </p:txBody>
        </p:sp>
      </p:grpSp>
      <p:pic>
        <p:nvPicPr>
          <p:cNvPr id="4094" name="Google Shape;4094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</TotalTime>
  <Words>2174</Words>
  <Application>Microsoft Office PowerPoint</Application>
  <PresentationFormat>Grand écran</PresentationFormat>
  <Paragraphs>295</Paragraphs>
  <Slides>55</Slides>
  <Notes>54</Notes>
  <HiddenSlides>4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55</vt:i4>
      </vt:variant>
    </vt:vector>
  </HeadingPairs>
  <TitlesOfParts>
    <vt:vector size="66" baseType="lpstr">
      <vt:lpstr>Arial</vt:lpstr>
      <vt:lpstr>Dosis</vt:lpstr>
      <vt:lpstr>Calibri</vt:lpstr>
      <vt:lpstr>Wingdings</vt:lpstr>
      <vt:lpstr>3_Office Theme</vt:lpstr>
      <vt:lpstr>1_Office Theme</vt:lpstr>
      <vt:lpstr>2_Office Theme</vt:lpstr>
      <vt:lpstr>Office Theme</vt:lpstr>
      <vt:lpstr>6_Office Theme</vt:lpstr>
      <vt:lpstr>7_Office Theme</vt:lpstr>
      <vt:lpstr>8_Office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Nous allons faire un rappel de ce que vous avez déjà étudié. Choisir l’affirmation correcte.</vt:lpstr>
      <vt:lpstr>Le pied agit sur le ballon qui se met en mouvement.</vt:lpstr>
      <vt:lpstr>Choisir la bonne réponse.</vt:lpstr>
      <vt:lpstr>La main touche le ressort , on peut dire que la main est en contact avec le ressort.</vt:lpstr>
      <vt:lpstr>Choisir la bonne réponse.</vt:lpstr>
      <vt:lpstr>Même sans toucher, l’aimant agit directement sur la boussole.</vt:lpstr>
      <vt:lpstr>Présentation PowerPoint</vt:lpstr>
      <vt:lpstr>Avant d’aborder notre tâche d’aujourd’hui, je vous présente la situation suivante:</vt:lpstr>
      <vt:lpstr>À la fin de cette séance, vous serez capable d’identifier l’effet d’une action mécanique sur un corps. </vt:lpstr>
      <vt:lpstr>Présentation PowerPoint</vt:lpstr>
      <vt:lpstr>Avant de chercher à réaliser notre objectif, je vais vous expliquer quelques notions essentielles. Commençons par le premier type de l’action mécanique. L’action de contact.</vt:lpstr>
      <vt:lpstr>L’objet qui agit et l’objet qui subit sont en contact . Pour conclure, on dit : </vt:lpstr>
      <vt:lpstr>Passons maintenant à un autre type d’action mécanique en répondant à la question :“Est-ce qu’il y a contact ou non ?” </vt:lpstr>
      <vt:lpstr>L’objet qui agit et l’objet qui subit ne sont pas en contact. Pour conclure, on dit :</vt:lpstr>
      <vt:lpstr>Présentation PowerPoint</vt:lpstr>
      <vt:lpstr>Présentation PowerPoint</vt:lpstr>
      <vt:lpstr>Voici notre tâche principale. Je vais vous montrer comment classer les actions exercées sur la remorque, en actions de contact et en actions à distance.</vt:lpstr>
      <vt:lpstr>On me demande de classer les actions exercées sur la remorque en actions de contact et en actions à distance. Pour réaliser ma tâche je suis les étapes suivantes : </vt:lpstr>
      <vt:lpstr>Je commence par la première étape.</vt:lpstr>
      <vt:lpstr>Deuxième étape.</vt:lpstr>
      <vt:lpstr>Troisième étape.</vt:lpstr>
      <vt:lpstr>Présentation PowerPoint</vt:lpstr>
      <vt:lpstr>L’image ci-dessous montre une main qui tire une boîte avec un fil.</vt:lpstr>
      <vt:lpstr>Le fil et la boîte sont en contact alors on parle d’une action de contact.</vt:lpstr>
      <vt:lpstr>L’image ci-dessous montre une pomme suspendue par sa branche. </vt:lpstr>
      <vt:lpstr>Effectivement la Terre attire la pomme à distance.</vt:lpstr>
      <vt:lpstr>L’image ci-dessous montre une main tire une boîte au repos avec un fil, et elle se met en mouvement.</vt:lpstr>
      <vt:lpstr>Le sol et la boîte sont en contact.</vt:lpstr>
      <vt:lpstr>L’image ci-dessous montre un satellite qui tourne autour de la Terre . </vt:lpstr>
      <vt:lpstr>C’est une action à distance.</vt:lpstr>
      <vt:lpstr>Présentation PowerPoint</vt:lpstr>
      <vt:lpstr>Maintenant, on va passer aux tâches à réaliser sur le livret. On commence par la tâche page 56 « Je m’entraine en binôme ». Travaillez individuellement, puis discutez de vos réponses en binômes. </vt:lpstr>
      <vt:lpstr>On corrige la première question.</vt:lpstr>
      <vt:lpstr>Corrigeons la deuxième question.</vt:lpstr>
      <vt:lpstr>Corrigeons la troisième question.</vt:lpstr>
      <vt:lpstr>Présentation PowerPoint</vt:lpstr>
      <vt:lpstr>Maintenant c’est le moment de travailler tout seul. Prenez vos livrets page 56 et répondez individuellement aux questions de l’exercice 2. </vt:lpstr>
      <vt:lpstr>Le temps est terminé. Corrigeons ensemble l’exercice.</vt:lpstr>
      <vt:lpstr>A vous! Montrez-moi comment vous avez résolu cet exercice…</vt:lpstr>
      <vt:lpstr>Présentation PowerPoint</vt:lpstr>
      <vt:lpstr>Qui peut me dire ce que nous avons appris aujourd’hui?  </vt:lpstr>
      <vt:lpstr>Nous avons appris comment classer les actions exercées sur un corps en actions de contact et en actions à distance.</vt:lpstr>
      <vt:lpstr>Qui peut me rappeler les étapes à suivre pour résoudre la tâche? </vt:lpstr>
      <vt:lpstr>Voilà ce qu’il faut bien retenir.</vt:lpstr>
      <vt:lpstr>On termine par la carte lexicale suivante.</vt:lpstr>
      <vt:lpstr>Bravo à tous ! Révisez dans le livret ce qu’on a vu aujourd'hui et faire l’exercice suivant: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D_Abdellah</dc:creator>
  <cp:lastModifiedBy>ABDERRAHIM IFADISSEN</cp:lastModifiedBy>
  <cp:revision>14</cp:revision>
  <dcterms:created xsi:type="dcterms:W3CDTF">2024-05-28T10:13:00Z</dcterms:created>
  <dcterms:modified xsi:type="dcterms:W3CDTF">2026-05-08T09:17:55Z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