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4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5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6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7" r:id="rId2"/>
    <p:sldMasterId id="2147483705" r:id="rId3"/>
    <p:sldMasterId id="2147483736" r:id="rId4"/>
    <p:sldMasterId id="2147483781" r:id="rId5"/>
    <p:sldMasterId id="2147483810" r:id="rId6"/>
    <p:sldMasterId id="2147483839" r:id="rId7"/>
  </p:sldMasterIdLst>
  <p:notesMasterIdLst>
    <p:notesMasterId r:id="rId59"/>
  </p:notesMasterIdLst>
  <p:sldIdLst>
    <p:sldId id="256" r:id="rId8"/>
    <p:sldId id="257" r:id="rId9"/>
    <p:sldId id="258" r:id="rId10"/>
    <p:sldId id="260" r:id="rId11"/>
    <p:sldId id="261" r:id="rId12"/>
    <p:sldId id="262" r:id="rId13"/>
    <p:sldId id="263" r:id="rId14"/>
    <p:sldId id="269" r:id="rId15"/>
    <p:sldId id="274" r:id="rId16"/>
    <p:sldId id="328" r:id="rId17"/>
    <p:sldId id="329" r:id="rId18"/>
    <p:sldId id="330" r:id="rId19"/>
    <p:sldId id="331" r:id="rId20"/>
    <p:sldId id="332" r:id="rId21"/>
    <p:sldId id="276" r:id="rId22"/>
    <p:sldId id="277" r:id="rId23"/>
    <p:sldId id="278" r:id="rId24"/>
    <p:sldId id="279" r:id="rId25"/>
    <p:sldId id="280" r:id="rId26"/>
    <p:sldId id="333" r:id="rId27"/>
    <p:sldId id="290" r:id="rId28"/>
    <p:sldId id="291" r:id="rId29"/>
    <p:sldId id="292" r:id="rId30"/>
    <p:sldId id="293" r:id="rId31"/>
    <p:sldId id="334" r:id="rId32"/>
    <p:sldId id="335" r:id="rId33"/>
    <p:sldId id="336" r:id="rId34"/>
    <p:sldId id="337" r:id="rId35"/>
    <p:sldId id="299" r:id="rId36"/>
    <p:sldId id="300" r:id="rId37"/>
    <p:sldId id="338" r:id="rId38"/>
    <p:sldId id="339" r:id="rId39"/>
    <p:sldId id="340" r:id="rId40"/>
    <p:sldId id="341" r:id="rId41"/>
    <p:sldId id="342" r:id="rId42"/>
    <p:sldId id="343" r:id="rId43"/>
    <p:sldId id="344" r:id="rId44"/>
    <p:sldId id="312" r:id="rId45"/>
    <p:sldId id="313" r:id="rId46"/>
    <p:sldId id="345" r:id="rId47"/>
    <p:sldId id="346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6" r:id="rId57"/>
    <p:sldId id="327" r:id="rId58"/>
  </p:sldIdLst>
  <p:sldSz cx="12192000" cy="6858000"/>
  <p:notesSz cx="6858000" cy="9144000"/>
  <p:embeddedFontLst>
    <p:embeddedFont>
      <p:font typeface="Dosis" pitchFamily="2" charset="0"/>
      <p:regular r:id="rId60"/>
      <p:bold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0" roundtripDataSignature="AMtx7mgI+NTS5UvMSMn7FMimI04kdvLj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95" autoAdjust="0"/>
  </p:normalViewPr>
  <p:slideViewPr>
    <p:cSldViewPr snapToGrid="0">
      <p:cViewPr varScale="1">
        <p:scale>
          <a:sx n="72" d="100"/>
          <a:sy n="72" d="100"/>
        </p:scale>
        <p:origin x="9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.fntdata"/><Relationship Id="rId90" Type="http://customschemas.google.com/relationships/presentationmetadata" Target="meta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1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Google Shape;18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2" name="Google Shape;1942;p6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3" name="Google Shape;1943;p6:notes"/>
          <p:cNvSpPr txBox="1">
            <a:spLocks noGrp="1"/>
          </p:cNvSpPr>
          <p:nvPr>
            <p:ph type="sldNum" idx="12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5" name="Google Shape;19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2EAD3FC3-4B72-C386-4084-F31E811E2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A13F7115-7E3B-EAEF-E120-E467688CF6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4E6AFDD3-552F-E7E1-A3E3-5270FC272B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0043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B35C1B41-72F4-BED4-F1FC-32CA3A116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3CA358F-C04D-0BB4-EE80-27E20E73FA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BF472814-2E83-7207-C0CE-7835BA1DC3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1044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C2776CC0-EC34-038D-4A3A-99473EF1B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82C3544A-98A9-EEB5-31CF-223A072725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FE9F788F-BC88-A9AC-3931-AFAEDC62B6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5189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F1C6D5DB-493B-D6FE-232E-42F6BA9EE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0716765A-7DEB-F6E0-322A-F84F49E2CA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5C425E98-05AF-A3B7-3309-18FBC45789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8428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>
          <a:extLst>
            <a:ext uri="{FF2B5EF4-FFF2-40B4-BE49-F238E27FC236}">
              <a16:creationId xmlns:a16="http://schemas.microsoft.com/office/drawing/2014/main" id="{1BECD5FB-53B8-DD66-8ACB-C28F89618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19:notes">
            <a:extLst>
              <a:ext uri="{FF2B5EF4-FFF2-40B4-BE49-F238E27FC236}">
                <a16:creationId xmlns:a16="http://schemas.microsoft.com/office/drawing/2014/main" id="{CE755738-A7A7-2A03-52C5-DBCD5D951D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9:notes">
            <a:extLst>
              <a:ext uri="{FF2B5EF4-FFF2-40B4-BE49-F238E27FC236}">
                <a16:creationId xmlns:a16="http://schemas.microsoft.com/office/drawing/2014/main" id="{24975639-9E26-13A5-8383-B3E8EF063C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4002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3" name="Google Shape;214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5">
          <a:extLst>
            <a:ext uri="{FF2B5EF4-FFF2-40B4-BE49-F238E27FC236}">
              <a16:creationId xmlns:a16="http://schemas.microsoft.com/office/drawing/2014/main" id="{24E05AAE-6347-91A4-241C-BC62459A3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25:notes">
            <a:extLst>
              <a:ext uri="{FF2B5EF4-FFF2-40B4-BE49-F238E27FC236}">
                <a16:creationId xmlns:a16="http://schemas.microsoft.com/office/drawing/2014/main" id="{DDAD8FD6-D75E-B1FD-28C5-B2C7EC267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25:notes">
            <a:extLst>
              <a:ext uri="{FF2B5EF4-FFF2-40B4-BE49-F238E27FC236}">
                <a16:creationId xmlns:a16="http://schemas.microsoft.com/office/drawing/2014/main" id="{E6C980A1-F367-BDFB-4B87-F06FD14112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33972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280B4CB1-AAF9-E39B-8CF5-726A2C22D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E5E7850A-9D7B-082D-20BA-367A38A4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C1BB0456-E9A1-966B-904F-9BB39B3B0A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11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679896AD-72BA-CD95-B186-748A65241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3B97E890-7FBF-548E-C9A5-409C62FAEA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10D98118-A37B-D984-4904-2D1955D651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43463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06E53869-3C29-204F-4B09-E2F180E93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DC92A87B-8171-D4B7-8531-27EFF985C9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182BFE20-4DAA-216D-3B0E-1469E2F9A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11470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5">
          <a:extLst>
            <a:ext uri="{FF2B5EF4-FFF2-40B4-BE49-F238E27FC236}">
              <a16:creationId xmlns:a16="http://schemas.microsoft.com/office/drawing/2014/main" id="{6A4AE756-45AD-4E77-CEA5-823152C2F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p37:notes">
            <a:extLst>
              <a:ext uri="{FF2B5EF4-FFF2-40B4-BE49-F238E27FC236}">
                <a16:creationId xmlns:a16="http://schemas.microsoft.com/office/drawing/2014/main" id="{A038F78A-A9F5-F755-582A-0236CEE6DE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37:notes">
            <a:extLst>
              <a:ext uri="{FF2B5EF4-FFF2-40B4-BE49-F238E27FC236}">
                <a16:creationId xmlns:a16="http://schemas.microsoft.com/office/drawing/2014/main" id="{25CDE6C3-57EB-627D-2397-1A451677B6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01333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" name="Google Shape;317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7" name="Google Shape;317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D7C6C796-E27E-47B1-C8EA-E4321D01E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BC45BC73-CE68-8F1A-AA89-6163CA1455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85A0B8EE-AE67-8F2C-846D-64A8645F9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62506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AF05B2E4-5563-D4F5-BA76-0153BD6B6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3C3A5FB0-E512-3EA2-C6B4-B97A2BCEB9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2FEF1433-DA3F-197B-C958-5DE02768C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67399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789E68C9-E2B7-8184-DB66-8E34A25C1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C31DD978-7959-A343-3C75-749B36FC6F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7CF7E66E-82B3-CFF5-3E9A-948888D64B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84753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CA1E57E0-5382-204A-6E7C-01E6C922C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0E8CF0E1-B01A-524A-68F2-110E194E2E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E9D7BE03-41E7-B3DC-C2DD-9517E69EE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8242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35D6BBE7-123E-AE4D-E8C0-A35C0F27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D3E80BD8-00AE-1FA7-D33D-614F1333E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20CD5BF1-2419-528D-8F48-89ABFE278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483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0FF345E1-4B0D-C77B-B5FA-AC8922318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75D65E72-D73B-5C58-E486-EEF2F64C0C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2A30A1C0-F1D9-4526-46FD-5F13F8A28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3518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0">
          <a:extLst>
            <a:ext uri="{FF2B5EF4-FFF2-40B4-BE49-F238E27FC236}">
              <a16:creationId xmlns:a16="http://schemas.microsoft.com/office/drawing/2014/main" id="{5D722018-C8FA-A23C-CBD7-CDBBF9CF7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1" name="Google Shape;3181;p45:notes">
            <a:extLst>
              <a:ext uri="{FF2B5EF4-FFF2-40B4-BE49-F238E27FC236}">
                <a16:creationId xmlns:a16="http://schemas.microsoft.com/office/drawing/2014/main" id="{869C48A5-BCD0-B86F-5221-761CC48CEA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2" name="Google Shape;3182;p45:notes">
            <a:extLst>
              <a:ext uri="{FF2B5EF4-FFF2-40B4-BE49-F238E27FC236}">
                <a16:creationId xmlns:a16="http://schemas.microsoft.com/office/drawing/2014/main" id="{E1F11A2C-8427-28A0-9B63-3C898188EE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23458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1" name="Google Shape;3741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58240646-4093-2E1E-DBB8-9AD727579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57490D7E-001A-AE77-B340-7D0087177D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23E0F562-381F-F3FC-0FD0-1B1AA87370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5846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5">
          <a:extLst>
            <a:ext uri="{FF2B5EF4-FFF2-40B4-BE49-F238E27FC236}">
              <a16:creationId xmlns:a16="http://schemas.microsoft.com/office/drawing/2014/main" id="{1CDCE5C9-E9D1-804B-1352-BE1D31467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p58:notes">
            <a:extLst>
              <a:ext uri="{FF2B5EF4-FFF2-40B4-BE49-F238E27FC236}">
                <a16:creationId xmlns:a16="http://schemas.microsoft.com/office/drawing/2014/main" id="{A684B635-42B8-B260-9034-D79410309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58:notes">
            <a:extLst>
              <a:ext uri="{FF2B5EF4-FFF2-40B4-BE49-F238E27FC236}">
                <a16:creationId xmlns:a16="http://schemas.microsoft.com/office/drawing/2014/main" id="{8EFEC1CA-BBF6-8BFD-59CC-C040085F19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39508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" name="Google Shape;3899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Google Shape;3904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5" name="Google Shape;393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6" name="Google Shape;393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7" name="Google Shape;394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3" name="Google Shape;402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7" name="Google Shape;4027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8" name="Google Shape;4028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5" name="Google Shape;403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" name="Google Shape;4044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5" name="Google Shape;404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7" name="Google Shape;4077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8" name="Google Shape;4078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" name="Google Shape;4085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6" name="Google Shape;4086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gif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4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74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74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" name="Google Shape;20;p74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74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22" name="Google Shape;22;p74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74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4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74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26" name="Google Shape;26;p74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74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74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74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4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4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p8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" name="Google Shape;37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" name="Google Shape;40;p8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9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8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7" name="Google Shape;47;p1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6" name="Google Shape;66;p1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1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4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4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4" name="Google Shape;94;p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0" name="Google Shape;100;p14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1" name="Google Shape;101;p14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2" name="Google Shape;102;p14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3" name="Google Shape;103;p14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5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6" name="Google Shape;106;p15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15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8" name="Google Shape;108;p15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9" name="Google Shape;109;p15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5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2" name="Google Shape;112;p15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15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4" name="Google Shape;114;p15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5" name="Google Shape;115;p15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5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8" name="Google Shape;118;p15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15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0" name="Google Shape;120;p15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" name="Google Shape;121;p15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" name="Google Shape;124;p1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1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" name="Google Shape;126;p1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" name="Google Shape;127;p15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0" name="Google Shape;130;p1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1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2" name="Google Shape;132;p1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3" name="Google Shape;133;p15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1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6" name="Google Shape;136;p1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1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" name="Google Shape;138;p1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9" name="Google Shape;139;p1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2" name="Google Shape;142;p1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1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1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5" name="Google Shape;145;p1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" name="Google Shape;148;p1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1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" name="Google Shape;150;p1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" name="Google Shape;151;p1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1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4" name="Google Shape;154;p1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1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6" name="Google Shape;156;p1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7" name="Google Shape;157;p1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5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15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5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15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5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5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5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5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5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5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5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0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0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160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60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60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6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" name="Google Shape;180;p160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1" name="Google Shape;181;p160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60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3" name="Google Shape;183;p160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6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5" name="Google Shape;185;p160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161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8" name="Google Shape;188;p161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9" name="Google Shape;189;p16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0" name="Google Shape;190;p161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1" name="Google Shape;191;p161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92" name="Google Shape;192;p1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p161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94" name="Google Shape;194;p16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161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161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97" name="Google Shape;197;p161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8" name="Google Shape;198;p161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61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00" name="Google Shape;200;p161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1" name="Google Shape;201;p161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02" name="Google Shape;202;p161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" name="Google Shape;203;p161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" name="Google Shape;204;p161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05" name="Google Shape;205;p161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6" name="Google Shape;206;p161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07" name="Google Shape;207;p161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8" name="Google Shape;208;p161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09" name="Google Shape;209;p16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61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6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62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14" name="Google Shape;214;p16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6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16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62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8" name="Google Shape;218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62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20" name="Google Shape;220;p16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6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16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16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16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163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63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29" name="Google Shape;229;p163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63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6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34" name="Google Shape;234;p16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6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36" name="Google Shape;236;p16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6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16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41" name="Google Shape;241;p16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2" name="Google Shape;242;p16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3" name="Google Shape;243;p16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4" name="Google Shape;244;p16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6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165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165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16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166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51" name="Google Shape;251;p16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6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253" name="Google Shape;253;p16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6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7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7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7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271" name="Google Shape;271;p7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7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3" name="Google Shape;273;p7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275" name="Google Shape;275;p7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7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278" name="Google Shape;278;p7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9" name="Google Shape;279;p7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7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281" name="Google Shape;281;p7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282" name="Google Shape;282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" name="Google Shape;283;p7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84" name="Google Shape;284;p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7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7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87" name="Google Shape;287;p7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8" name="Google Shape;288;p7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9" name="Google Shape;289;p7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90" name="Google Shape;290;p7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1" name="Google Shape;291;p7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292" name="Google Shape;292;p7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" name="Google Shape;293;p7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" name="Google Shape;294;p7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295" name="Google Shape;295;p7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6" name="Google Shape;296;p7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297" name="Google Shape;297;p7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8" name="Google Shape;298;p7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99" name="Google Shape;299;p7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7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1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81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81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" name="Google Shape;306;p81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307" name="Google Shape;307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308" name="Google Shape;308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1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311" name="Google Shape;311;p81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1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1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1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315" name="Google Shape;315;p81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16" name="Google Shape;31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320" name="Google Shape;320;p81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21" name="Google Shape;32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325" name="Google Shape;325;p81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326" name="Google Shape;326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330" name="Google Shape;330;p81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331" name="Google Shape;331;p81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5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1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1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1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335" name="Google Shape;335;p81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81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81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8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43" name="Google Shape;343;p8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8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82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347" name="Google Shape;347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8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64" name="Google Shape;364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43D6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5" name="Google Shape;365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6" name="Google Shape;366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7" name="Google Shape;367;p1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68" name="Google Shape;368;p10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9" name="Google Shape;369;p1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0" name="Google Shape;370;p1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1" name="Google Shape;371;p1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2" name="Google Shape;372;p10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0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4" name="Google Shape;374;p104" descr="Image générée"/>
          <p:cNvPicPr preferRelativeResize="0"/>
          <p:nvPr/>
        </p:nvPicPr>
        <p:blipFill rotWithShape="1">
          <a:blip r:embed="rId3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0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10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9" name="Google Shape;379;p10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0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10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0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83" name="Google Shape;383;p1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0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0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7" name="Google Shape;387;p1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8" name="Google Shape;388;p1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9" name="Google Shape;389;p1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0" name="Google Shape;390;p10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06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10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0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7" name="Google Shape;397;p1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1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1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1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9" name="Google Shape;409;p1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1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6" name="Google Shape;416;p1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1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8" name="Google Shape;418;p1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6" name="Google Shape;426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2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436" name="Google Shape;436;p12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28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12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28"/>
          <p:cNvSpPr/>
          <p:nvPr/>
        </p:nvSpPr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4" name="Google Shape;444;p1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5" name="Google Shape;44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0" name="Google Shape;450;p1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1" name="Google Shape;451;p1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2" name="Google Shape;452;p1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3" name="Google Shape;453;p1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5" name="Google Shape;455;p1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56" name="Google Shape;456;p1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CD8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7" name="Google Shape;457;p1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8" name="Google Shape;458;p1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59" name="Google Shape;459;p1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2" name="Google Shape;462;p1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86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3" name="Google Shape;463;p1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4" name="Google Shape;464;p1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65" name="Google Shape;465;p1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1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68" name="Google Shape;468;p1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CBF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9" name="Google Shape;469;p1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0" name="Google Shape;470;p1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1" name="Google Shape;471;p1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p1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4" name="Google Shape;474;p1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2A9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5" name="Google Shape;475;p1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6" name="Google Shape;476;p1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77" name="Google Shape;477;p1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1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0" name="Google Shape;480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1" name="Google Shape;481;p1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2" name="Google Shape;482;p1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3" name="Google Shape;483;p1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1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86" name="Google Shape;486;p1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A7A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7" name="Google Shape;487;p1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8" name="Google Shape;488;p1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9" name="Google Shape;489;p1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2" name="Google Shape;492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474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3" name="Google Shape;493;p1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4" name="Google Shape;494;p1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95" name="Google Shape;495;p1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1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98" name="Google Shape;498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9" name="Google Shape;499;p1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0" name="Google Shape;500;p1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1" name="Google Shape;501;p1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13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04" name="Google Shape;504;p13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5" name="Google Shape;505;p13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06" name="Google Shape;506;p13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7" name="Google Shape;507;p13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40"/>
          <p:cNvGrpSpPr/>
          <p:nvPr/>
        </p:nvGrpSpPr>
        <p:grpSpPr>
          <a:xfrm>
            <a:off x="-1" y="-38042"/>
            <a:ext cx="12192000" cy="6896042"/>
            <a:chOff x="0" y="0"/>
            <a:chExt cx="13716000" cy="10287000"/>
          </a:xfrm>
        </p:grpSpPr>
        <p:sp>
          <p:nvSpPr>
            <p:cNvPr id="510" name="Google Shape;510;p1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1" name="Google Shape;511;p140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12" name="Google Shape;512;p140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13" name="Google Shape;513;p140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140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000"/>
              <a:buFont typeface="Calibri"/>
              <a:buNone/>
              <a:defRPr sz="2000" b="1">
                <a:solidFill>
                  <a:srgbClr val="74747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40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EAE"/>
              </a:buClr>
              <a:buSzPts val="1400"/>
              <a:buNone/>
              <a:defRPr sz="1400" i="1">
                <a:solidFill>
                  <a:srgbClr val="AEAEAE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0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80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9" name="Google Shape;529;p80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80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80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2" name="Google Shape;532;p80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80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0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0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80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80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0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0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542" name="Google Shape;542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3" name="Google Shape;543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4" name="Google Shape;544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45" name="Google Shape;545;p9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9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7" name="Google Shape;547;p9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548" name="Google Shape;548;p9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549" name="Google Shape;549;p9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51" name="Google Shape;551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4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55" name="Google Shape;555;p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2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1" name="Google Shape;561;p2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2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2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7" name="Google Shape;567;p25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5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4" name="Google Shape;574;p25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5" name="Google Shape;575;p25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6" name="Google Shape;576;p25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7" name="Google Shape;577;p2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2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2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5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590" name="Google Shape;590;p25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5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25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25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4" name="Google Shape;594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5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7" name="Google Shape;597;p25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8" name="Google Shape;598;p25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9" name="Google Shape;599;p2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2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04" name="Google Shape;604;p2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5" name="Google Shape;605;p2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6" name="Google Shape;606;p2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7" name="Google Shape;607;p25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9" name="Google Shape;609;p2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0" name="Google Shape;610;p2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1" name="Google Shape;611;p2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2" name="Google Shape;612;p2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3" name="Google Shape;613;p25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2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16" name="Google Shape;616;p2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7" name="Google Shape;617;p2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8" name="Google Shape;618;p2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9" name="Google Shape;619;p25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1" name="Google Shape;621;p2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2" name="Google Shape;622;p2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3" name="Google Shape;623;p2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4" name="Google Shape;624;p2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5" name="Google Shape;625;p25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7" name="Google Shape;627;p2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28" name="Google Shape;628;p2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29" name="Google Shape;629;p2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0" name="Google Shape;630;p2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1" name="Google Shape;631;p25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3" name="Google Shape;633;p2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34" name="Google Shape;634;p2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5" name="Google Shape;635;p2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36" name="Google Shape;636;p2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37" name="Google Shape;637;p26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Google Shape;639;p2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0" name="Google Shape;640;p2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1" name="Google Shape;641;p2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2" name="Google Shape;642;p2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3" name="Google Shape;643;p26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6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46" name="Google Shape;646;p2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7" name="Google Shape;647;p2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48" name="Google Shape;648;p2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49" name="Google Shape;649;p26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1" name="Google Shape;651;p26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2" name="Google Shape;652;p2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3" name="Google Shape;653;p26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4" name="Google Shape;654;p26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55" name="Google Shape;655;p26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oogle Shape;657;p26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8" name="Google Shape;658;p2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59" name="Google Shape;659;p2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0" name="Google Shape;660;p2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1" name="Google Shape;661;p26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6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26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26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67" name="Google Shape;667;p265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265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669" name="Google Shape;669;p265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65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265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265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673" name="Google Shape;673;p265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65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265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6" name="Google Shape;676;p265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7" name="Google Shape;677;p265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265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65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0" name="Google Shape;680;p265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81" name="Google Shape;681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66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66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5" name="Google Shape;685;p266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266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66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266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0" name="Google Shape;690;p26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691" name="Google Shape;691;p26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26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93" name="Google Shape;693;p266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95" name="Google Shape;695;p266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7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698" name="Google Shape;698;p267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9" name="Google Shape;699;p26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0" name="Google Shape;700;p26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701" name="Google Shape;701;p267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702" name="Google Shape;702;p2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3" name="Google Shape;703;p267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704" name="Google Shape;704;p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267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6" name="Google Shape;706;p26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707" name="Google Shape;707;p267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8" name="Google Shape;708;p267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9" name="Google Shape;709;p267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710" name="Google Shape;710;p267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1" name="Google Shape;711;p267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712" name="Google Shape;712;p267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267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14" name="Google Shape;714;p267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715" name="Google Shape;715;p267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6" name="Google Shape;716;p26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17" name="Google Shape;717;p267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8" name="Google Shape;718;p267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19" name="Google Shape;719;p26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67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p26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3" name="Google Shape;723;p268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24" name="Google Shape;724;p26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6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p26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68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728" name="Google Shape;728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9" name="Google Shape;729;p268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730" name="Google Shape;730;p268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268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2" name="Google Shape;732;p26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4" name="Google Shape;734;p2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735" name="Google Shape;735;p2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2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7" name="Google Shape;737;p26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8" name="Google Shape;738;p26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739" name="Google Shape;739;p2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2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1" name="Google Shape;74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44" name="Google Shape;744;p27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27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746" name="Google Shape;746;p27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7" name="Google Shape;747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27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7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51" name="Google Shape;751;p2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2" name="Google Shape;752;p2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3" name="Google Shape;753;p2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54" name="Google Shape;754;p27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5" name="Google Shape;755;p27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27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27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27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2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61" name="Google Shape;761;p2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2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763" name="Google Shape;763;p27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4" name="Google Shape;764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27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27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68" name="Google Shape;768;p2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69" name="Google Shape;769;p2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70" name="Google Shape;770;p2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71" name="Google Shape;771;p27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27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3" name="Google Shape;773;p27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27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5" name="Google Shape;775;p27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27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78" name="Google Shape;778;p27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270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27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0" name="Google Shape;780;p27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7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782" name="Google Shape;782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2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27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8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93" name="Google Shape;793;p8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4" name="Google Shape;794;p8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95" name="Google Shape;795;p8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796" name="Google Shape;796;p85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85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85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799" name="Google Shape;799;p85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800" name="Google Shape;800;p85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85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02" name="Google Shape;802;p85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1">
  <p:cSld name="modelage1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9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09" name="Google Shape;809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0" name="Google Shape;810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11" name="Google Shape;811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0"/>
                <a:buFont typeface="Calibri"/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12" name="Google Shape;812;p92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13" name="Google Shape;813;p92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92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92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92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7" name="Google Shape;817;p92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bg>
      <p:bgPr>
        <a:solidFill>
          <a:srgbClr val="002060"/>
        </a:solidFill>
        <a:effectLst/>
      </p:bgPr>
    </p:bg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" name="Google Shape;819;p9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20" name="Google Shape;820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1" name="Google Shape;821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22" name="Google Shape;822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23" name="Google Shape;823;p95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95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825" name="Google Shape;825;p95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26" name="Google Shape;826;p9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9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95"/>
          <p:cNvSpPr txBox="1"/>
          <p:nvPr/>
        </p:nvSpPr>
        <p:spPr>
          <a:xfrm>
            <a:off x="11748194" y="95600"/>
            <a:ext cx="274643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solidFill>
          <a:srgbClr val="002060"/>
        </a:solidFill>
        <a:effectLst/>
      </p:bgPr>
    </p:bg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Google Shape;830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31" name="Google Shape;831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2" name="Google Shape;832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33" name="Google Shape;833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51"/>
                <a:buFont typeface="Calibri"/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834" name="Google Shape;834;p9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835" name="Google Shape;835;p9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9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7" name="Google Shape;837;p9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96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9" name="Google Shape;839;p96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2060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9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42" name="Google Shape;842;p9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3" name="Google Shape;843;p9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44" name="Google Shape;844;p9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45" name="Google Shape;845;p9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99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7" name="Google Shape;847;p99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8" name="Google Shape;848;p99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solidFill>
          <a:srgbClr val="002060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851" name="Google Shape;851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2" name="Google Shape;852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853" name="Google Shape;853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854" name="Google Shape;854;p102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102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6" name="Google Shape;856;p102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PB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8" name="Google Shape;858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" name="Google Shape;860;p103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861" name="Google Shape;861;p10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270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863" name="Google Shape;863;p103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103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0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8" name="Google Shape;868;p10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69" name="Google Shape;869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0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0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1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8" name="Google Shape;888;p1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9" name="Google Shape;889;p1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0" name="Google Shape;890;p1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1" name="Google Shape;89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6" name="Google Shape;896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8" name="Google Shape;898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12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04" name="Google Shape;904;p112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12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12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112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8" name="Google Shape;908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1" name="Google Shape;911;p1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2" name="Google Shape;912;p1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3" name="Google Shape;913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0070C0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1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18" name="Google Shape;918;p11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19" name="Google Shape;919;p11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0" name="Google Shape;920;p11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1" name="Google Shape;921;p11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rgbClr val="002060"/>
        </a:solidFill>
        <a:effectLst/>
      </p:bgPr>
    </p:bg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oogle Shape;923;p11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24" name="Google Shape;924;p11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5" name="Google Shape;925;p11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26" name="Google Shape;926;p11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27" name="Google Shape;927;p11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bg>
      <p:bgPr>
        <a:solidFill>
          <a:srgbClr val="002060"/>
        </a:solidFill>
        <a:effectLst/>
      </p:bgPr>
    </p:bg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9" name="Google Shape;929;p11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0" name="Google Shape;930;p11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1" name="Google Shape;931;p11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2" name="Google Shape;932;p11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3" name="Google Shape;933;p11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bg>
      <p:bgPr>
        <a:solidFill>
          <a:srgbClr val="002060"/>
        </a:solidFill>
        <a:effectLst/>
      </p:bgPr>
    </p:bg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oogle Shape;935;p11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36" name="Google Shape;936;p11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7" name="Google Shape;937;p11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38" name="Google Shape;938;p11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39" name="Google Shape;939;p11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bg>
      <p:bgPr>
        <a:solidFill>
          <a:srgbClr val="002060"/>
        </a:solidFill>
        <a:effectLst/>
      </p:bgPr>
    </p:bg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11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2" name="Google Shape;942;p1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3" name="Google Shape;943;p1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4" name="Google Shape;944;p1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45" name="Google Shape;945;p11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bg>
      <p:bgPr>
        <a:solidFill>
          <a:srgbClr val="002060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11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48" name="Google Shape;948;p11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49" name="Google Shape;949;p11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0" name="Google Shape;950;p11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1" name="Google Shape;951;p11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2060"/>
        </a:solidFill>
        <a:effectLst/>
      </p:bgPr>
    </p:bg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12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54" name="Google Shape;954;p1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5" name="Google Shape;955;p1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56" name="Google Shape;956;p1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57" name="Google Shape;957;p12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2060"/>
        </a:solidFill>
        <a:effectLst/>
      </p:bgPr>
    </p:bg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9" name="Google Shape;959;p12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960" name="Google Shape;960;p12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1" name="Google Shape;961;p12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962" name="Google Shape;962;p12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963" name="Google Shape;963;p12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9" name="Google Shape;1149;p94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150" name="Google Shape;1150;p9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9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2" name="Google Shape;1152;p9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154" name="Google Shape;1154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5" name="Google Shape;1155;p94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156" name="Google Shape;1156;p9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9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6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1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62" name="Google Shape;1162;p1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3" name="Google Shape;1163;p1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16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8" name="Google Shape;1168;p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9" name="Google Shape;1169;p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0" name="Google Shape;1170;p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1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4" name="Google Shape;1174;p16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5" name="Google Shape;1175;p1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6" name="Google Shape;1176;p1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1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7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7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1" name="Google Shape;1181;p17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2" name="Google Shape;1182;p17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3" name="Google Shape;1183;p17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4" name="Google Shape;1184;p1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5" name="Google Shape;1185;p1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6" name="Google Shape;1186;p1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9" name="Google Shape;1189;p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0" name="Google Shape;1190;p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1" name="Google Shape;1191;p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4" name="Google Shape;1194;p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5" name="Google Shape;1195;p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7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p1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1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0" name="Google Shape;1200;p1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201" name="Google Shape;1201;p17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17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p173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4" name="Google Shape;1204;p17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5" name="Google Shape;1205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7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7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9" name="Google Shape;1209;p17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0" name="Google Shape;1210;p1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1" name="Google Shape;1211;p1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2" name="Google Shape;1212;p1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oogle Shape;1214;p1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15" name="Google Shape;1215;p1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6" name="Google Shape;1216;p1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17" name="Google Shape;1217;p1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18" name="Google Shape;1218;p17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0" name="Google Shape;1220;p1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1" name="Google Shape;1221;p1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2" name="Google Shape;1222;p1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3" name="Google Shape;1223;p1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24" name="Google Shape;1224;p17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6" name="Google Shape;1226;p1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27" name="Google Shape;1227;p1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8" name="Google Shape;1228;p1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29" name="Google Shape;1229;p1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0" name="Google Shape;1230;p17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2" name="Google Shape;1232;p17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3" name="Google Shape;1233;p1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4" name="Google Shape;1234;p1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35" name="Google Shape;1235;p1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36" name="Google Shape;1236;p17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8" name="Google Shape;1238;p17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9" name="Google Shape;1239;p1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0" name="Google Shape;1240;p1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1" name="Google Shape;1241;p1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2" name="Google Shape;1242;p17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18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45" name="Google Shape;1245;p1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6" name="Google Shape;1246;p1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7" name="Google Shape;1247;p1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48" name="Google Shape;1248;p18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0" name="Google Shape;1250;p18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1" name="Google Shape;1251;p1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2" name="Google Shape;1252;p1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3" name="Google Shape;1253;p1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54" name="Google Shape;1254;p18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6" name="Google Shape;1256;p18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57" name="Google Shape;1257;p1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8" name="Google Shape;1258;p1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9" name="Google Shape;1259;p1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0" name="Google Shape;1260;p18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2" name="Google Shape;1262;p18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3" name="Google Shape;1263;p1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4" name="Google Shape;1264;p1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65" name="Google Shape;1265;p1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6" name="Google Shape;1266;p18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8" name="Google Shape;1268;p18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69" name="Google Shape;1269;p1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0" name="Google Shape;1270;p1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71" name="Google Shape;1271;p1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72" name="Google Shape;1272;p18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85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85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6" name="Google Shape;1276;p185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7" name="Google Shape;1277;p185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8" name="Google Shape;1278;p185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9" name="Google Shape;1279;p185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0" name="Google Shape;1280;p185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1" name="Google Shape;1281;p185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185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3" name="Google Shape;1283;p185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4" name="Google Shape;1284;p185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5" name="Google Shape;1285;p185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6" name="Google Shape;1286;p185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186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9" name="Google Shape;128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86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186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292" name="Google Shape;1292;p186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186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294" name="Google Shape;1294;p186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86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6" name="Google Shape;1296;p186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7" name="Google Shape;1297;p186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298" name="Google Shape;1298;p186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186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0" name="Google Shape;1300;p186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1" name="Google Shape;1301;p186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2" name="Google Shape;1302;p186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3" name="Google Shape;1303;p186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186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5" name="Google Shape;1305;p186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6" name="Google Shape;1306;p1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1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1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0" name="Google Shape;1310;p187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1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1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1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316" name="Google Shape;1316;p187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1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18" name="Google Shape;1318;p187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8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320" name="Google Shape;1320;p1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2" name="Google Shape;1322;p1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323" name="Google Shape;1323;p1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p18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5" name="Google Shape;1325;p1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326" name="Google Shape;1326;p1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327" name="Google Shape;1327;p18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8" name="Google Shape;1328;p1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329" name="Google Shape;1329;p1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31" name="Google Shape;1331;p1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332" name="Google Shape;1332;p1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3" name="Google Shape;1333;p188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4" name="Google Shape;1334;p1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335" name="Google Shape;1335;p1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6" name="Google Shape;1336;p1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337" name="Google Shape;1337;p188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8" name="Google Shape;1338;p1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9" name="Google Shape;1339;p1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340" name="Google Shape;1340;p1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41" name="Google Shape;1341;p1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342" name="Google Shape;1342;p188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43" name="Google Shape;1343;p188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344" name="Google Shape;1344;p1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1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6" name="Google Shape;1346;p18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18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9" name="Google Shape;1349;p18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1" name="Google Shape;1351;p18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2" name="Google Shape;1352;p189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353" name="Google Shape;1353;p18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18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5" name="Google Shape;1355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9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58" name="Google Shape;1358;p19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9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360" name="Google Shape;1360;p19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1" name="Google Shape;1361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90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oogle Shape;1364;p1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65" name="Google Shape;1365;p1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6" name="Google Shape;1366;p1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7" name="Google Shape;1367;p1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68" name="Google Shape;1368;p1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9" name="Google Shape;1369;p1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0" name="Google Shape;1370;p1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1" name="Google Shape;1371;p191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2" name="Google Shape;1372;p191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4" name="Google Shape;1374;p1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75" name="Google Shape;1375;p1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377" name="Google Shape;1377;p192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8" name="Google Shape;1378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92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1" name="Google Shape;1381;p1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382" name="Google Shape;1382;p1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3" name="Google Shape;1383;p1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84" name="Google Shape;1384;p1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5" name="Google Shape;1385;p19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6" name="Google Shape;1386;p193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7" name="Google Shape;1387;p19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8" name="Google Shape;1388;p19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9" name="Google Shape;1389;p193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7" name="Google Shape;1397;p98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398" name="Google Shape;1398;p9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9" name="Google Shape;1399;p9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400" name="Google Shape;1400;p98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1" name="Google Shape;1401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9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19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9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06" name="Google Shape;1406;p1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8" name="Google Shape;1408;p1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19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9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1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4" name="Google Shape;1414;p1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1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7" name="Google Shape;1417;p1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8" name="Google Shape;1418;p19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9" name="Google Shape;1419;p1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0" name="Google Shape;1420;p1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1" name="Google Shape;1421;p1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9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4" name="Google Shape;1424;p1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5" name="Google Shape;1425;p1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6" name="Google Shape;1426;p1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7" name="Google Shape;1427;p1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9" name="Google Shape;1429;p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9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3" name="Google Shape;1433;p1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4" name="Google Shape;1434;p1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5" name="Google Shape;1435;p1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" name="Google Shape;1437;p1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8" name="Google Shape;1438;p1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9" name="Google Shape;1439;p1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2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2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3" name="Google Shape;1443;p2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4" name="Google Shape;1444;p2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445" name="Google Shape;1445;p2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2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200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8" name="Google Shape;1448;p2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9" name="Google Shape;1449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0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2" name="Google Shape;1452;p20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3" name="Google Shape;1453;p20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54" name="Google Shape;1454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5" name="Google Shape;1455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6" name="Google Shape;1456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8" name="Google Shape;1458;p20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59" name="Google Shape;1459;p2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0" name="Google Shape;1460;p2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1" name="Google Shape;1461;p2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2" name="Google Shape;1462;p20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4" name="Google Shape;1464;p20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65" name="Google Shape;1465;p2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6" name="Google Shape;1466;p2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67" name="Google Shape;1467;p2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8" name="Google Shape;1468;p20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0" name="Google Shape;1470;p20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1" name="Google Shape;1471;p20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2" name="Google Shape;1472;p20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3" name="Google Shape;1473;p20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74" name="Google Shape;1474;p20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oogle Shape;1476;p20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7" name="Google Shape;1477;p2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8" name="Google Shape;1478;p2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79" name="Google Shape;1479;p2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0" name="Google Shape;1480;p20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2" name="Google Shape;1482;p20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3" name="Google Shape;1483;p20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4" name="Google Shape;1484;p20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5" name="Google Shape;1485;p20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86" name="Google Shape;1486;p20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20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89" name="Google Shape;1489;p20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0" name="Google Shape;1490;p20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1" name="Google Shape;1491;p20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2" name="Google Shape;1492;p20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4" name="Google Shape;1494;p20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95" name="Google Shape;1495;p20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6" name="Google Shape;1496;p20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7" name="Google Shape;1497;p20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98" name="Google Shape;1498;p20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0" name="Google Shape;1500;p20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1" name="Google Shape;1501;p20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2" name="Google Shape;1502;p20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3" name="Google Shape;1503;p20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4" name="Google Shape;1504;p20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6" name="Google Shape;1506;p21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07" name="Google Shape;1507;p21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8" name="Google Shape;1508;p21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09" name="Google Shape;1509;p21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0" name="Google Shape;1510;p21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2" name="Google Shape;1512;p21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13" name="Google Shape;1513;p21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4" name="Google Shape;1514;p21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15" name="Google Shape;1515;p21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16" name="Google Shape;1516;p21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212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9" name="Google Shape;1519;p212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0" name="Google Shape;1520;p212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1" name="Google Shape;1521;p212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2" name="Google Shape;1522;p212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3" name="Google Shape;1523;p212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4" name="Google Shape;1524;p212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5" name="Google Shape;1525;p212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6" name="Google Shape;1526;p212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7" name="Google Shape;1527;p212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8" name="Google Shape;1528;p212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9" name="Google Shape;1529;p212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0" name="Google Shape;1530;p212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213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3" name="Google Shape;1533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213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213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536" name="Google Shape;1536;p213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213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538" name="Google Shape;1538;p213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213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0" name="Google Shape;1540;p213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1" name="Google Shape;1541;p213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542" name="Google Shape;1542;p213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213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4" name="Google Shape;1544;p213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5" name="Google Shape;1545;p213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6" name="Google Shape;1546;p213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7" name="Google Shape;1547;p213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213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9" name="Google Shape;1549;p213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50" name="Google Shape;1550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214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214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4" name="Google Shape;1554;p214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214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214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7" name="Google Shape;1557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214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9" name="Google Shape;1559;p214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560" name="Google Shape;1560;p214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1" name="Google Shape;1561;p21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2" name="Google Shape;1562;p214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2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564" name="Google Shape;1564;p214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" name="Google Shape;1566;p215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567" name="Google Shape;1567;p215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8" name="Google Shape;1568;p21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9" name="Google Shape;1569;p215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570" name="Google Shape;1570;p215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571" name="Google Shape;1571;p2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2" name="Google Shape;1572;p215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573" name="Google Shape;1573;p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4" name="Google Shape;1574;p215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5" name="Google Shape;1575;p215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576" name="Google Shape;1576;p215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77" name="Google Shape;1577;p215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8" name="Google Shape;1578;p215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579" name="Google Shape;1579;p215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0" name="Google Shape;1580;p215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581" name="Google Shape;1581;p215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82" name="Google Shape;1582;p215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3" name="Google Shape;1583;p215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584" name="Google Shape;1584;p215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85" name="Google Shape;1585;p215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586" name="Google Shape;1586;p215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87" name="Google Shape;1587;p215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588" name="Google Shape;1588;p215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215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0" name="Google Shape;1590;p2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2" name="Google Shape;1592;p216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593" name="Google Shape;1593;p21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1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5" name="Google Shape;1595;p21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216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597" name="Google Shape;159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8" name="Google Shape;1598;p216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599" name="Google Shape;1599;p21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1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1" name="Google Shape;1601;p21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3" name="Google Shape;1603;p217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604" name="Google Shape;1604;p21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21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6" name="Google Shape;1606;p217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7" name="Google Shape;1607;p217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608" name="Google Shape;1608;p217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217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0" name="Google Shape;1610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2" name="Google Shape;1612;p21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13" name="Google Shape;1613;p21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4" name="Google Shape;1614;p21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15" name="Google Shape;1615;p21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16" name="Google Shape;1616;p21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7" name="Google Shape;1617;p21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8" name="Google Shape;1618;p21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9" name="Google Shape;1619;p21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0" name="Google Shape;1620;p218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2" name="Google Shape;1622;p21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23" name="Google Shape;1623;p2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25" name="Google Shape;1625;p21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6" name="Google Shape;1626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21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9" name="Google Shape;1629;p22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30" name="Google Shape;1630;p22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1" name="Google Shape;1631;p22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2" name="Google Shape;1632;p22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33" name="Google Shape;1633;p220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4" name="Google Shape;1634;p220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5" name="Google Shape;1635;p220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6" name="Google Shape;1636;p220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7" name="Google Shape;1637;p220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5" name="Google Shape;1645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646" name="Google Shape;1646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648" name="Google Shape;1648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9" name="Google Shape;1649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01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2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2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4" name="Google Shape;1654;p2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5" name="Google Shape;1655;p2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6" name="Google Shape;1656;p2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p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0" name="Google Shape;1660;p2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1" name="Google Shape;1661;p2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2" name="Google Shape;1662;p2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2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2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6" name="Google Shape;1666;p2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7" name="Google Shape;1667;p2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8" name="Google Shape;1668;p2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2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2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3" name="Google Shape;1673;p2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4" name="Google Shape;1674;p2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75" name="Google Shape;1675;p2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6" name="Google Shape;1676;p2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7" name="Google Shape;1677;p2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2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2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1" name="Google Shape;1681;p2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2" name="Google Shape;1682;p2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3" name="Google Shape;1683;p2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6" name="Google Shape;1686;p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7" name="Google Shape;1687;p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227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705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p2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1" name="Google Shape;1691;p2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2" name="Google Shape;1692;p2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1693" name="Google Shape;1693;p227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4" name="Google Shape;1694;p227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5" name="Google Shape;1695;p227"/>
          <p:cNvSpPr txBox="1"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6" name="Google Shape;1696;p227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7" name="Google Shape;1697;p2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2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0" name="Google Shape;1700;p2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01" name="Google Shape;1701;p2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02" name="Google Shape;1702;p2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3" name="Google Shape;1703;p2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4" name="Google Shape;1704;p2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6" name="Google Shape;1706;p22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07" name="Google Shape;1707;p22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8" name="Google Shape;1708;p22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09" name="Google Shape;1709;p22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0" name="Google Shape;1710;p229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12;p23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3" name="Google Shape;1713;p23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4" name="Google Shape;1714;p23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15" name="Google Shape;1715;p23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16" name="Google Shape;1716;p230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8" name="Google Shape;1718;p23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19" name="Google Shape;1719;p23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0" name="Google Shape;1720;p23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1" name="Google Shape;1721;p23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2" name="Google Shape;1722;p231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4" name="Google Shape;1724;p23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25" name="Google Shape;1725;p23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6" name="Google Shape;1726;p23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27" name="Google Shape;1727;p23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28" name="Google Shape;1728;p232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23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1" name="Google Shape;1731;p23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2" name="Google Shape;1732;p23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3" name="Google Shape;1733;p23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34" name="Google Shape;1734;p233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6" name="Google Shape;1736;p23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37" name="Google Shape;1737;p23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8" name="Google Shape;1738;p23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39" name="Google Shape;1739;p23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0" name="Google Shape;1740;p234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" name="Google Shape;1742;p23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3" name="Google Shape;1743;p2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4" name="Google Shape;1744;p23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45" name="Google Shape;1745;p23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46" name="Google Shape;1746;p235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23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49" name="Google Shape;1749;p23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0" name="Google Shape;1750;p23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1" name="Google Shape;1751;p23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2" name="Google Shape;1752;p236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4" name="Google Shape;1754;p23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55" name="Google Shape;1755;p2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6" name="Google Shape;1756;p23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57" name="Google Shape;1757;p23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58" name="Google Shape;1758;p237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0" name="Google Shape;1760;p23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761" name="Google Shape;1761;p2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2" name="Google Shape;1762;p23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763" name="Google Shape;1763;p23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64" name="Google Shape;1764;p238"/>
          <p:cNvSpPr/>
          <p:nvPr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239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7" name="Google Shape;1767;p239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8" name="Google Shape;1768;p239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9" name="Google Shape;1769;p239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239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1" name="Google Shape;1771;p239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5"/>
              <a:buNone/>
              <a:defRPr sz="1865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2" name="Google Shape;1772;p239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3" name="Google Shape;1773;p239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239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5" name="Google Shape;1775;p239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6" name="Google Shape;1776;p239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239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239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de garde">
  <p:cSld name="Page de garde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240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0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200" b="1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1" name="Google Shape;1781;p2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240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p240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1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84" name="Google Shape;1784;p240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p240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786" name="Google Shape;1786;p240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240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sz="1800" b="1" i="0" u="none" strike="noStrike" cap="non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8" name="Google Shape;1788;p240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9" name="Google Shape;1789;p240"/>
          <p:cNvSpPr txBox="1"/>
          <p:nvPr/>
        </p:nvSpPr>
        <p:spPr>
          <a:xfrm>
            <a:off x="391997" y="1378425"/>
            <a:ext cx="485553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/>
          </a:p>
        </p:txBody>
      </p:sp>
      <p:sp>
        <p:nvSpPr>
          <p:cNvPr id="1790" name="Google Shape;1790;p240"/>
          <p:cNvSpPr txBox="1"/>
          <p:nvPr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0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sz="30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240"/>
          <p:cNvSpPr txBox="1">
            <a:spLocks noGrp="1"/>
          </p:cNvSpPr>
          <p:nvPr>
            <p:ph type="body" idx="3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2" name="Google Shape;1792;p240"/>
          <p:cNvSpPr txBox="1">
            <a:spLocks noGrp="1"/>
          </p:cNvSpPr>
          <p:nvPr>
            <p:ph type="body" idx="4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3" name="Google Shape;1793;p240"/>
          <p:cNvSpPr txBox="1">
            <a:spLocks noGrp="1"/>
          </p:cNvSpPr>
          <p:nvPr>
            <p:ph type="body" idx="5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4" name="Google Shape;1794;p240"/>
          <p:cNvSpPr txBox="1">
            <a:spLocks noGrp="1"/>
          </p:cNvSpPr>
          <p:nvPr>
            <p:ph type="body" idx="6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5" name="Google Shape;1795;p240"/>
          <p:cNvSpPr/>
          <p:nvPr/>
        </p:nvSpPr>
        <p:spPr>
          <a:xfrm>
            <a:off x="271217" y="3894112"/>
            <a:ext cx="6693265" cy="522000"/>
          </a:xfrm>
          <a:prstGeom prst="rect">
            <a:avLst/>
          </a:prstGeom>
          <a:solidFill>
            <a:srgbClr val="336FB6"/>
          </a:solidFill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240"/>
          <p:cNvSpPr txBox="1">
            <a:spLocks noGrp="1"/>
          </p:cNvSpPr>
          <p:nvPr>
            <p:ph type="body" idx="7"/>
          </p:nvPr>
        </p:nvSpPr>
        <p:spPr>
          <a:xfrm>
            <a:off x="212081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7" name="Google Shape;1797;p240"/>
          <p:cNvSpPr txBox="1">
            <a:spLocks noGrp="1"/>
          </p:cNvSpPr>
          <p:nvPr>
            <p:ph type="body" idx="8"/>
          </p:nvPr>
        </p:nvSpPr>
        <p:spPr>
          <a:xfrm>
            <a:off x="27121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98" name="Google Shape;1798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66502" y="3495345"/>
            <a:ext cx="3952359" cy="2925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241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1" name="Google Shape;1801;p241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2" name="Google Shape;1802;p241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241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p241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5" name="Google Shape;1805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241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07" name="Google Shape;1807;p241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1808" name="Google Shape;1808;p241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41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10" name="Google Shape;1810;p241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2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12" name="Google Shape;1812;p241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5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4" name="Google Shape;1814;p242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1815" name="Google Shape;1815;p242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16" name="Google Shape;1816;p24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17" name="Google Shape;1817;p242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818" name="Google Shape;1818;p242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1819" name="Google Shape;1819;p2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0" name="Google Shape;1820;p242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1821" name="Google Shape;1821;p2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2" name="Google Shape;1822;p242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23" name="Google Shape;1823;p242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824" name="Google Shape;1824;p242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25" name="Google Shape;1825;p242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26" name="Google Shape;1826;p242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1827" name="Google Shape;1827;p242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8" name="Google Shape;1828;p242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1829" name="Google Shape;1829;p242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0" name="Google Shape;1830;p242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1" name="Google Shape;1831;p242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1832" name="Google Shape;1832;p242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3" name="Google Shape;1833;p242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1834" name="Google Shape;1834;p242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3" b="3005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5" name="Google Shape;1835;p242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836" name="Google Shape;1836;p242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p242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8" name="Google Shape;1838;p24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0" name="Google Shape;1840;p24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1841" name="Google Shape;1841;p2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3" name="Google Shape;1843;p24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4" name="Google Shape;1844;p24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1845" name="Google Shape;1845;p2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6" name="Google Shape;1846;p24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1847" name="Google Shape;1847;p243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4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50" t="-167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9" name="Google Shape;1849;p243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âche principale">
  <p:cSld name="Tâche principale"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1" name="Google Shape;1851;p24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852" name="Google Shape;1852;p24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24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4" name="Google Shape;1854;p244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5" name="Google Shape;1855;p244"/>
          <p:cNvSpPr txBox="1"/>
          <p:nvPr/>
        </p:nvSpPr>
        <p:spPr>
          <a:xfrm>
            <a:off x="5025418" y="2384963"/>
            <a:ext cx="5869201" cy="690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734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1856" name="Google Shape;1856;p24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24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8" name="Google Shape;1858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787" y="2396885"/>
            <a:ext cx="2432604" cy="24326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ratique collective">
  <p:cSld name="1_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5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861" name="Google Shape;1861;p24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270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24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863" name="Google Shape;1863;p24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4" name="Google Shape;1864;p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24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7" name="Google Shape;1867;p24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68" name="Google Shape;1868;p24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69" name="Google Shape;1869;p24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0" name="Google Shape;1870;p24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71" name="Google Shape;1871;p246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2" name="Google Shape;1872;p24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3" name="Google Shape;1873;p246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4" name="Google Shape;1874;p246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PC</a:t>
            </a:r>
            <a:endParaRPr sz="18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5" name="Google Shape;1875;p246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7" name="Google Shape;1877;p24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78" name="Google Shape;1878;p24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79" name="Google Shape;1879;p24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80" name="Google Shape;1880;p24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81" name="Google Shape;1881;p24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2" name="Google Shape;1882;p24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3" name="Google Shape;1883;p247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4" name="Google Shape;1884;p247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5" name="Google Shape;1885;p247" descr="Image générée"/>
          <p:cNvPicPr preferRelativeResize="0"/>
          <p:nvPr/>
        </p:nvPicPr>
        <p:blipFill rotWithShape="1">
          <a:blip r:embed="rId2">
            <a:alphaModFix/>
          </a:blip>
          <a:srcRect l="6026" t="25227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3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slideLayout" Target="../slideLayouts/slideLayout8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slideLayout" Target="../slideLayouts/slideLayout130.xml"/><Relationship Id="rId28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slideLayout" Target="../slideLayouts/slideLayout129.xml"/><Relationship Id="rId27" Type="http://schemas.openxmlformats.org/officeDocument/2006/relationships/slideLayout" Target="../slideLayouts/slideLayout1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29" Type="http://schemas.openxmlformats.org/officeDocument/2006/relationships/theme" Target="../theme/theme6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28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Relationship Id="rId27" Type="http://schemas.openxmlformats.org/officeDocument/2006/relationships/slideLayout" Target="../slideLayouts/slideLayout1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slideLayout" Target="../slideLayouts/slideLayout176.xml"/><Relationship Id="rId18" Type="http://schemas.openxmlformats.org/officeDocument/2006/relationships/slideLayout" Target="../slideLayouts/slideLayout181.xml"/><Relationship Id="rId26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17" Type="http://schemas.openxmlformats.org/officeDocument/2006/relationships/slideLayout" Target="../slideLayouts/slideLayout180.xml"/><Relationship Id="rId25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79.xml"/><Relationship Id="rId20" Type="http://schemas.openxmlformats.org/officeDocument/2006/relationships/slideLayout" Target="../slideLayouts/slideLayout183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24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68.xml"/><Relationship Id="rId15" Type="http://schemas.openxmlformats.org/officeDocument/2006/relationships/slideLayout" Target="../slideLayouts/slideLayout178.xml"/><Relationship Id="rId23" Type="http://schemas.openxmlformats.org/officeDocument/2006/relationships/slideLayout" Target="../slideLayouts/slideLayout186.xml"/><Relationship Id="rId28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slideLayout" Target="../slideLayouts/slideLayout177.xml"/><Relationship Id="rId22" Type="http://schemas.openxmlformats.org/officeDocument/2006/relationships/slideLayout" Target="../slideLayouts/slideLayout185.xml"/><Relationship Id="rId27" Type="http://schemas.openxmlformats.org/officeDocument/2006/relationships/slideLayout" Target="../slideLayouts/slideLayout1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8" name="Google Shape;518;p7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9" name="Google Shape;519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0" name="Google Shape;520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1" name="Google Shape;521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7" name="Google Shape;787;p8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9" name="Google Shape;789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0" name="Google Shape;790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  <p:sldLayoutId id="2147483758" r:id="rId22"/>
    <p:sldLayoutId id="214748375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44" name="Google Shape;1144;p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5" name="Google Shape;1145;p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6" name="Google Shape;1146;p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7" name="Google Shape;1147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2" name="Google Shape;1392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3" name="Google Shape;1393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4" name="Google Shape;1394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5" name="Google Shape;1395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40" name="Google Shape;1640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1" name="Google Shape;1641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2" name="Google Shape;1642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3" name="Google Shape;1643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57" r:id="rId18"/>
    <p:sldLayoutId id="2147483858" r:id="rId19"/>
    <p:sldLayoutId id="2147483859" r:id="rId20"/>
    <p:sldLayoutId id="2147483860" r:id="rId21"/>
    <p:sldLayoutId id="2147483861" r:id="rId22"/>
    <p:sldLayoutId id="2147483862" r:id="rId23"/>
    <p:sldLayoutId id="2147483863" r:id="rId24"/>
    <p:sldLayoutId id="2147483864" r:id="rId25"/>
    <p:sldLayoutId id="2147483865" r:id="rId26"/>
    <p:sldLayoutId id="2147483866" r:id="rId27"/>
    <p:sldLayoutId id="2147483867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"/>
          <p:cNvSpPr txBox="1">
            <a:spLocks noGrp="1"/>
          </p:cNvSpPr>
          <p:nvPr>
            <p:ph type="body" idx="1"/>
          </p:nvPr>
        </p:nvSpPr>
        <p:spPr>
          <a:xfrm>
            <a:off x="10803924" y="1882678"/>
            <a:ext cx="717129" cy="346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 dirty="0"/>
              <a:t>2 AC</a:t>
            </a:r>
            <a:endParaRPr dirty="0"/>
          </a:p>
        </p:txBody>
      </p:sp>
      <p:sp>
        <p:nvSpPr>
          <p:cNvPr id="1891" name="Google Shape;1891;p1"/>
          <p:cNvSpPr txBox="1">
            <a:spLocks noGrp="1"/>
          </p:cNvSpPr>
          <p:nvPr>
            <p:ph type="body" idx="2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</a:pPr>
            <a:r>
              <a:rPr lang="fr-FR" dirty="0"/>
              <a:t>5</a:t>
            </a:r>
            <a:endParaRPr dirty="0"/>
          </a:p>
        </p:txBody>
      </p:sp>
      <p:sp>
        <p:nvSpPr>
          <p:cNvPr id="1892" name="Google Shape;1892;p1"/>
          <p:cNvSpPr txBox="1">
            <a:spLocks noGrp="1"/>
          </p:cNvSpPr>
          <p:nvPr>
            <p:ph type="body" idx="3"/>
          </p:nvPr>
        </p:nvSpPr>
        <p:spPr>
          <a:xfrm>
            <a:off x="222472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Les actions mécaniques-notion de force</a:t>
            </a:r>
            <a:endParaRPr dirty="0"/>
          </a:p>
        </p:txBody>
      </p:sp>
      <p:sp>
        <p:nvSpPr>
          <p:cNvPr id="1893" name="Google Shape;1893;p1"/>
          <p:cNvSpPr txBox="1">
            <a:spLocks noGrp="1"/>
          </p:cNvSpPr>
          <p:nvPr>
            <p:ph type="body" idx="4"/>
          </p:nvPr>
        </p:nvSpPr>
        <p:spPr>
          <a:xfrm>
            <a:off x="37512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Leçon 1</a:t>
            </a:r>
            <a:endParaRPr/>
          </a:p>
        </p:txBody>
      </p:sp>
      <p:sp>
        <p:nvSpPr>
          <p:cNvPr id="1894" name="Google Shape;1894;p1"/>
          <p:cNvSpPr txBox="1">
            <a:spLocks noGrp="1"/>
          </p:cNvSpPr>
          <p:nvPr>
            <p:ph type="body" idx="5"/>
          </p:nvPr>
        </p:nvSpPr>
        <p:spPr>
          <a:xfrm>
            <a:off x="37512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Tâche 1</a:t>
            </a:r>
            <a:endParaRPr/>
          </a:p>
        </p:txBody>
      </p:sp>
      <p:sp>
        <p:nvSpPr>
          <p:cNvPr id="1895" name="Google Shape;1895;p1"/>
          <p:cNvSpPr txBox="1">
            <a:spLocks noGrp="1"/>
          </p:cNvSpPr>
          <p:nvPr>
            <p:ph type="body" idx="6"/>
          </p:nvPr>
        </p:nvSpPr>
        <p:spPr>
          <a:xfrm>
            <a:off x="1663535" y="5288319"/>
            <a:ext cx="5342102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dirty="0"/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1896" name="Google Shape;1896;p1"/>
          <p:cNvSpPr txBox="1">
            <a:spLocks noGrp="1"/>
          </p:cNvSpPr>
          <p:nvPr>
            <p:ph type="body" idx="7"/>
          </p:nvPr>
        </p:nvSpPr>
        <p:spPr>
          <a:xfrm>
            <a:off x="2224724" y="3892643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i="1" dirty="0"/>
              <a:t>Mouvement et interactions</a:t>
            </a:r>
            <a:endParaRPr dirty="0"/>
          </a:p>
        </p:txBody>
      </p:sp>
      <p:sp>
        <p:nvSpPr>
          <p:cNvPr id="1897" name="Google Shape;1897;p1"/>
          <p:cNvSpPr txBox="1">
            <a:spLocks noGrp="1"/>
          </p:cNvSpPr>
          <p:nvPr>
            <p:ph type="body" idx="8"/>
          </p:nvPr>
        </p:nvSpPr>
        <p:spPr>
          <a:xfrm>
            <a:off x="375126" y="3892643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 dirty="0"/>
              <a:t>Thème 4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5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</a:t>
            </a:r>
            <a:r>
              <a:rPr lang="fr-FR"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le chapitre</a:t>
            </a:r>
            <a:endParaRPr sz="3200" i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5" name="Google Shape;1935;p5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p5"/>
          <p:cNvSpPr/>
          <p:nvPr/>
        </p:nvSpPr>
        <p:spPr>
          <a:xfrm>
            <a:off x="1202975" y="1605071"/>
            <a:ext cx="10268313" cy="71642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C4132"/>
            </a:solidFill>
            <a:prstDash val="lg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p5"/>
          <p:cNvSpPr txBox="1"/>
          <p:nvPr/>
        </p:nvSpPr>
        <p:spPr>
          <a:xfrm>
            <a:off x="1202975" y="3440949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les caractéristiques d’une force exercée par un dynamomètre</a:t>
            </a:r>
            <a:endParaRPr dirty="0"/>
          </a:p>
        </p:txBody>
      </p:sp>
      <p:sp>
        <p:nvSpPr>
          <p:cNvPr id="1938" name="Google Shape;1938;p5"/>
          <p:cNvSpPr txBox="1"/>
          <p:nvPr/>
        </p:nvSpPr>
        <p:spPr>
          <a:xfrm>
            <a:off x="1218394" y="2658771"/>
            <a:ext cx="972698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3355" marR="0" lvl="0" indent="-173355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Classer les actions exercées sur un corps en actions de contact et en actions à distance.</a:t>
            </a:r>
            <a:endParaRPr dirty="0"/>
          </a:p>
        </p:txBody>
      </p:sp>
      <p:sp>
        <p:nvSpPr>
          <p:cNvPr id="1939" name="Google Shape;1939;p5"/>
          <p:cNvSpPr txBox="1"/>
          <p:nvPr/>
        </p:nvSpPr>
        <p:spPr>
          <a:xfrm>
            <a:off x="1218394" y="1763247"/>
            <a:ext cx="991616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 sur un corps à partir d’une observation.</a:t>
            </a:r>
            <a:endParaRPr dirty="0"/>
          </a:p>
        </p:txBody>
      </p:sp>
      <p:sp>
        <p:nvSpPr>
          <p:cNvPr id="2" name="Google Shape;1937;p5">
            <a:extLst>
              <a:ext uri="{FF2B5EF4-FFF2-40B4-BE49-F238E27FC236}">
                <a16:creationId xmlns:a16="http://schemas.microsoft.com/office/drawing/2014/main" id="{3E2BB6A1-3F98-9A2C-F30F-21D4039BB4E3}"/>
              </a:ext>
            </a:extLst>
          </p:cNvPr>
          <p:cNvSpPr txBox="1"/>
          <p:nvPr/>
        </p:nvSpPr>
        <p:spPr>
          <a:xfrm>
            <a:off x="1218394" y="4136441"/>
            <a:ext cx="1023747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la condition d’équilibre pour déterminer les caractéristiques d’une force.</a:t>
            </a:r>
            <a:endParaRPr dirty="0"/>
          </a:p>
        </p:txBody>
      </p:sp>
      <p:sp>
        <p:nvSpPr>
          <p:cNvPr id="3" name="Google Shape;1937;p5">
            <a:extLst>
              <a:ext uri="{FF2B5EF4-FFF2-40B4-BE49-F238E27FC236}">
                <a16:creationId xmlns:a16="http://schemas.microsoft.com/office/drawing/2014/main" id="{0CAB2E1C-7960-E0E7-8B2A-9DF0016ECB0A}"/>
              </a:ext>
            </a:extLst>
          </p:cNvPr>
          <p:cNvSpPr txBox="1"/>
          <p:nvPr/>
        </p:nvSpPr>
        <p:spPr>
          <a:xfrm>
            <a:off x="1202974" y="4831933"/>
            <a:ext cx="1023747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marR="0" lvl="0" indent="-182563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Prévoir l’effet, sur un corps initialement en équilibre, des forces qui se compensent et de celles qui ne se compensent pas.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6"/>
          <p:cNvSpPr/>
          <p:nvPr/>
        </p:nvSpPr>
        <p:spPr>
          <a:xfrm>
            <a:off x="584200" y="5086709"/>
            <a:ext cx="1958703" cy="161889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Conceptions erronées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des élèves</a:t>
            </a:r>
            <a:endParaRPr/>
          </a:p>
        </p:txBody>
      </p:sp>
      <p:sp>
        <p:nvSpPr>
          <p:cNvPr id="1946" name="Google Shape;1946;p6"/>
          <p:cNvSpPr/>
          <p:nvPr/>
        </p:nvSpPr>
        <p:spPr>
          <a:xfrm>
            <a:off x="2702474" y="5086708"/>
            <a:ext cx="9130023" cy="1618892"/>
          </a:xfrm>
          <a:prstGeom prst="roundRect">
            <a:avLst>
              <a:gd name="adj" fmla="val 7837"/>
            </a:avLst>
          </a:prstGeom>
          <a:solidFill>
            <a:schemeClr val="lt1"/>
          </a:solidFill>
          <a:ln w="12700" cap="flat" cmpd="sng">
            <a:solidFill>
              <a:srgbClr val="0C41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Penser que :</a:t>
            </a:r>
          </a:p>
          <a:p>
            <a:pPr marL="285750" marR="0" lvl="0" indent="-103188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S’il y a mouvement → il y a forcément une action.</a:t>
            </a:r>
          </a:p>
          <a:p>
            <a:pPr marL="285750" marR="0" lvl="0" indent="-103188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S’il n’y a pas de mouvement → il n’y a pas d’action.</a:t>
            </a:r>
            <a:endParaRPr dirty="0"/>
          </a:p>
          <a:p>
            <a:pPr marL="176530" marR="0" lvl="0" indent="-17653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Penser que:</a:t>
            </a:r>
          </a:p>
          <a:p>
            <a:pPr marL="285750" marR="0" lvl="0" indent="-103188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Statique = objet immobile alors que l’effet statique peut être lié à une déformation.</a:t>
            </a:r>
            <a:endParaRPr dirty="0"/>
          </a:p>
        </p:txBody>
      </p:sp>
      <p:sp>
        <p:nvSpPr>
          <p:cNvPr id="1947" name="Google Shape;1947;p6"/>
          <p:cNvSpPr/>
          <p:nvPr/>
        </p:nvSpPr>
        <p:spPr>
          <a:xfrm>
            <a:off x="584200" y="931692"/>
            <a:ext cx="1958704" cy="163129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Tâche à réussir</a:t>
            </a:r>
            <a:endParaRPr/>
          </a:p>
        </p:txBody>
      </p:sp>
      <p:sp>
        <p:nvSpPr>
          <p:cNvPr id="1948" name="Google Shape;1948;p6"/>
          <p:cNvSpPr/>
          <p:nvPr/>
        </p:nvSpPr>
        <p:spPr>
          <a:xfrm>
            <a:off x="2702474" y="899320"/>
            <a:ext cx="9103988" cy="1669710"/>
          </a:xfrm>
          <a:prstGeom prst="roundRect">
            <a:avLst>
              <a:gd name="adj" fmla="val 7861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tâche principale 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cette séance repose  sur l’objectif : </a:t>
            </a:r>
          </a:p>
          <a:p>
            <a:pPr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« </a:t>
            </a: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l’effet d’une action mécanique »</a:t>
            </a: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82550" marR="0" lvl="0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dirty="0"/>
          </a:p>
        </p:txBody>
      </p:sp>
      <p:sp>
        <p:nvSpPr>
          <p:cNvPr id="1949" name="Google Shape;1949;p6"/>
          <p:cNvSpPr/>
          <p:nvPr/>
        </p:nvSpPr>
        <p:spPr>
          <a:xfrm>
            <a:off x="2702474" y="2738062"/>
            <a:ext cx="9103988" cy="217357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7313" marR="0" lvl="0" indent="-1016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baser sur l’observation pour déterminer: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corps qui exerce l’action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L’effet de l’action: dynamique ou statique</a:t>
            </a:r>
            <a:endParaRPr dirty="0"/>
          </a:p>
        </p:txBody>
      </p:sp>
      <p:sp>
        <p:nvSpPr>
          <p:cNvPr id="1950" name="Google Shape;1950;p6"/>
          <p:cNvSpPr/>
          <p:nvPr/>
        </p:nvSpPr>
        <p:spPr>
          <a:xfrm>
            <a:off x="584200" y="2738062"/>
            <a:ext cx="1958703" cy="2173571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2700" cap="flat" cmpd="sng">
            <a:solidFill>
              <a:srgbClr val="0C2E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Stratégie</a:t>
            </a:r>
            <a:endParaRPr/>
          </a:p>
        </p:txBody>
      </p:sp>
      <p:sp>
        <p:nvSpPr>
          <p:cNvPr id="1951" name="Google Shape;1951;p6"/>
          <p:cNvSpPr txBox="1"/>
          <p:nvPr/>
        </p:nvSpPr>
        <p:spPr>
          <a:xfrm>
            <a:off x="730894" y="39806"/>
            <a:ext cx="572871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 </a:t>
            </a:r>
            <a:endParaRPr/>
          </a:p>
        </p:txBody>
      </p:sp>
      <p:pic>
        <p:nvPicPr>
          <p:cNvPr id="1952" name="Google Shape;1952;p6" descr="Image générée"/>
          <p:cNvPicPr preferRelativeResize="0"/>
          <p:nvPr/>
        </p:nvPicPr>
        <p:blipFill rotWithShape="1">
          <a:blip r:embed="rId3">
            <a:alphaModFix/>
          </a:blip>
          <a:srcRect t="11064" b="10678"/>
          <a:stretch/>
        </p:blipFill>
        <p:spPr>
          <a:xfrm>
            <a:off x="3079" y="-42256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7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 5 min</a:t>
            </a:r>
            <a:endParaRPr dirty="0"/>
          </a:p>
        </p:txBody>
      </p:sp>
      <p:sp>
        <p:nvSpPr>
          <p:cNvPr id="1958" name="Google Shape;1958;p7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59" name="Google Shape;1959;p7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15 min</a:t>
            </a:r>
            <a:endParaRPr dirty="0"/>
          </a:p>
        </p:txBody>
      </p:sp>
      <p:sp>
        <p:nvSpPr>
          <p:cNvPr id="1960" name="Google Shape;1960;p7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1961" name="Google Shape;1961;p7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10 min</a:t>
            </a:r>
            <a:endParaRPr/>
          </a:p>
        </p:txBody>
      </p:sp>
      <p:sp>
        <p:nvSpPr>
          <p:cNvPr id="1962" name="Google Shape;1962;p7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8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6" name="Google Shape;2016;p14" descr="Une image contenant dessin humoristique, mammifère, illustration, clipart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072" y="1056200"/>
            <a:ext cx="4550664" cy="4550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7" name="Google Shape;2017;p1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018" name="Google Shape;2018;p1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1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0" name="Google Shape;2020;p1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2" name="Google Shape;2022;p1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023" name="Google Shape;2023;p14"/>
          <p:cNvSpPr txBox="1"/>
          <p:nvPr/>
        </p:nvSpPr>
        <p:spPr>
          <a:xfrm>
            <a:off x="5147892" y="2280492"/>
            <a:ext cx="5869201" cy="2600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Réactivation des prérequis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(6 min)</a:t>
            </a:r>
            <a:endParaRPr sz="48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4" name="Google Shape;2024;p14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025" name="Google Shape;2025;p14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allons faire un rappel de ce que vous avez déjà étudié en première année. Choisir l’affirmation correcte.</a:t>
            </a:r>
            <a:endParaRPr dirty="0"/>
          </a:p>
        </p:txBody>
      </p:sp>
      <p:sp>
        <p:nvSpPr>
          <p:cNvPr id="2069" name="Google Shape;2069;p1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/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à la table, Le livre est </a:t>
            </a:r>
            <a:endParaRPr dirty="0"/>
          </a:p>
        </p:txBody>
      </p:sp>
      <p:sp>
        <p:nvSpPr>
          <p:cNvPr id="2074" name="Google Shape;2074;p19"/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/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/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/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58095D4-5C10-3CD0-0A5C-802A10DE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554" y="2445684"/>
            <a:ext cx="3940935" cy="26144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19A70D90-63DB-3669-9BD3-DCBD411E6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79A7A59B-3F34-0953-EA0F-1B852858A7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livre est au repos par rapport à la table. La table est appelée corps de référence.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2005533E-9167-8FE1-1DB4-3A29259856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55F9F5EB-B76F-F0CA-35CA-D958C0BDAA1A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à la table, Le livre est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3DDB507B-DC85-A853-4953-626E80EB6924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CB08BA9A-6533-B5BB-AB6F-D35754827D64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5AD893BE-4F5E-49F8-1EE9-E9B4DA7B1CCE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5538407E-1229-D481-B734-92F81522E560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0EE2C2-5331-78D0-3781-99AEC884A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554" y="2445684"/>
            <a:ext cx="3940935" cy="2614411"/>
          </a:xfrm>
          <a:prstGeom prst="rect">
            <a:avLst/>
          </a:prstGeom>
        </p:spPr>
      </p:pic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C61A169A-978D-02D7-9029-DED44D94EB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0134" y="3952574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29;p37">
            <a:extLst>
              <a:ext uri="{FF2B5EF4-FFF2-40B4-BE49-F238E27FC236}">
                <a16:creationId xmlns:a16="http://schemas.microsoft.com/office/drawing/2014/main" id="{C45710D5-3E79-6595-4866-3CFC02ECBE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080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014E612F-3B3D-5123-8154-DCD65A2DC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EAF6E83A-5AE6-D777-83FF-E5B56AD201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35AB2665-F8E3-5364-7AB4-447A0472A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1C869BF1-FAFE-C7FC-5B03-918F85A0D97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44A1681-FEF6-5972-FDFB-F38F8B8A718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53501F86-5D32-9106-2050-051AE602635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3F232D29-BDFF-844C-64BD-C9C1C6989389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au train, Le passager est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F61A6420-148E-7B99-34EF-62E96C035B59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ADF79484-5965-8386-1391-DAFE813EFB5A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61CA7A4C-7C9D-CC5F-E9B5-CDC491D5AD86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3B07AD09-264D-06BB-C862-C4D07614D4F3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B28F58F-5F5F-02B4-9BF6-F9AF49F64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190" y="2153889"/>
            <a:ext cx="4353059" cy="3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03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D528613-F945-8DED-03F0-B2B18FC1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932A63A2-0FFC-5B08-790A-4C2601C06E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passager est au repos par rapport au train. Le train est appelé corps de référence.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D7C329C5-87DF-0D19-BF73-58569861BC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EA982F08-26B7-5E4D-CB67-AE1CF52106B6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au train, Le passager est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C892AF7D-0C77-ECF5-6E44-C585D8119639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34F0D607-CCB9-F476-E0B7-3CD86BA2E1B0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08D3F382-F3AB-A383-D501-949420B69652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B7A055FF-51DE-8F8C-5A38-7249C1B33671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CD7339-BD1B-F38D-578F-59AE3E854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190" y="2153889"/>
            <a:ext cx="4353059" cy="3438659"/>
          </a:xfrm>
          <a:prstGeom prst="rect">
            <a:avLst/>
          </a:prstGeom>
        </p:spPr>
      </p:pic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FBCABF94-BB13-B095-AD9F-13962AF13FD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0134" y="3952574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29;p37">
            <a:extLst>
              <a:ext uri="{FF2B5EF4-FFF2-40B4-BE49-F238E27FC236}">
                <a16:creationId xmlns:a16="http://schemas.microsoft.com/office/drawing/2014/main" id="{94710DD2-5F7D-DDBF-B579-1F62D43507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594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8079A76E-850E-64C9-1043-2A7EEA5F6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72435EA5-B767-F6D8-78FD-FFA7B46880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Choisir l’affirmation correcte.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AA49AAA5-D0A5-394C-D96F-8B24038107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grpSp>
        <p:nvGrpSpPr>
          <p:cNvPr id="2070" name="Google Shape;2070;p19">
            <a:extLst>
              <a:ext uri="{FF2B5EF4-FFF2-40B4-BE49-F238E27FC236}">
                <a16:creationId xmlns:a16="http://schemas.microsoft.com/office/drawing/2014/main" id="{5C439357-DDC7-EC77-E86F-AA3E51A54533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071" name="Google Shape;2071;p19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14325B7-65DB-5288-371F-6025BAFE36D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19">
              <a:extLst>
                <a:ext uri="{FF2B5EF4-FFF2-40B4-BE49-F238E27FC236}">
                  <a16:creationId xmlns:a16="http://schemas.microsoft.com/office/drawing/2014/main" id="{7B0A7FCF-2E4C-C90C-9AA6-F8D7E09269F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40F2F9E0-E332-E19C-55E6-D7BBD6E8D47E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aux arbres, Le passager est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1D7E0912-721A-EE50-D1F3-AA8A6A31E859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3E34A610-228C-9984-2984-FC6F6770EC93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BBB83B52-53C1-4097-2BA2-D7D0DF879550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FB0450AE-2152-5ED0-F2E4-2D70E8E87404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122E68-6FF7-8454-0FC9-790DE97527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190" y="2153889"/>
            <a:ext cx="4353059" cy="34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6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>
          <a:extLst>
            <a:ext uri="{FF2B5EF4-FFF2-40B4-BE49-F238E27FC236}">
              <a16:creationId xmlns:a16="http://schemas.microsoft.com/office/drawing/2014/main" id="{BD995B3A-FCF4-1C3B-8630-19F6A8798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19">
            <a:extLst>
              <a:ext uri="{FF2B5EF4-FFF2-40B4-BE49-F238E27FC236}">
                <a16:creationId xmlns:a16="http://schemas.microsoft.com/office/drawing/2014/main" id="{11A39C6A-79A5-1C13-7228-1B52B3397B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passager est en mouvement par rapport aux arbres. Les arbres sont appelés corps de référence.</a:t>
            </a:r>
            <a:endParaRPr dirty="0"/>
          </a:p>
        </p:txBody>
      </p:sp>
      <p:sp>
        <p:nvSpPr>
          <p:cNvPr id="2069" name="Google Shape;2069;p19">
            <a:extLst>
              <a:ext uri="{FF2B5EF4-FFF2-40B4-BE49-F238E27FC236}">
                <a16:creationId xmlns:a16="http://schemas.microsoft.com/office/drawing/2014/main" id="{1DBEEB57-D3FD-9E8E-D566-3EB9D35184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Les élèves répondent sur leurs ardoises. L’enseignant·e reformule ou utilise l’alternance linguistique pour assurer la compréhension.</a:t>
            </a:r>
            <a:endParaRPr/>
          </a:p>
        </p:txBody>
      </p:sp>
      <p:sp>
        <p:nvSpPr>
          <p:cNvPr id="2073" name="Google Shape;2073;p19">
            <a:extLst>
              <a:ext uri="{FF2B5EF4-FFF2-40B4-BE49-F238E27FC236}">
                <a16:creationId xmlns:a16="http://schemas.microsoft.com/office/drawing/2014/main" id="{996A36A3-D34B-633E-06F2-4D61AE69A8CA}"/>
              </a:ext>
            </a:extLst>
          </p:cNvPr>
          <p:cNvSpPr txBox="1"/>
          <p:nvPr/>
        </p:nvSpPr>
        <p:spPr>
          <a:xfrm>
            <a:off x="960582" y="1692224"/>
            <a:ext cx="5596972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 rapport aux arbres, Le passager est </a:t>
            </a:r>
            <a:endParaRPr dirty="0"/>
          </a:p>
        </p:txBody>
      </p:sp>
      <p:sp>
        <p:nvSpPr>
          <p:cNvPr id="2074" name="Google Shape;2074;p19">
            <a:extLst>
              <a:ext uri="{FF2B5EF4-FFF2-40B4-BE49-F238E27FC236}">
                <a16:creationId xmlns:a16="http://schemas.microsoft.com/office/drawing/2014/main" id="{1844C0ED-EADC-7276-807D-C328CCD49548}"/>
              </a:ext>
            </a:extLst>
          </p:cNvPr>
          <p:cNvSpPr/>
          <p:nvPr/>
        </p:nvSpPr>
        <p:spPr>
          <a:xfrm>
            <a:off x="1736301" y="3090973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mouvement </a:t>
            </a:r>
            <a:endParaRPr sz="2400" baseline="30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9">
            <a:extLst>
              <a:ext uri="{FF2B5EF4-FFF2-40B4-BE49-F238E27FC236}">
                <a16:creationId xmlns:a16="http://schemas.microsoft.com/office/drawing/2014/main" id="{79EFFB53-DE18-1B81-7393-A2B34EE358AF}"/>
              </a:ext>
            </a:extLst>
          </p:cNvPr>
          <p:cNvSpPr/>
          <p:nvPr/>
        </p:nvSpPr>
        <p:spPr>
          <a:xfrm>
            <a:off x="1304301" y="3090973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076" name="Google Shape;2076;p19">
            <a:extLst>
              <a:ext uri="{FF2B5EF4-FFF2-40B4-BE49-F238E27FC236}">
                <a16:creationId xmlns:a16="http://schemas.microsoft.com/office/drawing/2014/main" id="{1AF05618-1E0D-42C1-E7F3-9A60DA69E56E}"/>
              </a:ext>
            </a:extLst>
          </p:cNvPr>
          <p:cNvSpPr/>
          <p:nvPr/>
        </p:nvSpPr>
        <p:spPr>
          <a:xfrm>
            <a:off x="1736301" y="4119322"/>
            <a:ext cx="2365436" cy="432000"/>
          </a:xfrm>
          <a:prstGeom prst="roundRect">
            <a:avLst>
              <a:gd name="adj" fmla="val 16667"/>
            </a:avLst>
          </a:prstGeom>
          <a:solidFill>
            <a:srgbClr val="F4ED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 repos </a:t>
            </a:r>
            <a:endParaRPr sz="2400" baseline="30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p19">
            <a:extLst>
              <a:ext uri="{FF2B5EF4-FFF2-40B4-BE49-F238E27FC236}">
                <a16:creationId xmlns:a16="http://schemas.microsoft.com/office/drawing/2014/main" id="{67EBB2D3-E171-7FDD-360B-210968F5F054}"/>
              </a:ext>
            </a:extLst>
          </p:cNvPr>
          <p:cNvSpPr/>
          <p:nvPr/>
        </p:nvSpPr>
        <p:spPr>
          <a:xfrm>
            <a:off x="1304301" y="4116548"/>
            <a:ext cx="432000" cy="430924"/>
          </a:xfrm>
          <a:prstGeom prst="roundRect">
            <a:avLst>
              <a:gd name="adj" fmla="val 16667"/>
            </a:avLst>
          </a:prstGeom>
          <a:solidFill>
            <a:srgbClr val="ADD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4680AB-E011-A747-0AFE-5425453FE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190" y="2153889"/>
            <a:ext cx="4353059" cy="3438659"/>
          </a:xfrm>
          <a:prstGeom prst="rect">
            <a:avLst/>
          </a:prstGeom>
        </p:spPr>
      </p:pic>
      <p:pic>
        <p:nvPicPr>
          <p:cNvPr id="2" name="Google Shape;2090;p20" descr="Coche avec un remplissage uni">
            <a:extLst>
              <a:ext uri="{FF2B5EF4-FFF2-40B4-BE49-F238E27FC236}">
                <a16:creationId xmlns:a16="http://schemas.microsoft.com/office/drawing/2014/main" id="{BB6CE518-BD55-1A36-1379-D46DD3A781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91322" y="2964020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429;p37">
            <a:extLst>
              <a:ext uri="{FF2B5EF4-FFF2-40B4-BE49-F238E27FC236}">
                <a16:creationId xmlns:a16="http://schemas.microsoft.com/office/drawing/2014/main" id="{79FF38AE-0705-6FC9-15BE-AB887DB3FDA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2904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5" name="Google Shape;2105;p2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06" name="Google Shape;2106;p2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2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8" name="Google Shape;2108;p21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2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2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11" name="Google Shape;2111;p21"/>
          <p:cNvSpPr txBox="1"/>
          <p:nvPr/>
        </p:nvSpPr>
        <p:spPr>
          <a:xfrm>
            <a:off x="5103228" y="2212061"/>
            <a:ext cx="5869201" cy="221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Déclaration de l’objectif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0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(2 min)</a:t>
            </a:r>
            <a:endParaRPr sz="3600" i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2" name="Google Shape;2112;p21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13" name="Google Shape;211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4" name="Google Shape;211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5" name="Google Shape;2115;p21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2116" name="Google Shape;2116;p21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2126;p22">
            <a:extLst>
              <a:ext uri="{FF2B5EF4-FFF2-40B4-BE49-F238E27FC236}">
                <a16:creationId xmlns:a16="http://schemas.microsoft.com/office/drawing/2014/main" id="{CD93FD37-05C8-D03D-A579-1D17620420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644" y="1100292"/>
            <a:ext cx="1102827" cy="896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1" name="Google Shape;212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2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Avant d’aborder notre tâche d’aujourd’hui, je vous présente la situation suivante:</a:t>
            </a:r>
            <a:endParaRPr/>
          </a:p>
        </p:txBody>
      </p:sp>
      <p:sp>
        <p:nvSpPr>
          <p:cNvPr id="2123" name="Google Shape;2123;p2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 L’enseignant·e présente l’image ci-dessous et autres images illustratives de circuits électriques.</a:t>
            </a:r>
            <a:endParaRPr/>
          </a:p>
        </p:txBody>
      </p:sp>
      <p:sp>
        <p:nvSpPr>
          <p:cNvPr id="2125" name="Google Shape;2125;p22"/>
          <p:cNvSpPr/>
          <p:nvPr/>
        </p:nvSpPr>
        <p:spPr>
          <a:xfrm>
            <a:off x="1137685" y="1548518"/>
            <a:ext cx="10677416" cy="178506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L’image ci-dessous montre deux actions mécaniques: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main qui tire un ressort.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main qui tire une boite.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deux actions ont-elles le même effet sur les deux corps (le ressort et la boîte) ?</a:t>
            </a:r>
            <a:endParaRPr sz="1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B42457-D6C3-E1F8-D421-46059C77B5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347" y="3758432"/>
            <a:ext cx="4558147" cy="24845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6847AF-21DC-A180-DC28-DAD670A130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5395" y="3689409"/>
            <a:ext cx="4572000" cy="2622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p23"/>
          <p:cNvSpPr/>
          <p:nvPr/>
        </p:nvSpPr>
        <p:spPr>
          <a:xfrm>
            <a:off x="1370163" y="3146780"/>
            <a:ext cx="9937174" cy="786795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5" name="Google Shape;2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22" y="2637521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31930" y="234317"/>
            <a:ext cx="452987" cy="452987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23"/>
          <p:cNvSpPr/>
          <p:nvPr/>
        </p:nvSpPr>
        <p:spPr>
          <a:xfrm>
            <a:off x="6572680" y="2973939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138" name="Google Shape;2138;p23"/>
          <p:cNvSpPr txBox="1">
            <a:spLocks noGrp="1"/>
          </p:cNvSpPr>
          <p:nvPr>
            <p:ph type="title"/>
          </p:nvPr>
        </p:nvSpPr>
        <p:spPr>
          <a:xfrm>
            <a:off x="778270" y="459194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À la fin de cette séance, vous serez capable d’identifier l’effet d’une action mécanique sur un corps.</a:t>
            </a:r>
            <a:br>
              <a:rPr lang="fr-FR" dirty="0"/>
            </a:br>
            <a:endParaRPr dirty="0"/>
          </a:p>
        </p:txBody>
      </p:sp>
      <p:sp>
        <p:nvSpPr>
          <p:cNvPr id="2139" name="Google Shape;2139;p2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Bien expliquer la tâche en revenant à la situation déclenchante.</a:t>
            </a:r>
            <a:endParaRPr/>
          </a:p>
        </p:txBody>
      </p:sp>
      <p:sp>
        <p:nvSpPr>
          <p:cNvPr id="2140" name="Google Shape;2140;p23"/>
          <p:cNvSpPr/>
          <p:nvPr/>
        </p:nvSpPr>
        <p:spPr>
          <a:xfrm>
            <a:off x="2044034" y="3124678"/>
            <a:ext cx="910948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 </a:t>
            </a: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l’effet d’une action mécanique sur un corps à partir d’une observation.</a:t>
            </a:r>
            <a:endParaRPr lang="fr-FR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5" name="Google Shape;2145;p2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146" name="Google Shape;2146;p2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9D8A3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2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8" name="Google Shape;2148;p24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C000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9" name="Google Shape;2149;p2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2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2151" name="Google Shape;2151;p24"/>
          <p:cNvSpPr txBox="1"/>
          <p:nvPr/>
        </p:nvSpPr>
        <p:spPr>
          <a:xfrm>
            <a:off x="5065761" y="2259363"/>
            <a:ext cx="5869201" cy="171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Introduction </a:t>
            </a:r>
            <a:endParaRPr/>
          </a:p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à la tâche</a:t>
            </a:r>
            <a:endParaRPr/>
          </a:p>
        </p:txBody>
      </p:sp>
      <p:grpSp>
        <p:nvGrpSpPr>
          <p:cNvPr id="2152" name="Google Shape;2152;p24"/>
          <p:cNvGrpSpPr/>
          <p:nvPr/>
        </p:nvGrpSpPr>
        <p:grpSpPr>
          <a:xfrm>
            <a:off x="1110808" y="1793796"/>
            <a:ext cx="2675209" cy="2958054"/>
            <a:chOff x="1169970" y="1521517"/>
            <a:chExt cx="2675209" cy="2958054"/>
          </a:xfrm>
        </p:grpSpPr>
        <p:pic>
          <p:nvPicPr>
            <p:cNvPr id="2153" name="Google Shape;2153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4" name="Google Shape;2154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/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/>
          <p:cNvSpPr txBox="1">
            <a:spLocks noGrp="1"/>
          </p:cNvSpPr>
          <p:nvPr>
            <p:ph type="title"/>
          </p:nvPr>
        </p:nvSpPr>
        <p:spPr>
          <a:xfrm>
            <a:off x="1065089" y="350223"/>
            <a:ext cx="10529279" cy="583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Avant de chercher à réaliser notre objectif, je vais vous expliquer quelques notions essentielles. Commençons par la notion d’action mécanique.  </a:t>
            </a:r>
            <a:endParaRPr dirty="0"/>
          </a:p>
        </p:txBody>
      </p:sp>
      <p:sp>
        <p:nvSpPr>
          <p:cNvPr id="2163" name="Google Shape;2163;p25"/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94020A-7E8A-0400-D38D-FE890E676DF0}"/>
              </a:ext>
            </a:extLst>
          </p:cNvPr>
          <p:cNvSpPr txBox="1"/>
          <p:nvPr/>
        </p:nvSpPr>
        <p:spPr>
          <a:xfrm>
            <a:off x="626283" y="1271703"/>
            <a:ext cx="97375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u="none" strike="noStrike" baseline="0" dirty="0">
                <a:latin typeface="Calibri" panose="020F0502020204030204" pitchFamily="34" charset="0"/>
              </a:rPr>
              <a:t>Une action mécanique est l’action exercée par un corps sur un autre.</a:t>
            </a:r>
          </a:p>
          <a:p>
            <a:r>
              <a:rPr lang="fr-FR" sz="2400" b="1" i="0" u="none" strike="noStrike" baseline="0" dirty="0">
                <a:solidFill>
                  <a:schemeClr val="accent1"/>
                </a:solidFill>
                <a:latin typeface="Calibri" panose="020F0502020204030204" pitchFamily="34" charset="0"/>
              </a:rPr>
              <a:t>Le premier exerce l’action 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et </a:t>
            </a:r>
            <a:r>
              <a:rPr lang="fr-FR" sz="2400" b="0" i="0" u="none" strike="noStrike" baseline="0" dirty="0">
                <a:solidFill>
                  <a:srgbClr val="FF0000"/>
                </a:solidFill>
                <a:latin typeface="Calibri" panose="020F0502020204030204" pitchFamily="34" charset="0"/>
              </a:rPr>
              <a:t>le second la subit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. 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65CF89-28F9-E4D1-51BD-1D6F8AB37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470" y="2613658"/>
            <a:ext cx="4560203" cy="2481287"/>
          </a:xfrm>
          <a:prstGeom prst="rect">
            <a:avLst/>
          </a:prstGeom>
        </p:spPr>
      </p:pic>
      <p:sp>
        <p:nvSpPr>
          <p:cNvPr id="8" name="Flèche : angle droit 7">
            <a:extLst>
              <a:ext uri="{FF2B5EF4-FFF2-40B4-BE49-F238E27FC236}">
                <a16:creationId xmlns:a16="http://schemas.microsoft.com/office/drawing/2014/main" id="{640AF2F6-CFA0-730B-5282-EC1486125894}"/>
              </a:ext>
            </a:extLst>
          </p:cNvPr>
          <p:cNvSpPr/>
          <p:nvPr/>
        </p:nvSpPr>
        <p:spPr>
          <a:xfrm>
            <a:off x="3455580" y="4026115"/>
            <a:ext cx="1796903" cy="602411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19D4DE7-3E6D-F928-95A0-51F8CCF16350}"/>
              </a:ext>
            </a:extLst>
          </p:cNvPr>
          <p:cNvSpPr txBox="1"/>
          <p:nvPr/>
        </p:nvSpPr>
        <p:spPr>
          <a:xfrm>
            <a:off x="1398607" y="4263948"/>
            <a:ext cx="216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</a:rPr>
              <a:t>Le ressort subit </a:t>
            </a:r>
          </a:p>
          <a:p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</a:rPr>
              <a:t>l’action</a:t>
            </a:r>
          </a:p>
        </p:txBody>
      </p:sp>
      <p:sp>
        <p:nvSpPr>
          <p:cNvPr id="11" name="Flèche : angle droit 10">
            <a:extLst>
              <a:ext uri="{FF2B5EF4-FFF2-40B4-BE49-F238E27FC236}">
                <a16:creationId xmlns:a16="http://schemas.microsoft.com/office/drawing/2014/main" id="{629D62B5-D8C5-7FB2-A111-C4B38666AB3B}"/>
              </a:ext>
            </a:extLst>
          </p:cNvPr>
          <p:cNvSpPr/>
          <p:nvPr/>
        </p:nvSpPr>
        <p:spPr>
          <a:xfrm flipH="1">
            <a:off x="7653670" y="4081100"/>
            <a:ext cx="1681716" cy="602411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4C17DB-8EAD-BF72-9BB1-DD0E0A9E10F0}"/>
              </a:ext>
            </a:extLst>
          </p:cNvPr>
          <p:cNvSpPr txBox="1"/>
          <p:nvPr/>
        </p:nvSpPr>
        <p:spPr>
          <a:xfrm>
            <a:off x="9335386" y="4327320"/>
            <a:ext cx="2056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  <a:latin typeface="Calibri" panose="020F0502020204030204" pitchFamily="34" charset="0"/>
              </a:rPr>
              <a:t>La main exerce</a:t>
            </a:r>
          </a:p>
          <a:p>
            <a:r>
              <a:rPr lang="fr-FR" sz="2400" dirty="0">
                <a:solidFill>
                  <a:srgbClr val="00B050"/>
                </a:solidFill>
                <a:latin typeface="Calibri" panose="020F0502020204030204" pitchFamily="34" charset="0"/>
              </a:rPr>
              <a:t>l’action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8" grpId="0" animBg="1"/>
      <p:bldP spid="9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8">
          <a:extLst>
            <a:ext uri="{FF2B5EF4-FFF2-40B4-BE49-F238E27FC236}">
              <a16:creationId xmlns:a16="http://schemas.microsoft.com/office/drawing/2014/main" id="{B2194FCB-96C2-DDB3-178E-0B85888C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25">
            <a:extLst>
              <a:ext uri="{FF2B5EF4-FFF2-40B4-BE49-F238E27FC236}">
                <a16:creationId xmlns:a16="http://schemas.microsoft.com/office/drawing/2014/main" id="{D69B83F8-10C0-C153-777D-C5EA5F0DA8A2}"/>
              </a:ext>
            </a:extLst>
          </p:cNvPr>
          <p:cNvSpPr/>
          <p:nvPr/>
        </p:nvSpPr>
        <p:spPr>
          <a:xfrm>
            <a:off x="298129" y="701306"/>
            <a:ext cx="9250605" cy="36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2160" name="Google Shape;2160;p25">
            <a:extLst>
              <a:ext uri="{FF2B5EF4-FFF2-40B4-BE49-F238E27FC236}">
                <a16:creationId xmlns:a16="http://schemas.microsoft.com/office/drawing/2014/main" id="{BACAA0AE-EE41-FF31-57E8-C5E45C9172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0723" y="353455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25">
            <a:extLst>
              <a:ext uri="{FF2B5EF4-FFF2-40B4-BE49-F238E27FC236}">
                <a16:creationId xmlns:a16="http://schemas.microsoft.com/office/drawing/2014/main" id="{30D949F0-7304-9098-8F54-69285CE90B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1895" y="483022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je vous présente les deux effets d’une telle action mécanique.</a:t>
            </a:r>
            <a:endParaRPr dirty="0"/>
          </a:p>
        </p:txBody>
      </p:sp>
      <p:sp>
        <p:nvSpPr>
          <p:cNvPr id="2163" name="Google Shape;2163;p25">
            <a:extLst>
              <a:ext uri="{FF2B5EF4-FFF2-40B4-BE49-F238E27FC236}">
                <a16:creationId xmlns:a16="http://schemas.microsoft.com/office/drawing/2014/main" id="{26143E26-1EF4-BFAB-F6B2-5DA6C480EAAA}"/>
              </a:ext>
            </a:extLst>
          </p:cNvPr>
          <p:cNvSpPr/>
          <p:nvPr/>
        </p:nvSpPr>
        <p:spPr>
          <a:xfrm>
            <a:off x="11763893" y="182435"/>
            <a:ext cx="287080" cy="18968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3357CD-4FFC-D6FA-9923-4EF0FA71529E}"/>
              </a:ext>
            </a:extLst>
          </p:cNvPr>
          <p:cNvSpPr txBox="1"/>
          <p:nvPr/>
        </p:nvSpPr>
        <p:spPr>
          <a:xfrm>
            <a:off x="460953" y="1158297"/>
            <a:ext cx="11270094" cy="169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0" i="0" u="none" strike="noStrike" baseline="0" dirty="0">
                <a:latin typeface="Calibri" panose="020F0502020204030204" pitchFamily="34" charset="0"/>
              </a:rPr>
              <a:t>Une action mécanique peut avoir deux effets 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b="0" i="0" u="none" strike="noStrike" baseline="0" dirty="0">
                <a:solidFill>
                  <a:srgbClr val="0070C0"/>
                </a:solidFill>
                <a:latin typeface="Calibri" panose="020F0502020204030204" pitchFamily="34" charset="0"/>
              </a:rPr>
              <a:t>Effet dynamique 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→ mettre un corps en mouvement</a:t>
            </a:r>
            <a:r>
              <a:rPr lang="fr-FR" sz="2400" b="0" i="0" u="none" strike="noStrike" dirty="0">
                <a:latin typeface="Calibri" panose="020F0502020204030204" pitchFamily="34" charset="0"/>
              </a:rPr>
              <a:t> ou 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changer son mouvement.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  <a:latin typeface="Calibri" panose="020F0502020204030204" pitchFamily="34" charset="0"/>
              </a:rPr>
              <a:t>Effet statique 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→ équilibre</a:t>
            </a:r>
            <a:r>
              <a:rPr lang="fr-FR" sz="2400" b="0" i="0" u="none" strike="noStrike" dirty="0">
                <a:latin typeface="Calibri" panose="020F0502020204030204" pitchFamily="34" charset="0"/>
              </a:rPr>
              <a:t> d’un corps ou 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déformation du corps.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75EDD4-E20C-2747-3335-DEC6501C59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510"/>
          <a:stretch>
            <a:fillRect/>
          </a:stretch>
        </p:blipFill>
        <p:spPr>
          <a:xfrm>
            <a:off x="8692635" y="4040373"/>
            <a:ext cx="2242319" cy="141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21F2995-85F4-6DA5-9EDF-79F0821256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55" r="6755"/>
          <a:stretch/>
        </p:blipFill>
        <p:spPr>
          <a:xfrm>
            <a:off x="6321574" y="4040373"/>
            <a:ext cx="2242319" cy="141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A057B7-D4BE-8242-89A0-EBC5FF78EF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861" b="15861"/>
          <a:stretch/>
        </p:blipFill>
        <p:spPr>
          <a:xfrm>
            <a:off x="3024596" y="4040373"/>
            <a:ext cx="2242319" cy="141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EC93F94-F342-0D2F-446C-2A2C8E35EE9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8467" b="18467"/>
          <a:stretch/>
        </p:blipFill>
        <p:spPr>
          <a:xfrm>
            <a:off x="653535" y="4040373"/>
            <a:ext cx="2242319" cy="1414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3D1D3D8-0BB2-2432-8693-3B49D09048E4}"/>
              </a:ext>
            </a:extLst>
          </p:cNvPr>
          <p:cNvSpPr/>
          <p:nvPr/>
        </p:nvSpPr>
        <p:spPr>
          <a:xfrm>
            <a:off x="1318437" y="5571460"/>
            <a:ext cx="2604977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L’effet dynamique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F587B98-DC00-B6FC-30B8-5F80D991897E}"/>
              </a:ext>
            </a:extLst>
          </p:cNvPr>
          <p:cNvSpPr/>
          <p:nvPr/>
        </p:nvSpPr>
        <p:spPr>
          <a:xfrm>
            <a:off x="7081226" y="5571460"/>
            <a:ext cx="2732568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L’effet statique </a:t>
            </a:r>
          </a:p>
        </p:txBody>
      </p:sp>
    </p:spTree>
    <p:extLst>
      <p:ext uri="{BB962C8B-B14F-4D97-AF65-F5344CB8AC3E}">
        <p14:creationId xmlns:p14="http://schemas.microsoft.com/office/powerpoint/2010/main" val="388437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p3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7" name="Google Shape;2417;p3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418" name="Google Shape;2418;p3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F6565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3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F656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20" name="Google Shape;2420;p36"/>
          <p:cNvSpPr/>
          <p:nvPr/>
        </p:nvSpPr>
        <p:spPr>
          <a:xfrm>
            <a:off x="5141617" y="4829489"/>
            <a:ext cx="5527345" cy="77087"/>
          </a:xfrm>
          <a:prstGeom prst="rect">
            <a:avLst/>
          </a:prstGeom>
          <a:solidFill>
            <a:srgbClr val="FF6565"/>
          </a:solidFill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1" name="Google Shape;2421;p3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F6565"/>
          </a:solidFill>
          <a:ln w="25400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3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noFill/>
          <a:ln w="9525" cap="flat" cmpd="sng">
            <a:solidFill>
              <a:srgbClr val="FF656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2423" name="Google Shape;2423;p36"/>
          <p:cNvSpPr txBox="1"/>
          <p:nvPr/>
        </p:nvSpPr>
        <p:spPr>
          <a:xfrm>
            <a:off x="5025418" y="2769733"/>
            <a:ext cx="5869201" cy="769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265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Tâche principale</a:t>
            </a:r>
            <a:endParaRPr/>
          </a:p>
        </p:txBody>
      </p:sp>
      <p:pic>
        <p:nvPicPr>
          <p:cNvPr id="2424" name="Google Shape;2424;p36" descr="Une image contenant texte, Visage humain, habits, garçon&#10;&#10;Le contenu généré par l’IA peut être incorrect."/>
          <p:cNvPicPr preferRelativeResize="0"/>
          <p:nvPr/>
        </p:nvPicPr>
        <p:blipFill rotWithShape="1">
          <a:blip r:embed="rId3">
            <a:alphaModFix/>
          </a:blip>
          <a:srcRect l="6543" t="22389" r="7874" b="21123"/>
          <a:stretch/>
        </p:blipFill>
        <p:spPr>
          <a:xfrm>
            <a:off x="465154" y="2567829"/>
            <a:ext cx="3426532" cy="2261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/>
          <p:cNvSpPr txBox="1">
            <a:spLocks noGrp="1"/>
          </p:cNvSpPr>
          <p:nvPr>
            <p:ph type="title"/>
          </p:nvPr>
        </p:nvSpPr>
        <p:spPr>
          <a:xfrm>
            <a:off x="1108430" y="138795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Voici notre tâche principale. Je vais vous montrer comment identifier l’effet d’une action mécanique. C’est-à-dire est ce qu’il s’agit d’un effet statique ou d’un effet dynamique.</a:t>
            </a:r>
            <a:endParaRPr dirty="0"/>
          </a:p>
        </p:txBody>
      </p:sp>
      <p:sp>
        <p:nvSpPr>
          <p:cNvPr id="2431" name="Google Shape;2431;p3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lit la consigne en précisant les données. Il explique ce qui est demandé. Il (elle) doit utiliser le matériel nécessaire.</a:t>
            </a:r>
            <a:endParaRPr/>
          </a:p>
        </p:txBody>
      </p:sp>
      <p:sp>
        <p:nvSpPr>
          <p:cNvPr id="2432" name="Google Shape;2432;p37"/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/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/>
          <p:cNvSpPr/>
          <p:nvPr/>
        </p:nvSpPr>
        <p:spPr>
          <a:xfrm>
            <a:off x="2531899" y="1159575"/>
            <a:ext cx="8480634" cy="4406548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/>
          <p:cNvSpPr/>
          <p:nvPr/>
        </p:nvSpPr>
        <p:spPr>
          <a:xfrm>
            <a:off x="2531899" y="1159575"/>
            <a:ext cx="8480634" cy="4406548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/>
          <p:cNvSpPr/>
          <p:nvPr/>
        </p:nvSpPr>
        <p:spPr>
          <a:xfrm>
            <a:off x="2655206" y="1227315"/>
            <a:ext cx="856169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ci-contre montre un joueur en train de frapper un ballon posé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sur la ligne du terrain.</a:t>
            </a:r>
            <a:endParaRPr dirty="0"/>
          </a:p>
        </p:txBody>
      </p:sp>
      <p:sp>
        <p:nvSpPr>
          <p:cNvPr id="2638" name="Google Shape;2638;p37"/>
          <p:cNvSpPr/>
          <p:nvPr/>
        </p:nvSpPr>
        <p:spPr>
          <a:xfrm>
            <a:off x="2757872" y="5113350"/>
            <a:ext cx="81192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Wingdings" panose="05000000000000000000" pitchFamily="2" charset="2"/>
              <a:buChar char="§"/>
            </a:pPr>
            <a:r>
              <a:rPr lang="fr-FR" sz="2000" b="1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Identifier l’effet de l’action exercée par le pied du footballeur.</a:t>
            </a:r>
            <a:endParaRPr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1C590C-90F4-23B8-9857-1E5948EE5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341" y="1913198"/>
            <a:ext cx="3446496" cy="31110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D2BEBA-2EAB-B4FD-15BB-2BDE255B8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824" y="1913199"/>
            <a:ext cx="3769368" cy="313716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4" name="Google Shape;264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645" name="Google Shape;2645;p38"/>
          <p:cNvSpPr txBox="1">
            <a:spLocks noGrp="1"/>
          </p:cNvSpPr>
          <p:nvPr>
            <p:ph type="title"/>
          </p:nvPr>
        </p:nvSpPr>
        <p:spPr>
          <a:xfrm>
            <a:off x="1064663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me demande d’identifier le type d’action mécanique. Pour cela je suis les étapes suivantes : </a:t>
            </a:r>
            <a:endParaRPr dirty="0"/>
          </a:p>
        </p:txBody>
      </p:sp>
      <p:sp>
        <p:nvSpPr>
          <p:cNvPr id="2646" name="Google Shape;2646;p38"/>
          <p:cNvSpPr txBox="1">
            <a:spLocks noGrp="1"/>
          </p:cNvSpPr>
          <p:nvPr>
            <p:ph type="body" idx="1"/>
          </p:nvPr>
        </p:nvSpPr>
        <p:spPr>
          <a:xfrm>
            <a:off x="1064663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L’enseignant demande aux élèves d’être attentifs.</a:t>
            </a:r>
            <a:endParaRPr dirty="0"/>
          </a:p>
        </p:txBody>
      </p:sp>
      <p:grpSp>
        <p:nvGrpSpPr>
          <p:cNvPr id="2647" name="Google Shape;2647;p38"/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2648" name="Google Shape;2648;p38"/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précise le corps qui exerce et le corps qui subit l’action.</a:t>
              </a:r>
              <a:endParaRPr dirty="0"/>
            </a:p>
          </p:txBody>
        </p:sp>
        <p:sp>
          <p:nvSpPr>
            <p:cNvPr id="2649" name="Google Shape;2649;p38"/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168AF385-7665-983A-3494-B6BFBA174A35}"/>
              </a:ext>
            </a:extLst>
          </p:cNvPr>
          <p:cNvGrpSpPr/>
          <p:nvPr/>
        </p:nvGrpSpPr>
        <p:grpSpPr>
          <a:xfrm>
            <a:off x="657726" y="2408422"/>
            <a:ext cx="11142344" cy="486088"/>
            <a:chOff x="657726" y="2408422"/>
            <a:chExt cx="11142344" cy="486088"/>
          </a:xfrm>
        </p:grpSpPr>
        <p:sp>
          <p:nvSpPr>
            <p:cNvPr id="2651" name="Google Shape;2651;p38"/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J’observe ce qui arrive au corps qui subit l’action.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4EEDEB04-994D-AEE8-E296-CD6854F856C4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602F31-BF36-3279-C822-53985DFEB20B}"/>
              </a:ext>
            </a:extLst>
          </p:cNvPr>
          <p:cNvGrpSpPr/>
          <p:nvPr/>
        </p:nvGrpSpPr>
        <p:grpSpPr>
          <a:xfrm>
            <a:off x="657726" y="3454318"/>
            <a:ext cx="11142344" cy="461665"/>
            <a:chOff x="657726" y="3454318"/>
            <a:chExt cx="11142344" cy="461665"/>
          </a:xfrm>
        </p:grpSpPr>
        <p:sp>
          <p:nvSpPr>
            <p:cNvPr id="2654" name="Google Shape;2654;p38"/>
            <p:cNvSpPr txBox="1"/>
            <p:nvPr/>
          </p:nvSpPr>
          <p:spPr>
            <a:xfrm>
              <a:off x="1270791" y="3454318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J’interprète ce que j’ai observé: qu’est-ce qui a changé ? </a:t>
              </a:r>
              <a:endParaRPr dirty="0"/>
            </a:p>
          </p:txBody>
        </p:sp>
        <p:sp>
          <p:nvSpPr>
            <p:cNvPr id="6" name="Google Shape;2649;p38">
              <a:extLst>
                <a:ext uri="{FF2B5EF4-FFF2-40B4-BE49-F238E27FC236}">
                  <a16:creationId xmlns:a16="http://schemas.microsoft.com/office/drawing/2014/main" id="{AFD47445-7F37-1BFD-81A0-154DEDDB4005}"/>
                </a:ext>
              </a:extLst>
            </p:cNvPr>
            <p:cNvSpPr/>
            <p:nvPr/>
          </p:nvSpPr>
          <p:spPr>
            <a:xfrm>
              <a:off x="657726" y="3454359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A51AA3D-D48B-54D4-AB84-994E6CA0BF1B}"/>
              </a:ext>
            </a:extLst>
          </p:cNvPr>
          <p:cNvGrpSpPr/>
          <p:nvPr/>
        </p:nvGrpSpPr>
        <p:grpSpPr>
          <a:xfrm>
            <a:off x="657726" y="4493916"/>
            <a:ext cx="11142344" cy="468004"/>
            <a:chOff x="657726" y="4493916"/>
            <a:chExt cx="11142344" cy="468004"/>
          </a:xfrm>
        </p:grpSpPr>
        <p:sp>
          <p:nvSpPr>
            <p:cNvPr id="5" name="Google Shape;2654;p38">
              <a:extLst>
                <a:ext uri="{FF2B5EF4-FFF2-40B4-BE49-F238E27FC236}">
                  <a16:creationId xmlns:a16="http://schemas.microsoft.com/office/drawing/2014/main" id="{D4BD201D-965D-3478-8018-1D587D6E1BB2}"/>
                </a:ext>
              </a:extLst>
            </p:cNvPr>
            <p:cNvSpPr txBox="1"/>
            <p:nvPr/>
          </p:nvSpPr>
          <p:spPr>
            <a:xfrm>
              <a:off x="1270791" y="4493916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conclus le type d’effet.</a:t>
              </a:r>
              <a:endParaRPr dirty="0"/>
            </a:p>
          </p:txBody>
        </p:sp>
        <p:sp>
          <p:nvSpPr>
            <p:cNvPr id="9" name="Google Shape;2649;p38">
              <a:extLst>
                <a:ext uri="{FF2B5EF4-FFF2-40B4-BE49-F238E27FC236}">
                  <a16:creationId xmlns:a16="http://schemas.microsoft.com/office/drawing/2014/main" id="{51209B10-517C-641E-D6C4-9FF7BD37B558}"/>
                </a:ext>
              </a:extLst>
            </p:cNvPr>
            <p:cNvSpPr/>
            <p:nvPr/>
          </p:nvSpPr>
          <p:spPr>
            <a:xfrm>
              <a:off x="657726" y="4500296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0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293D097-9283-45CB-8419-A16E28F6E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30B720C-8BBB-040E-0CBB-C928EBF3F0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F67FBCFD-190D-BE68-A7B0-53014EB6C2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Je commence par la première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D9194A42-0233-B5B5-9069-C0E018F39607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3AFC1C77-D178-8637-C435-7CAA72920809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>
            <a:extLst>
              <a:ext uri="{FF2B5EF4-FFF2-40B4-BE49-F238E27FC236}">
                <a16:creationId xmlns:a16="http://schemas.microsoft.com/office/drawing/2014/main" id="{0A27497E-2BE6-8E7B-F4B6-5C8F747C1977}"/>
              </a:ext>
            </a:extLst>
          </p:cNvPr>
          <p:cNvSpPr/>
          <p:nvPr/>
        </p:nvSpPr>
        <p:spPr>
          <a:xfrm>
            <a:off x="2505000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>
            <a:extLst>
              <a:ext uri="{FF2B5EF4-FFF2-40B4-BE49-F238E27FC236}">
                <a16:creationId xmlns:a16="http://schemas.microsoft.com/office/drawing/2014/main" id="{85DBA75A-9DFE-E975-40B9-C5E19A94B4F7}"/>
              </a:ext>
            </a:extLst>
          </p:cNvPr>
          <p:cNvSpPr/>
          <p:nvPr/>
        </p:nvSpPr>
        <p:spPr>
          <a:xfrm>
            <a:off x="2531899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>
            <a:extLst>
              <a:ext uri="{FF2B5EF4-FFF2-40B4-BE49-F238E27FC236}">
                <a16:creationId xmlns:a16="http://schemas.microsoft.com/office/drawing/2014/main" id="{6C50E59F-1150-BD45-D15D-70330004CAEE}"/>
              </a:ext>
            </a:extLst>
          </p:cNvPr>
          <p:cNvSpPr/>
          <p:nvPr/>
        </p:nvSpPr>
        <p:spPr>
          <a:xfrm>
            <a:off x="2655206" y="1227315"/>
            <a:ext cx="856169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ci-contre montre un joueur en train de frapper un ballon posé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sur la ligne du terrain.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2E98D2-FFEA-7930-3AB7-D14BB6B90B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1870667"/>
            <a:ext cx="2170589" cy="19593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E742AF-C139-6C4D-5472-72721B914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824" y="1891933"/>
            <a:ext cx="2302074" cy="1915967"/>
          </a:xfrm>
          <a:prstGeom prst="rect">
            <a:avLst/>
          </a:prstGeom>
        </p:spPr>
      </p:pic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1F0E0A0D-D908-911B-44E3-FA4CC84C0A75}"/>
              </a:ext>
            </a:extLst>
          </p:cNvPr>
          <p:cNvSpPr txBox="1"/>
          <p:nvPr/>
        </p:nvSpPr>
        <p:spPr>
          <a:xfrm>
            <a:off x="1137683" y="4072270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précise le corps qui exerce et le corps qui subit l’action.</a:t>
            </a:r>
            <a:endParaRPr dirty="0"/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9C0E091-B4F0-0BA3-F446-122B3340316E}"/>
              </a:ext>
            </a:extLst>
          </p:cNvPr>
          <p:cNvSpPr/>
          <p:nvPr/>
        </p:nvSpPr>
        <p:spPr>
          <a:xfrm>
            <a:off x="688022" y="4072270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CCE9264-5C22-0461-53AD-F6B5AA7AC1B7}"/>
              </a:ext>
            </a:extLst>
          </p:cNvPr>
          <p:cNvSpPr txBox="1"/>
          <p:nvPr/>
        </p:nvSpPr>
        <p:spPr>
          <a:xfrm>
            <a:off x="933317" y="4733608"/>
            <a:ext cx="6097772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corps qui exerce l’action : </a:t>
            </a:r>
            <a:r>
              <a:rPr lang="fr-FR" sz="2400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le pied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corps qui subit l’action :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le ballon</a:t>
            </a:r>
          </a:p>
        </p:txBody>
      </p:sp>
    </p:spTree>
    <p:extLst>
      <p:ext uri="{BB962C8B-B14F-4D97-AF65-F5344CB8AC3E}">
        <p14:creationId xmlns:p14="http://schemas.microsoft.com/office/powerpoint/2010/main" val="52246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66473D33-85BF-6D5A-5FE3-6236F7B1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3B89C234-71C3-A82A-3497-40DE707934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AE0C975D-EE5E-F4FA-1096-63190EF4DF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Deuxième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A85F9692-F9CB-49C5-E398-0DBCDF6E2023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7D639DB3-2925-2DF9-9507-92CDE13C1A3C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>
            <a:extLst>
              <a:ext uri="{FF2B5EF4-FFF2-40B4-BE49-F238E27FC236}">
                <a16:creationId xmlns:a16="http://schemas.microsoft.com/office/drawing/2014/main" id="{EA6087E6-4696-EB28-98AB-11327DBDCC41}"/>
              </a:ext>
            </a:extLst>
          </p:cNvPr>
          <p:cNvSpPr/>
          <p:nvPr/>
        </p:nvSpPr>
        <p:spPr>
          <a:xfrm>
            <a:off x="2505000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>
            <a:extLst>
              <a:ext uri="{FF2B5EF4-FFF2-40B4-BE49-F238E27FC236}">
                <a16:creationId xmlns:a16="http://schemas.microsoft.com/office/drawing/2014/main" id="{D386D3D8-8486-3E46-E0C9-E874312DD4F6}"/>
              </a:ext>
            </a:extLst>
          </p:cNvPr>
          <p:cNvSpPr/>
          <p:nvPr/>
        </p:nvSpPr>
        <p:spPr>
          <a:xfrm>
            <a:off x="2531899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>
            <a:extLst>
              <a:ext uri="{FF2B5EF4-FFF2-40B4-BE49-F238E27FC236}">
                <a16:creationId xmlns:a16="http://schemas.microsoft.com/office/drawing/2014/main" id="{F7FBCFB7-0985-CBD7-6E68-BF6F4EF258EC}"/>
              </a:ext>
            </a:extLst>
          </p:cNvPr>
          <p:cNvSpPr/>
          <p:nvPr/>
        </p:nvSpPr>
        <p:spPr>
          <a:xfrm>
            <a:off x="2655206" y="1227315"/>
            <a:ext cx="856169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ci-contre montre un joueur en train de frapper un ballon posé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sur la ligne du terrain.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B06698-7A87-3823-E1C2-4E44DB6D1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1870667"/>
            <a:ext cx="2170589" cy="19593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E51055A-1952-4533-5956-B9059E76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824" y="1891933"/>
            <a:ext cx="2302074" cy="1915967"/>
          </a:xfrm>
          <a:prstGeom prst="rect">
            <a:avLst/>
          </a:prstGeom>
        </p:spPr>
      </p:pic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75443A0E-3079-5403-85CC-95530A6EA155}"/>
              </a:ext>
            </a:extLst>
          </p:cNvPr>
          <p:cNvSpPr txBox="1"/>
          <p:nvPr/>
        </p:nvSpPr>
        <p:spPr>
          <a:xfrm>
            <a:off x="1178613" y="4055427"/>
            <a:ext cx="10277092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J’observe ce qui arrive au corps qui subit l’action.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BC961883-AC76-845C-2EF0-C5C8CB5A0503}"/>
              </a:ext>
            </a:extLst>
          </p:cNvPr>
          <p:cNvSpPr/>
          <p:nvPr/>
        </p:nvSpPr>
        <p:spPr>
          <a:xfrm>
            <a:off x="630718" y="4055427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DA25414-4BCB-B51D-66AB-0EF86B89F87C}"/>
              </a:ext>
            </a:extLst>
          </p:cNvPr>
          <p:cNvSpPr txBox="1"/>
          <p:nvPr/>
        </p:nvSpPr>
        <p:spPr>
          <a:xfrm>
            <a:off x="933317" y="4733608"/>
            <a:ext cx="6097772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Avant l’action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: le ballon est immobile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Après l’action </a:t>
            </a: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: le ballon se déplace</a:t>
            </a:r>
            <a:endParaRPr lang="fr-FR" sz="24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63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3C1F74AE-09C8-AE65-C773-2BE54DB2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AFB5DC56-2B3C-65A6-A400-7C2A08F7C1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8BEE9329-0A9F-1B73-70B7-2547747C1B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Troisième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FB71D1DF-A7F0-93FC-2DB9-7DED4FFE9911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8369A337-9442-84CE-B23A-49D98F1A59A5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>
            <a:extLst>
              <a:ext uri="{FF2B5EF4-FFF2-40B4-BE49-F238E27FC236}">
                <a16:creationId xmlns:a16="http://schemas.microsoft.com/office/drawing/2014/main" id="{0FDEBFF8-81D0-45F8-13BE-84A5D825D4C1}"/>
              </a:ext>
            </a:extLst>
          </p:cNvPr>
          <p:cNvSpPr/>
          <p:nvPr/>
        </p:nvSpPr>
        <p:spPr>
          <a:xfrm>
            <a:off x="2505000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>
            <a:extLst>
              <a:ext uri="{FF2B5EF4-FFF2-40B4-BE49-F238E27FC236}">
                <a16:creationId xmlns:a16="http://schemas.microsoft.com/office/drawing/2014/main" id="{975FBCCB-262A-3505-010A-C023C56C6A6C}"/>
              </a:ext>
            </a:extLst>
          </p:cNvPr>
          <p:cNvSpPr/>
          <p:nvPr/>
        </p:nvSpPr>
        <p:spPr>
          <a:xfrm>
            <a:off x="2531899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>
            <a:extLst>
              <a:ext uri="{FF2B5EF4-FFF2-40B4-BE49-F238E27FC236}">
                <a16:creationId xmlns:a16="http://schemas.microsoft.com/office/drawing/2014/main" id="{53EF9FD7-3175-B651-77D9-5B5DFF9CF18D}"/>
              </a:ext>
            </a:extLst>
          </p:cNvPr>
          <p:cNvSpPr/>
          <p:nvPr/>
        </p:nvSpPr>
        <p:spPr>
          <a:xfrm>
            <a:off x="2655206" y="1227315"/>
            <a:ext cx="856169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ci-contre montre un joueur en train de frapper un ballon posé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sur la ligne du terrain.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228EBCD-DBAF-EB43-B00C-6CF0D24B8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1870667"/>
            <a:ext cx="2170589" cy="19593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C5C86E-0CA7-0B65-6A3F-53404AFD8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824" y="1891933"/>
            <a:ext cx="2302074" cy="1915967"/>
          </a:xfrm>
          <a:prstGeom prst="rect">
            <a:avLst/>
          </a:prstGeom>
        </p:spPr>
      </p:pic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79D8E4FD-9AE0-BD4F-567D-B6ED3F997DCC}"/>
              </a:ext>
            </a:extLst>
          </p:cNvPr>
          <p:cNvSpPr txBox="1"/>
          <p:nvPr/>
        </p:nvSpPr>
        <p:spPr>
          <a:xfrm>
            <a:off x="1137683" y="4072270"/>
            <a:ext cx="10529279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J’interprète ce que j’ai observé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339EF74F-C4B0-2C7A-849D-78B5FB98B474}"/>
              </a:ext>
            </a:extLst>
          </p:cNvPr>
          <p:cNvSpPr/>
          <p:nvPr/>
        </p:nvSpPr>
        <p:spPr>
          <a:xfrm>
            <a:off x="525038" y="4066062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05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1AF231-F1EC-07E1-EFAD-8BEF196A7852}"/>
              </a:ext>
            </a:extLst>
          </p:cNvPr>
          <p:cNvSpPr txBox="1"/>
          <p:nvPr/>
        </p:nvSpPr>
        <p:spPr>
          <a:xfrm>
            <a:off x="1475576" y="4702383"/>
            <a:ext cx="3075157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ballon est immobile</a:t>
            </a:r>
            <a:endParaRPr lang="fr-FR" sz="24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2C8E1C-52FA-050F-7D6B-783AFEE8C1D8}"/>
              </a:ext>
            </a:extLst>
          </p:cNvPr>
          <p:cNvSpPr txBox="1"/>
          <p:nvPr/>
        </p:nvSpPr>
        <p:spPr>
          <a:xfrm>
            <a:off x="6616997" y="4663824"/>
            <a:ext cx="3075157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le ballon se déplace</a:t>
            </a:r>
            <a:endParaRPr lang="fr-FR" sz="240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56EE752-D190-65F8-C782-D1604344999E}"/>
              </a:ext>
            </a:extLst>
          </p:cNvPr>
          <p:cNvSpPr/>
          <p:nvPr/>
        </p:nvSpPr>
        <p:spPr>
          <a:xfrm>
            <a:off x="5071730" y="4851276"/>
            <a:ext cx="1024270" cy="2036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80992D0C-D3E6-3567-20BE-D8F0AD0A54FB}"/>
              </a:ext>
            </a:extLst>
          </p:cNvPr>
          <p:cNvSpPr/>
          <p:nvPr/>
        </p:nvSpPr>
        <p:spPr>
          <a:xfrm>
            <a:off x="1626781" y="5741581"/>
            <a:ext cx="1028425" cy="36037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112E2C-B84D-584B-FE68-EE3B5F86E18E}"/>
              </a:ext>
            </a:extLst>
          </p:cNvPr>
          <p:cNvSpPr txBox="1"/>
          <p:nvPr/>
        </p:nvSpPr>
        <p:spPr>
          <a:xfrm>
            <a:off x="2655206" y="5547723"/>
            <a:ext cx="6097772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 ballon se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met en mouvement</a:t>
            </a:r>
          </a:p>
        </p:txBody>
      </p:sp>
    </p:spTree>
    <p:extLst>
      <p:ext uri="{BB962C8B-B14F-4D97-AF65-F5344CB8AC3E}">
        <p14:creationId xmlns:p14="http://schemas.microsoft.com/office/powerpoint/2010/main" val="97309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  <p:bldP spid="8" grpId="0" animBg="1"/>
      <p:bldP spid="9" grpId="0" animBg="1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8">
          <a:extLst>
            <a:ext uri="{FF2B5EF4-FFF2-40B4-BE49-F238E27FC236}">
              <a16:creationId xmlns:a16="http://schemas.microsoft.com/office/drawing/2014/main" id="{B1AF6B5E-5DF9-67EF-BE4D-823B491B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37">
            <a:extLst>
              <a:ext uri="{FF2B5EF4-FFF2-40B4-BE49-F238E27FC236}">
                <a16:creationId xmlns:a16="http://schemas.microsoft.com/office/drawing/2014/main" id="{C609F5C1-D054-B460-9DFA-AF66E4203C1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16900" y="3363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2430" name="Google Shape;2430;p37">
            <a:extLst>
              <a:ext uri="{FF2B5EF4-FFF2-40B4-BE49-F238E27FC236}">
                <a16:creationId xmlns:a16="http://schemas.microsoft.com/office/drawing/2014/main" id="{C8611CB4-3542-114C-6D38-8C10FD3A6B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6013" y="331630"/>
            <a:ext cx="10277091" cy="567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Quatrième étape.</a:t>
            </a:r>
            <a:endParaRPr dirty="0"/>
          </a:p>
        </p:txBody>
      </p:sp>
      <p:sp>
        <p:nvSpPr>
          <p:cNvPr id="2432" name="Google Shape;2432;p37">
            <a:extLst>
              <a:ext uri="{FF2B5EF4-FFF2-40B4-BE49-F238E27FC236}">
                <a16:creationId xmlns:a16="http://schemas.microsoft.com/office/drawing/2014/main" id="{7024637B-00D2-91CA-653B-19C8223BE538}"/>
              </a:ext>
            </a:extLst>
          </p:cNvPr>
          <p:cNvSpPr txBox="1"/>
          <p:nvPr/>
        </p:nvSpPr>
        <p:spPr>
          <a:xfrm>
            <a:off x="11746730" y="53340"/>
            <a:ext cx="306648" cy="3693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endParaRPr/>
          </a:p>
        </p:txBody>
      </p:sp>
      <p:sp>
        <p:nvSpPr>
          <p:cNvPr id="2433" name="Google Shape;2433;p37">
            <a:extLst>
              <a:ext uri="{FF2B5EF4-FFF2-40B4-BE49-F238E27FC236}">
                <a16:creationId xmlns:a16="http://schemas.microsoft.com/office/drawing/2014/main" id="{A0916BE7-0569-15DA-8550-77F1D2467303}"/>
              </a:ext>
            </a:extLst>
          </p:cNvPr>
          <p:cNvSpPr/>
          <p:nvPr/>
        </p:nvSpPr>
        <p:spPr>
          <a:xfrm>
            <a:off x="215065" y="1053676"/>
            <a:ext cx="2166628" cy="40835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fr-F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 principale</a:t>
            </a:r>
            <a:endParaRPr/>
          </a:p>
        </p:txBody>
      </p:sp>
      <p:sp>
        <p:nvSpPr>
          <p:cNvPr id="2434" name="Google Shape;2434;p37">
            <a:extLst>
              <a:ext uri="{FF2B5EF4-FFF2-40B4-BE49-F238E27FC236}">
                <a16:creationId xmlns:a16="http://schemas.microsoft.com/office/drawing/2014/main" id="{588AD2AB-A066-58F7-67AA-3ED365857279}"/>
              </a:ext>
            </a:extLst>
          </p:cNvPr>
          <p:cNvSpPr/>
          <p:nvPr/>
        </p:nvSpPr>
        <p:spPr>
          <a:xfrm>
            <a:off x="2505000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close/>
                <a:moveTo>
                  <a:pt x="108000" y="0"/>
                </a:moveTo>
              </a:path>
            </a:pathLst>
          </a:custGeom>
          <a:solidFill>
            <a:srgbClr val="FFE9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5" name="Google Shape;2435;p37">
            <a:extLst>
              <a:ext uri="{FF2B5EF4-FFF2-40B4-BE49-F238E27FC236}">
                <a16:creationId xmlns:a16="http://schemas.microsoft.com/office/drawing/2014/main" id="{DE36FDCC-D855-1E20-2B45-23FD8070E1B1}"/>
              </a:ext>
            </a:extLst>
          </p:cNvPr>
          <p:cNvSpPr/>
          <p:nvPr/>
        </p:nvSpPr>
        <p:spPr>
          <a:xfrm>
            <a:off x="2531899" y="1159576"/>
            <a:ext cx="8480634" cy="2712980"/>
          </a:xfrm>
          <a:custGeom>
            <a:avLst/>
            <a:gdLst/>
            <a:ahLst/>
            <a:cxnLst/>
            <a:rect l="l" t="t" r="r" b="b"/>
            <a:pathLst>
              <a:path w="6319201" h="2632621" extrusionOk="0">
                <a:moveTo>
                  <a:pt x="108000" y="0"/>
                </a:moveTo>
                <a:cubicBezTo>
                  <a:pt x="48349" y="0"/>
                  <a:pt x="0" y="48348"/>
                  <a:pt x="0" y="108000"/>
                </a:cubicBezTo>
                <a:lnTo>
                  <a:pt x="0" y="2524632"/>
                </a:lnTo>
                <a:cubicBezTo>
                  <a:pt x="0" y="2584272"/>
                  <a:pt x="48349" y="2632621"/>
                  <a:pt x="108000" y="2632621"/>
                </a:cubicBezTo>
                <a:lnTo>
                  <a:pt x="6211200" y="2632621"/>
                </a:lnTo>
                <a:cubicBezTo>
                  <a:pt x="6270852" y="2632621"/>
                  <a:pt x="6319201" y="2584272"/>
                  <a:pt x="6319201" y="2524632"/>
                </a:cubicBezTo>
                <a:lnTo>
                  <a:pt x="6319201" y="108000"/>
                </a:lnTo>
                <a:cubicBezTo>
                  <a:pt x="6319201" y="48348"/>
                  <a:pt x="6270852" y="0"/>
                  <a:pt x="6211200" y="0"/>
                </a:cubicBezTo>
                <a:lnTo>
                  <a:pt x="108000" y="0"/>
                </a:lnTo>
                <a:close/>
                <a:moveTo>
                  <a:pt x="108000" y="0"/>
                </a:moveTo>
              </a:path>
            </a:pathLst>
          </a:custGeom>
          <a:noFill/>
          <a:ln w="9525" cap="flat" cmpd="sng">
            <a:solidFill>
              <a:srgbClr val="F58735"/>
            </a:solidFill>
            <a:prstDash val="solid"/>
            <a:miter lim="508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7" name="Google Shape;2637;p37">
            <a:extLst>
              <a:ext uri="{FF2B5EF4-FFF2-40B4-BE49-F238E27FC236}">
                <a16:creationId xmlns:a16="http://schemas.microsoft.com/office/drawing/2014/main" id="{5291592D-B6AA-AD91-EC59-59B83F370668}"/>
              </a:ext>
            </a:extLst>
          </p:cNvPr>
          <p:cNvSpPr/>
          <p:nvPr/>
        </p:nvSpPr>
        <p:spPr>
          <a:xfrm>
            <a:off x="2655206" y="1227315"/>
            <a:ext cx="856169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L’image ci-contre montre un joueur en train de frapper un ballon posé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000"/>
              <a:buFont typeface="Calibri"/>
              <a:buNone/>
            </a:pPr>
            <a:r>
              <a:rPr lang="fr-FR" sz="2000" b="0" i="0" u="none" strike="noStrike" cap="none" dirty="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sur la ligne du terrain.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74AF21-72A2-223A-D270-975428C2FE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1870667"/>
            <a:ext cx="2170589" cy="195935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195189B-3A32-05A6-18B3-9990382EBA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3824" y="1891933"/>
            <a:ext cx="2302074" cy="1915967"/>
          </a:xfrm>
          <a:prstGeom prst="rect">
            <a:avLst/>
          </a:prstGeom>
        </p:spPr>
      </p:pic>
      <p:sp>
        <p:nvSpPr>
          <p:cNvPr id="6" name="Google Shape;2648;p38">
            <a:extLst>
              <a:ext uri="{FF2B5EF4-FFF2-40B4-BE49-F238E27FC236}">
                <a16:creationId xmlns:a16="http://schemas.microsoft.com/office/drawing/2014/main" id="{9543C946-1DAD-15EF-D5DE-AC59911B1DE3}"/>
              </a:ext>
            </a:extLst>
          </p:cNvPr>
          <p:cNvSpPr txBox="1"/>
          <p:nvPr/>
        </p:nvSpPr>
        <p:spPr>
          <a:xfrm>
            <a:off x="1217452" y="4044797"/>
            <a:ext cx="9999448" cy="461624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conclus le type de l’effet.</a:t>
            </a:r>
          </a:p>
        </p:txBody>
      </p:sp>
      <p:sp>
        <p:nvSpPr>
          <p:cNvPr id="7" name="Google Shape;2649;p38">
            <a:extLst>
              <a:ext uri="{FF2B5EF4-FFF2-40B4-BE49-F238E27FC236}">
                <a16:creationId xmlns:a16="http://schemas.microsoft.com/office/drawing/2014/main" id="{D8257FD2-F55F-9159-4382-2292491F9C6B}"/>
              </a:ext>
            </a:extLst>
          </p:cNvPr>
          <p:cNvSpPr/>
          <p:nvPr/>
        </p:nvSpPr>
        <p:spPr>
          <a:xfrm>
            <a:off x="630718" y="4038589"/>
            <a:ext cx="490590" cy="461624"/>
          </a:xfrm>
          <a:prstGeom prst="ellipse">
            <a:avLst/>
          </a:prstGeom>
          <a:solidFill>
            <a:srgbClr val="89361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050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2A00A01A-9F81-0040-F0E1-ECA0198091B3}"/>
              </a:ext>
            </a:extLst>
          </p:cNvPr>
          <p:cNvSpPr/>
          <p:nvPr/>
        </p:nvSpPr>
        <p:spPr>
          <a:xfrm>
            <a:off x="4675667" y="5063584"/>
            <a:ext cx="1028425" cy="360377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55AFBC-C59E-7BB1-20CD-77A3CA52C3C4}"/>
              </a:ext>
            </a:extLst>
          </p:cNvPr>
          <p:cNvSpPr txBox="1"/>
          <p:nvPr/>
        </p:nvSpPr>
        <p:spPr>
          <a:xfrm>
            <a:off x="501251" y="4834889"/>
            <a:ext cx="41744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Le ballon se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met en mouvement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6B0E64B-C43C-8A84-B420-4C71FAFE98ED}"/>
              </a:ext>
            </a:extLst>
          </p:cNvPr>
          <p:cNvSpPr txBox="1"/>
          <p:nvPr/>
        </p:nvSpPr>
        <p:spPr>
          <a:xfrm>
            <a:off x="5789177" y="4834889"/>
            <a:ext cx="417441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L’action a </a:t>
            </a:r>
            <a:r>
              <a:rPr lang="fr-FR" sz="24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un effet dynamique</a:t>
            </a:r>
          </a:p>
        </p:txBody>
      </p:sp>
    </p:spTree>
    <p:extLst>
      <p:ext uri="{BB962C8B-B14F-4D97-AF65-F5344CB8AC3E}">
        <p14:creationId xmlns:p14="http://schemas.microsoft.com/office/powerpoint/2010/main" val="10142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9" name="Google Shape;3179;p4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15 min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qui tire, par un fil, une boite initialement au repos. La boite se déplace.</a:t>
            </a:r>
            <a:endParaRPr dirty="0"/>
          </a:p>
        </p:txBody>
      </p:sp>
      <p:sp>
        <p:nvSpPr>
          <p:cNvPr id="3185" name="Google Shape;3185;p45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/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corps qui exerce l’action « tirer ».</a:t>
            </a:r>
            <a:endParaRPr dirty="0"/>
          </a:p>
        </p:txBody>
      </p:sp>
      <p:grpSp>
        <p:nvGrpSpPr>
          <p:cNvPr id="3187" name="Google Shape;3187;p45"/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/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fil </a:t>
              </a:r>
              <a:endParaRPr dirty="0"/>
            </a:p>
          </p:txBody>
        </p:sp>
        <p:sp>
          <p:nvSpPr>
            <p:cNvPr id="3189" name="Google Shape;3189;p45"/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/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/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boite </a:t>
              </a:r>
              <a:endParaRPr dirty="0"/>
            </a:p>
          </p:txBody>
        </p:sp>
        <p:sp>
          <p:nvSpPr>
            <p:cNvPr id="3192" name="Google Shape;3192;p45"/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/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/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sol</a:t>
              </a:r>
              <a:endParaRPr dirty="0"/>
            </a:p>
          </p:txBody>
        </p:sp>
        <p:sp>
          <p:nvSpPr>
            <p:cNvPr id="3195" name="Google Shape;3195;p45"/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333CD0A-C5C8-A7F1-BF09-5C3A88830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04408A67-8F1F-D775-1468-C8FAE681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D471A95B-2F40-45DC-897D-51B1076181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main tire la boite par un fil. Alors le fil exerce une action sur la boite.</a:t>
            </a:r>
            <a:endParaRPr dirty="0"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CAD20B03-5AA1-52B1-A40A-A9F9A9C29B6A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corps qui exerce l’action « tirer ».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AE90B3F5-5005-432A-D5C1-17DD1CBD454A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25DA1E35-D927-DAA9-3866-F3EE8D9BD58E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fil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67FC283C-FBEF-DEF9-BD99-E743589E95A8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D2886323-3FC8-8109-D7CF-84289E2472C5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6B0E58F9-C941-7541-96AC-56886B868504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boite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392C4596-A43E-0042-182F-2BCEE2FA7B7E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86F02C8D-A1F4-0CFC-FE56-C368B92FBFC9}"/>
              </a:ext>
            </a:extLst>
          </p:cNvPr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8DBD48A6-7FC8-4994-9E4B-7D0A7F75CB85}"/>
                </a:ext>
              </a:extLst>
            </p:cNvPr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sol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A00EB0C8-39EB-9F10-0621-EB5DC03AFD75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B813935-C64A-73FA-8242-A45B078D4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81FA4808-6D5D-07E2-C569-93C36228FB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2714219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29;p37">
            <a:extLst>
              <a:ext uri="{FF2B5EF4-FFF2-40B4-BE49-F238E27FC236}">
                <a16:creationId xmlns:a16="http://schemas.microsoft.com/office/drawing/2014/main" id="{B2E8BCE2-9117-AB92-057B-17E40D1BFE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46509" y="452067"/>
            <a:ext cx="415119" cy="415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9412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93577565-90ED-DC02-C1A8-2F671276D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3DB31C0F-270B-3998-407C-BB98D93D23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qui tire, par un fil, une boite initialement au repos. La boite se déplace.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7464F9A2-67FF-0870-05D1-987748EF2E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L'</a:t>
            </a:r>
            <a:r>
              <a:rPr lang="fr-FR" dirty="0" err="1"/>
              <a:t>enseignant.e</a:t>
            </a:r>
            <a:r>
              <a:rPr lang="fr-FR" dirty="0"/>
              <a:t> choisit au hasard deux élèves pour répondre oralement .</a:t>
            </a:r>
            <a:endParaRPr dirty="0"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71C0A4B8-BDCB-42FA-5EBD-D41026CFBC20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corps qui subit l’action « tirer ».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39D78FAF-F995-216C-6CCB-8A3F5DE1DAC0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0CD484FE-BCA3-189C-02A0-0AA96EA225ED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fil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8054C952-707C-AA20-522A-E2A83F1A12C7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6A650154-49C2-3429-9159-95B2C6F60F28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131F9B74-7E6B-CD18-D7C3-8BE3FCB95CDD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boite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6153026D-E960-B9DA-5D2A-83F03A86B621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9E55102F-6CC1-A984-82AA-3BDEAE1EF6EE}"/>
              </a:ext>
            </a:extLst>
          </p:cNvPr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EF26FB1D-377B-8393-DD32-C546B7B41FE7}"/>
                </a:ext>
              </a:extLst>
            </p:cNvPr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sol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506E1306-52BF-1536-E171-9DBB178B7DD4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BB9EA929-0CD1-2B85-9B59-4D1319116C86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E0EC8AD-2D03-CD2E-633A-E439EE76AD2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1F0412E9-0B7A-3A91-066D-42AA36E67DF3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A111E84-CCF7-CEA9-3974-66B259C28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9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6C7309C4-0C89-668A-CA69-4B5C935FE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65E170F3-A069-ABE4-287F-0EADBA78F0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Le corps qui subit l’action est la boite.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32932E8B-4E8E-F130-AB71-46D0BF8FCB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942AF6BA-B8BC-7785-0BE4-36FB95883DF4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Indiquez le corps qui subit l’action « tirer ».</a:t>
            </a:r>
            <a:endParaRPr dirty="0"/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C17161AA-7CA1-0DBD-9139-EFBECC830CA3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C0EAFE1F-E58F-9F7F-0DD4-27B18A1D6506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fil 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D534AF93-C829-EF9E-EFF3-78FB51280FA4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821F0E80-290A-75F7-A6A3-485D2B818C8A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32E91EF6-26BF-1084-4D8A-DF60040293C8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boite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4E001DFF-C842-6804-9F5E-A997EB711AD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88FF6A52-8950-592B-4BD7-106B535EB637}"/>
              </a:ext>
            </a:extLst>
          </p:cNvPr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C364574C-18AC-4555-FDA5-9F9803243BA6}"/>
                </a:ext>
              </a:extLst>
            </p:cNvPr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sol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3D48884C-0CEC-61E8-B864-0FB442D10B3C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58935E70-BB56-1872-9619-DE038D06C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0D096AFC-536D-B20A-E52F-2396F3F8FE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3883801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29;p37">
            <a:extLst>
              <a:ext uri="{FF2B5EF4-FFF2-40B4-BE49-F238E27FC236}">
                <a16:creationId xmlns:a16="http://schemas.microsoft.com/office/drawing/2014/main" id="{CFE53BB9-72CC-895B-1C9A-DFF93BDBE7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46509" y="452067"/>
            <a:ext cx="415119" cy="415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373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C99BB933-88A2-2989-9F49-E01AB67D3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9C43F74B-6F34-B708-7396-9AC7366A53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qui tire, par un fil, une boite initialement au repos. La boite se déplace.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B5ABA687-7FC9-F665-A376-C10FAB1E8F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BF97A166-170A-BD91-4F00-4ABB9C915882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Qu’est ce qui arrive au corps qui subit l’action?</a:t>
            </a:r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3AE6B36A-3471-938D-A0A6-ECCA0329CE45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1F029270-C503-829D-D5DB-927DF881A246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reste immobile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7DBC67D9-6BD0-EE08-6612-A93E61685A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48735DCA-FAD1-F67D-B6DE-F9D70140BBA3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7D6859D4-02D9-FDED-DD34-E89B85C57FDB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se déplace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28323D4B-034C-04EB-C412-CC080A4CFA17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34CE6ACF-9CC5-460F-0D06-878243EFE719}"/>
              </a:ext>
            </a:extLst>
          </p:cNvPr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D69B5799-C7CE-3457-D06C-C7C57939772B}"/>
                </a:ext>
              </a:extLst>
            </p:cNvPr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se déforme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D9DFD2B5-1F04-B04E-0725-6E85495484F7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A3E91BB4-1F76-45F3-BB6C-383CF883392B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45D0B0FB-0662-D717-A774-9BE52F0913D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B749B0ED-09C2-6040-8BD2-5FB5AEA2791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B9A487F-13CE-EADE-5675-896839DE3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7642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CBF8C04C-E985-AA79-F9C7-59E12867C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B19918F2-6086-6B52-A73B-34E1B4E4AE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boite se déplace.</a:t>
            </a:r>
            <a:endParaRPr dirty="0"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84E45251-9D02-D722-8CC5-49BAA5FDDABE}"/>
              </a:ext>
            </a:extLst>
          </p:cNvPr>
          <p:cNvSpPr txBox="1"/>
          <p:nvPr/>
        </p:nvSpPr>
        <p:spPr>
          <a:xfrm>
            <a:off x="935304" y="1548980"/>
            <a:ext cx="9812907" cy="461665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Qu’est ce qui arrive au corps qui subit l’action?</a:t>
            </a:r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CCD795C3-6D1C-BF94-4E9E-F23B9C0C1804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AC0CAEB4-BEF7-416F-29BD-4B6BDEBD3021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reste immobile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EEFAB075-63CB-BF10-9140-BC0BBB2A8F23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C92DCEC8-FCD0-0377-E625-344D4A31194F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06076B08-49B1-7692-F19F-ED6E55C66572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se déplace 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9F85A57D-A7AC-754B-CE7B-093821BA9848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3" name="Google Shape;3193;p45">
            <a:extLst>
              <a:ext uri="{FF2B5EF4-FFF2-40B4-BE49-F238E27FC236}">
                <a16:creationId xmlns:a16="http://schemas.microsoft.com/office/drawing/2014/main" id="{6295EA32-0AE2-CEE9-CA4D-1C09F575F72D}"/>
              </a:ext>
            </a:extLst>
          </p:cNvPr>
          <p:cNvGrpSpPr/>
          <p:nvPr/>
        </p:nvGrpSpPr>
        <p:grpSpPr>
          <a:xfrm>
            <a:off x="1445309" y="5437127"/>
            <a:ext cx="3108218" cy="430924"/>
            <a:chOff x="1445309" y="5226926"/>
            <a:chExt cx="3108218" cy="430924"/>
          </a:xfrm>
        </p:grpSpPr>
        <p:sp>
          <p:nvSpPr>
            <p:cNvPr id="3194" name="Google Shape;3194;p45">
              <a:extLst>
                <a:ext uri="{FF2B5EF4-FFF2-40B4-BE49-F238E27FC236}">
                  <a16:creationId xmlns:a16="http://schemas.microsoft.com/office/drawing/2014/main" id="{CCB27A84-2890-D9BA-A7AF-8699E107C7C4}"/>
                </a:ext>
              </a:extLst>
            </p:cNvPr>
            <p:cNvSpPr/>
            <p:nvPr/>
          </p:nvSpPr>
          <p:spPr>
            <a:xfrm>
              <a:off x="1740676" y="5226926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Il se déforme</a:t>
              </a:r>
              <a:endParaRPr dirty="0"/>
            </a:p>
          </p:txBody>
        </p:sp>
        <p:sp>
          <p:nvSpPr>
            <p:cNvPr id="3195" name="Google Shape;3195;p45">
              <a:extLst>
                <a:ext uri="{FF2B5EF4-FFF2-40B4-BE49-F238E27FC236}">
                  <a16:creationId xmlns:a16="http://schemas.microsoft.com/office/drawing/2014/main" id="{468F1304-887E-566F-4723-9C060C625E61}"/>
                </a:ext>
              </a:extLst>
            </p:cNvPr>
            <p:cNvSpPr/>
            <p:nvPr/>
          </p:nvSpPr>
          <p:spPr>
            <a:xfrm>
              <a:off x="1445309" y="5226926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D9C0FA60-8CF3-EC4B-E44C-B47A7131A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E546F9-F2E4-9892-583D-7D180233A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Google Shape;3208;p46" descr="Coche avec un remplissage uni">
            <a:extLst>
              <a:ext uri="{FF2B5EF4-FFF2-40B4-BE49-F238E27FC236}">
                <a16:creationId xmlns:a16="http://schemas.microsoft.com/office/drawing/2014/main" id="{32199109-9256-7B3D-3DFE-E2B3563A551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3883801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429;p37">
            <a:extLst>
              <a:ext uri="{FF2B5EF4-FFF2-40B4-BE49-F238E27FC236}">
                <a16:creationId xmlns:a16="http://schemas.microsoft.com/office/drawing/2014/main" id="{B9FD5246-09A4-E26D-0784-8E886C65F32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46509" y="452067"/>
            <a:ext cx="415119" cy="415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5862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CF91A6E0-439D-0D53-14A2-037B3107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2E9D86C3-2897-5070-0757-C5F0BD36A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L’image ci-dessous montre une main qui tire, par un fil, une boite initialement au repos. La boite se déplace. </a:t>
            </a:r>
            <a:endParaRPr dirty="0"/>
          </a:p>
        </p:txBody>
      </p:sp>
      <p:sp>
        <p:nvSpPr>
          <p:cNvPr id="3185" name="Google Shape;3185;p45">
            <a:extLst>
              <a:ext uri="{FF2B5EF4-FFF2-40B4-BE49-F238E27FC236}">
                <a16:creationId xmlns:a16="http://schemas.microsoft.com/office/drawing/2014/main" id="{DE94EAB3-FEEB-3B15-9EAF-C2C8CCF187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L'enseignant.e choisit au hasard deux élèves pour répondre oralement .</a:t>
            </a:r>
            <a:endParaRPr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64A21D2E-4FE3-75B0-1DBA-995EB5EFACDE}"/>
              </a:ext>
            </a:extLst>
          </p:cNvPr>
          <p:cNvSpPr txBox="1"/>
          <p:nvPr/>
        </p:nvSpPr>
        <p:spPr>
          <a:xfrm>
            <a:off x="935304" y="1548980"/>
            <a:ext cx="981290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est le type d’effet de cette action?</a:t>
            </a:r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174136A9-4D84-6AF3-C10F-8330D9E1AFD4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0704EFBD-8C47-E4D0-EAC4-DD7D886A945B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Effet statique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5E2494C2-11F3-C52A-BDB2-B433CA0B354C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0C4C6D9B-3E9C-89E1-F45A-C4C4546F1CF2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0EB374B5-4EFD-F03A-C1FB-65F714E5C34B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Effet dynamique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4EF0A78E-FC0B-7C4E-279E-60F472837010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grpSp>
        <p:nvGrpSpPr>
          <p:cNvPr id="3199" name="Google Shape;3199;p45">
            <a:extLst>
              <a:ext uri="{FF2B5EF4-FFF2-40B4-BE49-F238E27FC236}">
                <a16:creationId xmlns:a16="http://schemas.microsoft.com/office/drawing/2014/main" id="{01DE0F1B-E392-7F6C-2C81-2D7F50285FF5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3200" name="Google Shape;3200;p45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7FC6B6F8-9A3B-785E-07EA-66594CC3B65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1" name="Google Shape;3201;p45">
              <a:extLst>
                <a:ext uri="{FF2B5EF4-FFF2-40B4-BE49-F238E27FC236}">
                  <a16:creationId xmlns:a16="http://schemas.microsoft.com/office/drawing/2014/main" id="{0526B672-99B4-1D50-1EF6-F1195836CFC8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725E3B6A-7C97-C77D-5675-EBB4739C6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36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3">
          <a:extLst>
            <a:ext uri="{FF2B5EF4-FFF2-40B4-BE49-F238E27FC236}">
              <a16:creationId xmlns:a16="http://schemas.microsoft.com/office/drawing/2014/main" id="{B885153B-82D0-C474-464F-47163C5FC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" name="Google Shape;3184;p45">
            <a:extLst>
              <a:ext uri="{FF2B5EF4-FFF2-40B4-BE49-F238E27FC236}">
                <a16:creationId xmlns:a16="http://schemas.microsoft.com/office/drawing/2014/main" id="{9B27E05D-0890-260F-288A-B1000DB750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La boite se met en mouvement alors l’’action exercée par le fil sur la boite a un effet dynamique.</a:t>
            </a:r>
            <a:endParaRPr dirty="0"/>
          </a:p>
        </p:txBody>
      </p:sp>
      <p:sp>
        <p:nvSpPr>
          <p:cNvPr id="3186" name="Google Shape;3186;p45">
            <a:extLst>
              <a:ext uri="{FF2B5EF4-FFF2-40B4-BE49-F238E27FC236}">
                <a16:creationId xmlns:a16="http://schemas.microsoft.com/office/drawing/2014/main" id="{DFA29DB6-D282-CA9B-3E93-956A4E505FDB}"/>
              </a:ext>
            </a:extLst>
          </p:cNvPr>
          <p:cNvSpPr txBox="1"/>
          <p:nvPr/>
        </p:nvSpPr>
        <p:spPr>
          <a:xfrm>
            <a:off x="935304" y="1548980"/>
            <a:ext cx="9812907" cy="461624"/>
          </a:xfrm>
          <a:prstGeom prst="rect">
            <a:avLst/>
          </a:prstGeom>
          <a:solidFill>
            <a:srgbClr val="D6EFF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7305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 est le type d’effet de cette action?</a:t>
            </a:r>
          </a:p>
        </p:txBody>
      </p:sp>
      <p:grpSp>
        <p:nvGrpSpPr>
          <p:cNvPr id="3187" name="Google Shape;3187;p45">
            <a:extLst>
              <a:ext uri="{FF2B5EF4-FFF2-40B4-BE49-F238E27FC236}">
                <a16:creationId xmlns:a16="http://schemas.microsoft.com/office/drawing/2014/main" id="{161A9B6B-6056-D530-D2FC-5E378B146F21}"/>
              </a:ext>
            </a:extLst>
          </p:cNvPr>
          <p:cNvGrpSpPr/>
          <p:nvPr/>
        </p:nvGrpSpPr>
        <p:grpSpPr>
          <a:xfrm>
            <a:off x="1445309" y="2755377"/>
            <a:ext cx="3108218" cy="443666"/>
            <a:chOff x="1445309" y="2444290"/>
            <a:chExt cx="3108218" cy="443666"/>
          </a:xfrm>
        </p:grpSpPr>
        <p:sp>
          <p:nvSpPr>
            <p:cNvPr id="3188" name="Google Shape;3188;p45">
              <a:extLst>
                <a:ext uri="{FF2B5EF4-FFF2-40B4-BE49-F238E27FC236}">
                  <a16:creationId xmlns:a16="http://schemas.microsoft.com/office/drawing/2014/main" id="{D4A26917-B298-A866-90A1-38ACD6558822}"/>
                </a:ext>
              </a:extLst>
            </p:cNvPr>
            <p:cNvSpPr/>
            <p:nvPr/>
          </p:nvSpPr>
          <p:spPr>
            <a:xfrm>
              <a:off x="1740676" y="2444290"/>
              <a:ext cx="2812851" cy="443666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Effet statique</a:t>
              </a:r>
              <a:endParaRPr dirty="0"/>
            </a:p>
          </p:txBody>
        </p:sp>
        <p:sp>
          <p:nvSpPr>
            <p:cNvPr id="3189" name="Google Shape;3189;p45">
              <a:extLst>
                <a:ext uri="{FF2B5EF4-FFF2-40B4-BE49-F238E27FC236}">
                  <a16:creationId xmlns:a16="http://schemas.microsoft.com/office/drawing/2014/main" id="{25A8ED0C-7A97-56DD-EEEB-D0082395C6CF}"/>
                </a:ext>
              </a:extLst>
            </p:cNvPr>
            <p:cNvSpPr/>
            <p:nvPr/>
          </p:nvSpPr>
          <p:spPr>
            <a:xfrm>
              <a:off x="1445309" y="2457032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</p:grpSp>
      <p:grpSp>
        <p:nvGrpSpPr>
          <p:cNvPr id="3190" name="Google Shape;3190;p45">
            <a:extLst>
              <a:ext uri="{FF2B5EF4-FFF2-40B4-BE49-F238E27FC236}">
                <a16:creationId xmlns:a16="http://schemas.microsoft.com/office/drawing/2014/main" id="{5F3D76B9-904B-63C4-AC09-675D7ABE41E5}"/>
              </a:ext>
            </a:extLst>
          </p:cNvPr>
          <p:cNvGrpSpPr/>
          <p:nvPr/>
        </p:nvGrpSpPr>
        <p:grpSpPr>
          <a:xfrm>
            <a:off x="1445309" y="4102623"/>
            <a:ext cx="3108218" cy="430924"/>
            <a:chOff x="1445309" y="3848948"/>
            <a:chExt cx="3108218" cy="430924"/>
          </a:xfrm>
        </p:grpSpPr>
        <p:sp>
          <p:nvSpPr>
            <p:cNvPr id="3191" name="Google Shape;3191;p45">
              <a:extLst>
                <a:ext uri="{FF2B5EF4-FFF2-40B4-BE49-F238E27FC236}">
                  <a16:creationId xmlns:a16="http://schemas.microsoft.com/office/drawing/2014/main" id="{04182047-B9E3-63AF-FD47-76BD96104FCC}"/>
                </a:ext>
              </a:extLst>
            </p:cNvPr>
            <p:cNvSpPr/>
            <p:nvPr/>
          </p:nvSpPr>
          <p:spPr>
            <a:xfrm>
              <a:off x="1740676" y="3848948"/>
              <a:ext cx="2812851" cy="430924"/>
            </a:xfrm>
            <a:prstGeom prst="roundRect">
              <a:avLst>
                <a:gd name="adj" fmla="val 16667"/>
              </a:avLst>
            </a:prstGeom>
            <a:solidFill>
              <a:srgbClr val="F4EDF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Effet dynamique</a:t>
              </a:r>
              <a:endParaRPr dirty="0"/>
            </a:p>
          </p:txBody>
        </p:sp>
        <p:sp>
          <p:nvSpPr>
            <p:cNvPr id="3192" name="Google Shape;3192;p45">
              <a:extLst>
                <a:ext uri="{FF2B5EF4-FFF2-40B4-BE49-F238E27FC236}">
                  <a16:creationId xmlns:a16="http://schemas.microsoft.com/office/drawing/2014/main" id="{56AAAB00-C477-D24C-DC14-E3A2DBD35ABC}"/>
                </a:ext>
              </a:extLst>
            </p:cNvPr>
            <p:cNvSpPr/>
            <p:nvPr/>
          </p:nvSpPr>
          <p:spPr>
            <a:xfrm>
              <a:off x="1445309" y="3848948"/>
              <a:ext cx="432000" cy="430924"/>
            </a:xfrm>
            <a:prstGeom prst="roundRect">
              <a:avLst>
                <a:gd name="adj" fmla="val 16667"/>
              </a:avLst>
            </a:prstGeom>
            <a:solidFill>
              <a:srgbClr val="ADDE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C71794B-4852-B07F-2131-66335B5E3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295" y="2471297"/>
            <a:ext cx="4572396" cy="3262651"/>
          </a:xfrm>
          <a:prstGeom prst="rect">
            <a:avLst/>
          </a:prstGeom>
        </p:spPr>
      </p:pic>
      <p:pic>
        <p:nvPicPr>
          <p:cNvPr id="2" name="Google Shape;3208;p46" descr="Coche avec un remplissage uni">
            <a:extLst>
              <a:ext uri="{FF2B5EF4-FFF2-40B4-BE49-F238E27FC236}">
                <a16:creationId xmlns:a16="http://schemas.microsoft.com/office/drawing/2014/main" id="{46B4EA99-1AF0-B7F1-B3F5-C30711217C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8894" y="3883801"/>
            <a:ext cx="684830" cy="68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429;p37">
            <a:extLst>
              <a:ext uri="{FF2B5EF4-FFF2-40B4-BE49-F238E27FC236}">
                <a16:creationId xmlns:a16="http://schemas.microsoft.com/office/drawing/2014/main" id="{F7200A2C-D416-0514-A3DF-0FD678A461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46509" y="452067"/>
            <a:ext cx="415119" cy="4151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073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" name="Google Shape;3744;p5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Maintenant, on va passer aux tâches à réaliser sur le livret. On commence par la tâche page 54 « Je m’entraine en binôme ». Travaillez individuellement, puis discutez de vos réponses en binômes. </a:t>
            </a:r>
            <a:endParaRPr dirty="0"/>
          </a:p>
        </p:txBody>
      </p:sp>
      <p:sp>
        <p:nvSpPr>
          <p:cNvPr id="3750" name="Google Shape;3750;p5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1EEBA1-D29D-CD4E-5E24-41A543F7A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702" y="967665"/>
            <a:ext cx="9916994" cy="555112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A14F94BA-BF45-7288-0DA7-A767C35BD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7474CED9-42AF-514B-34C1-61C338757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la première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44792A1-301C-07F8-F88C-1B9150EE1C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BC9428-6AEB-FFA2-F20A-2CB47261E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702" y="967665"/>
            <a:ext cx="9916994" cy="5551127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8A3E6185-9361-A0F8-6570-F521D2EAB991}"/>
              </a:ext>
            </a:extLst>
          </p:cNvPr>
          <p:cNvSpPr txBox="1"/>
          <p:nvPr/>
        </p:nvSpPr>
        <p:spPr>
          <a:xfrm>
            <a:off x="4668438" y="4917311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fil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A0A9E4AB-BA5A-7025-9E20-982B7A100752}"/>
              </a:ext>
            </a:extLst>
          </p:cNvPr>
          <p:cNvSpPr txBox="1"/>
          <p:nvPr/>
        </p:nvSpPr>
        <p:spPr>
          <a:xfrm>
            <a:off x="4668437" y="5317941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livre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452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8">
          <a:extLst>
            <a:ext uri="{FF2B5EF4-FFF2-40B4-BE49-F238E27FC236}">
              <a16:creationId xmlns:a16="http://schemas.microsoft.com/office/drawing/2014/main" id="{94D5D0AD-A7E8-9DD1-76FB-731D5FBF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58">
            <a:extLst>
              <a:ext uri="{FF2B5EF4-FFF2-40B4-BE49-F238E27FC236}">
                <a16:creationId xmlns:a16="http://schemas.microsoft.com/office/drawing/2014/main" id="{2D95BB28-0560-ED6F-21C2-251067DBB9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On corrige </a:t>
            </a:r>
            <a:r>
              <a:rPr lang="fr-FR" dirty="0" err="1"/>
              <a:t>duxième</a:t>
            </a:r>
            <a:r>
              <a:rPr lang="fr-FR" dirty="0"/>
              <a:t> question.</a:t>
            </a:r>
            <a:endParaRPr dirty="0"/>
          </a:p>
        </p:txBody>
      </p:sp>
      <p:sp>
        <p:nvSpPr>
          <p:cNvPr id="3750" name="Google Shape;3750;p58">
            <a:extLst>
              <a:ext uri="{FF2B5EF4-FFF2-40B4-BE49-F238E27FC236}">
                <a16:creationId xmlns:a16="http://schemas.microsoft.com/office/drawing/2014/main" id="{0B185E91-063A-F8D7-2F4F-BF196F0789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accorde suffisamment de temps au travail individuel avant la discussion en binôme. Il circule pour contrôler et donner des indications en cas de blocage.</a:t>
            </a:r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9B28A0-4134-46AD-2C9C-9E55402B9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702" y="967665"/>
            <a:ext cx="9916994" cy="5551127"/>
          </a:xfrm>
          <a:prstGeom prst="rect">
            <a:avLst/>
          </a:prstGeom>
        </p:spPr>
      </p:pic>
      <p:sp>
        <p:nvSpPr>
          <p:cNvPr id="2" name="Google Shape;4018;p65">
            <a:extLst>
              <a:ext uri="{FF2B5EF4-FFF2-40B4-BE49-F238E27FC236}">
                <a16:creationId xmlns:a16="http://schemas.microsoft.com/office/drawing/2014/main" id="{644C5934-44E2-2E0A-4F49-18B4D4A8B71B}"/>
              </a:ext>
            </a:extLst>
          </p:cNvPr>
          <p:cNvSpPr txBox="1"/>
          <p:nvPr/>
        </p:nvSpPr>
        <p:spPr>
          <a:xfrm>
            <a:off x="4668438" y="4917311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fil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73DD61BD-91F6-8A85-7FF6-488C81A3564B}"/>
              </a:ext>
            </a:extLst>
          </p:cNvPr>
          <p:cNvSpPr txBox="1"/>
          <p:nvPr/>
        </p:nvSpPr>
        <p:spPr>
          <a:xfrm>
            <a:off x="4668437" y="5317941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livre</a:t>
            </a:r>
            <a:endParaRPr dirty="0"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1256D430-BC10-91D1-AFFC-BBC82B01E599}"/>
              </a:ext>
            </a:extLst>
          </p:cNvPr>
          <p:cNvSpPr txBox="1"/>
          <p:nvPr/>
        </p:nvSpPr>
        <p:spPr>
          <a:xfrm>
            <a:off x="3045199" y="6021526"/>
            <a:ext cx="279561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maintient en équilibre</a:t>
            </a:r>
            <a:endParaRPr dirty="0"/>
          </a:p>
        </p:txBody>
      </p:sp>
      <p:sp>
        <p:nvSpPr>
          <p:cNvPr id="6" name="Google Shape;4018;p65">
            <a:extLst>
              <a:ext uri="{FF2B5EF4-FFF2-40B4-BE49-F238E27FC236}">
                <a16:creationId xmlns:a16="http://schemas.microsoft.com/office/drawing/2014/main" id="{E90F95F2-4A3F-6F12-EEDA-6CB2D9179D7A}"/>
              </a:ext>
            </a:extLst>
          </p:cNvPr>
          <p:cNvSpPr txBox="1"/>
          <p:nvPr/>
        </p:nvSpPr>
        <p:spPr>
          <a:xfrm>
            <a:off x="9318410" y="6067121"/>
            <a:ext cx="162976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statique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133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p6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12 min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7" name="Google Shape;3907;p63"/>
          <p:cNvGrpSpPr/>
          <p:nvPr/>
        </p:nvGrpSpPr>
        <p:grpSpPr>
          <a:xfrm>
            <a:off x="10845538" y="218282"/>
            <a:ext cx="630930" cy="597556"/>
            <a:chOff x="582302" y="4447623"/>
            <a:chExt cx="630930" cy="597556"/>
          </a:xfrm>
        </p:grpSpPr>
        <p:pic>
          <p:nvPicPr>
            <p:cNvPr id="3908" name="Google Shape;3908;p6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09" name="Google Shape;3909;p6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0" name="Google Shape;3910;p63"/>
          <p:cNvSpPr txBox="1">
            <a:spLocks noGrp="1"/>
          </p:cNvSpPr>
          <p:nvPr>
            <p:ph type="title"/>
          </p:nvPr>
        </p:nvSpPr>
        <p:spPr>
          <a:xfrm>
            <a:off x="935304" y="356685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Maintenant c’est le moment de travailler tout seul. Prenez vos livrets page 54 et répondez individuellement aux questions de l’exercice 2. </a:t>
            </a:r>
            <a:endParaRPr dirty="0"/>
          </a:p>
        </p:txBody>
      </p:sp>
      <p:sp>
        <p:nvSpPr>
          <p:cNvPr id="3911" name="Google Shape;3911;p63"/>
          <p:cNvSpPr txBox="1">
            <a:spLocks noGrp="1"/>
          </p:cNvSpPr>
          <p:nvPr>
            <p:ph type="body" idx="1"/>
          </p:nvPr>
        </p:nvSpPr>
        <p:spPr>
          <a:xfrm>
            <a:off x="897700" y="750525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enseignant·e</a:t>
            </a:r>
            <a:r>
              <a:rPr lang="fr-FR" dirty="0"/>
              <a:t> circule dans la classe pour repérer les élèves en difficulté . </a:t>
            </a:r>
            <a:endParaRPr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2ED0EB-B7A9-7CF5-E7EE-C6B33B41A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98" y="1091164"/>
            <a:ext cx="10280339" cy="5258458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p64"/>
          <p:cNvSpPr/>
          <p:nvPr/>
        </p:nvSpPr>
        <p:spPr>
          <a:xfrm>
            <a:off x="4834093" y="2253723"/>
            <a:ext cx="36506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3939" name="Google Shape;3939;p64"/>
          <p:cNvPicPr preferRelativeResize="0"/>
          <p:nvPr/>
        </p:nvPicPr>
        <p:blipFill rotWithShape="1">
          <a:blip r:embed="rId3">
            <a:alphaModFix/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0" name="Google Shape;3940;p64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41" name="Google Shape;3941;p64"/>
            <p:cNvPicPr preferRelativeResize="0"/>
            <p:nvPr/>
          </p:nvPicPr>
          <p:blipFill rotWithShape="1">
            <a:blip r:embed="rId4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42" name="Google Shape;3942;p64"/>
            <p:cNvPicPr preferRelativeResize="0"/>
            <p:nvPr/>
          </p:nvPicPr>
          <p:blipFill rotWithShape="1">
            <a:blip r:embed="rId5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3" name="Google Shape;3943;p6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Le temps est terminé. Corrigeons ensemble l’exercice.</a:t>
            </a:r>
            <a:endParaRPr/>
          </a:p>
        </p:txBody>
      </p:sp>
      <p:sp>
        <p:nvSpPr>
          <p:cNvPr id="3944" name="Google Shape;3944;p64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fait participer les élèves à la correction en leur demandant de présenter leurs réponses et de les justifier.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1" name="Google Shape;3951;p65"/>
          <p:cNvGrpSpPr/>
          <p:nvPr/>
        </p:nvGrpSpPr>
        <p:grpSpPr>
          <a:xfrm>
            <a:off x="10856170" y="111657"/>
            <a:ext cx="630930" cy="597556"/>
            <a:chOff x="582302" y="4447623"/>
            <a:chExt cx="630930" cy="597556"/>
          </a:xfrm>
        </p:grpSpPr>
        <p:pic>
          <p:nvPicPr>
            <p:cNvPr id="3952" name="Google Shape;3952;p65"/>
            <p:cNvPicPr preferRelativeResize="0"/>
            <p:nvPr/>
          </p:nvPicPr>
          <p:blipFill rotWithShape="1">
            <a:blip r:embed="rId3">
              <a:alphaModFix/>
            </a:blip>
            <a:srcRect l="11664" t="23325" r="25923" b="3005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53" name="Google Shape;3953;p65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4" name="Google Shape;3954;p65"/>
          <p:cNvSpPr txBox="1"/>
          <p:nvPr/>
        </p:nvSpPr>
        <p:spPr>
          <a:xfrm>
            <a:off x="11676832" y="115778"/>
            <a:ext cx="453292" cy="307777"/>
          </a:xfrm>
          <a:prstGeom prst="rect">
            <a:avLst/>
          </a:prstGeom>
          <a:solidFill>
            <a:srgbClr val="B9DA8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</a:t>
            </a:r>
            <a:endParaRPr/>
          </a:p>
        </p:txBody>
      </p:sp>
      <p:sp>
        <p:nvSpPr>
          <p:cNvPr id="3955" name="Google Shape;3955;p6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A vous! Montrez-moi comment vous avez résolu cet exercice…</a:t>
            </a:r>
            <a:endParaRPr/>
          </a:p>
        </p:txBody>
      </p:sp>
      <p:sp>
        <p:nvSpPr>
          <p:cNvPr id="3956" name="Google Shape;3956;p65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circule dans la classe pour repérer les élèves en difficulté . </a:t>
            </a:r>
            <a:endParaRPr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CF1E89-D368-1460-53A2-F817719E7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998" y="1091164"/>
            <a:ext cx="10280339" cy="5258458"/>
          </a:xfrm>
          <a:prstGeom prst="rect">
            <a:avLst/>
          </a:prstGeom>
        </p:spPr>
      </p:pic>
      <p:sp>
        <p:nvSpPr>
          <p:cNvPr id="3" name="Google Shape;4018;p65">
            <a:extLst>
              <a:ext uri="{FF2B5EF4-FFF2-40B4-BE49-F238E27FC236}">
                <a16:creationId xmlns:a16="http://schemas.microsoft.com/office/drawing/2014/main" id="{97F03646-2736-A850-4C65-B8FD1FA8EA03}"/>
              </a:ext>
            </a:extLst>
          </p:cNvPr>
          <p:cNvSpPr txBox="1"/>
          <p:nvPr/>
        </p:nvSpPr>
        <p:spPr>
          <a:xfrm>
            <a:off x="4689703" y="4460111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main</a:t>
            </a:r>
            <a:endParaRPr dirty="0"/>
          </a:p>
        </p:txBody>
      </p:sp>
      <p:sp>
        <p:nvSpPr>
          <p:cNvPr id="4" name="Google Shape;4018;p65">
            <a:extLst>
              <a:ext uri="{FF2B5EF4-FFF2-40B4-BE49-F238E27FC236}">
                <a16:creationId xmlns:a16="http://schemas.microsoft.com/office/drawing/2014/main" id="{64694405-2579-4C5D-29A4-1851F67D37DC}"/>
              </a:ext>
            </a:extLst>
          </p:cNvPr>
          <p:cNvSpPr txBox="1"/>
          <p:nvPr/>
        </p:nvSpPr>
        <p:spPr>
          <a:xfrm>
            <a:off x="3127282" y="5766836"/>
            <a:ext cx="1629761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déforme</a:t>
            </a:r>
            <a:endParaRPr dirty="0"/>
          </a:p>
        </p:txBody>
      </p:sp>
      <p:sp>
        <p:nvSpPr>
          <p:cNvPr id="5" name="Google Shape;4018;p65">
            <a:extLst>
              <a:ext uri="{FF2B5EF4-FFF2-40B4-BE49-F238E27FC236}">
                <a16:creationId xmlns:a16="http://schemas.microsoft.com/office/drawing/2014/main" id="{9DAD2279-80FD-32E8-F27B-C7C1A1F9E6A5}"/>
              </a:ext>
            </a:extLst>
          </p:cNvPr>
          <p:cNvSpPr txBox="1"/>
          <p:nvPr/>
        </p:nvSpPr>
        <p:spPr>
          <a:xfrm>
            <a:off x="4537406" y="4830866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ressort</a:t>
            </a:r>
            <a:endParaRPr dirty="0"/>
          </a:p>
        </p:txBody>
      </p:sp>
      <p:sp>
        <p:nvSpPr>
          <p:cNvPr id="6" name="Google Shape;4018;p65">
            <a:extLst>
              <a:ext uri="{FF2B5EF4-FFF2-40B4-BE49-F238E27FC236}">
                <a16:creationId xmlns:a16="http://schemas.microsoft.com/office/drawing/2014/main" id="{9D6E6DCC-7F22-C692-CDBB-4FA384BC7EE7}"/>
              </a:ext>
            </a:extLst>
          </p:cNvPr>
          <p:cNvSpPr txBox="1"/>
          <p:nvPr/>
        </p:nvSpPr>
        <p:spPr>
          <a:xfrm>
            <a:off x="9444497" y="5759268"/>
            <a:ext cx="162976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Calibri"/>
              <a:buNone/>
            </a:pPr>
            <a:r>
              <a:rPr lang="fr-FR" sz="20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statique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5" name="Google Shape;4025;p66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p67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dire ce que nous avons appris aujourd’hui? </a:t>
            </a:r>
            <a:br>
              <a:rPr lang="fr-FR" dirty="0"/>
            </a:br>
            <a:endParaRPr dirty="0"/>
          </a:p>
        </p:txBody>
      </p:sp>
      <p:sp>
        <p:nvSpPr>
          <p:cNvPr id="4031" name="Google Shape;4031;p67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4032" name="Google Shape;4032;p67" descr="A cartoon character leaning on a question mark&#10;&#10;AI-generated content may be incorrect.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p68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Nous avons appris à identifier les deux types d’effet des actions mécaniques: effet statique et effet dynamique.</a:t>
            </a:r>
            <a:endParaRPr dirty="0"/>
          </a:p>
        </p:txBody>
      </p:sp>
      <p:sp>
        <p:nvSpPr>
          <p:cNvPr id="4039" name="Google Shape;4039;p68"/>
          <p:cNvSpPr/>
          <p:nvPr/>
        </p:nvSpPr>
        <p:spPr>
          <a:xfrm>
            <a:off x="979043" y="3213699"/>
            <a:ext cx="10803786" cy="731595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0" name="Google Shape;4040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604" y="2897374"/>
            <a:ext cx="805544" cy="805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1" name="Google Shape;4041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6390" y="434507"/>
            <a:ext cx="467661" cy="467661"/>
          </a:xfrm>
          <a:prstGeom prst="rect">
            <a:avLst/>
          </a:prstGeom>
          <a:noFill/>
          <a:ln>
            <a:noFill/>
          </a:ln>
        </p:spPr>
      </p:pic>
      <p:sp>
        <p:nvSpPr>
          <p:cNvPr id="4042" name="Google Shape;4042;p68"/>
          <p:cNvSpPr/>
          <p:nvPr/>
        </p:nvSpPr>
        <p:spPr>
          <a:xfrm>
            <a:off x="1316926" y="3348684"/>
            <a:ext cx="1046590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</a:t>
            </a: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l’effet d’une action mécanique sur un corps à partir d’une observation.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955E0-E38B-6482-8CE1-09A613C4A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7" name="Google Shape;4047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61712" y="294257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48" name="Google Shape;4048;p69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889742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Qui peut me rappeler les étapes à suivre pour résoudre la tâche? </a:t>
            </a:r>
            <a:endParaRPr dirty="0"/>
          </a:p>
        </p:txBody>
      </p:sp>
      <p:sp>
        <p:nvSpPr>
          <p:cNvPr id="4049" name="Google Shape;4049;p69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pour rappeler les étapes de représentation du schéma électrique.</a:t>
            </a:r>
            <a:endParaRPr/>
          </a:p>
        </p:txBody>
      </p:sp>
      <p:grpSp>
        <p:nvGrpSpPr>
          <p:cNvPr id="2" name="Google Shape;2647;p38">
            <a:extLst>
              <a:ext uri="{FF2B5EF4-FFF2-40B4-BE49-F238E27FC236}">
                <a16:creationId xmlns:a16="http://schemas.microsoft.com/office/drawing/2014/main" id="{9FF8487E-5D85-D51A-D8DF-B57F0C2BA4CE}"/>
              </a:ext>
            </a:extLst>
          </p:cNvPr>
          <p:cNvGrpSpPr/>
          <p:nvPr/>
        </p:nvGrpSpPr>
        <p:grpSpPr>
          <a:xfrm>
            <a:off x="657726" y="1400091"/>
            <a:ext cx="11142344" cy="473884"/>
            <a:chOff x="657726" y="1400091"/>
            <a:chExt cx="11142344" cy="473884"/>
          </a:xfrm>
        </p:grpSpPr>
        <p:sp>
          <p:nvSpPr>
            <p:cNvPr id="3" name="Google Shape;2648;p38">
              <a:extLst>
                <a:ext uri="{FF2B5EF4-FFF2-40B4-BE49-F238E27FC236}">
                  <a16:creationId xmlns:a16="http://schemas.microsoft.com/office/drawing/2014/main" id="{237A1FB3-3CD0-4C6A-B2C8-BF1B633AC7EB}"/>
                </a:ext>
              </a:extLst>
            </p:cNvPr>
            <p:cNvSpPr txBox="1"/>
            <p:nvPr/>
          </p:nvSpPr>
          <p:spPr>
            <a:xfrm>
              <a:off x="1270791" y="1400091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précise le corps qui exerce et le corps qui subit l’action.</a:t>
              </a:r>
              <a:endParaRPr dirty="0"/>
            </a:p>
          </p:txBody>
        </p:sp>
        <p:sp>
          <p:nvSpPr>
            <p:cNvPr id="4" name="Google Shape;2649;p38">
              <a:extLst>
                <a:ext uri="{FF2B5EF4-FFF2-40B4-BE49-F238E27FC236}">
                  <a16:creationId xmlns:a16="http://schemas.microsoft.com/office/drawing/2014/main" id="{9E6CFEDF-A546-5C1A-3962-7D19F90E4771}"/>
                </a:ext>
              </a:extLst>
            </p:cNvPr>
            <p:cNvSpPr/>
            <p:nvPr/>
          </p:nvSpPr>
          <p:spPr>
            <a:xfrm>
              <a:off x="657726" y="1412351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050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ED5CC95-C18F-61C9-1D2F-091AF98BFABC}"/>
              </a:ext>
            </a:extLst>
          </p:cNvPr>
          <p:cNvGrpSpPr/>
          <p:nvPr/>
        </p:nvGrpSpPr>
        <p:grpSpPr>
          <a:xfrm>
            <a:off x="657726" y="2408422"/>
            <a:ext cx="11142344" cy="486088"/>
            <a:chOff x="657726" y="2408422"/>
            <a:chExt cx="11142344" cy="486088"/>
          </a:xfrm>
        </p:grpSpPr>
        <p:sp>
          <p:nvSpPr>
            <p:cNvPr id="5" name="Google Shape;2651;p38">
              <a:extLst>
                <a:ext uri="{FF2B5EF4-FFF2-40B4-BE49-F238E27FC236}">
                  <a16:creationId xmlns:a16="http://schemas.microsoft.com/office/drawing/2014/main" id="{D3C76732-EDD5-17B7-A3F3-B0A6344D53F6}"/>
                </a:ext>
              </a:extLst>
            </p:cNvPr>
            <p:cNvSpPr txBox="1"/>
            <p:nvPr/>
          </p:nvSpPr>
          <p:spPr>
            <a:xfrm>
              <a:off x="1270791" y="2432886"/>
              <a:ext cx="10529279" cy="461624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J’observe ce qui arrive au corps qui subit l’action.</a:t>
              </a:r>
              <a:endParaRPr dirty="0"/>
            </a:p>
          </p:txBody>
        </p:sp>
        <p:sp>
          <p:nvSpPr>
            <p:cNvPr id="7" name="Google Shape;2649;p38">
              <a:extLst>
                <a:ext uri="{FF2B5EF4-FFF2-40B4-BE49-F238E27FC236}">
                  <a16:creationId xmlns:a16="http://schemas.microsoft.com/office/drawing/2014/main" id="{672FA5FD-83EE-7F39-82B4-410B95FEFA1A}"/>
                </a:ext>
              </a:extLst>
            </p:cNvPr>
            <p:cNvSpPr/>
            <p:nvPr/>
          </p:nvSpPr>
          <p:spPr>
            <a:xfrm>
              <a:off x="657726" y="2408422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50" dirty="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A04A6331-179F-EB09-C180-FD993CCA680D}"/>
              </a:ext>
            </a:extLst>
          </p:cNvPr>
          <p:cNvGrpSpPr/>
          <p:nvPr/>
        </p:nvGrpSpPr>
        <p:grpSpPr>
          <a:xfrm>
            <a:off x="657725" y="4132786"/>
            <a:ext cx="11142344" cy="468004"/>
            <a:chOff x="657725" y="4132786"/>
            <a:chExt cx="11142344" cy="468004"/>
          </a:xfrm>
        </p:grpSpPr>
        <p:sp>
          <p:nvSpPr>
            <p:cNvPr id="8" name="Google Shape;2654;p38">
              <a:extLst>
                <a:ext uri="{FF2B5EF4-FFF2-40B4-BE49-F238E27FC236}">
                  <a16:creationId xmlns:a16="http://schemas.microsoft.com/office/drawing/2014/main" id="{960E0477-8288-8C00-AB27-9D3377436C10}"/>
                </a:ext>
              </a:extLst>
            </p:cNvPr>
            <p:cNvSpPr txBox="1"/>
            <p:nvPr/>
          </p:nvSpPr>
          <p:spPr>
            <a:xfrm>
              <a:off x="1270790" y="4132786"/>
              <a:ext cx="10529279" cy="461665"/>
            </a:xfrm>
            <a:prstGeom prst="rect">
              <a:avLst/>
            </a:prstGeom>
            <a:solidFill>
              <a:srgbClr val="FCEA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Je conclus le type d’effet.</a:t>
              </a:r>
              <a:endParaRPr dirty="0"/>
            </a:p>
          </p:txBody>
        </p:sp>
        <p:sp>
          <p:nvSpPr>
            <p:cNvPr id="10" name="Google Shape;2649;p38">
              <a:extLst>
                <a:ext uri="{FF2B5EF4-FFF2-40B4-BE49-F238E27FC236}">
                  <a16:creationId xmlns:a16="http://schemas.microsoft.com/office/drawing/2014/main" id="{B58A7456-FF16-DABE-283D-4A0F84C2B462}"/>
                </a:ext>
              </a:extLst>
            </p:cNvPr>
            <p:cNvSpPr/>
            <p:nvPr/>
          </p:nvSpPr>
          <p:spPr>
            <a:xfrm>
              <a:off x="657725" y="4139166"/>
              <a:ext cx="490590" cy="461624"/>
            </a:xfrm>
            <a:prstGeom prst="ellipse">
              <a:avLst/>
            </a:prstGeom>
            <a:solidFill>
              <a:srgbClr val="89361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050" dirty="0"/>
            </a:p>
          </p:txBody>
        </p:sp>
      </p:grpSp>
      <p:sp>
        <p:nvSpPr>
          <p:cNvPr id="11" name="Google Shape;2651;p38">
            <a:extLst>
              <a:ext uri="{FF2B5EF4-FFF2-40B4-BE49-F238E27FC236}">
                <a16:creationId xmlns:a16="http://schemas.microsoft.com/office/drawing/2014/main" id="{FEBE4EC9-1A47-AB55-A351-69B264326487}"/>
              </a:ext>
            </a:extLst>
          </p:cNvPr>
          <p:cNvSpPr txBox="1"/>
          <p:nvPr/>
        </p:nvSpPr>
        <p:spPr>
          <a:xfrm>
            <a:off x="1148315" y="3079754"/>
            <a:ext cx="3902892" cy="830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met en mouvement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son mouvement </a:t>
            </a:r>
            <a:endParaRPr dirty="0"/>
          </a:p>
        </p:txBody>
      </p:sp>
      <p:sp>
        <p:nvSpPr>
          <p:cNvPr id="12" name="Google Shape;2651;p38">
            <a:extLst>
              <a:ext uri="{FF2B5EF4-FFF2-40B4-BE49-F238E27FC236}">
                <a16:creationId xmlns:a16="http://schemas.microsoft.com/office/drawing/2014/main" id="{A1498D94-E217-67AC-4783-955586209C74}"/>
              </a:ext>
            </a:extLst>
          </p:cNvPr>
          <p:cNvSpPr txBox="1"/>
          <p:nvPr/>
        </p:nvSpPr>
        <p:spPr>
          <a:xfrm>
            <a:off x="1356458" y="5708751"/>
            <a:ext cx="3902892" cy="830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déforme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Reste en équilibre</a:t>
            </a:r>
            <a:endParaRPr dirty="0"/>
          </a:p>
        </p:txBody>
      </p:sp>
      <p:sp>
        <p:nvSpPr>
          <p:cNvPr id="13" name="Google Shape;2651;p38">
            <a:extLst>
              <a:ext uri="{FF2B5EF4-FFF2-40B4-BE49-F238E27FC236}">
                <a16:creationId xmlns:a16="http://schemas.microsoft.com/office/drawing/2014/main" id="{4911359C-1D6A-B9FA-F0D1-0A8F400CF6BC}"/>
              </a:ext>
            </a:extLst>
          </p:cNvPr>
          <p:cNvSpPr txBox="1"/>
          <p:nvPr/>
        </p:nvSpPr>
        <p:spPr>
          <a:xfrm>
            <a:off x="1270790" y="4656402"/>
            <a:ext cx="3902892" cy="830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met en mouvement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son mouvement </a:t>
            </a:r>
            <a:endParaRPr dirty="0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06C0522E-9075-96A4-8B99-058E6D3E938E}"/>
              </a:ext>
            </a:extLst>
          </p:cNvPr>
          <p:cNvSpPr/>
          <p:nvPr/>
        </p:nvSpPr>
        <p:spPr>
          <a:xfrm>
            <a:off x="5280726" y="4931058"/>
            <a:ext cx="1838691" cy="3858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Google Shape;2651;p38">
            <a:extLst>
              <a:ext uri="{FF2B5EF4-FFF2-40B4-BE49-F238E27FC236}">
                <a16:creationId xmlns:a16="http://schemas.microsoft.com/office/drawing/2014/main" id="{34BD38D8-D62E-048E-5E93-CCD5938BC9D6}"/>
              </a:ext>
            </a:extLst>
          </p:cNvPr>
          <p:cNvSpPr txBox="1"/>
          <p:nvPr/>
        </p:nvSpPr>
        <p:spPr>
          <a:xfrm>
            <a:off x="7226461" y="4838456"/>
            <a:ext cx="3902892" cy="461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Effet dynamique</a:t>
            </a:r>
            <a:endParaRPr dirty="0">
              <a:solidFill>
                <a:srgbClr val="7030A0"/>
              </a:solidFill>
            </a:endParaRPr>
          </a:p>
        </p:txBody>
      </p:sp>
      <p:sp>
        <p:nvSpPr>
          <p:cNvPr id="16" name="Google Shape;2651;p38">
            <a:extLst>
              <a:ext uri="{FF2B5EF4-FFF2-40B4-BE49-F238E27FC236}">
                <a16:creationId xmlns:a16="http://schemas.microsoft.com/office/drawing/2014/main" id="{6FAD0512-A25B-4DB4-940D-FB680E967C2C}"/>
              </a:ext>
            </a:extLst>
          </p:cNvPr>
          <p:cNvSpPr txBox="1"/>
          <p:nvPr/>
        </p:nvSpPr>
        <p:spPr>
          <a:xfrm>
            <a:off x="5790457" y="3074833"/>
            <a:ext cx="3902892" cy="830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déforme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Reste en équilibre</a:t>
            </a:r>
            <a:endParaRPr dirty="0"/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4A964FBE-2164-D8AC-26DE-BE9A86AE06A9}"/>
              </a:ext>
            </a:extLst>
          </p:cNvPr>
          <p:cNvSpPr/>
          <p:nvPr/>
        </p:nvSpPr>
        <p:spPr>
          <a:xfrm>
            <a:off x="5259350" y="6073381"/>
            <a:ext cx="1838691" cy="38588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Google Shape;2651;p38">
            <a:extLst>
              <a:ext uri="{FF2B5EF4-FFF2-40B4-BE49-F238E27FC236}">
                <a16:creationId xmlns:a16="http://schemas.microsoft.com/office/drawing/2014/main" id="{6A2FD821-7890-9382-6722-8C9CF6F67E2C}"/>
              </a:ext>
            </a:extLst>
          </p:cNvPr>
          <p:cNvSpPr txBox="1"/>
          <p:nvPr/>
        </p:nvSpPr>
        <p:spPr>
          <a:xfrm>
            <a:off x="7258820" y="5997642"/>
            <a:ext cx="3902892" cy="461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Effet statique</a:t>
            </a:r>
            <a:endParaRPr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0" name="Google Shape;4080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6808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081" name="Google Shape;4081;p71"/>
          <p:cNvSpPr txBox="1"/>
          <p:nvPr/>
        </p:nvSpPr>
        <p:spPr>
          <a:xfrm>
            <a:off x="3603118" y="2850204"/>
            <a:ext cx="438774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Exercices 1 de la page 63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Défi 1 de la page 65</a:t>
            </a:r>
            <a:endParaRPr dirty="0"/>
          </a:p>
        </p:txBody>
      </p:sp>
      <p:sp>
        <p:nvSpPr>
          <p:cNvPr id="4082" name="Google Shape;4082;p7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/>
              <a:t>Bravo à tous ! Révisez dans le livret ce qu’on a vu aujourd'hui et faites l’exercice et le défi suivants: </a:t>
            </a:r>
            <a:endParaRPr dirty="0"/>
          </a:p>
        </p:txBody>
      </p:sp>
      <p:sp>
        <p:nvSpPr>
          <p:cNvPr id="4083" name="Google Shape;4083;p71"/>
          <p:cNvSpPr txBox="1">
            <a:spLocks noGrp="1"/>
          </p:cNvSpPr>
          <p:nvPr>
            <p:ph type="body" idx="1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dirty="0"/>
              <a:t>L’</a:t>
            </a:r>
            <a:r>
              <a:rPr lang="fr-FR" dirty="0" err="1"/>
              <a:t>enseignant.e</a:t>
            </a:r>
            <a:r>
              <a:rPr lang="fr-FR" dirty="0"/>
              <a:t> incite les élèves à faire les exercices à la maison et clore la séance.</a:t>
            </a:r>
            <a:endParaRPr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8" name="Google Shape;4088;p72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4089" name="Google Shape;4089;p72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9D7A2"/>
            </a:solidFill>
            <a:ln w="12700" cap="flat" cmpd="sng">
              <a:solidFill>
                <a:srgbClr val="F9D7A2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0" name="Google Shape;4090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1" name="Google Shape;4091;p7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4092" name="Google Shape;4092;p7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6C374"/>
            </a:solidFill>
            <a:ln w="12700" cap="flat" cmpd="sng">
              <a:solidFill>
                <a:srgbClr val="F6C374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705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3" name="Google Shape;4093;p7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8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800" i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 la prochaine séance!</a:t>
              </a:r>
              <a:endParaRPr/>
            </a:p>
          </p:txBody>
        </p:sp>
      </p:grpSp>
      <p:pic>
        <p:nvPicPr>
          <p:cNvPr id="4094" name="Google Shape;4094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2837" y="1903731"/>
            <a:ext cx="2783680" cy="27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1910</Words>
  <Application>Microsoft Office PowerPoint</Application>
  <PresentationFormat>Grand écran</PresentationFormat>
  <Paragraphs>294</Paragraphs>
  <Slides>51</Slides>
  <Notes>51</Notes>
  <HiddenSlides>4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51</vt:i4>
      </vt:variant>
    </vt:vector>
  </HeadingPairs>
  <TitlesOfParts>
    <vt:vector size="62" baseType="lpstr">
      <vt:lpstr>Arial</vt:lpstr>
      <vt:lpstr>Calibri</vt:lpstr>
      <vt:lpstr>Dosis</vt:lpstr>
      <vt:lpstr>Wingdings</vt:lpstr>
      <vt:lpstr>3_Office Theme</vt:lpstr>
      <vt:lpstr>1_Office Theme</vt:lpstr>
      <vt:lpstr>2_Office Theme</vt:lpstr>
      <vt:lpstr>Office Theme</vt:lpstr>
      <vt:lpstr>6_Office Theme</vt:lpstr>
      <vt:lpstr>7_Office Theme</vt:lpstr>
      <vt:lpstr>8_Office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faire un rappel de ce que vous avez déjà étudié en première année. Choisir l’affirmation correcte.</vt:lpstr>
      <vt:lpstr>Le livre est au repos par rapport à la table. La table est appelée corps de référence.</vt:lpstr>
      <vt:lpstr>Choisir l’affirmation correcte.</vt:lpstr>
      <vt:lpstr>Le passager est au repos par rapport au train. Le train est appelé corps de référence.</vt:lpstr>
      <vt:lpstr>Choisir l’affirmation correcte.</vt:lpstr>
      <vt:lpstr>Le passager est en mouvement par rapport aux arbres. Les arbres sont appelés corps de référence.</vt:lpstr>
      <vt:lpstr>Présentation PowerPoint</vt:lpstr>
      <vt:lpstr>Avant d’aborder notre tâche d’aujourd’hui, je vous présente la situation suivante:</vt:lpstr>
      <vt:lpstr>À la fin de cette séance, vous serez capable d’identifier l’effet d’une action mécanique sur un corps. </vt:lpstr>
      <vt:lpstr>Présentation PowerPoint</vt:lpstr>
      <vt:lpstr>Avant de chercher à réaliser notre objectif, je vais vous expliquer quelques notions essentielles. Commençons par la notion d’action mécanique.  </vt:lpstr>
      <vt:lpstr>Maintenant, je vous présente les deux effets d’une telle action mécanique.</vt:lpstr>
      <vt:lpstr>Présentation PowerPoint</vt:lpstr>
      <vt:lpstr>Présentation PowerPoint</vt:lpstr>
      <vt:lpstr>Voici notre tâche principale. Je vais vous montrer comment identifier l’effet d’une action mécanique. C’est-à-dire est ce qu’il s’agit d’un effet statique ou d’un effet dynamique.</vt:lpstr>
      <vt:lpstr>On me demande d’identifier le type d’action mécanique. Pour cela je suis les étapes suivantes : </vt:lpstr>
      <vt:lpstr>Je commence par la première étape.</vt:lpstr>
      <vt:lpstr>Deuxième étape.</vt:lpstr>
      <vt:lpstr>Troisième étape.</vt:lpstr>
      <vt:lpstr>Quatrième étape.</vt:lpstr>
      <vt:lpstr>Présentation PowerPoint</vt:lpstr>
      <vt:lpstr>L’image ci-dessous montre une main qui tire, par un fil, une boite initialement au repos. La boite se déplace.</vt:lpstr>
      <vt:lpstr>La main tire la boite par un fil. Alors le fil exerce une action sur la boite.</vt:lpstr>
      <vt:lpstr>L’image ci-dessous montre une main qui tire, par un fil, une boite initialement au repos. La boite se déplace.</vt:lpstr>
      <vt:lpstr>Le corps qui subit l’action est la boite.</vt:lpstr>
      <vt:lpstr>L’image ci-dessous montre une main qui tire, par un fil, une boite initialement au repos. La boite se déplace. </vt:lpstr>
      <vt:lpstr>La boite se déplace.</vt:lpstr>
      <vt:lpstr>L’image ci-dessous montre une main qui tire, par un fil, une boite initialement au repos. La boite se déplace. </vt:lpstr>
      <vt:lpstr>La boite se met en mouvement alors l’’action exercée par le fil sur la boite a un effet dynamique.</vt:lpstr>
      <vt:lpstr>Présentation PowerPoint</vt:lpstr>
      <vt:lpstr>Maintenant, on va passer aux tâches à réaliser sur le livret. On commence par la tâche page 54 « Je m’entraine en binôme ». Travaillez individuellement, puis discutez de vos réponses en binômes. </vt:lpstr>
      <vt:lpstr>On corrige la première question.</vt:lpstr>
      <vt:lpstr>On corrige duxième question.</vt:lpstr>
      <vt:lpstr>Présentation PowerPoint</vt:lpstr>
      <vt:lpstr>Maintenant c’est le moment de travailler tout seul. Prenez vos livrets page 54 et répondez individuellement aux questions de l’exercice 2. </vt:lpstr>
      <vt:lpstr>Le temps est terminé. Corrigeons ensemble l’exercice.</vt:lpstr>
      <vt:lpstr>A vous! Montrez-moi comment vous avez résolu cet exercice…</vt:lpstr>
      <vt:lpstr>Présentation PowerPoint</vt:lpstr>
      <vt:lpstr>Qui peut me dire ce que nous avons appris aujourd’hui?  </vt:lpstr>
      <vt:lpstr>Nous avons appris à identifier les deux types d’effet des actions mécaniques: effet statique et effet dynamique.</vt:lpstr>
      <vt:lpstr>Qui peut me rappeler les étapes à suivre pour résoudre la tâche? </vt:lpstr>
      <vt:lpstr>Bravo à tous ! Révisez dans le livret ce qu’on a vu aujourd'hui et faites l’exercice et le défi suivants: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D_Abdellah</dc:creator>
  <cp:lastModifiedBy>ABDERRAHIM IFADISSEN</cp:lastModifiedBy>
  <cp:revision>8</cp:revision>
  <dcterms:created xsi:type="dcterms:W3CDTF">2024-05-28T10:13:00Z</dcterms:created>
  <dcterms:modified xsi:type="dcterms:W3CDTF">2026-05-07T17:08:23Z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07BCFC6302C549B0B0C2BCAF22236F3C_12</vt:lpwstr>
  </property>
  <property fmtid="{D5CDD505-2E9C-101B-9397-08002B2CF9AE}" pid="3" name="KSOProductBuildVer">
    <vt:lpwstr>1036-12.9.0.21549</vt:lpwstr>
  </property>
</Properties>
</file>