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3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4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5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6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77" r:id="rId2"/>
    <p:sldMasterId id="2147483705" r:id="rId3"/>
    <p:sldMasterId id="2147483736" r:id="rId4"/>
    <p:sldMasterId id="2147483781" r:id="rId5"/>
    <p:sldMasterId id="2147483810" r:id="rId6"/>
    <p:sldMasterId id="2147483839" r:id="rId7"/>
  </p:sldMasterIdLst>
  <p:notesMasterIdLst>
    <p:notesMasterId r:id="rId70"/>
  </p:notesMasterIdLst>
  <p:sldIdLst>
    <p:sldId id="256" r:id="rId8"/>
    <p:sldId id="257" r:id="rId9"/>
    <p:sldId id="258" r:id="rId10"/>
    <p:sldId id="16777419" r:id="rId11"/>
    <p:sldId id="16777426" r:id="rId12"/>
    <p:sldId id="16777331" r:id="rId13"/>
    <p:sldId id="262" r:id="rId14"/>
    <p:sldId id="263" r:id="rId15"/>
    <p:sldId id="16777335" r:id="rId16"/>
    <p:sldId id="16776968" r:id="rId17"/>
    <p:sldId id="16777434" r:id="rId18"/>
    <p:sldId id="16777428" r:id="rId19"/>
    <p:sldId id="269" r:id="rId20"/>
    <p:sldId id="16777420" r:id="rId21"/>
    <p:sldId id="16777421" r:id="rId22"/>
    <p:sldId id="348" r:id="rId23"/>
    <p:sldId id="349" r:id="rId24"/>
    <p:sldId id="274" r:id="rId25"/>
    <p:sldId id="347" r:id="rId26"/>
    <p:sldId id="350" r:id="rId27"/>
    <p:sldId id="351" r:id="rId28"/>
    <p:sldId id="4100254" r:id="rId29"/>
    <p:sldId id="16777437" r:id="rId30"/>
    <p:sldId id="276" r:id="rId31"/>
    <p:sldId id="277" r:id="rId32"/>
    <p:sldId id="278" r:id="rId33"/>
    <p:sldId id="279" r:id="rId34"/>
    <p:sldId id="16777438" r:id="rId35"/>
    <p:sldId id="16777439" r:id="rId36"/>
    <p:sldId id="290" r:id="rId37"/>
    <p:sldId id="291" r:id="rId38"/>
    <p:sldId id="292" r:id="rId39"/>
    <p:sldId id="293" r:id="rId40"/>
    <p:sldId id="334" r:id="rId41"/>
    <p:sldId id="16777388" r:id="rId42"/>
    <p:sldId id="16777389" r:id="rId43"/>
    <p:sldId id="16777390" r:id="rId44"/>
    <p:sldId id="299" r:id="rId45"/>
    <p:sldId id="358" r:id="rId46"/>
    <p:sldId id="360" r:id="rId47"/>
    <p:sldId id="359" r:id="rId48"/>
    <p:sldId id="16777391" r:id="rId49"/>
    <p:sldId id="300" r:id="rId50"/>
    <p:sldId id="357" r:id="rId51"/>
    <p:sldId id="16777422" r:id="rId52"/>
    <p:sldId id="16777423" r:id="rId53"/>
    <p:sldId id="16777440" r:id="rId54"/>
    <p:sldId id="16777441" r:id="rId55"/>
    <p:sldId id="312" r:id="rId56"/>
    <p:sldId id="313" r:id="rId57"/>
    <p:sldId id="362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65" r:id="rId66"/>
    <p:sldId id="4100253" r:id="rId67"/>
    <p:sldId id="326" r:id="rId68"/>
    <p:sldId id="327" r:id="rId69"/>
  </p:sldIdLst>
  <p:sldSz cx="12192000" cy="6858000"/>
  <p:notesSz cx="6858000" cy="9144000"/>
  <p:embeddedFontLst>
    <p:embeddedFont>
      <p:font typeface="Dosis" pitchFamily="2" charset="0"/>
      <p:regular r:id="rId71"/>
      <p:bold r:id="rId7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0" roundtripDataSignature="AMtx7mgI+NTS5UvMSMn7FMimI04kdvLj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81D"/>
    <a:srgbClr val="FFFFFF"/>
    <a:srgbClr val="ADDEEB"/>
    <a:srgbClr val="FE58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895" autoAdjust="0"/>
  </p:normalViewPr>
  <p:slideViewPr>
    <p:cSldViewPr snapToGrid="0">
      <p:cViewPr varScale="1">
        <p:scale>
          <a:sx n="72" d="100"/>
          <a:sy n="72" d="100"/>
        </p:scale>
        <p:origin x="44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90" Type="http://customschemas.google.com/relationships/presentationmetadata" Target="meta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font" Target="fonts/font2.fntdata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notesMaster" Target="notesMasters/notesMaster1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.fntdata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7" name="Google Shape;18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8" name="Google Shape;18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9" name="Google Shape;18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0" name="Google Shape;19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3" name="Google Shape;190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4" name="Google Shape;19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1" name="Google Shape;19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2" name="Google Shape;1942;p6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3" name="Google Shape;1943;p6:notes"/>
          <p:cNvSpPr txBox="1">
            <a:spLocks noGrp="1"/>
          </p:cNvSpPr>
          <p:nvPr>
            <p:ph type="sldNum" idx="12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4" name="Google Shape;195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5" name="Google Shape;19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5" name="Google Shape;19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5" name="Google Shape;88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75007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1008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3" name="Google Shape;201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4" name="Google Shape;201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C793ABF1-BD91-E693-4E52-02A74A775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C293924F-171A-B858-9581-8967FC246D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76F4D2E3-EF0E-72A6-E51C-89B2D74F9D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40230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E25E3973-E844-E1C0-FCFF-E87347607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643E95AF-A674-5316-C358-632D538567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14113C36-2083-9468-1EB2-4929B0FEF8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25731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19030F1F-67B9-1EBD-A850-D54F20B53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AC971232-906C-89FE-E5D3-673A2704D5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60055E2F-F2FB-591F-AB85-698DF92D1E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54417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3C7CD340-CD21-60E4-D6C5-990524D85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7FDD14D1-4BB8-9F8E-9E34-6A5E2A5475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26281D41-B227-9178-0CD1-D487EE22D0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05878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63BDE041-E366-1719-AC7C-E2D7DFA2B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114021C3-FCDF-8B56-43CD-83C57A3B9B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C987E253-79C9-CA5E-CE27-BF5F56E31B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24016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360BC55B-7427-C177-26C1-537FB129D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ADDCD330-6ADF-B6B1-2C7E-A5590E9FF1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6D042012-04C7-1A42-0FCF-5C36FE2250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93987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D67ECBC0-9EAE-7649-72A3-1C5D43CC3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87318326-7B6A-5132-4A19-B8A53DB6D9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FEB3E4F7-5E74-57C2-A4F8-7814A75642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61869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84ADFF52-5878-3033-F5B7-7C70B9BDB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E33714A5-1A30-0346-BF32-BEBB3698D9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1D940B85-4C93-635A-B929-30668F15E3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95915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96719854-B2CE-0F7E-E63D-CF9ED325E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0BF96179-6D27-D0EC-01B5-65EA9E7CFB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90FD2788-D2F6-94A8-A8B5-9533032773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79846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2" name="Google Shape;2102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3" name="Google Shape;210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Google Shape;2118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9" name="Google Shape;21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1" name="Google Shape;213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2" name="Google Shape;213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3" name="Google Shape;214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7" name="Google Shape;215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5">
          <a:extLst>
            <a:ext uri="{FF2B5EF4-FFF2-40B4-BE49-F238E27FC236}">
              <a16:creationId xmlns:a16="http://schemas.microsoft.com/office/drawing/2014/main" id="{F75C5773-91B0-38FE-A3A4-488C3F6BE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25:notes">
            <a:extLst>
              <a:ext uri="{FF2B5EF4-FFF2-40B4-BE49-F238E27FC236}">
                <a16:creationId xmlns:a16="http://schemas.microsoft.com/office/drawing/2014/main" id="{9053BD37-5B75-FA71-6379-60536C3328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7" name="Google Shape;2157;p25:notes">
            <a:extLst>
              <a:ext uri="{FF2B5EF4-FFF2-40B4-BE49-F238E27FC236}">
                <a16:creationId xmlns:a16="http://schemas.microsoft.com/office/drawing/2014/main" id="{73E7E7D5-A7FA-E29B-CB16-9DEDE02FA9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19576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9" name="Google Shape;2409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0" name="Google Shape;241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4" name="Google Shape;2414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5" name="Google Shape;241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7" name="Google Shape;242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" name="Google Shape;2641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2" name="Google Shape;264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280B4CB1-AAF9-E39B-8CF5-726A2C22D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E5E7850A-9D7B-082D-20BA-367A38A4EB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C1BB0456-E9A1-966B-904F-9BB39B3B0A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8113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0D8F939D-8F8F-3694-38E1-F3609661D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0CC2C6E3-F98D-2A22-FEBC-ABE311FF09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5932122E-5A64-E139-967F-168A6CF37F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50361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10FC9607-53E9-E86D-1D8F-2EC4E35AE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6040104D-CBDA-0585-A188-C09D991A75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2146838A-1B23-24DF-C661-CF515EA51D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2625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71CD7145-A307-7190-FB7D-0D2E76F10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A3815F75-2317-18E5-5363-8467C1A48C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B9A4E8C6-B0A5-CF60-7016-31A8ADFCE9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546988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6" name="Google Shape;3176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7" name="Google Shape;3177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C40349AE-CE7D-CF42-AEDE-B971A45ED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2033B1CC-935A-BD0E-2822-D23269268E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132EDF97-D9C7-20E4-3766-5B447D0BE2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57890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EB62C9DA-A466-AB95-5010-BE56CE36D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A7FC432F-D685-4B88-550B-F032163091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40FD034D-5E06-51A9-8EC0-75566CDF5C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208398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B52378D1-1B47-A91B-423B-5805D53CB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A5C9CAB8-8189-9CC5-8079-C8A1FE4891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9594182F-FB82-4960-C8E7-9B33223B6B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571060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4C2DE661-5420-FF83-61B7-E92D6D426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CF02833D-115B-0544-BED0-26CEDC65C9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9E0F414A-1CF6-2C8B-8770-BCDB90D93B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115251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76FB71C1-6949-2603-C3A2-57EA65301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FFD12611-BBC5-6608-AAAA-EC22F1A84F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FB75CE53-D28E-26E0-39AE-6B5F67206F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880152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1141B6DB-380B-EDEF-B0F8-F7F7DD9D0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1E5250DB-E63A-0DF8-E505-362D20C1D3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53D7BA98-AA14-4E32-C269-7D6DBE9D27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154978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5AF03E44-EC10-4975-63B6-CDAAD78E7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B5900C70-1413-6A65-7667-78BA884C6B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CA6CF5ED-2247-280F-23BE-38961D8D0A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579746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018277C7-EB27-F2E5-FD31-538EEB69B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32BAEBF2-513A-FF94-EF6D-34BCDADDE0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AC61A12E-B3D2-9430-9CAE-3C294A2384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804481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E9350496-E404-6357-3B2B-BBDA2E8AA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0D8CE0F9-5AE3-AAE3-93A4-51C0F67113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42DD513E-B09D-AED0-B664-8F84100893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712282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2" name="Google Shape;3742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" name="Google Shape;3746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7" name="Google Shape;3747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5">
          <a:extLst>
            <a:ext uri="{FF2B5EF4-FFF2-40B4-BE49-F238E27FC236}">
              <a16:creationId xmlns:a16="http://schemas.microsoft.com/office/drawing/2014/main" id="{5A185C24-C6DD-7D22-9B2D-2BA7EBFD1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" name="Google Shape;3746;p58:notes">
            <a:extLst>
              <a:ext uri="{FF2B5EF4-FFF2-40B4-BE49-F238E27FC236}">
                <a16:creationId xmlns:a16="http://schemas.microsoft.com/office/drawing/2014/main" id="{5C75906F-8D95-ACFF-D786-C52390C09A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7" name="Google Shape;3747;p58:notes">
            <a:extLst>
              <a:ext uri="{FF2B5EF4-FFF2-40B4-BE49-F238E27FC236}">
                <a16:creationId xmlns:a16="http://schemas.microsoft.com/office/drawing/2014/main" id="{09D8E5A3-222D-A8AF-2F5D-EE063C6D75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641372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9" name="Google Shape;3899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0" name="Google Shape;3900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4" name="Google Shape;3904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5" name="Google Shape;3905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5" name="Google Shape;3935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6" name="Google Shape;3936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6" name="Google Shape;3946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7" name="Google Shape;3947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2" name="Google Shape;4022;p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3" name="Google Shape;4023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7" name="Google Shape;4027;p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8" name="Google Shape;4028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" name="Google Shape;4034;p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5" name="Google Shape;4035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3">
          <a:extLst>
            <a:ext uri="{FF2B5EF4-FFF2-40B4-BE49-F238E27FC236}">
              <a16:creationId xmlns:a16="http://schemas.microsoft.com/office/drawing/2014/main" id="{492F9D2E-51BC-FF3F-8404-9E71F4144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" name="Google Shape;4034;p68:notes">
            <a:extLst>
              <a:ext uri="{FF2B5EF4-FFF2-40B4-BE49-F238E27FC236}">
                <a16:creationId xmlns:a16="http://schemas.microsoft.com/office/drawing/2014/main" id="{03175125-EC08-5188-9E6B-8A65A67C60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5" name="Google Shape;4035;p68:notes">
            <a:extLst>
              <a:ext uri="{FF2B5EF4-FFF2-40B4-BE49-F238E27FC236}">
                <a16:creationId xmlns:a16="http://schemas.microsoft.com/office/drawing/2014/main" id="{D1E19DD0-E133-30E3-984D-ECB0BEB8AA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260251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60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186910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7" name="Google Shape;4077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8" name="Google Shape;4078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" name="Google Shape;4085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6" name="Google Shape;4086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9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6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7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4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17;p7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74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74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0" name="Google Shape;20;p74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74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22" name="Google Shape;22;p74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74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4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74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26" name="Google Shape;26;p74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74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74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74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74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74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74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4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4" name="Google Shape;34;p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oogle Shape;36;p8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7" name="Google Shape;37;p8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" name="Google Shape;38;p8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" name="Google Shape;39;p8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0" name="Google Shape;40;p89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9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9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43;p89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4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7" name="Google Shape;47;p1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4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6" name="Google Shape;66;p14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8" name="Google Shape;68;p14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7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86" name="Google Shape;86;p147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47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47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47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4" name="Google Shape;94;p14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5" name="Google Shape;95;p1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14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0" name="Google Shape;100;p14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1" name="Google Shape;101;p14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2" name="Google Shape;102;p14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3" name="Google Shape;103;p14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15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6" name="Google Shape;106;p15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7" name="Google Shape;107;p15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8" name="Google Shape;108;p15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9" name="Google Shape;109;p15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5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2" name="Google Shape;112;p15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3" name="Google Shape;113;p15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4" name="Google Shape;114;p15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5" name="Google Shape;115;p15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15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8" name="Google Shape;118;p15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9" name="Google Shape;119;p15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0" name="Google Shape;120;p15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1" name="Google Shape;121;p15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15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4" name="Google Shape;124;p15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" name="Google Shape;125;p15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6" name="Google Shape;126;p15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7" name="Google Shape;127;p15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5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30" name="Google Shape;130;p15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1" name="Google Shape;131;p15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2" name="Google Shape;132;p15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3" name="Google Shape;133;p15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15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36" name="Google Shape;136;p15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7" name="Google Shape;137;p15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8" name="Google Shape;138;p15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9" name="Google Shape;139;p15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15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2" name="Google Shape;142;p1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3" name="Google Shape;143;p1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4" name="Google Shape;144;p1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5" name="Google Shape;145;p15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15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8" name="Google Shape;148;p1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" name="Google Shape;149;p1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" name="Google Shape;150;p1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1" name="Google Shape;151;p15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15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4" name="Google Shape;154;p1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5" name="Google Shape;155;p1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6" name="Google Shape;156;p1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7" name="Google Shape;157;p15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59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159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159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2" name="Google Shape;162;p159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59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159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159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159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59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159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59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159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159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60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60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5" name="Google Shape;175;p160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60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60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p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60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0" name="Google Shape;180;p160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81" name="Google Shape;181;p160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60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3" name="Google Shape;183;p160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6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5" name="Google Shape;185;p160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161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88" name="Google Shape;188;p161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9" name="Google Shape;189;p16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0" name="Google Shape;190;p161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1" name="Google Shape;191;p161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92" name="Google Shape;192;p16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3" name="Google Shape;193;p161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94" name="Google Shape;194;p16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61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6" name="Google Shape;196;p161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97" name="Google Shape;197;p161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8" name="Google Shape;198;p161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9" name="Google Shape;199;p161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00" name="Google Shape;200;p161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1" name="Google Shape;201;p161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202" name="Google Shape;202;p161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3" name="Google Shape;203;p161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04" name="Google Shape;204;p161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205" name="Google Shape;205;p161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6" name="Google Shape;206;p161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207" name="Google Shape;207;p161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8" name="Google Shape;208;p161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09" name="Google Shape;209;p161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61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p16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62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214" name="Google Shape;214;p16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16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6" name="Google Shape;216;p16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62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218" name="Google Shape;218;p1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9" name="Google Shape;219;p162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220" name="Google Shape;220;p162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6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2" name="Google Shape;222;p16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163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25" name="Google Shape;225;p16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16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7" name="Google Shape;227;p163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163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29" name="Google Shape;229;p163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63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1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164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34" name="Google Shape;234;p16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6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236" name="Google Shape;236;p16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p1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6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16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41" name="Google Shape;241;p16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2" name="Google Shape;242;p16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3" name="Google Shape;243;p16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44" name="Google Shape;244;p165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165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6" name="Google Shape;246;p165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7" name="Google Shape;247;p165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8" name="Google Shape;248;p165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166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51" name="Google Shape;251;p16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6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253" name="Google Shape;253;p16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4" name="Google Shape;254;p1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66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6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76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p76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76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76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8" name="Google Shape;268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76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0" name="Google Shape;270;p76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271" name="Google Shape;271;p7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7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73" name="Google Shape;273;p76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7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275" name="Google Shape;275;p76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oogle Shape;277;p77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278" name="Google Shape;278;p77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79" name="Google Shape;279;p7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0" name="Google Shape;280;p77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281" name="Google Shape;281;p77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282" name="Google Shape;282;p7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3" name="Google Shape;283;p77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84" name="Google Shape;284;p7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5" name="Google Shape;285;p77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6" name="Google Shape;286;p77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87" name="Google Shape;287;p77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88" name="Google Shape;288;p77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9" name="Google Shape;289;p77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90" name="Google Shape;290;p77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1" name="Google Shape;291;p77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292" name="Google Shape;292;p77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3" name="Google Shape;293;p77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94" name="Google Shape;294;p77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295" name="Google Shape;295;p77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6" name="Google Shape;296;p77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297" name="Google Shape;297;p77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8" name="Google Shape;298;p77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99" name="Google Shape;299;p7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77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" name="Google Shape;301;p7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ucture de la séance">
  <p:cSld name="Structure de la séance">
    <p:bg>
      <p:bgPr>
        <a:solidFill>
          <a:srgbClr val="DCE6F2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81"/>
          <p:cNvSpPr/>
          <p:nvPr/>
        </p:nvSpPr>
        <p:spPr>
          <a:xfrm>
            <a:off x="2110915" y="1103970"/>
            <a:ext cx="7970171" cy="500954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675" rIns="9142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81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5" name="Google Shape;305;p81" descr="Image générée"/>
          <p:cNvPicPr preferRelativeResize="0"/>
          <p:nvPr/>
        </p:nvPicPr>
        <p:blipFill rotWithShape="1">
          <a:blip r:embed="rId2">
            <a:alphaModFix/>
          </a:blip>
          <a:srcRect t="11064" b="10678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6" name="Google Shape;306;p81"/>
          <p:cNvGrpSpPr/>
          <p:nvPr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307" name="Google Shape;307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308" name="Google Shape;308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B3E5A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81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311" name="Google Shape;311;p81"/>
          <p:cNvSpPr/>
          <p:nvPr/>
        </p:nvSpPr>
        <p:spPr>
          <a:xfrm>
            <a:off x="2336945" y="2310757"/>
            <a:ext cx="395203" cy="39520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68550" tIns="34250" rIns="68550" bIns="342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81"/>
          <p:cNvSpPr/>
          <p:nvPr/>
        </p:nvSpPr>
        <p:spPr>
          <a:xfrm>
            <a:off x="2860122" y="2234356"/>
            <a:ext cx="6994935" cy="54800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675" rIns="91425" bIns="456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81"/>
          <p:cNvSpPr/>
          <p:nvPr/>
        </p:nvSpPr>
        <p:spPr>
          <a:xfrm>
            <a:off x="9301364" y="2248560"/>
            <a:ext cx="519597" cy="51959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81"/>
          <p:cNvSpPr txBox="1"/>
          <p:nvPr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grpSp>
        <p:nvGrpSpPr>
          <p:cNvPr id="315" name="Google Shape;315;p81"/>
          <p:cNvGrpSpPr/>
          <p:nvPr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16" name="Google Shape;316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F9ED5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0F9E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grpSp>
        <p:nvGrpSpPr>
          <p:cNvPr id="320" name="Google Shape;320;p81"/>
          <p:cNvGrpSpPr/>
          <p:nvPr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21" name="Google Shape;321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grpSp>
        <p:nvGrpSpPr>
          <p:cNvPr id="325" name="Google Shape;325;p81"/>
          <p:cNvGrpSpPr/>
          <p:nvPr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326" name="Google Shape;326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8BC145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grpSp>
        <p:nvGrpSpPr>
          <p:cNvPr id="330" name="Google Shape;330;p81"/>
          <p:cNvGrpSpPr/>
          <p:nvPr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331" name="Google Shape;331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</a:t>
              </a:r>
              <a:endParaRPr/>
            </a:p>
          </p:txBody>
        </p:sp>
      </p:grpSp>
      <p:sp>
        <p:nvSpPr>
          <p:cNvPr id="335" name="Google Shape;335;p81"/>
          <p:cNvSpPr txBox="1">
            <a:spLocks noGrp="1"/>
          </p:cNvSpPr>
          <p:nvPr>
            <p:ph type="body" idx="1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6" name="Google Shape;336;p81"/>
          <p:cNvSpPr txBox="1">
            <a:spLocks noGrp="1"/>
          </p:cNvSpPr>
          <p:nvPr>
            <p:ph type="body" idx="2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7" name="Google Shape;337;p81"/>
          <p:cNvSpPr txBox="1">
            <a:spLocks noGrp="1"/>
          </p:cNvSpPr>
          <p:nvPr>
            <p:ph type="body" idx="3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8" name="Google Shape;338;p81"/>
          <p:cNvSpPr txBox="1">
            <a:spLocks noGrp="1"/>
          </p:cNvSpPr>
          <p:nvPr>
            <p:ph type="body" idx="4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9" name="Google Shape;339;p81"/>
          <p:cNvSpPr txBox="1">
            <a:spLocks noGrp="1"/>
          </p:cNvSpPr>
          <p:nvPr>
            <p:ph type="body" idx="5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0" name="Google Shape;340;p81"/>
          <p:cNvSpPr txBox="1">
            <a:spLocks noGrp="1"/>
          </p:cNvSpPr>
          <p:nvPr>
            <p:ph type="body" idx="6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82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43" name="Google Shape;343;p82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270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8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5" name="Google Shape;345;p8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82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347" name="Google Shape;347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8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8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bg>
      <p:bgPr>
        <a:solidFill>
          <a:srgbClr val="002060"/>
        </a:solid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3" name="Google Shape;363;p10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364" name="Google Shape;364;p1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43D65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5" name="Google Shape;365;p1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6" name="Google Shape;366;p1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67" name="Google Shape;367;p10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368" name="Google Shape;368;p10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69" name="Google Shape;369;p1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0" name="Google Shape;370;p1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1" name="Google Shape;371;p1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72" name="Google Shape;372;p104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104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74" name="Google Shape;374;p104" descr="Image générée"/>
          <p:cNvPicPr preferRelativeResize="0"/>
          <p:nvPr/>
        </p:nvPicPr>
        <p:blipFill rotWithShape="1">
          <a:blip r:embed="rId3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10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104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" name="Google Shape;378;p105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79" name="Google Shape;379;p105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270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10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1" name="Google Shape;381;p10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05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383" name="Google Shape;383;p1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105"/>
          <p:cNvSpPr txBox="1">
            <a:spLocks noGrp="1"/>
          </p:cNvSpPr>
          <p:nvPr>
            <p:ph type="body" idx="1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6" name="Google Shape;386;p10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87" name="Google Shape;387;p10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8" name="Google Shape;388;p10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9" name="Google Shape;389;p10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90" name="Google Shape;390;p106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106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2" name="Google Shape;392;p106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3" name="Google Shape;393;p106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1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97" name="Google Shape;397;p1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1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1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3" name="Google Shape;403;p1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1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1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1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9" name="Google Shape;409;p1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0" name="Google Shape;410;p1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1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1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6" name="Google Shape;416;p12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7" name="Google Shape;417;p1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8" name="Google Shape;418;p12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9" name="Google Shape;419;p1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0" name="Google Shape;420;p1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1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1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1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p1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9" name="Google Shape;429;p1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1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28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1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436" name="Google Shape;436;p128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128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28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9" name="Google Shape;439;p128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28"/>
          <p:cNvSpPr/>
          <p:nvPr/>
        </p:nvSpPr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3" name="Google Shape;443;p1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44" name="Google Shape;444;p1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45" name="Google Shape;445;p1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1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7" name="Google Shape;447;p1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rgbClr val="0070C0"/>
        </a:solidFill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p13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50" name="Google Shape;450;p13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1" name="Google Shape;451;p13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2" name="Google Shape;452;p13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53" name="Google Shape;453;p13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bg>
      <p:bgPr>
        <a:solidFill>
          <a:srgbClr val="002060"/>
        </a:soli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5" name="Google Shape;455;p13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56" name="Google Shape;456;p13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CD87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7" name="Google Shape;457;p13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8" name="Google Shape;458;p13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59" name="Google Shape;459;p13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bg>
      <p:bgPr>
        <a:solidFill>
          <a:srgbClr val="002060"/>
        </a:solidFill>
        <a:effectLst/>
      </p:bgPr>
    </p:bg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1" name="Google Shape;461;p13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62" name="Google Shape;462;p13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86C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3" name="Google Shape;463;p13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4" name="Google Shape;464;p13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65" name="Google Shape;465;p13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bg>
      <p:bgPr>
        <a:solidFill>
          <a:srgbClr val="002060"/>
        </a:solidFill>
        <a:effectLst/>
      </p:bgPr>
    </p:bg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7" name="Google Shape;467;p13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68" name="Google Shape;468;p13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CB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9" name="Google Shape;469;p13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0" name="Google Shape;470;p13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71" name="Google Shape;471;p13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bg>
      <p:bgPr>
        <a:solidFill>
          <a:srgbClr val="002060"/>
        </a:solid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3" name="Google Shape;473;p13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74" name="Google Shape;474;p13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2A98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5" name="Google Shape;475;p13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6" name="Google Shape;476;p13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77" name="Google Shape;477;p13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bg>
      <p:bgPr>
        <a:solidFill>
          <a:srgbClr val="002060"/>
        </a:solidFill>
        <a:effectLst/>
      </p:bgPr>
    </p:bg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9" name="Google Shape;479;p13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80" name="Google Shape;480;p13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1" name="Google Shape;481;p13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2" name="Google Shape;482;p13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83" name="Google Shape;483;p13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bg>
      <p:bgPr>
        <a:solidFill>
          <a:srgbClr val="002060"/>
        </a:solidFill>
        <a:effectLst/>
      </p:bgPr>
    </p:bg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5" name="Google Shape;485;p13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86" name="Google Shape;486;p13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2A7A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7" name="Google Shape;487;p13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8" name="Google Shape;488;p13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89" name="Google Shape;489;p13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bg>
      <p:bgPr>
        <a:solidFill>
          <a:srgbClr val="002060"/>
        </a:solidFill>
        <a:effectLst/>
      </p:bgPr>
    </p:bg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oogle Shape;491;p13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92" name="Google Shape;492;p13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474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3" name="Google Shape;493;p13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4" name="Google Shape;494;p13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95" name="Google Shape;495;p13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bg>
      <p:bgPr>
        <a:solidFill>
          <a:srgbClr val="002060"/>
        </a:solidFill>
        <a:effectLst/>
      </p:bgPr>
    </p:bg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7" name="Google Shape;497;p13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98" name="Google Shape;498;p13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9" name="Google Shape;499;p13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0" name="Google Shape;500;p13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1" name="Google Shape;501;p13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bg>
      <p:bgPr>
        <a:solidFill>
          <a:srgbClr val="002060"/>
        </a:solidFill>
        <a:effectLst/>
      </p:bgPr>
    </p:bg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3" name="Google Shape;503;p13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04" name="Google Shape;504;p13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5" name="Google Shape;505;p13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6" name="Google Shape;506;p13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7" name="Google Shape;507;p13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Title Slide">
  <p:cSld name="12_Title Slide"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9" name="Google Shape;509;p140"/>
          <p:cNvGrpSpPr/>
          <p:nvPr/>
        </p:nvGrpSpPr>
        <p:grpSpPr>
          <a:xfrm>
            <a:off x="-1" y="-38042"/>
            <a:ext cx="12192000" cy="6896042"/>
            <a:chOff x="0" y="0"/>
            <a:chExt cx="13716000" cy="10287000"/>
          </a:xfrm>
        </p:grpSpPr>
        <p:sp>
          <p:nvSpPr>
            <p:cNvPr id="510" name="Google Shape;510;p14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11" name="Google Shape;511;p140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12" name="Google Shape;512;p140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13" name="Google Shape;513;p140"/>
          <p:cNvSpPr/>
          <p:nvPr/>
        </p:nvSpPr>
        <p:spPr>
          <a:xfrm rot="10800000" flipH="1">
            <a:off x="586408" y="297925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4" name="Google Shape;514;p140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47474"/>
              </a:buClr>
              <a:buSzPts val="2000"/>
              <a:buFont typeface="Calibri"/>
              <a:buNone/>
              <a:defRPr sz="2000" b="1">
                <a:solidFill>
                  <a:srgbClr val="74747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5" name="Google Shape;515;p140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EAE"/>
              </a:buClr>
              <a:buSzPts val="1400"/>
              <a:buNone/>
              <a:defRPr sz="1400" i="1">
                <a:solidFill>
                  <a:srgbClr val="AEAEAE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/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pic>
        <p:nvPicPr>
          <p:cNvPr id="19" name="Picture 3" descr="Image générée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2388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6721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765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80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8" name="Google Shape;528;p80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9" name="Google Shape;529;p80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0" name="Google Shape;530;p80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1" name="Google Shape;531;p80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2" name="Google Shape;532;p80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3" name="Google Shape;533;p80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80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5" name="Google Shape;535;p80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6" name="Google Shape;536;p80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7" name="Google Shape;537;p80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80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9" name="Google Shape;539;p80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Ouverture">
  <p:cSld name="Slide Ouverture"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1" name="Google Shape;541;p9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542" name="Google Shape;542;p9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3" name="Google Shape;543;p9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4" name="Google Shape;544;p9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45" name="Google Shape;545;p90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90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7" name="Google Shape;547;p90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548" name="Google Shape;548;p90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549" name="Google Shape;549;p90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w="25400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90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51" name="Google Shape;551;p90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24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24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55" name="Google Shape;555;p2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6" name="Google Shape;556;p2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7" name="Google Shape;557;p2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0" name="Google Shape;560;p2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1" name="Google Shape;561;p2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2" name="Google Shape;562;p2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2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6" name="Google Shape;566;p2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7" name="Google Shape;567;p25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8" name="Google Shape;568;p2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9" name="Google Shape;569;p2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0" name="Google Shape;570;p2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5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3" name="Google Shape;573;p25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4" name="Google Shape;574;p25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5" name="Google Shape;575;p25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6" name="Google Shape;576;p25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7" name="Google Shape;577;p2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8" name="Google Shape;578;p2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9" name="Google Shape;579;p2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2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3" name="Google Shape;583;p2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4" name="Google Shape;584;p2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25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2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8" name="Google Shape;588;p2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9" name="Google Shape;589;p2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590" name="Google Shape;590;p25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25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253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3" name="Google Shape;593;p25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4" name="Google Shape;594;p2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5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7" name="Google Shape;597;p25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98" name="Google Shape;598;p25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9" name="Google Shape;599;p2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0" name="Google Shape;600;p2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1" name="Google Shape;601;p2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oogle Shape;603;p25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04" name="Google Shape;604;p25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5" name="Google Shape;605;p25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6" name="Google Shape;606;p25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07" name="Google Shape;607;p25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9" name="Google Shape;609;p25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10" name="Google Shape;610;p2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1" name="Google Shape;611;p2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2" name="Google Shape;612;p2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13" name="Google Shape;613;p25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Google Shape;615;p25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16" name="Google Shape;616;p2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7" name="Google Shape;617;p2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8" name="Google Shape;618;p2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19" name="Google Shape;619;p25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1" name="Google Shape;621;p25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22" name="Google Shape;622;p2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3" name="Google Shape;623;p2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4" name="Google Shape;624;p2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5" name="Google Shape;625;p25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7" name="Google Shape;627;p25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28" name="Google Shape;628;p25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9" name="Google Shape;629;p25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0" name="Google Shape;630;p25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31" name="Google Shape;631;p25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3" name="Google Shape;633;p26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34" name="Google Shape;634;p26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5" name="Google Shape;635;p26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6" name="Google Shape;636;p26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37" name="Google Shape;637;p26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9" name="Google Shape;639;p26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40" name="Google Shape;640;p26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1" name="Google Shape;641;p26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2" name="Google Shape;642;p26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43" name="Google Shape;643;p26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" name="Google Shape;645;p26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46" name="Google Shape;646;p26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7" name="Google Shape;647;p26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8" name="Google Shape;648;p26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49" name="Google Shape;649;p26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1" name="Google Shape;651;p26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52" name="Google Shape;652;p26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3" name="Google Shape;653;p26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4" name="Google Shape;654;p26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55" name="Google Shape;655;p26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7" name="Google Shape;657;p26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58" name="Google Shape;658;p26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9" name="Google Shape;659;p26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60" name="Google Shape;660;p26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61" name="Google Shape;661;p26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265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4" name="Google Shape;664;p2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265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p265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667" name="Google Shape;667;p265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8" name="Google Shape;668;p265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669" name="Google Shape;669;p265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265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1" name="Google Shape;671;p265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2" name="Google Shape;672;p265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673" name="Google Shape;673;p265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265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5" name="Google Shape;675;p265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6" name="Google Shape;676;p265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7" name="Google Shape;677;p265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8" name="Google Shape;678;p265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265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0" name="Google Shape;680;p265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81" name="Google Shape;681;p2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266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266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5" name="Google Shape;685;p266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266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266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8" name="Google Shape;688;p2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266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90" name="Google Shape;690;p266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691" name="Google Shape;691;p26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26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93" name="Google Shape;693;p266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26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95" name="Google Shape;695;p266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7" name="Google Shape;697;p267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698" name="Google Shape;698;p267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99" name="Google Shape;699;p26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0" name="Google Shape;700;p267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701" name="Google Shape;701;p267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702" name="Google Shape;702;p26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3" name="Google Shape;703;p267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704" name="Google Shape;704;p26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5" name="Google Shape;705;p267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6" name="Google Shape;706;p267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707" name="Google Shape;707;p267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08" name="Google Shape;708;p267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9" name="Google Shape;709;p267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710" name="Google Shape;710;p267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11" name="Google Shape;711;p267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712" name="Google Shape;712;p267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13" name="Google Shape;713;p267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14" name="Google Shape;714;p267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715" name="Google Shape;715;p267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16" name="Google Shape;716;p267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717" name="Google Shape;717;p267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8" name="Google Shape;718;p267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19" name="Google Shape;719;p26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267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1" name="Google Shape;721;p26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3" name="Google Shape;723;p268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24" name="Google Shape;724;p26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26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26" name="Google Shape;726;p26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268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728" name="Google Shape;728;p2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9" name="Google Shape;729;p268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730" name="Google Shape;730;p268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268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2" name="Google Shape;732;p268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4" name="Google Shape;734;p26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735" name="Google Shape;735;p26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26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7" name="Google Shape;737;p269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8" name="Google Shape;738;p269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739" name="Google Shape;739;p26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26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1" name="Google Shape;741;p2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3" name="Google Shape;743;p27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44" name="Google Shape;744;p27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27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746" name="Google Shape;746;p27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7" name="Google Shape;747;p2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270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0" name="Google Shape;750;p27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51" name="Google Shape;751;p27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2" name="Google Shape;752;p27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3" name="Google Shape;753;p27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54" name="Google Shape;754;p271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5" name="Google Shape;755;p271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6" name="Google Shape;756;p271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7" name="Google Shape;757;p271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8" name="Google Shape;758;p271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0" name="Google Shape;760;p27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61" name="Google Shape;761;p27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27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763" name="Google Shape;763;p27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4" name="Google Shape;764;p2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27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7" name="Google Shape;767;p27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68" name="Google Shape;768;p27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69" name="Google Shape;769;p27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70" name="Google Shape;770;p27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71" name="Google Shape;771;p273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2" name="Google Shape;772;p273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3" name="Google Shape;773;p273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4" name="Google Shape;774;p27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5" name="Google Shape;775;p273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274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778" name="Google Shape;778;p274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270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27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80" name="Google Shape;780;p27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274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782" name="Google Shape;782;p2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2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27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Ouverture">
  <p:cSld name="Slide Ouverture"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2" name="Google Shape;792;p8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93" name="Google Shape;793;p8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94" name="Google Shape;794;p8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95" name="Google Shape;795;p8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96" name="Google Shape;796;p85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7" name="Google Shape;797;p85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8" name="Google Shape;798;p85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799" name="Google Shape;799;p85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800" name="Google Shape;800;p85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w="25400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Calibri"/>
                <a:buNone/>
              </a:pPr>
              <a:endParaRPr sz="900" b="0" i="0" u="none" strike="noStrike" cap="non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85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fr-FR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02" name="Google Shape;802;p85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5" name="Google Shape;805;p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6" name="Google Shape;806;p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1">
  <p:cSld name="modelage1"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8" name="Google Shape;808;p9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09" name="Google Shape;809;p9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10" name="Google Shape;810;p9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11" name="Google Shape;811;p9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812" name="Google Shape;812;p92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813" name="Google Shape;813;p92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9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5" name="Google Shape;815;p92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6" name="Google Shape;816;p92"/>
          <p:cNvSpPr txBox="1"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7" name="Google Shape;817;p92"/>
          <p:cNvSpPr txBox="1">
            <a:spLocks noGrp="1"/>
          </p:cNvSpPr>
          <p:nvPr>
            <p:ph type="body" idx="1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bg>
      <p:bgPr>
        <a:solidFill>
          <a:srgbClr val="002060"/>
        </a:solidFill>
        <a:effectLst/>
      </p:bgPr>
    </p:bg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" name="Google Shape;819;p9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20" name="Google Shape;820;p9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21" name="Google Shape;821;p9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22" name="Google Shape;822;p9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23" name="Google Shape;823;p95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4" name="Google Shape;824;p95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825" name="Google Shape;825;p95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826" name="Google Shape;826;p95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95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8" name="Google Shape;828;p95"/>
          <p:cNvSpPr txBox="1"/>
          <p:nvPr/>
        </p:nvSpPr>
        <p:spPr>
          <a:xfrm>
            <a:off x="11748194" y="95600"/>
            <a:ext cx="274643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solidFill>
          <a:srgbClr val="002060"/>
        </a:solidFill>
        <a:effectLst/>
      </p:bgPr>
    </p:bg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0" name="Google Shape;830;p9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31" name="Google Shape;831;p9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32" name="Google Shape;832;p9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33" name="Google Shape;833;p9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834" name="Google Shape;834;p96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835" name="Google Shape;835;p9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9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37" name="Google Shape;837;p96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p96"/>
          <p:cNvSpPr txBox="1"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9" name="Google Shape;839;p96"/>
          <p:cNvSpPr txBox="1">
            <a:spLocks noGrp="1"/>
          </p:cNvSpPr>
          <p:nvPr>
            <p:ph type="body" idx="1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bg>
      <p:bgPr>
        <a:solidFill>
          <a:srgbClr val="002060"/>
        </a:solidFill>
        <a:effectLst/>
      </p:bgPr>
    </p:bg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1" name="Google Shape;841;p9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42" name="Google Shape;842;p9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43" name="Google Shape;843;p9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44" name="Google Shape;844;p9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45" name="Google Shape;845;p99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6" name="Google Shape;846;p99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7" name="Google Shape;847;p99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8" name="Google Shape;848;p99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bg>
      <p:bgPr>
        <a:solidFill>
          <a:srgbClr val="002060"/>
        </a:solidFill>
        <a:effectLst/>
      </p:bgPr>
    </p:bg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0" name="Google Shape;850;p10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51" name="Google Shape;851;p10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52" name="Google Shape;852;p10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53" name="Google Shape;853;p10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54" name="Google Shape;854;p102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5" name="Google Shape;855;p102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56" name="Google Shape;856;p102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102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PB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8" name="Google Shape;858;p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0" name="Google Shape;860;p103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861" name="Google Shape;861;p10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 w="12700" cap="flat" cmpd="sng">
              <a:solidFill>
                <a:srgbClr val="8BC14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p10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863" name="Google Shape;863;p103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4" name="Google Shape;864;p1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p103"/>
          <p:cNvSpPr txBox="1">
            <a:spLocks noGrp="1"/>
          </p:cNvSpPr>
          <p:nvPr>
            <p:ph type="body" idx="1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10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8" name="Google Shape;868;p10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69" name="Google Shape;869;p1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0" name="Google Shape;870;p1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1" name="Google Shape;871;p1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10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4" name="Google Shape;874;p10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5" name="Google Shape;875;p10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6" name="Google Shape;876;p10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7" name="Google Shape;877;p10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0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0" name="Google Shape;880;p10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1" name="Google Shape;881;p10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2" name="Google Shape;882;p10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3" name="Google Shape;883;p10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4" name="Google Shape;884;p10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1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7" name="Google Shape;887;p1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8" name="Google Shape;888;p1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9" name="Google Shape;889;p1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90" name="Google Shape;890;p1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1" name="Google Shape;891;p1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2" name="Google Shape;892;p1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3" name="Google Shape;893;p1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6" name="Google Shape;896;p1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7" name="Google Shape;897;p1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8" name="Google Shape;898;p1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112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p1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2" name="Google Shape;902;p1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1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904" name="Google Shape;904;p112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p112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6" name="Google Shape;906;p112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7" name="Google Shape;907;p112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8" name="Google Shape;908;p1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1" name="Google Shape;911;p1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12" name="Google Shape;912;p1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13" name="Google Shape;913;p1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4" name="Google Shape;914;p1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1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rgbClr val="0070C0"/>
        </a:solidFill>
        <a:effectLst/>
      </p:bgPr>
    </p:bg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7" name="Google Shape;917;p11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18" name="Google Shape;918;p11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19" name="Google Shape;919;p11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0" name="Google Shape;920;p11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21" name="Google Shape;921;p11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bg>
      <p:bgPr>
        <a:solidFill>
          <a:srgbClr val="002060"/>
        </a:solidFill>
        <a:effectLst/>
      </p:bgPr>
    </p:bg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3" name="Google Shape;923;p11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24" name="Google Shape;924;p11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5" name="Google Shape;925;p11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6" name="Google Shape;926;p11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27" name="Google Shape;927;p11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bg>
      <p:bgPr>
        <a:solidFill>
          <a:srgbClr val="002060"/>
        </a:solidFill>
        <a:effectLst/>
      </p:bgPr>
    </p:bg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9" name="Google Shape;929;p11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30" name="Google Shape;930;p11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1" name="Google Shape;931;p11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2" name="Google Shape;932;p11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33" name="Google Shape;933;p11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bg>
      <p:bgPr>
        <a:solidFill>
          <a:srgbClr val="002060"/>
        </a:solidFill>
        <a:effectLst/>
      </p:bgPr>
    </p:bg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5" name="Google Shape;935;p11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36" name="Google Shape;936;p11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7" name="Google Shape;937;p11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8" name="Google Shape;938;p11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39" name="Google Shape;939;p11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bg>
      <p:bgPr>
        <a:solidFill>
          <a:srgbClr val="002060"/>
        </a:solidFill>
        <a:effectLst/>
      </p:bgPr>
    </p:bg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1" name="Google Shape;941;p11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42" name="Google Shape;942;p11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43" name="Google Shape;943;p11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44" name="Google Shape;944;p11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45" name="Google Shape;945;p11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bg>
      <p:bgPr>
        <a:solidFill>
          <a:srgbClr val="002060"/>
        </a:solidFill>
        <a:effectLst/>
      </p:bgPr>
    </p:bg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7" name="Google Shape;947;p11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48" name="Google Shape;948;p11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49" name="Google Shape;949;p11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0" name="Google Shape;950;p11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51" name="Google Shape;951;p11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bg>
      <p:bgPr>
        <a:solidFill>
          <a:srgbClr val="002060"/>
        </a:solidFill>
        <a:effectLst/>
      </p:bgPr>
    </p:bg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3" name="Google Shape;953;p12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54" name="Google Shape;954;p12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5" name="Google Shape;955;p12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6" name="Google Shape;956;p12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57" name="Google Shape;957;p12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bg>
      <p:bgPr>
        <a:solidFill>
          <a:srgbClr val="002060"/>
        </a:solidFill>
        <a:effectLst/>
      </p:bgPr>
    </p:bg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9" name="Google Shape;959;p12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60" name="Google Shape;960;p12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61" name="Google Shape;961;p12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62" name="Google Shape;962;p12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63" name="Google Shape;963;p12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9" name="Google Shape;1149;p94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150" name="Google Shape;1150;p9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1" name="Google Shape;1151;p9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2" name="Google Shape;1152;p9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3" name="Google Shape;1153;p94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154" name="Google Shape;1154;p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5" name="Google Shape;1155;p94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156" name="Google Shape;1156;p94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9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8" name="Google Shape;1158;p9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16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1" name="Google Shape;1161;p16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62" name="Google Shape;1162;p1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3" name="Google Shape;1163;p1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4" name="Google Shape;1164;p1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1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7" name="Google Shape;1167;p16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8" name="Google Shape;1168;p1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9" name="Google Shape;1169;p1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0" name="Google Shape;1170;p1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16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3" name="Google Shape;1173;p16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4" name="Google Shape;1174;p16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5" name="Google Shape;1175;p1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6" name="Google Shape;1176;p1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7" name="Google Shape;1177;p1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p17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0" name="Google Shape;1180;p17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1" name="Google Shape;1181;p17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2" name="Google Shape;1182;p17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3" name="Google Shape;1183;p17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4" name="Google Shape;1184;p1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5" name="Google Shape;1185;p1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6" name="Google Shape;1186;p1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1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9" name="Google Shape;1189;p1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0" name="Google Shape;1190;p1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1" name="Google Shape;1191;p1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1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4" name="Google Shape;1194;p1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5" name="Google Shape;1195;p1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17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8" name="Google Shape;1198;p1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9" name="Google Shape;1199;p1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0" name="Google Shape;1200;p1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201" name="Google Shape;1201;p17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2" name="Google Shape;1202;p17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3" name="Google Shape;1203;p173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4" name="Google Shape;1204;p17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5" name="Google Shape;1205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17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8" name="Google Shape;1208;p17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209" name="Google Shape;1209;p17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10" name="Google Shape;1210;p1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1" name="Google Shape;1211;p1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2" name="Google Shape;1212;p1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4" name="Google Shape;1214;p17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15" name="Google Shape;1215;p17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16" name="Google Shape;1216;p17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17" name="Google Shape;1217;p17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18" name="Google Shape;1218;p17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0" name="Google Shape;1220;p17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21" name="Google Shape;1221;p17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2" name="Google Shape;1222;p17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3" name="Google Shape;1223;p17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24" name="Google Shape;1224;p17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6" name="Google Shape;1226;p17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27" name="Google Shape;1227;p17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8" name="Google Shape;1228;p17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9" name="Google Shape;1229;p17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30" name="Google Shape;1230;p17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2" name="Google Shape;1232;p17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33" name="Google Shape;1233;p17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34" name="Google Shape;1234;p17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35" name="Google Shape;1235;p17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36" name="Google Shape;1236;p17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8" name="Google Shape;1238;p17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39" name="Google Shape;1239;p17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0" name="Google Shape;1240;p17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1" name="Google Shape;1241;p17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42" name="Google Shape;1242;p17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4" name="Google Shape;1244;p18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45" name="Google Shape;1245;p18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6" name="Google Shape;1246;p18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7" name="Google Shape;1247;p18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48" name="Google Shape;1248;p18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0" name="Google Shape;1250;p18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51" name="Google Shape;1251;p18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2" name="Google Shape;1252;p18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3" name="Google Shape;1253;p18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54" name="Google Shape;1254;p18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6" name="Google Shape;1256;p18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57" name="Google Shape;1257;p18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8" name="Google Shape;1258;p18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9" name="Google Shape;1259;p18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60" name="Google Shape;1260;p18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2" name="Google Shape;1262;p18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63" name="Google Shape;1263;p1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64" name="Google Shape;1264;p18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65" name="Google Shape;1265;p18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66" name="Google Shape;1266;p18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8" name="Google Shape;1268;p18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69" name="Google Shape;1269;p18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70" name="Google Shape;1270;p18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71" name="Google Shape;1271;p18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72" name="Google Shape;1272;p18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185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5" name="Google Shape;1275;p185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6" name="Google Shape;1276;p185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7" name="Google Shape;1277;p185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8" name="Google Shape;1278;p185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9" name="Google Shape;1279;p185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0" name="Google Shape;1280;p185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1" name="Google Shape;1281;p185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2" name="Google Shape;1282;p185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3" name="Google Shape;1283;p185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4" name="Google Shape;1284;p185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5" name="Google Shape;1285;p185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6" name="Google Shape;1286;p185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186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9" name="Google Shape;1289;p18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290" name="Google Shape;1290;p186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1" name="Google Shape;1291;p186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292" name="Google Shape;1292;p186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3" name="Google Shape;1293;p186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294" name="Google Shape;1294;p186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295" name="Google Shape;1295;p186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6" name="Google Shape;1296;p186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7" name="Google Shape;1297;p186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298" name="Google Shape;1298;p186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9" name="Google Shape;1299;p186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0" name="Google Shape;1300;p186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1" name="Google Shape;1301;p186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2" name="Google Shape;1302;p186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3" name="Google Shape;1303;p186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4" name="Google Shape;1304;p186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5" name="Google Shape;1305;p186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06" name="Google Shape;1306;p1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187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9" name="Google Shape;1309;p187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0" name="Google Shape;1310;p187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311" name="Google Shape;1311;p187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2" name="Google Shape;1312;p187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3" name="Google Shape;1313;p1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4" name="Google Shape;1314;p18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15" name="Google Shape;1315;p187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316" name="Google Shape;1316;p187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187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18" name="Google Shape;1318;p187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9" name="Google Shape;1319;p18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320" name="Google Shape;1320;p187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2" name="Google Shape;1322;p188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323" name="Google Shape;1323;p188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24" name="Google Shape;1324;p188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25" name="Google Shape;1325;p188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326" name="Google Shape;1326;p188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327" name="Google Shape;1327;p18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28" name="Google Shape;1328;p188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329" name="Google Shape;1329;p18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0" name="Google Shape;1330;p188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1" name="Google Shape;1331;p188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332" name="Google Shape;1332;p188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33" name="Google Shape;1333;p188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34" name="Google Shape;1334;p188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335" name="Google Shape;1335;p188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36" name="Google Shape;1336;p188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1337" name="Google Shape;1337;p188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38" name="Google Shape;1338;p188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39" name="Google Shape;1339;p188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340" name="Google Shape;1340;p188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41" name="Google Shape;1341;p188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342" name="Google Shape;1342;p188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43" name="Google Shape;1343;p188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344" name="Google Shape;1344;p188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5" name="Google Shape;1345;p188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6" name="Google Shape;1346;p18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8" name="Google Shape;1348;p18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349" name="Google Shape;1349;p18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18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51" name="Google Shape;1351;p189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2" name="Google Shape;1352;p189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353" name="Google Shape;1353;p18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4" name="Google Shape;1354;p18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5" name="Google Shape;1355;p18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7" name="Google Shape;1357;p19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58" name="Google Shape;1358;p19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19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360" name="Google Shape;1360;p19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1" name="Google Shape;1361;p1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362" name="Google Shape;1362;p190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4" name="Google Shape;1364;p19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65" name="Google Shape;1365;p19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66" name="Google Shape;1366;p19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67" name="Google Shape;1367;p19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68" name="Google Shape;1368;p191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9" name="Google Shape;1369;p191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0" name="Google Shape;1370;p191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1" name="Google Shape;1371;p191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2" name="Google Shape;1372;p191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4" name="Google Shape;1374;p19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75" name="Google Shape;1375;p19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19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377" name="Google Shape;1377;p19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8" name="Google Shape;1378;p1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379" name="Google Shape;1379;p19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1" name="Google Shape;1381;p19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82" name="Google Shape;1382;p19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83" name="Google Shape;1383;p19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84" name="Google Shape;1384;p19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85" name="Google Shape;1385;p193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6" name="Google Shape;1386;p193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7" name="Google Shape;1387;p193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8" name="Google Shape;1388;p19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9" name="Google Shape;1389;p193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7" name="Google Shape;1397;p98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98" name="Google Shape;1398;p9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9" name="Google Shape;1399;p9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400" name="Google Shape;1400;p9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1" name="Google Shape;1401;p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402" name="Google Shape;1402;p98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p19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5" name="Google Shape;1405;p19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06" name="Google Shape;1406;p19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7" name="Google Shape;1407;p19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8" name="Google Shape;1408;p19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p19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1" name="Google Shape;1411;p19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2" name="Google Shape;1412;p19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3" name="Google Shape;1413;p19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4" name="Google Shape;1414;p19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19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7" name="Google Shape;1417;p19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8" name="Google Shape;1418;p19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9" name="Google Shape;1419;p19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0" name="Google Shape;1420;p19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1" name="Google Shape;1421;p19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p19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4" name="Google Shape;1424;p19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25" name="Google Shape;1425;p19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6" name="Google Shape;1426;p19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27" name="Google Shape;1427;p19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8" name="Google Shape;1428;p1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9" name="Google Shape;1429;p1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0" name="Google Shape;1430;p1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19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3" name="Google Shape;1433;p19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4" name="Google Shape;1434;p19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5" name="Google Shape;1435;p19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" name="Google Shape;1437;p1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8" name="Google Shape;1438;p1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9" name="Google Shape;1439;p1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200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2" name="Google Shape;1442;p2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3" name="Google Shape;1443;p2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4" name="Google Shape;1444;p2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445" name="Google Shape;1445;p200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6" name="Google Shape;1446;p200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7" name="Google Shape;1447;p200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8" name="Google Shape;1448;p200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9" name="Google Shape;1449;p20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p20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2" name="Google Shape;1452;p20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53" name="Google Shape;1453;p20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54" name="Google Shape;1454;p2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5" name="Google Shape;1455;p2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6" name="Google Shape;1456;p2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8" name="Google Shape;1458;p20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59" name="Google Shape;1459;p20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0" name="Google Shape;1460;p20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1" name="Google Shape;1461;p20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62" name="Google Shape;1462;p20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4" name="Google Shape;1464;p20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65" name="Google Shape;1465;p20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6" name="Google Shape;1466;p20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7" name="Google Shape;1467;p20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68" name="Google Shape;1468;p20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0" name="Google Shape;1470;p20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71" name="Google Shape;1471;p2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2" name="Google Shape;1472;p2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3" name="Google Shape;1473;p2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74" name="Google Shape;1474;p20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6" name="Google Shape;1476;p20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77" name="Google Shape;1477;p20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8" name="Google Shape;1478;p20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9" name="Google Shape;1479;p20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80" name="Google Shape;1480;p20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2" name="Google Shape;1482;p20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83" name="Google Shape;1483;p20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84" name="Google Shape;1484;p20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85" name="Google Shape;1485;p20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86" name="Google Shape;1486;p20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8" name="Google Shape;1488;p20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89" name="Google Shape;1489;p20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0" name="Google Shape;1490;p20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1" name="Google Shape;1491;p20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92" name="Google Shape;1492;p20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4" name="Google Shape;1494;p20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95" name="Google Shape;1495;p20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6" name="Google Shape;1496;p20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7" name="Google Shape;1497;p20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98" name="Google Shape;1498;p20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0" name="Google Shape;1500;p20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01" name="Google Shape;1501;p20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2" name="Google Shape;1502;p20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3" name="Google Shape;1503;p20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04" name="Google Shape;1504;p20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6" name="Google Shape;1506;p21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07" name="Google Shape;1507;p21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8" name="Google Shape;1508;p21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9" name="Google Shape;1509;p21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10" name="Google Shape;1510;p21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2" name="Google Shape;1512;p21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13" name="Google Shape;1513;p21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14" name="Google Shape;1514;p21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15" name="Google Shape;1515;p21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16" name="Google Shape;1516;p21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Google Shape;1518;p212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9" name="Google Shape;1519;p212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0" name="Google Shape;1520;p212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1" name="Google Shape;1521;p212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2" name="Google Shape;1522;p212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3" name="Google Shape;1523;p212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4" name="Google Shape;1524;p212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5" name="Google Shape;1525;p212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6" name="Google Shape;1526;p212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7" name="Google Shape;1527;p212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8" name="Google Shape;1528;p212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9" name="Google Shape;1529;p212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0" name="Google Shape;1530;p212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Google Shape;1532;p213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3" name="Google Shape;1533;p2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534" name="Google Shape;1534;p213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5" name="Google Shape;1535;p213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536" name="Google Shape;1536;p213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7" name="Google Shape;1537;p213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538" name="Google Shape;1538;p213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539" name="Google Shape;1539;p213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0" name="Google Shape;1540;p213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1" name="Google Shape;1541;p213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542" name="Google Shape;1542;p213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3" name="Google Shape;1543;p213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4" name="Google Shape;1544;p213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5" name="Google Shape;1545;p213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6" name="Google Shape;1546;p213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7" name="Google Shape;1547;p213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8" name="Google Shape;1548;p213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9" name="Google Shape;1549;p213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550" name="Google Shape;1550;p2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p214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3" name="Google Shape;1553;p214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4" name="Google Shape;1554;p214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555" name="Google Shape;1555;p214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6" name="Google Shape;1556;p214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7" name="Google Shape;1557;p2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8" name="Google Shape;1558;p214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59" name="Google Shape;1559;p214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560" name="Google Shape;1560;p214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1" name="Google Shape;1561;p21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62" name="Google Shape;1562;p214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3" name="Google Shape;1563;p2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564" name="Google Shape;1564;p214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6" name="Google Shape;1566;p215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567" name="Google Shape;1567;p215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68" name="Google Shape;1568;p215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69" name="Google Shape;1569;p215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570" name="Google Shape;1570;p215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571" name="Google Shape;1571;p21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72" name="Google Shape;1572;p215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573" name="Google Shape;1573;p2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4" name="Google Shape;1574;p215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75" name="Google Shape;1575;p215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576" name="Google Shape;1576;p215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77" name="Google Shape;1577;p215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78" name="Google Shape;1578;p215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579" name="Google Shape;1579;p215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80" name="Google Shape;1580;p215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1581" name="Google Shape;1581;p215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82" name="Google Shape;1582;p215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83" name="Google Shape;1583;p215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584" name="Google Shape;1584;p215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85" name="Google Shape;1585;p215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586" name="Google Shape;1586;p215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87" name="Google Shape;1587;p215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588" name="Google Shape;1588;p215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9" name="Google Shape;1589;p215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0" name="Google Shape;1590;p2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2" name="Google Shape;1592;p216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593" name="Google Shape;1593;p21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4" name="Google Shape;1594;p21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5" name="Google Shape;1595;p21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6" name="Google Shape;1596;p216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597" name="Google Shape;1597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8" name="Google Shape;1598;p216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599" name="Google Shape;1599;p21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0" name="Google Shape;1600;p21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01" name="Google Shape;1601;p216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3" name="Google Shape;1603;p217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604" name="Google Shape;1604;p21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5" name="Google Shape;1605;p21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06" name="Google Shape;1606;p217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07" name="Google Shape;1607;p217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608" name="Google Shape;1608;p217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9" name="Google Shape;1609;p217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0" name="Google Shape;1610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2" name="Google Shape;1612;p21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613" name="Google Shape;1613;p21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14" name="Google Shape;1614;p21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15" name="Google Shape;1615;p21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16" name="Google Shape;1616;p21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7" name="Google Shape;1617;p218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8" name="Google Shape;1618;p218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9" name="Google Shape;1619;p21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0" name="Google Shape;1620;p218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2" name="Google Shape;1622;p219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623" name="Google Shape;1623;p219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4" name="Google Shape;1624;p21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625" name="Google Shape;1625;p21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6" name="Google Shape;1626;p2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627" name="Google Shape;1627;p219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9" name="Google Shape;1629;p22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630" name="Google Shape;1630;p22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31" name="Google Shape;1631;p22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32" name="Google Shape;1632;p22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33" name="Google Shape;1633;p220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4" name="Google Shape;1634;p220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5" name="Google Shape;1635;p220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6" name="Google Shape;1636;p220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7" name="Google Shape;1637;p220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5" name="Google Shape;1645;p101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646" name="Google Shape;1646;p101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7" name="Google Shape;1647;p10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648" name="Google Shape;1648;p101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9" name="Google Shape;1649;p1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650" name="Google Shape;1650;p101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p2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3" name="Google Shape;1653;p2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54" name="Google Shape;1654;p2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5" name="Google Shape;1655;p2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6" name="Google Shape;1656;p2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" name="Google Shape;1658;p2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9" name="Google Shape;1659;p2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0" name="Google Shape;1660;p2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1" name="Google Shape;1661;p2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2" name="Google Shape;1662;p2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p2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5" name="Google Shape;1665;p2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6" name="Google Shape;1666;p2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7" name="Google Shape;1667;p2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8" name="Google Shape;1668;p2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9" name="Google Shape;1669;p2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2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2" name="Google Shape;1672;p2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73" name="Google Shape;1673;p2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4" name="Google Shape;1674;p2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75" name="Google Shape;1675;p2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6" name="Google Shape;1676;p2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7" name="Google Shape;1677;p2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8" name="Google Shape;1678;p2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p2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1" name="Google Shape;1681;p2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2" name="Google Shape;1682;p2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3" name="Google Shape;1683;p2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p2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6" name="Google Shape;1686;p2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7" name="Google Shape;1687;p2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p227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0" name="Google Shape;1690;p2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1" name="Google Shape;1691;p2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2" name="Google Shape;1692;p2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693" name="Google Shape;1693;p227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4" name="Google Shape;1694;p227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5" name="Google Shape;1695;p227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6" name="Google Shape;1696;p227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7" name="Google Shape;1697;p2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p2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0" name="Google Shape;1700;p22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701" name="Google Shape;1701;p22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702" name="Google Shape;1702;p2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3" name="Google Shape;1703;p2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4" name="Google Shape;1704;p2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6" name="Google Shape;1706;p22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07" name="Google Shape;1707;p22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08" name="Google Shape;1708;p22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09" name="Google Shape;1709;p22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10" name="Google Shape;1710;p22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2" name="Google Shape;1712;p23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13" name="Google Shape;1713;p23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14" name="Google Shape;1714;p23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15" name="Google Shape;1715;p23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16" name="Google Shape;1716;p23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8" name="Google Shape;1718;p23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19" name="Google Shape;1719;p23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0" name="Google Shape;1720;p23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1" name="Google Shape;1721;p23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22" name="Google Shape;1722;p23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4" name="Google Shape;1724;p23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25" name="Google Shape;1725;p23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6" name="Google Shape;1726;p23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7" name="Google Shape;1727;p23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28" name="Google Shape;1728;p23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0" name="Google Shape;1730;p23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31" name="Google Shape;1731;p23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2" name="Google Shape;1732;p23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3" name="Google Shape;1733;p23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34" name="Google Shape;1734;p23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6" name="Google Shape;1736;p23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37" name="Google Shape;1737;p23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8" name="Google Shape;1738;p23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9" name="Google Shape;1739;p23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40" name="Google Shape;1740;p23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2" name="Google Shape;1742;p23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43" name="Google Shape;1743;p23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44" name="Google Shape;1744;p23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45" name="Google Shape;1745;p23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46" name="Google Shape;1746;p23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8" name="Google Shape;1748;p23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49" name="Google Shape;1749;p23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0" name="Google Shape;1750;p23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1" name="Google Shape;1751;p23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52" name="Google Shape;1752;p23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4" name="Google Shape;1754;p23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55" name="Google Shape;1755;p23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6" name="Google Shape;1756;p23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7" name="Google Shape;1757;p23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58" name="Google Shape;1758;p23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0" name="Google Shape;1760;p23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61" name="Google Shape;1761;p23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62" name="Google Shape;1762;p23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63" name="Google Shape;1763;p23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64" name="Google Shape;1764;p23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Google Shape;1766;p239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7" name="Google Shape;1767;p239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8" name="Google Shape;1768;p239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9" name="Google Shape;1769;p239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0" name="Google Shape;1770;p239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1" name="Google Shape;1771;p239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2" name="Google Shape;1772;p239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3" name="Google Shape;1773;p239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4" name="Google Shape;1774;p239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5" name="Google Shape;1775;p239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6" name="Google Shape;1776;p239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7" name="Google Shape;1777;p239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8" name="Google Shape;1778;p239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0" name="Google Shape;1780;p240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1" name="Google Shape;1781;p2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782" name="Google Shape;1782;p240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3" name="Google Shape;1783;p240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784" name="Google Shape;1784;p240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5" name="Google Shape;1785;p240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786" name="Google Shape;1786;p240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787" name="Google Shape;1787;p240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8" name="Google Shape;1788;p240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9" name="Google Shape;1789;p240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790" name="Google Shape;1790;p240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1" name="Google Shape;1791;p240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2" name="Google Shape;1792;p240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3" name="Google Shape;1793;p240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4" name="Google Shape;1794;p240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5" name="Google Shape;1795;p240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6" name="Google Shape;1796;p240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7" name="Google Shape;1797;p240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798" name="Google Shape;1798;p2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Google Shape;1800;p241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1" name="Google Shape;1801;p241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2" name="Google Shape;1802;p241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803" name="Google Shape;1803;p241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4" name="Google Shape;1804;p241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5" name="Google Shape;1805;p2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6" name="Google Shape;1806;p241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07" name="Google Shape;1807;p241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808" name="Google Shape;1808;p241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9" name="Google Shape;1809;p241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10" name="Google Shape;1810;p241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1" name="Google Shape;1811;p2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12" name="Google Shape;1812;p241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4" name="Google Shape;1814;p242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815" name="Google Shape;1815;p242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16" name="Google Shape;1816;p24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17" name="Google Shape;1817;p242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818" name="Google Shape;1818;p242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819" name="Google Shape;1819;p24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20" name="Google Shape;1820;p242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821" name="Google Shape;1821;p24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2" name="Google Shape;1822;p242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23" name="Google Shape;1823;p242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824" name="Google Shape;1824;p242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25" name="Google Shape;1825;p242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26" name="Google Shape;1826;p242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827" name="Google Shape;1827;p242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28" name="Google Shape;1828;p242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1829" name="Google Shape;1829;p242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30" name="Google Shape;1830;p242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31" name="Google Shape;1831;p242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832" name="Google Shape;1832;p242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33" name="Google Shape;1833;p242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834" name="Google Shape;1834;p242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35" name="Google Shape;1835;p242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836" name="Google Shape;1836;p242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7" name="Google Shape;1837;p242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8" name="Google Shape;1838;p24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0" name="Google Shape;1840;p243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841" name="Google Shape;1841;p24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2" name="Google Shape;1842;p24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3" name="Google Shape;1843;p243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4" name="Google Shape;1844;p243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845" name="Google Shape;1845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46" name="Google Shape;1846;p243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847" name="Google Shape;1847;p243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8" name="Google Shape;1848;p243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9" name="Google Shape;1849;p243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1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1" name="Google Shape;1851;p24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852" name="Google Shape;1852;p24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3" name="Google Shape;1853;p24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54" name="Google Shape;1854;p244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5" name="Google Shape;1855;p244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856" name="Google Shape;1856;p24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7" name="Google Shape;1857;p24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8" name="Google Shape;1858;p2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0" name="Google Shape;1860;p245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861" name="Google Shape;1861;p245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2" name="Google Shape;1862;p24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863" name="Google Shape;1863;p24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4" name="Google Shape;1864;p2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865" name="Google Shape;1865;p245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7" name="Google Shape;1867;p24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68" name="Google Shape;1868;p24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69" name="Google Shape;1869;p24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70" name="Google Shape;1870;p24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71" name="Google Shape;1871;p246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2" name="Google Shape;1872;p246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3" name="Google Shape;1873;p246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4" name="Google Shape;1874;p246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5" name="Google Shape;1875;p246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7" name="Google Shape;1877;p24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78" name="Google Shape;1878;p24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79" name="Google Shape;1879;p24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80" name="Google Shape;1880;p24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81" name="Google Shape;1881;p247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2" name="Google Shape;1882;p247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3" name="Google Shape;1883;p247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4" name="Google Shape;1884;p247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5" name="Google Shape;1885;p247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29" Type="http://schemas.openxmlformats.org/officeDocument/2006/relationships/slideLayout" Target="../slideLayouts/slideLayout57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slideLayout" Target="../slideLayouts/slideLayout55.xml"/><Relationship Id="rId30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26" Type="http://schemas.openxmlformats.org/officeDocument/2006/relationships/slideLayout" Target="../slideLayouts/slideLayout83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slideLayout" Target="../slideLayouts/slideLayout82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29" Type="http://schemas.openxmlformats.org/officeDocument/2006/relationships/slideLayout" Target="../slideLayouts/slideLayout86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28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31" Type="http://schemas.openxmlformats.org/officeDocument/2006/relationships/theme" Target="../theme/theme3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Relationship Id="rId27" Type="http://schemas.openxmlformats.org/officeDocument/2006/relationships/slideLayout" Target="../slideLayouts/slideLayout84.xml"/><Relationship Id="rId30" Type="http://schemas.openxmlformats.org/officeDocument/2006/relationships/slideLayout" Target="../slideLayouts/slideLayout8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23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slideLayout" Target="../slideLayouts/slideLayout10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26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29" Type="http://schemas.openxmlformats.org/officeDocument/2006/relationships/theme" Target="../theme/theme5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28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Relationship Id="rId27" Type="http://schemas.openxmlformats.org/officeDocument/2006/relationships/slideLayout" Target="../slideLayouts/slideLayout13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13" Type="http://schemas.openxmlformats.org/officeDocument/2006/relationships/slideLayout" Target="../slideLayouts/slideLayout151.xml"/><Relationship Id="rId18" Type="http://schemas.openxmlformats.org/officeDocument/2006/relationships/slideLayout" Target="../slideLayouts/slideLayout156.xml"/><Relationship Id="rId26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41.xml"/><Relationship Id="rId21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45.xml"/><Relationship Id="rId12" Type="http://schemas.openxmlformats.org/officeDocument/2006/relationships/slideLayout" Target="../slideLayouts/slideLayout150.xml"/><Relationship Id="rId17" Type="http://schemas.openxmlformats.org/officeDocument/2006/relationships/slideLayout" Target="../slideLayouts/slideLayout155.xml"/><Relationship Id="rId25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40.xml"/><Relationship Id="rId16" Type="http://schemas.openxmlformats.org/officeDocument/2006/relationships/slideLayout" Target="../slideLayouts/slideLayout154.xml"/><Relationship Id="rId20" Type="http://schemas.openxmlformats.org/officeDocument/2006/relationships/slideLayout" Target="../slideLayouts/slideLayout158.xml"/><Relationship Id="rId29" Type="http://schemas.openxmlformats.org/officeDocument/2006/relationships/theme" Target="../theme/theme6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24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43.xml"/><Relationship Id="rId15" Type="http://schemas.openxmlformats.org/officeDocument/2006/relationships/slideLayout" Target="../slideLayouts/slideLayout153.xml"/><Relationship Id="rId23" Type="http://schemas.openxmlformats.org/officeDocument/2006/relationships/slideLayout" Target="../slideLayouts/slideLayout161.xml"/><Relationship Id="rId28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48.xml"/><Relationship Id="rId19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Relationship Id="rId14" Type="http://schemas.openxmlformats.org/officeDocument/2006/relationships/slideLayout" Target="../slideLayouts/slideLayout152.xml"/><Relationship Id="rId22" Type="http://schemas.openxmlformats.org/officeDocument/2006/relationships/slideLayout" Target="../slideLayouts/slideLayout160.xml"/><Relationship Id="rId27" Type="http://schemas.openxmlformats.org/officeDocument/2006/relationships/slideLayout" Target="../slideLayouts/slideLayout1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26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5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20" Type="http://schemas.openxmlformats.org/officeDocument/2006/relationships/slideLayout" Target="../slideLayouts/slideLayout186.xml"/><Relationship Id="rId29" Type="http://schemas.openxmlformats.org/officeDocument/2006/relationships/theme" Target="../theme/theme7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24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23" Type="http://schemas.openxmlformats.org/officeDocument/2006/relationships/slideLayout" Target="../slideLayouts/slideLayout189.xml"/><Relationship Id="rId28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76.xml"/><Relationship Id="rId19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Relationship Id="rId22" Type="http://schemas.openxmlformats.org/officeDocument/2006/relationships/slideLayout" Target="../slideLayouts/slideLayout188.xml"/><Relationship Id="rId27" Type="http://schemas.openxmlformats.org/officeDocument/2006/relationships/slideLayout" Target="../slideLayouts/slideLayout1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7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8" name="Google Shape;258;p7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704" r:id="rId26"/>
    <p:sldLayoutId id="2147483868" r:id="rId27"/>
    <p:sldLayoutId id="2147483869" r:id="rId28"/>
    <p:sldLayoutId id="2147483870" r:id="rId2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8" name="Google Shape;518;p7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9" name="Google Shape;519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0" name="Google Shape;520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1" name="Google Shape;521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28" r:id="rId23"/>
    <p:sldLayoutId id="2147483729" r:id="rId24"/>
    <p:sldLayoutId id="2147483730" r:id="rId25"/>
    <p:sldLayoutId id="2147483731" r:id="rId26"/>
    <p:sldLayoutId id="2147483732" r:id="rId27"/>
    <p:sldLayoutId id="2147483733" r:id="rId28"/>
    <p:sldLayoutId id="2147483734" r:id="rId29"/>
    <p:sldLayoutId id="2147483735" r:id="rId3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8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87" name="Google Shape;787;p8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8" name="Google Shape;788;p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9" name="Google Shape;789;p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0" name="Google Shape;790;p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59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9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44" name="Google Shape;1144;p9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5" name="Google Shape;1145;p9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6" name="Google Shape;1146;p9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7" name="Google Shape;1147;p9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9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92" name="Google Shape;1392;p9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3" name="Google Shape;1393;p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4" name="Google Shape;1394;p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5" name="Google Shape;1395;p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  <p:sldLayoutId id="2147483828" r:id="rId18"/>
    <p:sldLayoutId id="2147483829" r:id="rId19"/>
    <p:sldLayoutId id="2147483830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1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" name="Google Shape;1639;p10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40" name="Google Shape;1640;p10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1" name="Google Shape;1641;p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2" name="Google Shape;1642;p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3" name="Google Shape;1643;p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  <p:sldLayoutId id="2147483857" r:id="rId18"/>
    <p:sldLayoutId id="2147483858" r:id="rId19"/>
    <p:sldLayoutId id="2147483859" r:id="rId20"/>
    <p:sldLayoutId id="2147483860" r:id="rId21"/>
    <p:sldLayoutId id="2147483861" r:id="rId22"/>
    <p:sldLayoutId id="2147483862" r:id="rId23"/>
    <p:sldLayoutId id="2147483863" r:id="rId24"/>
    <p:sldLayoutId id="2147483864" r:id="rId25"/>
    <p:sldLayoutId id="2147483865" r:id="rId26"/>
    <p:sldLayoutId id="2147483866" r:id="rId27"/>
    <p:sldLayoutId id="2147483867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37.png"/><Relationship Id="rId11" Type="http://schemas.openxmlformats.org/officeDocument/2006/relationships/image" Target="../media/image41.png"/><Relationship Id="rId5" Type="http://schemas.openxmlformats.org/officeDocument/2006/relationships/image" Target="../media/image36.png"/><Relationship Id="rId10" Type="http://schemas.microsoft.com/office/2007/relationships/hdphoto" Target="../media/hdphoto1.wdp"/><Relationship Id="rId4" Type="http://schemas.openxmlformats.org/officeDocument/2006/relationships/image" Target="../media/image35.jpeg"/><Relationship Id="rId9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45.pn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ixabay.com/fr/terre-globe-planet-arri%C3%A8re-plan-1205169/" TargetMode="External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50.png"/><Relationship Id="rId5" Type="http://schemas.openxmlformats.org/officeDocument/2006/relationships/hyperlink" Target="https://pixabay.com/fr/terre-globe-planet-arri%C3%A8re-plan-1205169/" TargetMode="External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utbolsoccereglamentor.blogspot.com/2015/03/" TargetMode="External"/><Relationship Id="rId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utbolsoccereglamentor.blogspot.com/2015/03/" TargetMode="Externa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5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56.png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1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50.png"/><Relationship Id="rId4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1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1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55.png"/><Relationship Id="rId4" Type="http://schemas.openxmlformats.org/officeDocument/2006/relationships/image" Target="../media/image15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6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3.png"/><Relationship Id="rId4" Type="http://schemas.openxmlformats.org/officeDocument/2006/relationships/image" Target="../media/image62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8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0" name="Google Shape;1890;p1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</a:pPr>
            <a:r>
              <a:rPr lang="fr-FR" dirty="0"/>
              <a:t>2 AC</a:t>
            </a:r>
            <a:endParaRPr dirty="0"/>
          </a:p>
        </p:txBody>
      </p:sp>
      <p:sp>
        <p:nvSpPr>
          <p:cNvPr id="1891" name="Google Shape;1891;p1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</a:pPr>
            <a:r>
              <a:rPr lang="fr-FR" dirty="0"/>
              <a:t>5</a:t>
            </a:r>
            <a:endParaRPr dirty="0"/>
          </a:p>
        </p:txBody>
      </p:sp>
      <p:sp>
        <p:nvSpPr>
          <p:cNvPr id="1892" name="Google Shape;1892;p1"/>
          <p:cNvSpPr txBox="1">
            <a:spLocks noGrp="1"/>
          </p:cNvSpPr>
          <p:nvPr>
            <p:ph type="body" idx="3"/>
          </p:nvPr>
        </p:nvSpPr>
        <p:spPr>
          <a:xfrm>
            <a:off x="1586771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dirty="0"/>
              <a:t>La gravitation universelle</a:t>
            </a:r>
            <a:endParaRPr dirty="0"/>
          </a:p>
        </p:txBody>
      </p:sp>
      <p:sp>
        <p:nvSpPr>
          <p:cNvPr id="1893" name="Google Shape;1893;p1"/>
          <p:cNvSpPr txBox="1">
            <a:spLocks noGrp="1"/>
          </p:cNvSpPr>
          <p:nvPr>
            <p:ph type="body" idx="4"/>
          </p:nvPr>
        </p:nvSpPr>
        <p:spPr>
          <a:xfrm>
            <a:off x="37512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dirty="0"/>
              <a:t>Leçon 2</a:t>
            </a:r>
            <a:endParaRPr dirty="0"/>
          </a:p>
        </p:txBody>
      </p:sp>
      <p:sp>
        <p:nvSpPr>
          <p:cNvPr id="1894" name="Google Shape;1894;p1"/>
          <p:cNvSpPr txBox="1">
            <a:spLocks noGrp="1"/>
          </p:cNvSpPr>
          <p:nvPr>
            <p:ph type="body" idx="5"/>
          </p:nvPr>
        </p:nvSpPr>
        <p:spPr>
          <a:xfrm>
            <a:off x="37512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dirty="0"/>
              <a:t>Tâche2</a:t>
            </a:r>
            <a:endParaRPr dirty="0"/>
          </a:p>
        </p:txBody>
      </p:sp>
      <p:sp>
        <p:nvSpPr>
          <p:cNvPr id="1895" name="Google Shape;1895;p1"/>
          <p:cNvSpPr txBox="1">
            <a:spLocks noGrp="1"/>
          </p:cNvSpPr>
          <p:nvPr>
            <p:ph type="body" idx="6"/>
          </p:nvPr>
        </p:nvSpPr>
        <p:spPr>
          <a:xfrm>
            <a:off x="1663535" y="5288319"/>
            <a:ext cx="5342102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fr-FR" dirty="0"/>
              <a:t>Comparer le poids de deux corps</a:t>
            </a:r>
          </a:p>
        </p:txBody>
      </p:sp>
      <p:sp>
        <p:nvSpPr>
          <p:cNvPr id="1896" name="Google Shape;1896;p1"/>
          <p:cNvSpPr txBox="1">
            <a:spLocks noGrp="1"/>
          </p:cNvSpPr>
          <p:nvPr>
            <p:ph type="body" idx="7"/>
          </p:nvPr>
        </p:nvSpPr>
        <p:spPr>
          <a:xfrm>
            <a:off x="1686856" y="3892642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i="1" dirty="0"/>
              <a:t>Mouvement et interactions</a:t>
            </a:r>
            <a:endParaRPr dirty="0"/>
          </a:p>
        </p:txBody>
      </p:sp>
      <p:sp>
        <p:nvSpPr>
          <p:cNvPr id="1897" name="Google Shape;1897;p1"/>
          <p:cNvSpPr txBox="1">
            <a:spLocks noGrp="1"/>
          </p:cNvSpPr>
          <p:nvPr>
            <p:ph type="body" idx="8"/>
          </p:nvPr>
        </p:nvSpPr>
        <p:spPr>
          <a:xfrm>
            <a:off x="37512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dirty="0"/>
              <a:t>Thème 4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25BED-01D8-0B8A-0A22-83F944E43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A0A5CCA6-ACF4-248E-316E-DBA5E824163A}"/>
              </a:ext>
            </a:extLst>
          </p:cNvPr>
          <p:cNvSpPr/>
          <p:nvPr/>
        </p:nvSpPr>
        <p:spPr>
          <a:xfrm>
            <a:off x="948074" y="265221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Repérage dans </a:t>
            </a:r>
            <a:r>
              <a:rPr lang="fr-FR" sz="3200" b="1" kern="0" noProof="0" dirty="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le chapitre</a:t>
            </a:r>
            <a:endParaRPr lang="fr-FR" sz="3200" i="1" kern="0" noProof="0" dirty="0">
              <a:solidFill>
                <a:schemeClr val="accent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FA1BCB3-912D-8C33-256F-F0A36B5141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304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10C2D34D-FB8B-A95D-F232-29CF7C58B625}"/>
              </a:ext>
            </a:extLst>
          </p:cNvPr>
          <p:cNvSpPr/>
          <p:nvPr/>
        </p:nvSpPr>
        <p:spPr>
          <a:xfrm>
            <a:off x="2471200" y="3449212"/>
            <a:ext cx="8800421" cy="82800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r>
              <a:rPr lang="fr-FR" b="1" dirty="0"/>
              <a:t>Comparer le poids de deux corps.</a:t>
            </a:r>
          </a:p>
        </p:txBody>
      </p:sp>
      <p:sp>
        <p:nvSpPr>
          <p:cNvPr id="22" name="Google Shape;293;p29">
            <a:extLst>
              <a:ext uri="{FF2B5EF4-FFF2-40B4-BE49-F238E27FC236}">
                <a16:creationId xmlns:a16="http://schemas.microsoft.com/office/drawing/2014/main" id="{EAC398AE-0F64-B30B-B910-B04156DD3482}"/>
              </a:ext>
            </a:extLst>
          </p:cNvPr>
          <p:cNvSpPr/>
          <p:nvPr/>
        </p:nvSpPr>
        <p:spPr>
          <a:xfrm>
            <a:off x="1006521" y="3449212"/>
            <a:ext cx="1349096" cy="82800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r>
              <a:rPr lang="fr-FR" b="1" dirty="0"/>
              <a:t>Séance 2</a:t>
            </a:r>
          </a:p>
        </p:txBody>
      </p:sp>
      <p:sp>
        <p:nvSpPr>
          <p:cNvPr id="23" name="Rectangle: Rounded Corners 11">
            <a:extLst>
              <a:ext uri="{FF2B5EF4-FFF2-40B4-BE49-F238E27FC236}">
                <a16:creationId xmlns:a16="http://schemas.microsoft.com/office/drawing/2014/main" id="{099B9CC5-16E5-CB9D-53DD-A5AAB22E13F1}"/>
              </a:ext>
            </a:extLst>
          </p:cNvPr>
          <p:cNvSpPr/>
          <p:nvPr/>
        </p:nvSpPr>
        <p:spPr>
          <a:xfrm>
            <a:off x="920379" y="3377212"/>
            <a:ext cx="10440000" cy="972000"/>
          </a:xfrm>
          <a:prstGeom prst="roundRect">
            <a:avLst/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7" name="Google Shape;292;p29">
            <a:extLst>
              <a:ext uri="{FF2B5EF4-FFF2-40B4-BE49-F238E27FC236}">
                <a16:creationId xmlns:a16="http://schemas.microsoft.com/office/drawing/2014/main" id="{10C2D34D-FB8B-A95D-F232-29CF7C58B625}"/>
              </a:ext>
            </a:extLst>
          </p:cNvPr>
          <p:cNvSpPr/>
          <p:nvPr/>
        </p:nvSpPr>
        <p:spPr>
          <a:xfrm>
            <a:off x="2471200" y="2266674"/>
            <a:ext cx="8800421" cy="82800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chemeClr val="bg1">
                <a:lumMod val="65000"/>
              </a:schemeClr>
            </a:solidFill>
            <a:prstDash val="solid"/>
            <a:miter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8">
              <a:spcBef>
                <a:spcPts val="600"/>
              </a:spcBef>
              <a:spcAft>
                <a:spcPts val="600"/>
              </a:spcAft>
            </a:pPr>
            <a:r>
              <a:rPr lang="fr-FR" dirty="0">
                <a:solidFill>
                  <a:schemeClr val="bg2">
                    <a:lumMod val="75000"/>
                  </a:schemeClr>
                </a:solidFill>
              </a:rPr>
              <a:t>Identifier l’effet de la masse et de la distance sur l’intensité de la force de gravitation universelle.</a:t>
            </a:r>
          </a:p>
        </p:txBody>
      </p:sp>
      <p:sp>
        <p:nvSpPr>
          <p:cNvPr id="28" name="Google Shape;293;p29">
            <a:extLst>
              <a:ext uri="{FF2B5EF4-FFF2-40B4-BE49-F238E27FC236}">
                <a16:creationId xmlns:a16="http://schemas.microsoft.com/office/drawing/2014/main" id="{EAC398AE-0F64-B30B-B910-B04156DD3482}"/>
              </a:ext>
            </a:extLst>
          </p:cNvPr>
          <p:cNvSpPr/>
          <p:nvPr/>
        </p:nvSpPr>
        <p:spPr>
          <a:xfrm>
            <a:off x="1006521" y="2266674"/>
            <a:ext cx="1349096" cy="82800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chemeClr val="bg1">
                <a:lumMod val="65000"/>
              </a:schemeClr>
            </a:solidFill>
            <a:prstDash val="solid"/>
            <a:miter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8">
              <a:spcBef>
                <a:spcPts val="600"/>
              </a:spcBef>
              <a:spcAft>
                <a:spcPts val="600"/>
              </a:spcAft>
            </a:pPr>
            <a:r>
              <a:rPr lang="fr-FR" dirty="0">
                <a:solidFill>
                  <a:schemeClr val="bg2">
                    <a:lumMod val="75000"/>
                  </a:schemeClr>
                </a:solidFill>
              </a:rPr>
              <a:t>Séance 1</a:t>
            </a:r>
          </a:p>
        </p:txBody>
      </p:sp>
      <p:sp>
        <p:nvSpPr>
          <p:cNvPr id="15" name="Google Shape;292;p29">
            <a:extLst>
              <a:ext uri="{FF2B5EF4-FFF2-40B4-BE49-F238E27FC236}">
                <a16:creationId xmlns:a16="http://schemas.microsoft.com/office/drawing/2014/main" id="{10C2D34D-FB8B-A95D-F232-29CF7C58B625}"/>
              </a:ext>
            </a:extLst>
          </p:cNvPr>
          <p:cNvSpPr/>
          <p:nvPr/>
        </p:nvSpPr>
        <p:spPr>
          <a:xfrm>
            <a:off x="2468524" y="4631750"/>
            <a:ext cx="8800421" cy="82800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chemeClr val="bg1">
                <a:lumMod val="65000"/>
              </a:schemeClr>
            </a:solidFill>
            <a:prstDash val="solid"/>
            <a:miter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8">
              <a:spcBef>
                <a:spcPts val="600"/>
              </a:spcBef>
              <a:spcAft>
                <a:spcPts val="600"/>
              </a:spcAft>
              <a:defRPr/>
            </a:pPr>
            <a:r>
              <a:rPr lang="fr-FR" dirty="0">
                <a:solidFill>
                  <a:schemeClr val="bg2">
                    <a:lumMod val="75000"/>
                  </a:schemeClr>
                </a:solidFill>
              </a:rPr>
              <a:t>Déterminer la valeur de l’intensité de pesanteur.</a:t>
            </a: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AC398AE-0F64-B30B-B910-B04156DD3482}"/>
              </a:ext>
            </a:extLst>
          </p:cNvPr>
          <p:cNvSpPr/>
          <p:nvPr/>
        </p:nvSpPr>
        <p:spPr>
          <a:xfrm>
            <a:off x="1003845" y="4631750"/>
            <a:ext cx="1349096" cy="82800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chemeClr val="bg1">
                <a:lumMod val="65000"/>
              </a:schemeClr>
            </a:solidFill>
            <a:prstDash val="solid"/>
            <a:miter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algn="ctr" defTabSz="685800"/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Arial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4286313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Google Shape;1945;p6"/>
          <p:cNvSpPr/>
          <p:nvPr/>
        </p:nvSpPr>
        <p:spPr>
          <a:xfrm>
            <a:off x="584200" y="5086709"/>
            <a:ext cx="1958703" cy="1618891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0C2E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Conceptions erronées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des élèves</a:t>
            </a:r>
            <a:endParaRPr/>
          </a:p>
        </p:txBody>
      </p:sp>
      <p:sp>
        <p:nvSpPr>
          <p:cNvPr id="1946" name="Google Shape;1946;p6"/>
          <p:cNvSpPr/>
          <p:nvPr/>
        </p:nvSpPr>
        <p:spPr>
          <a:xfrm>
            <a:off x="2702474" y="5086708"/>
            <a:ext cx="9130023" cy="1618892"/>
          </a:xfrm>
          <a:prstGeom prst="roundRect">
            <a:avLst>
              <a:gd name="adj" fmla="val 7837"/>
            </a:avLst>
          </a:prstGeom>
          <a:solidFill>
            <a:schemeClr val="lt1"/>
          </a:solidFill>
          <a:ln w="12700" cap="flat" cmpd="sng">
            <a:solidFill>
              <a:srgbClr val="0C413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lvl="0" indent="-142875" algn="just" rtl="0">
              <a:spcBef>
                <a:spcPts val="0"/>
              </a:spcBef>
              <a:spcAft>
                <a:spcPts val="400"/>
              </a:spcAft>
              <a:buChar char="•"/>
            </a:pPr>
            <a:r>
              <a:rPr lang="fr-FR" sz="145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Confondre masse et poids : penser qu’ils ont la même unité et se mesurent avec le même instrument.</a:t>
            </a:r>
          </a:p>
          <a:p>
            <a:pPr marL="285750" lvl="0" indent="-142875" algn="just" rtl="0">
              <a:spcBef>
                <a:spcPts val="0"/>
              </a:spcBef>
              <a:spcAft>
                <a:spcPts val="400"/>
              </a:spcAft>
              <a:buChar char="•"/>
            </a:pPr>
            <a:r>
              <a:rPr lang="fr-FR" sz="145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Croire que l’objet le plus volumineux est forcément le plus lourd.</a:t>
            </a:r>
          </a:p>
          <a:p>
            <a:pPr marL="285750" lvl="0" indent="-142875" algn="just">
              <a:buChar char="•"/>
            </a:pPr>
            <a:r>
              <a:rPr lang="fr-FR" sz="145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Oublier que le poids dépend du lieu, car g (l’intensité de pesanteur ) peut varier.</a:t>
            </a:r>
          </a:p>
        </p:txBody>
      </p:sp>
      <p:sp>
        <p:nvSpPr>
          <p:cNvPr id="1947" name="Google Shape;1947;p6"/>
          <p:cNvSpPr/>
          <p:nvPr/>
        </p:nvSpPr>
        <p:spPr>
          <a:xfrm>
            <a:off x="584200" y="931692"/>
            <a:ext cx="1958704" cy="1631294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0C2E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Tâche à réussir</a:t>
            </a:r>
            <a:endParaRPr/>
          </a:p>
        </p:txBody>
      </p:sp>
      <p:sp>
        <p:nvSpPr>
          <p:cNvPr id="1948" name="Google Shape;1948;p6"/>
          <p:cNvSpPr/>
          <p:nvPr/>
        </p:nvSpPr>
        <p:spPr>
          <a:xfrm>
            <a:off x="2702474" y="899320"/>
            <a:ext cx="9103988" cy="1669710"/>
          </a:xfrm>
          <a:prstGeom prst="roundRect">
            <a:avLst>
              <a:gd name="adj" fmla="val 7861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fr-F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tâche principale 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cette séance repose  sur l’objectif : </a:t>
            </a:r>
          </a:p>
          <a:p>
            <a:pPr algn="just">
              <a:buSzPts val="1800"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« </a:t>
            </a:r>
            <a:r>
              <a:rPr lang="fr-FR" sz="1800" b="1" dirty="0"/>
              <a:t>Comparer le poids de deux corps</a:t>
            </a:r>
            <a:r>
              <a:rPr lang="fr-F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.»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  <a:p>
            <a:pPr marL="82550" marR="0" lvl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dirty="0"/>
          </a:p>
        </p:txBody>
      </p:sp>
      <p:sp>
        <p:nvSpPr>
          <p:cNvPr id="1949" name="Google Shape;1949;p6"/>
          <p:cNvSpPr/>
          <p:nvPr/>
        </p:nvSpPr>
        <p:spPr>
          <a:xfrm>
            <a:off x="2702474" y="2738062"/>
            <a:ext cx="9103988" cy="217357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lvl="0" indent="-142875" algn="just" rtl="0">
              <a:spcBef>
                <a:spcPts val="0"/>
              </a:spcBef>
              <a:spcAft>
                <a:spcPts val="600"/>
              </a:spcAft>
              <a:buChar char="•"/>
            </a:pPr>
            <a:r>
              <a:rPr lang="fr-FR" sz="15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Faire manipuler deux objets de masses différentes avec un dynamomètre, puis lire le poids en newtons.</a:t>
            </a:r>
          </a:p>
          <a:p>
            <a:pPr marL="285750" lvl="0" indent="-142875" algn="just" rtl="0">
              <a:spcBef>
                <a:spcPts val="0"/>
              </a:spcBef>
              <a:spcAft>
                <a:spcPts val="600"/>
              </a:spcAft>
              <a:buChar char="•"/>
            </a:pPr>
            <a:r>
              <a:rPr lang="fr-FR" sz="15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Mettre les résultats dans un tableau : objet, masse, poids mesuré, comparaison.</a:t>
            </a:r>
          </a:p>
          <a:p>
            <a:pPr marL="285750" lvl="0" indent="-142875" algn="just" rtl="0">
              <a:spcBef>
                <a:spcPts val="0"/>
              </a:spcBef>
              <a:spcAft>
                <a:spcPts val="0"/>
              </a:spcAft>
              <a:buChar char="•"/>
            </a:pPr>
            <a:r>
              <a:rPr lang="fr-FR" sz="15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Faire verbaliser la règle : au même endroit, plus la masse est grande, plus le poids est grand ; P = m × g.</a:t>
            </a:r>
          </a:p>
        </p:txBody>
      </p:sp>
      <p:sp>
        <p:nvSpPr>
          <p:cNvPr id="1950" name="Google Shape;1950;p6"/>
          <p:cNvSpPr/>
          <p:nvPr/>
        </p:nvSpPr>
        <p:spPr>
          <a:xfrm>
            <a:off x="584200" y="2738062"/>
            <a:ext cx="1958703" cy="2173571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0C2E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Stratégie</a:t>
            </a:r>
            <a:endParaRPr/>
          </a:p>
        </p:txBody>
      </p:sp>
      <p:sp>
        <p:nvSpPr>
          <p:cNvPr id="1951" name="Google Shape;1951;p6"/>
          <p:cNvSpPr txBox="1"/>
          <p:nvPr/>
        </p:nvSpPr>
        <p:spPr>
          <a:xfrm>
            <a:off x="730894" y="39806"/>
            <a:ext cx="572871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0040C0"/>
                </a:solidFill>
                <a:latin typeface="Calibri"/>
                <a:ea typeface="Calibri"/>
                <a:cs typeface="Calibri"/>
                <a:sym typeface="Calibri"/>
              </a:rPr>
              <a:t>Orientations didactiques </a:t>
            </a:r>
            <a:endParaRPr/>
          </a:p>
        </p:txBody>
      </p:sp>
      <p:pic>
        <p:nvPicPr>
          <p:cNvPr id="1952" name="Google Shape;1952;p6" descr="Image générée"/>
          <p:cNvPicPr preferRelativeResize="0"/>
          <p:nvPr/>
        </p:nvPicPr>
        <p:blipFill rotWithShape="1">
          <a:blip r:embed="rId3">
            <a:alphaModFix/>
          </a:blip>
          <a:srcRect t="11064" b="10678"/>
          <a:stretch/>
        </p:blipFill>
        <p:spPr>
          <a:xfrm>
            <a:off x="3079" y="-42256"/>
            <a:ext cx="727815" cy="8543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1970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360F03D-5B32-04C7-AAE6-9C40F1287215}"/>
              </a:ext>
            </a:extLst>
          </p:cNvPr>
          <p:cNvGrpSpPr/>
          <p:nvPr/>
        </p:nvGrpSpPr>
        <p:grpSpPr>
          <a:xfrm>
            <a:off x="1306287" y="825738"/>
            <a:ext cx="9579427" cy="5403036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68AB2480-BD09-78CF-FE57-9EB036F878E3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" name="Google Shape;252;p28">
              <a:extLst>
                <a:ext uri="{FF2B5EF4-FFF2-40B4-BE49-F238E27FC236}">
                  <a16:creationId xmlns:a16="http://schemas.microsoft.com/office/drawing/2014/main" id="{5EB0448A-0120-2B13-4981-28C1C0966605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sp>
        <p:nvSpPr>
          <p:cNvPr id="16" name="Google Shape;995;p109">
            <a:extLst>
              <a:ext uri="{FF2B5EF4-FFF2-40B4-BE49-F238E27FC236}">
                <a16:creationId xmlns:a16="http://schemas.microsoft.com/office/drawing/2014/main" id="{146F36D3-98C7-A8EA-8830-9ABF771BA77B}"/>
              </a:ext>
            </a:extLst>
          </p:cNvPr>
          <p:cNvSpPr txBox="1"/>
          <p:nvPr/>
        </p:nvSpPr>
        <p:spPr>
          <a:xfrm>
            <a:off x="1747698" y="1256757"/>
            <a:ext cx="4182328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de l’enseignant </a:t>
            </a:r>
          </a:p>
        </p:txBody>
      </p:sp>
      <p:sp>
        <p:nvSpPr>
          <p:cNvPr id="17" name="Google Shape;996;p109">
            <a:extLst>
              <a:ext uri="{FF2B5EF4-FFF2-40B4-BE49-F238E27FC236}">
                <a16:creationId xmlns:a16="http://schemas.microsoft.com/office/drawing/2014/main" id="{0CCAD975-A096-1843-C18D-C7ABD2A0D5D9}"/>
              </a:ext>
            </a:extLst>
          </p:cNvPr>
          <p:cNvSpPr txBox="1"/>
          <p:nvPr/>
        </p:nvSpPr>
        <p:spPr>
          <a:xfrm>
            <a:off x="6270535" y="1277443"/>
            <a:ext cx="4197168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de l’élève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52CBA1D-553E-9A48-AEC2-7331429E3E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5980901" y="4449954"/>
            <a:ext cx="1207308" cy="34351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F0300A3-B307-D5DC-273A-568B2BA9A7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096000" y="2650542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FC40CB-87EF-FC64-CD65-BC554D605E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52865" y="4683813"/>
            <a:ext cx="593846" cy="570969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C9C3D581-0BA9-E0A5-EB9D-7CEF96EEB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554" y="2355901"/>
            <a:ext cx="1272102" cy="921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783130-27C6-2EED-028A-C8EF8C7B38B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6182" t="9395" r="1387" b="32691"/>
          <a:stretch>
            <a:fillRect/>
          </a:stretch>
        </p:blipFill>
        <p:spPr>
          <a:xfrm>
            <a:off x="1969488" y="4009300"/>
            <a:ext cx="3738748" cy="208030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D10B096-6FC4-A379-E940-C44EA8247D2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5514" t="50560" r="58084" b="17543"/>
          <a:stretch>
            <a:fillRect/>
          </a:stretch>
        </p:blipFill>
        <p:spPr>
          <a:xfrm>
            <a:off x="3010702" y="1983495"/>
            <a:ext cx="1656321" cy="133409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D749AD2-1343-9B3D-CEB8-73A7908FA8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41893" t="69473" r="39703" b="19693"/>
          <a:stretch>
            <a:fillRect/>
          </a:stretch>
        </p:blipFill>
        <p:spPr>
          <a:xfrm>
            <a:off x="3236156" y="3485200"/>
            <a:ext cx="1205412" cy="47306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7A3F05F-195B-026E-8083-3CC44EBD9EC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28522" y="2131056"/>
            <a:ext cx="1220680" cy="71777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BB0AFC5-7E6A-EBA9-E02D-51C2830D9A2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67833" y="3527256"/>
            <a:ext cx="1481924" cy="216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25049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7" name="Google Shape;1957;p7"/>
          <p:cNvSpPr txBox="1">
            <a:spLocks noGrp="1"/>
          </p:cNvSpPr>
          <p:nvPr>
            <p:ph type="body" idx="1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 5 min</a:t>
            </a:r>
            <a:endParaRPr dirty="0"/>
          </a:p>
        </p:txBody>
      </p:sp>
      <p:sp>
        <p:nvSpPr>
          <p:cNvPr id="1958" name="Google Shape;1958;p7"/>
          <p:cNvSpPr txBox="1">
            <a:spLocks noGrp="1"/>
          </p:cNvSpPr>
          <p:nvPr>
            <p:ph type="body" idx="2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  <a:endParaRPr dirty="0"/>
          </a:p>
        </p:txBody>
      </p:sp>
      <p:sp>
        <p:nvSpPr>
          <p:cNvPr id="1959" name="Google Shape;1959;p7"/>
          <p:cNvSpPr txBox="1">
            <a:spLocks noGrp="1"/>
          </p:cNvSpPr>
          <p:nvPr>
            <p:ph type="body" idx="3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15 min</a:t>
            </a:r>
            <a:endParaRPr dirty="0"/>
          </a:p>
        </p:txBody>
      </p:sp>
      <p:sp>
        <p:nvSpPr>
          <p:cNvPr id="1960" name="Google Shape;1960;p7"/>
          <p:cNvSpPr txBox="1">
            <a:spLocks noGrp="1"/>
          </p:cNvSpPr>
          <p:nvPr>
            <p:ph type="body" idx="4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  <a:endParaRPr dirty="0"/>
          </a:p>
        </p:txBody>
      </p:sp>
      <p:sp>
        <p:nvSpPr>
          <p:cNvPr id="1961" name="Google Shape;1961;p7"/>
          <p:cNvSpPr txBox="1">
            <a:spLocks noGrp="1"/>
          </p:cNvSpPr>
          <p:nvPr>
            <p:ph type="body" idx="5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10 min</a:t>
            </a:r>
            <a:endParaRPr/>
          </a:p>
        </p:txBody>
      </p:sp>
      <p:sp>
        <p:nvSpPr>
          <p:cNvPr id="1962" name="Google Shape;1962;p7"/>
          <p:cNvSpPr txBox="1">
            <a:spLocks noGrp="1"/>
          </p:cNvSpPr>
          <p:nvPr>
            <p:ph type="body" idx="6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05 min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7" name="Google Shape;1967;p8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latin typeface="Calibri" panose="020F0502020204030204"/>
              </a:rPr>
              <a:t>Bonjour ! Prêts à démarrer notre séance ? Allons-y !  </a:t>
            </a:r>
            <a:endParaRPr lang="fr-FR" noProof="0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8748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7" name="Google Shape;887;p10" descr="Une image contenant dessin humoristique, mammifère, illustration, clipart&#10;&#10;Le contenu généré par l’IA peut être incorrect.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58073" y="1549840"/>
            <a:ext cx="4550664" cy="45506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8" name="Google Shape;888;p10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889" name="Google Shape;889;p10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 panose="020B0604020202020204"/>
                <a:buNone/>
              </a:pPr>
              <a:endParaRPr lang="fr-FR" sz="1200" b="0" i="0" u="none" strike="noStrike" cap="none" noProof="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90" name="Google Shape;890;p10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313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 panose="020B0604020202020204"/>
                <a:buNone/>
              </a:pPr>
              <a:endParaRPr lang="fr-FR" sz="1200" b="0" i="0" u="none" strike="noStrike" cap="none" noProof="0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891" name="Google Shape;891;p10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endParaRPr lang="fr-FR" sz="1200" b="0" i="0" u="none" strike="noStrike" cap="none" noProof="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92" name="Google Shape;892;p10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endParaRPr lang="fr-FR" sz="1200" b="0" i="0" u="none" strike="noStrike" cap="none" noProof="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93" name="Google Shape;893;p10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</a:pPr>
            <a:r>
              <a:rPr lang="fr-FR" sz="2400" b="1" i="0" u="none" strike="noStrike" cap="none" noProof="0" dirty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O</a:t>
            </a:r>
          </a:p>
        </p:txBody>
      </p:sp>
      <p:sp>
        <p:nvSpPr>
          <p:cNvPr id="894" name="Google Shape;894;p10"/>
          <p:cNvSpPr txBox="1"/>
          <p:nvPr/>
        </p:nvSpPr>
        <p:spPr>
          <a:xfrm>
            <a:off x="5147892" y="2280492"/>
            <a:ext cx="5869201" cy="1833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 panose="020B0604020202020204"/>
              <a:buNone/>
            </a:pPr>
            <a:r>
              <a:rPr lang="fr-FR" sz="4800" b="1" i="0" u="none" strike="noStrike" cap="none" noProof="0" dirty="0">
                <a:solidFill>
                  <a:srgbClr val="FFC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Le rituel</a:t>
            </a:r>
            <a:endParaRPr lang="fr-FR" sz="1400" b="0" i="0" u="none" strike="noStrike" cap="none" noProof="0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 panose="020B0604020202020204"/>
              <a:buNone/>
            </a:pPr>
            <a:r>
              <a:rPr lang="fr-FR" sz="4800" b="1" i="0" u="none" strike="noStrike" cap="none" noProof="0" dirty="0">
                <a:solidFill>
                  <a:srgbClr val="FFC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(2 min)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AF29114-9601-8555-CAA8-799D41625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291349"/>
            <a:ext cx="10529279" cy="267549"/>
          </a:xfrm>
        </p:spPr>
        <p:txBody>
          <a:bodyPr>
            <a:noAutofit/>
          </a:bodyPr>
          <a:lstStyle/>
          <a:p>
            <a:r>
              <a:rPr lang="fr-FR" sz="1600" b="1" noProof="0" dirty="0"/>
              <a:t>Observez ces images : à votre avis, quel comportement positif mettent-elles en évidence ?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61B14BB-692C-64AD-320A-48FAEF3F72E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L’enseignant(e) fait participer les élèves pour qu’ils expriment ce qu’ils comprennent de l’image.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64076B2-FE0C-1707-5DD9-662F7735D8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9861" r="51977" b="35802"/>
          <a:stretch>
            <a:fillRect/>
          </a:stretch>
        </p:blipFill>
        <p:spPr>
          <a:xfrm>
            <a:off x="597837" y="1164921"/>
            <a:ext cx="5265066" cy="2647091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67B82B7E-0EE4-9163-4B0E-A23AED560DF3}"/>
              </a:ext>
            </a:extLst>
          </p:cNvPr>
          <p:cNvSpPr txBox="1"/>
          <p:nvPr/>
        </p:nvSpPr>
        <p:spPr>
          <a:xfrm>
            <a:off x="6482543" y="3995348"/>
            <a:ext cx="2451970" cy="1405533"/>
          </a:xfrm>
          <a:prstGeom prst="cloudCallout">
            <a:avLst>
              <a:gd name="adj1" fmla="val -28020"/>
              <a:gd name="adj2" fmla="val -145148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b="1" i="1" dirty="0">
                <a:solidFill>
                  <a:schemeClr val="tx1"/>
                </a:solidFill>
              </a:rPr>
              <a:t>Explique-nous ce qui s’est passé.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5" name="Phylactère : pensées 24">
            <a:extLst>
              <a:ext uri="{FF2B5EF4-FFF2-40B4-BE49-F238E27FC236}">
                <a16:creationId xmlns:a16="http://schemas.microsoft.com/office/drawing/2014/main" id="{E0EDB5C4-1262-80FB-4A01-3D65F373506E}"/>
              </a:ext>
            </a:extLst>
          </p:cNvPr>
          <p:cNvSpPr/>
          <p:nvPr/>
        </p:nvSpPr>
        <p:spPr>
          <a:xfrm>
            <a:off x="605425" y="3925602"/>
            <a:ext cx="2451970" cy="1087270"/>
          </a:xfrm>
          <a:prstGeom prst="cloudCallout">
            <a:avLst>
              <a:gd name="adj1" fmla="val 11244"/>
              <a:gd name="adj2" fmla="val -122272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fr-FR" b="1" dirty="0">
                <a:solidFill>
                  <a:schemeClr val="tx1"/>
                </a:solidFill>
              </a:rPr>
              <a:t>C’est ta faute !</a:t>
            </a:r>
            <a:endParaRPr lang="fr-FR" b="1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" name="Phylactère : pensées 25">
            <a:extLst>
              <a:ext uri="{FF2B5EF4-FFF2-40B4-BE49-F238E27FC236}">
                <a16:creationId xmlns:a16="http://schemas.microsoft.com/office/drawing/2014/main" id="{6275B8C4-DF84-B244-39F0-6FEB37ACF95B}"/>
              </a:ext>
            </a:extLst>
          </p:cNvPr>
          <p:cNvSpPr/>
          <p:nvPr/>
        </p:nvSpPr>
        <p:spPr>
          <a:xfrm>
            <a:off x="9494729" y="3985484"/>
            <a:ext cx="2091846" cy="1055897"/>
          </a:xfrm>
          <a:prstGeom prst="cloudCallout">
            <a:avLst>
              <a:gd name="adj1" fmla="val -31612"/>
              <a:gd name="adj2" fmla="val -16752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fr-FR" b="1" i="1" dirty="0">
                <a:solidFill>
                  <a:schemeClr val="tx1"/>
                </a:solidFill>
              </a:rPr>
              <a:t>On va t’écouter.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673EEE3-81CD-7B31-9B7E-B719F62CE0F8}"/>
              </a:ext>
            </a:extLst>
          </p:cNvPr>
          <p:cNvSpPr txBox="1"/>
          <p:nvPr/>
        </p:nvSpPr>
        <p:spPr>
          <a:xfrm>
            <a:off x="3410933" y="3797144"/>
            <a:ext cx="2451970" cy="1087269"/>
          </a:xfrm>
          <a:prstGeom prst="cloudCallout">
            <a:avLst>
              <a:gd name="adj1" fmla="val -2953"/>
              <a:gd name="adj2" fmla="val -155469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lvl="0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fr-FR" b="1" i="1" dirty="0">
                <a:solidFill>
                  <a:schemeClr val="tx1"/>
                </a:solidFill>
              </a:rPr>
              <a:t>Tu es nul !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F43152-4D84-1080-C41C-6C28E4EA68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248" t="29861" r="1141" b="35802"/>
          <a:stretch>
            <a:fillRect/>
          </a:stretch>
        </p:blipFill>
        <p:spPr>
          <a:xfrm>
            <a:off x="6216441" y="1164921"/>
            <a:ext cx="5219822" cy="264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610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ADFF925-96D4-486B-E393-154F856B8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Le bon comportement est d’écouter les autres .</a:t>
            </a:r>
            <a:endParaRPr lang="fr-FR" sz="1600" b="1" noProof="0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34923E6-9656-540A-F318-30FDFD13C2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L’enseignant.e  recourt à l’alternance linguistique pour expliciter le comportement attendu.</a:t>
            </a:r>
          </a:p>
        </p:txBody>
      </p:sp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6734D466-F212-41A6-C245-D706BE60F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1210" y="3796288"/>
            <a:ext cx="1194317" cy="119431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14A4C3-7709-7567-FDC5-898244EBD8C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29861" r="51977" b="35802"/>
          <a:stretch>
            <a:fillRect/>
          </a:stretch>
        </p:blipFill>
        <p:spPr>
          <a:xfrm>
            <a:off x="575408" y="1393217"/>
            <a:ext cx="5265066" cy="264709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E3CAF3E-7BB8-98DF-4FEC-D559B40EA48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1248" t="29861" r="1141" b="35802"/>
          <a:stretch>
            <a:fillRect/>
          </a:stretch>
        </p:blipFill>
        <p:spPr>
          <a:xfrm>
            <a:off x="6216441" y="1164921"/>
            <a:ext cx="5219822" cy="2647091"/>
          </a:xfrm>
          <a:prstGeom prst="rect">
            <a:avLst/>
          </a:prstGeom>
        </p:spPr>
      </p:pic>
      <p:sp>
        <p:nvSpPr>
          <p:cNvPr id="11" name="Signe de multiplication 10">
            <a:extLst>
              <a:ext uri="{FF2B5EF4-FFF2-40B4-BE49-F238E27FC236}">
                <a16:creationId xmlns:a16="http://schemas.microsoft.com/office/drawing/2014/main" id="{69523393-D829-484C-4623-788FC1BD1FDF}"/>
              </a:ext>
            </a:extLst>
          </p:cNvPr>
          <p:cNvSpPr/>
          <p:nvPr/>
        </p:nvSpPr>
        <p:spPr>
          <a:xfrm>
            <a:off x="2723516" y="3899741"/>
            <a:ext cx="1194318" cy="1194318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 noProof="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433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6" name="Google Shape;2016;p14" descr="Une image contenant dessin humoristique, mammifère, illustration, clipart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8072" y="1056200"/>
            <a:ext cx="4550664" cy="45506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17" name="Google Shape;2017;p1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018" name="Google Shape;2018;p1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9" name="Google Shape;2019;p1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20" name="Google Shape;2020;p14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1" name="Google Shape;2021;p1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2" name="Google Shape;2022;p1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023" name="Google Shape;2023;p14"/>
          <p:cNvSpPr txBox="1"/>
          <p:nvPr/>
        </p:nvSpPr>
        <p:spPr>
          <a:xfrm>
            <a:off x="5147892" y="2280492"/>
            <a:ext cx="5869201" cy="2600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Réactivation des prérequis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(6 min)</a:t>
            </a:r>
            <a:endParaRPr sz="4800" b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4" name="Google Shape;2024;p14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/>
          </a:p>
        </p:txBody>
      </p:sp>
      <p:sp>
        <p:nvSpPr>
          <p:cNvPr id="2025" name="Google Shape;2025;p14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rPr lang="fr-FR" dirty="0"/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01E72CBD-2ED2-3D3B-B099-C0BB803B0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B83920F1-A1C1-00B9-A03E-9C4909F7A6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Choisissez la bonne réponse. 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2FC80C3F-B119-9661-873C-66C6CFCC6A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688D010E-5B3E-33F5-69C6-D73F9315355C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2FD614B8-B856-6D1D-6A78-E0A28F0C016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E277E3F7-9874-15B6-1642-BB4F2ED16746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3187;p45">
            <a:extLst>
              <a:ext uri="{FF2B5EF4-FFF2-40B4-BE49-F238E27FC236}">
                <a16:creationId xmlns:a16="http://schemas.microsoft.com/office/drawing/2014/main" id="{AE44761B-14E8-B095-E9BC-0CA26465C09C}"/>
              </a:ext>
            </a:extLst>
          </p:cNvPr>
          <p:cNvGrpSpPr/>
          <p:nvPr/>
        </p:nvGrpSpPr>
        <p:grpSpPr>
          <a:xfrm>
            <a:off x="1203370" y="2484517"/>
            <a:ext cx="6016138" cy="531048"/>
            <a:chOff x="1445307" y="2434516"/>
            <a:chExt cx="5312204" cy="531048"/>
          </a:xfrm>
        </p:grpSpPr>
        <p:sp>
          <p:nvSpPr>
            <p:cNvPr id="8" name="Google Shape;3188;p45">
              <a:extLst>
                <a:ext uri="{FF2B5EF4-FFF2-40B4-BE49-F238E27FC236}">
                  <a16:creationId xmlns:a16="http://schemas.microsoft.com/office/drawing/2014/main" id="{FFA24B52-CFB5-4BF4-E1C0-60BF89B64F6D}"/>
                </a:ext>
              </a:extLst>
            </p:cNvPr>
            <p:cNvSpPr/>
            <p:nvPr/>
          </p:nvSpPr>
          <p:spPr>
            <a:xfrm>
              <a:off x="1877307" y="2434516"/>
              <a:ext cx="4880204" cy="531048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une force de contact</a:t>
              </a:r>
              <a:endParaRPr dirty="0"/>
            </a:p>
          </p:txBody>
        </p:sp>
        <p:sp>
          <p:nvSpPr>
            <p:cNvPr id="9" name="Google Shape;3189;p45">
              <a:extLst>
                <a:ext uri="{FF2B5EF4-FFF2-40B4-BE49-F238E27FC236}">
                  <a16:creationId xmlns:a16="http://schemas.microsoft.com/office/drawing/2014/main" id="{B4EF8344-5DAA-6E37-BFA8-DC266DFCE70A}"/>
                </a:ext>
              </a:extLst>
            </p:cNvPr>
            <p:cNvSpPr/>
            <p:nvPr/>
          </p:nvSpPr>
          <p:spPr>
            <a:xfrm>
              <a:off x="1445307" y="2438259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17D862B9-47E8-F207-07FC-34EDFB45752D}"/>
              </a:ext>
            </a:extLst>
          </p:cNvPr>
          <p:cNvSpPr txBox="1"/>
          <p:nvPr/>
        </p:nvSpPr>
        <p:spPr>
          <a:xfrm>
            <a:off x="695960" y="1402080"/>
            <a:ext cx="10800080" cy="57888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800" b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La Terre exerce une force sur les objets autour d’elle. Cette force est :</a:t>
            </a:r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0057AD7-8E8F-4134-8B1A-669B36A2FB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5473" b="-1109"/>
          <a:stretch>
            <a:fillRect/>
          </a:stretch>
        </p:blipFill>
        <p:spPr>
          <a:xfrm>
            <a:off x="8180823" y="2446417"/>
            <a:ext cx="2332361" cy="2230532"/>
          </a:xfrm>
          <a:prstGeom prst="rect">
            <a:avLst/>
          </a:prstGeom>
        </p:spPr>
      </p:pic>
      <p:grpSp>
        <p:nvGrpSpPr>
          <p:cNvPr id="7" name="Google Shape;3187;p45">
            <a:extLst>
              <a:ext uri="{FF2B5EF4-FFF2-40B4-BE49-F238E27FC236}">
                <a16:creationId xmlns:a16="http://schemas.microsoft.com/office/drawing/2014/main" id="{B704AF94-950F-201D-BF14-1B6A5B42474C}"/>
              </a:ext>
            </a:extLst>
          </p:cNvPr>
          <p:cNvGrpSpPr/>
          <p:nvPr/>
        </p:nvGrpSpPr>
        <p:grpSpPr>
          <a:xfrm>
            <a:off x="1203370" y="3504150"/>
            <a:ext cx="6016138" cy="434667"/>
            <a:chOff x="1445307" y="2434516"/>
            <a:chExt cx="5312204" cy="434667"/>
          </a:xfrm>
        </p:grpSpPr>
        <p:sp>
          <p:nvSpPr>
            <p:cNvPr id="16" name="Google Shape;3188;p45">
              <a:extLst>
                <a:ext uri="{FF2B5EF4-FFF2-40B4-BE49-F238E27FC236}">
                  <a16:creationId xmlns:a16="http://schemas.microsoft.com/office/drawing/2014/main" id="{4C130205-ABFC-B76B-7865-4E8C035A4D0E}"/>
                </a:ext>
              </a:extLst>
            </p:cNvPr>
            <p:cNvSpPr/>
            <p:nvPr/>
          </p:nvSpPr>
          <p:spPr>
            <a:xfrm>
              <a:off x="1877307" y="2434516"/>
              <a:ext cx="4880204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une force à distance</a:t>
              </a:r>
              <a:endParaRPr dirty="0"/>
            </a:p>
          </p:txBody>
        </p:sp>
        <p:sp>
          <p:nvSpPr>
            <p:cNvPr id="17" name="Google Shape;3189;p45">
              <a:extLst>
                <a:ext uri="{FF2B5EF4-FFF2-40B4-BE49-F238E27FC236}">
                  <a16:creationId xmlns:a16="http://schemas.microsoft.com/office/drawing/2014/main" id="{7B688A4D-B73C-01AD-D866-9D32DCAF5823}"/>
                </a:ext>
              </a:extLst>
            </p:cNvPr>
            <p:cNvSpPr/>
            <p:nvPr/>
          </p:nvSpPr>
          <p:spPr>
            <a:xfrm>
              <a:off x="1445307" y="2438259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 dirty="0"/>
            </a:p>
          </p:txBody>
        </p:sp>
      </p:grpSp>
      <p:grpSp>
        <p:nvGrpSpPr>
          <p:cNvPr id="18" name="Google Shape;3187;p45">
            <a:extLst>
              <a:ext uri="{FF2B5EF4-FFF2-40B4-BE49-F238E27FC236}">
                <a16:creationId xmlns:a16="http://schemas.microsoft.com/office/drawing/2014/main" id="{105BDD82-C0EE-2206-70BC-E259DA825C31}"/>
              </a:ext>
            </a:extLst>
          </p:cNvPr>
          <p:cNvGrpSpPr/>
          <p:nvPr/>
        </p:nvGrpSpPr>
        <p:grpSpPr>
          <a:xfrm>
            <a:off x="1203370" y="4428127"/>
            <a:ext cx="6151662" cy="434667"/>
            <a:chOff x="1445307" y="2434516"/>
            <a:chExt cx="5431871" cy="434667"/>
          </a:xfrm>
        </p:grpSpPr>
        <p:sp>
          <p:nvSpPr>
            <p:cNvPr id="19" name="Google Shape;3188;p45">
              <a:extLst>
                <a:ext uri="{FF2B5EF4-FFF2-40B4-BE49-F238E27FC236}">
                  <a16:creationId xmlns:a16="http://schemas.microsoft.com/office/drawing/2014/main" id="{27C6135D-EB19-36EA-5C11-805F465A7FEF}"/>
                </a:ext>
              </a:extLst>
            </p:cNvPr>
            <p:cNvSpPr/>
            <p:nvPr/>
          </p:nvSpPr>
          <p:spPr>
            <a:xfrm>
              <a:off x="1877307" y="2434516"/>
              <a:ext cx="499987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une force qui n’existe que si l’objet bouge</a:t>
              </a:r>
              <a:endParaRPr dirty="0"/>
            </a:p>
          </p:txBody>
        </p:sp>
        <p:sp>
          <p:nvSpPr>
            <p:cNvPr id="20" name="Google Shape;3189;p45">
              <a:extLst>
                <a:ext uri="{FF2B5EF4-FFF2-40B4-BE49-F238E27FC236}">
                  <a16:creationId xmlns:a16="http://schemas.microsoft.com/office/drawing/2014/main" id="{CBE651D1-6B35-2333-CE80-B2ADC9A051AF}"/>
                </a:ext>
              </a:extLst>
            </p:cNvPr>
            <p:cNvSpPr/>
            <p:nvPr/>
          </p:nvSpPr>
          <p:spPr>
            <a:xfrm>
              <a:off x="1445307" y="2438259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589398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68B795E0-F574-90A1-ABD3-26C1F4994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21;p22">
            <a:extLst>
              <a:ext uri="{FF2B5EF4-FFF2-40B4-BE49-F238E27FC236}">
                <a16:creationId xmlns:a16="http://schemas.microsoft.com/office/drawing/2014/main" id="{2FBF95F4-5842-4189-E8B4-8B7C805462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C8E13709-1B5D-D18E-E2B9-BE3FCCFF9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Terre attire les objets même sans les toucher. C’est donc une force à distance.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DE2C671-2B96-50C5-BACF-B093C81CEA54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fr-FR" dirty="0"/>
              <a:t>L ’</a:t>
            </a:r>
            <a:r>
              <a:rPr lang="fr-FR" dirty="0" err="1"/>
              <a:t>enseignant.e</a:t>
            </a:r>
            <a:r>
              <a:rPr lang="fr-FR" dirty="0"/>
              <a:t> peut donner d’autres exemples </a:t>
            </a:r>
          </a:p>
        </p:txBody>
      </p:sp>
      <p:grpSp>
        <p:nvGrpSpPr>
          <p:cNvPr id="11" name="Google Shape;3187;p45">
            <a:extLst>
              <a:ext uri="{FF2B5EF4-FFF2-40B4-BE49-F238E27FC236}">
                <a16:creationId xmlns:a16="http://schemas.microsoft.com/office/drawing/2014/main" id="{11DA423D-0484-8307-C89B-4AC17E6550A5}"/>
              </a:ext>
            </a:extLst>
          </p:cNvPr>
          <p:cNvGrpSpPr/>
          <p:nvPr/>
        </p:nvGrpSpPr>
        <p:grpSpPr>
          <a:xfrm>
            <a:off x="1203370" y="2484517"/>
            <a:ext cx="6016138" cy="531048"/>
            <a:chOff x="1445307" y="2434516"/>
            <a:chExt cx="5312204" cy="531048"/>
          </a:xfrm>
          <a:solidFill>
            <a:schemeClr val="bg1">
              <a:lumMod val="95000"/>
            </a:schemeClr>
          </a:solidFill>
        </p:grpSpPr>
        <p:sp>
          <p:nvSpPr>
            <p:cNvPr id="13" name="Google Shape;3188;p45">
              <a:extLst>
                <a:ext uri="{FF2B5EF4-FFF2-40B4-BE49-F238E27FC236}">
                  <a16:creationId xmlns:a16="http://schemas.microsoft.com/office/drawing/2014/main" id="{6AACB330-3217-5C79-F925-D401CBB941E4}"/>
                </a:ext>
              </a:extLst>
            </p:cNvPr>
            <p:cNvSpPr/>
            <p:nvPr/>
          </p:nvSpPr>
          <p:spPr>
            <a:xfrm>
              <a:off x="1877307" y="2434516"/>
              <a:ext cx="4880204" cy="531048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une force de contact</a:t>
              </a:r>
              <a:endParaRPr dirty="0"/>
            </a:p>
          </p:txBody>
        </p:sp>
        <p:sp>
          <p:nvSpPr>
            <p:cNvPr id="14" name="Google Shape;3189;p45">
              <a:extLst>
                <a:ext uri="{FF2B5EF4-FFF2-40B4-BE49-F238E27FC236}">
                  <a16:creationId xmlns:a16="http://schemas.microsoft.com/office/drawing/2014/main" id="{FD66FD9A-1BA7-C921-15CB-8164F9D5B804}"/>
                </a:ext>
              </a:extLst>
            </p:cNvPr>
            <p:cNvSpPr/>
            <p:nvPr/>
          </p:nvSpPr>
          <p:spPr>
            <a:xfrm>
              <a:off x="1445307" y="2438259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 dirty="0"/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C6FC593D-2671-C0B8-A69F-95C023355378}"/>
              </a:ext>
            </a:extLst>
          </p:cNvPr>
          <p:cNvSpPr txBox="1"/>
          <p:nvPr/>
        </p:nvSpPr>
        <p:spPr>
          <a:xfrm>
            <a:off x="695960" y="1402080"/>
            <a:ext cx="10800080" cy="57888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800" b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La Terre exerce une force sur les objets autour d’elle. Cette force est :</a:t>
            </a:r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D6896C2-361C-D969-0362-25649BA983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5473" b="-1109"/>
          <a:stretch>
            <a:fillRect/>
          </a:stretch>
        </p:blipFill>
        <p:spPr>
          <a:xfrm>
            <a:off x="8180823" y="2446417"/>
            <a:ext cx="2332361" cy="2230532"/>
          </a:xfrm>
          <a:prstGeom prst="rect">
            <a:avLst/>
          </a:prstGeom>
        </p:spPr>
      </p:pic>
      <p:grpSp>
        <p:nvGrpSpPr>
          <p:cNvPr id="18" name="Google Shape;3187;p45">
            <a:extLst>
              <a:ext uri="{FF2B5EF4-FFF2-40B4-BE49-F238E27FC236}">
                <a16:creationId xmlns:a16="http://schemas.microsoft.com/office/drawing/2014/main" id="{06C8B506-D358-F026-4D36-2A3A564A61BC}"/>
              </a:ext>
            </a:extLst>
          </p:cNvPr>
          <p:cNvGrpSpPr/>
          <p:nvPr/>
        </p:nvGrpSpPr>
        <p:grpSpPr>
          <a:xfrm>
            <a:off x="1203370" y="3504150"/>
            <a:ext cx="6016138" cy="434667"/>
            <a:chOff x="1445307" y="2434516"/>
            <a:chExt cx="5312204" cy="434667"/>
          </a:xfrm>
        </p:grpSpPr>
        <p:sp>
          <p:nvSpPr>
            <p:cNvPr id="19" name="Google Shape;3188;p45">
              <a:extLst>
                <a:ext uri="{FF2B5EF4-FFF2-40B4-BE49-F238E27FC236}">
                  <a16:creationId xmlns:a16="http://schemas.microsoft.com/office/drawing/2014/main" id="{F9F86AE6-3E48-3BB5-97C1-3D4E6123C3D6}"/>
                </a:ext>
              </a:extLst>
            </p:cNvPr>
            <p:cNvSpPr/>
            <p:nvPr/>
          </p:nvSpPr>
          <p:spPr>
            <a:xfrm>
              <a:off x="1877307" y="2434516"/>
              <a:ext cx="4880204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une force à distance</a:t>
              </a:r>
              <a:endParaRPr dirty="0"/>
            </a:p>
          </p:txBody>
        </p:sp>
        <p:sp>
          <p:nvSpPr>
            <p:cNvPr id="20" name="Google Shape;3189;p45">
              <a:extLst>
                <a:ext uri="{FF2B5EF4-FFF2-40B4-BE49-F238E27FC236}">
                  <a16:creationId xmlns:a16="http://schemas.microsoft.com/office/drawing/2014/main" id="{68A8688B-3769-2609-CB35-5DD5B4C912F6}"/>
                </a:ext>
              </a:extLst>
            </p:cNvPr>
            <p:cNvSpPr/>
            <p:nvPr/>
          </p:nvSpPr>
          <p:spPr>
            <a:xfrm>
              <a:off x="1445307" y="2438259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 dirty="0"/>
            </a:p>
          </p:txBody>
        </p:sp>
      </p:grpSp>
      <p:grpSp>
        <p:nvGrpSpPr>
          <p:cNvPr id="25" name="Google Shape;3187;p45">
            <a:extLst>
              <a:ext uri="{FF2B5EF4-FFF2-40B4-BE49-F238E27FC236}">
                <a16:creationId xmlns:a16="http://schemas.microsoft.com/office/drawing/2014/main" id="{7BF704C8-18A6-7217-49BE-D7302A2648FE}"/>
              </a:ext>
            </a:extLst>
          </p:cNvPr>
          <p:cNvGrpSpPr/>
          <p:nvPr/>
        </p:nvGrpSpPr>
        <p:grpSpPr>
          <a:xfrm>
            <a:off x="1203370" y="4428127"/>
            <a:ext cx="6151662" cy="434667"/>
            <a:chOff x="1445307" y="2434516"/>
            <a:chExt cx="5431871" cy="434667"/>
          </a:xfrm>
          <a:solidFill>
            <a:schemeClr val="bg1">
              <a:lumMod val="95000"/>
            </a:schemeClr>
          </a:solidFill>
        </p:grpSpPr>
        <p:sp>
          <p:nvSpPr>
            <p:cNvPr id="26" name="Google Shape;3188;p45">
              <a:extLst>
                <a:ext uri="{FF2B5EF4-FFF2-40B4-BE49-F238E27FC236}">
                  <a16:creationId xmlns:a16="http://schemas.microsoft.com/office/drawing/2014/main" id="{8D02F92D-F5EE-C7C4-AC92-3FC824251FFD}"/>
                </a:ext>
              </a:extLst>
            </p:cNvPr>
            <p:cNvSpPr/>
            <p:nvPr/>
          </p:nvSpPr>
          <p:spPr>
            <a:xfrm>
              <a:off x="1877307" y="2434516"/>
              <a:ext cx="4999871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une force qui n’existe que si l’objet bouge</a:t>
              </a:r>
              <a:endParaRPr dirty="0"/>
            </a:p>
          </p:txBody>
        </p:sp>
        <p:sp>
          <p:nvSpPr>
            <p:cNvPr id="27" name="Google Shape;3189;p45">
              <a:extLst>
                <a:ext uri="{FF2B5EF4-FFF2-40B4-BE49-F238E27FC236}">
                  <a16:creationId xmlns:a16="http://schemas.microsoft.com/office/drawing/2014/main" id="{776A21C2-C325-EA27-4153-D04883C8609C}"/>
                </a:ext>
              </a:extLst>
            </p:cNvPr>
            <p:cNvSpPr/>
            <p:nvPr/>
          </p:nvSpPr>
          <p:spPr>
            <a:xfrm>
              <a:off x="1445307" y="2438259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dirty="0"/>
            </a:p>
          </p:txBody>
        </p:sp>
      </p:grpSp>
      <p:pic>
        <p:nvPicPr>
          <p:cNvPr id="28" name="Google Shape;3208;p46" descr="Coche avec un remplissage uni">
            <a:extLst>
              <a:ext uri="{FF2B5EF4-FFF2-40B4-BE49-F238E27FC236}">
                <a16:creationId xmlns:a16="http://schemas.microsoft.com/office/drawing/2014/main" id="{20915273-98AB-93F3-D1EC-D1802065B42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55032" y="3250244"/>
            <a:ext cx="684830" cy="684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6309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2067">
          <a:extLst>
            <a:ext uri="{FF2B5EF4-FFF2-40B4-BE49-F238E27FC236}">
              <a16:creationId xmlns:a16="http://schemas.microsoft.com/office/drawing/2014/main" id="{5E8B8CF1-FE26-C741-1864-A56EF891D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FB9608C6-A9C8-FF8A-D768-14B0B9A180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Choisissez la bonne réponse. 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F1DBC254-CAB6-0086-510F-FEFBABF5EF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95130BE0-E138-C963-A120-2A3C9951D219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2E9D462-EC09-F64E-45C1-031E8019009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9BAEDE60-99A3-F415-50F4-AE5E4FDEAB65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" name="Google Shape;3186;p45">
            <a:extLst>
              <a:ext uri="{FF2B5EF4-FFF2-40B4-BE49-F238E27FC236}">
                <a16:creationId xmlns:a16="http://schemas.microsoft.com/office/drawing/2014/main" id="{4BA27C45-2220-09D6-FDB8-2588CDA7111B}"/>
              </a:ext>
            </a:extLst>
          </p:cNvPr>
          <p:cNvSpPr txBox="1"/>
          <p:nvPr/>
        </p:nvSpPr>
        <p:spPr>
          <a:xfrm>
            <a:off x="499592" y="1275690"/>
            <a:ext cx="10250147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flèche en rouge représente la force :</a:t>
            </a:r>
            <a:endParaRPr dirty="0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ACE7191-9F87-B721-F74F-9716BC9C2BAA}"/>
              </a:ext>
            </a:extLst>
          </p:cNvPr>
          <p:cNvGrpSpPr/>
          <p:nvPr/>
        </p:nvGrpSpPr>
        <p:grpSpPr>
          <a:xfrm>
            <a:off x="733592" y="4054574"/>
            <a:ext cx="5024789" cy="443666"/>
            <a:chOff x="733592" y="4054574"/>
            <a:chExt cx="5024789" cy="443666"/>
          </a:xfrm>
        </p:grpSpPr>
        <p:sp>
          <p:nvSpPr>
            <p:cNvPr id="10" name="Google Shape;3188;p45">
              <a:extLst>
                <a:ext uri="{FF2B5EF4-FFF2-40B4-BE49-F238E27FC236}">
                  <a16:creationId xmlns:a16="http://schemas.microsoft.com/office/drawing/2014/main" id="{95BCDD33-35B8-27D4-2563-D3BDE26381CE}"/>
                </a:ext>
              </a:extLst>
            </p:cNvPr>
            <p:cNvSpPr/>
            <p:nvPr/>
          </p:nvSpPr>
          <p:spPr>
            <a:xfrm>
              <a:off x="1222837" y="4054574"/>
              <a:ext cx="4535544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 la Lune sur la Terre</a:t>
              </a:r>
              <a:endParaRPr dirty="0"/>
            </a:p>
          </p:txBody>
        </p:sp>
        <p:sp>
          <p:nvSpPr>
            <p:cNvPr id="11" name="Google Shape;3189;p45">
              <a:extLst>
                <a:ext uri="{FF2B5EF4-FFF2-40B4-BE49-F238E27FC236}">
                  <a16:creationId xmlns:a16="http://schemas.microsoft.com/office/drawing/2014/main" id="{6384719D-0C37-21E8-9B46-86890CF9A7F8}"/>
                </a:ext>
              </a:extLst>
            </p:cNvPr>
            <p:cNvSpPr/>
            <p:nvPr/>
          </p:nvSpPr>
          <p:spPr>
            <a:xfrm>
              <a:off x="733592" y="4067316"/>
              <a:ext cx="489245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12" name="Google Shape;3190;p45">
            <a:extLst>
              <a:ext uri="{FF2B5EF4-FFF2-40B4-BE49-F238E27FC236}">
                <a16:creationId xmlns:a16="http://schemas.microsoft.com/office/drawing/2014/main" id="{60039D83-EEC4-E19B-0DD3-619C1BC8C982}"/>
              </a:ext>
            </a:extLst>
          </p:cNvPr>
          <p:cNvGrpSpPr/>
          <p:nvPr/>
        </p:nvGrpSpPr>
        <p:grpSpPr>
          <a:xfrm>
            <a:off x="733592" y="5575915"/>
            <a:ext cx="5024790" cy="430924"/>
            <a:chOff x="1445309" y="3848948"/>
            <a:chExt cx="4436851" cy="430924"/>
          </a:xfrm>
        </p:grpSpPr>
        <p:sp>
          <p:nvSpPr>
            <p:cNvPr id="13" name="Google Shape;3191;p45">
              <a:extLst>
                <a:ext uri="{FF2B5EF4-FFF2-40B4-BE49-F238E27FC236}">
                  <a16:creationId xmlns:a16="http://schemas.microsoft.com/office/drawing/2014/main" id="{BA3A3339-669B-22C7-C9CE-A895A7E85F9B}"/>
                </a:ext>
              </a:extLst>
            </p:cNvPr>
            <p:cNvSpPr/>
            <p:nvPr/>
          </p:nvSpPr>
          <p:spPr>
            <a:xfrm>
              <a:off x="1877309" y="3848948"/>
              <a:ext cx="4004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du Soleil sur la Terre et la Lune</a:t>
              </a:r>
              <a:endParaRPr dirty="0"/>
            </a:p>
          </p:txBody>
        </p:sp>
        <p:sp>
          <p:nvSpPr>
            <p:cNvPr id="14" name="Google Shape;3192;p45">
              <a:extLst>
                <a:ext uri="{FF2B5EF4-FFF2-40B4-BE49-F238E27FC236}">
                  <a16:creationId xmlns:a16="http://schemas.microsoft.com/office/drawing/2014/main" id="{395559D5-371E-9D4A-D8D9-2EF4900C3D33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dirty="0"/>
            </a:p>
          </p:txBody>
        </p:sp>
      </p:grpSp>
      <p:grpSp>
        <p:nvGrpSpPr>
          <p:cNvPr id="15" name="Google Shape;3190;p45">
            <a:extLst>
              <a:ext uri="{FF2B5EF4-FFF2-40B4-BE49-F238E27FC236}">
                <a16:creationId xmlns:a16="http://schemas.microsoft.com/office/drawing/2014/main" id="{6D03259A-C441-7862-1E74-B0E4DDC4D1E0}"/>
              </a:ext>
            </a:extLst>
          </p:cNvPr>
          <p:cNvGrpSpPr/>
          <p:nvPr/>
        </p:nvGrpSpPr>
        <p:grpSpPr>
          <a:xfrm>
            <a:off x="733592" y="4821615"/>
            <a:ext cx="5024789" cy="430924"/>
            <a:chOff x="1445309" y="3848948"/>
            <a:chExt cx="4436850" cy="430924"/>
          </a:xfrm>
        </p:grpSpPr>
        <p:sp>
          <p:nvSpPr>
            <p:cNvPr id="18" name="Google Shape;3191;p45">
              <a:extLst>
                <a:ext uri="{FF2B5EF4-FFF2-40B4-BE49-F238E27FC236}">
                  <a16:creationId xmlns:a16="http://schemas.microsoft.com/office/drawing/2014/main" id="{4C220341-2674-C0EE-EDFF-756F49B5EC32}"/>
                </a:ext>
              </a:extLst>
            </p:cNvPr>
            <p:cNvSpPr/>
            <p:nvPr/>
          </p:nvSpPr>
          <p:spPr>
            <a:xfrm>
              <a:off x="1877308" y="3848948"/>
              <a:ext cx="4004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 la Terre sur la Lune</a:t>
              </a:r>
            </a:p>
          </p:txBody>
        </p:sp>
        <p:sp>
          <p:nvSpPr>
            <p:cNvPr id="19" name="Google Shape;3192;p45">
              <a:extLst>
                <a:ext uri="{FF2B5EF4-FFF2-40B4-BE49-F238E27FC236}">
                  <a16:creationId xmlns:a16="http://schemas.microsoft.com/office/drawing/2014/main" id="{144025D7-F8F9-46BC-26A1-6A0E303163F0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CE8B4F2-6A80-6708-A96A-5E6907ED5563}"/>
              </a:ext>
            </a:extLst>
          </p:cNvPr>
          <p:cNvGrpSpPr/>
          <p:nvPr/>
        </p:nvGrpSpPr>
        <p:grpSpPr>
          <a:xfrm>
            <a:off x="3578909" y="1976785"/>
            <a:ext cx="4798132" cy="1738556"/>
            <a:chOff x="6329728" y="3117528"/>
            <a:chExt cx="3370082" cy="1221116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AFBFCB93-5E14-0C98-5E1C-AA163907398A}"/>
                </a:ext>
              </a:extLst>
            </p:cNvPr>
            <p:cNvGrpSpPr/>
            <p:nvPr/>
          </p:nvGrpSpPr>
          <p:grpSpPr>
            <a:xfrm>
              <a:off x="6329728" y="3117528"/>
              <a:ext cx="3370082" cy="1221116"/>
              <a:chOff x="6329728" y="3117528"/>
              <a:chExt cx="3370082" cy="1221116"/>
            </a:xfrm>
          </p:grpSpPr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7A78EFB4-EF33-0D94-933C-1F9B714E1A83}"/>
                  </a:ext>
                </a:extLst>
              </p:cNvPr>
              <p:cNvSpPr/>
              <p:nvPr/>
            </p:nvSpPr>
            <p:spPr>
              <a:xfrm>
                <a:off x="6329728" y="3346836"/>
                <a:ext cx="776355" cy="77635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00" b="1" dirty="0">
                  <a:solidFill>
                    <a:srgbClr val="7030A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fr-FR" sz="2000" b="1" baseline="-25000" dirty="0">
                    <a:solidFill>
                      <a:srgbClr val="7030A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La Lune</a:t>
                </a:r>
              </a:p>
            </p:txBody>
          </p:sp>
          <p:sp>
            <p:nvSpPr>
              <p:cNvPr id="24" name="Ellipse 23">
                <a:extLst>
                  <a:ext uri="{FF2B5EF4-FFF2-40B4-BE49-F238E27FC236}">
                    <a16:creationId xmlns:a16="http://schemas.microsoft.com/office/drawing/2014/main" id="{31C01A5C-828E-DA5E-931C-425BECD493B1}"/>
                  </a:ext>
                </a:extLst>
              </p:cNvPr>
              <p:cNvSpPr/>
              <p:nvPr/>
            </p:nvSpPr>
            <p:spPr>
              <a:xfrm>
                <a:off x="8478694" y="3117528"/>
                <a:ext cx="1221116" cy="1221116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00" b="1" baseline="-25000" dirty="0">
                  <a:solidFill>
                    <a:srgbClr val="7030A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fr-FR" sz="2000" b="1" baseline="-25000" dirty="0">
                    <a:solidFill>
                      <a:srgbClr val="7030A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La Terre </a:t>
                </a:r>
              </a:p>
            </p:txBody>
          </p:sp>
        </p:grp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05C04A47-1E69-7AFE-55F5-AE1AC2F325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17905" y="3728086"/>
              <a:ext cx="1142629" cy="6927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43519052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0CFC647D-145A-4ECE-EF3F-0C5A86407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21;p22">
            <a:extLst>
              <a:ext uri="{FF2B5EF4-FFF2-40B4-BE49-F238E27FC236}">
                <a16:creationId xmlns:a16="http://schemas.microsoft.com/office/drawing/2014/main" id="{E88B5EE7-C4A6-A1BD-1D42-3CF8A8FE005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87C7007E-D4FC-F129-7697-3854AC118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bonne réponse c’est B. </a:t>
            </a:r>
          </a:p>
        </p:txBody>
      </p:sp>
      <p:sp>
        <p:nvSpPr>
          <p:cNvPr id="39" name="Espace réservé du texte 38">
            <a:extLst>
              <a:ext uri="{FF2B5EF4-FFF2-40B4-BE49-F238E27FC236}">
                <a16:creationId xmlns:a16="http://schemas.microsoft.com/office/drawing/2014/main" id="{20A7A699-39C0-2842-AEF0-58D350FC8542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fr-FR" dirty="0"/>
              <a:t>L’</a:t>
            </a:r>
            <a:r>
              <a:rPr lang="fr-FR" dirty="0" err="1"/>
              <a:t>enseignant.e</a:t>
            </a:r>
            <a:r>
              <a:rPr lang="fr-FR" dirty="0"/>
              <a:t> rappelle que la Terre exerce toujours une force à distance.</a:t>
            </a:r>
          </a:p>
        </p:txBody>
      </p:sp>
      <p:pic>
        <p:nvPicPr>
          <p:cNvPr id="3" name="Google Shape;3208;p46" descr="Coche avec un remplissage uni">
            <a:extLst>
              <a:ext uri="{FF2B5EF4-FFF2-40B4-BE49-F238E27FC236}">
                <a16:creationId xmlns:a16="http://schemas.microsoft.com/office/drawing/2014/main" id="{4A36FFF3-ED38-FF52-FA8B-EEF43ED4E9D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38485" y="4694662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186;p45">
            <a:extLst>
              <a:ext uri="{FF2B5EF4-FFF2-40B4-BE49-F238E27FC236}">
                <a16:creationId xmlns:a16="http://schemas.microsoft.com/office/drawing/2014/main" id="{3327D085-B3AD-0E15-E839-986914D06B02}"/>
              </a:ext>
            </a:extLst>
          </p:cNvPr>
          <p:cNvSpPr txBox="1"/>
          <p:nvPr/>
        </p:nvSpPr>
        <p:spPr>
          <a:xfrm>
            <a:off x="499592" y="1275690"/>
            <a:ext cx="10250147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flèche en rouge représente la force :</a:t>
            </a:r>
            <a:endParaRPr dirty="0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A2058B4-10D7-A53C-BC48-74B5609F269A}"/>
              </a:ext>
            </a:extLst>
          </p:cNvPr>
          <p:cNvGrpSpPr/>
          <p:nvPr/>
        </p:nvGrpSpPr>
        <p:grpSpPr>
          <a:xfrm>
            <a:off x="733592" y="4054574"/>
            <a:ext cx="5024789" cy="443666"/>
            <a:chOff x="733592" y="4054574"/>
            <a:chExt cx="5024789" cy="443666"/>
          </a:xfrm>
          <a:solidFill>
            <a:schemeClr val="bg1">
              <a:lumMod val="95000"/>
            </a:schemeClr>
          </a:solidFill>
        </p:grpSpPr>
        <p:sp>
          <p:nvSpPr>
            <p:cNvPr id="23" name="Google Shape;3188;p45">
              <a:extLst>
                <a:ext uri="{FF2B5EF4-FFF2-40B4-BE49-F238E27FC236}">
                  <a16:creationId xmlns:a16="http://schemas.microsoft.com/office/drawing/2014/main" id="{62780ACE-5211-3FE3-362F-6BBCC8A5F701}"/>
                </a:ext>
              </a:extLst>
            </p:cNvPr>
            <p:cNvSpPr/>
            <p:nvPr/>
          </p:nvSpPr>
          <p:spPr>
            <a:xfrm>
              <a:off x="1222837" y="4054574"/>
              <a:ext cx="4535544" cy="443666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 la Lune sur la Terre</a:t>
              </a:r>
              <a:endParaRPr dirty="0"/>
            </a:p>
          </p:txBody>
        </p:sp>
        <p:sp>
          <p:nvSpPr>
            <p:cNvPr id="24" name="Google Shape;3189;p45">
              <a:extLst>
                <a:ext uri="{FF2B5EF4-FFF2-40B4-BE49-F238E27FC236}">
                  <a16:creationId xmlns:a16="http://schemas.microsoft.com/office/drawing/2014/main" id="{AEB334E2-298D-A063-16CC-A8E28AB18E5A}"/>
                </a:ext>
              </a:extLst>
            </p:cNvPr>
            <p:cNvSpPr/>
            <p:nvPr/>
          </p:nvSpPr>
          <p:spPr>
            <a:xfrm>
              <a:off x="733592" y="4067316"/>
              <a:ext cx="489245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25" name="Google Shape;3190;p45">
            <a:extLst>
              <a:ext uri="{FF2B5EF4-FFF2-40B4-BE49-F238E27FC236}">
                <a16:creationId xmlns:a16="http://schemas.microsoft.com/office/drawing/2014/main" id="{B3F18D6B-9CE5-6027-DE5F-3C95AEB527E4}"/>
              </a:ext>
            </a:extLst>
          </p:cNvPr>
          <p:cNvGrpSpPr/>
          <p:nvPr/>
        </p:nvGrpSpPr>
        <p:grpSpPr>
          <a:xfrm>
            <a:off x="733592" y="5575915"/>
            <a:ext cx="5024790" cy="430924"/>
            <a:chOff x="1445309" y="3848948"/>
            <a:chExt cx="4436851" cy="430924"/>
          </a:xfrm>
          <a:solidFill>
            <a:schemeClr val="bg1">
              <a:lumMod val="95000"/>
            </a:schemeClr>
          </a:solidFill>
        </p:grpSpPr>
        <p:sp>
          <p:nvSpPr>
            <p:cNvPr id="26" name="Google Shape;3191;p45">
              <a:extLst>
                <a:ext uri="{FF2B5EF4-FFF2-40B4-BE49-F238E27FC236}">
                  <a16:creationId xmlns:a16="http://schemas.microsoft.com/office/drawing/2014/main" id="{45FAFB08-357A-F5DC-B871-A23181B389C7}"/>
                </a:ext>
              </a:extLst>
            </p:cNvPr>
            <p:cNvSpPr/>
            <p:nvPr/>
          </p:nvSpPr>
          <p:spPr>
            <a:xfrm>
              <a:off x="1877309" y="3848948"/>
              <a:ext cx="4004851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du Soleil sur la Terre et la Lune</a:t>
              </a:r>
              <a:endParaRPr dirty="0"/>
            </a:p>
          </p:txBody>
        </p:sp>
        <p:sp>
          <p:nvSpPr>
            <p:cNvPr id="27" name="Google Shape;3192;p45">
              <a:extLst>
                <a:ext uri="{FF2B5EF4-FFF2-40B4-BE49-F238E27FC236}">
                  <a16:creationId xmlns:a16="http://schemas.microsoft.com/office/drawing/2014/main" id="{89F47354-4610-C9FD-5352-CCF8B49503EB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dirty="0"/>
            </a:p>
          </p:txBody>
        </p:sp>
      </p:grpSp>
      <p:grpSp>
        <p:nvGrpSpPr>
          <p:cNvPr id="28" name="Google Shape;3190;p45">
            <a:extLst>
              <a:ext uri="{FF2B5EF4-FFF2-40B4-BE49-F238E27FC236}">
                <a16:creationId xmlns:a16="http://schemas.microsoft.com/office/drawing/2014/main" id="{ABF7645E-7E0D-7B7A-FB72-1CB8DCD65BA3}"/>
              </a:ext>
            </a:extLst>
          </p:cNvPr>
          <p:cNvGrpSpPr/>
          <p:nvPr/>
        </p:nvGrpSpPr>
        <p:grpSpPr>
          <a:xfrm>
            <a:off x="733592" y="4821615"/>
            <a:ext cx="5024789" cy="430924"/>
            <a:chOff x="1445309" y="3848948"/>
            <a:chExt cx="4436850" cy="430924"/>
          </a:xfrm>
        </p:grpSpPr>
        <p:sp>
          <p:nvSpPr>
            <p:cNvPr id="29" name="Google Shape;3191;p45">
              <a:extLst>
                <a:ext uri="{FF2B5EF4-FFF2-40B4-BE49-F238E27FC236}">
                  <a16:creationId xmlns:a16="http://schemas.microsoft.com/office/drawing/2014/main" id="{30EB7D6D-95AF-D1A0-D227-3920BC957496}"/>
                </a:ext>
              </a:extLst>
            </p:cNvPr>
            <p:cNvSpPr/>
            <p:nvPr/>
          </p:nvSpPr>
          <p:spPr>
            <a:xfrm>
              <a:off x="1877308" y="3848948"/>
              <a:ext cx="4004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 la Terre sur la Lune</a:t>
              </a:r>
            </a:p>
          </p:txBody>
        </p:sp>
        <p:sp>
          <p:nvSpPr>
            <p:cNvPr id="33" name="Google Shape;3192;p45">
              <a:extLst>
                <a:ext uri="{FF2B5EF4-FFF2-40B4-BE49-F238E27FC236}">
                  <a16:creationId xmlns:a16="http://schemas.microsoft.com/office/drawing/2014/main" id="{AFA334DF-A210-4B03-2685-95C8E68DE4FE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8BA8D54-2E68-3F85-2C0E-D1F621C2EC19}"/>
              </a:ext>
            </a:extLst>
          </p:cNvPr>
          <p:cNvGrpSpPr/>
          <p:nvPr/>
        </p:nvGrpSpPr>
        <p:grpSpPr>
          <a:xfrm>
            <a:off x="3578909" y="1976785"/>
            <a:ext cx="4798132" cy="1738556"/>
            <a:chOff x="6329728" y="3117528"/>
            <a:chExt cx="3370082" cy="1221116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A72DC831-D6B9-D45C-ED8F-0AE8B8BE9E48}"/>
                </a:ext>
              </a:extLst>
            </p:cNvPr>
            <p:cNvGrpSpPr/>
            <p:nvPr/>
          </p:nvGrpSpPr>
          <p:grpSpPr>
            <a:xfrm>
              <a:off x="6329728" y="3117528"/>
              <a:ext cx="3370082" cy="1221116"/>
              <a:chOff x="6329728" y="3117528"/>
              <a:chExt cx="3370082" cy="1221116"/>
            </a:xfrm>
          </p:grpSpPr>
          <p:sp>
            <p:nvSpPr>
              <p:cNvPr id="43" name="Ellipse 42">
                <a:extLst>
                  <a:ext uri="{FF2B5EF4-FFF2-40B4-BE49-F238E27FC236}">
                    <a16:creationId xmlns:a16="http://schemas.microsoft.com/office/drawing/2014/main" id="{F61F6BA5-B2C6-4C9A-1FB1-EE0097DE7600}"/>
                  </a:ext>
                </a:extLst>
              </p:cNvPr>
              <p:cNvSpPr/>
              <p:nvPr/>
            </p:nvSpPr>
            <p:spPr>
              <a:xfrm>
                <a:off x="6329728" y="3346836"/>
                <a:ext cx="776355" cy="77635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00" b="1" dirty="0">
                  <a:solidFill>
                    <a:srgbClr val="7030A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fr-FR" sz="2000" b="1" baseline="-25000" dirty="0">
                    <a:solidFill>
                      <a:srgbClr val="7030A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La Lune</a:t>
                </a:r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242F1386-CBCF-5DF6-DCE2-152E45417CFA}"/>
                  </a:ext>
                </a:extLst>
              </p:cNvPr>
              <p:cNvSpPr/>
              <p:nvPr/>
            </p:nvSpPr>
            <p:spPr>
              <a:xfrm>
                <a:off x="8478694" y="3117528"/>
                <a:ext cx="1221116" cy="1221116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800" b="1" baseline="-25000" dirty="0">
                  <a:solidFill>
                    <a:srgbClr val="7030A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fr-FR" sz="2000" b="1" baseline="-25000" dirty="0">
                    <a:solidFill>
                      <a:srgbClr val="7030A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La Terre </a:t>
                </a:r>
              </a:p>
            </p:txBody>
          </p:sp>
        </p:grpSp>
        <p:cxnSp>
          <p:nvCxnSpPr>
            <p:cNvPr id="42" name="Connecteur droit avec flèche 41">
              <a:extLst>
                <a:ext uri="{FF2B5EF4-FFF2-40B4-BE49-F238E27FC236}">
                  <a16:creationId xmlns:a16="http://schemas.microsoft.com/office/drawing/2014/main" id="{BCBEE396-B471-2757-1118-698F9EAF83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17905" y="3728086"/>
              <a:ext cx="1142629" cy="6927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23717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Répondez par oui ou non.</a:t>
            </a:r>
            <a:endParaRPr dirty="0"/>
          </a:p>
        </p:txBody>
      </p:sp>
      <p:sp>
        <p:nvSpPr>
          <p:cNvPr id="2069" name="Google Shape;2069;p19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/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/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Google Shape;3186;p45">
            <a:extLst>
              <a:ext uri="{FF2B5EF4-FFF2-40B4-BE49-F238E27FC236}">
                <a16:creationId xmlns:a16="http://schemas.microsoft.com/office/drawing/2014/main" id="{F5C070F2-9E06-A5C1-CD85-3D456571F8E1}"/>
              </a:ext>
            </a:extLst>
          </p:cNvPr>
          <p:cNvSpPr txBox="1"/>
          <p:nvPr/>
        </p:nvSpPr>
        <p:spPr>
          <a:xfrm>
            <a:off x="500298" y="1288710"/>
            <a:ext cx="10829228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800" b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fr-FR" dirty="0">
                <a:sym typeface="Calibri"/>
              </a:rPr>
              <a:t>Lorsqu’un ballon tombe, la force exercée par la Terre sur le ballon est dirigée vers le bas.</a:t>
            </a:r>
            <a:endParaRPr dirty="0"/>
          </a:p>
        </p:txBody>
      </p:sp>
      <p:grpSp>
        <p:nvGrpSpPr>
          <p:cNvPr id="6" name="Google Shape;3187;p45">
            <a:extLst>
              <a:ext uri="{FF2B5EF4-FFF2-40B4-BE49-F238E27FC236}">
                <a16:creationId xmlns:a16="http://schemas.microsoft.com/office/drawing/2014/main" id="{814F8AD1-8897-D81C-E862-08DCC636C74A}"/>
              </a:ext>
            </a:extLst>
          </p:cNvPr>
          <p:cNvGrpSpPr/>
          <p:nvPr/>
        </p:nvGrpSpPr>
        <p:grpSpPr>
          <a:xfrm>
            <a:off x="1445309" y="2755377"/>
            <a:ext cx="3520096" cy="443666"/>
            <a:chOff x="1445309" y="2444290"/>
            <a:chExt cx="3108218" cy="443666"/>
          </a:xfrm>
        </p:grpSpPr>
        <p:sp>
          <p:nvSpPr>
            <p:cNvPr id="7" name="Google Shape;3188;p45">
              <a:extLst>
                <a:ext uri="{FF2B5EF4-FFF2-40B4-BE49-F238E27FC236}">
                  <a16:creationId xmlns:a16="http://schemas.microsoft.com/office/drawing/2014/main" id="{DDE2FE1F-E250-A279-2572-75CDCE5BB1B5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Oui </a:t>
              </a:r>
              <a:endParaRPr dirty="0"/>
            </a:p>
          </p:txBody>
        </p:sp>
        <p:sp>
          <p:nvSpPr>
            <p:cNvPr id="8" name="Google Shape;3189;p45">
              <a:extLst>
                <a:ext uri="{FF2B5EF4-FFF2-40B4-BE49-F238E27FC236}">
                  <a16:creationId xmlns:a16="http://schemas.microsoft.com/office/drawing/2014/main" id="{1EEE5BDE-C29E-41ED-94E5-0E8B410F7A41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9" name="Google Shape;3190;p45">
            <a:extLst>
              <a:ext uri="{FF2B5EF4-FFF2-40B4-BE49-F238E27FC236}">
                <a16:creationId xmlns:a16="http://schemas.microsoft.com/office/drawing/2014/main" id="{FC3E6F96-7141-9675-EA4B-78605CD443B2}"/>
              </a:ext>
            </a:extLst>
          </p:cNvPr>
          <p:cNvGrpSpPr/>
          <p:nvPr/>
        </p:nvGrpSpPr>
        <p:grpSpPr>
          <a:xfrm>
            <a:off x="1445309" y="4738335"/>
            <a:ext cx="3674835" cy="430924"/>
            <a:chOff x="1445309" y="3848948"/>
            <a:chExt cx="3244851" cy="430924"/>
          </a:xfrm>
        </p:grpSpPr>
        <p:sp>
          <p:nvSpPr>
            <p:cNvPr id="10" name="Google Shape;3191;p45">
              <a:extLst>
                <a:ext uri="{FF2B5EF4-FFF2-40B4-BE49-F238E27FC236}">
                  <a16:creationId xmlns:a16="http://schemas.microsoft.com/office/drawing/2014/main" id="{4E4092CD-1654-F298-978E-FAD51621CE6D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Non </a:t>
              </a:r>
              <a:endParaRPr dirty="0"/>
            </a:p>
          </p:txBody>
        </p:sp>
        <p:sp>
          <p:nvSpPr>
            <p:cNvPr id="11" name="Google Shape;3192;p45">
              <a:extLst>
                <a:ext uri="{FF2B5EF4-FFF2-40B4-BE49-F238E27FC236}">
                  <a16:creationId xmlns:a16="http://schemas.microsoft.com/office/drawing/2014/main" id="{D7B41431-9B9E-62B4-0156-7038F4DE1DB0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38A024D-AD95-CF41-1476-A5E0F3B3FD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631865" y="2576152"/>
            <a:ext cx="1245781" cy="124578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4D2B07E-DDCE-5859-AA92-B16899EC93B7}"/>
              </a:ext>
            </a:extLst>
          </p:cNvPr>
          <p:cNvSpPr/>
          <p:nvPr/>
        </p:nvSpPr>
        <p:spPr>
          <a:xfrm>
            <a:off x="7506586" y="4864395"/>
            <a:ext cx="3986779" cy="53163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DE2AB140-FED2-726B-61D1-33B80C649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E483E7AA-84F1-9566-893E-4BAD187730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/>
              <a:t>La Terre attire les objets vers elle, donc vers le bas.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F49094E6-5822-ED78-3576-E6D35D327D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L'</a:t>
            </a:r>
            <a:r>
              <a:rPr lang="fr-FR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enseignant.e</a:t>
            </a:r>
            <a:r>
              <a:rPr lang="fr-FR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choisit au hasard deux élèves pour répondre oralement </a:t>
            </a:r>
            <a:endParaRPr dirty="0"/>
          </a:p>
        </p:txBody>
      </p:sp>
      <p:pic>
        <p:nvPicPr>
          <p:cNvPr id="12" name="Google Shape;2121;p22">
            <a:extLst>
              <a:ext uri="{FF2B5EF4-FFF2-40B4-BE49-F238E27FC236}">
                <a16:creationId xmlns:a16="http://schemas.microsoft.com/office/drawing/2014/main" id="{FCD7C9DE-525D-BBE9-E60D-4E3BCF765F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208;p46" descr="Coche avec un remplissage uni">
            <a:extLst>
              <a:ext uri="{FF2B5EF4-FFF2-40B4-BE49-F238E27FC236}">
                <a16:creationId xmlns:a16="http://schemas.microsoft.com/office/drawing/2014/main" id="{4D89812F-5A9D-465D-D0D8-88D9BBA4D4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9970" y="2634795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186;p45">
            <a:extLst>
              <a:ext uri="{FF2B5EF4-FFF2-40B4-BE49-F238E27FC236}">
                <a16:creationId xmlns:a16="http://schemas.microsoft.com/office/drawing/2014/main" id="{F79213D1-9249-5746-537B-AEECC5CCEF1C}"/>
              </a:ext>
            </a:extLst>
          </p:cNvPr>
          <p:cNvSpPr txBox="1"/>
          <p:nvPr/>
        </p:nvSpPr>
        <p:spPr>
          <a:xfrm>
            <a:off x="500298" y="1288710"/>
            <a:ext cx="10829228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800" b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fr-FR" dirty="0">
                <a:sym typeface="Calibri"/>
              </a:rPr>
              <a:t>Lorsqu’un ballon tombe, la force exercée par la Terre sur le ballon est dirigée vers le bas.</a:t>
            </a:r>
            <a:endParaRPr dirty="0"/>
          </a:p>
        </p:txBody>
      </p:sp>
      <p:grpSp>
        <p:nvGrpSpPr>
          <p:cNvPr id="13" name="Google Shape;3187;p45">
            <a:extLst>
              <a:ext uri="{FF2B5EF4-FFF2-40B4-BE49-F238E27FC236}">
                <a16:creationId xmlns:a16="http://schemas.microsoft.com/office/drawing/2014/main" id="{D1C76294-861E-8BA9-4CA3-7A247E958345}"/>
              </a:ext>
            </a:extLst>
          </p:cNvPr>
          <p:cNvGrpSpPr/>
          <p:nvPr/>
        </p:nvGrpSpPr>
        <p:grpSpPr>
          <a:xfrm>
            <a:off x="1445309" y="2755377"/>
            <a:ext cx="3520096" cy="443666"/>
            <a:chOff x="1445309" y="2444290"/>
            <a:chExt cx="3108218" cy="443666"/>
          </a:xfrm>
        </p:grpSpPr>
        <p:sp>
          <p:nvSpPr>
            <p:cNvPr id="14" name="Google Shape;3188;p45">
              <a:extLst>
                <a:ext uri="{FF2B5EF4-FFF2-40B4-BE49-F238E27FC236}">
                  <a16:creationId xmlns:a16="http://schemas.microsoft.com/office/drawing/2014/main" id="{F8979471-4991-9C40-80C3-E2876B6E5E6B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Oui </a:t>
              </a:r>
              <a:endParaRPr dirty="0"/>
            </a:p>
          </p:txBody>
        </p:sp>
        <p:sp>
          <p:nvSpPr>
            <p:cNvPr id="15" name="Google Shape;3189;p45">
              <a:extLst>
                <a:ext uri="{FF2B5EF4-FFF2-40B4-BE49-F238E27FC236}">
                  <a16:creationId xmlns:a16="http://schemas.microsoft.com/office/drawing/2014/main" id="{BCF70108-1DB1-4E98-8202-4AB95886F3A7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16" name="Google Shape;3190;p45">
            <a:extLst>
              <a:ext uri="{FF2B5EF4-FFF2-40B4-BE49-F238E27FC236}">
                <a16:creationId xmlns:a16="http://schemas.microsoft.com/office/drawing/2014/main" id="{B813E158-D73D-D499-7D6E-6B03249B907C}"/>
              </a:ext>
            </a:extLst>
          </p:cNvPr>
          <p:cNvGrpSpPr/>
          <p:nvPr/>
        </p:nvGrpSpPr>
        <p:grpSpPr>
          <a:xfrm>
            <a:off x="1445309" y="4738335"/>
            <a:ext cx="3674835" cy="430924"/>
            <a:chOff x="1445309" y="3848948"/>
            <a:chExt cx="3244851" cy="430924"/>
          </a:xfrm>
          <a:solidFill>
            <a:schemeClr val="bg1">
              <a:lumMod val="95000"/>
            </a:schemeClr>
          </a:solidFill>
        </p:grpSpPr>
        <p:sp>
          <p:nvSpPr>
            <p:cNvPr id="17" name="Google Shape;3191;p45">
              <a:extLst>
                <a:ext uri="{FF2B5EF4-FFF2-40B4-BE49-F238E27FC236}">
                  <a16:creationId xmlns:a16="http://schemas.microsoft.com/office/drawing/2014/main" id="{C9FA5C3B-1166-0841-72F1-35C80C18D589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Non </a:t>
              </a:r>
              <a:endParaRPr dirty="0"/>
            </a:p>
          </p:txBody>
        </p:sp>
        <p:sp>
          <p:nvSpPr>
            <p:cNvPr id="18" name="Google Shape;3192;p45">
              <a:extLst>
                <a:ext uri="{FF2B5EF4-FFF2-40B4-BE49-F238E27FC236}">
                  <a16:creationId xmlns:a16="http://schemas.microsoft.com/office/drawing/2014/main" id="{7817CF84-6411-1863-9F4D-2FAF76BA0F8C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2915BD4F-5FCA-3E5A-56D0-75FA4014F9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631865" y="2576152"/>
            <a:ext cx="1245781" cy="124578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20F132D-EC3E-4A38-0836-514AABF11FD8}"/>
              </a:ext>
            </a:extLst>
          </p:cNvPr>
          <p:cNvSpPr/>
          <p:nvPr/>
        </p:nvSpPr>
        <p:spPr>
          <a:xfrm>
            <a:off x="7506586" y="4864395"/>
            <a:ext cx="3986779" cy="53163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C5FCAAF4-968A-6C86-4674-885350D2F082}"/>
              </a:ext>
            </a:extLst>
          </p:cNvPr>
          <p:cNvCxnSpPr/>
          <p:nvPr/>
        </p:nvCxnSpPr>
        <p:spPr>
          <a:xfrm>
            <a:off x="9254755" y="3199042"/>
            <a:ext cx="0" cy="14154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6912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45C8117F-6325-0911-4135-3CF2BCDFC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DA9218A2-EF0B-88DB-426F-3609839276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Répondez par oui ou non 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3E350A2B-9984-8E43-F849-68DEA63D8E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AB1C5F23-FED8-3E04-C631-56957771E6D4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7C82C47F-6A83-0604-0449-CB01522B89A0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D6F28A0D-1906-C02F-FE31-2D01A30DC719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Google Shape;2073;p19">
            <a:extLst>
              <a:ext uri="{FF2B5EF4-FFF2-40B4-BE49-F238E27FC236}">
                <a16:creationId xmlns:a16="http://schemas.microsoft.com/office/drawing/2014/main" id="{2082B72F-B3B8-4B2A-9E4B-FAA496E6FEE9}"/>
              </a:ext>
            </a:extLst>
          </p:cNvPr>
          <p:cNvSpPr txBox="1"/>
          <p:nvPr/>
        </p:nvSpPr>
        <p:spPr>
          <a:xfrm>
            <a:off x="584199" y="1417157"/>
            <a:ext cx="10608837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800" b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ym typeface="Calibri"/>
              </a:rPr>
              <a:t>Plus la masse d’un corps est grande, plus l’attraction exercée par la Terre sur ce corps est grande.</a:t>
            </a:r>
          </a:p>
        </p:txBody>
      </p:sp>
      <p:grpSp>
        <p:nvGrpSpPr>
          <p:cNvPr id="13" name="Google Shape;3187;p45">
            <a:extLst>
              <a:ext uri="{FF2B5EF4-FFF2-40B4-BE49-F238E27FC236}">
                <a16:creationId xmlns:a16="http://schemas.microsoft.com/office/drawing/2014/main" id="{A4CEC7DD-4C5C-FE02-EF11-BC6FAFE3B82A}"/>
              </a:ext>
            </a:extLst>
          </p:cNvPr>
          <p:cNvGrpSpPr/>
          <p:nvPr/>
        </p:nvGrpSpPr>
        <p:grpSpPr>
          <a:xfrm>
            <a:off x="820272" y="2985334"/>
            <a:ext cx="4374465" cy="443666"/>
            <a:chOff x="1445309" y="2444290"/>
            <a:chExt cx="3862619" cy="443666"/>
          </a:xfrm>
        </p:grpSpPr>
        <p:sp>
          <p:nvSpPr>
            <p:cNvPr id="14" name="Google Shape;3188;p45">
              <a:extLst>
                <a:ext uri="{FF2B5EF4-FFF2-40B4-BE49-F238E27FC236}">
                  <a16:creationId xmlns:a16="http://schemas.microsoft.com/office/drawing/2014/main" id="{BE2581C8-226B-B58A-DB72-167F7F073B1B}"/>
                </a:ext>
              </a:extLst>
            </p:cNvPr>
            <p:cNvSpPr/>
            <p:nvPr/>
          </p:nvSpPr>
          <p:spPr>
            <a:xfrm>
              <a:off x="1740676" y="2444290"/>
              <a:ext cx="3567252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Oui</a:t>
              </a:r>
              <a:endParaRPr dirty="0"/>
            </a:p>
          </p:txBody>
        </p:sp>
        <p:sp>
          <p:nvSpPr>
            <p:cNvPr id="15" name="Google Shape;3189;p45">
              <a:extLst>
                <a:ext uri="{FF2B5EF4-FFF2-40B4-BE49-F238E27FC236}">
                  <a16:creationId xmlns:a16="http://schemas.microsoft.com/office/drawing/2014/main" id="{874395EE-FE9B-4BFF-F0ED-F4C9A2565D42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16" name="Google Shape;3190;p45">
            <a:extLst>
              <a:ext uri="{FF2B5EF4-FFF2-40B4-BE49-F238E27FC236}">
                <a16:creationId xmlns:a16="http://schemas.microsoft.com/office/drawing/2014/main" id="{2915E241-4B6A-66CC-D20F-C84AC30ADCD4}"/>
              </a:ext>
            </a:extLst>
          </p:cNvPr>
          <p:cNvGrpSpPr/>
          <p:nvPr/>
        </p:nvGrpSpPr>
        <p:grpSpPr>
          <a:xfrm>
            <a:off x="820272" y="4332580"/>
            <a:ext cx="4374465" cy="430924"/>
            <a:chOff x="1445309" y="3848948"/>
            <a:chExt cx="3862619" cy="430924"/>
          </a:xfrm>
        </p:grpSpPr>
        <p:sp>
          <p:nvSpPr>
            <p:cNvPr id="17" name="Google Shape;3191;p45">
              <a:extLst>
                <a:ext uri="{FF2B5EF4-FFF2-40B4-BE49-F238E27FC236}">
                  <a16:creationId xmlns:a16="http://schemas.microsoft.com/office/drawing/2014/main" id="{06B61CAB-3E20-D535-A2CF-9CC5CC5C3E05}"/>
                </a:ext>
              </a:extLst>
            </p:cNvPr>
            <p:cNvSpPr/>
            <p:nvPr/>
          </p:nvSpPr>
          <p:spPr>
            <a:xfrm>
              <a:off x="1877309" y="3848948"/>
              <a:ext cx="3430619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Non</a:t>
              </a:r>
              <a:endParaRPr dirty="0"/>
            </a:p>
          </p:txBody>
        </p:sp>
        <p:sp>
          <p:nvSpPr>
            <p:cNvPr id="18" name="Google Shape;3192;p45">
              <a:extLst>
                <a:ext uri="{FF2B5EF4-FFF2-40B4-BE49-F238E27FC236}">
                  <a16:creationId xmlns:a16="http://schemas.microsoft.com/office/drawing/2014/main" id="{EB48F10B-B5D7-E100-84C3-00BDB812C109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757320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0D83B9A-8CF8-8E2A-928F-0ED0DB611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FE6623F7-83E4-6040-FFA9-5C5277F993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Effectivement, la réponse est : oui car un corps de plus grande masse est plus fortement attiré par la Terre.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C6D44974-B21D-9A97-7B66-9504FE0784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L’</a:t>
            </a:r>
            <a:r>
              <a:rPr lang="fr-FR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enseignant.e</a:t>
            </a:r>
            <a:r>
              <a:rPr lang="fr-FR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explique davantage.</a:t>
            </a:r>
            <a:endParaRPr dirty="0"/>
          </a:p>
        </p:txBody>
      </p:sp>
      <p:pic>
        <p:nvPicPr>
          <p:cNvPr id="23" name="Google Shape;2121;p22">
            <a:extLst>
              <a:ext uri="{FF2B5EF4-FFF2-40B4-BE49-F238E27FC236}">
                <a16:creationId xmlns:a16="http://schemas.microsoft.com/office/drawing/2014/main" id="{A0A85312-E449-1B24-4D5F-7593B72BB1E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" name="Google Shape;3187;p45">
            <a:extLst>
              <a:ext uri="{FF2B5EF4-FFF2-40B4-BE49-F238E27FC236}">
                <a16:creationId xmlns:a16="http://schemas.microsoft.com/office/drawing/2014/main" id="{6C542DCB-6B3F-0E39-952B-7F493623B4C3}"/>
              </a:ext>
            </a:extLst>
          </p:cNvPr>
          <p:cNvGrpSpPr/>
          <p:nvPr/>
        </p:nvGrpSpPr>
        <p:grpSpPr>
          <a:xfrm>
            <a:off x="820272" y="2985334"/>
            <a:ext cx="4374465" cy="443666"/>
            <a:chOff x="1445309" y="2444290"/>
            <a:chExt cx="3862619" cy="443666"/>
          </a:xfrm>
        </p:grpSpPr>
        <p:sp>
          <p:nvSpPr>
            <p:cNvPr id="22" name="Google Shape;3188;p45">
              <a:extLst>
                <a:ext uri="{FF2B5EF4-FFF2-40B4-BE49-F238E27FC236}">
                  <a16:creationId xmlns:a16="http://schemas.microsoft.com/office/drawing/2014/main" id="{047B4F07-D1AE-64D5-1006-06B13E27FBFA}"/>
                </a:ext>
              </a:extLst>
            </p:cNvPr>
            <p:cNvSpPr/>
            <p:nvPr/>
          </p:nvSpPr>
          <p:spPr>
            <a:xfrm>
              <a:off x="1740676" y="2444290"/>
              <a:ext cx="3567252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Oui</a:t>
              </a:r>
              <a:endParaRPr dirty="0"/>
            </a:p>
          </p:txBody>
        </p:sp>
        <p:sp>
          <p:nvSpPr>
            <p:cNvPr id="28" name="Google Shape;3189;p45">
              <a:extLst>
                <a:ext uri="{FF2B5EF4-FFF2-40B4-BE49-F238E27FC236}">
                  <a16:creationId xmlns:a16="http://schemas.microsoft.com/office/drawing/2014/main" id="{EBA69302-13D1-0C7B-13AC-8C667EF7E894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29" name="Google Shape;3190;p45">
            <a:extLst>
              <a:ext uri="{FF2B5EF4-FFF2-40B4-BE49-F238E27FC236}">
                <a16:creationId xmlns:a16="http://schemas.microsoft.com/office/drawing/2014/main" id="{F156EC99-4ABA-049C-1330-89AAC011E4AE}"/>
              </a:ext>
            </a:extLst>
          </p:cNvPr>
          <p:cNvGrpSpPr/>
          <p:nvPr/>
        </p:nvGrpSpPr>
        <p:grpSpPr>
          <a:xfrm>
            <a:off x="820272" y="4332580"/>
            <a:ext cx="4374465" cy="430924"/>
            <a:chOff x="1445309" y="3848948"/>
            <a:chExt cx="3862619" cy="430924"/>
          </a:xfrm>
          <a:solidFill>
            <a:schemeClr val="bg1">
              <a:lumMod val="95000"/>
            </a:schemeClr>
          </a:solidFill>
        </p:grpSpPr>
        <p:sp>
          <p:nvSpPr>
            <p:cNvPr id="30" name="Google Shape;3191;p45">
              <a:extLst>
                <a:ext uri="{FF2B5EF4-FFF2-40B4-BE49-F238E27FC236}">
                  <a16:creationId xmlns:a16="http://schemas.microsoft.com/office/drawing/2014/main" id="{C93F23F2-1D9E-DBA6-595E-CF29156132EC}"/>
                </a:ext>
              </a:extLst>
            </p:cNvPr>
            <p:cNvSpPr/>
            <p:nvPr/>
          </p:nvSpPr>
          <p:spPr>
            <a:xfrm>
              <a:off x="1877309" y="3848948"/>
              <a:ext cx="3430619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Non</a:t>
              </a:r>
              <a:endParaRPr dirty="0"/>
            </a:p>
          </p:txBody>
        </p:sp>
        <p:sp>
          <p:nvSpPr>
            <p:cNvPr id="31" name="Google Shape;3192;p45">
              <a:extLst>
                <a:ext uri="{FF2B5EF4-FFF2-40B4-BE49-F238E27FC236}">
                  <a16:creationId xmlns:a16="http://schemas.microsoft.com/office/drawing/2014/main" id="{0477C4C7-4417-6E8D-2B93-EADDE8415AA1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pic>
        <p:nvPicPr>
          <p:cNvPr id="35" name="Google Shape;2090;p20" descr="Coche avec un remplissage uni">
            <a:extLst>
              <a:ext uri="{FF2B5EF4-FFF2-40B4-BE49-F238E27FC236}">
                <a16:creationId xmlns:a16="http://schemas.microsoft.com/office/drawing/2014/main" id="{E6712C7B-18A5-B6A2-AAD3-C63B24420CE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91037" y="2794063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3;p19">
            <a:extLst>
              <a:ext uri="{FF2B5EF4-FFF2-40B4-BE49-F238E27FC236}">
                <a16:creationId xmlns:a16="http://schemas.microsoft.com/office/drawing/2014/main" id="{DD7E125A-53A7-CCB1-124E-89EE8EC397E7}"/>
              </a:ext>
            </a:extLst>
          </p:cNvPr>
          <p:cNvSpPr txBox="1"/>
          <p:nvPr/>
        </p:nvSpPr>
        <p:spPr>
          <a:xfrm>
            <a:off x="584199" y="1417157"/>
            <a:ext cx="10608837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800" b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ym typeface="Calibri"/>
              </a:rPr>
              <a:t>Plus la masse d’un corps est grande, plus l’attraction exercée par la Terre sur ce corps est grande.</a:t>
            </a:r>
          </a:p>
        </p:txBody>
      </p:sp>
    </p:spTree>
    <p:extLst>
      <p:ext uri="{BB962C8B-B14F-4D97-AF65-F5344CB8AC3E}">
        <p14:creationId xmlns:p14="http://schemas.microsoft.com/office/powerpoint/2010/main" val="16594800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E7966A4E-F9B1-74B8-7441-CE777D123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FC77A722-CEF8-35B2-0EC1-7F67CB07A8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Choisissez la bonne réponse.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7DDAFA14-258B-D705-8820-E85CCDB816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35C973CB-50F3-DA34-8EB2-9937A08B5998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32B3CB46-1551-306F-12F2-AD3BBB2A5C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9AC0C829-1995-84A5-B4D6-61A746F6A4E1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4" name="Google Shape;2074;p19">
            <a:extLst>
              <a:ext uri="{FF2B5EF4-FFF2-40B4-BE49-F238E27FC236}">
                <a16:creationId xmlns:a16="http://schemas.microsoft.com/office/drawing/2014/main" id="{FD089D97-3EE8-715A-0672-F9809C79512C}"/>
              </a:ext>
            </a:extLst>
          </p:cNvPr>
          <p:cNvSpPr/>
          <p:nvPr/>
        </p:nvSpPr>
        <p:spPr>
          <a:xfrm>
            <a:off x="1736300" y="3090973"/>
            <a:ext cx="1819701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N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9">
            <a:extLst>
              <a:ext uri="{FF2B5EF4-FFF2-40B4-BE49-F238E27FC236}">
                <a16:creationId xmlns:a16="http://schemas.microsoft.com/office/drawing/2014/main" id="{9553EC95-98C2-52ED-421A-DC969C848C46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3" name="Schéma — panneau">
            <a:extLst>
              <a:ext uri="{FF2B5EF4-FFF2-40B4-BE49-F238E27FC236}">
                <a16:creationId xmlns:a16="http://schemas.microsoft.com/office/drawing/2014/main" id="{2697048C-E049-4251-B477-A4A6C0FD9219}"/>
              </a:ext>
            </a:extLst>
          </p:cNvPr>
          <p:cNvSpPr/>
          <p:nvPr/>
        </p:nvSpPr>
        <p:spPr>
          <a:xfrm>
            <a:off x="8572365" y="2311400"/>
            <a:ext cx="2921000" cy="4254500"/>
          </a:xfrm>
          <a:prstGeom prst="roundRect">
            <a:avLst/>
          </a:prstGeom>
          <a:solidFill>
            <a:srgbClr val="FFFFFF"/>
          </a:solidFill>
          <a:ln w="15240" cap="flat" cmpd="sng" algn="ctr">
            <a:solidFill>
              <a:srgbClr val="9EDBE8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fr-FR"/>
          </a:p>
        </p:txBody>
      </p:sp>
      <p:sp>
        <p:nvSpPr>
          <p:cNvPr id="16" name="Google Shape;2074;p19">
            <a:extLst>
              <a:ext uri="{FF2B5EF4-FFF2-40B4-BE49-F238E27FC236}">
                <a16:creationId xmlns:a16="http://schemas.microsoft.com/office/drawing/2014/main" id="{6985283F-19BC-EED0-AF1D-8E479BB9A4E3}"/>
              </a:ext>
            </a:extLst>
          </p:cNvPr>
          <p:cNvSpPr/>
          <p:nvPr/>
        </p:nvSpPr>
        <p:spPr>
          <a:xfrm>
            <a:off x="1736300" y="3949500"/>
            <a:ext cx="1819701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N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2075;p19">
            <a:extLst>
              <a:ext uri="{FF2B5EF4-FFF2-40B4-BE49-F238E27FC236}">
                <a16:creationId xmlns:a16="http://schemas.microsoft.com/office/drawing/2014/main" id="{44CEC94E-0303-5E77-2007-FA9CD710D84D}"/>
              </a:ext>
            </a:extLst>
          </p:cNvPr>
          <p:cNvSpPr/>
          <p:nvPr/>
        </p:nvSpPr>
        <p:spPr>
          <a:xfrm>
            <a:off x="1304301" y="3949500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dirty="0"/>
          </a:p>
        </p:txBody>
      </p:sp>
      <p:sp>
        <p:nvSpPr>
          <p:cNvPr id="18" name="Google Shape;2074;p19">
            <a:extLst>
              <a:ext uri="{FF2B5EF4-FFF2-40B4-BE49-F238E27FC236}">
                <a16:creationId xmlns:a16="http://schemas.microsoft.com/office/drawing/2014/main" id="{4A092D28-4C17-A3A9-5EE5-E639632A86BB}"/>
              </a:ext>
            </a:extLst>
          </p:cNvPr>
          <p:cNvSpPr/>
          <p:nvPr/>
        </p:nvSpPr>
        <p:spPr>
          <a:xfrm>
            <a:off x="1736300" y="4970225"/>
            <a:ext cx="1819701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0,5 N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2075;p19">
            <a:extLst>
              <a:ext uri="{FF2B5EF4-FFF2-40B4-BE49-F238E27FC236}">
                <a16:creationId xmlns:a16="http://schemas.microsoft.com/office/drawing/2014/main" id="{64657862-6DE7-C7B4-A974-CBAE6FFA41C6}"/>
              </a:ext>
            </a:extLst>
          </p:cNvPr>
          <p:cNvSpPr/>
          <p:nvPr/>
        </p:nvSpPr>
        <p:spPr>
          <a:xfrm>
            <a:off x="1304301" y="4970225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dirty="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204BE001-C902-C723-4F55-BC4C2DD256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80" y="2466060"/>
            <a:ext cx="2488369" cy="3723602"/>
          </a:xfrm>
          <a:prstGeom prst="rect">
            <a:avLst/>
          </a:prstGeom>
        </p:spPr>
      </p:pic>
      <p:sp>
        <p:nvSpPr>
          <p:cNvPr id="26" name="Google Shape;2073;p19">
            <a:extLst>
              <a:ext uri="{FF2B5EF4-FFF2-40B4-BE49-F238E27FC236}">
                <a16:creationId xmlns:a16="http://schemas.microsoft.com/office/drawing/2014/main" id="{D3D573FE-3202-B259-7811-53E7C88362F5}"/>
              </a:ext>
            </a:extLst>
          </p:cNvPr>
          <p:cNvSpPr txBox="1"/>
          <p:nvPr/>
        </p:nvSpPr>
        <p:spPr>
          <a:xfrm>
            <a:off x="388444" y="1301475"/>
            <a:ext cx="11415111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800" b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fr-FR" dirty="0"/>
              <a:t>L’intensité de la force d’attraction de la Terre sur un corps de masse </a:t>
            </a:r>
          </a:p>
          <a:p>
            <a:pPr algn="l"/>
            <a:r>
              <a:rPr lang="fr-FR" dirty="0"/>
              <a:t>m est :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006928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CE8C01DE-A4A9-0755-B015-9DB0FF585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92B4DDA3-4CA7-9C94-C9B1-C611520B9E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La bonne affirmation est : B, car l’aiguille du dynamomètre indique 5 N.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DB0B5B7B-D540-AFE9-85DB-C2093BD05A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</a:t>
            </a:r>
            <a:endParaRPr dirty="0"/>
          </a:p>
        </p:txBody>
      </p:sp>
      <p:pic>
        <p:nvPicPr>
          <p:cNvPr id="6" name="Google Shape;2121;p22">
            <a:extLst>
              <a:ext uri="{FF2B5EF4-FFF2-40B4-BE49-F238E27FC236}">
                <a16:creationId xmlns:a16="http://schemas.microsoft.com/office/drawing/2014/main" id="{B6598A75-7271-84D3-8965-FB1E8AA8DFC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073;p19">
            <a:extLst>
              <a:ext uri="{FF2B5EF4-FFF2-40B4-BE49-F238E27FC236}">
                <a16:creationId xmlns:a16="http://schemas.microsoft.com/office/drawing/2014/main" id="{E74B577C-F6B8-83EA-6423-A087CEFC0ACA}"/>
              </a:ext>
            </a:extLst>
          </p:cNvPr>
          <p:cNvSpPr txBox="1"/>
          <p:nvPr/>
        </p:nvSpPr>
        <p:spPr>
          <a:xfrm>
            <a:off x="388444" y="1301475"/>
            <a:ext cx="11415111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800" b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fr-FR" dirty="0"/>
              <a:t>L’intensité de la force d’attraction de la Terre sur un corps de masse </a:t>
            </a:r>
          </a:p>
          <a:p>
            <a:pPr algn="l"/>
            <a:r>
              <a:rPr lang="fr-FR" dirty="0"/>
              <a:t>m est :</a:t>
            </a:r>
            <a:endParaRPr dirty="0"/>
          </a:p>
        </p:txBody>
      </p:sp>
      <p:sp>
        <p:nvSpPr>
          <p:cNvPr id="5" name="Google Shape;2074;p19">
            <a:extLst>
              <a:ext uri="{FF2B5EF4-FFF2-40B4-BE49-F238E27FC236}">
                <a16:creationId xmlns:a16="http://schemas.microsoft.com/office/drawing/2014/main" id="{53342B68-8B3B-E967-E231-1E0D48E2E16D}"/>
              </a:ext>
            </a:extLst>
          </p:cNvPr>
          <p:cNvSpPr/>
          <p:nvPr/>
        </p:nvSpPr>
        <p:spPr>
          <a:xfrm>
            <a:off x="1736300" y="3090973"/>
            <a:ext cx="1819701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N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2075;p19">
            <a:extLst>
              <a:ext uri="{FF2B5EF4-FFF2-40B4-BE49-F238E27FC236}">
                <a16:creationId xmlns:a16="http://schemas.microsoft.com/office/drawing/2014/main" id="{65101226-169D-AC7C-1CA0-2F7B35020C77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4" name="Schéma — panneau">
            <a:extLst>
              <a:ext uri="{FF2B5EF4-FFF2-40B4-BE49-F238E27FC236}">
                <a16:creationId xmlns:a16="http://schemas.microsoft.com/office/drawing/2014/main" id="{999AA9D5-73AD-2F77-3A04-28915F733130}"/>
              </a:ext>
            </a:extLst>
          </p:cNvPr>
          <p:cNvSpPr/>
          <p:nvPr/>
        </p:nvSpPr>
        <p:spPr>
          <a:xfrm>
            <a:off x="8572365" y="2311400"/>
            <a:ext cx="2921000" cy="4254500"/>
          </a:xfrm>
          <a:prstGeom prst="roundRect">
            <a:avLst/>
          </a:prstGeom>
          <a:solidFill>
            <a:srgbClr val="FFFFFF"/>
          </a:solidFill>
          <a:ln w="15240" cap="flat" cmpd="sng" algn="ctr">
            <a:solidFill>
              <a:srgbClr val="9EDBE8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fr-FR"/>
          </a:p>
        </p:txBody>
      </p:sp>
      <p:sp>
        <p:nvSpPr>
          <p:cNvPr id="15" name="Google Shape;2074;p19">
            <a:extLst>
              <a:ext uri="{FF2B5EF4-FFF2-40B4-BE49-F238E27FC236}">
                <a16:creationId xmlns:a16="http://schemas.microsoft.com/office/drawing/2014/main" id="{C6FAC118-BEB1-467E-CA3C-CFC3BC8B312D}"/>
              </a:ext>
            </a:extLst>
          </p:cNvPr>
          <p:cNvSpPr/>
          <p:nvPr/>
        </p:nvSpPr>
        <p:spPr>
          <a:xfrm>
            <a:off x="1736300" y="3949500"/>
            <a:ext cx="1819701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N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2075;p19">
            <a:extLst>
              <a:ext uri="{FF2B5EF4-FFF2-40B4-BE49-F238E27FC236}">
                <a16:creationId xmlns:a16="http://schemas.microsoft.com/office/drawing/2014/main" id="{177FA0FF-1B56-68C0-0CF3-8D37E2AEE220}"/>
              </a:ext>
            </a:extLst>
          </p:cNvPr>
          <p:cNvSpPr/>
          <p:nvPr/>
        </p:nvSpPr>
        <p:spPr>
          <a:xfrm>
            <a:off x="1304301" y="3949500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dirty="0"/>
          </a:p>
        </p:txBody>
      </p:sp>
      <p:sp>
        <p:nvSpPr>
          <p:cNvPr id="17" name="Google Shape;2074;p19">
            <a:extLst>
              <a:ext uri="{FF2B5EF4-FFF2-40B4-BE49-F238E27FC236}">
                <a16:creationId xmlns:a16="http://schemas.microsoft.com/office/drawing/2014/main" id="{1F840B80-F013-6E9D-2118-D0D0BADB2893}"/>
              </a:ext>
            </a:extLst>
          </p:cNvPr>
          <p:cNvSpPr/>
          <p:nvPr/>
        </p:nvSpPr>
        <p:spPr>
          <a:xfrm>
            <a:off x="1736300" y="4970225"/>
            <a:ext cx="1819701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0,5 N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2075;p19">
            <a:extLst>
              <a:ext uri="{FF2B5EF4-FFF2-40B4-BE49-F238E27FC236}">
                <a16:creationId xmlns:a16="http://schemas.microsoft.com/office/drawing/2014/main" id="{BD0AD859-D67E-753C-354A-E46C4D57F105}"/>
              </a:ext>
            </a:extLst>
          </p:cNvPr>
          <p:cNvSpPr/>
          <p:nvPr/>
        </p:nvSpPr>
        <p:spPr>
          <a:xfrm>
            <a:off x="1304301" y="4970225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612C039-9718-797E-8E29-C8D23FF2E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80" y="2466060"/>
            <a:ext cx="2488369" cy="3723602"/>
          </a:xfrm>
          <a:prstGeom prst="rect">
            <a:avLst/>
          </a:prstGeom>
        </p:spPr>
      </p:pic>
      <p:pic>
        <p:nvPicPr>
          <p:cNvPr id="20" name="Google Shape;2090;p20" descr="Coche avec un remplissage uni">
            <a:extLst>
              <a:ext uri="{FF2B5EF4-FFF2-40B4-BE49-F238E27FC236}">
                <a16:creationId xmlns:a16="http://schemas.microsoft.com/office/drawing/2014/main" id="{D5FCD515-F66C-4726-3851-98B9F22BE84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72316" y="3822547"/>
            <a:ext cx="684830" cy="684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73695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5" name="Google Shape;2105;p2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106" name="Google Shape;2106;p2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7" name="Google Shape;2107;p2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08" name="Google Shape;2108;p21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9" name="Google Shape;2109;p21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0" name="Google Shape;2110;p21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111" name="Google Shape;2111;p21"/>
          <p:cNvSpPr txBox="1"/>
          <p:nvPr/>
        </p:nvSpPr>
        <p:spPr>
          <a:xfrm>
            <a:off x="5103228" y="2212061"/>
            <a:ext cx="5869201" cy="2219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Déclaration de l’objectif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1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(2 min)</a:t>
            </a:r>
            <a:endParaRPr sz="3600" i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12" name="Google Shape;2112;p21"/>
          <p:cNvGrpSpPr/>
          <p:nvPr/>
        </p:nvGrpSpPr>
        <p:grpSpPr>
          <a:xfrm>
            <a:off x="1110808" y="1793796"/>
            <a:ext cx="2675209" cy="2958054"/>
            <a:chOff x="1169970" y="1521517"/>
            <a:chExt cx="2675209" cy="2958054"/>
          </a:xfrm>
        </p:grpSpPr>
        <p:pic>
          <p:nvPicPr>
            <p:cNvPr id="2113" name="Google Shape;2113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4" name="Google Shape;2114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15" name="Google Shape;2115;p21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/>
          </a:p>
        </p:txBody>
      </p:sp>
      <p:sp>
        <p:nvSpPr>
          <p:cNvPr id="2116" name="Google Shape;2116;p21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C285F6D-EA2E-68A8-D3E4-379FE52503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7500"/>
          <a:stretch>
            <a:fillRect/>
          </a:stretch>
        </p:blipFill>
        <p:spPr>
          <a:xfrm>
            <a:off x="1706668" y="936625"/>
            <a:ext cx="4800600" cy="4284219"/>
          </a:xfrm>
          <a:prstGeom prst="rect">
            <a:avLst/>
          </a:prstGeom>
        </p:spPr>
      </p:pic>
      <p:pic>
        <p:nvPicPr>
          <p:cNvPr id="2121" name="Google Shape;2121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22" name="Google Shape;2122;p22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/>
              <a:t>Avant d’aborder notre tâche d’aujourd’hui, deux élèves trouvent dans la classe deux objets :</a:t>
            </a:r>
            <a:br>
              <a:rPr lang="fr-FR" dirty="0"/>
            </a:br>
            <a:r>
              <a:rPr lang="fr-FR" dirty="0"/>
              <a:t>un livre et une trousse. Ils veulent savoir lequel a le poids, c’est-à-dire la force d’attraction, le plus grand</a:t>
            </a:r>
            <a:endParaRPr dirty="0"/>
          </a:p>
        </p:txBody>
      </p:sp>
      <p:sp>
        <p:nvSpPr>
          <p:cNvPr id="2123" name="Google Shape;2123;p22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 L’</a:t>
            </a:r>
            <a:r>
              <a:rPr lang="fr-FR" dirty="0" err="1"/>
              <a:t>enseignant·e</a:t>
            </a:r>
            <a:r>
              <a:rPr lang="fr-FR" dirty="0"/>
              <a:t> présente la situation.</a:t>
            </a:r>
            <a:endParaRPr dirty="0"/>
          </a:p>
        </p:txBody>
      </p:sp>
      <p:sp>
        <p:nvSpPr>
          <p:cNvPr id="4" name="Bulle narrative : rectangle 3">
            <a:extLst>
              <a:ext uri="{FF2B5EF4-FFF2-40B4-BE49-F238E27FC236}">
                <a16:creationId xmlns:a16="http://schemas.microsoft.com/office/drawing/2014/main" id="{631659C7-6067-E7F5-4653-9B099FD13101}"/>
              </a:ext>
            </a:extLst>
          </p:cNvPr>
          <p:cNvSpPr/>
          <p:nvPr/>
        </p:nvSpPr>
        <p:spPr>
          <a:xfrm>
            <a:off x="366161" y="1190848"/>
            <a:ext cx="2491339" cy="1128710"/>
          </a:xfrm>
          <a:prstGeom prst="wedgeRectCallout">
            <a:avLst>
              <a:gd name="adj1" fmla="val 80375"/>
              <a:gd name="adj2" fmla="val 40498"/>
            </a:avLst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livre semble plus lourd, donc son poids semble plus grand.</a:t>
            </a:r>
          </a:p>
        </p:txBody>
      </p:sp>
      <p:sp>
        <p:nvSpPr>
          <p:cNvPr id="7" name="Bulle narrative : rectangle 6">
            <a:extLst>
              <a:ext uri="{FF2B5EF4-FFF2-40B4-BE49-F238E27FC236}">
                <a16:creationId xmlns:a16="http://schemas.microsoft.com/office/drawing/2014/main" id="{74A56349-4340-B4C0-F024-99E2AC734801}"/>
              </a:ext>
            </a:extLst>
          </p:cNvPr>
          <p:cNvSpPr/>
          <p:nvPr/>
        </p:nvSpPr>
        <p:spPr>
          <a:xfrm>
            <a:off x="6507268" y="844334"/>
            <a:ext cx="3408257" cy="1052623"/>
          </a:xfrm>
          <a:prstGeom prst="wedgeRectCallout">
            <a:avLst>
              <a:gd name="adj1" fmla="val -80780"/>
              <a:gd name="adj2" fmla="val 91961"/>
            </a:avLst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être sûr, il faut mesurer le poids de chaque objet avec un dynamomètre</a:t>
            </a:r>
            <a:endParaRPr lang="fr-FR" sz="2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6DC5380-35A0-E3E1-98DF-545EFD1E0102}"/>
              </a:ext>
            </a:extLst>
          </p:cNvPr>
          <p:cNvGrpSpPr/>
          <p:nvPr/>
        </p:nvGrpSpPr>
        <p:grpSpPr>
          <a:xfrm>
            <a:off x="259630" y="5090271"/>
            <a:ext cx="9125671" cy="1449435"/>
            <a:chOff x="683727" y="4538443"/>
            <a:chExt cx="8368116" cy="1339888"/>
          </a:xfrm>
        </p:grpSpPr>
        <p:pic>
          <p:nvPicPr>
            <p:cNvPr id="6" name="Google Shape;2126;p22">
              <a:extLst>
                <a:ext uri="{FF2B5EF4-FFF2-40B4-BE49-F238E27FC236}">
                  <a16:creationId xmlns:a16="http://schemas.microsoft.com/office/drawing/2014/main" id="{CD93FD37-05C8-D03D-A579-1D176204206B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83727" y="4538443"/>
              <a:ext cx="1102827" cy="8964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BB985DEF-952C-6790-0882-C0E9D86FB116}"/>
                </a:ext>
              </a:extLst>
            </p:cNvPr>
            <p:cNvSpPr txBox="1"/>
            <p:nvPr/>
          </p:nvSpPr>
          <p:spPr>
            <a:xfrm>
              <a:off x="1407228" y="5382915"/>
              <a:ext cx="7644615" cy="49541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2000" b="1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2400" dirty="0"/>
                <a:t>Comment peut-on comparer le poids de deux corps ?</a:t>
              </a:r>
            </a:p>
          </p:txBody>
        </p:sp>
      </p:grp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6CE43840-96FB-4538-48C8-ABC279A294AC}"/>
              </a:ext>
            </a:extLst>
          </p:cNvPr>
          <p:cNvSpPr/>
          <p:nvPr/>
        </p:nvSpPr>
        <p:spPr>
          <a:xfrm>
            <a:off x="7038975" y="2895600"/>
            <a:ext cx="1095375" cy="53340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8C6FFAD-E6D7-F82A-7E4B-25944515B5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654" t="132" r="-7154" b="-132"/>
          <a:stretch>
            <a:fillRect/>
          </a:stretch>
        </p:blipFill>
        <p:spPr>
          <a:xfrm>
            <a:off x="8409474" y="1939890"/>
            <a:ext cx="3907621" cy="34872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23"/>
          <p:cNvSpPr/>
          <p:nvPr/>
        </p:nvSpPr>
        <p:spPr>
          <a:xfrm>
            <a:off x="1370163" y="3146780"/>
            <a:ext cx="9937174" cy="600144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72B6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5" name="Google Shape;213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3722" y="2637521"/>
            <a:ext cx="805544" cy="80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6" name="Google Shape;2136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1930" y="234317"/>
            <a:ext cx="452987" cy="452987"/>
          </a:xfrm>
          <a:prstGeom prst="rect">
            <a:avLst/>
          </a:prstGeom>
          <a:noFill/>
          <a:ln>
            <a:noFill/>
          </a:ln>
        </p:spPr>
      </p:pic>
      <p:sp>
        <p:nvSpPr>
          <p:cNvPr id="2137" name="Google Shape;2137;p23"/>
          <p:cNvSpPr/>
          <p:nvPr/>
        </p:nvSpPr>
        <p:spPr>
          <a:xfrm>
            <a:off x="6572680" y="2973939"/>
            <a:ext cx="2375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138" name="Google Shape;2138;p23"/>
          <p:cNvSpPr txBox="1">
            <a:spLocks noGrp="1"/>
          </p:cNvSpPr>
          <p:nvPr>
            <p:ph type="title"/>
          </p:nvPr>
        </p:nvSpPr>
        <p:spPr>
          <a:xfrm>
            <a:off x="778271" y="458457"/>
            <a:ext cx="10226614" cy="478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À la fin de cette séance, vous serez capables de comparer le poids de deux corps.</a:t>
            </a:r>
            <a:br>
              <a:rPr lang="fr-FR" dirty="0"/>
            </a:br>
            <a:endParaRPr dirty="0"/>
          </a:p>
        </p:txBody>
      </p:sp>
      <p:sp>
        <p:nvSpPr>
          <p:cNvPr id="2139" name="Google Shape;2139;p23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Bien expliquer la tâche en revenant à la situation déclenchante.</a:t>
            </a:r>
            <a:endParaRPr/>
          </a:p>
        </p:txBody>
      </p:sp>
      <p:sp>
        <p:nvSpPr>
          <p:cNvPr id="2140" name="Google Shape;2140;p23"/>
          <p:cNvSpPr/>
          <p:nvPr/>
        </p:nvSpPr>
        <p:spPr>
          <a:xfrm>
            <a:off x="1793860" y="3285300"/>
            <a:ext cx="943807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Comparer</a:t>
            </a:r>
            <a:r>
              <a:rPr lang="fr-FR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le poids de deux corps.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5" name="Google Shape;2145;p2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146" name="Google Shape;2146;p2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7" name="Google Shape;2147;p2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48" name="Google Shape;2148;p24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9" name="Google Shape;2149;p2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0" name="Google Shape;2150;p2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151" name="Google Shape;2151;p24"/>
          <p:cNvSpPr txBox="1"/>
          <p:nvPr/>
        </p:nvSpPr>
        <p:spPr>
          <a:xfrm>
            <a:off x="5065761" y="2259363"/>
            <a:ext cx="5869201" cy="1719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Introduction </a:t>
            </a:r>
            <a:endParaRPr/>
          </a:p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à la tâche</a:t>
            </a:r>
            <a:endParaRPr/>
          </a:p>
        </p:txBody>
      </p:sp>
      <p:grpSp>
        <p:nvGrpSpPr>
          <p:cNvPr id="2152" name="Google Shape;2152;p24"/>
          <p:cNvGrpSpPr/>
          <p:nvPr/>
        </p:nvGrpSpPr>
        <p:grpSpPr>
          <a:xfrm>
            <a:off x="1110808" y="1793796"/>
            <a:ext cx="2675209" cy="2958054"/>
            <a:chOff x="1169970" y="1521517"/>
            <a:chExt cx="2675209" cy="2958054"/>
          </a:xfrm>
        </p:grpSpPr>
        <p:pic>
          <p:nvPicPr>
            <p:cNvPr id="2153" name="Google Shape;2153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4" name="Google Shape;2154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25"/>
          <p:cNvSpPr/>
          <p:nvPr/>
        </p:nvSpPr>
        <p:spPr>
          <a:xfrm>
            <a:off x="298129" y="701306"/>
            <a:ext cx="9250605" cy="36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160" name="Google Shape;216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61" name="Google Shape;2161;p25"/>
          <p:cNvSpPr txBox="1">
            <a:spLocks noGrp="1"/>
          </p:cNvSpPr>
          <p:nvPr>
            <p:ph type="title"/>
          </p:nvPr>
        </p:nvSpPr>
        <p:spPr>
          <a:xfrm>
            <a:off x="903773" y="323962"/>
            <a:ext cx="10529279" cy="583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Avant d’aborder notre tâche, je vais vous expliquer quelques notions essentielles. Commençons par la notion de poids.  </a:t>
            </a:r>
            <a:endParaRPr dirty="0"/>
          </a:p>
        </p:txBody>
      </p:sp>
      <p:sp>
        <p:nvSpPr>
          <p:cNvPr id="2163" name="Google Shape;2163;p25"/>
          <p:cNvSpPr/>
          <p:nvPr/>
        </p:nvSpPr>
        <p:spPr>
          <a:xfrm>
            <a:off x="11763893" y="182435"/>
            <a:ext cx="287080" cy="18968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EE1F7A0-D32A-19C3-1657-A54D4C090922}"/>
              </a:ext>
            </a:extLst>
          </p:cNvPr>
          <p:cNvSpPr/>
          <p:nvPr/>
        </p:nvSpPr>
        <p:spPr>
          <a:xfrm>
            <a:off x="406400" y="1137113"/>
            <a:ext cx="11026652" cy="1263187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t">
            <a:normAutofit/>
          </a:bodyPr>
          <a:lstStyle/>
          <a:p>
            <a:r>
              <a:rPr lang="fr-FR" sz="2800" b="1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poids d’un corps est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force d’attraction gravitationnelle </a:t>
            </a:r>
            <a:r>
              <a:rPr lang="fr-FR" sz="2800" b="1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exercée par un astre sur ce corps.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 Terre</a:t>
            </a:r>
            <a:r>
              <a:rPr lang="fr-FR" sz="2800" b="1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cette force est exercée par la Terre.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23D21E8-7C5D-4AC4-A1EF-9C1C360DCDBA}"/>
              </a:ext>
            </a:extLst>
          </p:cNvPr>
          <p:cNvSpPr txBox="1"/>
          <p:nvPr/>
        </p:nvSpPr>
        <p:spPr>
          <a:xfrm>
            <a:off x="406400" y="2472146"/>
            <a:ext cx="4889500" cy="610518"/>
          </a:xfrm>
          <a:prstGeom prst="rect">
            <a:avLst/>
          </a:prstGeom>
          <a:noFill/>
        </p:spPr>
        <p:txBody>
          <a:bodyPr vertOverflow="overflow" vert="horz" wrap="square" rtlCol="0" anchor="t">
            <a:normAutofit/>
          </a:bodyPr>
          <a:lstStyle/>
          <a:p>
            <a:pPr algn="l"/>
            <a:r>
              <a:rPr lang="fr-FR" sz="3200" b="1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est caractérisé par : </a:t>
            </a:r>
            <a:endParaRPr lang="fr-FR" sz="1800" b="1" dirty="0">
              <a:solidFill>
                <a:srgbClr val="11111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0211769-3611-127E-E9E2-7BCAE7CF93D8}"/>
              </a:ext>
            </a:extLst>
          </p:cNvPr>
          <p:cNvSpPr txBox="1"/>
          <p:nvPr/>
        </p:nvSpPr>
        <p:spPr>
          <a:xfrm>
            <a:off x="725974" y="3428134"/>
            <a:ext cx="787098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fr-FR" sz="3200" dirty="0">
                <a:solidFill>
                  <a:srgbClr val="1D309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sens : Sur Terre il est dirigé vers le centre de la Terre.
La ligne d’action : la verticale du lieu.
L’intensité : notée P.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77CE8E2-E33F-BD21-2505-077E7AA04888}"/>
              </a:ext>
            </a:extLst>
          </p:cNvPr>
          <p:cNvGrpSpPr/>
          <p:nvPr/>
        </p:nvGrpSpPr>
        <p:grpSpPr>
          <a:xfrm>
            <a:off x="9133837" y="2472146"/>
            <a:ext cx="2332190" cy="3395254"/>
            <a:chOff x="9607957" y="2472146"/>
            <a:chExt cx="2332190" cy="3395254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33934D36-AA9A-AF8D-2857-A85DE202B682}"/>
                </a:ext>
              </a:extLst>
            </p:cNvPr>
            <p:cNvGrpSpPr/>
            <p:nvPr/>
          </p:nvGrpSpPr>
          <p:grpSpPr>
            <a:xfrm>
              <a:off x="9607957" y="2472146"/>
              <a:ext cx="1928366" cy="2157837"/>
              <a:chOff x="9607957" y="2472146"/>
              <a:chExt cx="1928366" cy="2157837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5595DB16-F53C-B45B-C275-0E387293E5AF}"/>
                  </a:ext>
                </a:extLst>
              </p:cNvPr>
              <p:cNvGrpSpPr/>
              <p:nvPr/>
            </p:nvGrpSpPr>
            <p:grpSpPr>
              <a:xfrm>
                <a:off x="9607957" y="2472146"/>
                <a:ext cx="1144666" cy="2157837"/>
                <a:chOff x="9607957" y="2472146"/>
                <a:chExt cx="1144666" cy="2157837"/>
              </a:xfrm>
            </p:grpSpPr>
            <p:sp>
              <p:nvSpPr>
                <p:cNvPr id="9" name="Ellipse 8">
                  <a:extLst>
                    <a:ext uri="{FF2B5EF4-FFF2-40B4-BE49-F238E27FC236}">
                      <a16:creationId xmlns:a16="http://schemas.microsoft.com/office/drawing/2014/main" id="{0A1EFF34-E397-0B43-D36A-C086EFCB00C7}"/>
                    </a:ext>
                  </a:extLst>
                </p:cNvPr>
                <p:cNvSpPr/>
                <p:nvPr/>
              </p:nvSpPr>
              <p:spPr>
                <a:xfrm>
                  <a:off x="9715907" y="3701217"/>
                  <a:ext cx="928766" cy="928766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1" name="Connecteur droit 10">
                  <a:extLst>
                    <a:ext uri="{FF2B5EF4-FFF2-40B4-BE49-F238E27FC236}">
                      <a16:creationId xmlns:a16="http://schemas.microsoft.com/office/drawing/2014/main" id="{67B69C01-F6B2-B9D2-9744-B1455E8C48EC}"/>
                    </a:ext>
                  </a:extLst>
                </p:cNvPr>
                <p:cNvCxnSpPr>
                  <a:cxnSpLocks/>
                  <a:stCxn id="9" idx="0"/>
                </p:cNvCxnSpPr>
                <p:nvPr/>
              </p:nvCxnSpPr>
              <p:spPr>
                <a:xfrm flipV="1">
                  <a:off x="10180290" y="2472146"/>
                  <a:ext cx="0" cy="122907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Connecteur droit 14">
                  <a:extLst>
                    <a:ext uri="{FF2B5EF4-FFF2-40B4-BE49-F238E27FC236}">
                      <a16:creationId xmlns:a16="http://schemas.microsoft.com/office/drawing/2014/main" id="{60613523-29D6-13ED-C9D0-BB4FE2513C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607957" y="2484846"/>
                  <a:ext cx="1144666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48D97977-A2DA-95A4-BA02-12075B8BD041}"/>
                  </a:ext>
                </a:extLst>
              </p:cNvPr>
              <p:cNvSpPr txBox="1"/>
              <p:nvPr/>
            </p:nvSpPr>
            <p:spPr>
              <a:xfrm>
                <a:off x="10825123" y="3701217"/>
                <a:ext cx="711200" cy="610518"/>
              </a:xfrm>
              <a:prstGeom prst="rect">
                <a:avLst/>
              </a:prstGeom>
              <a:noFill/>
            </p:spPr>
            <p:txBody>
              <a:bodyPr vertOverflow="overflow" vert="horz" wrap="square" rtlCol="0" anchor="t">
                <a:normAutofit/>
              </a:bodyPr>
              <a:lstStyle/>
              <a:p>
                <a:pPr algn="l"/>
                <a:r>
                  <a:rPr lang="fr-FR" sz="3200" b="1" dirty="0">
                    <a:solidFill>
                      <a:srgbClr val="11111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(S)</a:t>
                </a:r>
                <a:endParaRPr lang="fr-FR" sz="1800" b="1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28829-65F3-AD1B-91A6-F7AB287EA14C}"/>
                </a:ext>
              </a:extLst>
            </p:cNvPr>
            <p:cNvGrpSpPr/>
            <p:nvPr/>
          </p:nvGrpSpPr>
          <p:grpSpPr>
            <a:xfrm>
              <a:off x="10180290" y="4103914"/>
              <a:ext cx="1759857" cy="1763486"/>
              <a:chOff x="10180290" y="4103914"/>
              <a:chExt cx="1759857" cy="1763486"/>
            </a:xfrm>
          </p:grpSpPr>
          <p:cxnSp>
            <p:nvCxnSpPr>
              <p:cNvPr id="22" name="Connecteur droit avec flèche 21">
                <a:extLst>
                  <a:ext uri="{FF2B5EF4-FFF2-40B4-BE49-F238E27FC236}">
                    <a16:creationId xmlns:a16="http://schemas.microsoft.com/office/drawing/2014/main" id="{C9D4B653-D76C-489A-8414-A47976BD5087}"/>
                  </a:ext>
                </a:extLst>
              </p:cNvPr>
              <p:cNvCxnSpPr/>
              <p:nvPr/>
            </p:nvCxnSpPr>
            <p:spPr>
              <a:xfrm>
                <a:off x="10180290" y="4103914"/>
                <a:ext cx="0" cy="1763486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1118A060-2340-03D1-C0CD-65205BE61CAB}"/>
                  </a:ext>
                </a:extLst>
              </p:cNvPr>
              <p:cNvSpPr txBox="1"/>
              <p:nvPr/>
            </p:nvSpPr>
            <p:spPr>
              <a:xfrm>
                <a:off x="10180290" y="4997794"/>
                <a:ext cx="1759857" cy="610518"/>
              </a:xfrm>
              <a:prstGeom prst="rect">
                <a:avLst/>
              </a:prstGeom>
              <a:noFill/>
            </p:spPr>
            <p:txBody>
              <a:bodyPr vertOverflow="overflow" vert="horz" wrap="square" rtlCol="0" anchor="t">
                <a:normAutofit/>
              </a:bodyPr>
              <a:lstStyle/>
              <a:p>
                <a:pPr algn="l"/>
                <a:r>
                  <a:rPr lang="fr-FR" sz="3200" b="1" dirty="0">
                    <a:solidFill>
                      <a:srgbClr val="11111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Le poids</a:t>
                </a:r>
                <a:endParaRPr lang="fr-FR" sz="1800" b="1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8">
          <a:extLst>
            <a:ext uri="{FF2B5EF4-FFF2-40B4-BE49-F238E27FC236}">
              <a16:creationId xmlns:a16="http://schemas.microsoft.com/office/drawing/2014/main" id="{7016482F-F28E-BD9A-423A-9A8EC38F2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25">
            <a:extLst>
              <a:ext uri="{FF2B5EF4-FFF2-40B4-BE49-F238E27FC236}">
                <a16:creationId xmlns:a16="http://schemas.microsoft.com/office/drawing/2014/main" id="{16040671-86A2-E391-F1CE-BB607FB7FF6A}"/>
              </a:ext>
            </a:extLst>
          </p:cNvPr>
          <p:cNvSpPr/>
          <p:nvPr/>
        </p:nvSpPr>
        <p:spPr>
          <a:xfrm>
            <a:off x="298129" y="701306"/>
            <a:ext cx="9250605" cy="36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160" name="Google Shape;2160;p25">
            <a:extLst>
              <a:ext uri="{FF2B5EF4-FFF2-40B4-BE49-F238E27FC236}">
                <a16:creationId xmlns:a16="http://schemas.microsoft.com/office/drawing/2014/main" id="{903A2304-4AD3-A094-462F-6AA3ED6449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61" name="Google Shape;2161;p25">
            <a:extLst>
              <a:ext uri="{FF2B5EF4-FFF2-40B4-BE49-F238E27FC236}">
                <a16:creationId xmlns:a16="http://schemas.microsoft.com/office/drawing/2014/main" id="{F9971338-A890-4472-5FF5-A9347EE162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03773" y="323962"/>
            <a:ext cx="10529279" cy="583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/>
              <a:t>L’intensité du poids P se calcule par la relation :</a:t>
            </a:r>
            <a:endParaRPr dirty="0"/>
          </a:p>
        </p:txBody>
      </p:sp>
      <p:sp>
        <p:nvSpPr>
          <p:cNvPr id="2163" name="Google Shape;2163;p25">
            <a:extLst>
              <a:ext uri="{FF2B5EF4-FFF2-40B4-BE49-F238E27FC236}">
                <a16:creationId xmlns:a16="http://schemas.microsoft.com/office/drawing/2014/main" id="{0E52109C-3844-B106-0AEA-3B3CE2397A45}"/>
              </a:ext>
            </a:extLst>
          </p:cNvPr>
          <p:cNvSpPr/>
          <p:nvPr/>
        </p:nvSpPr>
        <p:spPr>
          <a:xfrm>
            <a:off x="11763893" y="182435"/>
            <a:ext cx="287080" cy="18968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408F767-8598-3757-6D94-0C548F5DBF99}"/>
              </a:ext>
            </a:extLst>
          </p:cNvPr>
          <p:cNvSpPr/>
          <p:nvPr/>
        </p:nvSpPr>
        <p:spPr>
          <a:xfrm>
            <a:off x="4072912" y="1442611"/>
            <a:ext cx="3383802" cy="805289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556D36-282C-70A3-719A-B39EC3D66339}"/>
              </a:ext>
            </a:extLst>
          </p:cNvPr>
          <p:cNvSpPr txBox="1"/>
          <p:nvPr/>
        </p:nvSpPr>
        <p:spPr>
          <a:xfrm>
            <a:off x="4381500" y="1442611"/>
            <a:ext cx="6012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958D2A-19CA-6F84-C07B-031E74A6A6E4}"/>
              </a:ext>
            </a:extLst>
          </p:cNvPr>
          <p:cNvSpPr txBox="1"/>
          <p:nvPr/>
        </p:nvSpPr>
        <p:spPr>
          <a:xfrm>
            <a:off x="4874812" y="1496383"/>
            <a:ext cx="7195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C63563-860E-41A0-505D-26B14C9C2508}"/>
              </a:ext>
            </a:extLst>
          </p:cNvPr>
          <p:cNvSpPr txBox="1"/>
          <p:nvPr/>
        </p:nvSpPr>
        <p:spPr>
          <a:xfrm>
            <a:off x="5486400" y="1442611"/>
            <a:ext cx="132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8C9D263-8DE3-2A21-4546-FC521AED4109}"/>
              </a:ext>
            </a:extLst>
          </p:cNvPr>
          <p:cNvSpPr txBox="1"/>
          <p:nvPr/>
        </p:nvSpPr>
        <p:spPr>
          <a:xfrm>
            <a:off x="6096000" y="1565721"/>
            <a:ext cx="573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A5B8024-FC4D-0FEB-AEC2-FCCC31C8FEE2}"/>
              </a:ext>
            </a:extLst>
          </p:cNvPr>
          <p:cNvSpPr txBox="1"/>
          <p:nvPr/>
        </p:nvSpPr>
        <p:spPr>
          <a:xfrm>
            <a:off x="6553204" y="1442611"/>
            <a:ext cx="8064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</a:p>
        </p:txBody>
      </p:sp>
      <p:cxnSp>
        <p:nvCxnSpPr>
          <p:cNvPr id="12" name="Connecteur : en arc 11">
            <a:extLst>
              <a:ext uri="{FF2B5EF4-FFF2-40B4-BE49-F238E27FC236}">
                <a16:creationId xmlns:a16="http://schemas.microsoft.com/office/drawing/2014/main" id="{C4393970-8CB6-7A0E-5D32-0F7BDD79BA7E}"/>
              </a:ext>
            </a:extLst>
          </p:cNvPr>
          <p:cNvCxnSpPr>
            <a:cxnSpLocks/>
          </p:cNvCxnSpPr>
          <p:nvPr/>
        </p:nvCxnSpPr>
        <p:spPr>
          <a:xfrm rot="5400000">
            <a:off x="3377773" y="2143499"/>
            <a:ext cx="1137295" cy="1085365"/>
          </a:xfrm>
          <a:prstGeom prst="curvedConnector3">
            <a:avLst>
              <a:gd name="adj1" fmla="val 50000"/>
            </a:avLst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77C10AEA-95BC-8DFC-7CE4-A1D099CE5B39}"/>
              </a:ext>
            </a:extLst>
          </p:cNvPr>
          <p:cNvSpPr txBox="1"/>
          <p:nvPr/>
        </p:nvSpPr>
        <p:spPr>
          <a:xfrm>
            <a:off x="2067212" y="3372339"/>
            <a:ext cx="3136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L’intensité du poids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7BFE157-9028-7E14-1900-37536138E240}"/>
              </a:ext>
            </a:extLst>
          </p:cNvPr>
          <p:cNvSpPr txBox="1"/>
          <p:nvPr/>
        </p:nvSpPr>
        <p:spPr>
          <a:xfrm>
            <a:off x="298129" y="5361617"/>
            <a:ext cx="1473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Unité  : </a:t>
            </a:r>
          </a:p>
        </p:txBody>
      </p:sp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956B32C0-A03F-0A63-5D34-F2AC54D65061}"/>
              </a:ext>
            </a:extLst>
          </p:cNvPr>
          <p:cNvSpPr/>
          <p:nvPr/>
        </p:nvSpPr>
        <p:spPr>
          <a:xfrm>
            <a:off x="3124200" y="4411419"/>
            <a:ext cx="468086" cy="681336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CD962DC-8701-E193-E49C-1597D9B4DD01}"/>
              </a:ext>
            </a:extLst>
          </p:cNvPr>
          <p:cNvSpPr txBox="1"/>
          <p:nvPr/>
        </p:nvSpPr>
        <p:spPr>
          <a:xfrm>
            <a:off x="3124200" y="5397485"/>
            <a:ext cx="839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</a:p>
        </p:txBody>
      </p:sp>
      <p:cxnSp>
        <p:nvCxnSpPr>
          <p:cNvPr id="25" name="Connecteur : en arc 24">
            <a:extLst>
              <a:ext uri="{FF2B5EF4-FFF2-40B4-BE49-F238E27FC236}">
                <a16:creationId xmlns:a16="http://schemas.microsoft.com/office/drawing/2014/main" id="{F30FF43E-89A3-2C21-6593-A3E6EAE75356}"/>
              </a:ext>
            </a:extLst>
          </p:cNvPr>
          <p:cNvCxnSpPr>
            <a:cxnSpLocks/>
            <a:endCxn id="30" idx="0"/>
          </p:cNvCxnSpPr>
          <p:nvPr/>
        </p:nvCxnSpPr>
        <p:spPr>
          <a:xfrm rot="16200000" flipH="1">
            <a:off x="5593259" y="2266226"/>
            <a:ext cx="1191546" cy="785660"/>
          </a:xfrm>
          <a:prstGeom prst="curvedConnector3">
            <a:avLst>
              <a:gd name="adj1" fmla="val 50000"/>
            </a:avLst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CC922919-A4D8-3C57-961E-0C8D00386243}"/>
              </a:ext>
            </a:extLst>
          </p:cNvPr>
          <p:cNvSpPr txBox="1"/>
          <p:nvPr/>
        </p:nvSpPr>
        <p:spPr>
          <a:xfrm>
            <a:off x="5707009" y="3254829"/>
            <a:ext cx="1749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masse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 corps</a:t>
            </a:r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67BDDFC-E7E8-B170-720E-CE188072EB3E}"/>
              </a:ext>
            </a:extLst>
          </p:cNvPr>
          <p:cNvSpPr txBox="1"/>
          <p:nvPr/>
        </p:nvSpPr>
        <p:spPr>
          <a:xfrm>
            <a:off x="7829517" y="3372339"/>
            <a:ext cx="34384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L’intensité de pesanteur</a:t>
            </a:r>
          </a:p>
          <a:p>
            <a:r>
              <a:rPr lang="fr-FR" sz="24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 lieu</a:t>
            </a:r>
          </a:p>
        </p:txBody>
      </p:sp>
      <p:cxnSp>
        <p:nvCxnSpPr>
          <p:cNvPr id="38" name="Connecteur : en arc 37">
            <a:extLst>
              <a:ext uri="{FF2B5EF4-FFF2-40B4-BE49-F238E27FC236}">
                <a16:creationId xmlns:a16="http://schemas.microsoft.com/office/drawing/2014/main" id="{8CD1BAF2-43CD-ECEA-873F-9DC8375C73BA}"/>
              </a:ext>
            </a:extLst>
          </p:cNvPr>
          <p:cNvCxnSpPr>
            <a:cxnSpLocks/>
          </p:cNvCxnSpPr>
          <p:nvPr/>
        </p:nvCxnSpPr>
        <p:spPr>
          <a:xfrm>
            <a:off x="6956426" y="2117534"/>
            <a:ext cx="2332759" cy="1218957"/>
          </a:xfrm>
          <a:prstGeom prst="curvedConnector3">
            <a:avLst>
              <a:gd name="adj1" fmla="val 50000"/>
            </a:avLst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lèche : bas 41">
            <a:extLst>
              <a:ext uri="{FF2B5EF4-FFF2-40B4-BE49-F238E27FC236}">
                <a16:creationId xmlns:a16="http://schemas.microsoft.com/office/drawing/2014/main" id="{086B86BB-3EDD-3E73-02EE-E6D5A72594DE}"/>
              </a:ext>
            </a:extLst>
          </p:cNvPr>
          <p:cNvSpPr/>
          <p:nvPr/>
        </p:nvSpPr>
        <p:spPr>
          <a:xfrm>
            <a:off x="6228428" y="4411419"/>
            <a:ext cx="468086" cy="681336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3" name="Flèche : bas 42">
            <a:extLst>
              <a:ext uri="{FF2B5EF4-FFF2-40B4-BE49-F238E27FC236}">
                <a16:creationId xmlns:a16="http://schemas.microsoft.com/office/drawing/2014/main" id="{FFAE8B65-C0C5-D2F7-EBD9-3106776F665E}"/>
              </a:ext>
            </a:extLst>
          </p:cNvPr>
          <p:cNvSpPr/>
          <p:nvPr/>
        </p:nvSpPr>
        <p:spPr>
          <a:xfrm>
            <a:off x="9289185" y="4411419"/>
            <a:ext cx="468086" cy="681336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DE595261-83BD-EEF0-2557-206539844DA8}"/>
              </a:ext>
            </a:extLst>
          </p:cNvPr>
          <p:cNvSpPr txBox="1"/>
          <p:nvPr/>
        </p:nvSpPr>
        <p:spPr>
          <a:xfrm>
            <a:off x="6276877" y="5397485"/>
            <a:ext cx="839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kg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C3C46DC1-6E20-5C87-2845-7EECEF2627CD}"/>
              </a:ext>
            </a:extLst>
          </p:cNvPr>
          <p:cNvSpPr txBox="1"/>
          <p:nvPr/>
        </p:nvSpPr>
        <p:spPr>
          <a:xfrm>
            <a:off x="9271035" y="5397485"/>
            <a:ext cx="839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N/kg</a:t>
            </a:r>
          </a:p>
        </p:txBody>
      </p:sp>
    </p:spTree>
    <p:extLst>
      <p:ext uri="{BB962C8B-B14F-4D97-AF65-F5344CB8AC3E}">
        <p14:creationId xmlns:p14="http://schemas.microsoft.com/office/powerpoint/2010/main" val="1171080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8" grpId="0"/>
      <p:bldP spid="10" grpId="0"/>
      <p:bldP spid="16" grpId="0"/>
      <p:bldP spid="22" grpId="0"/>
      <p:bldP spid="23" grpId="0" animBg="1"/>
      <p:bldP spid="24" grpId="0"/>
      <p:bldP spid="30" grpId="0"/>
      <p:bldP spid="37" grpId="0"/>
      <p:bldP spid="42" grpId="0" animBg="1"/>
      <p:bldP spid="43" grpId="0" animBg="1"/>
      <p:bldP spid="44" grpId="0"/>
      <p:bldP spid="4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2" name="Google Shape;2412;p35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7" name="Google Shape;2417;p36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418" name="Google Shape;2418;p3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F6565"/>
            </a:solidFill>
            <a:ln w="9525" cap="flat" cmpd="sng">
              <a:solidFill>
                <a:srgbClr val="FF65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9" name="Google Shape;2419;p3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656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20" name="Google Shape;2420;p36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6565"/>
          </a:solidFill>
          <a:ln w="9525" cap="flat" cmpd="sng">
            <a:solidFill>
              <a:srgbClr val="FF65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1" name="Google Shape;2421;p36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6565"/>
          </a:solidFill>
          <a:ln w="25400" cap="flat" cmpd="sng">
            <a:solidFill>
              <a:srgbClr val="FF65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2" name="Google Shape;2422;p36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65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/>
          </a:p>
        </p:txBody>
      </p:sp>
      <p:sp>
        <p:nvSpPr>
          <p:cNvPr id="2423" name="Google Shape;2423;p36"/>
          <p:cNvSpPr txBox="1"/>
          <p:nvPr/>
        </p:nvSpPr>
        <p:spPr>
          <a:xfrm>
            <a:off x="5025418" y="2769733"/>
            <a:ext cx="5869201" cy="769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Tâche principale</a:t>
            </a:r>
            <a:endParaRPr/>
          </a:p>
        </p:txBody>
      </p:sp>
      <p:pic>
        <p:nvPicPr>
          <p:cNvPr id="2424" name="Google Shape;2424;p36" descr="Une image contenant texte, Visage humain, habits, garç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 l="6543" t="22389" r="7874" b="21123"/>
          <a:stretch/>
        </p:blipFill>
        <p:spPr>
          <a:xfrm>
            <a:off x="465154" y="2567829"/>
            <a:ext cx="3426532" cy="2261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AEB2429-B9C9-9E2C-3F4D-B6F3B985A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99" y="1872343"/>
            <a:ext cx="11524271" cy="2830285"/>
          </a:xfrm>
          <a:prstGeom prst="rect">
            <a:avLst/>
          </a:prstGeom>
        </p:spPr>
      </p:pic>
      <p:pic>
        <p:nvPicPr>
          <p:cNvPr id="2429" name="Google Shape;2429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/>
          <p:cNvSpPr txBox="1">
            <a:spLocks noGrp="1"/>
          </p:cNvSpPr>
          <p:nvPr>
            <p:ph type="title"/>
          </p:nvPr>
        </p:nvSpPr>
        <p:spPr>
          <a:xfrm>
            <a:off x="1030672" y="153312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Voici notre tâche principale. Je vais vous montrer comment comparer le poids d’un sac de riz sur la Terre et le poids d’un robot sur la Lune.</a:t>
            </a:r>
            <a:endParaRPr dirty="0"/>
          </a:p>
        </p:txBody>
      </p:sp>
      <p:sp>
        <p:nvSpPr>
          <p:cNvPr id="2431" name="Google Shape;2431;p37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L’</a:t>
            </a:r>
            <a:r>
              <a:rPr lang="fr-FR" dirty="0" err="1"/>
              <a:t>enseignant.e</a:t>
            </a:r>
            <a:r>
              <a:rPr lang="fr-FR" dirty="0"/>
              <a:t> lit la consigne en précisant les données. Il explique ce qui est demandé. </a:t>
            </a:r>
            <a:endParaRPr dirty="0"/>
          </a:p>
        </p:txBody>
      </p:sp>
      <p:sp>
        <p:nvSpPr>
          <p:cNvPr id="2432" name="Google Shape;2432;p37"/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/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EC5D37B-BD40-FE50-1F7E-9661B83580F5}"/>
              </a:ext>
            </a:extLst>
          </p:cNvPr>
          <p:cNvSpPr/>
          <p:nvPr/>
        </p:nvSpPr>
        <p:spPr>
          <a:xfrm>
            <a:off x="381000" y="3429000"/>
            <a:ext cx="8175171" cy="1273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4" name="Google Shape;2644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645" name="Google Shape;2645;p38"/>
          <p:cNvSpPr txBox="1"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Pour réaliser la tâche, je suis les étapes suivantes : </a:t>
            </a:r>
            <a:endParaRPr dirty="0"/>
          </a:p>
        </p:txBody>
      </p:sp>
      <p:sp>
        <p:nvSpPr>
          <p:cNvPr id="2646" name="Google Shape;2646;p38"/>
          <p:cNvSpPr txBox="1">
            <a:spLocks noGrp="1"/>
          </p:cNvSpPr>
          <p:nvPr>
            <p:ph type="body" idx="1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L’enseignant demande aux élèves d’être attentifs.</a:t>
            </a:r>
            <a:endParaRPr dirty="0"/>
          </a:p>
        </p:txBody>
      </p:sp>
      <p:grpSp>
        <p:nvGrpSpPr>
          <p:cNvPr id="2647" name="Google Shape;2647;p38"/>
          <p:cNvGrpSpPr/>
          <p:nvPr/>
        </p:nvGrpSpPr>
        <p:grpSpPr>
          <a:xfrm>
            <a:off x="657726" y="1400091"/>
            <a:ext cx="6603046" cy="473884"/>
            <a:chOff x="657726" y="1400091"/>
            <a:chExt cx="6603046" cy="473884"/>
          </a:xfrm>
        </p:grpSpPr>
        <p:sp>
          <p:nvSpPr>
            <p:cNvPr id="2648" name="Google Shape;2648;p38"/>
            <p:cNvSpPr txBox="1"/>
            <p:nvPr/>
          </p:nvSpPr>
          <p:spPr>
            <a:xfrm>
              <a:off x="1270792" y="1400091"/>
              <a:ext cx="5989980" cy="461624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Je précise les données.</a:t>
              </a:r>
              <a:endParaRPr dirty="0"/>
            </a:p>
          </p:txBody>
        </p:sp>
        <p:sp>
          <p:nvSpPr>
            <p:cNvPr id="2649" name="Google Shape;2649;p38"/>
            <p:cNvSpPr/>
            <p:nvPr/>
          </p:nvSpPr>
          <p:spPr>
            <a:xfrm>
              <a:off x="657726" y="1412351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050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F33DE03-58D1-3847-CBD2-7D37058E3AAD}"/>
              </a:ext>
            </a:extLst>
          </p:cNvPr>
          <p:cNvGrpSpPr/>
          <p:nvPr/>
        </p:nvGrpSpPr>
        <p:grpSpPr>
          <a:xfrm>
            <a:off x="657726" y="3185956"/>
            <a:ext cx="6603046" cy="486088"/>
            <a:chOff x="657726" y="2408422"/>
            <a:chExt cx="6603046" cy="486088"/>
          </a:xfrm>
        </p:grpSpPr>
        <p:sp>
          <p:nvSpPr>
            <p:cNvPr id="2651" name="Google Shape;2651;p38"/>
            <p:cNvSpPr txBox="1"/>
            <p:nvPr/>
          </p:nvSpPr>
          <p:spPr>
            <a:xfrm>
              <a:off x="1270792" y="2432886"/>
              <a:ext cx="5989980" cy="461624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Je calcule le poids de chaque corps.</a:t>
              </a:r>
              <a:endParaRPr dirty="0"/>
            </a:p>
          </p:txBody>
        </p:sp>
        <p:sp>
          <p:nvSpPr>
            <p:cNvPr id="4" name="Google Shape;2649;p38">
              <a:extLst>
                <a:ext uri="{FF2B5EF4-FFF2-40B4-BE49-F238E27FC236}">
                  <a16:creationId xmlns:a16="http://schemas.microsoft.com/office/drawing/2014/main" id="{4EEDEB04-994D-AEE8-E296-CD6854F856C4}"/>
                </a:ext>
              </a:extLst>
            </p:cNvPr>
            <p:cNvSpPr/>
            <p:nvPr/>
          </p:nvSpPr>
          <p:spPr>
            <a:xfrm>
              <a:off x="657726" y="2408422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050" dirty="0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D3EBBB9C-F770-CF0F-B316-4543779BE819}"/>
              </a:ext>
            </a:extLst>
          </p:cNvPr>
          <p:cNvGrpSpPr/>
          <p:nvPr/>
        </p:nvGrpSpPr>
        <p:grpSpPr>
          <a:xfrm>
            <a:off x="657726" y="4765453"/>
            <a:ext cx="6603045" cy="461665"/>
            <a:chOff x="657726" y="3454318"/>
            <a:chExt cx="6603045" cy="461665"/>
          </a:xfrm>
        </p:grpSpPr>
        <p:sp>
          <p:nvSpPr>
            <p:cNvPr id="2654" name="Google Shape;2654;p38"/>
            <p:cNvSpPr txBox="1"/>
            <p:nvPr/>
          </p:nvSpPr>
          <p:spPr>
            <a:xfrm>
              <a:off x="1270791" y="3454318"/>
              <a:ext cx="5989980" cy="461624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Je compare les poids des deux corps.</a:t>
              </a:r>
              <a:endParaRPr dirty="0"/>
            </a:p>
          </p:txBody>
        </p:sp>
        <p:sp>
          <p:nvSpPr>
            <p:cNvPr id="6" name="Google Shape;2649;p38">
              <a:extLst>
                <a:ext uri="{FF2B5EF4-FFF2-40B4-BE49-F238E27FC236}">
                  <a16:creationId xmlns:a16="http://schemas.microsoft.com/office/drawing/2014/main" id="{AFD47445-7F37-1BFD-81A0-154DEDDB4005}"/>
                </a:ext>
              </a:extLst>
            </p:cNvPr>
            <p:cNvSpPr/>
            <p:nvPr/>
          </p:nvSpPr>
          <p:spPr>
            <a:xfrm>
              <a:off x="657726" y="3454359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05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B293D097-9283-45CB-8419-A16E28F6E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42962D8-939D-3E0D-8400-90CA25924C52}"/>
              </a:ext>
            </a:extLst>
          </p:cNvPr>
          <p:cNvSpPr txBox="1"/>
          <p:nvPr/>
        </p:nvSpPr>
        <p:spPr>
          <a:xfrm>
            <a:off x="787756" y="3761521"/>
            <a:ext cx="108181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Le sac de riz:</a:t>
            </a:r>
          </a:p>
          <a:p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masse: ....................................... L’intensité de pesanteur g sur la Terre: .....................................</a:t>
            </a:r>
          </a:p>
          <a:p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Le robot:</a:t>
            </a:r>
          </a:p>
          <a:p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masse: .......................................   L’intensité de pesanteur g sur la Lune: ....................................</a:t>
            </a:r>
          </a:p>
        </p:txBody>
      </p:sp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A30B720C-8BBB-040E-0CBB-C928EBF3F0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F67FBCFD-190D-BE68-A7B0-53014EB6C2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Je commence par la première étape.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D9194A42-0233-B5B5-9069-C0E018F39607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>
            <a:extLst>
              <a:ext uri="{FF2B5EF4-FFF2-40B4-BE49-F238E27FC236}">
                <a16:creationId xmlns:a16="http://schemas.microsoft.com/office/drawing/2014/main" id="{3AFC1C77-D178-8637-C435-7CAA72920809}"/>
              </a:ext>
            </a:extLst>
          </p:cNvPr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6" name="Google Shape;2648;p38">
            <a:extLst>
              <a:ext uri="{FF2B5EF4-FFF2-40B4-BE49-F238E27FC236}">
                <a16:creationId xmlns:a16="http://schemas.microsoft.com/office/drawing/2014/main" id="{1F0E0A0D-D908-911B-44E3-FA4CC84C0A75}"/>
              </a:ext>
            </a:extLst>
          </p:cNvPr>
          <p:cNvSpPr txBox="1"/>
          <p:nvPr/>
        </p:nvSpPr>
        <p:spPr>
          <a:xfrm>
            <a:off x="1137682" y="3198563"/>
            <a:ext cx="5132489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précise les données.</a:t>
            </a:r>
          </a:p>
        </p:txBody>
      </p:sp>
      <p:sp>
        <p:nvSpPr>
          <p:cNvPr id="7" name="Google Shape;2649;p38">
            <a:extLst>
              <a:ext uri="{FF2B5EF4-FFF2-40B4-BE49-F238E27FC236}">
                <a16:creationId xmlns:a16="http://schemas.microsoft.com/office/drawing/2014/main" id="{39C0E091-B4F0-0BA3-F446-122B3340316E}"/>
              </a:ext>
            </a:extLst>
          </p:cNvPr>
          <p:cNvSpPr/>
          <p:nvPr/>
        </p:nvSpPr>
        <p:spPr>
          <a:xfrm>
            <a:off x="688021" y="3198563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05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855D7D-F272-8798-6619-EE793F3EB5C6}"/>
              </a:ext>
            </a:extLst>
          </p:cNvPr>
          <p:cNvSpPr txBox="1"/>
          <p:nvPr/>
        </p:nvSpPr>
        <p:spPr>
          <a:xfrm>
            <a:off x="2853822" y="3929520"/>
            <a:ext cx="1968550" cy="754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m = 10 kg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9099208-B913-A182-26D4-F2F7601B8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3203" y="1181516"/>
            <a:ext cx="8209901" cy="201629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B3C86D2-2925-58E4-7ADA-CEB653656629}"/>
              </a:ext>
            </a:extLst>
          </p:cNvPr>
          <p:cNvSpPr txBox="1"/>
          <p:nvPr/>
        </p:nvSpPr>
        <p:spPr>
          <a:xfrm>
            <a:off x="2734079" y="4474866"/>
            <a:ext cx="1968550" cy="754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9,81 N/kg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28273C2-CC37-A2D1-490E-865386D05833}"/>
              </a:ext>
            </a:extLst>
          </p:cNvPr>
          <p:cNvSpPr txBox="1"/>
          <p:nvPr/>
        </p:nvSpPr>
        <p:spPr>
          <a:xfrm>
            <a:off x="2943203" y="5230477"/>
            <a:ext cx="1968550" cy="754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m’ = 50 kg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690FDBC-13D1-32F9-9B5C-60EC3720182D}"/>
              </a:ext>
            </a:extLst>
          </p:cNvPr>
          <p:cNvSpPr txBox="1"/>
          <p:nvPr/>
        </p:nvSpPr>
        <p:spPr>
          <a:xfrm>
            <a:off x="2734079" y="5676484"/>
            <a:ext cx="1968550" cy="754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1,6 N/kg</a:t>
            </a:r>
          </a:p>
        </p:txBody>
      </p:sp>
    </p:spTree>
    <p:extLst>
      <p:ext uri="{BB962C8B-B14F-4D97-AF65-F5344CB8AC3E}">
        <p14:creationId xmlns:p14="http://schemas.microsoft.com/office/powerpoint/2010/main" val="52246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B187F70E-500B-B8CB-19BC-53F191345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3C2DC81F-5105-1C36-EEFF-39DBC648B60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8A875293-E246-4510-C7B6-F6096559E3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Je passe maintenant à la deuxième étape.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5916D65C-0355-FCBE-543E-A2159EFF4F75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>
            <a:extLst>
              <a:ext uri="{FF2B5EF4-FFF2-40B4-BE49-F238E27FC236}">
                <a16:creationId xmlns:a16="http://schemas.microsoft.com/office/drawing/2014/main" id="{C8007014-8D5C-B7F5-39D1-56D0AFC2228B}"/>
              </a:ext>
            </a:extLst>
          </p:cNvPr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6" name="Google Shape;2648;p38">
            <a:extLst>
              <a:ext uri="{FF2B5EF4-FFF2-40B4-BE49-F238E27FC236}">
                <a16:creationId xmlns:a16="http://schemas.microsoft.com/office/drawing/2014/main" id="{16BFD4B1-E3F0-DC07-D37A-87F40199DFE8}"/>
              </a:ext>
            </a:extLst>
          </p:cNvPr>
          <p:cNvSpPr txBox="1"/>
          <p:nvPr/>
        </p:nvSpPr>
        <p:spPr>
          <a:xfrm>
            <a:off x="1137683" y="3249449"/>
            <a:ext cx="4958318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calcule le poids de chaque corps.</a:t>
            </a:r>
          </a:p>
        </p:txBody>
      </p:sp>
      <p:sp>
        <p:nvSpPr>
          <p:cNvPr id="7" name="Google Shape;2649;p38">
            <a:extLst>
              <a:ext uri="{FF2B5EF4-FFF2-40B4-BE49-F238E27FC236}">
                <a16:creationId xmlns:a16="http://schemas.microsoft.com/office/drawing/2014/main" id="{12382171-6E86-B3ED-7AA5-170593E8DE94}"/>
              </a:ext>
            </a:extLst>
          </p:cNvPr>
          <p:cNvSpPr/>
          <p:nvPr/>
        </p:nvSpPr>
        <p:spPr>
          <a:xfrm>
            <a:off x="688021" y="3249449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05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96FDDB2-D68F-4858-EB00-1776754B412D}"/>
              </a:ext>
            </a:extLst>
          </p:cNvPr>
          <p:cNvSpPr txBox="1"/>
          <p:nvPr/>
        </p:nvSpPr>
        <p:spPr>
          <a:xfrm>
            <a:off x="496633" y="4077597"/>
            <a:ext cx="11836881" cy="146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Le sac de riz:  P= .............................          A.N: P =1O(kg) x 9,81 (N/kg)= .............................</a:t>
            </a:r>
          </a:p>
          <a:p>
            <a:pPr>
              <a:lnSpc>
                <a:spcPct val="20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Le robot:    P’= .............................             A.N: P’ =5O(kg) x 1,6 (N/kg)= .............................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C73A745-2A37-9A09-43A4-D2D6615D1A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3203" y="1181516"/>
            <a:ext cx="8209901" cy="201629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2991004-9BED-C33C-A7C1-CDBEAA97F92C}"/>
              </a:ext>
            </a:extLst>
          </p:cNvPr>
          <p:cNvSpPr txBox="1"/>
          <p:nvPr/>
        </p:nvSpPr>
        <p:spPr>
          <a:xfrm>
            <a:off x="3134171" y="4137482"/>
            <a:ext cx="1114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mx g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B20D17B-07DF-FD88-D4DB-2D8BD37CB010}"/>
              </a:ext>
            </a:extLst>
          </p:cNvPr>
          <p:cNvSpPr txBox="1"/>
          <p:nvPr/>
        </p:nvSpPr>
        <p:spPr>
          <a:xfrm>
            <a:off x="9520742" y="4137482"/>
            <a:ext cx="1632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98,1 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5FFC388-7A08-79F5-6AD3-B9B93FD259C8}"/>
              </a:ext>
            </a:extLst>
          </p:cNvPr>
          <p:cNvSpPr txBox="1"/>
          <p:nvPr/>
        </p:nvSpPr>
        <p:spPr>
          <a:xfrm>
            <a:off x="3096652" y="4957380"/>
            <a:ext cx="1632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m’ x g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BB31CC4-8B83-DB10-28AB-2729B8880B94}"/>
              </a:ext>
            </a:extLst>
          </p:cNvPr>
          <p:cNvSpPr txBox="1"/>
          <p:nvPr/>
        </p:nvSpPr>
        <p:spPr>
          <a:xfrm>
            <a:off x="9584538" y="4945723"/>
            <a:ext cx="1632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 N</a:t>
            </a:r>
          </a:p>
        </p:txBody>
      </p:sp>
    </p:spTree>
    <p:extLst>
      <p:ext uri="{BB962C8B-B14F-4D97-AF65-F5344CB8AC3E}">
        <p14:creationId xmlns:p14="http://schemas.microsoft.com/office/powerpoint/2010/main" val="220372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  <p:bldP spid="4" grpId="0"/>
      <p:bldP spid="8" grpId="0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D52B97A6-4980-82A5-23AB-06C8BB118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732EEE77-9598-3A05-DA02-79D2623C42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B41786BE-4773-8BC5-5909-63D3F2D846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Je passe enfin à la troisième étape . 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9B3EF675-516E-51E6-8F02-83CD055C3F55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>
            <a:extLst>
              <a:ext uri="{FF2B5EF4-FFF2-40B4-BE49-F238E27FC236}">
                <a16:creationId xmlns:a16="http://schemas.microsoft.com/office/drawing/2014/main" id="{AC56E002-188D-B928-AC8A-1D1C06E6AD2C}"/>
              </a:ext>
            </a:extLst>
          </p:cNvPr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6" name="Google Shape;2648;p38">
            <a:extLst>
              <a:ext uri="{FF2B5EF4-FFF2-40B4-BE49-F238E27FC236}">
                <a16:creationId xmlns:a16="http://schemas.microsoft.com/office/drawing/2014/main" id="{CC4D03CC-867F-7CF0-D7F2-AB31BBC85905}"/>
              </a:ext>
            </a:extLst>
          </p:cNvPr>
          <p:cNvSpPr txBox="1"/>
          <p:nvPr/>
        </p:nvSpPr>
        <p:spPr>
          <a:xfrm>
            <a:off x="1137682" y="3744700"/>
            <a:ext cx="6340804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compare les poids des deux corps.</a:t>
            </a:r>
          </a:p>
        </p:txBody>
      </p:sp>
      <p:sp>
        <p:nvSpPr>
          <p:cNvPr id="7" name="Google Shape;2649;p38">
            <a:extLst>
              <a:ext uri="{FF2B5EF4-FFF2-40B4-BE49-F238E27FC236}">
                <a16:creationId xmlns:a16="http://schemas.microsoft.com/office/drawing/2014/main" id="{38D2EEA9-01AA-5E1B-4663-C48A517445ED}"/>
              </a:ext>
            </a:extLst>
          </p:cNvPr>
          <p:cNvSpPr/>
          <p:nvPr/>
        </p:nvSpPr>
        <p:spPr>
          <a:xfrm>
            <a:off x="688021" y="3744700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05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B8DE192-FE47-EB12-8378-8C99AD6BEDAA}"/>
              </a:ext>
            </a:extLst>
          </p:cNvPr>
          <p:cNvSpPr txBox="1"/>
          <p:nvPr/>
        </p:nvSpPr>
        <p:spPr>
          <a:xfrm>
            <a:off x="688021" y="4695657"/>
            <a:ext cx="112427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P= 98,1 N .............................   P’= 80N. </a:t>
            </a:r>
          </a:p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poids du sac de riz sur la surface de la Terre est ............................. au poids du robot à la surface de la Lune.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FC8220E-F4AA-071F-A731-0B7FC78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3203" y="1181516"/>
            <a:ext cx="8209901" cy="201629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4C2758D-6315-B3CB-5E73-3419388C0178}"/>
              </a:ext>
            </a:extLst>
          </p:cNvPr>
          <p:cNvSpPr txBox="1"/>
          <p:nvPr/>
        </p:nvSpPr>
        <p:spPr>
          <a:xfrm>
            <a:off x="2943203" y="4551139"/>
            <a:ext cx="1114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8EF9385-0E00-4A95-EA1C-33450F268B3D}"/>
              </a:ext>
            </a:extLst>
          </p:cNvPr>
          <p:cNvSpPr txBox="1"/>
          <p:nvPr/>
        </p:nvSpPr>
        <p:spPr>
          <a:xfrm>
            <a:off x="7048153" y="4772601"/>
            <a:ext cx="259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supérieur</a:t>
            </a:r>
          </a:p>
        </p:txBody>
      </p:sp>
    </p:spTree>
    <p:extLst>
      <p:ext uri="{BB962C8B-B14F-4D97-AF65-F5344CB8AC3E}">
        <p14:creationId xmlns:p14="http://schemas.microsoft.com/office/powerpoint/2010/main" val="164730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03D489F5-D878-0421-E74C-9E5246228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BB774AE6-833D-220B-18C4-876D67AAB9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817603BB-506E-B2FB-F73D-AA7CC367F5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Je fais une synthèse : 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B8C0C092-A688-9771-DB0D-7E70210F8F04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1046B8-51F2-A1EA-37C4-782B059D2016}"/>
              </a:ext>
            </a:extLst>
          </p:cNvPr>
          <p:cNvSpPr txBox="1"/>
          <p:nvPr/>
        </p:nvSpPr>
        <p:spPr>
          <a:xfrm>
            <a:off x="400176" y="1175730"/>
            <a:ext cx="9626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poids P d’un corps dépend de deux grandeurs 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8650206-1A64-5F3A-9185-DA772CB44DD4}"/>
              </a:ext>
            </a:extLst>
          </p:cNvPr>
          <p:cNvSpPr txBox="1"/>
          <p:nvPr/>
        </p:nvSpPr>
        <p:spPr>
          <a:xfrm>
            <a:off x="1452345" y="2599845"/>
            <a:ext cx="3761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masse du corps : m </a:t>
            </a: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1210517-843B-9A28-61BF-525AC6688FF7}"/>
              </a:ext>
            </a:extLst>
          </p:cNvPr>
          <p:cNvSpPr txBox="1"/>
          <p:nvPr/>
        </p:nvSpPr>
        <p:spPr>
          <a:xfrm>
            <a:off x="6239542" y="2556239"/>
            <a:ext cx="5507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457200">
              <a:buFont typeface="Wingdings" panose="05000000000000000000" pitchFamily="2" charset="2"/>
              <a:buChar char="q"/>
              <a:defRPr sz="2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indent="0">
              <a:buNone/>
            </a:pPr>
            <a:r>
              <a:rPr lang="fr-FR" dirty="0"/>
              <a:t>l’intensité de la pesanteur du lieu: g</a:t>
            </a:r>
          </a:p>
        </p:txBody>
      </p:sp>
      <p:sp>
        <p:nvSpPr>
          <p:cNvPr id="7" name="Accolade ouvrante 6">
            <a:extLst>
              <a:ext uri="{FF2B5EF4-FFF2-40B4-BE49-F238E27FC236}">
                <a16:creationId xmlns:a16="http://schemas.microsoft.com/office/drawing/2014/main" id="{F66BE1B4-36BC-B407-8246-6FB18ABCA364}"/>
              </a:ext>
            </a:extLst>
          </p:cNvPr>
          <p:cNvSpPr/>
          <p:nvPr/>
        </p:nvSpPr>
        <p:spPr>
          <a:xfrm rot="5400000">
            <a:off x="5467282" y="-657220"/>
            <a:ext cx="844762" cy="5507188"/>
          </a:xfrm>
          <a:prstGeom prst="leftBrace">
            <a:avLst>
              <a:gd name="adj1" fmla="val 8333"/>
              <a:gd name="adj2" fmla="val 50212"/>
            </a:avLst>
          </a:prstGeom>
          <a:ln w="57150">
            <a:solidFill>
              <a:srgbClr val="92D050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AF6C7A6B-200E-9DF5-1C66-7A2853D56DCE}"/>
              </a:ext>
            </a:extLst>
          </p:cNvPr>
          <p:cNvSpPr/>
          <p:nvPr/>
        </p:nvSpPr>
        <p:spPr>
          <a:xfrm>
            <a:off x="5383187" y="3075214"/>
            <a:ext cx="631371" cy="707572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DBE99439-9D60-37C5-936D-5760B8FF0BED}"/>
              </a:ext>
            </a:extLst>
          </p:cNvPr>
          <p:cNvSpPr/>
          <p:nvPr/>
        </p:nvSpPr>
        <p:spPr>
          <a:xfrm>
            <a:off x="4158834" y="4055479"/>
            <a:ext cx="3321127" cy="623061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7030A0"/>
                </a:solidFill>
              </a:rPr>
              <a:t>P = m × g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636E6E5-9EAB-04F4-5CBE-AA2F7CB04177}"/>
              </a:ext>
            </a:extLst>
          </p:cNvPr>
          <p:cNvSpPr txBox="1"/>
          <p:nvPr/>
        </p:nvSpPr>
        <p:spPr>
          <a:xfrm>
            <a:off x="431461" y="5498345"/>
            <a:ext cx="113686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comparer les poids de deux corps, on calcule le poids de chaque corps, puis on compare les valeurs obtenues.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DD5E94C-A8F5-0A0A-D6B5-25214E3E013B}"/>
              </a:ext>
            </a:extLst>
          </p:cNvPr>
          <p:cNvSpPr txBox="1"/>
          <p:nvPr/>
        </p:nvSpPr>
        <p:spPr>
          <a:xfrm>
            <a:off x="1066461" y="4136569"/>
            <a:ext cx="3556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Relation de calcul:</a:t>
            </a:r>
          </a:p>
        </p:txBody>
      </p:sp>
    </p:spTree>
    <p:extLst>
      <p:ext uri="{BB962C8B-B14F-4D97-AF65-F5344CB8AC3E}">
        <p14:creationId xmlns:p14="http://schemas.microsoft.com/office/powerpoint/2010/main" val="278360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 animBg="1"/>
      <p:bldP spid="19" grpId="0" animBg="1"/>
      <p:bldP spid="20" grpId="0" animBg="1"/>
      <p:bldP spid="21" grpId="0"/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B23C1AA6-0E83-E25A-7C0A-C50910799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5D612155-685A-D4D3-1114-D22257F9CE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Choisissez la bonne réponse.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B0E0BAF4-7CF5-83F9-199A-8F0891F924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2" name="Google Shape;3186;p45">
            <a:extLst>
              <a:ext uri="{FF2B5EF4-FFF2-40B4-BE49-F238E27FC236}">
                <a16:creationId xmlns:a16="http://schemas.microsoft.com/office/drawing/2014/main" id="{E5389FAA-EC2E-FDD4-8513-8D9531E4F19E}"/>
              </a:ext>
            </a:extLst>
          </p:cNvPr>
          <p:cNvSpPr txBox="1"/>
          <p:nvPr/>
        </p:nvSpPr>
        <p:spPr>
          <a:xfrm>
            <a:off x="500298" y="1288710"/>
            <a:ext cx="10829228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poids sur Terre d’un corps est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4" name="Google Shape;3187;p45">
            <a:extLst>
              <a:ext uri="{FF2B5EF4-FFF2-40B4-BE49-F238E27FC236}">
                <a16:creationId xmlns:a16="http://schemas.microsoft.com/office/drawing/2014/main" id="{086A9385-F4BA-8820-F6AA-3BF47D896BEB}"/>
              </a:ext>
            </a:extLst>
          </p:cNvPr>
          <p:cNvGrpSpPr/>
          <p:nvPr/>
        </p:nvGrpSpPr>
        <p:grpSpPr>
          <a:xfrm>
            <a:off x="1445309" y="2755377"/>
            <a:ext cx="5412689" cy="443666"/>
            <a:chOff x="1445309" y="2444290"/>
            <a:chExt cx="4779363" cy="443666"/>
          </a:xfrm>
        </p:grpSpPr>
        <p:sp>
          <p:nvSpPr>
            <p:cNvPr id="5" name="Google Shape;3188;p45">
              <a:extLst>
                <a:ext uri="{FF2B5EF4-FFF2-40B4-BE49-F238E27FC236}">
                  <a16:creationId xmlns:a16="http://schemas.microsoft.com/office/drawing/2014/main" id="{13CBB1C7-CB21-34DA-96D1-7463DE15A6B0}"/>
                </a:ext>
              </a:extLst>
            </p:cNvPr>
            <p:cNvSpPr/>
            <p:nvPr/>
          </p:nvSpPr>
          <p:spPr>
            <a:xfrm>
              <a:off x="1740676" y="2444290"/>
              <a:ext cx="4483996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masse du corps</a:t>
              </a:r>
              <a:endParaRPr dirty="0"/>
            </a:p>
          </p:txBody>
        </p:sp>
        <p:sp>
          <p:nvSpPr>
            <p:cNvPr id="6" name="Google Shape;3189;p45">
              <a:extLst>
                <a:ext uri="{FF2B5EF4-FFF2-40B4-BE49-F238E27FC236}">
                  <a16:creationId xmlns:a16="http://schemas.microsoft.com/office/drawing/2014/main" id="{49F76218-62BC-6276-A1C5-E4A45EDBA3CF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7" name="Google Shape;3190;p45">
            <a:extLst>
              <a:ext uri="{FF2B5EF4-FFF2-40B4-BE49-F238E27FC236}">
                <a16:creationId xmlns:a16="http://schemas.microsoft.com/office/drawing/2014/main" id="{485D526A-ECB3-6C42-C8BE-57BC91351056}"/>
              </a:ext>
            </a:extLst>
          </p:cNvPr>
          <p:cNvGrpSpPr/>
          <p:nvPr/>
        </p:nvGrpSpPr>
        <p:grpSpPr>
          <a:xfrm>
            <a:off x="1445309" y="3658958"/>
            <a:ext cx="5412689" cy="430924"/>
            <a:chOff x="1445309" y="3848948"/>
            <a:chExt cx="4779363" cy="430924"/>
          </a:xfrm>
        </p:grpSpPr>
        <p:sp>
          <p:nvSpPr>
            <p:cNvPr id="8" name="Google Shape;3191;p45">
              <a:extLst>
                <a:ext uri="{FF2B5EF4-FFF2-40B4-BE49-F238E27FC236}">
                  <a16:creationId xmlns:a16="http://schemas.microsoft.com/office/drawing/2014/main" id="{8F23EC10-8DD8-7400-868D-C0ED08EA22D3}"/>
                </a:ext>
              </a:extLst>
            </p:cNvPr>
            <p:cNvSpPr/>
            <p:nvPr/>
          </p:nvSpPr>
          <p:spPr>
            <a:xfrm>
              <a:off x="1877308" y="3848948"/>
              <a:ext cx="4347364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 volume du corps </a:t>
              </a:r>
              <a:endParaRPr dirty="0"/>
            </a:p>
          </p:txBody>
        </p:sp>
        <p:sp>
          <p:nvSpPr>
            <p:cNvPr id="9" name="Google Shape;3192;p45">
              <a:extLst>
                <a:ext uri="{FF2B5EF4-FFF2-40B4-BE49-F238E27FC236}">
                  <a16:creationId xmlns:a16="http://schemas.microsoft.com/office/drawing/2014/main" id="{0C1E2F7E-1CED-7C03-6F77-DBC16E8F7229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18" name="Google Shape;3199;p45">
            <a:extLst>
              <a:ext uri="{FF2B5EF4-FFF2-40B4-BE49-F238E27FC236}">
                <a16:creationId xmlns:a16="http://schemas.microsoft.com/office/drawing/2014/main" id="{13A58CB2-8DFA-9CDD-DD2A-48BA82D55CC8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19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F76A66E-47AE-AD45-9605-87F3538005F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Google Shape;3201;p45">
              <a:extLst>
                <a:ext uri="{FF2B5EF4-FFF2-40B4-BE49-F238E27FC236}">
                  <a16:creationId xmlns:a16="http://schemas.microsoft.com/office/drawing/2014/main" id="{47219367-DB71-5A30-51EB-CAD346E95DE5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3190;p45">
            <a:extLst>
              <a:ext uri="{FF2B5EF4-FFF2-40B4-BE49-F238E27FC236}">
                <a16:creationId xmlns:a16="http://schemas.microsoft.com/office/drawing/2014/main" id="{59A12627-1903-7F48-34C5-20B79E5A492C}"/>
              </a:ext>
            </a:extLst>
          </p:cNvPr>
          <p:cNvGrpSpPr/>
          <p:nvPr/>
        </p:nvGrpSpPr>
        <p:grpSpPr>
          <a:xfrm>
            <a:off x="1445309" y="4676743"/>
            <a:ext cx="5412692" cy="430924"/>
            <a:chOff x="1445309" y="3848948"/>
            <a:chExt cx="4779365" cy="430924"/>
          </a:xfrm>
        </p:grpSpPr>
        <p:sp>
          <p:nvSpPr>
            <p:cNvPr id="10" name="Google Shape;3191;p45">
              <a:extLst>
                <a:ext uri="{FF2B5EF4-FFF2-40B4-BE49-F238E27FC236}">
                  <a16:creationId xmlns:a16="http://schemas.microsoft.com/office/drawing/2014/main" id="{B11BEBE1-433A-454C-711E-284325E709D2}"/>
                </a:ext>
              </a:extLst>
            </p:cNvPr>
            <p:cNvSpPr/>
            <p:nvPr/>
          </p:nvSpPr>
          <p:spPr>
            <a:xfrm>
              <a:off x="1877309" y="3848948"/>
              <a:ext cx="4347365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Une force exercée par la Terre</a:t>
              </a:r>
              <a:endParaRPr dirty="0"/>
            </a:p>
          </p:txBody>
        </p:sp>
        <p:sp>
          <p:nvSpPr>
            <p:cNvPr id="12" name="Google Shape;3192;p45">
              <a:extLst>
                <a:ext uri="{FF2B5EF4-FFF2-40B4-BE49-F238E27FC236}">
                  <a16:creationId xmlns:a16="http://schemas.microsoft.com/office/drawing/2014/main" id="{13A2BB8A-3366-E255-CBFB-9457AC178300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3618665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E31C892C-9D87-2B86-6E4A-7B6715CB6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E6CF8C8A-EB83-1AEA-14E4-A552CEBFBF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Effectivement c’est la réponse C.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4974514A-45A9-0ABE-02C1-3AACC31988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pic>
        <p:nvPicPr>
          <p:cNvPr id="15" name="Google Shape;3208;p46" descr="Coche avec un remplissage uni">
            <a:extLst>
              <a:ext uri="{FF2B5EF4-FFF2-40B4-BE49-F238E27FC236}">
                <a16:creationId xmlns:a16="http://schemas.microsoft.com/office/drawing/2014/main" id="{F3AB39BC-9A53-AB70-FE16-D143BCE74AB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47247" y="4549790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644;p38">
            <a:extLst>
              <a:ext uri="{FF2B5EF4-FFF2-40B4-BE49-F238E27FC236}">
                <a16:creationId xmlns:a16="http://schemas.microsoft.com/office/drawing/2014/main" id="{C747EF51-191B-3E48-9CA3-EF7559C5D5F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93626" y="453504"/>
            <a:ext cx="429668" cy="4296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oogle Shape;3187;p45">
            <a:extLst>
              <a:ext uri="{FF2B5EF4-FFF2-40B4-BE49-F238E27FC236}">
                <a16:creationId xmlns:a16="http://schemas.microsoft.com/office/drawing/2014/main" id="{C8E86E04-9A02-4913-3098-20BC71683891}"/>
              </a:ext>
            </a:extLst>
          </p:cNvPr>
          <p:cNvGrpSpPr/>
          <p:nvPr/>
        </p:nvGrpSpPr>
        <p:grpSpPr>
          <a:xfrm>
            <a:off x="1445309" y="2755377"/>
            <a:ext cx="5412689" cy="443666"/>
            <a:chOff x="1445309" y="2444290"/>
            <a:chExt cx="4779363" cy="443666"/>
          </a:xfrm>
          <a:solidFill>
            <a:schemeClr val="bg1">
              <a:lumMod val="95000"/>
            </a:schemeClr>
          </a:solidFill>
        </p:grpSpPr>
        <p:sp>
          <p:nvSpPr>
            <p:cNvPr id="5" name="Google Shape;3188;p45">
              <a:extLst>
                <a:ext uri="{FF2B5EF4-FFF2-40B4-BE49-F238E27FC236}">
                  <a16:creationId xmlns:a16="http://schemas.microsoft.com/office/drawing/2014/main" id="{24736086-594C-AE35-CB97-A20759880F6A}"/>
                </a:ext>
              </a:extLst>
            </p:cNvPr>
            <p:cNvSpPr/>
            <p:nvPr/>
          </p:nvSpPr>
          <p:spPr>
            <a:xfrm>
              <a:off x="1740676" y="2444290"/>
              <a:ext cx="4483996" cy="443666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masse du corps</a:t>
              </a:r>
              <a:endParaRPr dirty="0"/>
            </a:p>
          </p:txBody>
        </p:sp>
        <p:sp>
          <p:nvSpPr>
            <p:cNvPr id="6" name="Google Shape;3189;p45">
              <a:extLst>
                <a:ext uri="{FF2B5EF4-FFF2-40B4-BE49-F238E27FC236}">
                  <a16:creationId xmlns:a16="http://schemas.microsoft.com/office/drawing/2014/main" id="{8DFA852C-5B18-A59C-C6A0-AF8C0DD368E9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7" name="Google Shape;3190;p45">
            <a:extLst>
              <a:ext uri="{FF2B5EF4-FFF2-40B4-BE49-F238E27FC236}">
                <a16:creationId xmlns:a16="http://schemas.microsoft.com/office/drawing/2014/main" id="{2AA299AD-2CAE-048A-C1AE-EE3598EDD9AC}"/>
              </a:ext>
            </a:extLst>
          </p:cNvPr>
          <p:cNvGrpSpPr/>
          <p:nvPr/>
        </p:nvGrpSpPr>
        <p:grpSpPr>
          <a:xfrm>
            <a:off x="1445309" y="3658958"/>
            <a:ext cx="5412689" cy="430924"/>
            <a:chOff x="1445309" y="3848948"/>
            <a:chExt cx="4779363" cy="430924"/>
          </a:xfrm>
          <a:solidFill>
            <a:schemeClr val="bg1">
              <a:lumMod val="95000"/>
            </a:schemeClr>
          </a:solidFill>
        </p:grpSpPr>
        <p:sp>
          <p:nvSpPr>
            <p:cNvPr id="8" name="Google Shape;3191;p45">
              <a:extLst>
                <a:ext uri="{FF2B5EF4-FFF2-40B4-BE49-F238E27FC236}">
                  <a16:creationId xmlns:a16="http://schemas.microsoft.com/office/drawing/2014/main" id="{12BAC469-9C59-4D5F-ACC9-8983D4965258}"/>
                </a:ext>
              </a:extLst>
            </p:cNvPr>
            <p:cNvSpPr/>
            <p:nvPr/>
          </p:nvSpPr>
          <p:spPr>
            <a:xfrm>
              <a:off x="1877308" y="3848948"/>
              <a:ext cx="4347364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 volume du corps </a:t>
              </a:r>
              <a:endParaRPr dirty="0"/>
            </a:p>
          </p:txBody>
        </p:sp>
        <p:sp>
          <p:nvSpPr>
            <p:cNvPr id="9" name="Google Shape;3192;p45">
              <a:extLst>
                <a:ext uri="{FF2B5EF4-FFF2-40B4-BE49-F238E27FC236}">
                  <a16:creationId xmlns:a16="http://schemas.microsoft.com/office/drawing/2014/main" id="{C252576B-C543-4C84-3FB9-E6BA9D6700E6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10" name="Google Shape;3190;p45">
            <a:extLst>
              <a:ext uri="{FF2B5EF4-FFF2-40B4-BE49-F238E27FC236}">
                <a16:creationId xmlns:a16="http://schemas.microsoft.com/office/drawing/2014/main" id="{A9FF3087-ECBC-6A90-AA6B-46E9D755E555}"/>
              </a:ext>
            </a:extLst>
          </p:cNvPr>
          <p:cNvGrpSpPr/>
          <p:nvPr/>
        </p:nvGrpSpPr>
        <p:grpSpPr>
          <a:xfrm>
            <a:off x="1445309" y="4676743"/>
            <a:ext cx="5412692" cy="430924"/>
            <a:chOff x="1445309" y="3848948"/>
            <a:chExt cx="4779365" cy="430924"/>
          </a:xfrm>
        </p:grpSpPr>
        <p:sp>
          <p:nvSpPr>
            <p:cNvPr id="11" name="Google Shape;3191;p45">
              <a:extLst>
                <a:ext uri="{FF2B5EF4-FFF2-40B4-BE49-F238E27FC236}">
                  <a16:creationId xmlns:a16="http://schemas.microsoft.com/office/drawing/2014/main" id="{77140508-981A-4B9E-463A-4DCA158FFB98}"/>
                </a:ext>
              </a:extLst>
            </p:cNvPr>
            <p:cNvSpPr/>
            <p:nvPr/>
          </p:nvSpPr>
          <p:spPr>
            <a:xfrm>
              <a:off x="1877309" y="3848948"/>
              <a:ext cx="4347365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Une force exercée par la Terre</a:t>
              </a:r>
              <a:endParaRPr dirty="0"/>
            </a:p>
          </p:txBody>
        </p:sp>
        <p:sp>
          <p:nvSpPr>
            <p:cNvPr id="12" name="Google Shape;3192;p45">
              <a:extLst>
                <a:ext uri="{FF2B5EF4-FFF2-40B4-BE49-F238E27FC236}">
                  <a16:creationId xmlns:a16="http://schemas.microsoft.com/office/drawing/2014/main" id="{C3D5C9EE-01A8-1AA0-E53E-74FDBD1BFC02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dirty="0"/>
            </a:p>
          </p:txBody>
        </p:sp>
      </p:grpSp>
      <p:sp>
        <p:nvSpPr>
          <p:cNvPr id="24" name="Google Shape;3186;p45">
            <a:extLst>
              <a:ext uri="{FF2B5EF4-FFF2-40B4-BE49-F238E27FC236}">
                <a16:creationId xmlns:a16="http://schemas.microsoft.com/office/drawing/2014/main" id="{7715AE2E-AC78-F912-1E08-037113DD1FB5}"/>
              </a:ext>
            </a:extLst>
          </p:cNvPr>
          <p:cNvSpPr txBox="1"/>
          <p:nvPr/>
        </p:nvSpPr>
        <p:spPr>
          <a:xfrm>
            <a:off x="500298" y="1288710"/>
            <a:ext cx="10829228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poids sur Terre d’un corps est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81164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439FD8A6-52D8-600C-D5AB-6CE45891C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30">
            <a:extLst>
              <a:ext uri="{FF2B5EF4-FFF2-40B4-BE49-F238E27FC236}">
                <a16:creationId xmlns:a16="http://schemas.microsoft.com/office/drawing/2014/main" id="{60E01B4D-A83D-F797-BCCB-7C3243E96A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040" t="3836" r="25698" b="-3007"/>
          <a:stretch>
            <a:fillRect/>
          </a:stretch>
        </p:blipFill>
        <p:spPr>
          <a:xfrm>
            <a:off x="7176980" y="2076039"/>
            <a:ext cx="3271233" cy="3029298"/>
          </a:xfrm>
          <a:prstGeom prst="rect">
            <a:avLst/>
          </a:prstGeom>
        </p:spPr>
      </p:pic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A2A35E94-B52E-165B-E32A-185EE9170C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Choisissez la bonne réponse.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5EBEB645-0B37-6262-172B-8B1DC3FEC3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3186" name="Google Shape;3186;p45">
            <a:extLst>
              <a:ext uri="{FF2B5EF4-FFF2-40B4-BE49-F238E27FC236}">
                <a16:creationId xmlns:a16="http://schemas.microsoft.com/office/drawing/2014/main" id="{E1A85D1A-3681-785D-B849-9FB2FD84992B}"/>
              </a:ext>
            </a:extLst>
          </p:cNvPr>
          <p:cNvSpPr txBox="1"/>
          <p:nvPr/>
        </p:nvSpPr>
        <p:spPr>
          <a:xfrm>
            <a:off x="648448" y="1291040"/>
            <a:ext cx="10250147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flèche qui représente le poids de la boule (S) est :</a:t>
            </a:r>
            <a:endParaRPr dirty="0"/>
          </a:p>
        </p:txBody>
      </p:sp>
      <p:grpSp>
        <p:nvGrpSpPr>
          <p:cNvPr id="3187" name="Google Shape;3187;p45">
            <a:extLst>
              <a:ext uri="{FF2B5EF4-FFF2-40B4-BE49-F238E27FC236}">
                <a16:creationId xmlns:a16="http://schemas.microsoft.com/office/drawing/2014/main" id="{65A3CA46-F688-7422-B27D-1F401443F28F}"/>
              </a:ext>
            </a:extLst>
          </p:cNvPr>
          <p:cNvGrpSpPr/>
          <p:nvPr/>
        </p:nvGrpSpPr>
        <p:grpSpPr>
          <a:xfrm>
            <a:off x="808020" y="2665834"/>
            <a:ext cx="3981284" cy="443666"/>
            <a:chOff x="1445309" y="2444290"/>
            <a:chExt cx="3515443" cy="443666"/>
          </a:xfrm>
        </p:grpSpPr>
        <p:sp>
          <p:nvSpPr>
            <p:cNvPr id="3188" name="Google Shape;3188;p45">
              <a:extLst>
                <a:ext uri="{FF2B5EF4-FFF2-40B4-BE49-F238E27FC236}">
                  <a16:creationId xmlns:a16="http://schemas.microsoft.com/office/drawing/2014/main" id="{381D4109-0846-4EB1-B7E0-E0849A6D1CAD}"/>
                </a:ext>
              </a:extLst>
            </p:cNvPr>
            <p:cNvSpPr/>
            <p:nvPr/>
          </p:nvSpPr>
          <p:spPr>
            <a:xfrm>
              <a:off x="1877309" y="2444290"/>
              <a:ext cx="3083443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(1)</a:t>
              </a:r>
              <a:endParaRPr dirty="0"/>
            </a:p>
          </p:txBody>
        </p:sp>
        <p:sp>
          <p:nvSpPr>
            <p:cNvPr id="3189" name="Google Shape;3189;p45">
              <a:extLst>
                <a:ext uri="{FF2B5EF4-FFF2-40B4-BE49-F238E27FC236}">
                  <a16:creationId xmlns:a16="http://schemas.microsoft.com/office/drawing/2014/main" id="{580E1319-41C1-8B3F-8903-165A7196A04C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C87D4C7C-BEC3-06CC-829E-93A584A61C06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C6672007-2A97-F524-616C-1EE8038C4522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F5B2521D-1647-46F8-74A9-9A15F8FA18E0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" name="Google Shape;3190;p45">
            <a:extLst>
              <a:ext uri="{FF2B5EF4-FFF2-40B4-BE49-F238E27FC236}">
                <a16:creationId xmlns:a16="http://schemas.microsoft.com/office/drawing/2014/main" id="{16A93D94-20E0-29E5-F89C-7C7138A9C43B}"/>
              </a:ext>
            </a:extLst>
          </p:cNvPr>
          <p:cNvGrpSpPr/>
          <p:nvPr/>
        </p:nvGrpSpPr>
        <p:grpSpPr>
          <a:xfrm>
            <a:off x="808020" y="3432875"/>
            <a:ext cx="3981283" cy="430924"/>
            <a:chOff x="1445309" y="3848948"/>
            <a:chExt cx="3515442" cy="430924"/>
          </a:xfrm>
        </p:grpSpPr>
        <p:sp>
          <p:nvSpPr>
            <p:cNvPr id="21" name="Google Shape;3191;p45">
              <a:extLst>
                <a:ext uri="{FF2B5EF4-FFF2-40B4-BE49-F238E27FC236}">
                  <a16:creationId xmlns:a16="http://schemas.microsoft.com/office/drawing/2014/main" id="{B1FD3D9B-D47A-90FA-5D86-BD43415393CC}"/>
                </a:ext>
              </a:extLst>
            </p:cNvPr>
            <p:cNvSpPr/>
            <p:nvPr/>
          </p:nvSpPr>
          <p:spPr>
            <a:xfrm>
              <a:off x="1877308" y="3848948"/>
              <a:ext cx="3083443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(2)</a:t>
              </a:r>
            </a:p>
          </p:txBody>
        </p:sp>
        <p:sp>
          <p:nvSpPr>
            <p:cNvPr id="22" name="Google Shape;3192;p45">
              <a:extLst>
                <a:ext uri="{FF2B5EF4-FFF2-40B4-BE49-F238E27FC236}">
                  <a16:creationId xmlns:a16="http://schemas.microsoft.com/office/drawing/2014/main" id="{EC314335-0220-919B-E41D-A31AF125FEB7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B98104CD-2744-9661-EBBC-47BC65E591FA}"/>
              </a:ext>
            </a:extLst>
          </p:cNvPr>
          <p:cNvCxnSpPr/>
          <p:nvPr/>
        </p:nvCxnSpPr>
        <p:spPr>
          <a:xfrm>
            <a:off x="8670462" y="4490860"/>
            <a:ext cx="0" cy="14154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84E22174-8BF2-E60D-F892-22E35943F07D}"/>
              </a:ext>
            </a:extLst>
          </p:cNvPr>
          <p:cNvCxnSpPr>
            <a:cxnSpLocks/>
          </p:cNvCxnSpPr>
          <p:nvPr/>
        </p:nvCxnSpPr>
        <p:spPr>
          <a:xfrm flipV="1">
            <a:off x="8711197" y="2644568"/>
            <a:ext cx="0" cy="1415488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1336BFD0-074C-D232-11CF-ED1052E15CB8}"/>
              </a:ext>
            </a:extLst>
          </p:cNvPr>
          <p:cNvSpPr txBox="1"/>
          <p:nvPr/>
        </p:nvSpPr>
        <p:spPr>
          <a:xfrm>
            <a:off x="8812596" y="3101590"/>
            <a:ext cx="978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D9A38BF-9B3C-D83C-6A0A-812472C60FE2}"/>
              </a:ext>
            </a:extLst>
          </p:cNvPr>
          <p:cNvSpPr txBox="1"/>
          <p:nvPr/>
        </p:nvSpPr>
        <p:spPr>
          <a:xfrm>
            <a:off x="8812596" y="5105337"/>
            <a:ext cx="978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(2)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A7230F6-BC7B-CBE8-4F90-2E67AD00EA03}"/>
              </a:ext>
            </a:extLst>
          </p:cNvPr>
          <p:cNvSpPr txBox="1"/>
          <p:nvPr/>
        </p:nvSpPr>
        <p:spPr>
          <a:xfrm>
            <a:off x="9386754" y="4184238"/>
            <a:ext cx="978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(S)</a:t>
            </a:r>
          </a:p>
        </p:txBody>
      </p:sp>
    </p:spTree>
    <p:extLst>
      <p:ext uri="{BB962C8B-B14F-4D97-AF65-F5344CB8AC3E}">
        <p14:creationId xmlns:p14="http://schemas.microsoft.com/office/powerpoint/2010/main" val="32822745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FEC3EAB8-4DEB-DE65-889E-9135FB582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3E118AA9-F0B0-D146-B0F7-620E4EC74F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La réponse est B car la flèche (2) représente le poids de la boule (S) qui a  toujours un sens vers le bas.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E225A4DA-4930-E402-7A45-93C442D142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pic>
        <p:nvPicPr>
          <p:cNvPr id="26" name="Google Shape;2644;p38">
            <a:extLst>
              <a:ext uri="{FF2B5EF4-FFF2-40B4-BE49-F238E27FC236}">
                <a16:creationId xmlns:a16="http://schemas.microsoft.com/office/drawing/2014/main" id="{53D2A45F-1154-1B42-7C0A-C7B51F9E83B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93626" y="453504"/>
            <a:ext cx="429668" cy="429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3F2B8AA-B5B6-515B-67BF-B47A3981603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040" t="3836" r="25698" b="-3007"/>
          <a:stretch>
            <a:fillRect/>
          </a:stretch>
        </p:blipFill>
        <p:spPr>
          <a:xfrm>
            <a:off x="7176980" y="2076039"/>
            <a:ext cx="3271233" cy="3029298"/>
          </a:xfrm>
          <a:prstGeom prst="rect">
            <a:avLst/>
          </a:prstGeom>
        </p:spPr>
      </p:pic>
      <p:sp>
        <p:nvSpPr>
          <p:cNvPr id="3" name="Google Shape;3186;p45">
            <a:extLst>
              <a:ext uri="{FF2B5EF4-FFF2-40B4-BE49-F238E27FC236}">
                <a16:creationId xmlns:a16="http://schemas.microsoft.com/office/drawing/2014/main" id="{DCE17075-8010-507D-0B5D-2F6A52A7D2AA}"/>
              </a:ext>
            </a:extLst>
          </p:cNvPr>
          <p:cNvSpPr txBox="1"/>
          <p:nvPr/>
        </p:nvSpPr>
        <p:spPr>
          <a:xfrm>
            <a:off x="648448" y="1291040"/>
            <a:ext cx="10250147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flèche qui représente le poids de la boule (S) est :</a:t>
            </a:r>
            <a:endParaRPr dirty="0"/>
          </a:p>
        </p:txBody>
      </p:sp>
      <p:grpSp>
        <p:nvGrpSpPr>
          <p:cNvPr id="5" name="Google Shape;3187;p45">
            <a:extLst>
              <a:ext uri="{FF2B5EF4-FFF2-40B4-BE49-F238E27FC236}">
                <a16:creationId xmlns:a16="http://schemas.microsoft.com/office/drawing/2014/main" id="{3DD0A509-76FF-A373-CE14-9446FB80D987}"/>
              </a:ext>
            </a:extLst>
          </p:cNvPr>
          <p:cNvGrpSpPr/>
          <p:nvPr/>
        </p:nvGrpSpPr>
        <p:grpSpPr>
          <a:xfrm>
            <a:off x="808020" y="2665834"/>
            <a:ext cx="3981284" cy="443666"/>
            <a:chOff x="1445309" y="2444290"/>
            <a:chExt cx="3515443" cy="443666"/>
          </a:xfrm>
          <a:solidFill>
            <a:schemeClr val="bg1">
              <a:lumMod val="95000"/>
            </a:schemeClr>
          </a:solidFill>
        </p:grpSpPr>
        <p:sp>
          <p:nvSpPr>
            <p:cNvPr id="6" name="Google Shape;3188;p45">
              <a:extLst>
                <a:ext uri="{FF2B5EF4-FFF2-40B4-BE49-F238E27FC236}">
                  <a16:creationId xmlns:a16="http://schemas.microsoft.com/office/drawing/2014/main" id="{9A42D5CC-78B1-7F7B-1CB0-418DDCB679EE}"/>
                </a:ext>
              </a:extLst>
            </p:cNvPr>
            <p:cNvSpPr/>
            <p:nvPr/>
          </p:nvSpPr>
          <p:spPr>
            <a:xfrm>
              <a:off x="1877309" y="2444290"/>
              <a:ext cx="3083443" cy="443666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(1)</a:t>
              </a:r>
              <a:endParaRPr dirty="0"/>
            </a:p>
          </p:txBody>
        </p:sp>
        <p:sp>
          <p:nvSpPr>
            <p:cNvPr id="7" name="Google Shape;3189;p45">
              <a:extLst>
                <a:ext uri="{FF2B5EF4-FFF2-40B4-BE49-F238E27FC236}">
                  <a16:creationId xmlns:a16="http://schemas.microsoft.com/office/drawing/2014/main" id="{65880333-42EF-612F-C22B-FC2A5CCD428A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8" name="Google Shape;3190;p45">
            <a:extLst>
              <a:ext uri="{FF2B5EF4-FFF2-40B4-BE49-F238E27FC236}">
                <a16:creationId xmlns:a16="http://schemas.microsoft.com/office/drawing/2014/main" id="{AEB480C4-BBF8-BAFB-61CE-D5414B443CA2}"/>
              </a:ext>
            </a:extLst>
          </p:cNvPr>
          <p:cNvGrpSpPr/>
          <p:nvPr/>
        </p:nvGrpSpPr>
        <p:grpSpPr>
          <a:xfrm>
            <a:off x="808020" y="3432875"/>
            <a:ext cx="3981283" cy="430924"/>
            <a:chOff x="1445309" y="3848948"/>
            <a:chExt cx="3515442" cy="430924"/>
          </a:xfrm>
        </p:grpSpPr>
        <p:sp>
          <p:nvSpPr>
            <p:cNvPr id="9" name="Google Shape;3191;p45">
              <a:extLst>
                <a:ext uri="{FF2B5EF4-FFF2-40B4-BE49-F238E27FC236}">
                  <a16:creationId xmlns:a16="http://schemas.microsoft.com/office/drawing/2014/main" id="{C4F4D82D-AADD-9480-8F4F-C3A2B661A3F8}"/>
                </a:ext>
              </a:extLst>
            </p:cNvPr>
            <p:cNvSpPr/>
            <p:nvPr/>
          </p:nvSpPr>
          <p:spPr>
            <a:xfrm>
              <a:off x="1877308" y="3848948"/>
              <a:ext cx="3083443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(2)</a:t>
              </a:r>
            </a:p>
          </p:txBody>
        </p:sp>
        <p:sp>
          <p:nvSpPr>
            <p:cNvPr id="10" name="Google Shape;3192;p45">
              <a:extLst>
                <a:ext uri="{FF2B5EF4-FFF2-40B4-BE49-F238E27FC236}">
                  <a16:creationId xmlns:a16="http://schemas.microsoft.com/office/drawing/2014/main" id="{C8B68F40-193E-5967-E935-8655BBF051F2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B5B98743-5012-761C-DCCD-3C7C50C8742C}"/>
              </a:ext>
            </a:extLst>
          </p:cNvPr>
          <p:cNvCxnSpPr/>
          <p:nvPr/>
        </p:nvCxnSpPr>
        <p:spPr>
          <a:xfrm>
            <a:off x="8670462" y="4490860"/>
            <a:ext cx="0" cy="14154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D058ABC5-9F63-DCB3-D1DC-CBE5F766BC1E}"/>
              </a:ext>
            </a:extLst>
          </p:cNvPr>
          <p:cNvCxnSpPr>
            <a:cxnSpLocks/>
          </p:cNvCxnSpPr>
          <p:nvPr/>
        </p:nvCxnSpPr>
        <p:spPr>
          <a:xfrm flipV="1">
            <a:off x="8711197" y="2644568"/>
            <a:ext cx="0" cy="1415488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686B39C0-964D-8AF7-F773-DC4FB35CD340}"/>
              </a:ext>
            </a:extLst>
          </p:cNvPr>
          <p:cNvSpPr txBox="1"/>
          <p:nvPr/>
        </p:nvSpPr>
        <p:spPr>
          <a:xfrm>
            <a:off x="8812596" y="3101590"/>
            <a:ext cx="978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DE3B020-607C-179D-FE6E-43FBAF2F6D6B}"/>
              </a:ext>
            </a:extLst>
          </p:cNvPr>
          <p:cNvSpPr txBox="1"/>
          <p:nvPr/>
        </p:nvSpPr>
        <p:spPr>
          <a:xfrm>
            <a:off x="8812596" y="5105337"/>
            <a:ext cx="978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(2)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562E1F0-84A3-379D-B2EA-A6E1E6F5DECB}"/>
              </a:ext>
            </a:extLst>
          </p:cNvPr>
          <p:cNvSpPr txBox="1"/>
          <p:nvPr/>
        </p:nvSpPr>
        <p:spPr>
          <a:xfrm>
            <a:off x="9386754" y="4184238"/>
            <a:ext cx="978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(S)</a:t>
            </a:r>
          </a:p>
        </p:txBody>
      </p:sp>
      <p:pic>
        <p:nvPicPr>
          <p:cNvPr id="22" name="Google Shape;3208;p46" descr="Coche avec un remplissage uni">
            <a:extLst>
              <a:ext uri="{FF2B5EF4-FFF2-40B4-BE49-F238E27FC236}">
                <a16:creationId xmlns:a16="http://schemas.microsoft.com/office/drawing/2014/main" id="{33FC9151-A271-BA6B-165A-5E9871673FC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46023" y="3282395"/>
            <a:ext cx="684830" cy="684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49632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Choisissez la bonne réponse.</a:t>
            </a:r>
            <a:endParaRPr dirty="0"/>
          </a:p>
        </p:txBody>
      </p:sp>
      <p:sp>
        <p:nvSpPr>
          <p:cNvPr id="3185" name="Google Shape;3185;p45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3186" name="Google Shape;3186;p45"/>
          <p:cNvSpPr txBox="1"/>
          <p:nvPr/>
        </p:nvSpPr>
        <p:spPr>
          <a:xfrm>
            <a:off x="500298" y="1288710"/>
            <a:ext cx="10829228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L’intensité du poids est notée :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3187" name="Google Shape;3187;p45"/>
          <p:cNvGrpSpPr/>
          <p:nvPr/>
        </p:nvGrpSpPr>
        <p:grpSpPr>
          <a:xfrm>
            <a:off x="1445309" y="2755377"/>
            <a:ext cx="3520096" cy="443666"/>
            <a:chOff x="1445309" y="2444290"/>
            <a:chExt cx="3108218" cy="443666"/>
          </a:xfrm>
        </p:grpSpPr>
        <p:sp>
          <p:nvSpPr>
            <p:cNvPr id="3188" name="Google Shape;3188;p45"/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 </a:t>
              </a:r>
              <a:endParaRPr dirty="0"/>
            </a:p>
          </p:txBody>
        </p:sp>
        <p:sp>
          <p:nvSpPr>
            <p:cNvPr id="3189" name="Google Shape;3189;p45"/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/>
          <p:cNvGrpSpPr/>
          <p:nvPr/>
        </p:nvGrpSpPr>
        <p:grpSpPr>
          <a:xfrm>
            <a:off x="1445309" y="3773162"/>
            <a:ext cx="3674835" cy="430924"/>
            <a:chOff x="1445309" y="3848948"/>
            <a:chExt cx="3244851" cy="430924"/>
          </a:xfrm>
        </p:grpSpPr>
        <p:sp>
          <p:nvSpPr>
            <p:cNvPr id="3191" name="Google Shape;3191;p45"/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 </a:t>
              </a:r>
              <a:endParaRPr dirty="0"/>
            </a:p>
          </p:txBody>
        </p:sp>
        <p:sp>
          <p:nvSpPr>
            <p:cNvPr id="3192" name="Google Shape;3192;p45"/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3199" name="Google Shape;3199;p45"/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/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" name="Google Shape;3190;p45">
            <a:extLst>
              <a:ext uri="{FF2B5EF4-FFF2-40B4-BE49-F238E27FC236}">
                <a16:creationId xmlns:a16="http://schemas.microsoft.com/office/drawing/2014/main" id="{5D63C9C0-8A23-7392-9556-2549A660E569}"/>
              </a:ext>
            </a:extLst>
          </p:cNvPr>
          <p:cNvGrpSpPr/>
          <p:nvPr/>
        </p:nvGrpSpPr>
        <p:grpSpPr>
          <a:xfrm>
            <a:off x="1445309" y="4790947"/>
            <a:ext cx="3674835" cy="430924"/>
            <a:chOff x="1445309" y="3848948"/>
            <a:chExt cx="3244851" cy="430924"/>
          </a:xfrm>
        </p:grpSpPr>
        <p:sp>
          <p:nvSpPr>
            <p:cNvPr id="3" name="Google Shape;3191;p45">
              <a:extLst>
                <a:ext uri="{FF2B5EF4-FFF2-40B4-BE49-F238E27FC236}">
                  <a16:creationId xmlns:a16="http://schemas.microsoft.com/office/drawing/2014/main" id="{21568171-6029-FA9B-46A2-F4E67CF64A11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 </a:t>
              </a:r>
              <a:endParaRPr dirty="0"/>
            </a:p>
          </p:txBody>
        </p:sp>
        <p:sp>
          <p:nvSpPr>
            <p:cNvPr id="4" name="Google Shape;3192;p45">
              <a:extLst>
                <a:ext uri="{FF2B5EF4-FFF2-40B4-BE49-F238E27FC236}">
                  <a16:creationId xmlns:a16="http://schemas.microsoft.com/office/drawing/2014/main" id="{2212F647-6D68-8B15-054F-5C10756C1118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dirty="0"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FA419754-E337-8289-8701-D0B95FC97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E50A071E-7D43-E7D5-2BF3-295B97CD6D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La réponse est C 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EAC8D23E-BA27-1B16-CB29-55D92098C3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pic>
        <p:nvPicPr>
          <p:cNvPr id="2" name="Google Shape;3208;p46" descr="Coche avec un remplissage uni">
            <a:extLst>
              <a:ext uri="{FF2B5EF4-FFF2-40B4-BE49-F238E27FC236}">
                <a16:creationId xmlns:a16="http://schemas.microsoft.com/office/drawing/2014/main" id="{48018E69-3279-6CC3-BBDB-45D1CFDC953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72497" y="4663994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644;p38">
            <a:extLst>
              <a:ext uri="{FF2B5EF4-FFF2-40B4-BE49-F238E27FC236}">
                <a16:creationId xmlns:a16="http://schemas.microsoft.com/office/drawing/2014/main" id="{9B1B36F6-96E3-FB87-142F-FCF75150CD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93626" y="453504"/>
            <a:ext cx="429668" cy="42966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186;p45">
            <a:extLst>
              <a:ext uri="{FF2B5EF4-FFF2-40B4-BE49-F238E27FC236}">
                <a16:creationId xmlns:a16="http://schemas.microsoft.com/office/drawing/2014/main" id="{F1C3C0EB-4B6F-C5F1-BA71-D7B5AA07A766}"/>
              </a:ext>
            </a:extLst>
          </p:cNvPr>
          <p:cNvSpPr txBox="1"/>
          <p:nvPr/>
        </p:nvSpPr>
        <p:spPr>
          <a:xfrm>
            <a:off x="500298" y="1288710"/>
            <a:ext cx="10829228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L’intensité du poids est notée  :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4" name="Google Shape;3187;p45">
            <a:extLst>
              <a:ext uri="{FF2B5EF4-FFF2-40B4-BE49-F238E27FC236}">
                <a16:creationId xmlns:a16="http://schemas.microsoft.com/office/drawing/2014/main" id="{679B6432-A43D-C5E1-8591-6F75F3B18C73}"/>
              </a:ext>
            </a:extLst>
          </p:cNvPr>
          <p:cNvGrpSpPr/>
          <p:nvPr/>
        </p:nvGrpSpPr>
        <p:grpSpPr>
          <a:xfrm>
            <a:off x="1445309" y="2755377"/>
            <a:ext cx="3520096" cy="443666"/>
            <a:chOff x="1445309" y="2444290"/>
            <a:chExt cx="3108218" cy="443666"/>
          </a:xfrm>
          <a:solidFill>
            <a:schemeClr val="bg1">
              <a:lumMod val="95000"/>
            </a:schemeClr>
          </a:solidFill>
        </p:grpSpPr>
        <p:sp>
          <p:nvSpPr>
            <p:cNvPr id="5" name="Google Shape;3188;p45">
              <a:extLst>
                <a:ext uri="{FF2B5EF4-FFF2-40B4-BE49-F238E27FC236}">
                  <a16:creationId xmlns:a16="http://schemas.microsoft.com/office/drawing/2014/main" id="{573F5C85-8C49-CD5C-61E9-61DFE048FED5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 </a:t>
              </a:r>
              <a:endParaRPr dirty="0"/>
            </a:p>
          </p:txBody>
        </p:sp>
        <p:sp>
          <p:nvSpPr>
            <p:cNvPr id="6" name="Google Shape;3189;p45">
              <a:extLst>
                <a:ext uri="{FF2B5EF4-FFF2-40B4-BE49-F238E27FC236}">
                  <a16:creationId xmlns:a16="http://schemas.microsoft.com/office/drawing/2014/main" id="{D0C98CF6-72C0-A8CC-A85C-31566DA01114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7" name="Google Shape;3190;p45">
            <a:extLst>
              <a:ext uri="{FF2B5EF4-FFF2-40B4-BE49-F238E27FC236}">
                <a16:creationId xmlns:a16="http://schemas.microsoft.com/office/drawing/2014/main" id="{5808811B-1804-F0C9-964C-57228E30E552}"/>
              </a:ext>
            </a:extLst>
          </p:cNvPr>
          <p:cNvGrpSpPr/>
          <p:nvPr/>
        </p:nvGrpSpPr>
        <p:grpSpPr>
          <a:xfrm>
            <a:off x="1445309" y="3773162"/>
            <a:ext cx="3674835" cy="430924"/>
            <a:chOff x="1445309" y="3848948"/>
            <a:chExt cx="3244851" cy="430924"/>
          </a:xfrm>
          <a:solidFill>
            <a:schemeClr val="bg1">
              <a:lumMod val="95000"/>
            </a:schemeClr>
          </a:solidFill>
        </p:grpSpPr>
        <p:sp>
          <p:nvSpPr>
            <p:cNvPr id="8" name="Google Shape;3191;p45">
              <a:extLst>
                <a:ext uri="{FF2B5EF4-FFF2-40B4-BE49-F238E27FC236}">
                  <a16:creationId xmlns:a16="http://schemas.microsoft.com/office/drawing/2014/main" id="{B1342AF4-D455-75B5-C99A-B0471801AB01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 </a:t>
              </a:r>
              <a:endParaRPr dirty="0"/>
            </a:p>
          </p:txBody>
        </p:sp>
        <p:sp>
          <p:nvSpPr>
            <p:cNvPr id="9" name="Google Shape;3192;p45">
              <a:extLst>
                <a:ext uri="{FF2B5EF4-FFF2-40B4-BE49-F238E27FC236}">
                  <a16:creationId xmlns:a16="http://schemas.microsoft.com/office/drawing/2014/main" id="{D4E63241-0658-1621-B64B-1E1749F517C2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10" name="Google Shape;3190;p45">
            <a:extLst>
              <a:ext uri="{FF2B5EF4-FFF2-40B4-BE49-F238E27FC236}">
                <a16:creationId xmlns:a16="http://schemas.microsoft.com/office/drawing/2014/main" id="{3B7251F5-EA3B-82F6-E994-33CF71018078}"/>
              </a:ext>
            </a:extLst>
          </p:cNvPr>
          <p:cNvGrpSpPr/>
          <p:nvPr/>
        </p:nvGrpSpPr>
        <p:grpSpPr>
          <a:xfrm>
            <a:off x="1445309" y="4790947"/>
            <a:ext cx="3674835" cy="430924"/>
            <a:chOff x="1445309" y="3848948"/>
            <a:chExt cx="3244851" cy="430924"/>
          </a:xfrm>
        </p:grpSpPr>
        <p:sp>
          <p:nvSpPr>
            <p:cNvPr id="12" name="Google Shape;3191;p45">
              <a:extLst>
                <a:ext uri="{FF2B5EF4-FFF2-40B4-BE49-F238E27FC236}">
                  <a16:creationId xmlns:a16="http://schemas.microsoft.com/office/drawing/2014/main" id="{753EF690-310A-0DE0-B7FF-9B750D781399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 </a:t>
              </a:r>
              <a:endParaRPr dirty="0"/>
            </a:p>
          </p:txBody>
        </p:sp>
        <p:sp>
          <p:nvSpPr>
            <p:cNvPr id="13" name="Google Shape;3192;p45">
              <a:extLst>
                <a:ext uri="{FF2B5EF4-FFF2-40B4-BE49-F238E27FC236}">
                  <a16:creationId xmlns:a16="http://schemas.microsoft.com/office/drawing/2014/main" id="{86E79C60-EFC5-12F7-21D9-96ABC25ED890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617545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BAB5CF85-E692-C584-A542-0F7522974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6080AB70-4B30-1BB6-8219-F4ADD6C906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Choisissez la bonne réponse.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C9A43BBB-A787-9A1A-68E6-B145BCCB38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2" name="Google Shape;3186;p45">
            <a:extLst>
              <a:ext uri="{FF2B5EF4-FFF2-40B4-BE49-F238E27FC236}">
                <a16:creationId xmlns:a16="http://schemas.microsoft.com/office/drawing/2014/main" id="{4CE8E183-99C3-3C8D-1EAE-68F13DBB3B4E}"/>
              </a:ext>
            </a:extLst>
          </p:cNvPr>
          <p:cNvSpPr txBox="1"/>
          <p:nvPr/>
        </p:nvSpPr>
        <p:spPr>
          <a:xfrm>
            <a:off x="500298" y="1288710"/>
            <a:ext cx="10829228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formule correcte de l’intensité du poids P est :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4" name="Google Shape;3187;p45">
            <a:extLst>
              <a:ext uri="{FF2B5EF4-FFF2-40B4-BE49-F238E27FC236}">
                <a16:creationId xmlns:a16="http://schemas.microsoft.com/office/drawing/2014/main" id="{3C18EE04-6C0C-0C73-50B4-8B7764B79935}"/>
              </a:ext>
            </a:extLst>
          </p:cNvPr>
          <p:cNvGrpSpPr/>
          <p:nvPr/>
        </p:nvGrpSpPr>
        <p:grpSpPr>
          <a:xfrm>
            <a:off x="1445309" y="2755377"/>
            <a:ext cx="4145866" cy="443666"/>
            <a:chOff x="1445309" y="2444290"/>
            <a:chExt cx="3660768" cy="443666"/>
          </a:xfrm>
        </p:grpSpPr>
        <p:sp>
          <p:nvSpPr>
            <p:cNvPr id="5" name="Google Shape;3188;p45">
              <a:extLst>
                <a:ext uri="{FF2B5EF4-FFF2-40B4-BE49-F238E27FC236}">
                  <a16:creationId xmlns:a16="http://schemas.microsoft.com/office/drawing/2014/main" id="{AB13B0E1-3DCF-50EA-EB6B-A0C73D560754}"/>
                </a:ext>
              </a:extLst>
            </p:cNvPr>
            <p:cNvSpPr/>
            <p:nvPr/>
          </p:nvSpPr>
          <p:spPr>
            <a:xfrm>
              <a:off x="1740676" y="2444290"/>
              <a:ext cx="336540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 = m </a:t>
              </a:r>
              <a:r>
                <a:rPr lang="fr-FR" dirty="0"/>
                <a:t>× </a:t>
              </a: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</a:rPr>
                <a:t>g</a:t>
              </a: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2400" b="1" dirty="0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" name="Google Shape;3189;p45">
              <a:extLst>
                <a:ext uri="{FF2B5EF4-FFF2-40B4-BE49-F238E27FC236}">
                  <a16:creationId xmlns:a16="http://schemas.microsoft.com/office/drawing/2014/main" id="{05A50CDC-73EF-AB38-1DE9-5C6C82F9CFA5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7" name="Google Shape;3190;p45">
            <a:extLst>
              <a:ext uri="{FF2B5EF4-FFF2-40B4-BE49-F238E27FC236}">
                <a16:creationId xmlns:a16="http://schemas.microsoft.com/office/drawing/2014/main" id="{D7FB38C2-590C-147D-A8E6-02B6EA668946}"/>
              </a:ext>
            </a:extLst>
          </p:cNvPr>
          <p:cNvGrpSpPr/>
          <p:nvPr/>
        </p:nvGrpSpPr>
        <p:grpSpPr>
          <a:xfrm>
            <a:off x="1445309" y="3658958"/>
            <a:ext cx="4145865" cy="430924"/>
            <a:chOff x="1445309" y="3848948"/>
            <a:chExt cx="3660767" cy="430924"/>
          </a:xfrm>
        </p:grpSpPr>
        <p:sp>
          <p:nvSpPr>
            <p:cNvPr id="8" name="Google Shape;3191;p45">
              <a:extLst>
                <a:ext uri="{FF2B5EF4-FFF2-40B4-BE49-F238E27FC236}">
                  <a16:creationId xmlns:a16="http://schemas.microsoft.com/office/drawing/2014/main" id="{693892B6-B707-59B9-C386-CE3B89DD22CC}"/>
                </a:ext>
              </a:extLst>
            </p:cNvPr>
            <p:cNvSpPr/>
            <p:nvPr/>
          </p:nvSpPr>
          <p:spPr>
            <a:xfrm>
              <a:off x="1877308" y="3848948"/>
              <a:ext cx="3228768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 = m + g</a:t>
              </a:r>
              <a:endParaRPr dirty="0"/>
            </a:p>
          </p:txBody>
        </p:sp>
        <p:sp>
          <p:nvSpPr>
            <p:cNvPr id="9" name="Google Shape;3192;p45">
              <a:extLst>
                <a:ext uri="{FF2B5EF4-FFF2-40B4-BE49-F238E27FC236}">
                  <a16:creationId xmlns:a16="http://schemas.microsoft.com/office/drawing/2014/main" id="{5192A6F2-ED02-DA6E-7507-14078862EC5E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18" name="Google Shape;3199;p45">
            <a:extLst>
              <a:ext uri="{FF2B5EF4-FFF2-40B4-BE49-F238E27FC236}">
                <a16:creationId xmlns:a16="http://schemas.microsoft.com/office/drawing/2014/main" id="{AE0F39B5-DE68-705B-4FDD-E35C2274262D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19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7A5B971C-E8DE-3DE2-F99D-238F78D3010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Google Shape;3201;p45">
              <a:extLst>
                <a:ext uri="{FF2B5EF4-FFF2-40B4-BE49-F238E27FC236}">
                  <a16:creationId xmlns:a16="http://schemas.microsoft.com/office/drawing/2014/main" id="{B1939ABD-88D6-6107-66C4-A11B0B82D1F9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oogle Shape;3190;p45">
            <a:extLst>
              <a:ext uri="{FF2B5EF4-FFF2-40B4-BE49-F238E27FC236}">
                <a16:creationId xmlns:a16="http://schemas.microsoft.com/office/drawing/2014/main" id="{AFA9A66E-7311-7BF7-3288-59C912E46539}"/>
              </a:ext>
            </a:extLst>
          </p:cNvPr>
          <p:cNvGrpSpPr/>
          <p:nvPr/>
        </p:nvGrpSpPr>
        <p:grpSpPr>
          <a:xfrm>
            <a:off x="1445309" y="4676743"/>
            <a:ext cx="4145865" cy="430924"/>
            <a:chOff x="1445309" y="3848948"/>
            <a:chExt cx="3660767" cy="430924"/>
          </a:xfrm>
        </p:grpSpPr>
        <p:sp>
          <p:nvSpPr>
            <p:cNvPr id="10" name="Google Shape;3191;p45">
              <a:extLst>
                <a:ext uri="{FF2B5EF4-FFF2-40B4-BE49-F238E27FC236}">
                  <a16:creationId xmlns:a16="http://schemas.microsoft.com/office/drawing/2014/main" id="{B26D62BF-856C-1489-EF91-28C0472AB7A5}"/>
                </a:ext>
              </a:extLst>
            </p:cNvPr>
            <p:cNvSpPr/>
            <p:nvPr/>
          </p:nvSpPr>
          <p:spPr>
            <a:xfrm>
              <a:off x="1877309" y="3848948"/>
              <a:ext cx="3228767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 = m - g</a:t>
              </a:r>
              <a:endParaRPr dirty="0"/>
            </a:p>
          </p:txBody>
        </p:sp>
        <p:sp>
          <p:nvSpPr>
            <p:cNvPr id="12" name="Google Shape;3192;p45">
              <a:extLst>
                <a:ext uri="{FF2B5EF4-FFF2-40B4-BE49-F238E27FC236}">
                  <a16:creationId xmlns:a16="http://schemas.microsoft.com/office/drawing/2014/main" id="{91BCB0B1-DFCF-A14B-EA5E-B6DB50905D21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6705318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3C265E6D-0144-89F0-14B4-3B5A1CAF2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21AC4781-7BB1-EDDF-9DF8-37E16C46A3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Effectivement c’est la réponse A.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2B2CE2AB-91B5-60CA-BF85-5EBA760E4F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pic>
        <p:nvPicPr>
          <p:cNvPr id="15" name="Google Shape;3208;p46" descr="Coche avec un remplissage uni">
            <a:extLst>
              <a:ext uri="{FF2B5EF4-FFF2-40B4-BE49-F238E27FC236}">
                <a16:creationId xmlns:a16="http://schemas.microsoft.com/office/drawing/2014/main" id="{E0594BCF-3000-937E-89DE-1B8889CD53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8905" y="2514213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644;p38">
            <a:extLst>
              <a:ext uri="{FF2B5EF4-FFF2-40B4-BE49-F238E27FC236}">
                <a16:creationId xmlns:a16="http://schemas.microsoft.com/office/drawing/2014/main" id="{FFDDC41F-1FA9-F383-5D2D-7194A82EABF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93626" y="453504"/>
            <a:ext cx="429668" cy="4296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" name="Google Shape;3187;p45">
            <a:extLst>
              <a:ext uri="{FF2B5EF4-FFF2-40B4-BE49-F238E27FC236}">
                <a16:creationId xmlns:a16="http://schemas.microsoft.com/office/drawing/2014/main" id="{58EE5645-8A1A-B360-1087-D27626F09919}"/>
              </a:ext>
            </a:extLst>
          </p:cNvPr>
          <p:cNvGrpSpPr/>
          <p:nvPr/>
        </p:nvGrpSpPr>
        <p:grpSpPr>
          <a:xfrm>
            <a:off x="1445309" y="2755377"/>
            <a:ext cx="4145866" cy="443666"/>
            <a:chOff x="1445309" y="2444290"/>
            <a:chExt cx="3660768" cy="443666"/>
          </a:xfrm>
        </p:grpSpPr>
        <p:sp>
          <p:nvSpPr>
            <p:cNvPr id="25" name="Google Shape;3188;p45">
              <a:extLst>
                <a:ext uri="{FF2B5EF4-FFF2-40B4-BE49-F238E27FC236}">
                  <a16:creationId xmlns:a16="http://schemas.microsoft.com/office/drawing/2014/main" id="{501D599B-D299-464E-14BA-0C74D41F7CDE}"/>
                </a:ext>
              </a:extLst>
            </p:cNvPr>
            <p:cNvSpPr/>
            <p:nvPr/>
          </p:nvSpPr>
          <p:spPr>
            <a:xfrm>
              <a:off x="1740676" y="2444290"/>
              <a:ext cx="336540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 = m </a:t>
              </a:r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× </a:t>
              </a: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</a:rPr>
                <a:t>g</a:t>
              </a: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2400" b="1" dirty="0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6" name="Google Shape;3189;p45">
              <a:extLst>
                <a:ext uri="{FF2B5EF4-FFF2-40B4-BE49-F238E27FC236}">
                  <a16:creationId xmlns:a16="http://schemas.microsoft.com/office/drawing/2014/main" id="{377B6551-6E03-8AAA-0876-93ECDC213AFB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27" name="Google Shape;3190;p45">
            <a:extLst>
              <a:ext uri="{FF2B5EF4-FFF2-40B4-BE49-F238E27FC236}">
                <a16:creationId xmlns:a16="http://schemas.microsoft.com/office/drawing/2014/main" id="{A710D68B-0BA7-BAB3-66CB-33EA99E4BAED}"/>
              </a:ext>
            </a:extLst>
          </p:cNvPr>
          <p:cNvGrpSpPr/>
          <p:nvPr/>
        </p:nvGrpSpPr>
        <p:grpSpPr>
          <a:xfrm>
            <a:off x="1445309" y="3658958"/>
            <a:ext cx="4145865" cy="430924"/>
            <a:chOff x="1445309" y="3848948"/>
            <a:chExt cx="3660767" cy="430924"/>
          </a:xfrm>
          <a:solidFill>
            <a:schemeClr val="bg1">
              <a:lumMod val="95000"/>
            </a:schemeClr>
          </a:solidFill>
        </p:grpSpPr>
        <p:sp>
          <p:nvSpPr>
            <p:cNvPr id="28" name="Google Shape;3191;p45">
              <a:extLst>
                <a:ext uri="{FF2B5EF4-FFF2-40B4-BE49-F238E27FC236}">
                  <a16:creationId xmlns:a16="http://schemas.microsoft.com/office/drawing/2014/main" id="{845CA889-87F8-C09B-DBC4-BC7E41F89ABF}"/>
                </a:ext>
              </a:extLst>
            </p:cNvPr>
            <p:cNvSpPr/>
            <p:nvPr/>
          </p:nvSpPr>
          <p:spPr>
            <a:xfrm>
              <a:off x="1877308" y="3848948"/>
              <a:ext cx="3228768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 = m + g</a:t>
              </a:r>
              <a:endParaRPr dirty="0"/>
            </a:p>
          </p:txBody>
        </p:sp>
        <p:sp>
          <p:nvSpPr>
            <p:cNvPr id="29" name="Google Shape;3192;p45">
              <a:extLst>
                <a:ext uri="{FF2B5EF4-FFF2-40B4-BE49-F238E27FC236}">
                  <a16:creationId xmlns:a16="http://schemas.microsoft.com/office/drawing/2014/main" id="{B4D09990-098E-7708-C313-184B99511284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30" name="Google Shape;3190;p45">
            <a:extLst>
              <a:ext uri="{FF2B5EF4-FFF2-40B4-BE49-F238E27FC236}">
                <a16:creationId xmlns:a16="http://schemas.microsoft.com/office/drawing/2014/main" id="{63B9D2DD-6366-3F94-674C-48BF81BC5CE6}"/>
              </a:ext>
            </a:extLst>
          </p:cNvPr>
          <p:cNvGrpSpPr/>
          <p:nvPr/>
        </p:nvGrpSpPr>
        <p:grpSpPr>
          <a:xfrm>
            <a:off x="1445309" y="4676743"/>
            <a:ext cx="4145865" cy="430924"/>
            <a:chOff x="1445309" y="3848948"/>
            <a:chExt cx="3660767" cy="430924"/>
          </a:xfrm>
          <a:solidFill>
            <a:schemeClr val="bg1">
              <a:lumMod val="95000"/>
            </a:schemeClr>
          </a:solidFill>
        </p:grpSpPr>
        <p:sp>
          <p:nvSpPr>
            <p:cNvPr id="31" name="Google Shape;3191;p45">
              <a:extLst>
                <a:ext uri="{FF2B5EF4-FFF2-40B4-BE49-F238E27FC236}">
                  <a16:creationId xmlns:a16="http://schemas.microsoft.com/office/drawing/2014/main" id="{3C5A1690-B307-E593-16A8-C70089338309}"/>
                </a:ext>
              </a:extLst>
            </p:cNvPr>
            <p:cNvSpPr/>
            <p:nvPr/>
          </p:nvSpPr>
          <p:spPr>
            <a:xfrm>
              <a:off x="1877309" y="3848948"/>
              <a:ext cx="3228767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 = m - g</a:t>
              </a:r>
              <a:endParaRPr dirty="0"/>
            </a:p>
          </p:txBody>
        </p:sp>
        <p:sp>
          <p:nvSpPr>
            <p:cNvPr id="32" name="Google Shape;3192;p45">
              <a:extLst>
                <a:ext uri="{FF2B5EF4-FFF2-40B4-BE49-F238E27FC236}">
                  <a16:creationId xmlns:a16="http://schemas.microsoft.com/office/drawing/2014/main" id="{0EA6AFBF-FE66-BF68-D921-27D3C2179AD7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dirty="0"/>
            </a:p>
          </p:txBody>
        </p:sp>
      </p:grpSp>
      <p:sp>
        <p:nvSpPr>
          <p:cNvPr id="33" name="Google Shape;3186;p45">
            <a:extLst>
              <a:ext uri="{FF2B5EF4-FFF2-40B4-BE49-F238E27FC236}">
                <a16:creationId xmlns:a16="http://schemas.microsoft.com/office/drawing/2014/main" id="{700AF9F7-FB61-B6C7-59DF-5538352EBC6B}"/>
              </a:ext>
            </a:extLst>
          </p:cNvPr>
          <p:cNvSpPr txBox="1"/>
          <p:nvPr/>
        </p:nvSpPr>
        <p:spPr>
          <a:xfrm>
            <a:off x="500298" y="1288710"/>
            <a:ext cx="10829228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formule correcte de l’intensité du poids P est :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91977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D4271481-A5E2-8960-6A29-7756D5ED9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732892FB-5807-14A9-6DF8-AC465C9EAB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Répondez par oui ou non 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7490C7A8-F8A9-2E04-5FBB-44F184EDE2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2" name="Google Shape;3186;p45">
            <a:extLst>
              <a:ext uri="{FF2B5EF4-FFF2-40B4-BE49-F238E27FC236}">
                <a16:creationId xmlns:a16="http://schemas.microsoft.com/office/drawing/2014/main" id="{A35678E8-5994-B5FC-063E-86CB2B698F1A}"/>
              </a:ext>
            </a:extLst>
          </p:cNvPr>
          <p:cNvSpPr txBox="1"/>
          <p:nvPr/>
        </p:nvSpPr>
        <p:spPr>
          <a:xfrm>
            <a:off x="500298" y="1288710"/>
            <a:ext cx="10829228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poids du livre est supérieur au poids de la trousse dans l’expérience ci-dessous : 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4" name="Google Shape;3187;p45">
            <a:extLst>
              <a:ext uri="{FF2B5EF4-FFF2-40B4-BE49-F238E27FC236}">
                <a16:creationId xmlns:a16="http://schemas.microsoft.com/office/drawing/2014/main" id="{3E5009D2-3767-2E95-8F15-758DD8CF546A}"/>
              </a:ext>
            </a:extLst>
          </p:cNvPr>
          <p:cNvGrpSpPr/>
          <p:nvPr/>
        </p:nvGrpSpPr>
        <p:grpSpPr>
          <a:xfrm>
            <a:off x="1445309" y="2628431"/>
            <a:ext cx="4145866" cy="443666"/>
            <a:chOff x="1445309" y="2444290"/>
            <a:chExt cx="3660768" cy="443666"/>
          </a:xfrm>
        </p:grpSpPr>
        <p:sp>
          <p:nvSpPr>
            <p:cNvPr id="5" name="Google Shape;3188;p45">
              <a:extLst>
                <a:ext uri="{FF2B5EF4-FFF2-40B4-BE49-F238E27FC236}">
                  <a16:creationId xmlns:a16="http://schemas.microsoft.com/office/drawing/2014/main" id="{F823E93C-C539-873D-E463-4AD76E6030DF}"/>
                </a:ext>
              </a:extLst>
            </p:cNvPr>
            <p:cNvSpPr/>
            <p:nvPr/>
          </p:nvSpPr>
          <p:spPr>
            <a:xfrm>
              <a:off x="1740676" y="2444290"/>
              <a:ext cx="336540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Oui</a:t>
              </a:r>
              <a:endParaRPr sz="2400" b="1" dirty="0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" name="Google Shape;3189;p45">
              <a:extLst>
                <a:ext uri="{FF2B5EF4-FFF2-40B4-BE49-F238E27FC236}">
                  <a16:creationId xmlns:a16="http://schemas.microsoft.com/office/drawing/2014/main" id="{53336187-DE86-F052-025A-758B0AAB2385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7" name="Google Shape;3190;p45">
            <a:extLst>
              <a:ext uri="{FF2B5EF4-FFF2-40B4-BE49-F238E27FC236}">
                <a16:creationId xmlns:a16="http://schemas.microsoft.com/office/drawing/2014/main" id="{44548CEA-9B5F-DC05-5C92-F6C504D04818}"/>
              </a:ext>
            </a:extLst>
          </p:cNvPr>
          <p:cNvGrpSpPr/>
          <p:nvPr/>
        </p:nvGrpSpPr>
        <p:grpSpPr>
          <a:xfrm>
            <a:off x="1445309" y="3658958"/>
            <a:ext cx="4145865" cy="430924"/>
            <a:chOff x="1445309" y="3848948"/>
            <a:chExt cx="3660767" cy="430924"/>
          </a:xfrm>
        </p:grpSpPr>
        <p:sp>
          <p:nvSpPr>
            <p:cNvPr id="8" name="Google Shape;3191;p45">
              <a:extLst>
                <a:ext uri="{FF2B5EF4-FFF2-40B4-BE49-F238E27FC236}">
                  <a16:creationId xmlns:a16="http://schemas.microsoft.com/office/drawing/2014/main" id="{02308891-21CA-2062-693D-646B56D195E9}"/>
                </a:ext>
              </a:extLst>
            </p:cNvPr>
            <p:cNvSpPr/>
            <p:nvPr/>
          </p:nvSpPr>
          <p:spPr>
            <a:xfrm>
              <a:off x="1877308" y="3848948"/>
              <a:ext cx="3228768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Non </a:t>
              </a:r>
              <a:endParaRPr dirty="0"/>
            </a:p>
          </p:txBody>
        </p:sp>
        <p:sp>
          <p:nvSpPr>
            <p:cNvPr id="9" name="Google Shape;3192;p45">
              <a:extLst>
                <a:ext uri="{FF2B5EF4-FFF2-40B4-BE49-F238E27FC236}">
                  <a16:creationId xmlns:a16="http://schemas.microsoft.com/office/drawing/2014/main" id="{C30F24B5-97AA-5493-12D3-9C38F4C4404F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18" name="Google Shape;3199;p45">
            <a:extLst>
              <a:ext uri="{FF2B5EF4-FFF2-40B4-BE49-F238E27FC236}">
                <a16:creationId xmlns:a16="http://schemas.microsoft.com/office/drawing/2014/main" id="{B9AA3452-FC25-F34D-884A-08DF500BC1FE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19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324F456C-F6B3-290B-9AFA-D9E62372941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Google Shape;3201;p45">
              <a:extLst>
                <a:ext uri="{FF2B5EF4-FFF2-40B4-BE49-F238E27FC236}">
                  <a16:creationId xmlns:a16="http://schemas.microsoft.com/office/drawing/2014/main" id="{2A7E7941-BA3F-2215-7C8B-D122B7EB02F1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F20EDE4-FE7B-E97D-BC04-46674BA31F63}"/>
              </a:ext>
            </a:extLst>
          </p:cNvPr>
          <p:cNvGrpSpPr/>
          <p:nvPr/>
        </p:nvGrpSpPr>
        <p:grpSpPr>
          <a:xfrm>
            <a:off x="7585744" y="2081996"/>
            <a:ext cx="3907621" cy="3487294"/>
            <a:chOff x="7585744" y="2081996"/>
            <a:chExt cx="3907621" cy="3487294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79F9504-270B-4144-DD27-5EF186AE7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4654" t="132" r="-7154" b="-132"/>
            <a:stretch>
              <a:fillRect/>
            </a:stretch>
          </p:blipFill>
          <p:spPr>
            <a:xfrm>
              <a:off x="7585744" y="2081996"/>
              <a:ext cx="3907621" cy="3487294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D6E559A8-DD48-A02A-4F33-65F16D2AA81B}"/>
                </a:ext>
              </a:extLst>
            </p:cNvPr>
            <p:cNvSpPr txBox="1"/>
            <p:nvPr/>
          </p:nvSpPr>
          <p:spPr>
            <a:xfrm>
              <a:off x="10100930" y="3425533"/>
              <a:ext cx="9781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4N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937A5D9E-9716-70B8-CD79-6B77FB4CBEF2}"/>
                </a:ext>
              </a:extLst>
            </p:cNvPr>
            <p:cNvSpPr txBox="1"/>
            <p:nvPr/>
          </p:nvSpPr>
          <p:spPr>
            <a:xfrm>
              <a:off x="8346558" y="3002080"/>
              <a:ext cx="9781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00631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7F554506-E575-C4E6-0E48-D1F52C86D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B0D26233-B7A4-2356-67FD-2BE78D5351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La bonne réponse c’est oui, car 4N &gt; 2N.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EADE6722-8CAB-8E75-01A1-73D5073942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pic>
        <p:nvPicPr>
          <p:cNvPr id="15" name="Google Shape;3208;p46" descr="Coche avec un remplissage uni">
            <a:extLst>
              <a:ext uri="{FF2B5EF4-FFF2-40B4-BE49-F238E27FC236}">
                <a16:creationId xmlns:a16="http://schemas.microsoft.com/office/drawing/2014/main" id="{34A8441A-CE5C-3E1B-0B4C-BB2BB769E2E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8905" y="2514213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644;p38">
            <a:extLst>
              <a:ext uri="{FF2B5EF4-FFF2-40B4-BE49-F238E27FC236}">
                <a16:creationId xmlns:a16="http://schemas.microsoft.com/office/drawing/2014/main" id="{3BC9EF43-70A7-A705-92E4-AC42C5F7A5D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93626" y="453504"/>
            <a:ext cx="429668" cy="42966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186;p45">
            <a:extLst>
              <a:ext uri="{FF2B5EF4-FFF2-40B4-BE49-F238E27FC236}">
                <a16:creationId xmlns:a16="http://schemas.microsoft.com/office/drawing/2014/main" id="{9ABC4A3C-FF9E-C9A0-ABF9-548F8AA8E31A}"/>
              </a:ext>
            </a:extLst>
          </p:cNvPr>
          <p:cNvSpPr txBox="1"/>
          <p:nvPr/>
        </p:nvSpPr>
        <p:spPr>
          <a:xfrm>
            <a:off x="500298" y="1288710"/>
            <a:ext cx="10829228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poids du livre est supérieur au poids de la trousse dans l’expérience ci-dessous : 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4" name="Google Shape;3187;p45">
            <a:extLst>
              <a:ext uri="{FF2B5EF4-FFF2-40B4-BE49-F238E27FC236}">
                <a16:creationId xmlns:a16="http://schemas.microsoft.com/office/drawing/2014/main" id="{4592A7E2-740E-E537-F247-BB87853FDEEC}"/>
              </a:ext>
            </a:extLst>
          </p:cNvPr>
          <p:cNvGrpSpPr/>
          <p:nvPr/>
        </p:nvGrpSpPr>
        <p:grpSpPr>
          <a:xfrm>
            <a:off x="1445309" y="2628431"/>
            <a:ext cx="4145866" cy="443666"/>
            <a:chOff x="1445309" y="2444290"/>
            <a:chExt cx="3660768" cy="443666"/>
          </a:xfrm>
        </p:grpSpPr>
        <p:sp>
          <p:nvSpPr>
            <p:cNvPr id="5" name="Google Shape;3188;p45">
              <a:extLst>
                <a:ext uri="{FF2B5EF4-FFF2-40B4-BE49-F238E27FC236}">
                  <a16:creationId xmlns:a16="http://schemas.microsoft.com/office/drawing/2014/main" id="{B51C1800-5380-7B0F-A760-FCB719D363BB}"/>
                </a:ext>
              </a:extLst>
            </p:cNvPr>
            <p:cNvSpPr/>
            <p:nvPr/>
          </p:nvSpPr>
          <p:spPr>
            <a:xfrm>
              <a:off x="1740676" y="2444290"/>
              <a:ext cx="336540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Oui</a:t>
              </a:r>
              <a:endParaRPr sz="2400" b="1" dirty="0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" name="Google Shape;3189;p45">
              <a:extLst>
                <a:ext uri="{FF2B5EF4-FFF2-40B4-BE49-F238E27FC236}">
                  <a16:creationId xmlns:a16="http://schemas.microsoft.com/office/drawing/2014/main" id="{3DE2E734-C211-BF1C-812B-A716AA57276B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7" name="Google Shape;3190;p45">
            <a:extLst>
              <a:ext uri="{FF2B5EF4-FFF2-40B4-BE49-F238E27FC236}">
                <a16:creationId xmlns:a16="http://schemas.microsoft.com/office/drawing/2014/main" id="{90273D4F-0806-E2CD-4577-72EE3B3AE6EA}"/>
              </a:ext>
            </a:extLst>
          </p:cNvPr>
          <p:cNvGrpSpPr/>
          <p:nvPr/>
        </p:nvGrpSpPr>
        <p:grpSpPr>
          <a:xfrm>
            <a:off x="1445309" y="3658958"/>
            <a:ext cx="4145865" cy="430924"/>
            <a:chOff x="1445309" y="3848948"/>
            <a:chExt cx="3660767" cy="430924"/>
          </a:xfrm>
        </p:grpSpPr>
        <p:sp>
          <p:nvSpPr>
            <p:cNvPr id="8" name="Google Shape;3191;p45">
              <a:extLst>
                <a:ext uri="{FF2B5EF4-FFF2-40B4-BE49-F238E27FC236}">
                  <a16:creationId xmlns:a16="http://schemas.microsoft.com/office/drawing/2014/main" id="{9F2086AE-06F5-14EE-5303-ABF33A05C51C}"/>
                </a:ext>
              </a:extLst>
            </p:cNvPr>
            <p:cNvSpPr/>
            <p:nvPr/>
          </p:nvSpPr>
          <p:spPr>
            <a:xfrm>
              <a:off x="1877308" y="3848948"/>
              <a:ext cx="3228768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Non </a:t>
              </a:r>
              <a:endParaRPr dirty="0"/>
            </a:p>
          </p:txBody>
        </p:sp>
        <p:sp>
          <p:nvSpPr>
            <p:cNvPr id="9" name="Google Shape;3192;p45">
              <a:extLst>
                <a:ext uri="{FF2B5EF4-FFF2-40B4-BE49-F238E27FC236}">
                  <a16:creationId xmlns:a16="http://schemas.microsoft.com/office/drawing/2014/main" id="{C5A4AA13-A91C-F640-6356-AEE437665645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0F4D20A-2054-021C-8557-497BC6E42654}"/>
              </a:ext>
            </a:extLst>
          </p:cNvPr>
          <p:cNvGrpSpPr/>
          <p:nvPr/>
        </p:nvGrpSpPr>
        <p:grpSpPr>
          <a:xfrm>
            <a:off x="7585744" y="2081996"/>
            <a:ext cx="3907621" cy="3487294"/>
            <a:chOff x="7585744" y="2081996"/>
            <a:chExt cx="3907621" cy="3487294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BC523B9-E162-8F78-68DD-59DB69A03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54654" t="132" r="-7154" b="-132"/>
            <a:stretch>
              <a:fillRect/>
            </a:stretch>
          </p:blipFill>
          <p:spPr>
            <a:xfrm>
              <a:off x="7585744" y="2081996"/>
              <a:ext cx="3907621" cy="3487294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5643197-8F4F-691E-E8E4-639029CA3D3D}"/>
                </a:ext>
              </a:extLst>
            </p:cNvPr>
            <p:cNvSpPr txBox="1"/>
            <p:nvPr/>
          </p:nvSpPr>
          <p:spPr>
            <a:xfrm>
              <a:off x="10100930" y="3425533"/>
              <a:ext cx="9781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4N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ACEE3AA-DE1E-2C4F-A41D-F4474E42B7FF}"/>
                </a:ext>
              </a:extLst>
            </p:cNvPr>
            <p:cNvSpPr txBox="1"/>
            <p:nvPr/>
          </p:nvSpPr>
          <p:spPr>
            <a:xfrm>
              <a:off x="8346558" y="3002080"/>
              <a:ext cx="9781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0745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4" name="Google Shape;3744;p57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9" name="Google Shape;3749;p5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Maintenant, on va passer aux tâches à réaliser sur le livret. On commence par la tâche page 71 « Je m’entraîne en binôme ». Travaillez individuellement, puis discutez de vos réponses en binômes. </a:t>
            </a:r>
          </a:p>
        </p:txBody>
      </p:sp>
      <p:sp>
        <p:nvSpPr>
          <p:cNvPr id="3750" name="Google Shape;3750;p58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accorde suffisamment de temps au travail individuel avant la discussion en binôme. Il circule pour contrôler et donner des indications en cas de blocage.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2508C5-EFC9-4A1E-FDFA-97EFE6740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858" y="1159613"/>
            <a:ext cx="9067800" cy="485775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8">
          <a:extLst>
            <a:ext uri="{FF2B5EF4-FFF2-40B4-BE49-F238E27FC236}">
              <a16:creationId xmlns:a16="http://schemas.microsoft.com/office/drawing/2014/main" id="{72791CD2-B6A9-80CF-D2E5-30EBD7318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E5DF24E-227E-30A8-5713-A5293DDF8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858" y="1159613"/>
            <a:ext cx="9067800" cy="4857750"/>
          </a:xfrm>
          <a:prstGeom prst="rect">
            <a:avLst/>
          </a:prstGeom>
        </p:spPr>
      </p:pic>
      <p:sp>
        <p:nvSpPr>
          <p:cNvPr id="3749" name="Google Shape;3749;p58">
            <a:extLst>
              <a:ext uri="{FF2B5EF4-FFF2-40B4-BE49-F238E27FC236}">
                <a16:creationId xmlns:a16="http://schemas.microsoft.com/office/drawing/2014/main" id="{58D32A9D-A074-8D47-C84B-01D27802D6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Voilà la correction ; </a:t>
            </a:r>
            <a:endParaRPr dirty="0"/>
          </a:p>
        </p:txBody>
      </p:sp>
      <p:sp>
        <p:nvSpPr>
          <p:cNvPr id="3750" name="Google Shape;3750;p58">
            <a:extLst>
              <a:ext uri="{FF2B5EF4-FFF2-40B4-BE49-F238E27FC236}">
                <a16:creationId xmlns:a16="http://schemas.microsoft.com/office/drawing/2014/main" id="{0C854597-1C65-B2FE-6676-411290A27B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accorde suffisamment de temps au travail individuel avant la discussion en binôme. Il circule pour contrôler et donner des indications en cas de blocage.</a:t>
            </a:r>
            <a:endParaRPr/>
          </a:p>
        </p:txBody>
      </p:sp>
      <p:sp>
        <p:nvSpPr>
          <p:cNvPr id="2" name="Google Shape;4018;p65">
            <a:extLst>
              <a:ext uri="{FF2B5EF4-FFF2-40B4-BE49-F238E27FC236}">
                <a16:creationId xmlns:a16="http://schemas.microsoft.com/office/drawing/2014/main" id="{DBBA2759-778C-D33D-1A14-F2D1A515B455}"/>
              </a:ext>
            </a:extLst>
          </p:cNvPr>
          <p:cNvSpPr txBox="1"/>
          <p:nvPr/>
        </p:nvSpPr>
        <p:spPr>
          <a:xfrm>
            <a:off x="2429892" y="3188419"/>
            <a:ext cx="173559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m= 85 kg</a:t>
            </a:r>
            <a:endParaRPr dirty="0"/>
          </a:p>
        </p:txBody>
      </p:sp>
      <p:sp>
        <p:nvSpPr>
          <p:cNvPr id="8" name="Google Shape;4018;p65">
            <a:extLst>
              <a:ext uri="{FF2B5EF4-FFF2-40B4-BE49-F238E27FC236}">
                <a16:creationId xmlns:a16="http://schemas.microsoft.com/office/drawing/2014/main" id="{6D05E148-DCCD-3E77-E2CA-3B48E6C90373}"/>
              </a:ext>
            </a:extLst>
          </p:cNvPr>
          <p:cNvSpPr txBox="1"/>
          <p:nvPr/>
        </p:nvSpPr>
        <p:spPr>
          <a:xfrm>
            <a:off x="6907971" y="3089359"/>
            <a:ext cx="173559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9,75 N/kg</a:t>
            </a:r>
            <a:endParaRPr dirty="0"/>
          </a:p>
        </p:txBody>
      </p:sp>
      <p:sp>
        <p:nvSpPr>
          <p:cNvPr id="9" name="Google Shape;4018;p65">
            <a:extLst>
              <a:ext uri="{FF2B5EF4-FFF2-40B4-BE49-F238E27FC236}">
                <a16:creationId xmlns:a16="http://schemas.microsoft.com/office/drawing/2014/main" id="{5544308B-D6DE-10F8-CBEA-509F2627C3BA}"/>
              </a:ext>
            </a:extLst>
          </p:cNvPr>
          <p:cNvSpPr txBox="1"/>
          <p:nvPr/>
        </p:nvSpPr>
        <p:spPr>
          <a:xfrm>
            <a:off x="2429892" y="3645619"/>
            <a:ext cx="173559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m’=2000 kg</a:t>
            </a:r>
            <a:endParaRPr dirty="0"/>
          </a:p>
        </p:txBody>
      </p:sp>
      <p:sp>
        <p:nvSpPr>
          <p:cNvPr id="10" name="Google Shape;4018;p65">
            <a:extLst>
              <a:ext uri="{FF2B5EF4-FFF2-40B4-BE49-F238E27FC236}">
                <a16:creationId xmlns:a16="http://schemas.microsoft.com/office/drawing/2014/main" id="{B4A8C005-E880-B586-4F03-DFD9ECB3873A}"/>
              </a:ext>
            </a:extLst>
          </p:cNvPr>
          <p:cNvSpPr txBox="1"/>
          <p:nvPr/>
        </p:nvSpPr>
        <p:spPr>
          <a:xfrm>
            <a:off x="7215252" y="3664118"/>
            <a:ext cx="173559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0,22 N/kg</a:t>
            </a:r>
            <a:endParaRPr dirty="0"/>
          </a:p>
        </p:txBody>
      </p:sp>
      <p:sp>
        <p:nvSpPr>
          <p:cNvPr id="11" name="Google Shape;4018;p65">
            <a:extLst>
              <a:ext uri="{FF2B5EF4-FFF2-40B4-BE49-F238E27FC236}">
                <a16:creationId xmlns:a16="http://schemas.microsoft.com/office/drawing/2014/main" id="{499E56BB-7FC7-5A87-3A79-155B043351F6}"/>
              </a:ext>
            </a:extLst>
          </p:cNvPr>
          <p:cNvSpPr txBox="1"/>
          <p:nvPr/>
        </p:nvSpPr>
        <p:spPr>
          <a:xfrm>
            <a:off x="3297687" y="4240363"/>
            <a:ext cx="173559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 × g</a:t>
            </a:r>
            <a:endParaRPr dirty="0"/>
          </a:p>
        </p:txBody>
      </p:sp>
      <p:sp>
        <p:nvSpPr>
          <p:cNvPr id="12" name="Google Shape;4018;p65">
            <a:extLst>
              <a:ext uri="{FF2B5EF4-FFF2-40B4-BE49-F238E27FC236}">
                <a16:creationId xmlns:a16="http://schemas.microsoft.com/office/drawing/2014/main" id="{240C71DA-490B-CB3F-945D-CF65A9DD027D}"/>
              </a:ext>
            </a:extLst>
          </p:cNvPr>
          <p:cNvSpPr txBox="1"/>
          <p:nvPr/>
        </p:nvSpPr>
        <p:spPr>
          <a:xfrm>
            <a:off x="5510676" y="4240215"/>
            <a:ext cx="203312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85kg × 9,75 N/kg</a:t>
            </a:r>
            <a:endParaRPr sz="1200" dirty="0"/>
          </a:p>
        </p:txBody>
      </p:sp>
      <p:sp>
        <p:nvSpPr>
          <p:cNvPr id="13" name="Google Shape;4018;p65">
            <a:extLst>
              <a:ext uri="{FF2B5EF4-FFF2-40B4-BE49-F238E27FC236}">
                <a16:creationId xmlns:a16="http://schemas.microsoft.com/office/drawing/2014/main" id="{E3350842-16A4-4470-F8D4-F7B2606D6ED7}"/>
              </a:ext>
            </a:extLst>
          </p:cNvPr>
          <p:cNvSpPr txBox="1"/>
          <p:nvPr/>
        </p:nvSpPr>
        <p:spPr>
          <a:xfrm>
            <a:off x="7109106" y="4284433"/>
            <a:ext cx="203312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828,75 N</a:t>
            </a:r>
            <a:endParaRPr dirty="0"/>
          </a:p>
        </p:txBody>
      </p:sp>
      <p:sp>
        <p:nvSpPr>
          <p:cNvPr id="14" name="Google Shape;4018;p65">
            <a:extLst>
              <a:ext uri="{FF2B5EF4-FFF2-40B4-BE49-F238E27FC236}">
                <a16:creationId xmlns:a16="http://schemas.microsoft.com/office/drawing/2014/main" id="{3D30B8CE-0C00-7944-98C1-E84A7F3B0F5E}"/>
              </a:ext>
            </a:extLst>
          </p:cNvPr>
          <p:cNvSpPr txBox="1"/>
          <p:nvPr/>
        </p:nvSpPr>
        <p:spPr>
          <a:xfrm>
            <a:off x="3297687" y="4534119"/>
            <a:ext cx="173559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m’ × g</a:t>
            </a:r>
            <a:endParaRPr dirty="0"/>
          </a:p>
        </p:txBody>
      </p:sp>
      <p:sp>
        <p:nvSpPr>
          <p:cNvPr id="15" name="Google Shape;4018;p65">
            <a:extLst>
              <a:ext uri="{FF2B5EF4-FFF2-40B4-BE49-F238E27FC236}">
                <a16:creationId xmlns:a16="http://schemas.microsoft.com/office/drawing/2014/main" id="{1F30BF75-C242-AF0F-00CC-1843C6A0D85F}"/>
              </a:ext>
            </a:extLst>
          </p:cNvPr>
          <p:cNvSpPr txBox="1"/>
          <p:nvPr/>
        </p:nvSpPr>
        <p:spPr>
          <a:xfrm>
            <a:off x="5307640" y="4528392"/>
            <a:ext cx="223616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2000kg × 0,22 N/kg</a:t>
            </a:r>
            <a:endParaRPr sz="1200" dirty="0"/>
          </a:p>
        </p:txBody>
      </p:sp>
      <p:sp>
        <p:nvSpPr>
          <p:cNvPr id="16" name="Google Shape;4018;p65">
            <a:extLst>
              <a:ext uri="{FF2B5EF4-FFF2-40B4-BE49-F238E27FC236}">
                <a16:creationId xmlns:a16="http://schemas.microsoft.com/office/drawing/2014/main" id="{74454B4E-C1D2-B53E-1540-02FA05F80E5D}"/>
              </a:ext>
            </a:extLst>
          </p:cNvPr>
          <p:cNvSpPr txBox="1"/>
          <p:nvPr/>
        </p:nvSpPr>
        <p:spPr>
          <a:xfrm>
            <a:off x="6903119" y="4562119"/>
            <a:ext cx="223616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440 N </a:t>
            </a:r>
            <a:endParaRPr dirty="0"/>
          </a:p>
        </p:txBody>
      </p:sp>
      <p:sp>
        <p:nvSpPr>
          <p:cNvPr id="17" name="Google Shape;4018;p65">
            <a:extLst>
              <a:ext uri="{FF2B5EF4-FFF2-40B4-BE49-F238E27FC236}">
                <a16:creationId xmlns:a16="http://schemas.microsoft.com/office/drawing/2014/main" id="{C217A51E-F649-7DFC-39A5-441716B80751}"/>
              </a:ext>
            </a:extLst>
          </p:cNvPr>
          <p:cNvSpPr txBox="1"/>
          <p:nvPr/>
        </p:nvSpPr>
        <p:spPr>
          <a:xfrm>
            <a:off x="1413330" y="5161167"/>
            <a:ext cx="203312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828,75</a:t>
            </a:r>
            <a:endParaRPr dirty="0"/>
          </a:p>
        </p:txBody>
      </p:sp>
      <p:sp>
        <p:nvSpPr>
          <p:cNvPr id="20" name="Google Shape;4018;p65">
            <a:extLst>
              <a:ext uri="{FF2B5EF4-FFF2-40B4-BE49-F238E27FC236}">
                <a16:creationId xmlns:a16="http://schemas.microsoft.com/office/drawing/2014/main" id="{CC0ADEE3-AD4B-27EB-5605-051FA2FCA6CA}"/>
              </a:ext>
            </a:extLst>
          </p:cNvPr>
          <p:cNvSpPr txBox="1"/>
          <p:nvPr/>
        </p:nvSpPr>
        <p:spPr>
          <a:xfrm>
            <a:off x="2886606" y="5189196"/>
            <a:ext cx="111969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&gt;</a:t>
            </a:r>
            <a:endParaRPr dirty="0"/>
          </a:p>
        </p:txBody>
      </p:sp>
      <p:sp>
        <p:nvSpPr>
          <p:cNvPr id="21" name="Google Shape;4018;p65">
            <a:extLst>
              <a:ext uri="{FF2B5EF4-FFF2-40B4-BE49-F238E27FC236}">
                <a16:creationId xmlns:a16="http://schemas.microsoft.com/office/drawing/2014/main" id="{1978CF57-B28F-6881-6872-DE5E50A38E64}"/>
              </a:ext>
            </a:extLst>
          </p:cNvPr>
          <p:cNvSpPr txBox="1"/>
          <p:nvPr/>
        </p:nvSpPr>
        <p:spPr>
          <a:xfrm>
            <a:off x="3708725" y="5189196"/>
            <a:ext cx="223616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440</a:t>
            </a:r>
            <a:endParaRPr dirty="0"/>
          </a:p>
        </p:txBody>
      </p:sp>
      <p:sp>
        <p:nvSpPr>
          <p:cNvPr id="22" name="Google Shape;4018;p65">
            <a:extLst>
              <a:ext uri="{FF2B5EF4-FFF2-40B4-BE49-F238E27FC236}">
                <a16:creationId xmlns:a16="http://schemas.microsoft.com/office/drawing/2014/main" id="{B4D1ED02-1027-58F4-700D-20AEA859C8FF}"/>
              </a:ext>
            </a:extLst>
          </p:cNvPr>
          <p:cNvSpPr txBox="1"/>
          <p:nvPr/>
        </p:nvSpPr>
        <p:spPr>
          <a:xfrm>
            <a:off x="6247117" y="5241231"/>
            <a:ext cx="153099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supérieur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387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0" grpId="0"/>
      <p:bldP spid="21" grpId="0"/>
      <p:bldP spid="2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2" name="Google Shape;3902;p62"/>
          <p:cNvSpPr txBox="1">
            <a:spLocks noGrp="1"/>
          </p:cNvSpPr>
          <p:nvPr>
            <p:ph type="body" idx="1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12 min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7" name="Google Shape;3907;p63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3908" name="Google Shape;3908;p63"/>
            <p:cNvPicPr preferRelativeResize="0"/>
            <p:nvPr/>
          </p:nvPicPr>
          <p:blipFill rotWithShape="1">
            <a:blip r:embed="rId3">
              <a:alphaModFix/>
            </a:blip>
            <a:srcRect l="11664" t="23325" r="25923" b="3005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09" name="Google Shape;3909;p63"/>
            <p:cNvPicPr preferRelativeResize="0"/>
            <p:nvPr/>
          </p:nvPicPr>
          <p:blipFill rotWithShape="1">
            <a:blip r:embed="rId4">
              <a:alphaModFix/>
            </a:blip>
            <a:srcRect l="74744" t="23325" r="10688" b="3005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10" name="Google Shape;3910;p63"/>
          <p:cNvSpPr txBox="1">
            <a:spLocks noGrp="1"/>
          </p:cNvSpPr>
          <p:nvPr>
            <p:ph type="title"/>
          </p:nvPr>
        </p:nvSpPr>
        <p:spPr>
          <a:xfrm>
            <a:off x="935304" y="356685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Maintenant c’est le moment de travailler tout seul. Prenez vos livrets page 71 et répondez individuellement aux questions de l’exercice 2. </a:t>
            </a:r>
            <a:endParaRPr dirty="0"/>
          </a:p>
        </p:txBody>
      </p:sp>
      <p:sp>
        <p:nvSpPr>
          <p:cNvPr id="3911" name="Google Shape;3911;p63"/>
          <p:cNvSpPr txBox="1">
            <a:spLocks noGrp="1"/>
          </p:cNvSpPr>
          <p:nvPr>
            <p:ph type="body" idx="1"/>
          </p:nvPr>
        </p:nvSpPr>
        <p:spPr>
          <a:xfrm>
            <a:off x="897700" y="750525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L’</a:t>
            </a:r>
            <a:r>
              <a:rPr lang="fr-FR" dirty="0" err="1"/>
              <a:t>enseignant·e</a:t>
            </a:r>
            <a:r>
              <a:rPr lang="fr-FR" dirty="0"/>
              <a:t> circule dans la classe pour repérer les élèves en difficulté . </a:t>
            </a:r>
            <a:endParaRPr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42D1F8D-56FB-ED11-F6AD-EE3D8DE4FD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1175" y="1280799"/>
            <a:ext cx="7686675" cy="4939026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8" name="Google Shape;3938;p64"/>
          <p:cNvSpPr/>
          <p:nvPr/>
        </p:nvSpPr>
        <p:spPr>
          <a:xfrm>
            <a:off x="4834093" y="2253723"/>
            <a:ext cx="365068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Temps Écoulé</a:t>
            </a:r>
            <a:endParaRPr dirty="0"/>
          </a:p>
        </p:txBody>
      </p:sp>
      <p:pic>
        <p:nvPicPr>
          <p:cNvPr id="3939" name="Google Shape;3939;p64"/>
          <p:cNvPicPr preferRelativeResize="0"/>
          <p:nvPr/>
        </p:nvPicPr>
        <p:blipFill rotWithShape="1">
          <a:blip r:embed="rId3">
            <a:alphaModFix/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40" name="Google Shape;3940;p64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3941" name="Google Shape;3941;p64"/>
            <p:cNvPicPr preferRelativeResize="0"/>
            <p:nvPr/>
          </p:nvPicPr>
          <p:blipFill rotWithShape="1">
            <a:blip r:embed="rId4">
              <a:alphaModFix/>
            </a:blip>
            <a:srcRect l="11664" t="23325" r="25923" b="3005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42" name="Google Shape;3942;p64"/>
            <p:cNvPicPr preferRelativeResize="0"/>
            <p:nvPr/>
          </p:nvPicPr>
          <p:blipFill rotWithShape="1">
            <a:blip r:embed="rId5">
              <a:alphaModFix/>
            </a:blip>
            <a:srcRect l="74744" t="23325" r="10688" b="3005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43" name="Google Shape;3943;p64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Le temps est terminé. Corrigeons ensemble l’exercice.</a:t>
            </a:r>
            <a:endParaRPr/>
          </a:p>
        </p:txBody>
      </p:sp>
      <p:sp>
        <p:nvSpPr>
          <p:cNvPr id="3944" name="Google Shape;3944;p64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fait participer les élèves à la correction en leur demandant de présenter leurs réponses et de les justifier.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2D4C5D44-BCAB-D899-6DBD-C8338E4A9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037" y="1094981"/>
            <a:ext cx="9305925" cy="5429250"/>
          </a:xfrm>
          <a:prstGeom prst="rect">
            <a:avLst/>
          </a:prstGeom>
        </p:spPr>
      </p:pic>
      <p:grpSp>
        <p:nvGrpSpPr>
          <p:cNvPr id="3951" name="Google Shape;3951;p65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3952" name="Google Shape;3952;p65"/>
            <p:cNvPicPr preferRelativeResize="0"/>
            <p:nvPr/>
          </p:nvPicPr>
          <p:blipFill rotWithShape="1">
            <a:blip r:embed="rId4">
              <a:alphaModFix/>
            </a:blip>
            <a:srcRect l="11664" t="23325" r="25923" b="3005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53" name="Google Shape;3953;p65"/>
            <p:cNvPicPr preferRelativeResize="0"/>
            <p:nvPr/>
          </p:nvPicPr>
          <p:blipFill rotWithShape="1">
            <a:blip r:embed="rId5">
              <a:alphaModFix/>
            </a:blip>
            <a:srcRect l="74744" t="23325" r="10688" b="3005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54" name="Google Shape;3954;p65"/>
          <p:cNvSpPr txBox="1"/>
          <p:nvPr/>
        </p:nvSpPr>
        <p:spPr>
          <a:xfrm>
            <a:off x="11676832" y="115778"/>
            <a:ext cx="453292" cy="307777"/>
          </a:xfrm>
          <a:prstGeom prst="rect">
            <a:avLst/>
          </a:prstGeom>
          <a:solidFill>
            <a:srgbClr val="B9DA8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</a:t>
            </a:r>
            <a:endParaRPr/>
          </a:p>
        </p:txBody>
      </p:sp>
      <p:sp>
        <p:nvSpPr>
          <p:cNvPr id="3955" name="Google Shape;3955;p65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A vous! Montrez-moi comment vous avez résolu cet exercice…</a:t>
            </a:r>
            <a:endParaRPr/>
          </a:p>
        </p:txBody>
      </p:sp>
      <p:sp>
        <p:nvSpPr>
          <p:cNvPr id="3956" name="Google Shape;3956;p65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circule dans la classe pour repérer les élèves en difficulté . </a:t>
            </a:r>
            <a:endParaRPr/>
          </a:p>
        </p:txBody>
      </p:sp>
      <p:sp>
        <p:nvSpPr>
          <p:cNvPr id="6" name="Google Shape;4018;p65">
            <a:extLst>
              <a:ext uri="{FF2B5EF4-FFF2-40B4-BE49-F238E27FC236}">
                <a16:creationId xmlns:a16="http://schemas.microsoft.com/office/drawing/2014/main" id="{46D63192-EAC1-493B-38D9-76F8A34C3E23}"/>
              </a:ext>
            </a:extLst>
          </p:cNvPr>
          <p:cNvSpPr txBox="1"/>
          <p:nvPr/>
        </p:nvSpPr>
        <p:spPr>
          <a:xfrm>
            <a:off x="2670183" y="3765951"/>
            <a:ext cx="173559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 = 45 kg</a:t>
            </a:r>
            <a:endParaRPr dirty="0"/>
          </a:p>
        </p:txBody>
      </p:sp>
      <p:sp>
        <p:nvSpPr>
          <p:cNvPr id="7" name="Google Shape;4018;p65">
            <a:extLst>
              <a:ext uri="{FF2B5EF4-FFF2-40B4-BE49-F238E27FC236}">
                <a16:creationId xmlns:a16="http://schemas.microsoft.com/office/drawing/2014/main" id="{605A8332-43E9-E52A-7233-C7DF2A97A16C}"/>
              </a:ext>
            </a:extLst>
          </p:cNvPr>
          <p:cNvSpPr txBox="1"/>
          <p:nvPr/>
        </p:nvSpPr>
        <p:spPr>
          <a:xfrm>
            <a:off x="6918434" y="3784974"/>
            <a:ext cx="173559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9,80 N/kg</a:t>
            </a:r>
            <a:endParaRPr dirty="0"/>
          </a:p>
        </p:txBody>
      </p:sp>
      <p:sp>
        <p:nvSpPr>
          <p:cNvPr id="8" name="Google Shape;4018;p65">
            <a:extLst>
              <a:ext uri="{FF2B5EF4-FFF2-40B4-BE49-F238E27FC236}">
                <a16:creationId xmlns:a16="http://schemas.microsoft.com/office/drawing/2014/main" id="{6EC1551F-D54A-DBC7-CD1E-E5484A0603E8}"/>
              </a:ext>
            </a:extLst>
          </p:cNvPr>
          <p:cNvSpPr txBox="1"/>
          <p:nvPr/>
        </p:nvSpPr>
        <p:spPr>
          <a:xfrm>
            <a:off x="2670183" y="4266036"/>
            <a:ext cx="173559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m’= 45 kg</a:t>
            </a:r>
            <a:endParaRPr dirty="0"/>
          </a:p>
        </p:txBody>
      </p:sp>
      <p:sp>
        <p:nvSpPr>
          <p:cNvPr id="10" name="Google Shape;4018;p65">
            <a:extLst>
              <a:ext uri="{FF2B5EF4-FFF2-40B4-BE49-F238E27FC236}">
                <a16:creationId xmlns:a16="http://schemas.microsoft.com/office/drawing/2014/main" id="{80F8A5DD-11F4-FFA8-54EC-BB1BD54C7AB2}"/>
              </a:ext>
            </a:extLst>
          </p:cNvPr>
          <p:cNvSpPr txBox="1"/>
          <p:nvPr/>
        </p:nvSpPr>
        <p:spPr>
          <a:xfrm>
            <a:off x="6508534" y="4263477"/>
            <a:ext cx="173559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9,80 N/kg</a:t>
            </a:r>
            <a:endParaRPr dirty="0"/>
          </a:p>
        </p:txBody>
      </p:sp>
      <p:sp>
        <p:nvSpPr>
          <p:cNvPr id="12" name="Google Shape;4018;p65">
            <a:extLst>
              <a:ext uri="{FF2B5EF4-FFF2-40B4-BE49-F238E27FC236}">
                <a16:creationId xmlns:a16="http://schemas.microsoft.com/office/drawing/2014/main" id="{A40E4CBA-5004-4C76-00E5-CE99B53661A3}"/>
              </a:ext>
            </a:extLst>
          </p:cNvPr>
          <p:cNvSpPr txBox="1"/>
          <p:nvPr/>
        </p:nvSpPr>
        <p:spPr>
          <a:xfrm>
            <a:off x="2634657" y="4883733"/>
            <a:ext cx="173559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 × g</a:t>
            </a:r>
            <a:endParaRPr dirty="0"/>
          </a:p>
        </p:txBody>
      </p:sp>
      <p:sp>
        <p:nvSpPr>
          <p:cNvPr id="13" name="Google Shape;4018;p65">
            <a:extLst>
              <a:ext uri="{FF2B5EF4-FFF2-40B4-BE49-F238E27FC236}">
                <a16:creationId xmlns:a16="http://schemas.microsoft.com/office/drawing/2014/main" id="{9CB25706-BF75-C14F-34B9-C5E77CDB2020}"/>
              </a:ext>
            </a:extLst>
          </p:cNvPr>
          <p:cNvSpPr txBox="1"/>
          <p:nvPr/>
        </p:nvSpPr>
        <p:spPr>
          <a:xfrm>
            <a:off x="5079437" y="4941348"/>
            <a:ext cx="203312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45kg × 9,80 N/kg</a:t>
            </a:r>
            <a:endParaRPr sz="1200" dirty="0"/>
          </a:p>
        </p:txBody>
      </p:sp>
      <p:sp>
        <p:nvSpPr>
          <p:cNvPr id="14" name="Google Shape;4018;p65">
            <a:extLst>
              <a:ext uri="{FF2B5EF4-FFF2-40B4-BE49-F238E27FC236}">
                <a16:creationId xmlns:a16="http://schemas.microsoft.com/office/drawing/2014/main" id="{196F703B-062C-42FF-2696-AE874B690585}"/>
              </a:ext>
            </a:extLst>
          </p:cNvPr>
          <p:cNvSpPr txBox="1"/>
          <p:nvPr/>
        </p:nvSpPr>
        <p:spPr>
          <a:xfrm>
            <a:off x="7002261" y="4910570"/>
            <a:ext cx="111955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441 N</a:t>
            </a:r>
            <a:endParaRPr dirty="0"/>
          </a:p>
        </p:txBody>
      </p:sp>
      <p:sp>
        <p:nvSpPr>
          <p:cNvPr id="15" name="Google Shape;4018;p65">
            <a:extLst>
              <a:ext uri="{FF2B5EF4-FFF2-40B4-BE49-F238E27FC236}">
                <a16:creationId xmlns:a16="http://schemas.microsoft.com/office/drawing/2014/main" id="{3DDF0627-661A-F9F3-B76B-6215A6B185B3}"/>
              </a:ext>
            </a:extLst>
          </p:cNvPr>
          <p:cNvSpPr txBox="1"/>
          <p:nvPr/>
        </p:nvSpPr>
        <p:spPr>
          <a:xfrm>
            <a:off x="3008891" y="5176062"/>
            <a:ext cx="173559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m’ × g</a:t>
            </a:r>
            <a:endParaRPr dirty="0"/>
          </a:p>
        </p:txBody>
      </p:sp>
      <p:sp>
        <p:nvSpPr>
          <p:cNvPr id="16" name="Google Shape;4018;p65">
            <a:extLst>
              <a:ext uri="{FF2B5EF4-FFF2-40B4-BE49-F238E27FC236}">
                <a16:creationId xmlns:a16="http://schemas.microsoft.com/office/drawing/2014/main" id="{0B3AFA4B-94FF-73E5-082F-C38EDC49A386}"/>
              </a:ext>
            </a:extLst>
          </p:cNvPr>
          <p:cNvSpPr txBox="1"/>
          <p:nvPr/>
        </p:nvSpPr>
        <p:spPr>
          <a:xfrm>
            <a:off x="5539248" y="5185813"/>
            <a:ext cx="223616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45kg × 9,80 N/kg</a:t>
            </a:r>
            <a:endParaRPr sz="1200" dirty="0"/>
          </a:p>
        </p:txBody>
      </p:sp>
      <p:sp>
        <p:nvSpPr>
          <p:cNvPr id="17" name="Google Shape;4018;p65">
            <a:extLst>
              <a:ext uri="{FF2B5EF4-FFF2-40B4-BE49-F238E27FC236}">
                <a16:creationId xmlns:a16="http://schemas.microsoft.com/office/drawing/2014/main" id="{12E15185-12EC-0F73-81D0-38F2E46A3CB3}"/>
              </a:ext>
            </a:extLst>
          </p:cNvPr>
          <p:cNvSpPr txBox="1"/>
          <p:nvPr/>
        </p:nvSpPr>
        <p:spPr>
          <a:xfrm>
            <a:off x="7410433" y="5201004"/>
            <a:ext cx="165340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441 N </a:t>
            </a:r>
            <a:endParaRPr dirty="0"/>
          </a:p>
        </p:txBody>
      </p:sp>
      <p:sp>
        <p:nvSpPr>
          <p:cNvPr id="18" name="Google Shape;4018;p65">
            <a:extLst>
              <a:ext uri="{FF2B5EF4-FFF2-40B4-BE49-F238E27FC236}">
                <a16:creationId xmlns:a16="http://schemas.microsoft.com/office/drawing/2014/main" id="{D3114227-F18C-B294-3154-0A2F9DFBBEAE}"/>
              </a:ext>
            </a:extLst>
          </p:cNvPr>
          <p:cNvSpPr txBox="1"/>
          <p:nvPr/>
        </p:nvSpPr>
        <p:spPr>
          <a:xfrm>
            <a:off x="2253328" y="5836794"/>
            <a:ext cx="116788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441</a:t>
            </a:r>
            <a:endParaRPr dirty="0"/>
          </a:p>
        </p:txBody>
      </p:sp>
      <p:sp>
        <p:nvSpPr>
          <p:cNvPr id="20" name="Google Shape;4018;p65">
            <a:extLst>
              <a:ext uri="{FF2B5EF4-FFF2-40B4-BE49-F238E27FC236}">
                <a16:creationId xmlns:a16="http://schemas.microsoft.com/office/drawing/2014/main" id="{2FDC35C9-2096-2B14-24D6-B9C82108403D}"/>
              </a:ext>
            </a:extLst>
          </p:cNvPr>
          <p:cNvSpPr txBox="1"/>
          <p:nvPr/>
        </p:nvSpPr>
        <p:spPr>
          <a:xfrm>
            <a:off x="3421213" y="5864022"/>
            <a:ext cx="111969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=</a:t>
            </a:r>
            <a:endParaRPr dirty="0"/>
          </a:p>
        </p:txBody>
      </p:sp>
      <p:sp>
        <p:nvSpPr>
          <p:cNvPr id="21" name="Google Shape;4018;p65">
            <a:extLst>
              <a:ext uri="{FF2B5EF4-FFF2-40B4-BE49-F238E27FC236}">
                <a16:creationId xmlns:a16="http://schemas.microsoft.com/office/drawing/2014/main" id="{46755C10-7991-4473-D48C-22B6F28F2695}"/>
              </a:ext>
            </a:extLst>
          </p:cNvPr>
          <p:cNvSpPr txBox="1"/>
          <p:nvPr/>
        </p:nvSpPr>
        <p:spPr>
          <a:xfrm>
            <a:off x="4540909" y="5820596"/>
            <a:ext cx="129459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441</a:t>
            </a:r>
            <a:endParaRPr dirty="0"/>
          </a:p>
        </p:txBody>
      </p:sp>
      <p:sp>
        <p:nvSpPr>
          <p:cNvPr id="22" name="Google Shape;4018;p65">
            <a:extLst>
              <a:ext uri="{FF2B5EF4-FFF2-40B4-BE49-F238E27FC236}">
                <a16:creationId xmlns:a16="http://schemas.microsoft.com/office/drawing/2014/main" id="{9259EE8B-BF1B-D9E6-9B96-61957B820194}"/>
              </a:ext>
            </a:extLst>
          </p:cNvPr>
          <p:cNvSpPr txBox="1"/>
          <p:nvPr/>
        </p:nvSpPr>
        <p:spPr>
          <a:xfrm>
            <a:off x="4228741" y="6094758"/>
            <a:ext cx="153099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égal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2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5" name="Google Shape;4025;p66"/>
          <p:cNvSpPr txBox="1">
            <a:spLocks noGrp="1"/>
          </p:cNvSpPr>
          <p:nvPr>
            <p:ph type="body" idx="1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0" name="Google Shape;4030;p67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Qui peut me dire ce que nous avons appris aujourd’hui ? </a:t>
            </a:r>
            <a:br>
              <a:rPr lang="fr-FR" dirty="0"/>
            </a:br>
            <a:endParaRPr dirty="0"/>
          </a:p>
        </p:txBody>
      </p:sp>
      <p:sp>
        <p:nvSpPr>
          <p:cNvPr id="4031" name="Google Shape;4031;p67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  <p:pic>
        <p:nvPicPr>
          <p:cNvPr id="4032" name="Google Shape;4032;p67" descr="A cartoon character leaning on a question mark&#10;&#10;AI-generated content may be incorrect.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973115" y="1306115"/>
            <a:ext cx="4245769" cy="4245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7" name="Google Shape;4037;p68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fr-FR" dirty="0"/>
              <a:t>Nous avons appris à </a:t>
            </a:r>
            <a:r>
              <a:rPr lang="fr-FR" dirty="0">
                <a:solidFill>
                  <a:schemeClr val="tx1"/>
                </a:solidFill>
              </a:rPr>
              <a:t>comparer le poids de deux corps.</a:t>
            </a:r>
            <a:endParaRPr dirty="0"/>
          </a:p>
        </p:txBody>
      </p:sp>
      <p:sp>
        <p:nvSpPr>
          <p:cNvPr id="4039" name="Google Shape;4039;p68"/>
          <p:cNvSpPr/>
          <p:nvPr/>
        </p:nvSpPr>
        <p:spPr>
          <a:xfrm>
            <a:off x="979043" y="3213699"/>
            <a:ext cx="10497347" cy="917403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72B6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40" name="Google Shape;4040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2604" y="2897374"/>
            <a:ext cx="805544" cy="80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1" name="Google Shape;4041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76390" y="434507"/>
            <a:ext cx="467661" cy="467661"/>
          </a:xfrm>
          <a:prstGeom prst="rect">
            <a:avLst/>
          </a:prstGeom>
          <a:noFill/>
          <a:ln>
            <a:noFill/>
          </a:ln>
        </p:spPr>
      </p:pic>
      <p:sp>
        <p:nvSpPr>
          <p:cNvPr id="4042" name="Google Shape;4042;p68"/>
          <p:cNvSpPr/>
          <p:nvPr/>
        </p:nvSpPr>
        <p:spPr>
          <a:xfrm>
            <a:off x="1651984" y="3413358"/>
            <a:ext cx="982440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Comparer</a:t>
            </a:r>
            <a:r>
              <a:rPr lang="fr-FR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le poids de deux corps.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5955E0-E38B-6482-8CE1-09A613C4AE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6">
          <a:extLst>
            <a:ext uri="{FF2B5EF4-FFF2-40B4-BE49-F238E27FC236}">
              <a16:creationId xmlns:a16="http://schemas.microsoft.com/office/drawing/2014/main" id="{9F47AB72-B4D2-F9CB-3F24-038FA1C2D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7" name="Google Shape;4037;p68">
            <a:extLst>
              <a:ext uri="{FF2B5EF4-FFF2-40B4-BE49-F238E27FC236}">
                <a16:creationId xmlns:a16="http://schemas.microsoft.com/office/drawing/2014/main" id="{9ACB4543-04DD-5DD9-9499-4E0A8C3290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453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/>
              <a:t>Ce qu’il faut retenir:</a:t>
            </a:r>
            <a:endParaRPr dirty="0"/>
          </a:p>
        </p:txBody>
      </p:sp>
      <p:pic>
        <p:nvPicPr>
          <p:cNvPr id="4041" name="Google Shape;4041;p68">
            <a:extLst>
              <a:ext uri="{FF2B5EF4-FFF2-40B4-BE49-F238E27FC236}">
                <a16:creationId xmlns:a16="http://schemas.microsoft.com/office/drawing/2014/main" id="{8E34AA02-4161-35A6-94A0-7A58DB609C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76390" y="434507"/>
            <a:ext cx="467661" cy="46766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B3E4AD1-F836-6BD6-817C-3C08CABD97F8}"/>
              </a:ext>
            </a:extLst>
          </p:cNvPr>
          <p:cNvSpPr txBox="1"/>
          <p:nvPr/>
        </p:nvSpPr>
        <p:spPr>
          <a:xfrm>
            <a:off x="400176" y="1175730"/>
            <a:ext cx="9626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poids P d’un corps dépend de deux grandeurs :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1F714C-8C46-C3AD-639B-0A362BD43AF0}"/>
              </a:ext>
            </a:extLst>
          </p:cNvPr>
          <p:cNvSpPr txBox="1"/>
          <p:nvPr/>
        </p:nvSpPr>
        <p:spPr>
          <a:xfrm>
            <a:off x="1452345" y="2599845"/>
            <a:ext cx="3761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masse du corps : m </a:t>
            </a: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9696ECF-AAC6-2453-F142-8A534AADE764}"/>
              </a:ext>
            </a:extLst>
          </p:cNvPr>
          <p:cNvSpPr txBox="1"/>
          <p:nvPr/>
        </p:nvSpPr>
        <p:spPr>
          <a:xfrm>
            <a:off x="6292882" y="2518755"/>
            <a:ext cx="5507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457200">
              <a:buFont typeface="Wingdings" panose="05000000000000000000" pitchFamily="2" charset="2"/>
              <a:buChar char="q"/>
              <a:defRPr sz="2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indent="0">
              <a:buNone/>
            </a:pPr>
            <a:r>
              <a:rPr lang="fr-FR" dirty="0"/>
              <a:t>l’intensité de la pesanteur du lieu: g</a:t>
            </a:r>
          </a:p>
        </p:txBody>
      </p:sp>
      <p:sp>
        <p:nvSpPr>
          <p:cNvPr id="26" name="Accolade ouvrante 25">
            <a:extLst>
              <a:ext uri="{FF2B5EF4-FFF2-40B4-BE49-F238E27FC236}">
                <a16:creationId xmlns:a16="http://schemas.microsoft.com/office/drawing/2014/main" id="{35A0379B-B0D5-59ED-5F58-6EF361EC7A6D}"/>
              </a:ext>
            </a:extLst>
          </p:cNvPr>
          <p:cNvSpPr/>
          <p:nvPr/>
        </p:nvSpPr>
        <p:spPr>
          <a:xfrm rot="5400000">
            <a:off x="5467282" y="-657220"/>
            <a:ext cx="844762" cy="5507188"/>
          </a:xfrm>
          <a:prstGeom prst="leftBrace">
            <a:avLst>
              <a:gd name="adj1" fmla="val 8333"/>
              <a:gd name="adj2" fmla="val 50212"/>
            </a:avLst>
          </a:prstGeom>
          <a:ln w="57150">
            <a:solidFill>
              <a:srgbClr val="92D050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Flèche : bas 26">
            <a:extLst>
              <a:ext uri="{FF2B5EF4-FFF2-40B4-BE49-F238E27FC236}">
                <a16:creationId xmlns:a16="http://schemas.microsoft.com/office/drawing/2014/main" id="{A8A83822-0CEC-66F6-BA64-9820783B265A}"/>
              </a:ext>
            </a:extLst>
          </p:cNvPr>
          <p:cNvSpPr/>
          <p:nvPr/>
        </p:nvSpPr>
        <p:spPr>
          <a:xfrm>
            <a:off x="5383187" y="3075214"/>
            <a:ext cx="631371" cy="707572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88CA72FC-6054-E076-BFF7-F9B9A4F8017B}"/>
              </a:ext>
            </a:extLst>
          </p:cNvPr>
          <p:cNvSpPr/>
          <p:nvPr/>
        </p:nvSpPr>
        <p:spPr>
          <a:xfrm>
            <a:off x="4158834" y="4055479"/>
            <a:ext cx="3321127" cy="623061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7030A0"/>
                </a:solidFill>
              </a:rPr>
              <a:t>P = m × g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5BA279B-7EDC-D19B-013A-15B1226571AE}"/>
              </a:ext>
            </a:extLst>
          </p:cNvPr>
          <p:cNvSpPr txBox="1"/>
          <p:nvPr/>
        </p:nvSpPr>
        <p:spPr>
          <a:xfrm>
            <a:off x="431461" y="5498345"/>
            <a:ext cx="113686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comparer les poids de deux corps, on calcule le poids de chaque corps, puis on compare les valeurs obtenues.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AE1795A-6D28-96A7-AFD9-5039E3E9BD39}"/>
              </a:ext>
            </a:extLst>
          </p:cNvPr>
          <p:cNvSpPr txBox="1"/>
          <p:nvPr/>
        </p:nvSpPr>
        <p:spPr>
          <a:xfrm>
            <a:off x="1066461" y="4136569"/>
            <a:ext cx="3556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Relation de calcul:</a:t>
            </a:r>
          </a:p>
        </p:txBody>
      </p:sp>
    </p:spTree>
    <p:extLst>
      <p:ext uri="{BB962C8B-B14F-4D97-AF65-F5344CB8AC3E}">
        <p14:creationId xmlns:p14="http://schemas.microsoft.com/office/powerpoint/2010/main" val="274877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5" grpId="0"/>
      <p:bldP spid="26" grpId="0" animBg="1"/>
      <p:bldP spid="27" grpId="0" animBg="1"/>
      <p:bldP spid="28" grpId="0" animBg="1"/>
      <p:bldP spid="29" grpId="0"/>
      <p:bldP spid="3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6EBA276-0D42-2C21-1548-44005DE01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On termine par la carte lexicale suivante.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3200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Faire participer les élèves à la lecture de la carte</a:t>
            </a:r>
            <a:r>
              <a:rPr lang="fr-FR" sz="500" i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808" y="212713"/>
            <a:ext cx="583170" cy="583170"/>
          </a:xfrm>
          <a:prstGeom prst="rect">
            <a:avLst/>
          </a:prstGeom>
        </p:spPr>
      </p:pic>
      <p:grpSp>
        <p:nvGrpSpPr>
          <p:cNvPr id="27" name="Groupe 71"/>
          <p:cNvGrpSpPr/>
          <p:nvPr/>
        </p:nvGrpSpPr>
        <p:grpSpPr>
          <a:xfrm>
            <a:off x="477808" y="1162768"/>
            <a:ext cx="11428467" cy="5026894"/>
            <a:chOff x="415600" y="1602971"/>
            <a:chExt cx="11428467" cy="5026894"/>
          </a:xfrm>
        </p:grpSpPr>
        <p:sp>
          <p:nvSpPr>
            <p:cNvPr id="28" name="Rectangle 27"/>
            <p:cNvSpPr/>
            <p:nvPr/>
          </p:nvSpPr>
          <p:spPr>
            <a:xfrm>
              <a:off x="415600" y="2098505"/>
              <a:ext cx="11428467" cy="4531360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0097A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Rectangle à coins arrondis 2"/>
            <p:cNvSpPr/>
            <p:nvPr/>
          </p:nvSpPr>
          <p:spPr>
            <a:xfrm>
              <a:off x="4673600" y="2922668"/>
              <a:ext cx="2702560" cy="1716575"/>
            </a:xfrm>
            <a:prstGeom prst="roundRect">
              <a:avLst/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342908"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fr-FR" b="1" noProof="0" dirty="0"/>
                <a:t>Comparer le poids de deux corps.</a:t>
              </a:r>
            </a:p>
          </p:txBody>
        </p:sp>
        <p:sp>
          <p:nvSpPr>
            <p:cNvPr id="30" name="Rectangle à coins arrondis 17"/>
            <p:cNvSpPr/>
            <p:nvPr/>
          </p:nvSpPr>
          <p:spPr>
            <a:xfrm>
              <a:off x="680393" y="2624587"/>
              <a:ext cx="2834967" cy="1798458"/>
            </a:xfrm>
            <a:prstGeom prst="roundRect">
              <a:avLst>
                <a:gd name="adj" fmla="val 8096"/>
              </a:avLst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ZoneTexte 3"/>
            <p:cNvSpPr txBox="1"/>
            <p:nvPr/>
          </p:nvSpPr>
          <p:spPr>
            <a:xfrm>
              <a:off x="4881880" y="2610818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Ma </a:t>
              </a:r>
              <a:r>
                <a:rPr lang="fr-FR" sz="1400" i="1" kern="0" noProof="0" dirty="0">
                  <a:solidFill>
                    <a:srgbClr val="000000"/>
                  </a:solidFill>
                  <a:latin typeface="Arial"/>
                </a:rPr>
                <a:t>tâche</a:t>
              </a:r>
              <a:endPara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7" name="ZoneTexte 20"/>
            <p:cNvSpPr txBox="1"/>
            <p:nvPr/>
          </p:nvSpPr>
          <p:spPr>
            <a:xfrm>
              <a:off x="1021080" y="2308315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i="1" kern="0" noProof="0" dirty="0">
                  <a:solidFill>
                    <a:srgbClr val="000000"/>
                  </a:solidFill>
                  <a:latin typeface="Arial"/>
                </a:rPr>
                <a:t>Termes thématiques</a:t>
              </a:r>
              <a:endPara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2" name="Rectangle à coins arrondis 24"/>
            <p:cNvSpPr/>
            <p:nvPr/>
          </p:nvSpPr>
          <p:spPr>
            <a:xfrm>
              <a:off x="8415759" y="3696003"/>
              <a:ext cx="2824480" cy="1226935"/>
            </a:xfrm>
            <a:prstGeom prst="roundRect">
              <a:avLst/>
            </a:prstGeom>
            <a:solidFill>
              <a:srgbClr val="0097A7">
                <a:alpha val="30000"/>
              </a:srgbClr>
            </a:solidFill>
            <a:ln w="25400" cap="flat" cmpd="sng" algn="ctr">
              <a:solidFill>
                <a:srgbClr val="0097A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ZoneTexte 27"/>
            <p:cNvSpPr txBox="1"/>
            <p:nvPr/>
          </p:nvSpPr>
          <p:spPr>
            <a:xfrm>
              <a:off x="8605035" y="3301626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Verbes de consigne</a:t>
              </a:r>
            </a:p>
          </p:txBody>
        </p:sp>
        <p:sp>
          <p:nvSpPr>
            <p:cNvPr id="56" name="Rectangle à coins arrondis 28"/>
            <p:cNvSpPr/>
            <p:nvPr/>
          </p:nvSpPr>
          <p:spPr>
            <a:xfrm>
              <a:off x="904238" y="5461789"/>
              <a:ext cx="8951995" cy="913153"/>
            </a:xfrm>
            <a:prstGeom prst="roundRect">
              <a:avLst/>
            </a:prstGeom>
            <a:solidFill>
              <a:srgbClr val="4285F4">
                <a:lumMod val="20000"/>
                <a:lumOff val="80000"/>
              </a:srgbClr>
            </a:solidFill>
            <a:ln w="25400" cap="flat" cmpd="sng" algn="ctr">
              <a:solidFill>
                <a:srgbClr val="4285F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ZoneTexte 29"/>
            <p:cNvSpPr txBox="1"/>
            <p:nvPr/>
          </p:nvSpPr>
          <p:spPr>
            <a:xfrm>
              <a:off x="904240" y="5160584"/>
              <a:ext cx="33870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Structures pour répondre</a:t>
              </a:r>
            </a:p>
          </p:txBody>
        </p:sp>
        <p:cxnSp>
          <p:nvCxnSpPr>
            <p:cNvPr id="58" name="Connecteur en angle 5"/>
            <p:cNvCxnSpPr>
              <a:cxnSpLocks/>
              <a:stCxn id="30" idx="3"/>
              <a:endCxn id="29" idx="1"/>
            </p:cNvCxnSpPr>
            <p:nvPr/>
          </p:nvCxnSpPr>
          <p:spPr>
            <a:xfrm>
              <a:off x="3515360" y="3523816"/>
              <a:ext cx="1158240" cy="257140"/>
            </a:xfrm>
            <a:prstGeom prst="bentConnector3">
              <a:avLst/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59" name="ZoneTexte 9"/>
            <p:cNvSpPr txBox="1"/>
            <p:nvPr/>
          </p:nvSpPr>
          <p:spPr>
            <a:xfrm>
              <a:off x="645702" y="2893333"/>
              <a:ext cx="293191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dirty="0"/>
                <a:t>Le poids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400" kern="0" noProof="0" dirty="0">
                  <a:solidFill>
                    <a:srgbClr val="000000"/>
                  </a:solidFill>
                  <a:latin typeface="Arial"/>
                </a:rPr>
                <a:t>La masse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dirty="0"/>
                <a:t>L’intensité de la pesanteur du lieu</a:t>
              </a:r>
            </a:p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lang="fr-FR" sz="1400" kern="0" noProof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0" name="ZoneTexte 32"/>
            <p:cNvSpPr txBox="1"/>
            <p:nvPr/>
          </p:nvSpPr>
          <p:spPr>
            <a:xfrm>
              <a:off x="8761199" y="3869203"/>
              <a:ext cx="24790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400" kern="0" noProof="0" dirty="0">
                  <a:solidFill>
                    <a:srgbClr val="000000"/>
                  </a:solidFill>
                  <a:latin typeface="Arial"/>
                </a:rPr>
                <a:t>Calculer 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b="0" i="0" u="none" strike="noStrike" cap="none" spc="0" normalizeH="0" baseline="0" dirty="0">
                  <a:ln>
                    <a:noFill/>
                  </a:ln>
                  <a:effectLst/>
                  <a:uLnTx/>
                  <a:uFillTx/>
                </a:rPr>
                <a:t>Comparer</a:t>
              </a:r>
            </a:p>
          </p:txBody>
        </p:sp>
        <p:cxnSp>
          <p:nvCxnSpPr>
            <p:cNvPr id="61" name="Connecteur en angle 39"/>
            <p:cNvCxnSpPr>
              <a:cxnSpLocks/>
              <a:stCxn id="29" idx="3"/>
              <a:endCxn id="42" idx="1"/>
            </p:cNvCxnSpPr>
            <p:nvPr/>
          </p:nvCxnSpPr>
          <p:spPr>
            <a:xfrm>
              <a:off x="7376160" y="3780956"/>
              <a:ext cx="1039599" cy="528515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62" name="ZoneTexte 42"/>
            <p:cNvSpPr txBox="1"/>
            <p:nvPr/>
          </p:nvSpPr>
          <p:spPr>
            <a:xfrm>
              <a:off x="849783" y="5700716"/>
              <a:ext cx="93532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9388" lvl="0" indent="-179388" defTabSz="914400">
                <a:buFont typeface="Arial" panose="020B0604020202020204" pitchFamily="34" charset="0"/>
                <a:buChar char="•"/>
              </a:pPr>
              <a:endParaRPr lang="fr-FR" sz="1400" i="1" kern="0" noProof="0" dirty="0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63" name="Connecteur en angle 44"/>
            <p:cNvCxnSpPr>
              <a:cxnSpLocks/>
              <a:stCxn id="29" idx="2"/>
              <a:endCxn id="56" idx="0"/>
            </p:cNvCxnSpPr>
            <p:nvPr/>
          </p:nvCxnSpPr>
          <p:spPr>
            <a:xfrm rot="5400000">
              <a:off x="5291285" y="4728194"/>
              <a:ext cx="822546" cy="644644"/>
            </a:xfrm>
            <a:prstGeom prst="bentConnector3">
              <a:avLst/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64" name="Rectangle 63"/>
            <p:cNvSpPr/>
            <p:nvPr/>
          </p:nvSpPr>
          <p:spPr>
            <a:xfrm>
              <a:off x="415600" y="1645615"/>
              <a:ext cx="11428467" cy="344835"/>
            </a:xfrm>
            <a:prstGeom prst="rect">
              <a:avLst/>
            </a:prstGeom>
            <a:solidFill>
              <a:srgbClr val="0097A7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MA CARTE LEXICALE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Rectangle à coins arrondis 68"/>
            <p:cNvSpPr/>
            <p:nvPr/>
          </p:nvSpPr>
          <p:spPr>
            <a:xfrm>
              <a:off x="10723502" y="1602971"/>
              <a:ext cx="335067" cy="461818"/>
            </a:xfrm>
            <a:prstGeom prst="roundRect">
              <a:avLst/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CBF18"/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66" name="ZoneTexte 69"/>
            <p:cNvSpPr txBox="1"/>
            <p:nvPr/>
          </p:nvSpPr>
          <p:spPr>
            <a:xfrm>
              <a:off x="11058569" y="1659151"/>
              <a:ext cx="625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mots</a:t>
              </a:r>
            </a:p>
          </p:txBody>
        </p:sp>
        <p:sp>
          <p:nvSpPr>
            <p:cNvPr id="67" name="ZoneTexte 70"/>
            <p:cNvSpPr txBox="1"/>
            <p:nvPr/>
          </p:nvSpPr>
          <p:spPr>
            <a:xfrm>
              <a:off x="9682480" y="1670773"/>
              <a:ext cx="1041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400" b="1" i="1">
                  <a:solidFill>
                    <a:schemeClr val="bg1"/>
                  </a:solidFill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Je retiens</a:t>
              </a:r>
            </a:p>
          </p:txBody>
        </p:sp>
      </p:grpSp>
      <p:sp>
        <p:nvSpPr>
          <p:cNvPr id="31" name="ZoneTexte 42"/>
          <p:cNvSpPr txBox="1"/>
          <p:nvPr/>
        </p:nvSpPr>
        <p:spPr>
          <a:xfrm>
            <a:off x="1112979" y="4994890"/>
            <a:ext cx="10146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 poids d’un corps à 2km de la surface de la Terre est ................... au poids d’un autre corps à 36000km </a:t>
            </a:r>
          </a:p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de la surface de la Terre.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0" name="Google Shape;4080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76808" y="21271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4081" name="Google Shape;4081;p71"/>
          <p:cNvSpPr txBox="1"/>
          <p:nvPr/>
        </p:nvSpPr>
        <p:spPr>
          <a:xfrm>
            <a:off x="3488945" y="3013522"/>
            <a:ext cx="591302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Exercices 3 et 4 de la page 75</a:t>
            </a:r>
            <a:endParaRPr dirty="0"/>
          </a:p>
        </p:txBody>
      </p:sp>
      <p:sp>
        <p:nvSpPr>
          <p:cNvPr id="4082" name="Google Shape;4082;p71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Bravo à tous ! Révisez dans le livret ce qu’on a vu aujourd'hui et effectuez les exercices et le défi suivants : </a:t>
            </a:r>
            <a:endParaRPr dirty="0"/>
          </a:p>
        </p:txBody>
      </p:sp>
      <p:sp>
        <p:nvSpPr>
          <p:cNvPr id="4083" name="Google Shape;4083;p71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incite les élèves à faire les exercices à la maison et clore la séance.</a:t>
            </a:r>
            <a:endParaRPr/>
          </a:p>
        </p:txBody>
      </p:sp>
      <p:sp>
        <p:nvSpPr>
          <p:cNvPr id="2" name="Google Shape;4081;p71">
            <a:extLst>
              <a:ext uri="{FF2B5EF4-FFF2-40B4-BE49-F238E27FC236}">
                <a16:creationId xmlns:a16="http://schemas.microsoft.com/office/drawing/2014/main" id="{EEC5B238-621B-A78C-2EC3-A2DF37E7BDD5}"/>
              </a:ext>
            </a:extLst>
          </p:cNvPr>
          <p:cNvSpPr txBox="1"/>
          <p:nvPr/>
        </p:nvSpPr>
        <p:spPr>
          <a:xfrm>
            <a:off x="3488945" y="3844478"/>
            <a:ext cx="591302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Défi 2 page 76</a:t>
            </a:r>
            <a:endParaRPr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88" name="Google Shape;4088;p72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4089" name="Google Shape;4089;p72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9D7A2"/>
            </a:solidFill>
            <a:ln w="12700" cap="flat" cmpd="sng">
              <a:solidFill>
                <a:srgbClr val="F9D7A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0" name="Google Shape;4090;p7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91" name="Google Shape;4091;p7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4092" name="Google Shape;4092;p7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6C374"/>
            </a:solidFill>
            <a:ln w="12700" cap="flat" cmpd="sng">
              <a:solidFill>
                <a:srgbClr val="F6C37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3" name="Google Shape;4093;p7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800" i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 la prochaine séance!</a:t>
              </a:r>
              <a:endParaRPr/>
            </a:p>
          </p:txBody>
        </p:sp>
      </p:grpSp>
      <p:pic>
        <p:nvPicPr>
          <p:cNvPr id="4094" name="Google Shape;4094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2837" y="1903731"/>
            <a:ext cx="2783680" cy="2783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44546A"/>
    </a:dk2>
    <a:lt2>
      <a:srgbClr val="E7E6E6"/>
    </a:lt2>
    <a:accent1>
      <a:srgbClr val="1D9A78"/>
    </a:accent1>
    <a:accent2>
      <a:srgbClr val="8BC145"/>
    </a:accent2>
    <a:accent3>
      <a:srgbClr val="36AFCE"/>
    </a:accent3>
    <a:accent4>
      <a:srgbClr val="1D6FA9"/>
    </a:accent4>
    <a:accent5>
      <a:srgbClr val="B74919"/>
    </a:accent5>
    <a:accent6>
      <a:srgbClr val="F19D19"/>
    </a:accent6>
    <a:hlink>
      <a:srgbClr val="0563C1"/>
    </a:hlink>
    <a:folHlink>
      <a:srgbClr val="954F72"/>
    </a:folHlink>
  </a:clr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D0861CE-BB80-48E4-921F-26F57337D74F}">
  <we:reference id="WA200010215" version="2.0.0.0" store="Omex" storeType="OMEX"/>
  <we:alternateReferences>
    <we:reference id="WA200010215" version="2.0.0.0" store="WA200010215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4905</TotalTime>
  <Words>2431</Words>
  <Application>Microsoft Office PowerPoint</Application>
  <PresentationFormat>Grand écran</PresentationFormat>
  <Paragraphs>412</Paragraphs>
  <Slides>62</Slides>
  <Notes>58</Notes>
  <HiddenSlides>4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62</vt:i4>
      </vt:variant>
    </vt:vector>
  </HeadingPairs>
  <TitlesOfParts>
    <vt:vector size="73" baseType="lpstr">
      <vt:lpstr>Calibri</vt:lpstr>
      <vt:lpstr>Dosis</vt:lpstr>
      <vt:lpstr>Arial</vt:lpstr>
      <vt:lpstr>Wingdings</vt:lpstr>
      <vt:lpstr>3_Office Theme</vt:lpstr>
      <vt:lpstr>1_Office Theme</vt:lpstr>
      <vt:lpstr>2_Office Theme</vt:lpstr>
      <vt:lpstr>Office Theme</vt:lpstr>
      <vt:lpstr>6_Office Theme</vt:lpstr>
      <vt:lpstr>7_Office Theme</vt:lpstr>
      <vt:lpstr>8_Office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! Prêts à démarrer notre séance ? Allons-y !  </vt:lpstr>
      <vt:lpstr>Présentation PowerPoint</vt:lpstr>
      <vt:lpstr>Observez ces images : à votre avis, quel comportement positif mettent-elles en évidence ?</vt:lpstr>
      <vt:lpstr>Le bon comportement est d’écouter les autres .</vt:lpstr>
      <vt:lpstr>Présentation PowerPoint</vt:lpstr>
      <vt:lpstr>Choisissez la bonne réponse. </vt:lpstr>
      <vt:lpstr>La Terre attire les objets même sans les toucher. C’est donc une force à distance.</vt:lpstr>
      <vt:lpstr>Choisissez la bonne réponse. </vt:lpstr>
      <vt:lpstr>La bonne réponse c’est B. </vt:lpstr>
      <vt:lpstr>Répondez par oui ou non.</vt:lpstr>
      <vt:lpstr>La Terre attire les objets vers elle, donc vers le bas.</vt:lpstr>
      <vt:lpstr>Répondez par oui ou non .</vt:lpstr>
      <vt:lpstr>Effectivement, la réponse est : oui car un corps de plus grande masse est plus fortement attiré par la Terre.</vt:lpstr>
      <vt:lpstr>Choisissez la bonne réponse.</vt:lpstr>
      <vt:lpstr>La bonne affirmation est : B, car l’aiguille du dynamomètre indique 5 N.</vt:lpstr>
      <vt:lpstr>Présentation PowerPoint</vt:lpstr>
      <vt:lpstr>Avant d’aborder notre tâche d’aujourd’hui, deux élèves trouvent dans la classe deux objets : un livre et une trousse. Ils veulent savoir lequel a le poids, c’est-à-dire la force d’attraction, le plus grand</vt:lpstr>
      <vt:lpstr>À la fin de cette séance, vous serez capables de comparer le poids de deux corps. </vt:lpstr>
      <vt:lpstr>Présentation PowerPoint</vt:lpstr>
      <vt:lpstr>Avant d’aborder notre tâche, je vais vous expliquer quelques notions essentielles. Commençons par la notion de poids.  </vt:lpstr>
      <vt:lpstr>L’intensité du poids P se calcule par la relation :</vt:lpstr>
      <vt:lpstr>Présentation PowerPoint</vt:lpstr>
      <vt:lpstr>Présentation PowerPoint</vt:lpstr>
      <vt:lpstr>Voici notre tâche principale. Je vais vous montrer comment comparer le poids d’un sac de riz sur la Terre et le poids d’un robot sur la Lune.</vt:lpstr>
      <vt:lpstr>Pour réaliser la tâche, je suis les étapes suivantes : </vt:lpstr>
      <vt:lpstr>Je commence par la première étape.</vt:lpstr>
      <vt:lpstr>Je passe maintenant à la deuxième étape.</vt:lpstr>
      <vt:lpstr>Je passe enfin à la troisième étape . </vt:lpstr>
      <vt:lpstr>Je fais une synthèse : </vt:lpstr>
      <vt:lpstr>Présentation PowerPoint</vt:lpstr>
      <vt:lpstr>Choisissez la bonne réponse.</vt:lpstr>
      <vt:lpstr>Effectivement c’est la réponse C.</vt:lpstr>
      <vt:lpstr>Choisissez la bonne réponse.</vt:lpstr>
      <vt:lpstr>La réponse est B car la flèche (2) représente le poids de la boule (S) qui a  toujours un sens vers le bas.</vt:lpstr>
      <vt:lpstr>Choisissez la bonne réponse.</vt:lpstr>
      <vt:lpstr>La réponse est C .</vt:lpstr>
      <vt:lpstr>Choisissez la bonne réponse.</vt:lpstr>
      <vt:lpstr>Effectivement c’est la réponse A.</vt:lpstr>
      <vt:lpstr>Répondez par oui ou non .</vt:lpstr>
      <vt:lpstr>La bonne réponse c’est oui, car 4N &gt; 2N.</vt:lpstr>
      <vt:lpstr>Présentation PowerPoint</vt:lpstr>
      <vt:lpstr>Maintenant, on va passer aux tâches à réaliser sur le livret. On commence par la tâche page 71 « Je m’entraîne en binôme ». Travaillez individuellement, puis discutez de vos réponses en binômes. </vt:lpstr>
      <vt:lpstr>Voilà la correction ; </vt:lpstr>
      <vt:lpstr>Présentation PowerPoint</vt:lpstr>
      <vt:lpstr>Maintenant c’est le moment de travailler tout seul. Prenez vos livrets page 71 et répondez individuellement aux questions de l’exercice 2. </vt:lpstr>
      <vt:lpstr>Le temps est terminé. Corrigeons ensemble l’exercice.</vt:lpstr>
      <vt:lpstr>A vous! Montrez-moi comment vous avez résolu cet exercice…</vt:lpstr>
      <vt:lpstr>Présentation PowerPoint</vt:lpstr>
      <vt:lpstr>Qui peut me dire ce que nous avons appris aujourd’hui ?  </vt:lpstr>
      <vt:lpstr>Nous avons appris à comparer le poids de deux corps.</vt:lpstr>
      <vt:lpstr>Ce qu’il faut retenir:</vt:lpstr>
      <vt:lpstr>On termine par la carte lexicale suivante.</vt:lpstr>
      <vt:lpstr>Bravo à tous ! Révisez dans le livret ce qu’on a vu aujourd'hui et effectuez les exercices et le défi suivants :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D_Abdellah</dc:creator>
  <cp:lastModifiedBy>SALIM EL MOKHTAR</cp:lastModifiedBy>
  <cp:revision>63</cp:revision>
  <dcterms:created xsi:type="dcterms:W3CDTF">2024-05-28T10:13:00Z</dcterms:created>
  <dcterms:modified xsi:type="dcterms:W3CDTF">2026-05-30T10:42:37Z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07BCFC6302C549B0B0C2BCAF22236F3C_12</vt:lpwstr>
  </property>
  <property fmtid="{D5CDD505-2E9C-101B-9397-08002B2CF9AE}" pid="3" name="KSOProductBuildVer">
    <vt:lpwstr>1036-12.9.0.21549</vt:lpwstr>
  </property>
</Properties>
</file>