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3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4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5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6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77" r:id="rId2"/>
    <p:sldMasterId id="2147483705" r:id="rId3"/>
    <p:sldMasterId id="2147483736" r:id="rId4"/>
    <p:sldMasterId id="2147483781" r:id="rId5"/>
    <p:sldMasterId id="2147483810" r:id="rId6"/>
    <p:sldMasterId id="2147483839" r:id="rId7"/>
  </p:sldMasterIdLst>
  <p:notesMasterIdLst>
    <p:notesMasterId r:id="rId70"/>
  </p:notesMasterIdLst>
  <p:sldIdLst>
    <p:sldId id="256" r:id="rId8"/>
    <p:sldId id="257" r:id="rId9"/>
    <p:sldId id="258" r:id="rId10"/>
    <p:sldId id="16777419" r:id="rId11"/>
    <p:sldId id="261" r:id="rId12"/>
    <p:sldId id="16777331" r:id="rId13"/>
    <p:sldId id="262" r:id="rId14"/>
    <p:sldId id="263" r:id="rId15"/>
    <p:sldId id="16777335" r:id="rId16"/>
    <p:sldId id="16776968" r:id="rId17"/>
    <p:sldId id="16777384" r:id="rId18"/>
    <p:sldId id="16777385" r:id="rId19"/>
    <p:sldId id="269" r:id="rId20"/>
    <p:sldId id="348" r:id="rId21"/>
    <p:sldId id="349" r:id="rId22"/>
    <p:sldId id="16777420" r:id="rId23"/>
    <p:sldId id="16777421" r:id="rId24"/>
    <p:sldId id="274" r:id="rId25"/>
    <p:sldId id="347" r:id="rId26"/>
    <p:sldId id="4100254" r:id="rId27"/>
    <p:sldId id="4100255" r:id="rId28"/>
    <p:sldId id="350" r:id="rId29"/>
    <p:sldId id="351" r:id="rId30"/>
    <p:sldId id="276" r:id="rId31"/>
    <p:sldId id="277" r:id="rId32"/>
    <p:sldId id="278" r:id="rId33"/>
    <p:sldId id="279" r:id="rId34"/>
    <p:sldId id="280" r:id="rId35"/>
    <p:sldId id="16777386" r:id="rId36"/>
    <p:sldId id="16777387" r:id="rId37"/>
    <p:sldId id="290" r:id="rId38"/>
    <p:sldId id="291" r:id="rId39"/>
    <p:sldId id="292" r:id="rId40"/>
    <p:sldId id="293" r:id="rId41"/>
    <p:sldId id="334" r:id="rId42"/>
    <p:sldId id="16777388" r:id="rId43"/>
    <p:sldId id="16777389" r:id="rId44"/>
    <p:sldId id="16777390" r:id="rId45"/>
    <p:sldId id="299" r:id="rId46"/>
    <p:sldId id="359" r:id="rId47"/>
    <p:sldId id="16777391" r:id="rId48"/>
    <p:sldId id="300" r:id="rId49"/>
    <p:sldId id="357" r:id="rId50"/>
    <p:sldId id="358" r:id="rId51"/>
    <p:sldId id="360" r:id="rId52"/>
    <p:sldId id="16777422" r:id="rId53"/>
    <p:sldId id="16777423" r:id="rId54"/>
    <p:sldId id="312" r:id="rId55"/>
    <p:sldId id="313" r:id="rId56"/>
    <p:sldId id="362" r:id="rId57"/>
    <p:sldId id="317" r:id="rId58"/>
    <p:sldId id="318" r:id="rId59"/>
    <p:sldId id="319" r:id="rId60"/>
    <p:sldId id="320" r:id="rId61"/>
    <p:sldId id="321" r:id="rId62"/>
    <p:sldId id="322" r:id="rId63"/>
    <p:sldId id="323" r:id="rId64"/>
    <p:sldId id="365" r:id="rId65"/>
    <p:sldId id="16777424" r:id="rId66"/>
    <p:sldId id="4100253" r:id="rId67"/>
    <p:sldId id="326" r:id="rId68"/>
    <p:sldId id="327" r:id="rId69"/>
  </p:sldIdLst>
  <p:sldSz cx="12192000" cy="6858000"/>
  <p:notesSz cx="6858000" cy="9144000"/>
  <p:embeddedFontLst>
    <p:embeddedFont>
      <p:font typeface="Dosis" pitchFamily="2" charset="0"/>
      <p:regular r:id="rId71"/>
      <p:bold r:id="rId7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0" roundtripDataSignature="AMtx7mgI+NTS5UvMSMn7FMimI04kdvLj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81D"/>
    <a:srgbClr val="FFFFFF"/>
    <a:srgbClr val="ADDEEB"/>
    <a:srgbClr val="FE58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895" autoAdjust="0"/>
  </p:normalViewPr>
  <p:slideViewPr>
    <p:cSldViewPr snapToGrid="0">
      <p:cViewPr varScale="1">
        <p:scale>
          <a:sx n="72" d="100"/>
          <a:sy n="72" d="100"/>
        </p:scale>
        <p:origin x="44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90" Type="http://customschemas.google.com/relationships/presentationmetadata" Target="meta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font" Target="fonts/font2.fntdata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notesMaster" Target="notesMasters/notesMaster1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7" name="Google Shape;18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8" name="Google Shape;18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9" name="Google Shape;18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0" name="Google Shape;190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3" name="Google Shape;190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4" name="Google Shape;19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1" name="Google Shape;19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2" name="Google Shape;1942;p6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3" name="Google Shape;1943;p6:notes"/>
          <p:cNvSpPr txBox="1">
            <a:spLocks noGrp="1"/>
          </p:cNvSpPr>
          <p:nvPr>
            <p:ph type="sldNum" idx="12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4" name="Google Shape;195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5" name="Google Shape;19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5" name="Google Shape;19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5" name="Google Shape;88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75007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1008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3" name="Google Shape;2013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4" name="Google Shape;201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19030F1F-67B9-1EBD-A850-D54F20B53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AC971232-906C-89FE-E5D3-673A2704D5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60055E2F-F2FB-591F-AB85-698DF92D1E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54417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3C7CD340-CD21-60E4-D6C5-990524D85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7FDD14D1-4BB8-9F8E-9E34-6A5E2A5475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26281D41-B227-9178-0CD1-D487EE22D0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05878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C793ABF1-BD91-E693-4E52-02A74A775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C293924F-171A-B858-9581-8967FC246D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76F4D2E3-EF0E-72A6-E51C-89B2D74F9D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40230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E25E3973-E844-E1C0-FCFF-E87347607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643E95AF-A674-5316-C358-632D538567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14113C36-2083-9468-1EB2-4929B0FEF8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25731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63BDE041-E366-1719-AC7C-E2D7DFA2B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114021C3-FCDF-8B56-43CD-83C57A3B9B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C987E253-79C9-CA5E-CE27-BF5F56E31B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24016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84ADFF52-5878-3033-F5B7-7C70B9BDB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E33714A5-1A30-0346-BF32-BEBB3698D9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1D940B85-4C93-635A-B929-30668F15E3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95915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96719854-B2CE-0F7E-E63D-CF9ED325E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0BF96179-6D27-D0EC-01B5-65EA9E7CFB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90FD2788-D2F6-94A8-A8B5-9533032773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79846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360BC55B-7427-C177-26C1-537FB129D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ADDCD330-6ADF-B6B1-2C7E-A5590E9FF1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6D042012-04C7-1A42-0FCF-5C36FE2250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93987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D67ECBC0-9EAE-7649-72A3-1C5D43CC3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87318326-7B6A-5132-4A19-B8A53DB6D9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FEB3E4F7-5E74-57C2-A4F8-7814A75642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61869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2" name="Google Shape;2102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3" name="Google Shape;210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8" name="Google Shape;2118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9" name="Google Shape;21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1" name="Google Shape;213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2" name="Google Shape;213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Google Shape;2142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3" name="Google Shape;214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7" name="Google Shape;215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5">
          <a:extLst>
            <a:ext uri="{FF2B5EF4-FFF2-40B4-BE49-F238E27FC236}">
              <a16:creationId xmlns:a16="http://schemas.microsoft.com/office/drawing/2014/main" id="{2A5A7217-8641-AFB3-2E08-3DEC6A4D5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p25:notes">
            <a:extLst>
              <a:ext uri="{FF2B5EF4-FFF2-40B4-BE49-F238E27FC236}">
                <a16:creationId xmlns:a16="http://schemas.microsoft.com/office/drawing/2014/main" id="{5207E322-A9F9-4BD6-9171-A0FC69B098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7" name="Google Shape;2157;p25:notes">
            <a:extLst>
              <a:ext uri="{FF2B5EF4-FFF2-40B4-BE49-F238E27FC236}">
                <a16:creationId xmlns:a16="http://schemas.microsoft.com/office/drawing/2014/main" id="{742D2300-227A-37BE-3476-7FA4969521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70527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5">
          <a:extLst>
            <a:ext uri="{FF2B5EF4-FFF2-40B4-BE49-F238E27FC236}">
              <a16:creationId xmlns:a16="http://schemas.microsoft.com/office/drawing/2014/main" id="{0EC33794-FEE6-DBE8-85AD-3A990C1D8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p25:notes">
            <a:extLst>
              <a:ext uri="{FF2B5EF4-FFF2-40B4-BE49-F238E27FC236}">
                <a16:creationId xmlns:a16="http://schemas.microsoft.com/office/drawing/2014/main" id="{53ACBA66-31C6-CE91-CB9B-483CC6E4EE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7" name="Google Shape;2157;p25:notes">
            <a:extLst>
              <a:ext uri="{FF2B5EF4-FFF2-40B4-BE49-F238E27FC236}">
                <a16:creationId xmlns:a16="http://schemas.microsoft.com/office/drawing/2014/main" id="{82A1F82C-657B-1E54-E577-8F844BE3F4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1829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9" name="Google Shape;2409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0" name="Google Shape;241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4" name="Google Shape;2414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5" name="Google Shape;241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7" name="Google Shape;242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" name="Google Shape;2641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2" name="Google Shape;264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280B4CB1-AAF9-E39B-8CF5-726A2C22D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E5E7850A-9D7B-082D-20BA-367A38A4EB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C1BB0456-E9A1-966B-904F-9BB39B3B0A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8113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0D8F939D-8F8F-3694-38E1-F3609661D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0CC2C6E3-F98D-2A22-FEBC-ABE311FF09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5932122E-5A64-E139-967F-168A6CF37F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50361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10FC9607-53E9-E86D-1D8F-2EC4E35AE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6040104D-CBDA-0585-A188-C09D991A75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2146838A-1B23-24DF-C661-CF515EA51D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2625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71CD7145-A307-7190-FB7D-0D2E76F10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A3815F75-2317-18E5-5363-8467C1A48C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B9A4E8C6-B0A5-CF60-7016-31A8ADFCE9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546988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6" name="Google Shape;3176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7" name="Google Shape;3177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B52378D1-1B47-A91B-423B-5805D53CB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A5C9CAB8-8189-9CC5-8079-C8A1FE4891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9594182F-FB82-4960-C8E7-9B33223B6B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571060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4C2DE661-5420-FF83-61B7-E92D6D426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CF02833D-115B-0544-BED0-26CEDC65C9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9E0F414A-1CF6-2C8B-8770-BCDB90D93B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115251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76FB71C1-6949-2603-C3A2-57EA65301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FFD12611-BBC5-6608-AAAA-EC22F1A84F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FB75CE53-D28E-26E0-39AE-6B5F67206F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880152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C40349AE-CE7D-CF42-AEDE-B971A45ED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2033B1CC-935A-BD0E-2822-D23269268E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132EDF97-D9C7-20E4-3766-5B447D0BE2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57890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EB62C9DA-A466-AB95-5010-BE56CE36D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A7FC432F-D685-4B88-550B-F032163091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40FD034D-5E06-51A9-8EC0-75566CDF5C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208398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1141B6DB-380B-EDEF-B0F8-F7F7DD9D0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1E5250DB-E63A-0DF8-E505-362D20C1D3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53D7BA98-AA14-4E32-C269-7D6DBE9D27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5154978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5AF03E44-EC10-4975-63B6-CDAAD78E7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B5900C70-1413-6A65-7667-78BA884C6B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CA6CF5ED-2247-280F-23BE-38961D8D0A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579746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2" name="Google Shape;3742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" name="Google Shape;3746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7" name="Google Shape;3747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5">
          <a:extLst>
            <a:ext uri="{FF2B5EF4-FFF2-40B4-BE49-F238E27FC236}">
              <a16:creationId xmlns:a16="http://schemas.microsoft.com/office/drawing/2014/main" id="{5A185C24-C6DD-7D22-9B2D-2BA7EBFD1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" name="Google Shape;3746;p58:notes">
            <a:extLst>
              <a:ext uri="{FF2B5EF4-FFF2-40B4-BE49-F238E27FC236}">
                <a16:creationId xmlns:a16="http://schemas.microsoft.com/office/drawing/2014/main" id="{5C75906F-8D95-ACFF-D786-C52390C09A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7" name="Google Shape;3747;p58:notes">
            <a:extLst>
              <a:ext uri="{FF2B5EF4-FFF2-40B4-BE49-F238E27FC236}">
                <a16:creationId xmlns:a16="http://schemas.microsoft.com/office/drawing/2014/main" id="{09D8E5A3-222D-A8AF-2F5D-EE063C6D75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641372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9" name="Google Shape;3899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0" name="Google Shape;3900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4" name="Google Shape;3904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5" name="Google Shape;3905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5" name="Google Shape;3935;p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6" name="Google Shape;3936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6" name="Google Shape;3946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7" name="Google Shape;3947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2" name="Google Shape;4022;p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3" name="Google Shape;4023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7" name="Google Shape;4027;p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8" name="Google Shape;4028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" name="Google Shape;4034;p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5" name="Google Shape;4035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3">
          <a:extLst>
            <a:ext uri="{FF2B5EF4-FFF2-40B4-BE49-F238E27FC236}">
              <a16:creationId xmlns:a16="http://schemas.microsoft.com/office/drawing/2014/main" id="{492F9D2E-51BC-FF3F-8404-9E71F4144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" name="Google Shape;4034;p68:notes">
            <a:extLst>
              <a:ext uri="{FF2B5EF4-FFF2-40B4-BE49-F238E27FC236}">
                <a16:creationId xmlns:a16="http://schemas.microsoft.com/office/drawing/2014/main" id="{03175125-EC08-5188-9E6B-8A65A67C60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5" name="Google Shape;4035;p68:notes">
            <a:extLst>
              <a:ext uri="{FF2B5EF4-FFF2-40B4-BE49-F238E27FC236}">
                <a16:creationId xmlns:a16="http://schemas.microsoft.com/office/drawing/2014/main" id="{D1E19DD0-E133-30E3-984D-ECB0BEB8AA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260251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3">
          <a:extLst>
            <a:ext uri="{FF2B5EF4-FFF2-40B4-BE49-F238E27FC236}">
              <a16:creationId xmlns:a16="http://schemas.microsoft.com/office/drawing/2014/main" id="{E6922D1D-8602-D51F-DBA9-631ED1FB6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" name="Google Shape;4034;p68:notes">
            <a:extLst>
              <a:ext uri="{FF2B5EF4-FFF2-40B4-BE49-F238E27FC236}">
                <a16:creationId xmlns:a16="http://schemas.microsoft.com/office/drawing/2014/main" id="{733A52AA-A69E-694B-8797-830D3742F5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5" name="Google Shape;4035;p68:notes">
            <a:extLst>
              <a:ext uri="{FF2B5EF4-FFF2-40B4-BE49-F238E27FC236}">
                <a16:creationId xmlns:a16="http://schemas.microsoft.com/office/drawing/2014/main" id="{77C6543E-6D6E-81B6-5661-0C139629C5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380279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60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186910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7" name="Google Shape;4077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8" name="Google Shape;4078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" name="Google Shape;4085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6" name="Google Shape;4086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9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png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6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7.xml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7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4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17;p7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74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74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0" name="Google Shape;20;p74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74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22" name="Google Shape;22;p74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74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4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74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26" name="Google Shape;26;p74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74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74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74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74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74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74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4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4" name="Google Shape;34;p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oogle Shape;36;p8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7" name="Google Shape;37;p8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" name="Google Shape;38;p8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" name="Google Shape;39;p8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0" name="Google Shape;40;p89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9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9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Google Shape;43;p89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4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7" name="Google Shape;47;p1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4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6" name="Google Shape;66;p14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8" name="Google Shape;68;p14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7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86" name="Google Shape;86;p147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47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47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47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4" name="Google Shape;94;p14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5" name="Google Shape;95;p1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14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0" name="Google Shape;100;p14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1" name="Google Shape;101;p14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2" name="Google Shape;102;p14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3" name="Google Shape;103;p14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15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6" name="Google Shape;106;p15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7" name="Google Shape;107;p15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8" name="Google Shape;108;p15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9" name="Google Shape;109;p15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5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2" name="Google Shape;112;p15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3" name="Google Shape;113;p15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4" name="Google Shape;114;p15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5" name="Google Shape;115;p15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p15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8" name="Google Shape;118;p15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9" name="Google Shape;119;p15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0" name="Google Shape;120;p15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1" name="Google Shape;121;p15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15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4" name="Google Shape;124;p15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" name="Google Shape;125;p15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6" name="Google Shape;126;p15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7" name="Google Shape;127;p15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5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30" name="Google Shape;130;p15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1" name="Google Shape;131;p15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2" name="Google Shape;132;p15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3" name="Google Shape;133;p15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15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36" name="Google Shape;136;p15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7" name="Google Shape;137;p15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8" name="Google Shape;138;p15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9" name="Google Shape;139;p15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15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2" name="Google Shape;142;p15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3" name="Google Shape;143;p15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4" name="Google Shape;144;p15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5" name="Google Shape;145;p15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p15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8" name="Google Shape;148;p15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" name="Google Shape;149;p15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" name="Google Shape;150;p15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1" name="Google Shape;151;p15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15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4" name="Google Shape;154;p15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5" name="Google Shape;155;p15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6" name="Google Shape;156;p15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7" name="Google Shape;157;p15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59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159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" name="Google Shape;161;p159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2" name="Google Shape;162;p159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159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159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159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159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159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159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159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159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159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60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60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5" name="Google Shape;175;p160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60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60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Google Shape;178;p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60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0" name="Google Shape;180;p160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81" name="Google Shape;181;p160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60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3" name="Google Shape;183;p160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6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5" name="Google Shape;185;p160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161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88" name="Google Shape;188;p161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9" name="Google Shape;189;p16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0" name="Google Shape;190;p161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1" name="Google Shape;191;p161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92" name="Google Shape;192;p16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3" name="Google Shape;193;p161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94" name="Google Shape;194;p16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61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6" name="Google Shape;196;p161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97" name="Google Shape;197;p161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8" name="Google Shape;198;p161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9" name="Google Shape;199;p161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00" name="Google Shape;200;p161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1" name="Google Shape;201;p161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202" name="Google Shape;202;p161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3" name="Google Shape;203;p161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04" name="Google Shape;204;p161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205" name="Google Shape;205;p161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6" name="Google Shape;206;p161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207" name="Google Shape;207;p161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8" name="Google Shape;208;p161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09" name="Google Shape;209;p161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61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" name="Google Shape;211;p16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162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214" name="Google Shape;214;p16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16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6" name="Google Shape;216;p16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62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218" name="Google Shape;218;p1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9" name="Google Shape;219;p162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220" name="Google Shape;220;p162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162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2" name="Google Shape;222;p16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224;p163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25" name="Google Shape;225;p16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16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7" name="Google Shape;227;p163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163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229" name="Google Shape;229;p163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63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1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164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34" name="Google Shape;234;p16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6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236" name="Google Shape;236;p16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7" name="Google Shape;237;p1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6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16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41" name="Google Shape;241;p16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2" name="Google Shape;242;p16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3" name="Google Shape;243;p16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44" name="Google Shape;244;p165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165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6" name="Google Shape;246;p165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7" name="Google Shape;247;p165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8" name="Google Shape;248;p165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166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51" name="Google Shape;251;p16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6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253" name="Google Shape;253;p16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4" name="Google Shape;254;p1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66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76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76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" name="Google Shape;265;p76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76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76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8" name="Google Shape;268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76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0" name="Google Shape;270;p76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271" name="Google Shape;271;p7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7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73" name="Google Shape;273;p76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7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275" name="Google Shape;275;p76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oogle Shape;277;p77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278" name="Google Shape;278;p77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79" name="Google Shape;279;p7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0" name="Google Shape;280;p77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281" name="Google Shape;281;p77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282" name="Google Shape;282;p7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3" name="Google Shape;283;p77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84" name="Google Shape;284;p7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5" name="Google Shape;285;p77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6" name="Google Shape;286;p77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87" name="Google Shape;287;p77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88" name="Google Shape;288;p77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9" name="Google Shape;289;p77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90" name="Google Shape;290;p77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1" name="Google Shape;291;p77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292" name="Google Shape;292;p77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3" name="Google Shape;293;p77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94" name="Google Shape;294;p77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295" name="Google Shape;295;p77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6" name="Google Shape;296;p77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297" name="Google Shape;297;p77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8" name="Google Shape;298;p77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99" name="Google Shape;299;p77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77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1" name="Google Shape;301;p7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ucture de la séance">
  <p:cSld name="Structure de la séance">
    <p:bg>
      <p:bgPr>
        <a:solidFill>
          <a:srgbClr val="DCE6F2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81"/>
          <p:cNvSpPr/>
          <p:nvPr/>
        </p:nvSpPr>
        <p:spPr>
          <a:xfrm>
            <a:off x="2110915" y="1103970"/>
            <a:ext cx="7970171" cy="500954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675" rIns="9142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81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5" name="Google Shape;305;p81" descr="Image générée"/>
          <p:cNvPicPr preferRelativeResize="0"/>
          <p:nvPr/>
        </p:nvPicPr>
        <p:blipFill rotWithShape="1">
          <a:blip r:embed="rId2">
            <a:alphaModFix/>
          </a:blip>
          <a:srcRect t="11064" b="10678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6" name="Google Shape;306;p81"/>
          <p:cNvGrpSpPr/>
          <p:nvPr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307" name="Google Shape;307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308" name="Google Shape;308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B3E5A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81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311" name="Google Shape;311;p81"/>
          <p:cNvSpPr/>
          <p:nvPr/>
        </p:nvSpPr>
        <p:spPr>
          <a:xfrm>
            <a:off x="2336945" y="2310757"/>
            <a:ext cx="395203" cy="39520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68550" tIns="34250" rIns="68550" bIns="342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81"/>
          <p:cNvSpPr/>
          <p:nvPr/>
        </p:nvSpPr>
        <p:spPr>
          <a:xfrm>
            <a:off x="2860122" y="2234356"/>
            <a:ext cx="6994935" cy="54800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675" rIns="91425" bIns="456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81"/>
          <p:cNvSpPr/>
          <p:nvPr/>
        </p:nvSpPr>
        <p:spPr>
          <a:xfrm>
            <a:off x="9301364" y="2248560"/>
            <a:ext cx="519597" cy="51959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81"/>
          <p:cNvSpPr txBox="1"/>
          <p:nvPr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grpSp>
        <p:nvGrpSpPr>
          <p:cNvPr id="315" name="Google Shape;315;p81"/>
          <p:cNvGrpSpPr/>
          <p:nvPr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16" name="Google Shape;316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F9ED5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0F9E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grpSp>
        <p:nvGrpSpPr>
          <p:cNvPr id="320" name="Google Shape;320;p81"/>
          <p:cNvGrpSpPr/>
          <p:nvPr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21" name="Google Shape;321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grpSp>
        <p:nvGrpSpPr>
          <p:cNvPr id="325" name="Google Shape;325;p81"/>
          <p:cNvGrpSpPr/>
          <p:nvPr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326" name="Google Shape;326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8BC145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grpSp>
        <p:nvGrpSpPr>
          <p:cNvPr id="330" name="Google Shape;330;p81"/>
          <p:cNvGrpSpPr/>
          <p:nvPr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331" name="Google Shape;331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</a:t>
              </a:r>
              <a:endParaRPr/>
            </a:p>
          </p:txBody>
        </p:sp>
      </p:grpSp>
      <p:sp>
        <p:nvSpPr>
          <p:cNvPr id="335" name="Google Shape;335;p81"/>
          <p:cNvSpPr txBox="1">
            <a:spLocks noGrp="1"/>
          </p:cNvSpPr>
          <p:nvPr>
            <p:ph type="body" idx="1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6" name="Google Shape;336;p81"/>
          <p:cNvSpPr txBox="1">
            <a:spLocks noGrp="1"/>
          </p:cNvSpPr>
          <p:nvPr>
            <p:ph type="body" idx="2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7" name="Google Shape;337;p81"/>
          <p:cNvSpPr txBox="1">
            <a:spLocks noGrp="1"/>
          </p:cNvSpPr>
          <p:nvPr>
            <p:ph type="body" idx="3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8" name="Google Shape;338;p81"/>
          <p:cNvSpPr txBox="1">
            <a:spLocks noGrp="1"/>
          </p:cNvSpPr>
          <p:nvPr>
            <p:ph type="body" idx="4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9" name="Google Shape;339;p81"/>
          <p:cNvSpPr txBox="1">
            <a:spLocks noGrp="1"/>
          </p:cNvSpPr>
          <p:nvPr>
            <p:ph type="body" idx="5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0" name="Google Shape;340;p81"/>
          <p:cNvSpPr txBox="1">
            <a:spLocks noGrp="1"/>
          </p:cNvSpPr>
          <p:nvPr>
            <p:ph type="body" idx="6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82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43" name="Google Shape;343;p82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270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8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5" name="Google Shape;345;p8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82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347" name="Google Shape;347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8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8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bg>
      <p:bgPr>
        <a:solidFill>
          <a:srgbClr val="002060"/>
        </a:solid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3" name="Google Shape;363;p10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364" name="Google Shape;364;p1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43D65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5" name="Google Shape;365;p1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6" name="Google Shape;366;p1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67" name="Google Shape;367;p10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368" name="Google Shape;368;p10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69" name="Google Shape;369;p1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0" name="Google Shape;370;p1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1" name="Google Shape;371;p1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72" name="Google Shape;372;p104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104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74" name="Google Shape;374;p104" descr="Image générée"/>
          <p:cNvPicPr preferRelativeResize="0"/>
          <p:nvPr/>
        </p:nvPicPr>
        <p:blipFill rotWithShape="1">
          <a:blip r:embed="rId3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10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104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ôture de la séance">
  <p:cSld name="Clô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" name="Google Shape;378;p105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79" name="Google Shape;379;p105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270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10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1" name="Google Shape;381;p10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05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383" name="Google Shape;383;p1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105"/>
          <p:cNvSpPr txBox="1">
            <a:spLocks noGrp="1"/>
          </p:cNvSpPr>
          <p:nvPr>
            <p:ph type="body" idx="1"/>
          </p:nvPr>
        </p:nvSpPr>
        <p:spPr>
          <a:xfrm>
            <a:off x="8860537" y="5229083"/>
            <a:ext cx="149961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6" name="Google Shape;386;p10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87" name="Google Shape;387;p10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8" name="Google Shape;388;p10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9" name="Google Shape;389;p10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90" name="Google Shape;390;p106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106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2" name="Google Shape;392;p106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3" name="Google Shape;393;p106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1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97" name="Google Shape;397;p1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1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1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1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3" name="Google Shape;403;p1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1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1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8" name="Google Shape;408;p1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9" name="Google Shape;409;p1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0" name="Google Shape;410;p1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1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1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2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12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6" name="Google Shape;416;p12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7" name="Google Shape;417;p12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8" name="Google Shape;418;p12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9" name="Google Shape;419;p1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0" name="Google Shape;420;p1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1" name="Google Shape;421;p1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4" name="Google Shape;424;p1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1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6" name="Google Shape;426;p1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9" name="Google Shape;429;p1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1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28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1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436" name="Google Shape;436;p128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128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28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9" name="Google Shape;439;p128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128"/>
          <p:cNvSpPr/>
          <p:nvPr/>
        </p:nvSpPr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3" name="Google Shape;443;p1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44" name="Google Shape;444;p1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45" name="Google Shape;445;p1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1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7" name="Google Shape;447;p1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rgbClr val="0070C0"/>
        </a:solidFill>
        <a:effectLst/>
      </p:bgPr>
    </p:bg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Google Shape;449;p13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50" name="Google Shape;450;p13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1" name="Google Shape;451;p13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2" name="Google Shape;452;p13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53" name="Google Shape;453;p13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bg>
      <p:bgPr>
        <a:solidFill>
          <a:srgbClr val="002060"/>
        </a:soli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5" name="Google Shape;455;p13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56" name="Google Shape;456;p13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CD87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7" name="Google Shape;457;p13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8" name="Google Shape;458;p13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59" name="Google Shape;459;p13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bg>
      <p:bgPr>
        <a:solidFill>
          <a:srgbClr val="002060"/>
        </a:solidFill>
        <a:effectLst/>
      </p:bgPr>
    </p:bg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1" name="Google Shape;461;p13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62" name="Google Shape;462;p13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86C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3" name="Google Shape;463;p13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4" name="Google Shape;464;p13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65" name="Google Shape;465;p13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bg>
      <p:bgPr>
        <a:solidFill>
          <a:srgbClr val="002060"/>
        </a:solidFill>
        <a:effectLst/>
      </p:bgPr>
    </p:bg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7" name="Google Shape;467;p13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68" name="Google Shape;468;p13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CB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9" name="Google Shape;469;p13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0" name="Google Shape;470;p13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71" name="Google Shape;471;p13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bg>
      <p:bgPr>
        <a:solidFill>
          <a:srgbClr val="002060"/>
        </a:solidFill>
        <a:effectLst/>
      </p:bgPr>
    </p:bg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3" name="Google Shape;473;p13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74" name="Google Shape;474;p13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2A98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5" name="Google Shape;475;p13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6" name="Google Shape;476;p13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77" name="Google Shape;477;p13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bg>
      <p:bgPr>
        <a:solidFill>
          <a:srgbClr val="002060"/>
        </a:solidFill>
        <a:effectLst/>
      </p:bgPr>
    </p:bg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9" name="Google Shape;479;p13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80" name="Google Shape;480;p13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1" name="Google Shape;481;p13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2" name="Google Shape;482;p13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83" name="Google Shape;483;p13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bg>
      <p:bgPr>
        <a:solidFill>
          <a:srgbClr val="002060"/>
        </a:solidFill>
        <a:effectLst/>
      </p:bgPr>
    </p:bg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5" name="Google Shape;485;p13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86" name="Google Shape;486;p13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2A7A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7" name="Google Shape;487;p13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8" name="Google Shape;488;p13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89" name="Google Shape;489;p13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bg>
      <p:bgPr>
        <a:solidFill>
          <a:srgbClr val="002060"/>
        </a:solidFill>
        <a:effectLst/>
      </p:bgPr>
    </p:bg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" name="Google Shape;491;p13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92" name="Google Shape;492;p13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474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3" name="Google Shape;493;p13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4" name="Google Shape;494;p13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95" name="Google Shape;495;p13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bg>
      <p:bgPr>
        <a:solidFill>
          <a:srgbClr val="002060"/>
        </a:solidFill>
        <a:effectLst/>
      </p:bgPr>
    </p:bg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7" name="Google Shape;497;p13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98" name="Google Shape;498;p13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9" name="Google Shape;499;p13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0" name="Google Shape;500;p13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1" name="Google Shape;501;p13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bg>
      <p:bgPr>
        <a:solidFill>
          <a:srgbClr val="002060"/>
        </a:solidFill>
        <a:effectLst/>
      </p:bgPr>
    </p:bg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3" name="Google Shape;503;p13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04" name="Google Shape;504;p13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5" name="Google Shape;505;p13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6" name="Google Shape;506;p13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7" name="Google Shape;507;p13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Title Slide">
  <p:cSld name="12_Title Slide"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9" name="Google Shape;509;p140"/>
          <p:cNvGrpSpPr/>
          <p:nvPr/>
        </p:nvGrpSpPr>
        <p:grpSpPr>
          <a:xfrm>
            <a:off x="-1" y="-38042"/>
            <a:ext cx="12192000" cy="6896042"/>
            <a:chOff x="0" y="0"/>
            <a:chExt cx="13716000" cy="10287000"/>
          </a:xfrm>
        </p:grpSpPr>
        <p:sp>
          <p:nvSpPr>
            <p:cNvPr id="510" name="Google Shape;510;p14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11" name="Google Shape;511;p140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12" name="Google Shape;512;p140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13" name="Google Shape;513;p140"/>
          <p:cNvSpPr/>
          <p:nvPr/>
        </p:nvSpPr>
        <p:spPr>
          <a:xfrm rot="10800000" flipH="1">
            <a:off x="586408" y="297925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4" name="Google Shape;514;p140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47474"/>
              </a:buClr>
              <a:buSzPts val="2000"/>
              <a:buFont typeface="Calibri"/>
              <a:buNone/>
              <a:defRPr sz="2000" b="1">
                <a:solidFill>
                  <a:srgbClr val="74747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5" name="Google Shape;515;p140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EAE"/>
              </a:buClr>
              <a:buSzPts val="1400"/>
              <a:buNone/>
              <a:defRPr sz="1400" i="1">
                <a:solidFill>
                  <a:srgbClr val="AEAEAE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/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pic>
        <p:nvPicPr>
          <p:cNvPr id="19" name="Picture 3" descr="Image générée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2388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6721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765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4" name="Google Shape;524;p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5" name="Google Shape;525;p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80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8" name="Google Shape;528;p80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9" name="Google Shape;529;p80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0" name="Google Shape;530;p80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1" name="Google Shape;531;p80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2" name="Google Shape;532;p80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3" name="Google Shape;533;p80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4" name="Google Shape;534;p80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5" name="Google Shape;535;p80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6" name="Google Shape;536;p80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7" name="Google Shape;537;p80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8" name="Google Shape;538;p80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9" name="Google Shape;539;p80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Ouverture">
  <p:cSld name="Slide Ouverture"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1" name="Google Shape;541;p9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542" name="Google Shape;542;p9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43" name="Google Shape;543;p9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44" name="Google Shape;544;p9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45" name="Google Shape;545;p90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6" name="Google Shape;546;p90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7" name="Google Shape;547;p90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548" name="Google Shape;548;p90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549" name="Google Shape;549;p90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w="25400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90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51" name="Google Shape;551;p90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24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24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55" name="Google Shape;555;p2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6" name="Google Shape;556;p2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7" name="Google Shape;557;p2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0" name="Google Shape;560;p2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1" name="Google Shape;561;p2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2" name="Google Shape;562;p2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2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6" name="Google Shape;566;p25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7" name="Google Shape;567;p25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8" name="Google Shape;568;p2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9" name="Google Shape;569;p2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0" name="Google Shape;570;p2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5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3" name="Google Shape;573;p25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4" name="Google Shape;574;p25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5" name="Google Shape;575;p25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6" name="Google Shape;576;p25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7" name="Google Shape;577;p2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8" name="Google Shape;578;p2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9" name="Google Shape;579;p2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2" name="Google Shape;582;p2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3" name="Google Shape;583;p2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4" name="Google Shape;584;p2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25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2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8" name="Google Shape;588;p2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9" name="Google Shape;589;p2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590" name="Google Shape;590;p25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25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253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3" name="Google Shape;593;p25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4" name="Google Shape;594;p2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5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7" name="Google Shape;597;p25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98" name="Google Shape;598;p25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9" name="Google Shape;599;p2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0" name="Google Shape;600;p2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1" name="Google Shape;601;p2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Google Shape;603;p25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04" name="Google Shape;604;p25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5" name="Google Shape;605;p25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6" name="Google Shape;606;p25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07" name="Google Shape;607;p25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9" name="Google Shape;609;p25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10" name="Google Shape;610;p25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1" name="Google Shape;611;p25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2" name="Google Shape;612;p25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13" name="Google Shape;613;p25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Google Shape;615;p25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16" name="Google Shape;616;p25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7" name="Google Shape;617;p25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8" name="Google Shape;618;p25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19" name="Google Shape;619;p25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1" name="Google Shape;621;p25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22" name="Google Shape;622;p25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3" name="Google Shape;623;p25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4" name="Google Shape;624;p25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5" name="Google Shape;625;p25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7" name="Google Shape;627;p25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28" name="Google Shape;628;p25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9" name="Google Shape;629;p25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0" name="Google Shape;630;p25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31" name="Google Shape;631;p25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3" name="Google Shape;633;p26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34" name="Google Shape;634;p26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5" name="Google Shape;635;p26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6" name="Google Shape;636;p26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37" name="Google Shape;637;p26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9" name="Google Shape;639;p26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40" name="Google Shape;640;p26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1" name="Google Shape;641;p26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2" name="Google Shape;642;p26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43" name="Google Shape;643;p26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" name="Google Shape;645;p26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46" name="Google Shape;646;p26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7" name="Google Shape;647;p26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8" name="Google Shape;648;p26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49" name="Google Shape;649;p26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1" name="Google Shape;651;p26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52" name="Google Shape;652;p26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53" name="Google Shape;653;p26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54" name="Google Shape;654;p26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55" name="Google Shape;655;p26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7" name="Google Shape;657;p26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58" name="Google Shape;658;p26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59" name="Google Shape;659;p26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60" name="Google Shape;660;p26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61" name="Google Shape;661;p26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265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4" name="Google Shape;664;p2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265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p265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667" name="Google Shape;667;p265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8" name="Google Shape;668;p265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669" name="Google Shape;669;p265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265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1" name="Google Shape;671;p265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2" name="Google Shape;672;p265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673" name="Google Shape;673;p265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265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5" name="Google Shape;675;p265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6" name="Google Shape;676;p265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7" name="Google Shape;677;p265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8" name="Google Shape;678;p265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265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0" name="Google Shape;680;p265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81" name="Google Shape;681;p2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266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266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5" name="Google Shape;685;p266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266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266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8" name="Google Shape;688;p2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266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90" name="Google Shape;690;p266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691" name="Google Shape;691;p26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26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93" name="Google Shape;693;p266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26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695" name="Google Shape;695;p266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7" name="Google Shape;697;p267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698" name="Google Shape;698;p267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99" name="Google Shape;699;p26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0" name="Google Shape;700;p267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701" name="Google Shape;701;p267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702" name="Google Shape;702;p26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3" name="Google Shape;703;p267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704" name="Google Shape;704;p26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5" name="Google Shape;705;p267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6" name="Google Shape;706;p267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707" name="Google Shape;707;p267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08" name="Google Shape;708;p267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9" name="Google Shape;709;p267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710" name="Google Shape;710;p267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11" name="Google Shape;711;p267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712" name="Google Shape;712;p267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13" name="Google Shape;713;p267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14" name="Google Shape;714;p267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715" name="Google Shape;715;p267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16" name="Google Shape;716;p267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717" name="Google Shape;717;p267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18" name="Google Shape;718;p267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19" name="Google Shape;719;p267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267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1" name="Google Shape;721;p26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3" name="Google Shape;723;p268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24" name="Google Shape;724;p26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26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26" name="Google Shape;726;p26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7" name="Google Shape;727;p268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728" name="Google Shape;728;p2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9" name="Google Shape;729;p268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730" name="Google Shape;730;p268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268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32" name="Google Shape;732;p268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4" name="Google Shape;734;p26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735" name="Google Shape;735;p26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26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7" name="Google Shape;737;p269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8" name="Google Shape;738;p269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739" name="Google Shape;739;p269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269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1" name="Google Shape;741;p2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3" name="Google Shape;743;p27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44" name="Google Shape;744;p27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745;p27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746" name="Google Shape;746;p270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7" name="Google Shape;747;p2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270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0" name="Google Shape;750;p27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51" name="Google Shape;751;p27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52" name="Google Shape;752;p27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53" name="Google Shape;753;p27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54" name="Google Shape;754;p271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5" name="Google Shape;755;p271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6" name="Google Shape;756;p271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7" name="Google Shape;757;p271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8" name="Google Shape;758;p271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0" name="Google Shape;760;p27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61" name="Google Shape;761;p27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27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763" name="Google Shape;763;p27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4" name="Google Shape;764;p2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27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7" name="Google Shape;767;p27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68" name="Google Shape;768;p27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69" name="Google Shape;769;p27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70" name="Google Shape;770;p27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71" name="Google Shape;771;p273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2" name="Google Shape;772;p273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3" name="Google Shape;773;p273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4" name="Google Shape;774;p273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5" name="Google Shape;775;p273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oogle Shape;777;p274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778" name="Google Shape;778;p274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270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27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80" name="Google Shape;780;p27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274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782" name="Google Shape;782;p2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2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27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Ouverture">
  <p:cSld name="Slide Ouverture"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2" name="Google Shape;792;p8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93" name="Google Shape;793;p8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94" name="Google Shape;794;p8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95" name="Google Shape;795;p8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96" name="Google Shape;796;p85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7" name="Google Shape;797;p85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8" name="Google Shape;798;p85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799" name="Google Shape;799;p85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800" name="Google Shape;800;p85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w="25400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Calibri"/>
                <a:buNone/>
              </a:pPr>
              <a:endParaRPr sz="900" b="0" i="0" u="none" strike="noStrike" cap="non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85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fr-FR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02" name="Google Shape;802;p85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5" name="Google Shape;805;p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6" name="Google Shape;806;p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1">
  <p:cSld name="modelage1"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8" name="Google Shape;808;p9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09" name="Google Shape;809;p9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10" name="Google Shape;810;p9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11" name="Google Shape;811;p9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812" name="Google Shape;812;p92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813" name="Google Shape;813;p92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92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5" name="Google Shape;815;p92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6" name="Google Shape;816;p92"/>
          <p:cNvSpPr txBox="1">
            <a:spLocks noGrp="1"/>
          </p:cNvSpPr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7" name="Google Shape;817;p92"/>
          <p:cNvSpPr txBox="1">
            <a:spLocks noGrp="1"/>
          </p:cNvSpPr>
          <p:nvPr>
            <p:ph type="body" idx="1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bg>
      <p:bgPr>
        <a:solidFill>
          <a:srgbClr val="002060"/>
        </a:solidFill>
        <a:effectLst/>
      </p:bgPr>
    </p:bg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" name="Google Shape;819;p9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20" name="Google Shape;820;p9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21" name="Google Shape;821;p9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22" name="Google Shape;822;p9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23" name="Google Shape;823;p95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4" name="Google Shape;824;p95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825" name="Google Shape;825;p95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826" name="Google Shape;826;p95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27;p95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8" name="Google Shape;828;p95"/>
          <p:cNvSpPr txBox="1"/>
          <p:nvPr/>
        </p:nvSpPr>
        <p:spPr>
          <a:xfrm>
            <a:off x="11748194" y="95600"/>
            <a:ext cx="274643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solidFill>
          <a:srgbClr val="002060"/>
        </a:solidFill>
        <a:effectLst/>
      </p:bgPr>
    </p:bg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0" name="Google Shape;830;p9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31" name="Google Shape;831;p9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32" name="Google Shape;832;p9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33" name="Google Shape;833;p9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834" name="Google Shape;834;p96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835" name="Google Shape;835;p9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9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37" name="Google Shape;837;p96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p96"/>
          <p:cNvSpPr txBox="1">
            <a:spLocks noGrp="1"/>
          </p:cNvSpPr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9" name="Google Shape;839;p96"/>
          <p:cNvSpPr txBox="1">
            <a:spLocks noGrp="1"/>
          </p:cNvSpPr>
          <p:nvPr>
            <p:ph type="body" idx="1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bg>
      <p:bgPr>
        <a:solidFill>
          <a:srgbClr val="002060"/>
        </a:solidFill>
        <a:effectLst/>
      </p:bgPr>
    </p:bg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1" name="Google Shape;841;p9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42" name="Google Shape;842;p9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43" name="Google Shape;843;p9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44" name="Google Shape;844;p9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45" name="Google Shape;845;p99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6" name="Google Shape;846;p99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7" name="Google Shape;847;p99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8" name="Google Shape;848;p99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bg>
      <p:bgPr>
        <a:solidFill>
          <a:srgbClr val="002060"/>
        </a:solidFill>
        <a:effectLst/>
      </p:bgPr>
    </p:bg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0" name="Google Shape;850;p10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51" name="Google Shape;851;p10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52" name="Google Shape;852;p10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53" name="Google Shape;853;p10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54" name="Google Shape;854;p102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5" name="Google Shape;855;p102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56" name="Google Shape;856;p102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102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PB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8" name="Google Shape;858;p1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0" name="Google Shape;860;p103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861" name="Google Shape;861;p10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 w="12700" cap="flat" cmpd="sng">
              <a:solidFill>
                <a:srgbClr val="8BC14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62;p10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863" name="Google Shape;863;p103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4" name="Google Shape;864;p1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p103"/>
          <p:cNvSpPr txBox="1">
            <a:spLocks noGrp="1"/>
          </p:cNvSpPr>
          <p:nvPr>
            <p:ph type="body" idx="1"/>
          </p:nvPr>
        </p:nvSpPr>
        <p:spPr>
          <a:xfrm>
            <a:off x="8979409" y="5148686"/>
            <a:ext cx="148877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10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8" name="Google Shape;868;p10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69" name="Google Shape;869;p10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0" name="Google Shape;870;p1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1" name="Google Shape;871;p1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10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4" name="Google Shape;874;p10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5" name="Google Shape;875;p10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6" name="Google Shape;876;p10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7" name="Google Shape;877;p10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0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0" name="Google Shape;880;p10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1" name="Google Shape;881;p10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2" name="Google Shape;882;p10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3" name="Google Shape;883;p10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4" name="Google Shape;884;p10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1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7" name="Google Shape;887;p11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8" name="Google Shape;888;p11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9" name="Google Shape;889;p11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90" name="Google Shape;890;p11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1" name="Google Shape;891;p1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2" name="Google Shape;892;p1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3" name="Google Shape;893;p1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6" name="Google Shape;896;p1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7" name="Google Shape;897;p1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8" name="Google Shape;898;p1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112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1" name="Google Shape;901;p1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2" name="Google Shape;902;p1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1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904" name="Google Shape;904;p112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5" name="Google Shape;905;p112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6" name="Google Shape;906;p112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7" name="Google Shape;907;p112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8" name="Google Shape;908;p1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1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1" name="Google Shape;911;p1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12" name="Google Shape;912;p1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13" name="Google Shape;913;p1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4" name="Google Shape;914;p1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1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rgbClr val="0070C0"/>
        </a:solidFill>
        <a:effectLst/>
      </p:bgPr>
    </p:bg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7" name="Google Shape;917;p11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18" name="Google Shape;918;p11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19" name="Google Shape;919;p11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0" name="Google Shape;920;p11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21" name="Google Shape;921;p11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bg>
      <p:bgPr>
        <a:solidFill>
          <a:srgbClr val="002060"/>
        </a:solidFill>
        <a:effectLst/>
      </p:bgPr>
    </p:bg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3" name="Google Shape;923;p11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24" name="Google Shape;924;p11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5" name="Google Shape;925;p11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6" name="Google Shape;926;p11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27" name="Google Shape;927;p11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bg>
      <p:bgPr>
        <a:solidFill>
          <a:srgbClr val="002060"/>
        </a:solidFill>
        <a:effectLst/>
      </p:bgPr>
    </p:bg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9" name="Google Shape;929;p11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30" name="Google Shape;930;p11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1" name="Google Shape;931;p11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2" name="Google Shape;932;p11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33" name="Google Shape;933;p11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bg>
      <p:bgPr>
        <a:solidFill>
          <a:srgbClr val="002060"/>
        </a:solidFill>
        <a:effectLst/>
      </p:bgPr>
    </p:bg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5" name="Google Shape;935;p11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36" name="Google Shape;936;p11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7" name="Google Shape;937;p11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8" name="Google Shape;938;p11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39" name="Google Shape;939;p11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bg>
      <p:bgPr>
        <a:solidFill>
          <a:srgbClr val="002060"/>
        </a:solidFill>
        <a:effectLst/>
      </p:bgPr>
    </p:bg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1" name="Google Shape;941;p11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42" name="Google Shape;942;p11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43" name="Google Shape;943;p11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44" name="Google Shape;944;p11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45" name="Google Shape;945;p11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bg>
      <p:bgPr>
        <a:solidFill>
          <a:srgbClr val="002060"/>
        </a:solidFill>
        <a:effectLst/>
      </p:bgPr>
    </p:bg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7" name="Google Shape;947;p11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48" name="Google Shape;948;p11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49" name="Google Shape;949;p11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0" name="Google Shape;950;p11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51" name="Google Shape;951;p11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bg>
      <p:bgPr>
        <a:solidFill>
          <a:srgbClr val="002060"/>
        </a:solidFill>
        <a:effectLst/>
      </p:bgPr>
    </p:bg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3" name="Google Shape;953;p12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54" name="Google Shape;954;p12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5" name="Google Shape;955;p12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6" name="Google Shape;956;p12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57" name="Google Shape;957;p12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bg>
      <p:bgPr>
        <a:solidFill>
          <a:srgbClr val="002060"/>
        </a:solidFill>
        <a:effectLst/>
      </p:bgPr>
    </p:bg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9" name="Google Shape;959;p12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60" name="Google Shape;960;p12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61" name="Google Shape;961;p12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62" name="Google Shape;962;p12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63" name="Google Shape;963;p12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9" name="Google Shape;1149;p94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150" name="Google Shape;1150;p9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1" name="Google Shape;1151;p9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2" name="Google Shape;1152;p9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3" name="Google Shape;1153;p94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154" name="Google Shape;1154;p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5" name="Google Shape;1155;p94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156" name="Google Shape;1156;p94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9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8" name="Google Shape;1158;p9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16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1" name="Google Shape;1161;p16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62" name="Google Shape;1162;p1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3" name="Google Shape;1163;p1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4" name="Google Shape;1164;p1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1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7" name="Google Shape;1167;p16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8" name="Google Shape;1168;p1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9" name="Google Shape;1169;p1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0" name="Google Shape;1170;p1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16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3" name="Google Shape;1173;p16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4" name="Google Shape;1174;p16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5" name="Google Shape;1175;p1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6" name="Google Shape;1176;p1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7" name="Google Shape;1177;p1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p17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0" name="Google Shape;1180;p17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1" name="Google Shape;1181;p17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2" name="Google Shape;1182;p17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3" name="Google Shape;1183;p17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4" name="Google Shape;1184;p1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5" name="Google Shape;1185;p1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6" name="Google Shape;1186;p1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1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9" name="Google Shape;1189;p1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0" name="Google Shape;1190;p1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1" name="Google Shape;1191;p1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1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4" name="Google Shape;1194;p1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5" name="Google Shape;1195;p1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17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8" name="Google Shape;1198;p1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9" name="Google Shape;1199;p1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0" name="Google Shape;1200;p1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201" name="Google Shape;1201;p17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2" name="Google Shape;1202;p17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3" name="Google Shape;1203;p173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4" name="Google Shape;1204;p17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5" name="Google Shape;1205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p17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8" name="Google Shape;1208;p17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209" name="Google Shape;1209;p17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10" name="Google Shape;1210;p1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1" name="Google Shape;1211;p1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2" name="Google Shape;1212;p1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4" name="Google Shape;1214;p17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15" name="Google Shape;1215;p17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16" name="Google Shape;1216;p17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17" name="Google Shape;1217;p17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18" name="Google Shape;1218;p17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0" name="Google Shape;1220;p17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21" name="Google Shape;1221;p17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2" name="Google Shape;1222;p17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3" name="Google Shape;1223;p17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24" name="Google Shape;1224;p17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6" name="Google Shape;1226;p17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27" name="Google Shape;1227;p17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8" name="Google Shape;1228;p17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9" name="Google Shape;1229;p17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30" name="Google Shape;1230;p17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2" name="Google Shape;1232;p17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33" name="Google Shape;1233;p17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34" name="Google Shape;1234;p17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35" name="Google Shape;1235;p17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36" name="Google Shape;1236;p17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8" name="Google Shape;1238;p17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39" name="Google Shape;1239;p17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0" name="Google Shape;1240;p17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1" name="Google Shape;1241;p17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42" name="Google Shape;1242;p17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4" name="Google Shape;1244;p18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45" name="Google Shape;1245;p18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6" name="Google Shape;1246;p18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7" name="Google Shape;1247;p18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48" name="Google Shape;1248;p18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0" name="Google Shape;1250;p18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51" name="Google Shape;1251;p18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2" name="Google Shape;1252;p18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3" name="Google Shape;1253;p18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54" name="Google Shape;1254;p18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6" name="Google Shape;1256;p18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57" name="Google Shape;1257;p18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8" name="Google Shape;1258;p18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9" name="Google Shape;1259;p18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60" name="Google Shape;1260;p18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2" name="Google Shape;1262;p18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63" name="Google Shape;1263;p1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64" name="Google Shape;1264;p18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65" name="Google Shape;1265;p18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66" name="Google Shape;1266;p18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8" name="Google Shape;1268;p18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69" name="Google Shape;1269;p18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70" name="Google Shape;1270;p18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71" name="Google Shape;1271;p18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72" name="Google Shape;1272;p18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185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5" name="Google Shape;1275;p185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6" name="Google Shape;1276;p185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7" name="Google Shape;1277;p185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8" name="Google Shape;1278;p185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9" name="Google Shape;1279;p185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0" name="Google Shape;1280;p185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1" name="Google Shape;1281;p185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2" name="Google Shape;1282;p185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3" name="Google Shape;1283;p185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4" name="Google Shape;1284;p185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5" name="Google Shape;1285;p185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6" name="Google Shape;1286;p185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186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9" name="Google Shape;1289;p18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290" name="Google Shape;1290;p186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1" name="Google Shape;1291;p186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292" name="Google Shape;1292;p186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3" name="Google Shape;1293;p186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294" name="Google Shape;1294;p186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295" name="Google Shape;1295;p186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6" name="Google Shape;1296;p186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7" name="Google Shape;1297;p186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298" name="Google Shape;1298;p186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9" name="Google Shape;1299;p186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0" name="Google Shape;1300;p186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1" name="Google Shape;1301;p186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2" name="Google Shape;1302;p186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3" name="Google Shape;1303;p186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4" name="Google Shape;1304;p186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5" name="Google Shape;1305;p186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06" name="Google Shape;1306;p1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187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9" name="Google Shape;1309;p187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0" name="Google Shape;1310;p187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311" name="Google Shape;1311;p187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2" name="Google Shape;1312;p187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3" name="Google Shape;1313;p1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4" name="Google Shape;1314;p187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15" name="Google Shape;1315;p187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316" name="Google Shape;1316;p187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187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18" name="Google Shape;1318;p187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9" name="Google Shape;1319;p18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320" name="Google Shape;1320;p187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2" name="Google Shape;1322;p188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323" name="Google Shape;1323;p188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24" name="Google Shape;1324;p188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25" name="Google Shape;1325;p188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326" name="Google Shape;1326;p188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327" name="Google Shape;1327;p18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28" name="Google Shape;1328;p188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329" name="Google Shape;1329;p18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0" name="Google Shape;1330;p188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1" name="Google Shape;1331;p188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332" name="Google Shape;1332;p188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33" name="Google Shape;1333;p188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34" name="Google Shape;1334;p188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335" name="Google Shape;1335;p188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36" name="Google Shape;1336;p188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1337" name="Google Shape;1337;p188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38" name="Google Shape;1338;p188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39" name="Google Shape;1339;p188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340" name="Google Shape;1340;p188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41" name="Google Shape;1341;p188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342" name="Google Shape;1342;p188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43" name="Google Shape;1343;p188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344" name="Google Shape;1344;p188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5" name="Google Shape;1345;p188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6" name="Google Shape;1346;p18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8" name="Google Shape;1348;p18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349" name="Google Shape;1349;p18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18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51" name="Google Shape;1351;p189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2" name="Google Shape;1352;p189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353" name="Google Shape;1353;p189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4" name="Google Shape;1354;p189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5" name="Google Shape;1355;p18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7" name="Google Shape;1357;p19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58" name="Google Shape;1358;p19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19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360" name="Google Shape;1360;p190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1" name="Google Shape;1361;p1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362" name="Google Shape;1362;p190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4" name="Google Shape;1364;p19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365" name="Google Shape;1365;p19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66" name="Google Shape;1366;p19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67" name="Google Shape;1367;p19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68" name="Google Shape;1368;p191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9" name="Google Shape;1369;p191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0" name="Google Shape;1370;p191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1" name="Google Shape;1371;p191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2" name="Google Shape;1372;p191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4" name="Google Shape;1374;p19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75" name="Google Shape;1375;p19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19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377" name="Google Shape;1377;p19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8" name="Google Shape;1378;p1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379" name="Google Shape;1379;p19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1" name="Google Shape;1381;p19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382" name="Google Shape;1382;p19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83" name="Google Shape;1383;p19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84" name="Google Shape;1384;p19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85" name="Google Shape;1385;p193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6" name="Google Shape;1386;p193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7" name="Google Shape;1387;p193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8" name="Google Shape;1388;p193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9" name="Google Shape;1389;p193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7" name="Google Shape;1397;p98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98" name="Google Shape;1398;p9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9" name="Google Shape;1399;p9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400" name="Google Shape;1400;p9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1" name="Google Shape;1401;p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402" name="Google Shape;1402;p98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p19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5" name="Google Shape;1405;p19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06" name="Google Shape;1406;p19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7" name="Google Shape;1407;p19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8" name="Google Shape;1408;p19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p19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1" name="Google Shape;1411;p19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2" name="Google Shape;1412;p19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3" name="Google Shape;1413;p19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4" name="Google Shape;1414;p19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19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7" name="Google Shape;1417;p19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8" name="Google Shape;1418;p19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9" name="Google Shape;1419;p19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0" name="Google Shape;1420;p19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1" name="Google Shape;1421;p19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p19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4" name="Google Shape;1424;p19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25" name="Google Shape;1425;p19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6" name="Google Shape;1426;p19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27" name="Google Shape;1427;p19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8" name="Google Shape;1428;p1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9" name="Google Shape;1429;p1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0" name="Google Shape;1430;p1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19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3" name="Google Shape;1433;p19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4" name="Google Shape;1434;p19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5" name="Google Shape;1435;p19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" name="Google Shape;1437;p1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8" name="Google Shape;1438;p1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9" name="Google Shape;1439;p19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200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2" name="Google Shape;1442;p2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3" name="Google Shape;1443;p2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4" name="Google Shape;1444;p2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445" name="Google Shape;1445;p200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6" name="Google Shape;1446;p200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7" name="Google Shape;1447;p200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8" name="Google Shape;1448;p200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9" name="Google Shape;1449;p20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p20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2" name="Google Shape;1452;p20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453" name="Google Shape;1453;p20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54" name="Google Shape;1454;p2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5" name="Google Shape;1455;p2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6" name="Google Shape;1456;p2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8" name="Google Shape;1458;p20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59" name="Google Shape;1459;p20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0" name="Google Shape;1460;p20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1" name="Google Shape;1461;p20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62" name="Google Shape;1462;p20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4" name="Google Shape;1464;p20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65" name="Google Shape;1465;p20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6" name="Google Shape;1466;p20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7" name="Google Shape;1467;p20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68" name="Google Shape;1468;p20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0" name="Google Shape;1470;p20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71" name="Google Shape;1471;p2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2" name="Google Shape;1472;p2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3" name="Google Shape;1473;p2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74" name="Google Shape;1474;p20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6" name="Google Shape;1476;p20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77" name="Google Shape;1477;p20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8" name="Google Shape;1478;p20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9" name="Google Shape;1479;p20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80" name="Google Shape;1480;p20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2" name="Google Shape;1482;p20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83" name="Google Shape;1483;p20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84" name="Google Shape;1484;p20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85" name="Google Shape;1485;p20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86" name="Google Shape;1486;p20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8" name="Google Shape;1488;p20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89" name="Google Shape;1489;p20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0" name="Google Shape;1490;p20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1" name="Google Shape;1491;p20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92" name="Google Shape;1492;p20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4" name="Google Shape;1494;p20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95" name="Google Shape;1495;p20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6" name="Google Shape;1496;p20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7" name="Google Shape;1497;p20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98" name="Google Shape;1498;p20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0" name="Google Shape;1500;p20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01" name="Google Shape;1501;p20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2" name="Google Shape;1502;p20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3" name="Google Shape;1503;p20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04" name="Google Shape;1504;p20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6" name="Google Shape;1506;p21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07" name="Google Shape;1507;p21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8" name="Google Shape;1508;p21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9" name="Google Shape;1509;p21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10" name="Google Shape;1510;p21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2" name="Google Shape;1512;p21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13" name="Google Shape;1513;p21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14" name="Google Shape;1514;p21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15" name="Google Shape;1515;p21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16" name="Google Shape;1516;p21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8" name="Google Shape;1518;p212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9" name="Google Shape;1519;p212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0" name="Google Shape;1520;p212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1" name="Google Shape;1521;p212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2" name="Google Shape;1522;p212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3" name="Google Shape;1523;p212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4" name="Google Shape;1524;p212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5" name="Google Shape;1525;p212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6" name="Google Shape;1526;p212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7" name="Google Shape;1527;p212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8" name="Google Shape;1528;p212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9" name="Google Shape;1529;p212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0" name="Google Shape;1530;p212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Google Shape;1532;p213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3" name="Google Shape;1533;p2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534" name="Google Shape;1534;p213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5" name="Google Shape;1535;p213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536" name="Google Shape;1536;p213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7" name="Google Shape;1537;p213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538" name="Google Shape;1538;p213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539" name="Google Shape;1539;p213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0" name="Google Shape;1540;p213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1" name="Google Shape;1541;p213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542" name="Google Shape;1542;p213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3" name="Google Shape;1543;p213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4" name="Google Shape;1544;p213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5" name="Google Shape;1545;p213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6" name="Google Shape;1546;p213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7" name="Google Shape;1547;p213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8" name="Google Shape;1548;p213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9" name="Google Shape;1549;p213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550" name="Google Shape;1550;p2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p214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3" name="Google Shape;1553;p214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4" name="Google Shape;1554;p214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555" name="Google Shape;1555;p214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6" name="Google Shape;1556;p214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7" name="Google Shape;1557;p2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8" name="Google Shape;1558;p214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59" name="Google Shape;1559;p214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560" name="Google Shape;1560;p214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1" name="Google Shape;1561;p21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62" name="Google Shape;1562;p214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3" name="Google Shape;1563;p2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564" name="Google Shape;1564;p214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6" name="Google Shape;1566;p215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567" name="Google Shape;1567;p215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68" name="Google Shape;1568;p215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69" name="Google Shape;1569;p215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570" name="Google Shape;1570;p215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571" name="Google Shape;1571;p21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72" name="Google Shape;1572;p215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573" name="Google Shape;1573;p2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4" name="Google Shape;1574;p215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75" name="Google Shape;1575;p215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576" name="Google Shape;1576;p215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77" name="Google Shape;1577;p215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78" name="Google Shape;1578;p215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579" name="Google Shape;1579;p215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80" name="Google Shape;1580;p215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1581" name="Google Shape;1581;p215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82" name="Google Shape;1582;p215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83" name="Google Shape;1583;p215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584" name="Google Shape;1584;p215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85" name="Google Shape;1585;p215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586" name="Google Shape;1586;p215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87" name="Google Shape;1587;p215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588" name="Google Shape;1588;p215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9" name="Google Shape;1589;p215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0" name="Google Shape;1590;p2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2" name="Google Shape;1592;p216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593" name="Google Shape;1593;p21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4" name="Google Shape;1594;p21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5" name="Google Shape;1595;p21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6" name="Google Shape;1596;p216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597" name="Google Shape;1597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8" name="Google Shape;1598;p216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599" name="Google Shape;1599;p21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0" name="Google Shape;1600;p21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01" name="Google Shape;1601;p216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3" name="Google Shape;1603;p217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604" name="Google Shape;1604;p217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5" name="Google Shape;1605;p217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06" name="Google Shape;1606;p217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07" name="Google Shape;1607;p217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608" name="Google Shape;1608;p217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9" name="Google Shape;1609;p217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0" name="Google Shape;1610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2" name="Google Shape;1612;p21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613" name="Google Shape;1613;p21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14" name="Google Shape;1614;p21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15" name="Google Shape;1615;p21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16" name="Google Shape;1616;p21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7" name="Google Shape;1617;p218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8" name="Google Shape;1618;p218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9" name="Google Shape;1619;p218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0" name="Google Shape;1620;p218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2" name="Google Shape;1622;p219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623" name="Google Shape;1623;p219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4" name="Google Shape;1624;p21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625" name="Google Shape;1625;p21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6" name="Google Shape;1626;p2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627" name="Google Shape;1627;p219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9" name="Google Shape;1629;p22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630" name="Google Shape;1630;p22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31" name="Google Shape;1631;p22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32" name="Google Shape;1632;p22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33" name="Google Shape;1633;p220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4" name="Google Shape;1634;p220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5" name="Google Shape;1635;p220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6" name="Google Shape;1636;p220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7" name="Google Shape;1637;p220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5" name="Google Shape;1645;p101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646" name="Google Shape;1646;p101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7" name="Google Shape;1647;p101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648" name="Google Shape;1648;p101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9" name="Google Shape;1649;p1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650" name="Google Shape;1650;p101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p2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3" name="Google Shape;1653;p2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54" name="Google Shape;1654;p2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5" name="Google Shape;1655;p2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6" name="Google Shape;1656;p2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" name="Google Shape;1658;p2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9" name="Google Shape;1659;p2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0" name="Google Shape;1660;p2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1" name="Google Shape;1661;p2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2" name="Google Shape;1662;p2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p2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5" name="Google Shape;1665;p2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6" name="Google Shape;1666;p2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7" name="Google Shape;1667;p2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8" name="Google Shape;1668;p2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9" name="Google Shape;1669;p2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p22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2" name="Google Shape;1672;p2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73" name="Google Shape;1673;p22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4" name="Google Shape;1674;p2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75" name="Google Shape;1675;p22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6" name="Google Shape;1676;p2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7" name="Google Shape;1677;p2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8" name="Google Shape;1678;p2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p2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1" name="Google Shape;1681;p2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2" name="Google Shape;1682;p2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3" name="Google Shape;1683;p2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p2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6" name="Google Shape;1686;p2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7" name="Google Shape;1687;p2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Google Shape;1689;p227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0" name="Google Shape;1690;p2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1" name="Google Shape;1691;p2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2" name="Google Shape;1692;p2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693" name="Google Shape;1693;p227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4" name="Google Shape;1694;p227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5" name="Google Shape;1695;p227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6" name="Google Shape;1696;p227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7" name="Google Shape;1697;p2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p2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0" name="Google Shape;1700;p22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701" name="Google Shape;1701;p22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702" name="Google Shape;1702;p2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3" name="Google Shape;1703;p2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4" name="Google Shape;1704;p2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6" name="Google Shape;1706;p22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07" name="Google Shape;1707;p22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08" name="Google Shape;1708;p22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09" name="Google Shape;1709;p22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10" name="Google Shape;1710;p22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2" name="Google Shape;1712;p23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13" name="Google Shape;1713;p23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14" name="Google Shape;1714;p23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15" name="Google Shape;1715;p23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16" name="Google Shape;1716;p23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8" name="Google Shape;1718;p23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19" name="Google Shape;1719;p23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0" name="Google Shape;1720;p23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1" name="Google Shape;1721;p23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22" name="Google Shape;1722;p23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4" name="Google Shape;1724;p23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25" name="Google Shape;1725;p23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6" name="Google Shape;1726;p23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7" name="Google Shape;1727;p23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28" name="Google Shape;1728;p23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0" name="Google Shape;1730;p23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31" name="Google Shape;1731;p23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2" name="Google Shape;1732;p23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3" name="Google Shape;1733;p23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34" name="Google Shape;1734;p23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6" name="Google Shape;1736;p23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37" name="Google Shape;1737;p23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8" name="Google Shape;1738;p23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9" name="Google Shape;1739;p23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40" name="Google Shape;1740;p23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2" name="Google Shape;1742;p23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43" name="Google Shape;1743;p23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44" name="Google Shape;1744;p23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45" name="Google Shape;1745;p23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46" name="Google Shape;1746;p23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8" name="Google Shape;1748;p23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49" name="Google Shape;1749;p23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0" name="Google Shape;1750;p23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1" name="Google Shape;1751;p23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52" name="Google Shape;1752;p23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4" name="Google Shape;1754;p23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55" name="Google Shape;1755;p23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6" name="Google Shape;1756;p23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7" name="Google Shape;1757;p23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58" name="Google Shape;1758;p23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0" name="Google Shape;1760;p23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61" name="Google Shape;1761;p23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62" name="Google Shape;1762;p23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63" name="Google Shape;1763;p23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64" name="Google Shape;1764;p23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Google Shape;1766;p239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7" name="Google Shape;1767;p239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8" name="Google Shape;1768;p239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9" name="Google Shape;1769;p239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0" name="Google Shape;1770;p239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1" name="Google Shape;1771;p239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2" name="Google Shape;1772;p239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3" name="Google Shape;1773;p239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4" name="Google Shape;1774;p239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5" name="Google Shape;1775;p239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6" name="Google Shape;1776;p239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7" name="Google Shape;1777;p239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8" name="Google Shape;1778;p239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0" name="Google Shape;1780;p240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1" name="Google Shape;1781;p2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782" name="Google Shape;1782;p240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3" name="Google Shape;1783;p240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784" name="Google Shape;1784;p240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5" name="Google Shape;1785;p240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786" name="Google Shape;1786;p240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787" name="Google Shape;1787;p240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88" name="Google Shape;1788;p240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89" name="Google Shape;1789;p240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790" name="Google Shape;1790;p240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1" name="Google Shape;1791;p240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2" name="Google Shape;1792;p240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3" name="Google Shape;1793;p240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4" name="Google Shape;1794;p240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5" name="Google Shape;1795;p240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6" name="Google Shape;1796;p240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7" name="Google Shape;1797;p240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798" name="Google Shape;1798;p2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" name="Google Shape;1800;p241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1" name="Google Shape;1801;p241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2" name="Google Shape;1802;p241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803" name="Google Shape;1803;p241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4" name="Google Shape;1804;p241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5" name="Google Shape;1805;p2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6" name="Google Shape;1806;p241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07" name="Google Shape;1807;p241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808" name="Google Shape;1808;p241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9" name="Google Shape;1809;p241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10" name="Google Shape;1810;p241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1" name="Google Shape;1811;p24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12" name="Google Shape;1812;p241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4" name="Google Shape;1814;p242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815" name="Google Shape;1815;p242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16" name="Google Shape;1816;p24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17" name="Google Shape;1817;p242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818" name="Google Shape;1818;p242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819" name="Google Shape;1819;p24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20" name="Google Shape;1820;p242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821" name="Google Shape;1821;p24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2" name="Google Shape;1822;p242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23" name="Google Shape;1823;p242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824" name="Google Shape;1824;p242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25" name="Google Shape;1825;p242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26" name="Google Shape;1826;p242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827" name="Google Shape;1827;p242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28" name="Google Shape;1828;p242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1829" name="Google Shape;1829;p242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30" name="Google Shape;1830;p242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31" name="Google Shape;1831;p242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832" name="Google Shape;1832;p242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33" name="Google Shape;1833;p242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834" name="Google Shape;1834;p242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35" name="Google Shape;1835;p242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836" name="Google Shape;1836;p242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7" name="Google Shape;1837;p242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8" name="Google Shape;1838;p24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0" name="Google Shape;1840;p243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841" name="Google Shape;1841;p24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2" name="Google Shape;1842;p24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3" name="Google Shape;1843;p243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4" name="Google Shape;1844;p243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845" name="Google Shape;1845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46" name="Google Shape;1846;p243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847" name="Google Shape;1847;p243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8" name="Google Shape;1848;p243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9" name="Google Shape;1849;p243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1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1" name="Google Shape;1851;p24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852" name="Google Shape;1852;p24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3" name="Google Shape;1853;p24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54" name="Google Shape;1854;p244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55" name="Google Shape;1855;p244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856" name="Google Shape;1856;p24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7" name="Google Shape;1857;p24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8" name="Google Shape;1858;p2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0" name="Google Shape;1860;p245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861" name="Google Shape;1861;p245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2" name="Google Shape;1862;p24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863" name="Google Shape;1863;p24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4" name="Google Shape;1864;p2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865" name="Google Shape;1865;p245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7" name="Google Shape;1867;p24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868" name="Google Shape;1868;p24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69" name="Google Shape;1869;p24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70" name="Google Shape;1870;p24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871" name="Google Shape;1871;p246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2" name="Google Shape;1872;p246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3" name="Google Shape;1873;p246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4" name="Google Shape;1874;p246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5" name="Google Shape;1875;p246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1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7" name="Google Shape;1877;p24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878" name="Google Shape;1878;p24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79" name="Google Shape;1879;p24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80" name="Google Shape;1880;p24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881" name="Google Shape;1881;p247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2" name="Google Shape;1882;p247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3" name="Google Shape;1883;p247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4" name="Google Shape;1884;p247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5" name="Google Shape;1885;p247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29" Type="http://schemas.openxmlformats.org/officeDocument/2006/relationships/slideLayout" Target="../slideLayouts/slideLayout57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28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slideLayout" Target="../slideLayouts/slideLayout55.xml"/><Relationship Id="rId30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26" Type="http://schemas.openxmlformats.org/officeDocument/2006/relationships/slideLayout" Target="../slideLayouts/slideLayout83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slideLayout" Target="../slideLayouts/slideLayout82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29" Type="http://schemas.openxmlformats.org/officeDocument/2006/relationships/slideLayout" Target="../slideLayouts/slideLayout86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28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31" Type="http://schemas.openxmlformats.org/officeDocument/2006/relationships/theme" Target="../theme/theme3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Relationship Id="rId27" Type="http://schemas.openxmlformats.org/officeDocument/2006/relationships/slideLayout" Target="../slideLayouts/slideLayout84.xml"/><Relationship Id="rId30" Type="http://schemas.openxmlformats.org/officeDocument/2006/relationships/slideLayout" Target="../slideLayouts/slideLayout8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23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Relationship Id="rId22" Type="http://schemas.openxmlformats.org/officeDocument/2006/relationships/slideLayout" Target="../slideLayouts/slideLayout10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26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5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29" Type="http://schemas.openxmlformats.org/officeDocument/2006/relationships/theme" Target="../theme/theme5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2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33.xml"/><Relationship Id="rId28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Relationship Id="rId27" Type="http://schemas.openxmlformats.org/officeDocument/2006/relationships/slideLayout" Target="../slideLayouts/slideLayout13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13" Type="http://schemas.openxmlformats.org/officeDocument/2006/relationships/slideLayout" Target="../slideLayouts/slideLayout151.xml"/><Relationship Id="rId18" Type="http://schemas.openxmlformats.org/officeDocument/2006/relationships/slideLayout" Target="../slideLayouts/slideLayout156.xml"/><Relationship Id="rId26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41.xml"/><Relationship Id="rId21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45.xml"/><Relationship Id="rId12" Type="http://schemas.openxmlformats.org/officeDocument/2006/relationships/slideLayout" Target="../slideLayouts/slideLayout150.xml"/><Relationship Id="rId17" Type="http://schemas.openxmlformats.org/officeDocument/2006/relationships/slideLayout" Target="../slideLayouts/slideLayout155.xml"/><Relationship Id="rId25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40.xml"/><Relationship Id="rId16" Type="http://schemas.openxmlformats.org/officeDocument/2006/relationships/slideLayout" Target="../slideLayouts/slideLayout154.xml"/><Relationship Id="rId20" Type="http://schemas.openxmlformats.org/officeDocument/2006/relationships/slideLayout" Target="../slideLayouts/slideLayout158.xml"/><Relationship Id="rId29" Type="http://schemas.openxmlformats.org/officeDocument/2006/relationships/theme" Target="../theme/theme6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24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43.xml"/><Relationship Id="rId15" Type="http://schemas.openxmlformats.org/officeDocument/2006/relationships/slideLayout" Target="../slideLayouts/slideLayout153.xml"/><Relationship Id="rId23" Type="http://schemas.openxmlformats.org/officeDocument/2006/relationships/slideLayout" Target="../slideLayouts/slideLayout161.xml"/><Relationship Id="rId28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48.xml"/><Relationship Id="rId19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Relationship Id="rId14" Type="http://schemas.openxmlformats.org/officeDocument/2006/relationships/slideLayout" Target="../slideLayouts/slideLayout152.xml"/><Relationship Id="rId22" Type="http://schemas.openxmlformats.org/officeDocument/2006/relationships/slideLayout" Target="../slideLayouts/slideLayout160.xml"/><Relationship Id="rId27" Type="http://schemas.openxmlformats.org/officeDocument/2006/relationships/slideLayout" Target="../slideLayouts/slideLayout1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26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5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29" Type="http://schemas.openxmlformats.org/officeDocument/2006/relationships/theme" Target="../theme/theme7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slideLayout" Target="../slideLayouts/slideLayout189.xml"/><Relationship Id="rId28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Relationship Id="rId27" Type="http://schemas.openxmlformats.org/officeDocument/2006/relationships/slideLayout" Target="../slideLayouts/slideLayout1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7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8" name="Google Shape;258;p7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704" r:id="rId26"/>
    <p:sldLayoutId id="2147483868" r:id="rId27"/>
    <p:sldLayoutId id="2147483869" r:id="rId28"/>
    <p:sldLayoutId id="2147483870" r:id="rId2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7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18" name="Google Shape;518;p7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9" name="Google Shape;519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0" name="Google Shape;520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1" name="Google Shape;521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28" r:id="rId23"/>
    <p:sldLayoutId id="2147483729" r:id="rId24"/>
    <p:sldLayoutId id="2147483730" r:id="rId25"/>
    <p:sldLayoutId id="2147483731" r:id="rId26"/>
    <p:sldLayoutId id="2147483732" r:id="rId27"/>
    <p:sldLayoutId id="2147483733" r:id="rId28"/>
    <p:sldLayoutId id="2147483734" r:id="rId29"/>
    <p:sldLayoutId id="2147483735" r:id="rId3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8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87" name="Google Shape;787;p8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8" name="Google Shape;788;p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9" name="Google Shape;789;p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0" name="Google Shape;790;p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59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p9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44" name="Google Shape;1144;p9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5" name="Google Shape;1145;p9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6" name="Google Shape;1146;p9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7" name="Google Shape;1147;p9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p9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92" name="Google Shape;1392;p9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3" name="Google Shape;1393;p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4" name="Google Shape;1394;p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5" name="Google Shape;1395;p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  <p:sldLayoutId id="2147483828" r:id="rId18"/>
    <p:sldLayoutId id="2147483829" r:id="rId19"/>
    <p:sldLayoutId id="2147483830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1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" name="Google Shape;1639;p10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40" name="Google Shape;1640;p10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1" name="Google Shape;1641;p1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2" name="Google Shape;1642;p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3" name="Google Shape;1643;p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  <p:sldLayoutId id="2147483857" r:id="rId18"/>
    <p:sldLayoutId id="2147483858" r:id="rId19"/>
    <p:sldLayoutId id="2147483859" r:id="rId20"/>
    <p:sldLayoutId id="2147483860" r:id="rId21"/>
    <p:sldLayoutId id="2147483861" r:id="rId22"/>
    <p:sldLayoutId id="2147483862" r:id="rId23"/>
    <p:sldLayoutId id="2147483863" r:id="rId24"/>
    <p:sldLayoutId id="2147483864" r:id="rId25"/>
    <p:sldLayoutId id="2147483865" r:id="rId26"/>
    <p:sldLayoutId id="2147483866" r:id="rId27"/>
    <p:sldLayoutId id="2147483867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37.png"/><Relationship Id="rId11" Type="http://schemas.openxmlformats.org/officeDocument/2006/relationships/image" Target="../media/image41.png"/><Relationship Id="rId5" Type="http://schemas.openxmlformats.org/officeDocument/2006/relationships/image" Target="../media/image36.png"/><Relationship Id="rId10" Type="http://schemas.microsoft.com/office/2007/relationships/hdphoto" Target="../media/hdphoto1.wdp"/><Relationship Id="rId4" Type="http://schemas.openxmlformats.org/officeDocument/2006/relationships/image" Target="../media/image35.jpeg"/><Relationship Id="rId9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47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49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56.png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5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1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1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1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6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2.png"/><Relationship Id="rId4" Type="http://schemas.openxmlformats.org/officeDocument/2006/relationships/image" Target="../media/image61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8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0" name="Google Shape;1890;p1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</a:pPr>
            <a:r>
              <a:rPr lang="fr-FR" dirty="0"/>
              <a:t>2 AC</a:t>
            </a:r>
            <a:endParaRPr dirty="0"/>
          </a:p>
        </p:txBody>
      </p:sp>
      <p:sp>
        <p:nvSpPr>
          <p:cNvPr id="1891" name="Google Shape;1891;p1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</a:pPr>
            <a:r>
              <a:rPr lang="fr-FR" dirty="0"/>
              <a:t>5</a:t>
            </a:r>
            <a:endParaRPr dirty="0"/>
          </a:p>
        </p:txBody>
      </p:sp>
      <p:sp>
        <p:nvSpPr>
          <p:cNvPr id="1892" name="Google Shape;1892;p1"/>
          <p:cNvSpPr txBox="1">
            <a:spLocks noGrp="1"/>
          </p:cNvSpPr>
          <p:nvPr>
            <p:ph type="body" idx="3"/>
          </p:nvPr>
        </p:nvSpPr>
        <p:spPr>
          <a:xfrm>
            <a:off x="1586771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dirty="0"/>
              <a:t>La gravitation universelle</a:t>
            </a:r>
            <a:endParaRPr dirty="0"/>
          </a:p>
        </p:txBody>
      </p:sp>
      <p:sp>
        <p:nvSpPr>
          <p:cNvPr id="1893" name="Google Shape;1893;p1"/>
          <p:cNvSpPr txBox="1">
            <a:spLocks noGrp="1"/>
          </p:cNvSpPr>
          <p:nvPr>
            <p:ph type="body" idx="4"/>
          </p:nvPr>
        </p:nvSpPr>
        <p:spPr>
          <a:xfrm>
            <a:off x="37512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dirty="0"/>
              <a:t>Leçon 2</a:t>
            </a:r>
            <a:endParaRPr dirty="0"/>
          </a:p>
        </p:txBody>
      </p:sp>
      <p:sp>
        <p:nvSpPr>
          <p:cNvPr id="1894" name="Google Shape;1894;p1"/>
          <p:cNvSpPr txBox="1">
            <a:spLocks noGrp="1"/>
          </p:cNvSpPr>
          <p:nvPr>
            <p:ph type="body" idx="5"/>
          </p:nvPr>
        </p:nvSpPr>
        <p:spPr>
          <a:xfrm>
            <a:off x="37512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dirty="0"/>
              <a:t>Tâche 1</a:t>
            </a:r>
            <a:endParaRPr dirty="0"/>
          </a:p>
        </p:txBody>
      </p:sp>
      <p:sp>
        <p:nvSpPr>
          <p:cNvPr id="1895" name="Google Shape;1895;p1"/>
          <p:cNvSpPr txBox="1">
            <a:spLocks noGrp="1"/>
          </p:cNvSpPr>
          <p:nvPr>
            <p:ph type="body" idx="6"/>
          </p:nvPr>
        </p:nvSpPr>
        <p:spPr>
          <a:xfrm>
            <a:off x="1663535" y="5288319"/>
            <a:ext cx="5342102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fr-FR" dirty="0"/>
              <a:t>Identifier l’effet de la masse et de la distance sur l’intensité de la force de gravitation universelle.</a:t>
            </a:r>
          </a:p>
        </p:txBody>
      </p:sp>
      <p:sp>
        <p:nvSpPr>
          <p:cNvPr id="1896" name="Google Shape;1896;p1"/>
          <p:cNvSpPr txBox="1">
            <a:spLocks noGrp="1"/>
          </p:cNvSpPr>
          <p:nvPr>
            <p:ph type="body" idx="7"/>
          </p:nvPr>
        </p:nvSpPr>
        <p:spPr>
          <a:xfrm>
            <a:off x="1686856" y="3892642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i="1" dirty="0"/>
              <a:t>Mouvement et interactions</a:t>
            </a:r>
            <a:endParaRPr dirty="0"/>
          </a:p>
        </p:txBody>
      </p:sp>
      <p:sp>
        <p:nvSpPr>
          <p:cNvPr id="1897" name="Google Shape;1897;p1"/>
          <p:cNvSpPr txBox="1">
            <a:spLocks noGrp="1"/>
          </p:cNvSpPr>
          <p:nvPr>
            <p:ph type="body" idx="8"/>
          </p:nvPr>
        </p:nvSpPr>
        <p:spPr>
          <a:xfrm>
            <a:off x="37512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dirty="0"/>
              <a:t>Thème 4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25BED-01D8-0B8A-0A22-83F944E43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A0A5CCA6-ACF4-248E-316E-DBA5E824163A}"/>
              </a:ext>
            </a:extLst>
          </p:cNvPr>
          <p:cNvSpPr/>
          <p:nvPr/>
        </p:nvSpPr>
        <p:spPr>
          <a:xfrm>
            <a:off x="948074" y="265221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Repérage dans </a:t>
            </a:r>
            <a:r>
              <a:rPr lang="fr-FR" sz="3200" b="1" kern="0" noProof="0" dirty="0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le chapitre</a:t>
            </a:r>
            <a:endParaRPr lang="fr-FR" sz="3200" i="1" kern="0" noProof="0" dirty="0">
              <a:solidFill>
                <a:schemeClr val="accent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FA1BCB3-912D-8C33-256F-F0A36B5141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304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10C2D34D-FB8B-A95D-F232-29CF7C58B625}"/>
              </a:ext>
            </a:extLst>
          </p:cNvPr>
          <p:cNvSpPr/>
          <p:nvPr/>
        </p:nvSpPr>
        <p:spPr>
          <a:xfrm>
            <a:off x="2471200" y="3449212"/>
            <a:ext cx="8800421" cy="82800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chemeClr val="bg1">
                <a:lumMod val="65000"/>
              </a:schemeClr>
            </a:solidFill>
            <a:prstDash val="solid"/>
            <a:miter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8">
              <a:spcBef>
                <a:spcPts val="600"/>
              </a:spcBef>
              <a:spcAft>
                <a:spcPts val="600"/>
              </a:spcAft>
              <a:defRPr/>
            </a:pPr>
            <a:r>
              <a:rPr lang="fr-FR" dirty="0">
                <a:solidFill>
                  <a:schemeClr val="bg2">
                    <a:lumMod val="75000"/>
                  </a:schemeClr>
                </a:solidFill>
              </a:rPr>
              <a:t>Comparer le poids de deux corps.</a:t>
            </a:r>
          </a:p>
        </p:txBody>
      </p:sp>
      <p:sp>
        <p:nvSpPr>
          <p:cNvPr id="22" name="Google Shape;293;p29">
            <a:extLst>
              <a:ext uri="{FF2B5EF4-FFF2-40B4-BE49-F238E27FC236}">
                <a16:creationId xmlns:a16="http://schemas.microsoft.com/office/drawing/2014/main" id="{EAC398AE-0F64-B30B-B910-B04156DD3482}"/>
              </a:ext>
            </a:extLst>
          </p:cNvPr>
          <p:cNvSpPr/>
          <p:nvPr/>
        </p:nvSpPr>
        <p:spPr>
          <a:xfrm>
            <a:off x="1006521" y="3449212"/>
            <a:ext cx="1349096" cy="82800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chemeClr val="bg1">
                <a:lumMod val="65000"/>
              </a:schemeClr>
            </a:solidFill>
            <a:prstDash val="solid"/>
            <a:miter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algn="ctr" defTabSz="685800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"/>
              </a:rPr>
              <a:t>Séance 2</a:t>
            </a:r>
          </a:p>
        </p:txBody>
      </p:sp>
      <p:sp>
        <p:nvSpPr>
          <p:cNvPr id="23" name="Rectangle: Rounded Corners 11">
            <a:extLst>
              <a:ext uri="{FF2B5EF4-FFF2-40B4-BE49-F238E27FC236}">
                <a16:creationId xmlns:a16="http://schemas.microsoft.com/office/drawing/2014/main" id="{099B9CC5-16E5-CB9D-53DD-A5AAB22E13F1}"/>
              </a:ext>
            </a:extLst>
          </p:cNvPr>
          <p:cNvSpPr/>
          <p:nvPr/>
        </p:nvSpPr>
        <p:spPr>
          <a:xfrm>
            <a:off x="920379" y="2194674"/>
            <a:ext cx="10440000" cy="972000"/>
          </a:xfrm>
          <a:prstGeom prst="roundRect">
            <a:avLst/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7" name="Google Shape;292;p29">
            <a:extLst>
              <a:ext uri="{FF2B5EF4-FFF2-40B4-BE49-F238E27FC236}">
                <a16:creationId xmlns:a16="http://schemas.microsoft.com/office/drawing/2014/main" id="{10C2D34D-FB8B-A95D-F232-29CF7C58B625}"/>
              </a:ext>
            </a:extLst>
          </p:cNvPr>
          <p:cNvSpPr/>
          <p:nvPr/>
        </p:nvSpPr>
        <p:spPr>
          <a:xfrm>
            <a:off x="2471200" y="2266674"/>
            <a:ext cx="8800421" cy="82800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r>
              <a:rPr lang="fr-FR" b="1" dirty="0"/>
              <a:t>Identifier l’effet de la masse et de la distance sur l’intensité de la force de gravitation universelle.</a:t>
            </a:r>
            <a:endParaRPr lang="fr-FR" sz="2000" dirty="0"/>
          </a:p>
        </p:txBody>
      </p:sp>
      <p:sp>
        <p:nvSpPr>
          <p:cNvPr id="28" name="Google Shape;293;p29">
            <a:extLst>
              <a:ext uri="{FF2B5EF4-FFF2-40B4-BE49-F238E27FC236}">
                <a16:creationId xmlns:a16="http://schemas.microsoft.com/office/drawing/2014/main" id="{EAC398AE-0F64-B30B-B910-B04156DD3482}"/>
              </a:ext>
            </a:extLst>
          </p:cNvPr>
          <p:cNvSpPr/>
          <p:nvPr/>
        </p:nvSpPr>
        <p:spPr>
          <a:xfrm>
            <a:off x="1006521" y="2266674"/>
            <a:ext cx="1349096" cy="82800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algn="ctr" defTabSz="685800"/>
            <a:r>
              <a:rPr lang="fr-FR" b="1" noProof="0" dirty="0">
                <a:latin typeface="Arial"/>
              </a:rPr>
              <a:t>Séance 1</a:t>
            </a:r>
          </a:p>
        </p:txBody>
      </p:sp>
      <p:sp>
        <p:nvSpPr>
          <p:cNvPr id="15" name="Google Shape;292;p29">
            <a:extLst>
              <a:ext uri="{FF2B5EF4-FFF2-40B4-BE49-F238E27FC236}">
                <a16:creationId xmlns:a16="http://schemas.microsoft.com/office/drawing/2014/main" id="{10C2D34D-FB8B-A95D-F232-29CF7C58B625}"/>
              </a:ext>
            </a:extLst>
          </p:cNvPr>
          <p:cNvSpPr/>
          <p:nvPr/>
        </p:nvSpPr>
        <p:spPr>
          <a:xfrm>
            <a:off x="2468524" y="4631750"/>
            <a:ext cx="8800421" cy="82800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chemeClr val="bg1">
                <a:lumMod val="65000"/>
              </a:schemeClr>
            </a:solidFill>
            <a:prstDash val="solid"/>
            <a:miter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8">
              <a:spcBef>
                <a:spcPts val="600"/>
              </a:spcBef>
              <a:spcAft>
                <a:spcPts val="600"/>
              </a:spcAft>
              <a:defRPr/>
            </a:pPr>
            <a:r>
              <a:rPr lang="fr-FR" dirty="0">
                <a:solidFill>
                  <a:schemeClr val="bg2">
                    <a:lumMod val="75000"/>
                  </a:schemeClr>
                </a:solidFill>
              </a:rPr>
              <a:t>Déterminer la valeur de l’intensité de pesanteur.</a:t>
            </a: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AC398AE-0F64-B30B-B910-B04156DD3482}"/>
              </a:ext>
            </a:extLst>
          </p:cNvPr>
          <p:cNvSpPr/>
          <p:nvPr/>
        </p:nvSpPr>
        <p:spPr>
          <a:xfrm>
            <a:off x="1003845" y="4631750"/>
            <a:ext cx="1349096" cy="82800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chemeClr val="bg1">
                <a:lumMod val="65000"/>
              </a:schemeClr>
            </a:solidFill>
            <a:prstDash val="solid"/>
            <a:miter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algn="ctr" defTabSz="685800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4286313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" name="Google Shape;1945;p6"/>
          <p:cNvSpPr/>
          <p:nvPr/>
        </p:nvSpPr>
        <p:spPr>
          <a:xfrm>
            <a:off x="584200" y="5086709"/>
            <a:ext cx="1958703" cy="1618891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0C2E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Conceptions erronées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des élèves</a:t>
            </a:r>
            <a:endParaRPr/>
          </a:p>
        </p:txBody>
      </p:sp>
      <p:sp>
        <p:nvSpPr>
          <p:cNvPr id="1946" name="Google Shape;1946;p6"/>
          <p:cNvSpPr/>
          <p:nvPr/>
        </p:nvSpPr>
        <p:spPr>
          <a:xfrm>
            <a:off x="2702474" y="5086708"/>
            <a:ext cx="9130023" cy="1618892"/>
          </a:xfrm>
          <a:prstGeom prst="roundRect">
            <a:avLst>
              <a:gd name="adj" fmla="val 7837"/>
            </a:avLst>
          </a:prstGeom>
          <a:solidFill>
            <a:schemeClr val="lt1"/>
          </a:solidFill>
          <a:ln w="12700" cap="flat" cmpd="sng">
            <a:solidFill>
              <a:srgbClr val="0C413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6530" marR="0" lvl="0" indent="-17653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r-FR" dirty="0"/>
              <a:t>Les élèves pensent que seul le corps le plus massif attire l’autre.</a:t>
            </a:r>
          </a:p>
          <a:p>
            <a:pPr marL="176530" marR="0" lvl="0" indent="-17653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r-FR" dirty="0"/>
              <a:t>Les élèves croient que la force de gravitation existe seulement sur Terre.</a:t>
            </a:r>
          </a:p>
          <a:p>
            <a:pPr marL="176530" marR="0" lvl="0" indent="-17653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r-FR" dirty="0"/>
              <a:t>Les élèves pensent que la distance n’a pas d’effet sur l’intensité de la force.</a:t>
            </a:r>
          </a:p>
          <a:p>
            <a:pPr marL="176530" marR="0" lvl="0" indent="-17653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r-FR" dirty="0"/>
              <a:t>Les élèves croient que la force augmente quand la distance augmente.</a:t>
            </a:r>
          </a:p>
          <a:p>
            <a:pPr marL="176530" marR="0" lvl="0" indent="-17653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r-FR" dirty="0"/>
              <a:t>Les élèves confondent la masse et le poids.</a:t>
            </a:r>
            <a:endParaRPr dirty="0"/>
          </a:p>
        </p:txBody>
      </p:sp>
      <p:sp>
        <p:nvSpPr>
          <p:cNvPr id="1947" name="Google Shape;1947;p6"/>
          <p:cNvSpPr/>
          <p:nvPr/>
        </p:nvSpPr>
        <p:spPr>
          <a:xfrm>
            <a:off x="584200" y="931692"/>
            <a:ext cx="1958704" cy="1631294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0C2E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Tâche à réussir</a:t>
            </a:r>
            <a:endParaRPr/>
          </a:p>
        </p:txBody>
      </p:sp>
      <p:sp>
        <p:nvSpPr>
          <p:cNvPr id="1948" name="Google Shape;1948;p6"/>
          <p:cNvSpPr/>
          <p:nvPr/>
        </p:nvSpPr>
        <p:spPr>
          <a:xfrm>
            <a:off x="2702474" y="899320"/>
            <a:ext cx="9103988" cy="1669710"/>
          </a:xfrm>
          <a:prstGeom prst="roundRect">
            <a:avLst>
              <a:gd name="adj" fmla="val 7861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fr-F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tâche principale 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cette séance repose  sur l’objectif : 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 </a:t>
            </a:r>
            <a:r>
              <a:rPr lang="fr-F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Identifier l’effet de la masse et de la distance sur l’intensité de la force de gravitation universelle.»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  <a:p>
            <a:pPr marL="82550" marR="0" lvl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endParaRPr dirty="0"/>
          </a:p>
        </p:txBody>
      </p:sp>
      <p:sp>
        <p:nvSpPr>
          <p:cNvPr id="1949" name="Google Shape;1949;p6"/>
          <p:cNvSpPr/>
          <p:nvPr/>
        </p:nvSpPr>
        <p:spPr>
          <a:xfrm>
            <a:off x="2702474" y="2738062"/>
            <a:ext cx="9103988" cy="217357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Partir d’une situation simple entre deux astres, puis guider les élèves pour comprendre que l’intensité de la force de gravitation dépend de la masse et de la distance.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À l’aide d’une simulation ou d’une comparaison, on fait varier une seule grandeur à la fois afin de conclure : la force de gravitation augmente avec la masse et diminue avec la distance.</a:t>
            </a:r>
          </a:p>
        </p:txBody>
      </p:sp>
      <p:sp>
        <p:nvSpPr>
          <p:cNvPr id="1950" name="Google Shape;1950;p6"/>
          <p:cNvSpPr/>
          <p:nvPr/>
        </p:nvSpPr>
        <p:spPr>
          <a:xfrm>
            <a:off x="584200" y="2738062"/>
            <a:ext cx="1958703" cy="2173571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0C2E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Stratégie</a:t>
            </a:r>
            <a:endParaRPr/>
          </a:p>
        </p:txBody>
      </p:sp>
      <p:sp>
        <p:nvSpPr>
          <p:cNvPr id="1951" name="Google Shape;1951;p6"/>
          <p:cNvSpPr txBox="1"/>
          <p:nvPr/>
        </p:nvSpPr>
        <p:spPr>
          <a:xfrm>
            <a:off x="730894" y="39806"/>
            <a:ext cx="572871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0040C0"/>
                </a:solidFill>
                <a:latin typeface="Calibri"/>
                <a:ea typeface="Calibri"/>
                <a:cs typeface="Calibri"/>
                <a:sym typeface="Calibri"/>
              </a:rPr>
              <a:t>Orientations didactiques </a:t>
            </a:r>
            <a:endParaRPr/>
          </a:p>
        </p:txBody>
      </p:sp>
      <p:pic>
        <p:nvPicPr>
          <p:cNvPr id="1952" name="Google Shape;1952;p6" descr="Image générée"/>
          <p:cNvPicPr preferRelativeResize="0"/>
          <p:nvPr/>
        </p:nvPicPr>
        <p:blipFill rotWithShape="1">
          <a:blip r:embed="rId3">
            <a:alphaModFix/>
          </a:blip>
          <a:srcRect t="11064" b="10678"/>
          <a:stretch/>
        </p:blipFill>
        <p:spPr>
          <a:xfrm>
            <a:off x="3079" y="-42256"/>
            <a:ext cx="727815" cy="854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360F03D-5B32-04C7-AAE6-9C40F1287215}"/>
              </a:ext>
            </a:extLst>
          </p:cNvPr>
          <p:cNvGrpSpPr/>
          <p:nvPr/>
        </p:nvGrpSpPr>
        <p:grpSpPr>
          <a:xfrm>
            <a:off x="1306287" y="825738"/>
            <a:ext cx="9579427" cy="5403036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68AB2480-BD09-78CF-FE57-9EB036F878E3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" name="Google Shape;252;p28">
              <a:extLst>
                <a:ext uri="{FF2B5EF4-FFF2-40B4-BE49-F238E27FC236}">
                  <a16:creationId xmlns:a16="http://schemas.microsoft.com/office/drawing/2014/main" id="{5EB0448A-0120-2B13-4981-28C1C0966605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sp>
        <p:nvSpPr>
          <p:cNvPr id="16" name="Google Shape;995;p109">
            <a:extLst>
              <a:ext uri="{FF2B5EF4-FFF2-40B4-BE49-F238E27FC236}">
                <a16:creationId xmlns:a16="http://schemas.microsoft.com/office/drawing/2014/main" id="{146F36D3-98C7-A8EA-8830-9ABF771BA77B}"/>
              </a:ext>
            </a:extLst>
          </p:cNvPr>
          <p:cNvSpPr txBox="1"/>
          <p:nvPr/>
        </p:nvSpPr>
        <p:spPr>
          <a:xfrm>
            <a:off x="1747698" y="1256757"/>
            <a:ext cx="4182328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de l’enseignant </a:t>
            </a:r>
          </a:p>
        </p:txBody>
      </p:sp>
      <p:sp>
        <p:nvSpPr>
          <p:cNvPr id="17" name="Google Shape;996;p109">
            <a:extLst>
              <a:ext uri="{FF2B5EF4-FFF2-40B4-BE49-F238E27FC236}">
                <a16:creationId xmlns:a16="http://schemas.microsoft.com/office/drawing/2014/main" id="{0CCAD975-A096-1843-C18D-C7ABD2A0D5D9}"/>
              </a:ext>
            </a:extLst>
          </p:cNvPr>
          <p:cNvSpPr txBox="1"/>
          <p:nvPr/>
        </p:nvSpPr>
        <p:spPr>
          <a:xfrm>
            <a:off x="6270535" y="1277443"/>
            <a:ext cx="4197168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de l’élève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52CBA1D-553E-9A48-AEC2-7331429E3E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5980901" y="4449954"/>
            <a:ext cx="1207308" cy="34351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F0300A3-B307-D5DC-273A-568B2BA9A7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096000" y="2650542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FC40CB-87EF-FC64-CD65-BC554D605E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52865" y="4683813"/>
            <a:ext cx="593846" cy="570969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C9C3D581-0BA9-E0A5-EB9D-7CEF96EEB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554" y="2355901"/>
            <a:ext cx="1272102" cy="921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783130-27C6-2EED-028A-C8EF8C7B38B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6182" t="9395" r="1387" b="32691"/>
          <a:stretch>
            <a:fillRect/>
          </a:stretch>
        </p:blipFill>
        <p:spPr>
          <a:xfrm>
            <a:off x="1969488" y="4009300"/>
            <a:ext cx="3738748" cy="208030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D10B096-6FC4-A379-E940-C44EA8247D2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5514" t="50560" r="58084" b="17543"/>
          <a:stretch>
            <a:fillRect/>
          </a:stretch>
        </p:blipFill>
        <p:spPr>
          <a:xfrm>
            <a:off x="3010702" y="1983495"/>
            <a:ext cx="1656321" cy="133409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D749AD2-1343-9B3D-CEB8-73A7908FA8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41893" t="69473" r="39703" b="19693"/>
          <a:stretch>
            <a:fillRect/>
          </a:stretch>
        </p:blipFill>
        <p:spPr>
          <a:xfrm>
            <a:off x="3236156" y="3485200"/>
            <a:ext cx="1205412" cy="47306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7A3F05F-195B-026E-8083-3CC44EBD9EC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28522" y="2131056"/>
            <a:ext cx="1220680" cy="71777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BB0AFC5-7E6A-EBA9-E02D-51C2830D9A2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67833" y="3527256"/>
            <a:ext cx="1481924" cy="216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25049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7" name="Google Shape;1957;p7"/>
          <p:cNvSpPr txBox="1">
            <a:spLocks noGrp="1"/>
          </p:cNvSpPr>
          <p:nvPr>
            <p:ph type="body" idx="1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 5 min</a:t>
            </a:r>
            <a:endParaRPr dirty="0"/>
          </a:p>
        </p:txBody>
      </p:sp>
      <p:sp>
        <p:nvSpPr>
          <p:cNvPr id="1958" name="Google Shape;1958;p7"/>
          <p:cNvSpPr txBox="1">
            <a:spLocks noGrp="1"/>
          </p:cNvSpPr>
          <p:nvPr>
            <p:ph type="body" idx="2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10 min</a:t>
            </a:r>
            <a:endParaRPr dirty="0"/>
          </a:p>
        </p:txBody>
      </p:sp>
      <p:sp>
        <p:nvSpPr>
          <p:cNvPr id="1959" name="Google Shape;1959;p7"/>
          <p:cNvSpPr txBox="1">
            <a:spLocks noGrp="1"/>
          </p:cNvSpPr>
          <p:nvPr>
            <p:ph type="body" idx="3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15 min</a:t>
            </a:r>
            <a:endParaRPr dirty="0"/>
          </a:p>
        </p:txBody>
      </p:sp>
      <p:sp>
        <p:nvSpPr>
          <p:cNvPr id="1960" name="Google Shape;1960;p7"/>
          <p:cNvSpPr txBox="1">
            <a:spLocks noGrp="1"/>
          </p:cNvSpPr>
          <p:nvPr>
            <p:ph type="body" idx="4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10 min</a:t>
            </a:r>
            <a:endParaRPr dirty="0"/>
          </a:p>
        </p:txBody>
      </p:sp>
      <p:sp>
        <p:nvSpPr>
          <p:cNvPr id="1961" name="Google Shape;1961;p7"/>
          <p:cNvSpPr txBox="1">
            <a:spLocks noGrp="1"/>
          </p:cNvSpPr>
          <p:nvPr>
            <p:ph type="body" idx="5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10 min</a:t>
            </a:r>
            <a:endParaRPr/>
          </a:p>
        </p:txBody>
      </p:sp>
      <p:sp>
        <p:nvSpPr>
          <p:cNvPr id="1962" name="Google Shape;1962;p7"/>
          <p:cNvSpPr txBox="1">
            <a:spLocks noGrp="1"/>
          </p:cNvSpPr>
          <p:nvPr>
            <p:ph type="body" idx="6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05 min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7" name="Google Shape;1967;p8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latin typeface="Calibri" panose="020F0502020204030204"/>
              </a:rPr>
              <a:t>Bonjour ! Prêts à démarrer notre séance ? Allons-y !  </a:t>
            </a:r>
            <a:endParaRPr lang="fr-FR" noProof="0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8748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7" name="Google Shape;887;p10" descr="Une image contenant dessin humoristique, mammifère, illustration, clipart&#10;&#10;Le contenu généré par l’IA peut être incorrect.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258073" y="1549840"/>
            <a:ext cx="4550664" cy="45506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8" name="Google Shape;888;p10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889" name="Google Shape;889;p10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 panose="020B0604020202020204"/>
                <a:buNone/>
              </a:pPr>
              <a:endParaRPr lang="fr-FR" sz="1200" b="0" i="0" u="none" strike="noStrike" cap="none" noProof="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90" name="Google Shape;890;p10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313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 panose="020B0604020202020204"/>
                <a:buNone/>
              </a:pPr>
              <a:endParaRPr lang="fr-FR" sz="1200" b="0" i="0" u="none" strike="noStrike" cap="none" noProof="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891" name="Google Shape;891;p10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endParaRPr lang="fr-FR" sz="1200" b="0" i="0" u="none" strike="noStrike" cap="none" noProof="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92" name="Google Shape;892;p10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endParaRPr lang="fr-FR" sz="1200" b="0" i="0" u="none" strike="noStrike" cap="none" noProof="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93" name="Google Shape;893;p10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None/>
            </a:pPr>
            <a:r>
              <a:rPr lang="fr-FR" sz="2400" b="1" i="0" u="none" strike="noStrike" cap="none" noProof="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O</a:t>
            </a:r>
          </a:p>
        </p:txBody>
      </p:sp>
      <p:sp>
        <p:nvSpPr>
          <p:cNvPr id="894" name="Google Shape;894;p10"/>
          <p:cNvSpPr txBox="1"/>
          <p:nvPr/>
        </p:nvSpPr>
        <p:spPr>
          <a:xfrm>
            <a:off x="5147892" y="2280492"/>
            <a:ext cx="5869201" cy="1833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 panose="020B0604020202020204"/>
              <a:buNone/>
            </a:pPr>
            <a:r>
              <a:rPr lang="fr-FR" sz="4800" b="1" i="0" u="none" strike="noStrike" cap="none" noProof="0" dirty="0">
                <a:solidFill>
                  <a:srgbClr val="FFC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Le rituel</a:t>
            </a:r>
            <a:endParaRPr lang="fr-FR" sz="1400" b="0" i="0" u="none" strike="noStrike" cap="none" noProof="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 panose="020B0604020202020204"/>
              <a:buNone/>
            </a:pPr>
            <a:r>
              <a:rPr lang="fr-FR" sz="4800" b="1" i="0" u="none" strike="noStrike" cap="none" noProof="0" dirty="0">
                <a:solidFill>
                  <a:srgbClr val="FFC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(2 min)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6B4BBB0F-E258-A19F-BF9C-56DB30E2FC06}"/>
              </a:ext>
            </a:extLst>
          </p:cNvPr>
          <p:cNvSpPr/>
          <p:nvPr/>
        </p:nvSpPr>
        <p:spPr>
          <a:xfrm>
            <a:off x="232229" y="936625"/>
            <a:ext cx="11771085" cy="57980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3AF29114-9601-8555-CAA8-799D41625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291349"/>
            <a:ext cx="10529279" cy="267549"/>
          </a:xfrm>
        </p:spPr>
        <p:txBody>
          <a:bodyPr>
            <a:noAutofit/>
          </a:bodyPr>
          <a:lstStyle/>
          <a:p>
            <a:r>
              <a:rPr lang="fr-FR" dirty="0"/>
              <a:t>Observez ces images. Quelle image montre un bon comportement ?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A61B14BB-692C-64AD-320A-48FAEF3F72E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L’</a:t>
            </a:r>
            <a:r>
              <a:rPr lang="fr-FR" dirty="0" err="1"/>
              <a:t>enseignant.e</a:t>
            </a:r>
            <a:r>
              <a:rPr lang="fr-FR" dirty="0"/>
              <a:t>  fait participer les élèves pour qu’ils expriment ce qu’ils comprennent de l’image.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E34EC5B-D9BC-A962-941C-5255633642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8" t="12951" r="50276"/>
          <a:stretch>
            <a:fillRect/>
          </a:stretch>
        </p:blipFill>
        <p:spPr>
          <a:xfrm>
            <a:off x="6724256" y="1283264"/>
            <a:ext cx="4583081" cy="45237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80C9376-FC2C-2C82-7577-EB02688F92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538" t="12951" r="276"/>
          <a:stretch>
            <a:fillRect/>
          </a:stretch>
        </p:blipFill>
        <p:spPr>
          <a:xfrm>
            <a:off x="884663" y="1283264"/>
            <a:ext cx="4583079" cy="4523700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4A4A2B72-F41C-ABEA-1D8F-AA139E81B45D}"/>
              </a:ext>
            </a:extLst>
          </p:cNvPr>
          <p:cNvSpPr txBox="1"/>
          <p:nvPr/>
        </p:nvSpPr>
        <p:spPr>
          <a:xfrm>
            <a:off x="8218369" y="1230333"/>
            <a:ext cx="1822405" cy="468511"/>
          </a:xfrm>
          <a:prstGeom prst="cloudCallout">
            <a:avLst>
              <a:gd name="adj1" fmla="val 49366"/>
              <a:gd name="adj2" fmla="val 167387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>
            <a:spAutoFit/>
          </a:bodyPr>
          <a:lstStyle/>
          <a:p>
            <a:r>
              <a:rPr lang="fr-FR" sz="2000" b="1" dirty="0"/>
              <a:t>Moi ! Moi !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C412306-62DD-CB82-6305-12F68CCC9D39}"/>
              </a:ext>
            </a:extLst>
          </p:cNvPr>
          <p:cNvSpPr txBox="1"/>
          <p:nvPr/>
        </p:nvSpPr>
        <p:spPr>
          <a:xfrm>
            <a:off x="7363084" y="4079116"/>
            <a:ext cx="2988227" cy="421660"/>
          </a:xfrm>
          <a:prstGeom prst="cloudCallout">
            <a:avLst>
              <a:gd name="adj1" fmla="val 14378"/>
              <a:gd name="adj2" fmla="val -209314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b="1" dirty="0">
                <a:latin typeface="Arial" panose="020B0604020202020204" pitchFamily="34" charset="0"/>
              </a:rPr>
              <a:t>J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’ai la réponse ! </a:t>
            </a:r>
          </a:p>
        </p:txBody>
      </p:sp>
    </p:spTree>
    <p:extLst>
      <p:ext uri="{BB962C8B-B14F-4D97-AF65-F5344CB8AC3E}">
        <p14:creationId xmlns:p14="http://schemas.microsoft.com/office/powerpoint/2010/main" val="3561812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8" grpId="0" animBg="1"/>
      <p:bldP spid="28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ADFF925-96D4-486B-E393-154F856B8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Bravo ! Il faut lever la main et attendre son tour pour parler.</a:t>
            </a:r>
            <a:endParaRPr lang="fr-FR" sz="1600" b="1" noProof="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67DFDBB-EDA6-FAC0-3EF1-DA78A98B74F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 l="538" t="12951" r="50276"/>
          <a:stretch>
            <a:fillRect/>
          </a:stretch>
        </p:blipFill>
        <p:spPr>
          <a:xfrm>
            <a:off x="6724256" y="1283264"/>
            <a:ext cx="4003803" cy="395192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5FD65DB-509A-A710-12FA-A22133B2277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538" t="12951" r="276"/>
          <a:stretch>
            <a:fillRect/>
          </a:stretch>
        </p:blipFill>
        <p:spPr>
          <a:xfrm>
            <a:off x="884663" y="1283264"/>
            <a:ext cx="4003801" cy="3951927"/>
          </a:xfrm>
          <a:prstGeom prst="rect">
            <a:avLst/>
          </a:prstGeom>
        </p:spPr>
      </p:pic>
      <p:pic>
        <p:nvPicPr>
          <p:cNvPr id="2" name="Graphique 2" descr="Coche avec un remplissage uni">
            <a:extLst>
              <a:ext uri="{FF2B5EF4-FFF2-40B4-BE49-F238E27FC236}">
                <a16:creationId xmlns:a16="http://schemas.microsoft.com/office/drawing/2014/main" id="{B8A63F27-40FC-0090-E583-03D2A3F2C5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2634" y="5144756"/>
            <a:ext cx="1194317" cy="1194317"/>
          </a:xfrm>
          <a:prstGeom prst="rect">
            <a:avLst/>
          </a:prstGeom>
        </p:spPr>
      </p:pic>
      <p:sp>
        <p:nvSpPr>
          <p:cNvPr id="3" name="Signe de multiplication 2">
            <a:extLst>
              <a:ext uri="{FF2B5EF4-FFF2-40B4-BE49-F238E27FC236}">
                <a16:creationId xmlns:a16="http://schemas.microsoft.com/office/drawing/2014/main" id="{66549B94-83D7-345F-AC92-71D86315EBDA}"/>
              </a:ext>
            </a:extLst>
          </p:cNvPr>
          <p:cNvSpPr/>
          <p:nvPr/>
        </p:nvSpPr>
        <p:spPr>
          <a:xfrm>
            <a:off x="8128998" y="5235191"/>
            <a:ext cx="1194318" cy="1194318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 noProof="0" dirty="0">
              <a:solidFill>
                <a:prstClr val="white"/>
              </a:solidFill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39F6052-C9EC-763F-4310-BFD2E71E393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518928"/>
            <a:ext cx="10529705" cy="417698"/>
          </a:xfrm>
        </p:spPr>
        <p:txBody>
          <a:bodyPr/>
          <a:lstStyle/>
          <a:p>
            <a:r>
              <a:rPr lang="fr-FR" dirty="0"/>
              <a:t>L’enseignant utilise l’alternance linguistique pour expliquer le comportement attendu. Pendant la séance, il veille à ce que ce comportement soit respecté</a:t>
            </a:r>
          </a:p>
        </p:txBody>
      </p:sp>
    </p:spTree>
    <p:extLst>
      <p:ext uri="{BB962C8B-B14F-4D97-AF65-F5344CB8AC3E}">
        <p14:creationId xmlns:p14="http://schemas.microsoft.com/office/powerpoint/2010/main" val="282173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6" name="Google Shape;2016;p14" descr="Une image contenant dessin humoristique, mammifère, illustration, clipart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8072" y="1056200"/>
            <a:ext cx="4550664" cy="45506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17" name="Google Shape;2017;p1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018" name="Google Shape;2018;p1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9" name="Google Shape;2019;p1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20" name="Google Shape;2020;p14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1" name="Google Shape;2021;p1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2" name="Google Shape;2022;p1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2023" name="Google Shape;2023;p14"/>
          <p:cNvSpPr txBox="1"/>
          <p:nvPr/>
        </p:nvSpPr>
        <p:spPr>
          <a:xfrm>
            <a:off x="5147892" y="2280492"/>
            <a:ext cx="5869201" cy="2600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Réactivation des prérequis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(6 min)</a:t>
            </a:r>
            <a:endParaRPr sz="4800" b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4" name="Google Shape;2024;p14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/>
          </a:p>
        </p:txBody>
      </p:sp>
      <p:sp>
        <p:nvSpPr>
          <p:cNvPr id="2025" name="Google Shape;2025;p14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2067">
          <a:extLst>
            <a:ext uri="{FF2B5EF4-FFF2-40B4-BE49-F238E27FC236}">
              <a16:creationId xmlns:a16="http://schemas.microsoft.com/office/drawing/2014/main" id="{5E8B8CF1-FE26-C741-1864-A56EF891D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FB9608C6-A9C8-FF8A-D768-14B0B9A180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Choisissez la bonne réponse. 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F1DBC254-CAB6-0086-510F-FEFBABF5EF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>
            <a:extLst>
              <a:ext uri="{FF2B5EF4-FFF2-40B4-BE49-F238E27FC236}">
                <a16:creationId xmlns:a16="http://schemas.microsoft.com/office/drawing/2014/main" id="{95130BE0-E138-C963-A120-2A3C9951D219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2E9D462-EC09-F64E-45C1-031E8019009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>
              <a:extLst>
                <a:ext uri="{FF2B5EF4-FFF2-40B4-BE49-F238E27FC236}">
                  <a16:creationId xmlns:a16="http://schemas.microsoft.com/office/drawing/2014/main" id="{9BAEDE60-99A3-F415-50F4-AE5E4FDEAB65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3187;p45">
            <a:extLst>
              <a:ext uri="{FF2B5EF4-FFF2-40B4-BE49-F238E27FC236}">
                <a16:creationId xmlns:a16="http://schemas.microsoft.com/office/drawing/2014/main" id="{69EC85C4-69B5-194B-F5E2-567849236C31}"/>
              </a:ext>
            </a:extLst>
          </p:cNvPr>
          <p:cNvGrpSpPr/>
          <p:nvPr/>
        </p:nvGrpSpPr>
        <p:grpSpPr>
          <a:xfrm>
            <a:off x="1203370" y="2518570"/>
            <a:ext cx="2583568" cy="531048"/>
            <a:chOff x="1445307" y="2396416"/>
            <a:chExt cx="2281271" cy="531048"/>
          </a:xfrm>
        </p:grpSpPr>
        <p:sp>
          <p:nvSpPr>
            <p:cNvPr id="8" name="Google Shape;3188;p45">
              <a:extLst>
                <a:ext uri="{FF2B5EF4-FFF2-40B4-BE49-F238E27FC236}">
                  <a16:creationId xmlns:a16="http://schemas.microsoft.com/office/drawing/2014/main" id="{B2DE74F5-5474-99BA-8918-AE586C65E385}"/>
                </a:ext>
              </a:extLst>
            </p:cNvPr>
            <p:cNvSpPr/>
            <p:nvPr/>
          </p:nvSpPr>
          <p:spPr>
            <a:xfrm>
              <a:off x="1877307" y="2396416"/>
              <a:ext cx="1849271" cy="531048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 contact </a:t>
              </a:r>
              <a:endParaRPr dirty="0"/>
            </a:p>
          </p:txBody>
        </p:sp>
        <p:sp>
          <p:nvSpPr>
            <p:cNvPr id="9" name="Google Shape;3189;p45">
              <a:extLst>
                <a:ext uri="{FF2B5EF4-FFF2-40B4-BE49-F238E27FC236}">
                  <a16:creationId xmlns:a16="http://schemas.microsoft.com/office/drawing/2014/main" id="{0B683ADD-A582-9174-88E0-119BCF9EA235}"/>
                </a:ext>
              </a:extLst>
            </p:cNvPr>
            <p:cNvSpPr/>
            <p:nvPr/>
          </p:nvSpPr>
          <p:spPr>
            <a:xfrm>
              <a:off x="1445307" y="2438259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F46F9E84-E352-97F1-2F05-47E354768DA1}"/>
              </a:ext>
            </a:extLst>
          </p:cNvPr>
          <p:cNvSpPr txBox="1"/>
          <p:nvPr/>
        </p:nvSpPr>
        <p:spPr>
          <a:xfrm>
            <a:off x="695960" y="1402080"/>
            <a:ext cx="10800080" cy="57888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800" b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La force exercée par la Terre sur la pomme est </a:t>
            </a:r>
            <a:endParaRPr lang="fr-M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D59993D-FCB2-0046-BC27-0944D583924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236" r="11236"/>
          <a:stretch/>
        </p:blipFill>
        <p:spPr>
          <a:xfrm>
            <a:off x="7355032" y="2320600"/>
            <a:ext cx="3633598" cy="2556439"/>
          </a:xfrm>
          <a:prstGeom prst="rect">
            <a:avLst/>
          </a:prstGeom>
        </p:spPr>
      </p:pic>
      <p:grpSp>
        <p:nvGrpSpPr>
          <p:cNvPr id="7" name="Google Shape;3187;p45">
            <a:extLst>
              <a:ext uri="{FF2B5EF4-FFF2-40B4-BE49-F238E27FC236}">
                <a16:creationId xmlns:a16="http://schemas.microsoft.com/office/drawing/2014/main" id="{570094F7-D1E9-298A-D254-C8FFC7850D55}"/>
              </a:ext>
            </a:extLst>
          </p:cNvPr>
          <p:cNvGrpSpPr/>
          <p:nvPr/>
        </p:nvGrpSpPr>
        <p:grpSpPr>
          <a:xfrm>
            <a:off x="1203370" y="4495131"/>
            <a:ext cx="2583568" cy="531048"/>
            <a:chOff x="1445307" y="2396416"/>
            <a:chExt cx="2281271" cy="531048"/>
          </a:xfrm>
        </p:grpSpPr>
        <p:sp>
          <p:nvSpPr>
            <p:cNvPr id="16" name="Google Shape;3188;p45">
              <a:extLst>
                <a:ext uri="{FF2B5EF4-FFF2-40B4-BE49-F238E27FC236}">
                  <a16:creationId xmlns:a16="http://schemas.microsoft.com/office/drawing/2014/main" id="{3A348A83-B05E-F5B3-B103-DA3ECEA7CE0C}"/>
                </a:ext>
              </a:extLst>
            </p:cNvPr>
            <p:cNvSpPr/>
            <p:nvPr/>
          </p:nvSpPr>
          <p:spPr>
            <a:xfrm>
              <a:off x="1877307" y="2396416"/>
              <a:ext cx="1849271" cy="531048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à distance</a:t>
              </a:r>
              <a:endParaRPr dirty="0"/>
            </a:p>
          </p:txBody>
        </p:sp>
        <p:sp>
          <p:nvSpPr>
            <p:cNvPr id="17" name="Google Shape;3189;p45">
              <a:extLst>
                <a:ext uri="{FF2B5EF4-FFF2-40B4-BE49-F238E27FC236}">
                  <a16:creationId xmlns:a16="http://schemas.microsoft.com/office/drawing/2014/main" id="{5BABFC46-0B0A-0758-CD1A-2E7D9E19B6FA}"/>
                </a:ext>
              </a:extLst>
            </p:cNvPr>
            <p:cNvSpPr/>
            <p:nvPr/>
          </p:nvSpPr>
          <p:spPr>
            <a:xfrm>
              <a:off x="1445307" y="2438259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843519052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0CFC647D-145A-4ECE-EF3F-0C5A86407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21;p22">
            <a:extLst>
              <a:ext uri="{FF2B5EF4-FFF2-40B4-BE49-F238E27FC236}">
                <a16:creationId xmlns:a16="http://schemas.microsoft.com/office/drawing/2014/main" id="{E88B5EE7-C4A6-A1BD-1D42-3CF8A8FE005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87C7007E-D4FC-F129-7697-3854AC118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force exercée par la Terre sur la pomme est à distance.</a:t>
            </a:r>
          </a:p>
        </p:txBody>
      </p:sp>
      <p:sp>
        <p:nvSpPr>
          <p:cNvPr id="39" name="Espace réservé du texte 38">
            <a:extLst>
              <a:ext uri="{FF2B5EF4-FFF2-40B4-BE49-F238E27FC236}">
                <a16:creationId xmlns:a16="http://schemas.microsoft.com/office/drawing/2014/main" id="{20A7A699-39C0-2842-AEF0-58D350FC8542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fr-FR" dirty="0"/>
              <a:t>L’</a:t>
            </a:r>
            <a:r>
              <a:rPr lang="fr-FR" dirty="0" err="1"/>
              <a:t>enseignant.e</a:t>
            </a:r>
            <a:r>
              <a:rPr lang="fr-FR" dirty="0"/>
              <a:t> rappelle que la Terre exerce toujours une force à distance.</a:t>
            </a:r>
          </a:p>
        </p:txBody>
      </p:sp>
      <p:grpSp>
        <p:nvGrpSpPr>
          <p:cNvPr id="30" name="Google Shape;3187;p45">
            <a:extLst>
              <a:ext uri="{FF2B5EF4-FFF2-40B4-BE49-F238E27FC236}">
                <a16:creationId xmlns:a16="http://schemas.microsoft.com/office/drawing/2014/main" id="{DA33B6B9-B1C2-2E3E-F17E-B829745FB8C6}"/>
              </a:ext>
            </a:extLst>
          </p:cNvPr>
          <p:cNvGrpSpPr/>
          <p:nvPr/>
        </p:nvGrpSpPr>
        <p:grpSpPr>
          <a:xfrm>
            <a:off x="1203370" y="2518570"/>
            <a:ext cx="2583568" cy="531048"/>
            <a:chOff x="1445307" y="2396416"/>
            <a:chExt cx="2281271" cy="531048"/>
          </a:xfrm>
          <a:solidFill>
            <a:schemeClr val="tx2"/>
          </a:solidFill>
        </p:grpSpPr>
        <p:sp>
          <p:nvSpPr>
            <p:cNvPr id="31" name="Google Shape;3188;p45">
              <a:extLst>
                <a:ext uri="{FF2B5EF4-FFF2-40B4-BE49-F238E27FC236}">
                  <a16:creationId xmlns:a16="http://schemas.microsoft.com/office/drawing/2014/main" id="{BE64AF89-4310-F512-9812-3C288AE31C1D}"/>
                </a:ext>
              </a:extLst>
            </p:cNvPr>
            <p:cNvSpPr/>
            <p:nvPr/>
          </p:nvSpPr>
          <p:spPr>
            <a:xfrm>
              <a:off x="1877307" y="2396416"/>
              <a:ext cx="1849271" cy="531048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 contact </a:t>
              </a:r>
              <a:endParaRPr dirty="0"/>
            </a:p>
          </p:txBody>
        </p:sp>
        <p:sp>
          <p:nvSpPr>
            <p:cNvPr id="32" name="Google Shape;3189;p45">
              <a:extLst>
                <a:ext uri="{FF2B5EF4-FFF2-40B4-BE49-F238E27FC236}">
                  <a16:creationId xmlns:a16="http://schemas.microsoft.com/office/drawing/2014/main" id="{1A25741B-B447-A6C7-6C04-87DF4541E5F4}"/>
                </a:ext>
              </a:extLst>
            </p:cNvPr>
            <p:cNvSpPr/>
            <p:nvPr/>
          </p:nvSpPr>
          <p:spPr>
            <a:xfrm>
              <a:off x="1445307" y="2438259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 dirty="0"/>
            </a:p>
          </p:txBody>
        </p:sp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1DF56E1D-1EB1-F6B6-D388-739C94EB18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236" r="11236"/>
          <a:stretch/>
        </p:blipFill>
        <p:spPr>
          <a:xfrm>
            <a:off x="7355032" y="2320600"/>
            <a:ext cx="3633598" cy="2556439"/>
          </a:xfrm>
          <a:prstGeom prst="rect">
            <a:avLst/>
          </a:prstGeom>
        </p:spPr>
      </p:pic>
      <p:grpSp>
        <p:nvGrpSpPr>
          <p:cNvPr id="35" name="Google Shape;3187;p45">
            <a:extLst>
              <a:ext uri="{FF2B5EF4-FFF2-40B4-BE49-F238E27FC236}">
                <a16:creationId xmlns:a16="http://schemas.microsoft.com/office/drawing/2014/main" id="{52090A5B-4674-DC68-4896-6AC2EECF56AB}"/>
              </a:ext>
            </a:extLst>
          </p:cNvPr>
          <p:cNvGrpSpPr/>
          <p:nvPr/>
        </p:nvGrpSpPr>
        <p:grpSpPr>
          <a:xfrm>
            <a:off x="1203370" y="4495131"/>
            <a:ext cx="2583568" cy="531048"/>
            <a:chOff x="1445307" y="2396416"/>
            <a:chExt cx="2281271" cy="531048"/>
          </a:xfrm>
        </p:grpSpPr>
        <p:sp>
          <p:nvSpPr>
            <p:cNvPr id="36" name="Google Shape;3188;p45">
              <a:extLst>
                <a:ext uri="{FF2B5EF4-FFF2-40B4-BE49-F238E27FC236}">
                  <a16:creationId xmlns:a16="http://schemas.microsoft.com/office/drawing/2014/main" id="{F10F9211-ABC4-1940-E501-FD1925638EEC}"/>
                </a:ext>
              </a:extLst>
            </p:cNvPr>
            <p:cNvSpPr/>
            <p:nvPr/>
          </p:nvSpPr>
          <p:spPr>
            <a:xfrm>
              <a:off x="1877307" y="2396416"/>
              <a:ext cx="1849271" cy="531048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à distance</a:t>
              </a:r>
              <a:endParaRPr dirty="0"/>
            </a:p>
          </p:txBody>
        </p:sp>
        <p:sp>
          <p:nvSpPr>
            <p:cNvPr id="37" name="Google Shape;3189;p45">
              <a:extLst>
                <a:ext uri="{FF2B5EF4-FFF2-40B4-BE49-F238E27FC236}">
                  <a16:creationId xmlns:a16="http://schemas.microsoft.com/office/drawing/2014/main" id="{6CC0807A-E913-D855-3E8C-12E6918AA322}"/>
                </a:ext>
              </a:extLst>
            </p:cNvPr>
            <p:cNvSpPr/>
            <p:nvPr/>
          </p:nvSpPr>
          <p:spPr>
            <a:xfrm>
              <a:off x="1445307" y="2438259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 dirty="0"/>
            </a:p>
          </p:txBody>
        </p:sp>
      </p:grpSp>
      <p:pic>
        <p:nvPicPr>
          <p:cNvPr id="38" name="Google Shape;2090;p20" descr="Coche avec un remplissage uni">
            <a:extLst>
              <a:ext uri="{FF2B5EF4-FFF2-40B4-BE49-F238E27FC236}">
                <a16:creationId xmlns:a16="http://schemas.microsoft.com/office/drawing/2014/main" id="{2E62F989-DE1F-C73D-0907-43B231DCC5B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52139" y="4341349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6E97B9C-15E5-BD5E-AADC-C128668E4864}"/>
              </a:ext>
            </a:extLst>
          </p:cNvPr>
          <p:cNvSpPr txBox="1"/>
          <p:nvPr/>
        </p:nvSpPr>
        <p:spPr>
          <a:xfrm>
            <a:off x="695960" y="1402080"/>
            <a:ext cx="10800080" cy="57888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800" b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La force exercée par la Terre sur la pomme est 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3717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01E72CBD-2ED2-3D3B-B099-C0BB803B0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B83920F1-A1C1-00B9-A03E-9C4909F7A6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Choisissez la bonne réponse. 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2FC80C3F-B119-9661-873C-66C6CFCC6A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>
            <a:extLst>
              <a:ext uri="{FF2B5EF4-FFF2-40B4-BE49-F238E27FC236}">
                <a16:creationId xmlns:a16="http://schemas.microsoft.com/office/drawing/2014/main" id="{688D010E-5B3E-33F5-69C6-D73F9315355C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2FD614B8-B856-6D1D-6A78-E0A28F0C016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>
              <a:extLst>
                <a:ext uri="{FF2B5EF4-FFF2-40B4-BE49-F238E27FC236}">
                  <a16:creationId xmlns:a16="http://schemas.microsoft.com/office/drawing/2014/main" id="{E277E3F7-9874-15B6-1642-BB4F2ED16746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3187;p45">
            <a:extLst>
              <a:ext uri="{FF2B5EF4-FFF2-40B4-BE49-F238E27FC236}">
                <a16:creationId xmlns:a16="http://schemas.microsoft.com/office/drawing/2014/main" id="{AE44761B-14E8-B095-E9BC-0CA26465C09C}"/>
              </a:ext>
            </a:extLst>
          </p:cNvPr>
          <p:cNvGrpSpPr/>
          <p:nvPr/>
        </p:nvGrpSpPr>
        <p:grpSpPr>
          <a:xfrm>
            <a:off x="1203370" y="2484517"/>
            <a:ext cx="2583568" cy="531048"/>
            <a:chOff x="1445307" y="2434516"/>
            <a:chExt cx="2281271" cy="531048"/>
          </a:xfrm>
        </p:grpSpPr>
        <p:sp>
          <p:nvSpPr>
            <p:cNvPr id="8" name="Google Shape;3188;p45">
              <a:extLst>
                <a:ext uri="{FF2B5EF4-FFF2-40B4-BE49-F238E27FC236}">
                  <a16:creationId xmlns:a16="http://schemas.microsoft.com/office/drawing/2014/main" id="{FFA24B52-CFB5-4BF4-E1C0-60BF89B64F6D}"/>
                </a:ext>
              </a:extLst>
            </p:cNvPr>
            <p:cNvSpPr/>
            <p:nvPr/>
          </p:nvSpPr>
          <p:spPr>
            <a:xfrm>
              <a:off x="1877307" y="2434516"/>
              <a:ext cx="1849271" cy="531048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 bas</a:t>
              </a:r>
              <a:endParaRPr dirty="0"/>
            </a:p>
          </p:txBody>
        </p:sp>
        <p:sp>
          <p:nvSpPr>
            <p:cNvPr id="9" name="Google Shape;3189;p45">
              <a:extLst>
                <a:ext uri="{FF2B5EF4-FFF2-40B4-BE49-F238E27FC236}">
                  <a16:creationId xmlns:a16="http://schemas.microsoft.com/office/drawing/2014/main" id="{B4EF8344-5DAA-6E37-BFA8-DC266DFCE70A}"/>
                </a:ext>
              </a:extLst>
            </p:cNvPr>
            <p:cNvSpPr/>
            <p:nvPr/>
          </p:nvSpPr>
          <p:spPr>
            <a:xfrm>
              <a:off x="1445307" y="2438259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7D862B9-47E8-F207-07FC-34EDFB45752D}"/>
              </a:ext>
            </a:extLst>
          </p:cNvPr>
          <p:cNvSpPr txBox="1"/>
          <p:nvPr/>
        </p:nvSpPr>
        <p:spPr>
          <a:xfrm>
            <a:off x="695960" y="1402080"/>
            <a:ext cx="10800080" cy="57888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800" b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Le sens de la force exercée par la Terre sur la pomme est vers :</a:t>
            </a:r>
            <a:endParaRPr lang="fr-M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0057AD7-8E8F-4134-8B1A-669B36A2FB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236" r="11236"/>
          <a:stretch/>
        </p:blipFill>
        <p:spPr>
          <a:xfrm>
            <a:off x="7355032" y="2320600"/>
            <a:ext cx="3633598" cy="2556439"/>
          </a:xfrm>
          <a:prstGeom prst="rect">
            <a:avLst/>
          </a:prstGeom>
        </p:spPr>
      </p:pic>
      <p:grpSp>
        <p:nvGrpSpPr>
          <p:cNvPr id="7" name="Google Shape;3187;p45">
            <a:extLst>
              <a:ext uri="{FF2B5EF4-FFF2-40B4-BE49-F238E27FC236}">
                <a16:creationId xmlns:a16="http://schemas.microsoft.com/office/drawing/2014/main" id="{B704AF94-950F-201D-BF14-1B6A5B42474C}"/>
              </a:ext>
            </a:extLst>
          </p:cNvPr>
          <p:cNvGrpSpPr/>
          <p:nvPr/>
        </p:nvGrpSpPr>
        <p:grpSpPr>
          <a:xfrm>
            <a:off x="1203370" y="3504150"/>
            <a:ext cx="2583568" cy="434667"/>
            <a:chOff x="1445307" y="2434516"/>
            <a:chExt cx="2281271" cy="434667"/>
          </a:xfrm>
        </p:grpSpPr>
        <p:sp>
          <p:nvSpPr>
            <p:cNvPr id="16" name="Google Shape;3188;p45">
              <a:extLst>
                <a:ext uri="{FF2B5EF4-FFF2-40B4-BE49-F238E27FC236}">
                  <a16:creationId xmlns:a16="http://schemas.microsoft.com/office/drawing/2014/main" id="{4C130205-ABFC-B76B-7865-4E8C035A4D0E}"/>
                </a:ext>
              </a:extLst>
            </p:cNvPr>
            <p:cNvSpPr/>
            <p:nvPr/>
          </p:nvSpPr>
          <p:spPr>
            <a:xfrm>
              <a:off x="1877307" y="2434516"/>
              <a:ext cx="184927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 haut</a:t>
              </a:r>
              <a:endParaRPr dirty="0"/>
            </a:p>
          </p:txBody>
        </p:sp>
        <p:sp>
          <p:nvSpPr>
            <p:cNvPr id="17" name="Google Shape;3189;p45">
              <a:extLst>
                <a:ext uri="{FF2B5EF4-FFF2-40B4-BE49-F238E27FC236}">
                  <a16:creationId xmlns:a16="http://schemas.microsoft.com/office/drawing/2014/main" id="{7B688A4D-B73C-01AD-D866-9D32DCAF5823}"/>
                </a:ext>
              </a:extLst>
            </p:cNvPr>
            <p:cNvSpPr/>
            <p:nvPr/>
          </p:nvSpPr>
          <p:spPr>
            <a:xfrm>
              <a:off x="1445307" y="2438259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 dirty="0"/>
            </a:p>
          </p:txBody>
        </p:sp>
      </p:grpSp>
      <p:grpSp>
        <p:nvGrpSpPr>
          <p:cNvPr id="18" name="Google Shape;3187;p45">
            <a:extLst>
              <a:ext uri="{FF2B5EF4-FFF2-40B4-BE49-F238E27FC236}">
                <a16:creationId xmlns:a16="http://schemas.microsoft.com/office/drawing/2014/main" id="{105BDD82-C0EE-2206-70BC-E259DA825C31}"/>
              </a:ext>
            </a:extLst>
          </p:cNvPr>
          <p:cNvGrpSpPr/>
          <p:nvPr/>
        </p:nvGrpSpPr>
        <p:grpSpPr>
          <a:xfrm>
            <a:off x="1203370" y="4428127"/>
            <a:ext cx="2583568" cy="434667"/>
            <a:chOff x="1445307" y="2434516"/>
            <a:chExt cx="2281271" cy="434667"/>
          </a:xfrm>
        </p:grpSpPr>
        <p:sp>
          <p:nvSpPr>
            <p:cNvPr id="19" name="Google Shape;3188;p45">
              <a:extLst>
                <a:ext uri="{FF2B5EF4-FFF2-40B4-BE49-F238E27FC236}">
                  <a16:creationId xmlns:a16="http://schemas.microsoft.com/office/drawing/2014/main" id="{27C6135D-EB19-36EA-5C11-805F465A7FEF}"/>
                </a:ext>
              </a:extLst>
            </p:cNvPr>
            <p:cNvSpPr/>
            <p:nvPr/>
          </p:nvSpPr>
          <p:spPr>
            <a:xfrm>
              <a:off x="1877307" y="2434516"/>
              <a:ext cx="184927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droite</a:t>
              </a:r>
              <a:endParaRPr dirty="0"/>
            </a:p>
          </p:txBody>
        </p:sp>
        <p:sp>
          <p:nvSpPr>
            <p:cNvPr id="20" name="Google Shape;3189;p45">
              <a:extLst>
                <a:ext uri="{FF2B5EF4-FFF2-40B4-BE49-F238E27FC236}">
                  <a16:creationId xmlns:a16="http://schemas.microsoft.com/office/drawing/2014/main" id="{CBE651D1-6B35-2333-CE80-B2ADC9A051AF}"/>
                </a:ext>
              </a:extLst>
            </p:cNvPr>
            <p:cNvSpPr/>
            <p:nvPr/>
          </p:nvSpPr>
          <p:spPr>
            <a:xfrm>
              <a:off x="1445307" y="2438259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589398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68B795E0-F574-90A1-ABD3-26C1F4994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21;p22">
            <a:extLst>
              <a:ext uri="{FF2B5EF4-FFF2-40B4-BE49-F238E27FC236}">
                <a16:creationId xmlns:a16="http://schemas.microsoft.com/office/drawing/2014/main" id="{2FBF95F4-5842-4189-E8B4-8B7C805462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90;p20" descr="Coche avec un remplissage uni">
            <a:extLst>
              <a:ext uri="{FF2B5EF4-FFF2-40B4-BE49-F238E27FC236}">
                <a16:creationId xmlns:a16="http://schemas.microsoft.com/office/drawing/2014/main" id="{EC976BCA-AB59-B1FC-EF3F-37ACF58C6C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76183" y="2330735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C8E13709-1B5D-D18E-E2B9-BE3FCCFF9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Terre attire la pomme vers le bas.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DE2C671-2B96-50C5-BACF-B093C81CEA54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fr-FR" dirty="0"/>
              <a:t>L ’</a:t>
            </a:r>
            <a:r>
              <a:rPr lang="fr-FR" dirty="0" err="1"/>
              <a:t>enseignant.e</a:t>
            </a:r>
            <a:r>
              <a:rPr lang="fr-FR" dirty="0"/>
              <a:t> peut donner d’autres exemples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2B61426-734B-BD94-159E-376F13CA567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236" r="11236"/>
          <a:stretch/>
        </p:blipFill>
        <p:spPr>
          <a:xfrm>
            <a:off x="7355032" y="2320600"/>
            <a:ext cx="3633598" cy="2556439"/>
          </a:xfrm>
          <a:prstGeom prst="rect">
            <a:avLst/>
          </a:prstGeom>
        </p:spPr>
      </p:pic>
      <p:grpSp>
        <p:nvGrpSpPr>
          <p:cNvPr id="5" name="Google Shape;3187;p45">
            <a:extLst>
              <a:ext uri="{FF2B5EF4-FFF2-40B4-BE49-F238E27FC236}">
                <a16:creationId xmlns:a16="http://schemas.microsoft.com/office/drawing/2014/main" id="{3C8DA071-7C03-2B07-EC4E-0F89588CB0D2}"/>
              </a:ext>
            </a:extLst>
          </p:cNvPr>
          <p:cNvGrpSpPr/>
          <p:nvPr/>
        </p:nvGrpSpPr>
        <p:grpSpPr>
          <a:xfrm>
            <a:off x="1203370" y="2484517"/>
            <a:ext cx="2583568" cy="531048"/>
            <a:chOff x="1445307" y="2434516"/>
            <a:chExt cx="2281271" cy="531048"/>
          </a:xfrm>
        </p:grpSpPr>
        <p:sp>
          <p:nvSpPr>
            <p:cNvPr id="6" name="Google Shape;3188;p45">
              <a:extLst>
                <a:ext uri="{FF2B5EF4-FFF2-40B4-BE49-F238E27FC236}">
                  <a16:creationId xmlns:a16="http://schemas.microsoft.com/office/drawing/2014/main" id="{251853E2-901E-92B6-670B-FA15C48F8F59}"/>
                </a:ext>
              </a:extLst>
            </p:cNvPr>
            <p:cNvSpPr/>
            <p:nvPr/>
          </p:nvSpPr>
          <p:spPr>
            <a:xfrm>
              <a:off x="1877307" y="2434516"/>
              <a:ext cx="1849271" cy="531048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 bas</a:t>
              </a:r>
              <a:endParaRPr dirty="0"/>
            </a:p>
          </p:txBody>
        </p:sp>
        <p:sp>
          <p:nvSpPr>
            <p:cNvPr id="7" name="Google Shape;3189;p45">
              <a:extLst>
                <a:ext uri="{FF2B5EF4-FFF2-40B4-BE49-F238E27FC236}">
                  <a16:creationId xmlns:a16="http://schemas.microsoft.com/office/drawing/2014/main" id="{23066952-B639-CF29-9512-DCD2A8E02033}"/>
                </a:ext>
              </a:extLst>
            </p:cNvPr>
            <p:cNvSpPr/>
            <p:nvPr/>
          </p:nvSpPr>
          <p:spPr>
            <a:xfrm>
              <a:off x="1445307" y="2481803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 dirty="0"/>
            </a:p>
          </p:txBody>
        </p:sp>
      </p:grpSp>
      <p:grpSp>
        <p:nvGrpSpPr>
          <p:cNvPr id="8" name="Google Shape;3187;p45">
            <a:extLst>
              <a:ext uri="{FF2B5EF4-FFF2-40B4-BE49-F238E27FC236}">
                <a16:creationId xmlns:a16="http://schemas.microsoft.com/office/drawing/2014/main" id="{D96C6110-04B8-D15D-73E8-29506704549A}"/>
              </a:ext>
            </a:extLst>
          </p:cNvPr>
          <p:cNvGrpSpPr/>
          <p:nvPr/>
        </p:nvGrpSpPr>
        <p:grpSpPr>
          <a:xfrm>
            <a:off x="1203370" y="3504150"/>
            <a:ext cx="2583568" cy="434667"/>
            <a:chOff x="1445307" y="2434516"/>
            <a:chExt cx="2281271" cy="434667"/>
          </a:xfrm>
          <a:solidFill>
            <a:schemeClr val="tx2"/>
          </a:solidFill>
        </p:grpSpPr>
        <p:sp>
          <p:nvSpPr>
            <p:cNvPr id="10" name="Google Shape;3188;p45">
              <a:extLst>
                <a:ext uri="{FF2B5EF4-FFF2-40B4-BE49-F238E27FC236}">
                  <a16:creationId xmlns:a16="http://schemas.microsoft.com/office/drawing/2014/main" id="{60247A01-3136-AE8E-A8FE-F5DB013CB536}"/>
                </a:ext>
              </a:extLst>
            </p:cNvPr>
            <p:cNvSpPr/>
            <p:nvPr/>
          </p:nvSpPr>
          <p:spPr>
            <a:xfrm>
              <a:off x="1877307" y="2434516"/>
              <a:ext cx="1849271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 haut</a:t>
              </a:r>
              <a:endParaRPr dirty="0"/>
            </a:p>
          </p:txBody>
        </p:sp>
        <p:sp>
          <p:nvSpPr>
            <p:cNvPr id="12" name="Google Shape;3189;p45">
              <a:extLst>
                <a:ext uri="{FF2B5EF4-FFF2-40B4-BE49-F238E27FC236}">
                  <a16:creationId xmlns:a16="http://schemas.microsoft.com/office/drawing/2014/main" id="{FC0FF8CC-13BE-42BA-1779-464FA54206A4}"/>
                </a:ext>
              </a:extLst>
            </p:cNvPr>
            <p:cNvSpPr/>
            <p:nvPr/>
          </p:nvSpPr>
          <p:spPr>
            <a:xfrm>
              <a:off x="1445307" y="2438259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 dirty="0"/>
            </a:p>
          </p:txBody>
        </p:sp>
      </p:grpSp>
      <p:grpSp>
        <p:nvGrpSpPr>
          <p:cNvPr id="22" name="Google Shape;3187;p45">
            <a:extLst>
              <a:ext uri="{FF2B5EF4-FFF2-40B4-BE49-F238E27FC236}">
                <a16:creationId xmlns:a16="http://schemas.microsoft.com/office/drawing/2014/main" id="{682677DE-9076-F42A-C9E0-9B8397AB5AC5}"/>
              </a:ext>
            </a:extLst>
          </p:cNvPr>
          <p:cNvGrpSpPr/>
          <p:nvPr/>
        </p:nvGrpSpPr>
        <p:grpSpPr>
          <a:xfrm>
            <a:off x="1203370" y="4428127"/>
            <a:ext cx="2583568" cy="434667"/>
            <a:chOff x="1445307" y="2434516"/>
            <a:chExt cx="2281271" cy="434667"/>
          </a:xfrm>
          <a:solidFill>
            <a:schemeClr val="tx2"/>
          </a:solidFill>
        </p:grpSpPr>
        <p:sp>
          <p:nvSpPr>
            <p:cNvPr id="23" name="Google Shape;3188;p45">
              <a:extLst>
                <a:ext uri="{FF2B5EF4-FFF2-40B4-BE49-F238E27FC236}">
                  <a16:creationId xmlns:a16="http://schemas.microsoft.com/office/drawing/2014/main" id="{DC0BDE70-BC45-111E-EE10-C915EAA30AA4}"/>
                </a:ext>
              </a:extLst>
            </p:cNvPr>
            <p:cNvSpPr/>
            <p:nvPr/>
          </p:nvSpPr>
          <p:spPr>
            <a:xfrm>
              <a:off x="1877307" y="2434516"/>
              <a:ext cx="1849271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droite</a:t>
              </a:r>
              <a:endParaRPr dirty="0"/>
            </a:p>
          </p:txBody>
        </p:sp>
        <p:sp>
          <p:nvSpPr>
            <p:cNvPr id="24" name="Google Shape;3189;p45">
              <a:extLst>
                <a:ext uri="{FF2B5EF4-FFF2-40B4-BE49-F238E27FC236}">
                  <a16:creationId xmlns:a16="http://schemas.microsoft.com/office/drawing/2014/main" id="{EA55F89E-B885-9D67-276C-8512D3BE8CF8}"/>
                </a:ext>
              </a:extLst>
            </p:cNvPr>
            <p:cNvSpPr/>
            <p:nvPr/>
          </p:nvSpPr>
          <p:spPr>
            <a:xfrm>
              <a:off x="1445307" y="2438259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16E4693-10A7-1F52-5810-66EB00E208DE}"/>
              </a:ext>
            </a:extLst>
          </p:cNvPr>
          <p:cNvSpPr txBox="1"/>
          <p:nvPr/>
        </p:nvSpPr>
        <p:spPr>
          <a:xfrm>
            <a:off x="695960" y="1402080"/>
            <a:ext cx="10800080" cy="57888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800" b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Le sens de la force exercée par la Terre sur la pomme est vers :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6309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Répondez par oui ou non.</a:t>
            </a:r>
            <a:endParaRPr dirty="0"/>
          </a:p>
        </p:txBody>
      </p:sp>
      <p:sp>
        <p:nvSpPr>
          <p:cNvPr id="2069" name="Google Shape;2069;p19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/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/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" name="Google Shape;3186;p45">
            <a:extLst>
              <a:ext uri="{FF2B5EF4-FFF2-40B4-BE49-F238E27FC236}">
                <a16:creationId xmlns:a16="http://schemas.microsoft.com/office/drawing/2014/main" id="{F5C070F2-9E06-A5C1-CD85-3D456571F8E1}"/>
              </a:ext>
            </a:extLst>
          </p:cNvPr>
          <p:cNvSpPr txBox="1"/>
          <p:nvPr/>
        </p:nvSpPr>
        <p:spPr>
          <a:xfrm>
            <a:off x="500298" y="1288710"/>
            <a:ext cx="10829228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800" b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fr-FR" dirty="0">
                <a:sym typeface="Calibri"/>
              </a:rPr>
              <a:t>Dans l’image ci-dessous, deux personnes poussent un chariot de part et d’autre. </a:t>
            </a:r>
            <a:r>
              <a:rPr lang="fr-FR" dirty="0"/>
              <a:t>Les deux forces se compensent elles ?</a:t>
            </a:r>
            <a:endParaRPr dirty="0"/>
          </a:p>
        </p:txBody>
      </p:sp>
      <p:grpSp>
        <p:nvGrpSpPr>
          <p:cNvPr id="6" name="Google Shape;3187;p45">
            <a:extLst>
              <a:ext uri="{FF2B5EF4-FFF2-40B4-BE49-F238E27FC236}">
                <a16:creationId xmlns:a16="http://schemas.microsoft.com/office/drawing/2014/main" id="{814F8AD1-8897-D81C-E862-08DCC636C74A}"/>
              </a:ext>
            </a:extLst>
          </p:cNvPr>
          <p:cNvGrpSpPr/>
          <p:nvPr/>
        </p:nvGrpSpPr>
        <p:grpSpPr>
          <a:xfrm>
            <a:off x="1445309" y="2755377"/>
            <a:ext cx="3520096" cy="443666"/>
            <a:chOff x="1445309" y="2444290"/>
            <a:chExt cx="3108218" cy="443666"/>
          </a:xfrm>
        </p:grpSpPr>
        <p:sp>
          <p:nvSpPr>
            <p:cNvPr id="7" name="Google Shape;3188;p45">
              <a:extLst>
                <a:ext uri="{FF2B5EF4-FFF2-40B4-BE49-F238E27FC236}">
                  <a16:creationId xmlns:a16="http://schemas.microsoft.com/office/drawing/2014/main" id="{DDE2FE1F-E250-A279-2572-75CDCE5BB1B5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Oui </a:t>
              </a:r>
              <a:endParaRPr dirty="0"/>
            </a:p>
          </p:txBody>
        </p:sp>
        <p:sp>
          <p:nvSpPr>
            <p:cNvPr id="8" name="Google Shape;3189;p45">
              <a:extLst>
                <a:ext uri="{FF2B5EF4-FFF2-40B4-BE49-F238E27FC236}">
                  <a16:creationId xmlns:a16="http://schemas.microsoft.com/office/drawing/2014/main" id="{1EEE5BDE-C29E-41ED-94E5-0E8B410F7A41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9" name="Google Shape;3190;p45">
            <a:extLst>
              <a:ext uri="{FF2B5EF4-FFF2-40B4-BE49-F238E27FC236}">
                <a16:creationId xmlns:a16="http://schemas.microsoft.com/office/drawing/2014/main" id="{FC3E6F96-7141-9675-EA4B-78605CD443B2}"/>
              </a:ext>
            </a:extLst>
          </p:cNvPr>
          <p:cNvGrpSpPr/>
          <p:nvPr/>
        </p:nvGrpSpPr>
        <p:grpSpPr>
          <a:xfrm>
            <a:off x="1445309" y="4738335"/>
            <a:ext cx="3674835" cy="430924"/>
            <a:chOff x="1445309" y="3848948"/>
            <a:chExt cx="3244851" cy="430924"/>
          </a:xfrm>
        </p:grpSpPr>
        <p:sp>
          <p:nvSpPr>
            <p:cNvPr id="10" name="Google Shape;3191;p45">
              <a:extLst>
                <a:ext uri="{FF2B5EF4-FFF2-40B4-BE49-F238E27FC236}">
                  <a16:creationId xmlns:a16="http://schemas.microsoft.com/office/drawing/2014/main" id="{4E4092CD-1654-F298-978E-FAD51621CE6D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Non </a:t>
              </a:r>
              <a:endParaRPr dirty="0"/>
            </a:p>
          </p:txBody>
        </p:sp>
        <p:sp>
          <p:nvSpPr>
            <p:cNvPr id="11" name="Google Shape;3192;p45">
              <a:extLst>
                <a:ext uri="{FF2B5EF4-FFF2-40B4-BE49-F238E27FC236}">
                  <a16:creationId xmlns:a16="http://schemas.microsoft.com/office/drawing/2014/main" id="{D7B41431-9B9E-62B4-0156-7038F4DE1DB0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ECC82732-4884-3D65-B122-6A64ADBCA3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453" b="3453"/>
          <a:stretch/>
        </p:blipFill>
        <p:spPr>
          <a:xfrm>
            <a:off x="5609389" y="2591919"/>
            <a:ext cx="5802858" cy="2845208"/>
          </a:xfrm>
          <a:prstGeom prst="rect">
            <a:avLst/>
          </a:prstGeom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343DFE21-6FC8-F931-59E8-07AAAF062995}"/>
              </a:ext>
            </a:extLst>
          </p:cNvPr>
          <p:cNvCxnSpPr/>
          <p:nvPr/>
        </p:nvCxnSpPr>
        <p:spPr>
          <a:xfrm>
            <a:off x="7230138" y="3646967"/>
            <a:ext cx="584791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12AC7E0A-24F7-974D-4B85-1626D36375D5}"/>
              </a:ext>
            </a:extLst>
          </p:cNvPr>
          <p:cNvCxnSpPr>
            <a:cxnSpLocks/>
          </p:cNvCxnSpPr>
          <p:nvPr/>
        </p:nvCxnSpPr>
        <p:spPr>
          <a:xfrm flipH="1">
            <a:off x="8782492" y="3668233"/>
            <a:ext cx="584791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DE2AB140-FED2-726B-61D1-33B80C649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E483E7AA-84F1-9566-893E-4BAD187730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/>
              <a:t>Les deux forces se compensent, car elles ont la même intensité, la même ligne d’action et deux sens opposés.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F49094E6-5822-ED78-3576-E6D35D327D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L'</a:t>
            </a:r>
            <a:r>
              <a:rPr lang="fr-FR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enseignant.e</a:t>
            </a:r>
            <a:r>
              <a:rPr lang="fr-FR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choisit au hasard deux élèves pour répondre oralement </a:t>
            </a:r>
            <a:endParaRPr dirty="0"/>
          </a:p>
        </p:txBody>
      </p:sp>
      <p:pic>
        <p:nvPicPr>
          <p:cNvPr id="12" name="Google Shape;2121;p22">
            <a:extLst>
              <a:ext uri="{FF2B5EF4-FFF2-40B4-BE49-F238E27FC236}">
                <a16:creationId xmlns:a16="http://schemas.microsoft.com/office/drawing/2014/main" id="{FCD7C9DE-525D-BBE9-E60D-4E3BCF765F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208;p46" descr="Coche avec un remplissage uni">
            <a:extLst>
              <a:ext uri="{FF2B5EF4-FFF2-40B4-BE49-F238E27FC236}">
                <a16:creationId xmlns:a16="http://schemas.microsoft.com/office/drawing/2014/main" id="{4D89812F-5A9D-465D-D0D8-88D9BBA4D4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24559" y="2641166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3186;p45">
            <a:extLst>
              <a:ext uri="{FF2B5EF4-FFF2-40B4-BE49-F238E27FC236}">
                <a16:creationId xmlns:a16="http://schemas.microsoft.com/office/drawing/2014/main" id="{89F52F22-E824-D412-972F-972FA95B1660}"/>
              </a:ext>
            </a:extLst>
          </p:cNvPr>
          <p:cNvSpPr txBox="1"/>
          <p:nvPr/>
        </p:nvSpPr>
        <p:spPr>
          <a:xfrm>
            <a:off x="500298" y="1288710"/>
            <a:ext cx="10829228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800" b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fr-FR" dirty="0">
                <a:sym typeface="Calibri"/>
              </a:rPr>
              <a:t>Dans l’image ci-dessous, deux personnes poussent un chariot de part et d’autre. </a:t>
            </a:r>
            <a:r>
              <a:rPr lang="fr-FR" dirty="0"/>
              <a:t>Les deux forces se compensent elles ?</a:t>
            </a:r>
            <a:endParaRPr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BDD1580-93EC-2CD4-5155-15DF46B38AA6}"/>
              </a:ext>
            </a:extLst>
          </p:cNvPr>
          <p:cNvGrpSpPr/>
          <p:nvPr/>
        </p:nvGrpSpPr>
        <p:grpSpPr>
          <a:xfrm>
            <a:off x="1445309" y="2755377"/>
            <a:ext cx="3520096" cy="443666"/>
            <a:chOff x="1445309" y="2755377"/>
            <a:chExt cx="3520096" cy="443666"/>
          </a:xfrm>
        </p:grpSpPr>
        <p:sp>
          <p:nvSpPr>
            <p:cNvPr id="7" name="Google Shape;3188;p45">
              <a:extLst>
                <a:ext uri="{FF2B5EF4-FFF2-40B4-BE49-F238E27FC236}">
                  <a16:creationId xmlns:a16="http://schemas.microsoft.com/office/drawing/2014/main" id="{5CA553B3-3AC6-4448-4C26-2B7CCDF7C050}"/>
                </a:ext>
              </a:extLst>
            </p:cNvPr>
            <p:cNvSpPr/>
            <p:nvPr/>
          </p:nvSpPr>
          <p:spPr>
            <a:xfrm>
              <a:off x="1779816" y="2755377"/>
              <a:ext cx="3185589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Oui </a:t>
              </a:r>
              <a:endParaRPr sz="2400" b="1" dirty="0">
                <a:solidFill>
                  <a:schemeClr val="dk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" name="Google Shape;3189;p45">
              <a:extLst>
                <a:ext uri="{FF2B5EF4-FFF2-40B4-BE49-F238E27FC236}">
                  <a16:creationId xmlns:a16="http://schemas.microsoft.com/office/drawing/2014/main" id="{29C5B795-2421-A491-FFD5-E139E8A8E7B8}"/>
                </a:ext>
              </a:extLst>
            </p:cNvPr>
            <p:cNvSpPr/>
            <p:nvPr/>
          </p:nvSpPr>
          <p:spPr>
            <a:xfrm>
              <a:off x="1445309" y="2768119"/>
              <a:ext cx="489245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 sz="2400" b="1" dirty="0">
                <a:solidFill>
                  <a:schemeClr val="dk1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9" name="Google Shape;3190;p45">
            <a:extLst>
              <a:ext uri="{FF2B5EF4-FFF2-40B4-BE49-F238E27FC236}">
                <a16:creationId xmlns:a16="http://schemas.microsoft.com/office/drawing/2014/main" id="{094BAD47-7FCC-3288-322A-C67AD87C7BF3}"/>
              </a:ext>
            </a:extLst>
          </p:cNvPr>
          <p:cNvGrpSpPr/>
          <p:nvPr/>
        </p:nvGrpSpPr>
        <p:grpSpPr>
          <a:xfrm>
            <a:off x="1445309" y="4738335"/>
            <a:ext cx="3674835" cy="430924"/>
            <a:chOff x="1445309" y="3848948"/>
            <a:chExt cx="3244851" cy="430924"/>
          </a:xfrm>
          <a:solidFill>
            <a:schemeClr val="bg1">
              <a:lumMod val="95000"/>
            </a:schemeClr>
          </a:solidFill>
        </p:grpSpPr>
        <p:sp>
          <p:nvSpPr>
            <p:cNvPr id="10" name="Google Shape;3191;p45">
              <a:extLst>
                <a:ext uri="{FF2B5EF4-FFF2-40B4-BE49-F238E27FC236}">
                  <a16:creationId xmlns:a16="http://schemas.microsoft.com/office/drawing/2014/main" id="{924B76C2-A72D-C7E9-BDD6-611F077ED16D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5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Non </a:t>
              </a:r>
              <a:endParaRPr sz="2400" b="1" dirty="0">
                <a:solidFill>
                  <a:schemeClr val="dk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3192;p45">
              <a:extLst>
                <a:ext uri="{FF2B5EF4-FFF2-40B4-BE49-F238E27FC236}">
                  <a16:creationId xmlns:a16="http://schemas.microsoft.com/office/drawing/2014/main" id="{8FA87E07-3918-121B-AC40-ACFF3C8443A5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5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 sz="2400" b="1" dirty="0">
                <a:solidFill>
                  <a:schemeClr val="dk1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9F60147F-06CB-2678-2687-4C4EC52F79D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453" b="3453"/>
          <a:stretch/>
        </p:blipFill>
        <p:spPr>
          <a:xfrm>
            <a:off x="5609389" y="2591919"/>
            <a:ext cx="5802858" cy="2845208"/>
          </a:xfrm>
          <a:prstGeom prst="rect">
            <a:avLst/>
          </a:prstGeom>
        </p:spPr>
      </p:pic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F2388EB9-58A9-B548-86C3-64C39FEB2BAD}"/>
              </a:ext>
            </a:extLst>
          </p:cNvPr>
          <p:cNvCxnSpPr/>
          <p:nvPr/>
        </p:nvCxnSpPr>
        <p:spPr>
          <a:xfrm>
            <a:off x="7230138" y="3646967"/>
            <a:ext cx="584791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D75C16CB-269A-69C5-A764-51E18B779FE2}"/>
              </a:ext>
            </a:extLst>
          </p:cNvPr>
          <p:cNvCxnSpPr>
            <a:cxnSpLocks/>
          </p:cNvCxnSpPr>
          <p:nvPr/>
        </p:nvCxnSpPr>
        <p:spPr>
          <a:xfrm flipH="1">
            <a:off x="8782492" y="3668233"/>
            <a:ext cx="584791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69123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E7966A4E-F9B1-74B8-7441-CE777D123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FC77A722-CEF8-35B2-0EC1-7F67CB07A8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Choisir l’affirmation correcte.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7DDAFA14-258B-D705-8820-E85CCDB816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>
            <a:extLst>
              <a:ext uri="{FF2B5EF4-FFF2-40B4-BE49-F238E27FC236}">
                <a16:creationId xmlns:a16="http://schemas.microsoft.com/office/drawing/2014/main" id="{35C973CB-50F3-DA34-8EB2-9937A08B5998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32B3CB46-1551-306F-12F2-AD3BBB2A5C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>
              <a:extLst>
                <a:ext uri="{FF2B5EF4-FFF2-40B4-BE49-F238E27FC236}">
                  <a16:creationId xmlns:a16="http://schemas.microsoft.com/office/drawing/2014/main" id="{9AC0C829-1995-84A5-B4D6-61A746F6A4E1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3" name="Google Shape;2073;p19">
            <a:extLst>
              <a:ext uri="{FF2B5EF4-FFF2-40B4-BE49-F238E27FC236}">
                <a16:creationId xmlns:a16="http://schemas.microsoft.com/office/drawing/2014/main" id="{C2251794-39F0-6A39-99D6-4E46DC39FE30}"/>
              </a:ext>
            </a:extLst>
          </p:cNvPr>
          <p:cNvSpPr txBox="1"/>
          <p:nvPr/>
        </p:nvSpPr>
        <p:spPr>
          <a:xfrm>
            <a:off x="388444" y="1301475"/>
            <a:ext cx="11415111" cy="13849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800" b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fr-FR" dirty="0"/>
              <a:t>Un solide est en équilibre sous l’action de deux forces.</a:t>
            </a:r>
            <a:br>
              <a:rPr lang="fr-FR" dirty="0"/>
            </a:br>
            <a:r>
              <a:rPr lang="fr-FR" dirty="0"/>
              <a:t>La première force est horizontale vers la droite et son intensité est 6 N.</a:t>
            </a:r>
          </a:p>
          <a:p>
            <a:pPr algn="l"/>
            <a:r>
              <a:rPr lang="fr-FR" dirty="0"/>
              <a:t>La deuxième force est:</a:t>
            </a:r>
            <a:endParaRPr dirty="0"/>
          </a:p>
        </p:txBody>
      </p:sp>
      <p:sp>
        <p:nvSpPr>
          <p:cNvPr id="2074" name="Google Shape;2074;p19">
            <a:extLst>
              <a:ext uri="{FF2B5EF4-FFF2-40B4-BE49-F238E27FC236}">
                <a16:creationId xmlns:a16="http://schemas.microsoft.com/office/drawing/2014/main" id="{FD089D97-3EE8-715A-0672-F9809C79512C}"/>
              </a:ext>
            </a:extLst>
          </p:cNvPr>
          <p:cNvSpPr/>
          <p:nvPr/>
        </p:nvSpPr>
        <p:spPr>
          <a:xfrm>
            <a:off x="1736300" y="3090973"/>
            <a:ext cx="6493299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horizontale vers la droite et son intensité est 6 N.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p19">
            <a:extLst>
              <a:ext uri="{FF2B5EF4-FFF2-40B4-BE49-F238E27FC236}">
                <a16:creationId xmlns:a16="http://schemas.microsoft.com/office/drawing/2014/main" id="{9553EC95-98C2-52ED-421A-DC969C848C46}"/>
              </a:ext>
            </a:extLst>
          </p:cNvPr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076" name="Google Shape;2076;p19">
            <a:extLst>
              <a:ext uri="{FF2B5EF4-FFF2-40B4-BE49-F238E27FC236}">
                <a16:creationId xmlns:a16="http://schemas.microsoft.com/office/drawing/2014/main" id="{112A26B2-825B-AE5F-1584-A491A13BEB3E}"/>
              </a:ext>
            </a:extLst>
          </p:cNvPr>
          <p:cNvSpPr/>
          <p:nvPr/>
        </p:nvSpPr>
        <p:spPr>
          <a:xfrm>
            <a:off x="1736300" y="4119322"/>
            <a:ext cx="6493299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horizontale vers la gauche et son intensité est 6 N.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7" name="Google Shape;2077;p19">
            <a:extLst>
              <a:ext uri="{FF2B5EF4-FFF2-40B4-BE49-F238E27FC236}">
                <a16:creationId xmlns:a16="http://schemas.microsoft.com/office/drawing/2014/main" id="{214E3A12-2E5C-01DC-B4C7-817EF56C63B7}"/>
              </a:ext>
            </a:extLst>
          </p:cNvPr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" name="Google Shape;2076;p19">
            <a:extLst>
              <a:ext uri="{FF2B5EF4-FFF2-40B4-BE49-F238E27FC236}">
                <a16:creationId xmlns:a16="http://schemas.microsoft.com/office/drawing/2014/main" id="{A8AD608B-E7BC-483B-4B98-2147369C3E09}"/>
              </a:ext>
            </a:extLst>
          </p:cNvPr>
          <p:cNvSpPr/>
          <p:nvPr/>
        </p:nvSpPr>
        <p:spPr>
          <a:xfrm>
            <a:off x="1736301" y="5141047"/>
            <a:ext cx="6493298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verticale vers le bas et son intensité est 6 N.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077;p19">
            <a:extLst>
              <a:ext uri="{FF2B5EF4-FFF2-40B4-BE49-F238E27FC236}">
                <a16:creationId xmlns:a16="http://schemas.microsoft.com/office/drawing/2014/main" id="{BF305B0D-48FC-D706-7F8D-6D883AFB939F}"/>
              </a:ext>
            </a:extLst>
          </p:cNvPr>
          <p:cNvSpPr/>
          <p:nvPr/>
        </p:nvSpPr>
        <p:spPr>
          <a:xfrm>
            <a:off x="1304301" y="51382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006928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CE8C01DE-A4A9-0755-B015-9DB0FF585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92B4DDA3-4CA7-9C94-C9B1-C611520B9E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La bonne affirmation est : B car le corps est en équilibre sous l’action de deux forces.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DB0B5B7B-D540-AFE9-85DB-C2093BD05A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pic>
        <p:nvPicPr>
          <p:cNvPr id="3" name="Google Shape;2090;p20" descr="Coche avec un remplissage uni">
            <a:extLst>
              <a:ext uri="{FF2B5EF4-FFF2-40B4-BE49-F238E27FC236}">
                <a16:creationId xmlns:a16="http://schemas.microsoft.com/office/drawing/2014/main" id="{7B3B9023-95DA-1E0D-27AD-D369BAC1A3B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3955" y="3989595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121;p22">
            <a:extLst>
              <a:ext uri="{FF2B5EF4-FFF2-40B4-BE49-F238E27FC236}">
                <a16:creationId xmlns:a16="http://schemas.microsoft.com/office/drawing/2014/main" id="{B6598A75-7271-84D3-8965-FB1E8AA8DFC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074;p19">
            <a:extLst>
              <a:ext uri="{FF2B5EF4-FFF2-40B4-BE49-F238E27FC236}">
                <a16:creationId xmlns:a16="http://schemas.microsoft.com/office/drawing/2014/main" id="{0BFE7DD1-258E-140D-9BC5-82FB40C23FC3}"/>
              </a:ext>
            </a:extLst>
          </p:cNvPr>
          <p:cNvSpPr/>
          <p:nvPr/>
        </p:nvSpPr>
        <p:spPr>
          <a:xfrm>
            <a:off x="1736300" y="3090973"/>
            <a:ext cx="6493299" cy="4320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horizontale vers la droite et son intensité est 6 N.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075;p19">
            <a:extLst>
              <a:ext uri="{FF2B5EF4-FFF2-40B4-BE49-F238E27FC236}">
                <a16:creationId xmlns:a16="http://schemas.microsoft.com/office/drawing/2014/main" id="{39786326-D8C1-B64B-3B0B-1C11C61C9935}"/>
              </a:ext>
            </a:extLst>
          </p:cNvPr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0" name="Google Shape;2076;p19">
            <a:extLst>
              <a:ext uri="{FF2B5EF4-FFF2-40B4-BE49-F238E27FC236}">
                <a16:creationId xmlns:a16="http://schemas.microsoft.com/office/drawing/2014/main" id="{FCB1D81D-C699-AF5E-7A3B-432C5C6A2B45}"/>
              </a:ext>
            </a:extLst>
          </p:cNvPr>
          <p:cNvSpPr/>
          <p:nvPr/>
        </p:nvSpPr>
        <p:spPr>
          <a:xfrm>
            <a:off x="1736300" y="4119322"/>
            <a:ext cx="6493299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horizontale vers la gauche et son intensité est 6 N.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2077;p19">
            <a:extLst>
              <a:ext uri="{FF2B5EF4-FFF2-40B4-BE49-F238E27FC236}">
                <a16:creationId xmlns:a16="http://schemas.microsoft.com/office/drawing/2014/main" id="{B1B8A666-0892-CCCD-BC19-442A09B7FE8A}"/>
              </a:ext>
            </a:extLst>
          </p:cNvPr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2" name="Google Shape;2076;p19">
            <a:extLst>
              <a:ext uri="{FF2B5EF4-FFF2-40B4-BE49-F238E27FC236}">
                <a16:creationId xmlns:a16="http://schemas.microsoft.com/office/drawing/2014/main" id="{469C79EA-F1DA-ED2F-81E2-CDB6A2D307E3}"/>
              </a:ext>
            </a:extLst>
          </p:cNvPr>
          <p:cNvSpPr/>
          <p:nvPr/>
        </p:nvSpPr>
        <p:spPr>
          <a:xfrm>
            <a:off x="1736301" y="5141047"/>
            <a:ext cx="6493298" cy="4320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verticale vers le bas et son intensité est 6 N.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077;p19">
            <a:extLst>
              <a:ext uri="{FF2B5EF4-FFF2-40B4-BE49-F238E27FC236}">
                <a16:creationId xmlns:a16="http://schemas.microsoft.com/office/drawing/2014/main" id="{CD8CCE0B-C978-9A66-325D-67F4AE61B5E9}"/>
              </a:ext>
            </a:extLst>
          </p:cNvPr>
          <p:cNvSpPr/>
          <p:nvPr/>
        </p:nvSpPr>
        <p:spPr>
          <a:xfrm>
            <a:off x="1304301" y="5138273"/>
            <a:ext cx="432000" cy="430924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dirty="0"/>
          </a:p>
        </p:txBody>
      </p:sp>
      <p:sp>
        <p:nvSpPr>
          <p:cNvPr id="2" name="Google Shape;2073;p19">
            <a:extLst>
              <a:ext uri="{FF2B5EF4-FFF2-40B4-BE49-F238E27FC236}">
                <a16:creationId xmlns:a16="http://schemas.microsoft.com/office/drawing/2014/main" id="{24BB036C-8528-F3E4-8BFB-5B7F5F2166E8}"/>
              </a:ext>
            </a:extLst>
          </p:cNvPr>
          <p:cNvSpPr txBox="1"/>
          <p:nvPr/>
        </p:nvSpPr>
        <p:spPr>
          <a:xfrm>
            <a:off x="388444" y="1301475"/>
            <a:ext cx="11415111" cy="13849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800" b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fr-FR" dirty="0"/>
              <a:t>Un solide est en équilibre sous l’action de deux forces.</a:t>
            </a:r>
            <a:br>
              <a:rPr lang="fr-FR" dirty="0"/>
            </a:br>
            <a:r>
              <a:rPr lang="fr-FR" dirty="0"/>
              <a:t>La première force est horizontale vers la droite et son intensité est 6 N.</a:t>
            </a:r>
          </a:p>
          <a:p>
            <a:pPr algn="l"/>
            <a:r>
              <a:rPr lang="fr-FR" dirty="0"/>
              <a:t>La deuxième force est: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8007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45C8117F-6325-0911-4135-3CF2BCDFC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DA9218A2-EF0B-88DB-426F-3609839276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Répondez par oui ou non 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3E350A2B-9984-8E43-F849-68DEA63D8E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>
            <a:extLst>
              <a:ext uri="{FF2B5EF4-FFF2-40B4-BE49-F238E27FC236}">
                <a16:creationId xmlns:a16="http://schemas.microsoft.com/office/drawing/2014/main" id="{AB1C5F23-FED8-3E04-C631-56957771E6D4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7C82C47F-6A83-0604-0449-CB01522B89A0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>
              <a:extLst>
                <a:ext uri="{FF2B5EF4-FFF2-40B4-BE49-F238E27FC236}">
                  <a16:creationId xmlns:a16="http://schemas.microsoft.com/office/drawing/2014/main" id="{D6F28A0D-1906-C02F-FE31-2D01A30DC719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Google Shape;2073;p19">
            <a:extLst>
              <a:ext uri="{FF2B5EF4-FFF2-40B4-BE49-F238E27FC236}">
                <a16:creationId xmlns:a16="http://schemas.microsoft.com/office/drawing/2014/main" id="{2082B72F-B3B8-4B2A-9E4B-FAA496E6FEE9}"/>
              </a:ext>
            </a:extLst>
          </p:cNvPr>
          <p:cNvSpPr txBox="1"/>
          <p:nvPr/>
        </p:nvSpPr>
        <p:spPr>
          <a:xfrm>
            <a:off x="584199" y="1417157"/>
            <a:ext cx="10608837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800" b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ym typeface="Calibri"/>
              </a:rPr>
              <a:t>La Terre attire à distance le satellite vers elle.</a:t>
            </a:r>
          </a:p>
        </p:txBody>
      </p:sp>
      <p:grpSp>
        <p:nvGrpSpPr>
          <p:cNvPr id="13" name="Google Shape;3187;p45">
            <a:extLst>
              <a:ext uri="{FF2B5EF4-FFF2-40B4-BE49-F238E27FC236}">
                <a16:creationId xmlns:a16="http://schemas.microsoft.com/office/drawing/2014/main" id="{A4CEC7DD-4C5C-FE02-EF11-BC6FAFE3B82A}"/>
              </a:ext>
            </a:extLst>
          </p:cNvPr>
          <p:cNvGrpSpPr/>
          <p:nvPr/>
        </p:nvGrpSpPr>
        <p:grpSpPr>
          <a:xfrm>
            <a:off x="820272" y="2985334"/>
            <a:ext cx="4374465" cy="443666"/>
            <a:chOff x="1445309" y="2444290"/>
            <a:chExt cx="3862619" cy="443666"/>
          </a:xfrm>
        </p:grpSpPr>
        <p:sp>
          <p:nvSpPr>
            <p:cNvPr id="14" name="Google Shape;3188;p45">
              <a:extLst>
                <a:ext uri="{FF2B5EF4-FFF2-40B4-BE49-F238E27FC236}">
                  <a16:creationId xmlns:a16="http://schemas.microsoft.com/office/drawing/2014/main" id="{BE2581C8-226B-B58A-DB72-167F7F073B1B}"/>
                </a:ext>
              </a:extLst>
            </p:cNvPr>
            <p:cNvSpPr/>
            <p:nvPr/>
          </p:nvSpPr>
          <p:spPr>
            <a:xfrm>
              <a:off x="1740676" y="2444290"/>
              <a:ext cx="3567252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Oui</a:t>
              </a:r>
              <a:endParaRPr dirty="0"/>
            </a:p>
          </p:txBody>
        </p:sp>
        <p:sp>
          <p:nvSpPr>
            <p:cNvPr id="15" name="Google Shape;3189;p45">
              <a:extLst>
                <a:ext uri="{FF2B5EF4-FFF2-40B4-BE49-F238E27FC236}">
                  <a16:creationId xmlns:a16="http://schemas.microsoft.com/office/drawing/2014/main" id="{874395EE-FE9B-4BFF-F0ED-F4C9A2565D42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16" name="Google Shape;3190;p45">
            <a:extLst>
              <a:ext uri="{FF2B5EF4-FFF2-40B4-BE49-F238E27FC236}">
                <a16:creationId xmlns:a16="http://schemas.microsoft.com/office/drawing/2014/main" id="{2915E241-4B6A-66CC-D20F-C84AC30ADCD4}"/>
              </a:ext>
            </a:extLst>
          </p:cNvPr>
          <p:cNvGrpSpPr/>
          <p:nvPr/>
        </p:nvGrpSpPr>
        <p:grpSpPr>
          <a:xfrm>
            <a:off x="820272" y="4332580"/>
            <a:ext cx="4374465" cy="430924"/>
            <a:chOff x="1445309" y="3848948"/>
            <a:chExt cx="3862619" cy="430924"/>
          </a:xfrm>
        </p:grpSpPr>
        <p:sp>
          <p:nvSpPr>
            <p:cNvPr id="17" name="Google Shape;3191;p45">
              <a:extLst>
                <a:ext uri="{FF2B5EF4-FFF2-40B4-BE49-F238E27FC236}">
                  <a16:creationId xmlns:a16="http://schemas.microsoft.com/office/drawing/2014/main" id="{06B61CAB-3E20-D535-A2CF-9CC5CC5C3E05}"/>
                </a:ext>
              </a:extLst>
            </p:cNvPr>
            <p:cNvSpPr/>
            <p:nvPr/>
          </p:nvSpPr>
          <p:spPr>
            <a:xfrm>
              <a:off x="1877309" y="3848948"/>
              <a:ext cx="3430619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Non</a:t>
              </a:r>
              <a:endParaRPr dirty="0"/>
            </a:p>
          </p:txBody>
        </p:sp>
        <p:sp>
          <p:nvSpPr>
            <p:cNvPr id="18" name="Google Shape;3192;p45">
              <a:extLst>
                <a:ext uri="{FF2B5EF4-FFF2-40B4-BE49-F238E27FC236}">
                  <a16:creationId xmlns:a16="http://schemas.microsoft.com/office/drawing/2014/main" id="{EB48F10B-B5D7-E100-84C3-00BDB812C109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pic>
        <p:nvPicPr>
          <p:cNvPr id="3" name="Picture 3267">
            <a:extLst>
              <a:ext uri="{FF2B5EF4-FFF2-40B4-BE49-F238E27FC236}">
                <a16:creationId xmlns:a16="http://schemas.microsoft.com/office/drawing/2014/main" id="{970E859F-C1D5-9B3A-8914-ECFBBDC18925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65358" y="3213538"/>
            <a:ext cx="1636213" cy="1586910"/>
          </a:xfrm>
          <a:prstGeom prst="rect">
            <a:avLst/>
          </a:prstGeom>
          <a:noFill/>
        </p:spPr>
      </p:pic>
      <p:sp>
        <p:nvSpPr>
          <p:cNvPr id="4" name="Graphique 14" descr="Satellite avec un remplissage uni">
            <a:extLst>
              <a:ext uri="{FF2B5EF4-FFF2-40B4-BE49-F238E27FC236}">
                <a16:creationId xmlns:a16="http://schemas.microsoft.com/office/drawing/2014/main" id="{0CDEACDD-9D5A-4DAA-E2F7-1A03FB5CE80A}"/>
              </a:ext>
            </a:extLst>
          </p:cNvPr>
          <p:cNvSpPr/>
          <p:nvPr/>
        </p:nvSpPr>
        <p:spPr>
          <a:xfrm>
            <a:off x="8635631" y="2221694"/>
            <a:ext cx="495668" cy="495065"/>
          </a:xfrm>
          <a:custGeom>
            <a:avLst/>
            <a:gdLst>
              <a:gd name="csX0" fmla="*/ 339491 w 495668"/>
              <a:gd name="csY0" fmla="*/ 454664 h 495065"/>
              <a:gd name="csX1" fmla="*/ 390746 w 495668"/>
              <a:gd name="csY1" fmla="*/ 403409 h 495065"/>
              <a:gd name="csX2" fmla="*/ 407630 w 495668"/>
              <a:gd name="csY2" fmla="*/ 420293 h 495065"/>
              <a:gd name="csX3" fmla="*/ 356375 w 495668"/>
              <a:gd name="csY3" fmla="*/ 471548 h 495065"/>
              <a:gd name="csX4" fmla="*/ 339491 w 495668"/>
              <a:gd name="csY4" fmla="*/ 454664 h 495065"/>
              <a:gd name="csX5" fmla="*/ 322004 w 495668"/>
              <a:gd name="csY5" fmla="*/ 335270 h 495065"/>
              <a:gd name="csX6" fmla="*/ 338888 w 495668"/>
              <a:gd name="csY6" fmla="*/ 352154 h 495065"/>
              <a:gd name="csX7" fmla="*/ 287633 w 495668"/>
              <a:gd name="csY7" fmla="*/ 403409 h 495065"/>
              <a:gd name="csX8" fmla="*/ 270748 w 495668"/>
              <a:gd name="csY8" fmla="*/ 386525 h 495065"/>
              <a:gd name="csX9" fmla="*/ 322004 w 495668"/>
              <a:gd name="csY9" fmla="*/ 335270 h 495065"/>
              <a:gd name="csX10" fmla="*/ 386525 w 495668"/>
              <a:gd name="csY10" fmla="*/ 271351 h 495065"/>
              <a:gd name="csX11" fmla="*/ 403409 w 495668"/>
              <a:gd name="csY11" fmla="*/ 288236 h 495065"/>
              <a:gd name="csX12" fmla="*/ 356375 w 495668"/>
              <a:gd name="csY12" fmla="*/ 335270 h 495065"/>
              <a:gd name="csX13" fmla="*/ 339491 w 495668"/>
              <a:gd name="csY13" fmla="*/ 318386 h 495065"/>
              <a:gd name="csX14" fmla="*/ 386525 w 495668"/>
              <a:gd name="csY14" fmla="*/ 271351 h 495065"/>
              <a:gd name="csX15" fmla="*/ 373259 w 495668"/>
              <a:gd name="csY15" fmla="*/ 386525 h 495065"/>
              <a:gd name="csX16" fmla="*/ 322004 w 495668"/>
              <a:gd name="csY16" fmla="*/ 437780 h 495065"/>
              <a:gd name="csX17" fmla="*/ 305120 w 495668"/>
              <a:gd name="csY17" fmla="*/ 420896 h 495065"/>
              <a:gd name="csX18" fmla="*/ 356375 w 495668"/>
              <a:gd name="csY18" fmla="*/ 369641 h 495065"/>
              <a:gd name="csX19" fmla="*/ 373259 w 495668"/>
              <a:gd name="csY19" fmla="*/ 386525 h 495065"/>
              <a:gd name="csX20" fmla="*/ 373259 w 495668"/>
              <a:gd name="csY20" fmla="*/ 352154 h 495065"/>
              <a:gd name="csX21" fmla="*/ 420293 w 495668"/>
              <a:gd name="csY21" fmla="*/ 305120 h 495065"/>
              <a:gd name="csX22" fmla="*/ 437177 w 495668"/>
              <a:gd name="csY22" fmla="*/ 322004 h 495065"/>
              <a:gd name="csX23" fmla="*/ 390143 w 495668"/>
              <a:gd name="csY23" fmla="*/ 369038 h 495065"/>
              <a:gd name="csX24" fmla="*/ 373259 w 495668"/>
              <a:gd name="csY24" fmla="*/ 352154 h 495065"/>
              <a:gd name="csX25" fmla="*/ 424514 w 495668"/>
              <a:gd name="csY25" fmla="*/ 403409 h 495065"/>
              <a:gd name="csX26" fmla="*/ 407630 w 495668"/>
              <a:gd name="csY26" fmla="*/ 386525 h 495065"/>
              <a:gd name="csX27" fmla="*/ 454664 w 495668"/>
              <a:gd name="csY27" fmla="*/ 339491 h 495065"/>
              <a:gd name="csX28" fmla="*/ 471548 w 495668"/>
              <a:gd name="csY28" fmla="*/ 356375 h 495065"/>
              <a:gd name="csX29" fmla="*/ 424514 w 495668"/>
              <a:gd name="csY29" fmla="*/ 403409 h 495065"/>
              <a:gd name="csX30" fmla="*/ 78993 w 495668"/>
              <a:gd name="csY30" fmla="*/ 433559 h 495065"/>
              <a:gd name="csX31" fmla="*/ 104923 w 495668"/>
              <a:gd name="csY31" fmla="*/ 407630 h 495065"/>
              <a:gd name="csX32" fmla="*/ 130852 w 495668"/>
              <a:gd name="csY32" fmla="*/ 433559 h 495065"/>
              <a:gd name="csX33" fmla="*/ 78993 w 495668"/>
              <a:gd name="csY33" fmla="*/ 433559 h 495065"/>
              <a:gd name="csX34" fmla="*/ 88038 w 495668"/>
              <a:gd name="csY34" fmla="*/ 390746 h 495065"/>
              <a:gd name="csX35" fmla="*/ 61506 w 495668"/>
              <a:gd name="csY35" fmla="*/ 417278 h 495065"/>
              <a:gd name="csX36" fmla="*/ 61506 w 495668"/>
              <a:gd name="csY36" fmla="*/ 364214 h 495065"/>
              <a:gd name="csX37" fmla="*/ 88038 w 495668"/>
              <a:gd name="csY37" fmla="*/ 390746 h 495065"/>
              <a:gd name="csX38" fmla="*/ 109144 w 495668"/>
              <a:gd name="csY38" fmla="*/ 224317 h 495065"/>
              <a:gd name="csX39" fmla="*/ 92259 w 495668"/>
              <a:gd name="csY39" fmla="*/ 207433 h 495065"/>
              <a:gd name="csX40" fmla="*/ 143515 w 495668"/>
              <a:gd name="csY40" fmla="*/ 156178 h 495065"/>
              <a:gd name="csX41" fmla="*/ 160399 w 495668"/>
              <a:gd name="csY41" fmla="*/ 173062 h 495065"/>
              <a:gd name="csX42" fmla="*/ 109144 w 495668"/>
              <a:gd name="csY42" fmla="*/ 224317 h 495065"/>
              <a:gd name="csX43" fmla="*/ 74772 w 495668"/>
              <a:gd name="csY43" fmla="*/ 88038 h 495065"/>
              <a:gd name="csX44" fmla="*/ 91656 w 495668"/>
              <a:gd name="csY44" fmla="*/ 104923 h 495065"/>
              <a:gd name="csX45" fmla="*/ 40401 w 495668"/>
              <a:gd name="csY45" fmla="*/ 156178 h 495065"/>
              <a:gd name="csX46" fmla="*/ 23517 w 495668"/>
              <a:gd name="csY46" fmla="*/ 139294 h 495065"/>
              <a:gd name="csX47" fmla="*/ 74772 w 495668"/>
              <a:gd name="csY47" fmla="*/ 88038 h 495065"/>
              <a:gd name="csX48" fmla="*/ 156178 w 495668"/>
              <a:gd name="csY48" fmla="*/ 41004 h 495065"/>
              <a:gd name="csX49" fmla="*/ 109144 w 495668"/>
              <a:gd name="csY49" fmla="*/ 88038 h 495065"/>
              <a:gd name="csX50" fmla="*/ 92259 w 495668"/>
              <a:gd name="csY50" fmla="*/ 71154 h 495065"/>
              <a:gd name="csX51" fmla="*/ 138691 w 495668"/>
              <a:gd name="csY51" fmla="*/ 24120 h 495065"/>
              <a:gd name="csX52" fmla="*/ 156178 w 495668"/>
              <a:gd name="csY52" fmla="*/ 41004 h 495065"/>
              <a:gd name="csX53" fmla="*/ 126028 w 495668"/>
              <a:gd name="csY53" fmla="*/ 139294 h 495065"/>
              <a:gd name="csX54" fmla="*/ 74772 w 495668"/>
              <a:gd name="csY54" fmla="*/ 190549 h 495065"/>
              <a:gd name="csX55" fmla="*/ 57888 w 495668"/>
              <a:gd name="csY55" fmla="*/ 173665 h 495065"/>
              <a:gd name="csX56" fmla="*/ 109144 w 495668"/>
              <a:gd name="csY56" fmla="*/ 122410 h 495065"/>
              <a:gd name="csX57" fmla="*/ 126028 w 495668"/>
              <a:gd name="csY57" fmla="*/ 139294 h 495065"/>
              <a:gd name="csX58" fmla="*/ 126028 w 495668"/>
              <a:gd name="csY58" fmla="*/ 104923 h 495065"/>
              <a:gd name="csX59" fmla="*/ 173062 w 495668"/>
              <a:gd name="csY59" fmla="*/ 57888 h 495065"/>
              <a:gd name="csX60" fmla="*/ 189946 w 495668"/>
              <a:gd name="csY60" fmla="*/ 74772 h 495065"/>
              <a:gd name="csX61" fmla="*/ 142912 w 495668"/>
              <a:gd name="csY61" fmla="*/ 121807 h 495065"/>
              <a:gd name="csX62" fmla="*/ 126028 w 495668"/>
              <a:gd name="csY62" fmla="*/ 104923 h 495065"/>
              <a:gd name="csX63" fmla="*/ 177283 w 495668"/>
              <a:gd name="csY63" fmla="*/ 156178 h 495065"/>
              <a:gd name="csX64" fmla="*/ 160399 w 495668"/>
              <a:gd name="csY64" fmla="*/ 139294 h 495065"/>
              <a:gd name="csX65" fmla="*/ 207433 w 495668"/>
              <a:gd name="csY65" fmla="*/ 92259 h 495065"/>
              <a:gd name="csX66" fmla="*/ 224317 w 495668"/>
              <a:gd name="csY66" fmla="*/ 109144 h 495065"/>
              <a:gd name="csX67" fmla="*/ 177283 w 495668"/>
              <a:gd name="csY67" fmla="*/ 156178 h 495065"/>
              <a:gd name="csX68" fmla="*/ 488433 w 495668"/>
              <a:gd name="csY68" fmla="*/ 339491 h 495065"/>
              <a:gd name="csX69" fmla="*/ 403409 w 495668"/>
              <a:gd name="csY69" fmla="*/ 254467 h 495065"/>
              <a:gd name="csX70" fmla="*/ 386525 w 495668"/>
              <a:gd name="csY70" fmla="*/ 247231 h 495065"/>
              <a:gd name="csX71" fmla="*/ 369641 w 495668"/>
              <a:gd name="csY71" fmla="*/ 254467 h 495065"/>
              <a:gd name="csX72" fmla="*/ 322004 w 495668"/>
              <a:gd name="csY72" fmla="*/ 301502 h 495065"/>
              <a:gd name="csX73" fmla="*/ 305120 w 495668"/>
              <a:gd name="csY73" fmla="*/ 284617 h 495065"/>
              <a:gd name="csX74" fmla="*/ 364817 w 495668"/>
              <a:gd name="csY74" fmla="*/ 224920 h 495065"/>
              <a:gd name="csX75" fmla="*/ 372053 w 495668"/>
              <a:gd name="csY75" fmla="*/ 208036 h 495065"/>
              <a:gd name="csX76" fmla="*/ 364817 w 495668"/>
              <a:gd name="csY76" fmla="*/ 191152 h 495065"/>
              <a:gd name="csX77" fmla="*/ 355169 w 495668"/>
              <a:gd name="csY77" fmla="*/ 180901 h 495065"/>
              <a:gd name="csX78" fmla="*/ 377480 w 495668"/>
              <a:gd name="csY78" fmla="*/ 168841 h 495065"/>
              <a:gd name="csX79" fmla="*/ 326828 w 495668"/>
              <a:gd name="csY79" fmla="*/ 118189 h 495065"/>
              <a:gd name="csX80" fmla="*/ 314768 w 495668"/>
              <a:gd name="csY80" fmla="*/ 140500 h 495065"/>
              <a:gd name="csX81" fmla="*/ 305120 w 495668"/>
              <a:gd name="csY81" fmla="*/ 130852 h 495065"/>
              <a:gd name="csX82" fmla="*/ 288235 w 495668"/>
              <a:gd name="csY82" fmla="*/ 123616 h 495065"/>
              <a:gd name="csX83" fmla="*/ 271351 w 495668"/>
              <a:gd name="csY83" fmla="*/ 130852 h 495065"/>
              <a:gd name="csX84" fmla="*/ 211654 w 495668"/>
              <a:gd name="csY84" fmla="*/ 190549 h 495065"/>
              <a:gd name="csX85" fmla="*/ 194167 w 495668"/>
              <a:gd name="csY85" fmla="*/ 173665 h 495065"/>
              <a:gd name="csX86" fmla="*/ 241201 w 495668"/>
              <a:gd name="csY86" fmla="*/ 126631 h 495065"/>
              <a:gd name="csX87" fmla="*/ 248437 w 495668"/>
              <a:gd name="csY87" fmla="*/ 109747 h 495065"/>
              <a:gd name="csX88" fmla="*/ 241201 w 495668"/>
              <a:gd name="csY88" fmla="*/ 92862 h 495065"/>
              <a:gd name="csX89" fmla="*/ 156178 w 495668"/>
              <a:gd name="csY89" fmla="*/ 7236 h 495065"/>
              <a:gd name="csX90" fmla="*/ 138691 w 495668"/>
              <a:gd name="csY90" fmla="*/ 0 h 495065"/>
              <a:gd name="csX91" fmla="*/ 121807 w 495668"/>
              <a:gd name="csY91" fmla="*/ 7236 h 495065"/>
              <a:gd name="csX92" fmla="*/ 6633 w 495668"/>
              <a:gd name="csY92" fmla="*/ 122410 h 495065"/>
              <a:gd name="csX93" fmla="*/ 0 w 495668"/>
              <a:gd name="csY93" fmla="*/ 139294 h 495065"/>
              <a:gd name="csX94" fmla="*/ 7236 w 495668"/>
              <a:gd name="csY94" fmla="*/ 156178 h 495065"/>
              <a:gd name="csX95" fmla="*/ 92259 w 495668"/>
              <a:gd name="csY95" fmla="*/ 241201 h 495065"/>
              <a:gd name="csX96" fmla="*/ 109144 w 495668"/>
              <a:gd name="csY96" fmla="*/ 248437 h 495065"/>
              <a:gd name="csX97" fmla="*/ 126028 w 495668"/>
              <a:gd name="csY97" fmla="*/ 241201 h 495065"/>
              <a:gd name="csX98" fmla="*/ 177283 w 495668"/>
              <a:gd name="csY98" fmla="*/ 189946 h 495065"/>
              <a:gd name="csX99" fmla="*/ 194167 w 495668"/>
              <a:gd name="csY99" fmla="*/ 206830 h 495065"/>
              <a:gd name="csX100" fmla="*/ 134470 w 495668"/>
              <a:gd name="csY100" fmla="*/ 266527 h 495065"/>
              <a:gd name="csX101" fmla="*/ 127234 w 495668"/>
              <a:gd name="csY101" fmla="*/ 283411 h 495065"/>
              <a:gd name="csX102" fmla="*/ 134470 w 495668"/>
              <a:gd name="csY102" fmla="*/ 300296 h 495065"/>
              <a:gd name="csX103" fmla="*/ 151957 w 495668"/>
              <a:gd name="csY103" fmla="*/ 317180 h 495065"/>
              <a:gd name="csX104" fmla="*/ 133867 w 495668"/>
              <a:gd name="csY104" fmla="*/ 335270 h 495065"/>
              <a:gd name="csX105" fmla="*/ 19296 w 495668"/>
              <a:gd name="csY105" fmla="*/ 322004 h 495065"/>
              <a:gd name="csX106" fmla="*/ 37386 w 495668"/>
              <a:gd name="csY106" fmla="*/ 339491 h 495065"/>
              <a:gd name="csX107" fmla="*/ 36783 w 495668"/>
              <a:gd name="csY107" fmla="*/ 429941 h 495065"/>
              <a:gd name="csX108" fmla="*/ 16281 w 495668"/>
              <a:gd name="csY108" fmla="*/ 455267 h 495065"/>
              <a:gd name="csX109" fmla="*/ 39798 w 495668"/>
              <a:gd name="csY109" fmla="*/ 477578 h 495065"/>
              <a:gd name="csX110" fmla="*/ 64521 w 495668"/>
              <a:gd name="csY110" fmla="*/ 456473 h 495065"/>
              <a:gd name="csX111" fmla="*/ 154972 w 495668"/>
              <a:gd name="csY111" fmla="*/ 457076 h 495065"/>
              <a:gd name="csX112" fmla="*/ 173062 w 495668"/>
              <a:gd name="csY112" fmla="*/ 475166 h 495065"/>
              <a:gd name="csX113" fmla="*/ 159796 w 495668"/>
              <a:gd name="csY113" fmla="*/ 360596 h 495065"/>
              <a:gd name="csX114" fmla="*/ 177886 w 495668"/>
              <a:gd name="csY114" fmla="*/ 342506 h 495065"/>
              <a:gd name="csX115" fmla="*/ 194167 w 495668"/>
              <a:gd name="csY115" fmla="*/ 360596 h 495065"/>
              <a:gd name="csX116" fmla="*/ 211051 w 495668"/>
              <a:gd name="csY116" fmla="*/ 367832 h 495065"/>
              <a:gd name="csX117" fmla="*/ 227935 w 495668"/>
              <a:gd name="csY117" fmla="*/ 360596 h 495065"/>
              <a:gd name="csX118" fmla="*/ 287633 w 495668"/>
              <a:gd name="csY118" fmla="*/ 300899 h 495065"/>
              <a:gd name="csX119" fmla="*/ 304517 w 495668"/>
              <a:gd name="csY119" fmla="*/ 317783 h 495065"/>
              <a:gd name="csX120" fmla="*/ 253261 w 495668"/>
              <a:gd name="csY120" fmla="*/ 369038 h 495065"/>
              <a:gd name="csX121" fmla="*/ 246025 w 495668"/>
              <a:gd name="csY121" fmla="*/ 385922 h 495065"/>
              <a:gd name="csX122" fmla="*/ 253261 w 495668"/>
              <a:gd name="csY122" fmla="*/ 402806 h 495065"/>
              <a:gd name="csX123" fmla="*/ 338888 w 495668"/>
              <a:gd name="csY123" fmla="*/ 487830 h 495065"/>
              <a:gd name="csX124" fmla="*/ 355772 w 495668"/>
              <a:gd name="csY124" fmla="*/ 495066 h 495065"/>
              <a:gd name="csX125" fmla="*/ 372656 w 495668"/>
              <a:gd name="csY125" fmla="*/ 487830 h 495065"/>
              <a:gd name="csX126" fmla="*/ 488433 w 495668"/>
              <a:gd name="csY126" fmla="*/ 373862 h 495065"/>
              <a:gd name="csX127" fmla="*/ 495669 w 495668"/>
              <a:gd name="csY127" fmla="*/ 356978 h 495065"/>
              <a:gd name="csX128" fmla="*/ 488433 w 495668"/>
              <a:gd name="csY128" fmla="*/ 339491 h 4950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</a:cxnLst>
            <a:rect l="l" t="t" r="r" b="b"/>
            <a:pathLst>
              <a:path w="495668" h="495065">
                <a:moveTo>
                  <a:pt x="339491" y="454664"/>
                </a:moveTo>
                <a:lnTo>
                  <a:pt x="390746" y="403409"/>
                </a:lnTo>
                <a:lnTo>
                  <a:pt x="407630" y="420293"/>
                </a:lnTo>
                <a:lnTo>
                  <a:pt x="356375" y="471548"/>
                </a:lnTo>
                <a:lnTo>
                  <a:pt x="339491" y="454664"/>
                </a:lnTo>
                <a:close/>
                <a:moveTo>
                  <a:pt x="322004" y="335270"/>
                </a:moveTo>
                <a:lnTo>
                  <a:pt x="338888" y="352154"/>
                </a:lnTo>
                <a:lnTo>
                  <a:pt x="287633" y="403409"/>
                </a:lnTo>
                <a:lnTo>
                  <a:pt x="270748" y="386525"/>
                </a:lnTo>
                <a:lnTo>
                  <a:pt x="322004" y="335270"/>
                </a:lnTo>
                <a:close/>
                <a:moveTo>
                  <a:pt x="386525" y="271351"/>
                </a:moveTo>
                <a:lnTo>
                  <a:pt x="403409" y="288236"/>
                </a:lnTo>
                <a:lnTo>
                  <a:pt x="356375" y="335270"/>
                </a:lnTo>
                <a:lnTo>
                  <a:pt x="339491" y="318386"/>
                </a:lnTo>
                <a:lnTo>
                  <a:pt x="386525" y="271351"/>
                </a:lnTo>
                <a:close/>
                <a:moveTo>
                  <a:pt x="373259" y="386525"/>
                </a:moveTo>
                <a:lnTo>
                  <a:pt x="322004" y="437780"/>
                </a:lnTo>
                <a:lnTo>
                  <a:pt x="305120" y="420896"/>
                </a:lnTo>
                <a:lnTo>
                  <a:pt x="356375" y="369641"/>
                </a:lnTo>
                <a:lnTo>
                  <a:pt x="373259" y="386525"/>
                </a:lnTo>
                <a:close/>
                <a:moveTo>
                  <a:pt x="373259" y="352154"/>
                </a:moveTo>
                <a:lnTo>
                  <a:pt x="420293" y="305120"/>
                </a:lnTo>
                <a:lnTo>
                  <a:pt x="437177" y="322004"/>
                </a:lnTo>
                <a:lnTo>
                  <a:pt x="390143" y="369038"/>
                </a:lnTo>
                <a:lnTo>
                  <a:pt x="373259" y="352154"/>
                </a:lnTo>
                <a:close/>
                <a:moveTo>
                  <a:pt x="424514" y="403409"/>
                </a:moveTo>
                <a:lnTo>
                  <a:pt x="407630" y="386525"/>
                </a:lnTo>
                <a:lnTo>
                  <a:pt x="454664" y="339491"/>
                </a:lnTo>
                <a:lnTo>
                  <a:pt x="471548" y="356375"/>
                </a:lnTo>
                <a:lnTo>
                  <a:pt x="424514" y="403409"/>
                </a:lnTo>
                <a:close/>
                <a:moveTo>
                  <a:pt x="78993" y="433559"/>
                </a:moveTo>
                <a:lnTo>
                  <a:pt x="104923" y="407630"/>
                </a:lnTo>
                <a:lnTo>
                  <a:pt x="130852" y="433559"/>
                </a:lnTo>
                <a:lnTo>
                  <a:pt x="78993" y="433559"/>
                </a:lnTo>
                <a:close/>
                <a:moveTo>
                  <a:pt x="88038" y="390746"/>
                </a:moveTo>
                <a:lnTo>
                  <a:pt x="61506" y="417278"/>
                </a:lnTo>
                <a:lnTo>
                  <a:pt x="61506" y="364214"/>
                </a:lnTo>
                <a:lnTo>
                  <a:pt x="88038" y="390746"/>
                </a:lnTo>
                <a:close/>
                <a:moveTo>
                  <a:pt x="109144" y="224317"/>
                </a:moveTo>
                <a:lnTo>
                  <a:pt x="92259" y="207433"/>
                </a:lnTo>
                <a:lnTo>
                  <a:pt x="143515" y="156178"/>
                </a:lnTo>
                <a:lnTo>
                  <a:pt x="160399" y="173062"/>
                </a:lnTo>
                <a:lnTo>
                  <a:pt x="109144" y="224317"/>
                </a:lnTo>
                <a:close/>
                <a:moveTo>
                  <a:pt x="74772" y="88038"/>
                </a:moveTo>
                <a:lnTo>
                  <a:pt x="91656" y="104923"/>
                </a:lnTo>
                <a:lnTo>
                  <a:pt x="40401" y="156178"/>
                </a:lnTo>
                <a:lnTo>
                  <a:pt x="23517" y="139294"/>
                </a:lnTo>
                <a:lnTo>
                  <a:pt x="74772" y="88038"/>
                </a:lnTo>
                <a:close/>
                <a:moveTo>
                  <a:pt x="156178" y="41004"/>
                </a:moveTo>
                <a:lnTo>
                  <a:pt x="109144" y="88038"/>
                </a:lnTo>
                <a:lnTo>
                  <a:pt x="92259" y="71154"/>
                </a:lnTo>
                <a:lnTo>
                  <a:pt x="138691" y="24120"/>
                </a:lnTo>
                <a:lnTo>
                  <a:pt x="156178" y="41004"/>
                </a:lnTo>
                <a:close/>
                <a:moveTo>
                  <a:pt x="126028" y="139294"/>
                </a:moveTo>
                <a:lnTo>
                  <a:pt x="74772" y="190549"/>
                </a:lnTo>
                <a:lnTo>
                  <a:pt x="57888" y="173665"/>
                </a:lnTo>
                <a:lnTo>
                  <a:pt x="109144" y="122410"/>
                </a:lnTo>
                <a:lnTo>
                  <a:pt x="126028" y="139294"/>
                </a:lnTo>
                <a:close/>
                <a:moveTo>
                  <a:pt x="126028" y="104923"/>
                </a:moveTo>
                <a:lnTo>
                  <a:pt x="173062" y="57888"/>
                </a:lnTo>
                <a:lnTo>
                  <a:pt x="189946" y="74772"/>
                </a:lnTo>
                <a:lnTo>
                  <a:pt x="142912" y="121807"/>
                </a:lnTo>
                <a:lnTo>
                  <a:pt x="126028" y="104923"/>
                </a:lnTo>
                <a:close/>
                <a:moveTo>
                  <a:pt x="177283" y="156178"/>
                </a:moveTo>
                <a:lnTo>
                  <a:pt x="160399" y="139294"/>
                </a:lnTo>
                <a:lnTo>
                  <a:pt x="207433" y="92259"/>
                </a:lnTo>
                <a:lnTo>
                  <a:pt x="224317" y="109144"/>
                </a:lnTo>
                <a:lnTo>
                  <a:pt x="177283" y="156178"/>
                </a:lnTo>
                <a:close/>
                <a:moveTo>
                  <a:pt x="488433" y="339491"/>
                </a:moveTo>
                <a:lnTo>
                  <a:pt x="403409" y="254467"/>
                </a:lnTo>
                <a:cubicBezTo>
                  <a:pt x="398585" y="249643"/>
                  <a:pt x="392555" y="247231"/>
                  <a:pt x="386525" y="247231"/>
                </a:cubicBezTo>
                <a:cubicBezTo>
                  <a:pt x="380495" y="247231"/>
                  <a:pt x="373862" y="249643"/>
                  <a:pt x="369641" y="254467"/>
                </a:cubicBezTo>
                <a:lnTo>
                  <a:pt x="322004" y="301502"/>
                </a:lnTo>
                <a:lnTo>
                  <a:pt x="305120" y="284617"/>
                </a:lnTo>
                <a:lnTo>
                  <a:pt x="364817" y="224920"/>
                </a:lnTo>
                <a:cubicBezTo>
                  <a:pt x="369641" y="220096"/>
                  <a:pt x="372053" y="214066"/>
                  <a:pt x="372053" y="208036"/>
                </a:cubicBezTo>
                <a:cubicBezTo>
                  <a:pt x="372053" y="201403"/>
                  <a:pt x="369641" y="195373"/>
                  <a:pt x="364817" y="191152"/>
                </a:cubicBezTo>
                <a:lnTo>
                  <a:pt x="355169" y="180901"/>
                </a:lnTo>
                <a:lnTo>
                  <a:pt x="377480" y="168841"/>
                </a:lnTo>
                <a:lnTo>
                  <a:pt x="326828" y="118189"/>
                </a:lnTo>
                <a:lnTo>
                  <a:pt x="314768" y="140500"/>
                </a:lnTo>
                <a:lnTo>
                  <a:pt x="305120" y="130852"/>
                </a:lnTo>
                <a:cubicBezTo>
                  <a:pt x="300296" y="126028"/>
                  <a:pt x="294266" y="123616"/>
                  <a:pt x="288235" y="123616"/>
                </a:cubicBezTo>
                <a:cubicBezTo>
                  <a:pt x="281602" y="123616"/>
                  <a:pt x="275572" y="126028"/>
                  <a:pt x="271351" y="130852"/>
                </a:cubicBezTo>
                <a:lnTo>
                  <a:pt x="211654" y="190549"/>
                </a:lnTo>
                <a:lnTo>
                  <a:pt x="194167" y="173665"/>
                </a:lnTo>
                <a:lnTo>
                  <a:pt x="241201" y="126631"/>
                </a:lnTo>
                <a:cubicBezTo>
                  <a:pt x="246025" y="121807"/>
                  <a:pt x="248437" y="115777"/>
                  <a:pt x="248437" y="109747"/>
                </a:cubicBezTo>
                <a:cubicBezTo>
                  <a:pt x="248437" y="103114"/>
                  <a:pt x="246025" y="97084"/>
                  <a:pt x="241201" y="92862"/>
                </a:cubicBezTo>
                <a:lnTo>
                  <a:pt x="156178" y="7236"/>
                </a:lnTo>
                <a:cubicBezTo>
                  <a:pt x="151354" y="2412"/>
                  <a:pt x="145324" y="0"/>
                  <a:pt x="138691" y="0"/>
                </a:cubicBezTo>
                <a:cubicBezTo>
                  <a:pt x="132058" y="0"/>
                  <a:pt x="126028" y="2412"/>
                  <a:pt x="121807" y="7236"/>
                </a:cubicBezTo>
                <a:lnTo>
                  <a:pt x="6633" y="122410"/>
                </a:lnTo>
                <a:cubicBezTo>
                  <a:pt x="2412" y="126631"/>
                  <a:pt x="0" y="132661"/>
                  <a:pt x="0" y="139294"/>
                </a:cubicBezTo>
                <a:cubicBezTo>
                  <a:pt x="0" y="145927"/>
                  <a:pt x="2412" y="151957"/>
                  <a:pt x="7236" y="156178"/>
                </a:cubicBezTo>
                <a:lnTo>
                  <a:pt x="92259" y="241201"/>
                </a:lnTo>
                <a:cubicBezTo>
                  <a:pt x="97084" y="246025"/>
                  <a:pt x="103114" y="248437"/>
                  <a:pt x="109144" y="248437"/>
                </a:cubicBezTo>
                <a:cubicBezTo>
                  <a:pt x="115174" y="248437"/>
                  <a:pt x="121807" y="246025"/>
                  <a:pt x="126028" y="241201"/>
                </a:cubicBezTo>
                <a:lnTo>
                  <a:pt x="177283" y="189946"/>
                </a:lnTo>
                <a:lnTo>
                  <a:pt x="194167" y="206830"/>
                </a:lnTo>
                <a:lnTo>
                  <a:pt x="134470" y="266527"/>
                </a:lnTo>
                <a:cubicBezTo>
                  <a:pt x="129646" y="271351"/>
                  <a:pt x="127234" y="277381"/>
                  <a:pt x="127234" y="283411"/>
                </a:cubicBezTo>
                <a:cubicBezTo>
                  <a:pt x="127234" y="290045"/>
                  <a:pt x="129646" y="296075"/>
                  <a:pt x="134470" y="300296"/>
                </a:cubicBezTo>
                <a:lnTo>
                  <a:pt x="151957" y="317180"/>
                </a:lnTo>
                <a:lnTo>
                  <a:pt x="133867" y="335270"/>
                </a:lnTo>
                <a:cubicBezTo>
                  <a:pt x="93465" y="303311"/>
                  <a:pt x="44622" y="296075"/>
                  <a:pt x="19296" y="322004"/>
                </a:cubicBezTo>
                <a:lnTo>
                  <a:pt x="37386" y="339491"/>
                </a:lnTo>
                <a:lnTo>
                  <a:pt x="36783" y="429941"/>
                </a:lnTo>
                <a:cubicBezTo>
                  <a:pt x="24723" y="431750"/>
                  <a:pt x="15678" y="442604"/>
                  <a:pt x="16281" y="455267"/>
                </a:cubicBezTo>
                <a:cubicBezTo>
                  <a:pt x="16884" y="467930"/>
                  <a:pt x="27135" y="477578"/>
                  <a:pt x="39798" y="477578"/>
                </a:cubicBezTo>
                <a:cubicBezTo>
                  <a:pt x="52461" y="478182"/>
                  <a:pt x="62712" y="468533"/>
                  <a:pt x="64521" y="456473"/>
                </a:cubicBezTo>
                <a:lnTo>
                  <a:pt x="154972" y="457076"/>
                </a:lnTo>
                <a:lnTo>
                  <a:pt x="173062" y="475166"/>
                </a:lnTo>
                <a:cubicBezTo>
                  <a:pt x="198388" y="449840"/>
                  <a:pt x="191755" y="400997"/>
                  <a:pt x="159796" y="360596"/>
                </a:cubicBezTo>
                <a:lnTo>
                  <a:pt x="177886" y="342506"/>
                </a:lnTo>
                <a:lnTo>
                  <a:pt x="194167" y="360596"/>
                </a:lnTo>
                <a:cubicBezTo>
                  <a:pt x="198991" y="365420"/>
                  <a:pt x="205021" y="367832"/>
                  <a:pt x="211051" y="367832"/>
                </a:cubicBezTo>
                <a:cubicBezTo>
                  <a:pt x="217684" y="367832"/>
                  <a:pt x="223714" y="365420"/>
                  <a:pt x="227935" y="360596"/>
                </a:cubicBezTo>
                <a:lnTo>
                  <a:pt x="287633" y="300899"/>
                </a:lnTo>
                <a:lnTo>
                  <a:pt x="304517" y="317783"/>
                </a:lnTo>
                <a:lnTo>
                  <a:pt x="253261" y="369038"/>
                </a:lnTo>
                <a:cubicBezTo>
                  <a:pt x="248437" y="373862"/>
                  <a:pt x="246025" y="379892"/>
                  <a:pt x="246025" y="385922"/>
                </a:cubicBezTo>
                <a:cubicBezTo>
                  <a:pt x="246025" y="391952"/>
                  <a:pt x="248437" y="398585"/>
                  <a:pt x="253261" y="402806"/>
                </a:cubicBezTo>
                <a:lnTo>
                  <a:pt x="338888" y="487830"/>
                </a:lnTo>
                <a:cubicBezTo>
                  <a:pt x="343712" y="492654"/>
                  <a:pt x="349742" y="495066"/>
                  <a:pt x="355772" y="495066"/>
                </a:cubicBezTo>
                <a:cubicBezTo>
                  <a:pt x="362405" y="495066"/>
                  <a:pt x="368435" y="492654"/>
                  <a:pt x="372656" y="487830"/>
                </a:cubicBezTo>
                <a:lnTo>
                  <a:pt x="488433" y="373862"/>
                </a:lnTo>
                <a:cubicBezTo>
                  <a:pt x="493257" y="369038"/>
                  <a:pt x="495669" y="363008"/>
                  <a:pt x="495669" y="356978"/>
                </a:cubicBezTo>
                <a:cubicBezTo>
                  <a:pt x="495669" y="350345"/>
                  <a:pt x="493257" y="344315"/>
                  <a:pt x="488433" y="339491"/>
                </a:cubicBezTo>
                <a:close/>
              </a:path>
            </a:pathLst>
          </a:custGeom>
          <a:solidFill>
            <a:srgbClr val="0070C0"/>
          </a:solidFill>
          <a:ln w="5953" cap="flat">
            <a:solidFill>
              <a:srgbClr val="00206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DF37D4A-0C19-7120-2800-D78B2109E1ED}"/>
              </a:ext>
            </a:extLst>
          </p:cNvPr>
          <p:cNvSpPr/>
          <p:nvPr/>
        </p:nvSpPr>
        <p:spPr>
          <a:xfrm>
            <a:off x="6997265" y="2447313"/>
            <a:ext cx="3648964" cy="30717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57320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0D83B9A-8CF8-8E2A-928F-0ED0DB611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FE6623F7-83E4-6040-FFA9-5C5277F993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Effectivement la Terre exerce une force à distance sur le satellite qui tourne autour d’elle.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C6D44974-B21D-9A97-7B66-9504FE0784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L’</a:t>
            </a:r>
            <a:r>
              <a:rPr lang="fr-FR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enseignant.e</a:t>
            </a:r>
            <a:r>
              <a:rPr lang="fr-FR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explique davantage.</a:t>
            </a:r>
            <a:endParaRPr dirty="0"/>
          </a:p>
        </p:txBody>
      </p:sp>
      <p:pic>
        <p:nvPicPr>
          <p:cNvPr id="23" name="Google Shape;2121;p22">
            <a:extLst>
              <a:ext uri="{FF2B5EF4-FFF2-40B4-BE49-F238E27FC236}">
                <a16:creationId xmlns:a16="http://schemas.microsoft.com/office/drawing/2014/main" id="{A0A85312-E449-1B24-4D5F-7593B72BB1E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73;p19">
            <a:extLst>
              <a:ext uri="{FF2B5EF4-FFF2-40B4-BE49-F238E27FC236}">
                <a16:creationId xmlns:a16="http://schemas.microsoft.com/office/drawing/2014/main" id="{F851F8F8-2598-8EBD-1E8A-B44C871E879B}"/>
              </a:ext>
            </a:extLst>
          </p:cNvPr>
          <p:cNvSpPr txBox="1"/>
          <p:nvPr/>
        </p:nvSpPr>
        <p:spPr>
          <a:xfrm>
            <a:off x="584199" y="1417157"/>
            <a:ext cx="10608837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800" b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ym typeface="Calibri"/>
              </a:rPr>
              <a:t>La Terre attire à distance le satellite vers elle.</a:t>
            </a:r>
          </a:p>
        </p:txBody>
      </p:sp>
      <p:grpSp>
        <p:nvGrpSpPr>
          <p:cNvPr id="21" name="Google Shape;3187;p45">
            <a:extLst>
              <a:ext uri="{FF2B5EF4-FFF2-40B4-BE49-F238E27FC236}">
                <a16:creationId xmlns:a16="http://schemas.microsoft.com/office/drawing/2014/main" id="{6C542DCB-6B3F-0E39-952B-7F493623B4C3}"/>
              </a:ext>
            </a:extLst>
          </p:cNvPr>
          <p:cNvGrpSpPr/>
          <p:nvPr/>
        </p:nvGrpSpPr>
        <p:grpSpPr>
          <a:xfrm>
            <a:off x="820272" y="2985334"/>
            <a:ext cx="4374465" cy="443666"/>
            <a:chOff x="1445309" y="2444290"/>
            <a:chExt cx="3862619" cy="443666"/>
          </a:xfrm>
        </p:grpSpPr>
        <p:sp>
          <p:nvSpPr>
            <p:cNvPr id="22" name="Google Shape;3188;p45">
              <a:extLst>
                <a:ext uri="{FF2B5EF4-FFF2-40B4-BE49-F238E27FC236}">
                  <a16:creationId xmlns:a16="http://schemas.microsoft.com/office/drawing/2014/main" id="{047B4F07-D1AE-64D5-1006-06B13E27FBFA}"/>
                </a:ext>
              </a:extLst>
            </p:cNvPr>
            <p:cNvSpPr/>
            <p:nvPr/>
          </p:nvSpPr>
          <p:spPr>
            <a:xfrm>
              <a:off x="1740676" y="2444290"/>
              <a:ext cx="3567252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Oui</a:t>
              </a:r>
              <a:endParaRPr dirty="0"/>
            </a:p>
          </p:txBody>
        </p:sp>
        <p:sp>
          <p:nvSpPr>
            <p:cNvPr id="28" name="Google Shape;3189;p45">
              <a:extLst>
                <a:ext uri="{FF2B5EF4-FFF2-40B4-BE49-F238E27FC236}">
                  <a16:creationId xmlns:a16="http://schemas.microsoft.com/office/drawing/2014/main" id="{EBA69302-13D1-0C7B-13AC-8C667EF7E894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29" name="Google Shape;3190;p45">
            <a:extLst>
              <a:ext uri="{FF2B5EF4-FFF2-40B4-BE49-F238E27FC236}">
                <a16:creationId xmlns:a16="http://schemas.microsoft.com/office/drawing/2014/main" id="{F156EC99-4ABA-049C-1330-89AAC011E4AE}"/>
              </a:ext>
            </a:extLst>
          </p:cNvPr>
          <p:cNvGrpSpPr/>
          <p:nvPr/>
        </p:nvGrpSpPr>
        <p:grpSpPr>
          <a:xfrm>
            <a:off x="820272" y="4332580"/>
            <a:ext cx="4374465" cy="430924"/>
            <a:chOff x="1445309" y="3848948"/>
            <a:chExt cx="3862619" cy="430924"/>
          </a:xfrm>
          <a:solidFill>
            <a:schemeClr val="bg1">
              <a:lumMod val="95000"/>
            </a:schemeClr>
          </a:solidFill>
        </p:grpSpPr>
        <p:sp>
          <p:nvSpPr>
            <p:cNvPr id="30" name="Google Shape;3191;p45">
              <a:extLst>
                <a:ext uri="{FF2B5EF4-FFF2-40B4-BE49-F238E27FC236}">
                  <a16:creationId xmlns:a16="http://schemas.microsoft.com/office/drawing/2014/main" id="{C93F23F2-1D9E-DBA6-595E-CF29156132EC}"/>
                </a:ext>
              </a:extLst>
            </p:cNvPr>
            <p:cNvSpPr/>
            <p:nvPr/>
          </p:nvSpPr>
          <p:spPr>
            <a:xfrm>
              <a:off x="1877309" y="3848948"/>
              <a:ext cx="3430619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Non</a:t>
              </a:r>
              <a:endParaRPr dirty="0"/>
            </a:p>
          </p:txBody>
        </p:sp>
        <p:sp>
          <p:nvSpPr>
            <p:cNvPr id="31" name="Google Shape;3192;p45">
              <a:extLst>
                <a:ext uri="{FF2B5EF4-FFF2-40B4-BE49-F238E27FC236}">
                  <a16:creationId xmlns:a16="http://schemas.microsoft.com/office/drawing/2014/main" id="{0477C4C7-4417-6E8D-2B93-EADDE8415AA1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pic>
        <p:nvPicPr>
          <p:cNvPr id="35" name="Google Shape;2090;p20" descr="Coche avec un remplissage uni">
            <a:extLst>
              <a:ext uri="{FF2B5EF4-FFF2-40B4-BE49-F238E27FC236}">
                <a16:creationId xmlns:a16="http://schemas.microsoft.com/office/drawing/2014/main" id="{E6712C7B-18A5-B6A2-AAD3-C63B24420CE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91037" y="2794063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3267">
            <a:extLst>
              <a:ext uri="{FF2B5EF4-FFF2-40B4-BE49-F238E27FC236}">
                <a16:creationId xmlns:a16="http://schemas.microsoft.com/office/drawing/2014/main" id="{A17B2309-D052-C2EC-5A08-EC440607B2E8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65358" y="3213538"/>
            <a:ext cx="1636213" cy="1586910"/>
          </a:xfrm>
          <a:prstGeom prst="rect">
            <a:avLst/>
          </a:prstGeom>
          <a:noFill/>
        </p:spPr>
      </p:pic>
      <p:sp>
        <p:nvSpPr>
          <p:cNvPr id="3" name="Graphique 14" descr="Satellite avec un remplissage uni">
            <a:extLst>
              <a:ext uri="{FF2B5EF4-FFF2-40B4-BE49-F238E27FC236}">
                <a16:creationId xmlns:a16="http://schemas.microsoft.com/office/drawing/2014/main" id="{F3C292C7-806D-2754-A263-6EC586E13344}"/>
              </a:ext>
            </a:extLst>
          </p:cNvPr>
          <p:cNvSpPr/>
          <p:nvPr/>
        </p:nvSpPr>
        <p:spPr>
          <a:xfrm>
            <a:off x="8635631" y="2221694"/>
            <a:ext cx="495668" cy="495065"/>
          </a:xfrm>
          <a:custGeom>
            <a:avLst/>
            <a:gdLst>
              <a:gd name="csX0" fmla="*/ 339491 w 495668"/>
              <a:gd name="csY0" fmla="*/ 454664 h 495065"/>
              <a:gd name="csX1" fmla="*/ 390746 w 495668"/>
              <a:gd name="csY1" fmla="*/ 403409 h 495065"/>
              <a:gd name="csX2" fmla="*/ 407630 w 495668"/>
              <a:gd name="csY2" fmla="*/ 420293 h 495065"/>
              <a:gd name="csX3" fmla="*/ 356375 w 495668"/>
              <a:gd name="csY3" fmla="*/ 471548 h 495065"/>
              <a:gd name="csX4" fmla="*/ 339491 w 495668"/>
              <a:gd name="csY4" fmla="*/ 454664 h 495065"/>
              <a:gd name="csX5" fmla="*/ 322004 w 495668"/>
              <a:gd name="csY5" fmla="*/ 335270 h 495065"/>
              <a:gd name="csX6" fmla="*/ 338888 w 495668"/>
              <a:gd name="csY6" fmla="*/ 352154 h 495065"/>
              <a:gd name="csX7" fmla="*/ 287633 w 495668"/>
              <a:gd name="csY7" fmla="*/ 403409 h 495065"/>
              <a:gd name="csX8" fmla="*/ 270748 w 495668"/>
              <a:gd name="csY8" fmla="*/ 386525 h 495065"/>
              <a:gd name="csX9" fmla="*/ 322004 w 495668"/>
              <a:gd name="csY9" fmla="*/ 335270 h 495065"/>
              <a:gd name="csX10" fmla="*/ 386525 w 495668"/>
              <a:gd name="csY10" fmla="*/ 271351 h 495065"/>
              <a:gd name="csX11" fmla="*/ 403409 w 495668"/>
              <a:gd name="csY11" fmla="*/ 288236 h 495065"/>
              <a:gd name="csX12" fmla="*/ 356375 w 495668"/>
              <a:gd name="csY12" fmla="*/ 335270 h 495065"/>
              <a:gd name="csX13" fmla="*/ 339491 w 495668"/>
              <a:gd name="csY13" fmla="*/ 318386 h 495065"/>
              <a:gd name="csX14" fmla="*/ 386525 w 495668"/>
              <a:gd name="csY14" fmla="*/ 271351 h 495065"/>
              <a:gd name="csX15" fmla="*/ 373259 w 495668"/>
              <a:gd name="csY15" fmla="*/ 386525 h 495065"/>
              <a:gd name="csX16" fmla="*/ 322004 w 495668"/>
              <a:gd name="csY16" fmla="*/ 437780 h 495065"/>
              <a:gd name="csX17" fmla="*/ 305120 w 495668"/>
              <a:gd name="csY17" fmla="*/ 420896 h 495065"/>
              <a:gd name="csX18" fmla="*/ 356375 w 495668"/>
              <a:gd name="csY18" fmla="*/ 369641 h 495065"/>
              <a:gd name="csX19" fmla="*/ 373259 w 495668"/>
              <a:gd name="csY19" fmla="*/ 386525 h 495065"/>
              <a:gd name="csX20" fmla="*/ 373259 w 495668"/>
              <a:gd name="csY20" fmla="*/ 352154 h 495065"/>
              <a:gd name="csX21" fmla="*/ 420293 w 495668"/>
              <a:gd name="csY21" fmla="*/ 305120 h 495065"/>
              <a:gd name="csX22" fmla="*/ 437177 w 495668"/>
              <a:gd name="csY22" fmla="*/ 322004 h 495065"/>
              <a:gd name="csX23" fmla="*/ 390143 w 495668"/>
              <a:gd name="csY23" fmla="*/ 369038 h 495065"/>
              <a:gd name="csX24" fmla="*/ 373259 w 495668"/>
              <a:gd name="csY24" fmla="*/ 352154 h 495065"/>
              <a:gd name="csX25" fmla="*/ 424514 w 495668"/>
              <a:gd name="csY25" fmla="*/ 403409 h 495065"/>
              <a:gd name="csX26" fmla="*/ 407630 w 495668"/>
              <a:gd name="csY26" fmla="*/ 386525 h 495065"/>
              <a:gd name="csX27" fmla="*/ 454664 w 495668"/>
              <a:gd name="csY27" fmla="*/ 339491 h 495065"/>
              <a:gd name="csX28" fmla="*/ 471548 w 495668"/>
              <a:gd name="csY28" fmla="*/ 356375 h 495065"/>
              <a:gd name="csX29" fmla="*/ 424514 w 495668"/>
              <a:gd name="csY29" fmla="*/ 403409 h 495065"/>
              <a:gd name="csX30" fmla="*/ 78993 w 495668"/>
              <a:gd name="csY30" fmla="*/ 433559 h 495065"/>
              <a:gd name="csX31" fmla="*/ 104923 w 495668"/>
              <a:gd name="csY31" fmla="*/ 407630 h 495065"/>
              <a:gd name="csX32" fmla="*/ 130852 w 495668"/>
              <a:gd name="csY32" fmla="*/ 433559 h 495065"/>
              <a:gd name="csX33" fmla="*/ 78993 w 495668"/>
              <a:gd name="csY33" fmla="*/ 433559 h 495065"/>
              <a:gd name="csX34" fmla="*/ 88038 w 495668"/>
              <a:gd name="csY34" fmla="*/ 390746 h 495065"/>
              <a:gd name="csX35" fmla="*/ 61506 w 495668"/>
              <a:gd name="csY35" fmla="*/ 417278 h 495065"/>
              <a:gd name="csX36" fmla="*/ 61506 w 495668"/>
              <a:gd name="csY36" fmla="*/ 364214 h 495065"/>
              <a:gd name="csX37" fmla="*/ 88038 w 495668"/>
              <a:gd name="csY37" fmla="*/ 390746 h 495065"/>
              <a:gd name="csX38" fmla="*/ 109144 w 495668"/>
              <a:gd name="csY38" fmla="*/ 224317 h 495065"/>
              <a:gd name="csX39" fmla="*/ 92259 w 495668"/>
              <a:gd name="csY39" fmla="*/ 207433 h 495065"/>
              <a:gd name="csX40" fmla="*/ 143515 w 495668"/>
              <a:gd name="csY40" fmla="*/ 156178 h 495065"/>
              <a:gd name="csX41" fmla="*/ 160399 w 495668"/>
              <a:gd name="csY41" fmla="*/ 173062 h 495065"/>
              <a:gd name="csX42" fmla="*/ 109144 w 495668"/>
              <a:gd name="csY42" fmla="*/ 224317 h 495065"/>
              <a:gd name="csX43" fmla="*/ 74772 w 495668"/>
              <a:gd name="csY43" fmla="*/ 88038 h 495065"/>
              <a:gd name="csX44" fmla="*/ 91656 w 495668"/>
              <a:gd name="csY44" fmla="*/ 104923 h 495065"/>
              <a:gd name="csX45" fmla="*/ 40401 w 495668"/>
              <a:gd name="csY45" fmla="*/ 156178 h 495065"/>
              <a:gd name="csX46" fmla="*/ 23517 w 495668"/>
              <a:gd name="csY46" fmla="*/ 139294 h 495065"/>
              <a:gd name="csX47" fmla="*/ 74772 w 495668"/>
              <a:gd name="csY47" fmla="*/ 88038 h 495065"/>
              <a:gd name="csX48" fmla="*/ 156178 w 495668"/>
              <a:gd name="csY48" fmla="*/ 41004 h 495065"/>
              <a:gd name="csX49" fmla="*/ 109144 w 495668"/>
              <a:gd name="csY49" fmla="*/ 88038 h 495065"/>
              <a:gd name="csX50" fmla="*/ 92259 w 495668"/>
              <a:gd name="csY50" fmla="*/ 71154 h 495065"/>
              <a:gd name="csX51" fmla="*/ 138691 w 495668"/>
              <a:gd name="csY51" fmla="*/ 24120 h 495065"/>
              <a:gd name="csX52" fmla="*/ 156178 w 495668"/>
              <a:gd name="csY52" fmla="*/ 41004 h 495065"/>
              <a:gd name="csX53" fmla="*/ 126028 w 495668"/>
              <a:gd name="csY53" fmla="*/ 139294 h 495065"/>
              <a:gd name="csX54" fmla="*/ 74772 w 495668"/>
              <a:gd name="csY54" fmla="*/ 190549 h 495065"/>
              <a:gd name="csX55" fmla="*/ 57888 w 495668"/>
              <a:gd name="csY55" fmla="*/ 173665 h 495065"/>
              <a:gd name="csX56" fmla="*/ 109144 w 495668"/>
              <a:gd name="csY56" fmla="*/ 122410 h 495065"/>
              <a:gd name="csX57" fmla="*/ 126028 w 495668"/>
              <a:gd name="csY57" fmla="*/ 139294 h 495065"/>
              <a:gd name="csX58" fmla="*/ 126028 w 495668"/>
              <a:gd name="csY58" fmla="*/ 104923 h 495065"/>
              <a:gd name="csX59" fmla="*/ 173062 w 495668"/>
              <a:gd name="csY59" fmla="*/ 57888 h 495065"/>
              <a:gd name="csX60" fmla="*/ 189946 w 495668"/>
              <a:gd name="csY60" fmla="*/ 74772 h 495065"/>
              <a:gd name="csX61" fmla="*/ 142912 w 495668"/>
              <a:gd name="csY61" fmla="*/ 121807 h 495065"/>
              <a:gd name="csX62" fmla="*/ 126028 w 495668"/>
              <a:gd name="csY62" fmla="*/ 104923 h 495065"/>
              <a:gd name="csX63" fmla="*/ 177283 w 495668"/>
              <a:gd name="csY63" fmla="*/ 156178 h 495065"/>
              <a:gd name="csX64" fmla="*/ 160399 w 495668"/>
              <a:gd name="csY64" fmla="*/ 139294 h 495065"/>
              <a:gd name="csX65" fmla="*/ 207433 w 495668"/>
              <a:gd name="csY65" fmla="*/ 92259 h 495065"/>
              <a:gd name="csX66" fmla="*/ 224317 w 495668"/>
              <a:gd name="csY66" fmla="*/ 109144 h 495065"/>
              <a:gd name="csX67" fmla="*/ 177283 w 495668"/>
              <a:gd name="csY67" fmla="*/ 156178 h 495065"/>
              <a:gd name="csX68" fmla="*/ 488433 w 495668"/>
              <a:gd name="csY68" fmla="*/ 339491 h 495065"/>
              <a:gd name="csX69" fmla="*/ 403409 w 495668"/>
              <a:gd name="csY69" fmla="*/ 254467 h 495065"/>
              <a:gd name="csX70" fmla="*/ 386525 w 495668"/>
              <a:gd name="csY70" fmla="*/ 247231 h 495065"/>
              <a:gd name="csX71" fmla="*/ 369641 w 495668"/>
              <a:gd name="csY71" fmla="*/ 254467 h 495065"/>
              <a:gd name="csX72" fmla="*/ 322004 w 495668"/>
              <a:gd name="csY72" fmla="*/ 301502 h 495065"/>
              <a:gd name="csX73" fmla="*/ 305120 w 495668"/>
              <a:gd name="csY73" fmla="*/ 284617 h 495065"/>
              <a:gd name="csX74" fmla="*/ 364817 w 495668"/>
              <a:gd name="csY74" fmla="*/ 224920 h 495065"/>
              <a:gd name="csX75" fmla="*/ 372053 w 495668"/>
              <a:gd name="csY75" fmla="*/ 208036 h 495065"/>
              <a:gd name="csX76" fmla="*/ 364817 w 495668"/>
              <a:gd name="csY76" fmla="*/ 191152 h 495065"/>
              <a:gd name="csX77" fmla="*/ 355169 w 495668"/>
              <a:gd name="csY77" fmla="*/ 180901 h 495065"/>
              <a:gd name="csX78" fmla="*/ 377480 w 495668"/>
              <a:gd name="csY78" fmla="*/ 168841 h 495065"/>
              <a:gd name="csX79" fmla="*/ 326828 w 495668"/>
              <a:gd name="csY79" fmla="*/ 118189 h 495065"/>
              <a:gd name="csX80" fmla="*/ 314768 w 495668"/>
              <a:gd name="csY80" fmla="*/ 140500 h 495065"/>
              <a:gd name="csX81" fmla="*/ 305120 w 495668"/>
              <a:gd name="csY81" fmla="*/ 130852 h 495065"/>
              <a:gd name="csX82" fmla="*/ 288235 w 495668"/>
              <a:gd name="csY82" fmla="*/ 123616 h 495065"/>
              <a:gd name="csX83" fmla="*/ 271351 w 495668"/>
              <a:gd name="csY83" fmla="*/ 130852 h 495065"/>
              <a:gd name="csX84" fmla="*/ 211654 w 495668"/>
              <a:gd name="csY84" fmla="*/ 190549 h 495065"/>
              <a:gd name="csX85" fmla="*/ 194167 w 495668"/>
              <a:gd name="csY85" fmla="*/ 173665 h 495065"/>
              <a:gd name="csX86" fmla="*/ 241201 w 495668"/>
              <a:gd name="csY86" fmla="*/ 126631 h 495065"/>
              <a:gd name="csX87" fmla="*/ 248437 w 495668"/>
              <a:gd name="csY87" fmla="*/ 109747 h 495065"/>
              <a:gd name="csX88" fmla="*/ 241201 w 495668"/>
              <a:gd name="csY88" fmla="*/ 92862 h 495065"/>
              <a:gd name="csX89" fmla="*/ 156178 w 495668"/>
              <a:gd name="csY89" fmla="*/ 7236 h 495065"/>
              <a:gd name="csX90" fmla="*/ 138691 w 495668"/>
              <a:gd name="csY90" fmla="*/ 0 h 495065"/>
              <a:gd name="csX91" fmla="*/ 121807 w 495668"/>
              <a:gd name="csY91" fmla="*/ 7236 h 495065"/>
              <a:gd name="csX92" fmla="*/ 6633 w 495668"/>
              <a:gd name="csY92" fmla="*/ 122410 h 495065"/>
              <a:gd name="csX93" fmla="*/ 0 w 495668"/>
              <a:gd name="csY93" fmla="*/ 139294 h 495065"/>
              <a:gd name="csX94" fmla="*/ 7236 w 495668"/>
              <a:gd name="csY94" fmla="*/ 156178 h 495065"/>
              <a:gd name="csX95" fmla="*/ 92259 w 495668"/>
              <a:gd name="csY95" fmla="*/ 241201 h 495065"/>
              <a:gd name="csX96" fmla="*/ 109144 w 495668"/>
              <a:gd name="csY96" fmla="*/ 248437 h 495065"/>
              <a:gd name="csX97" fmla="*/ 126028 w 495668"/>
              <a:gd name="csY97" fmla="*/ 241201 h 495065"/>
              <a:gd name="csX98" fmla="*/ 177283 w 495668"/>
              <a:gd name="csY98" fmla="*/ 189946 h 495065"/>
              <a:gd name="csX99" fmla="*/ 194167 w 495668"/>
              <a:gd name="csY99" fmla="*/ 206830 h 495065"/>
              <a:gd name="csX100" fmla="*/ 134470 w 495668"/>
              <a:gd name="csY100" fmla="*/ 266527 h 495065"/>
              <a:gd name="csX101" fmla="*/ 127234 w 495668"/>
              <a:gd name="csY101" fmla="*/ 283411 h 495065"/>
              <a:gd name="csX102" fmla="*/ 134470 w 495668"/>
              <a:gd name="csY102" fmla="*/ 300296 h 495065"/>
              <a:gd name="csX103" fmla="*/ 151957 w 495668"/>
              <a:gd name="csY103" fmla="*/ 317180 h 495065"/>
              <a:gd name="csX104" fmla="*/ 133867 w 495668"/>
              <a:gd name="csY104" fmla="*/ 335270 h 495065"/>
              <a:gd name="csX105" fmla="*/ 19296 w 495668"/>
              <a:gd name="csY105" fmla="*/ 322004 h 495065"/>
              <a:gd name="csX106" fmla="*/ 37386 w 495668"/>
              <a:gd name="csY106" fmla="*/ 339491 h 495065"/>
              <a:gd name="csX107" fmla="*/ 36783 w 495668"/>
              <a:gd name="csY107" fmla="*/ 429941 h 495065"/>
              <a:gd name="csX108" fmla="*/ 16281 w 495668"/>
              <a:gd name="csY108" fmla="*/ 455267 h 495065"/>
              <a:gd name="csX109" fmla="*/ 39798 w 495668"/>
              <a:gd name="csY109" fmla="*/ 477578 h 495065"/>
              <a:gd name="csX110" fmla="*/ 64521 w 495668"/>
              <a:gd name="csY110" fmla="*/ 456473 h 495065"/>
              <a:gd name="csX111" fmla="*/ 154972 w 495668"/>
              <a:gd name="csY111" fmla="*/ 457076 h 495065"/>
              <a:gd name="csX112" fmla="*/ 173062 w 495668"/>
              <a:gd name="csY112" fmla="*/ 475166 h 495065"/>
              <a:gd name="csX113" fmla="*/ 159796 w 495668"/>
              <a:gd name="csY113" fmla="*/ 360596 h 495065"/>
              <a:gd name="csX114" fmla="*/ 177886 w 495668"/>
              <a:gd name="csY114" fmla="*/ 342506 h 495065"/>
              <a:gd name="csX115" fmla="*/ 194167 w 495668"/>
              <a:gd name="csY115" fmla="*/ 360596 h 495065"/>
              <a:gd name="csX116" fmla="*/ 211051 w 495668"/>
              <a:gd name="csY116" fmla="*/ 367832 h 495065"/>
              <a:gd name="csX117" fmla="*/ 227935 w 495668"/>
              <a:gd name="csY117" fmla="*/ 360596 h 495065"/>
              <a:gd name="csX118" fmla="*/ 287633 w 495668"/>
              <a:gd name="csY118" fmla="*/ 300899 h 495065"/>
              <a:gd name="csX119" fmla="*/ 304517 w 495668"/>
              <a:gd name="csY119" fmla="*/ 317783 h 495065"/>
              <a:gd name="csX120" fmla="*/ 253261 w 495668"/>
              <a:gd name="csY120" fmla="*/ 369038 h 495065"/>
              <a:gd name="csX121" fmla="*/ 246025 w 495668"/>
              <a:gd name="csY121" fmla="*/ 385922 h 495065"/>
              <a:gd name="csX122" fmla="*/ 253261 w 495668"/>
              <a:gd name="csY122" fmla="*/ 402806 h 495065"/>
              <a:gd name="csX123" fmla="*/ 338888 w 495668"/>
              <a:gd name="csY123" fmla="*/ 487830 h 495065"/>
              <a:gd name="csX124" fmla="*/ 355772 w 495668"/>
              <a:gd name="csY124" fmla="*/ 495066 h 495065"/>
              <a:gd name="csX125" fmla="*/ 372656 w 495668"/>
              <a:gd name="csY125" fmla="*/ 487830 h 495065"/>
              <a:gd name="csX126" fmla="*/ 488433 w 495668"/>
              <a:gd name="csY126" fmla="*/ 373862 h 495065"/>
              <a:gd name="csX127" fmla="*/ 495669 w 495668"/>
              <a:gd name="csY127" fmla="*/ 356978 h 495065"/>
              <a:gd name="csX128" fmla="*/ 488433 w 495668"/>
              <a:gd name="csY128" fmla="*/ 339491 h 4950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</a:cxnLst>
            <a:rect l="l" t="t" r="r" b="b"/>
            <a:pathLst>
              <a:path w="495668" h="495065">
                <a:moveTo>
                  <a:pt x="339491" y="454664"/>
                </a:moveTo>
                <a:lnTo>
                  <a:pt x="390746" y="403409"/>
                </a:lnTo>
                <a:lnTo>
                  <a:pt x="407630" y="420293"/>
                </a:lnTo>
                <a:lnTo>
                  <a:pt x="356375" y="471548"/>
                </a:lnTo>
                <a:lnTo>
                  <a:pt x="339491" y="454664"/>
                </a:lnTo>
                <a:close/>
                <a:moveTo>
                  <a:pt x="322004" y="335270"/>
                </a:moveTo>
                <a:lnTo>
                  <a:pt x="338888" y="352154"/>
                </a:lnTo>
                <a:lnTo>
                  <a:pt x="287633" y="403409"/>
                </a:lnTo>
                <a:lnTo>
                  <a:pt x="270748" y="386525"/>
                </a:lnTo>
                <a:lnTo>
                  <a:pt x="322004" y="335270"/>
                </a:lnTo>
                <a:close/>
                <a:moveTo>
                  <a:pt x="386525" y="271351"/>
                </a:moveTo>
                <a:lnTo>
                  <a:pt x="403409" y="288236"/>
                </a:lnTo>
                <a:lnTo>
                  <a:pt x="356375" y="335270"/>
                </a:lnTo>
                <a:lnTo>
                  <a:pt x="339491" y="318386"/>
                </a:lnTo>
                <a:lnTo>
                  <a:pt x="386525" y="271351"/>
                </a:lnTo>
                <a:close/>
                <a:moveTo>
                  <a:pt x="373259" y="386525"/>
                </a:moveTo>
                <a:lnTo>
                  <a:pt x="322004" y="437780"/>
                </a:lnTo>
                <a:lnTo>
                  <a:pt x="305120" y="420896"/>
                </a:lnTo>
                <a:lnTo>
                  <a:pt x="356375" y="369641"/>
                </a:lnTo>
                <a:lnTo>
                  <a:pt x="373259" y="386525"/>
                </a:lnTo>
                <a:close/>
                <a:moveTo>
                  <a:pt x="373259" y="352154"/>
                </a:moveTo>
                <a:lnTo>
                  <a:pt x="420293" y="305120"/>
                </a:lnTo>
                <a:lnTo>
                  <a:pt x="437177" y="322004"/>
                </a:lnTo>
                <a:lnTo>
                  <a:pt x="390143" y="369038"/>
                </a:lnTo>
                <a:lnTo>
                  <a:pt x="373259" y="352154"/>
                </a:lnTo>
                <a:close/>
                <a:moveTo>
                  <a:pt x="424514" y="403409"/>
                </a:moveTo>
                <a:lnTo>
                  <a:pt x="407630" y="386525"/>
                </a:lnTo>
                <a:lnTo>
                  <a:pt x="454664" y="339491"/>
                </a:lnTo>
                <a:lnTo>
                  <a:pt x="471548" y="356375"/>
                </a:lnTo>
                <a:lnTo>
                  <a:pt x="424514" y="403409"/>
                </a:lnTo>
                <a:close/>
                <a:moveTo>
                  <a:pt x="78993" y="433559"/>
                </a:moveTo>
                <a:lnTo>
                  <a:pt x="104923" y="407630"/>
                </a:lnTo>
                <a:lnTo>
                  <a:pt x="130852" y="433559"/>
                </a:lnTo>
                <a:lnTo>
                  <a:pt x="78993" y="433559"/>
                </a:lnTo>
                <a:close/>
                <a:moveTo>
                  <a:pt x="88038" y="390746"/>
                </a:moveTo>
                <a:lnTo>
                  <a:pt x="61506" y="417278"/>
                </a:lnTo>
                <a:lnTo>
                  <a:pt x="61506" y="364214"/>
                </a:lnTo>
                <a:lnTo>
                  <a:pt x="88038" y="390746"/>
                </a:lnTo>
                <a:close/>
                <a:moveTo>
                  <a:pt x="109144" y="224317"/>
                </a:moveTo>
                <a:lnTo>
                  <a:pt x="92259" y="207433"/>
                </a:lnTo>
                <a:lnTo>
                  <a:pt x="143515" y="156178"/>
                </a:lnTo>
                <a:lnTo>
                  <a:pt x="160399" y="173062"/>
                </a:lnTo>
                <a:lnTo>
                  <a:pt x="109144" y="224317"/>
                </a:lnTo>
                <a:close/>
                <a:moveTo>
                  <a:pt x="74772" y="88038"/>
                </a:moveTo>
                <a:lnTo>
                  <a:pt x="91656" y="104923"/>
                </a:lnTo>
                <a:lnTo>
                  <a:pt x="40401" y="156178"/>
                </a:lnTo>
                <a:lnTo>
                  <a:pt x="23517" y="139294"/>
                </a:lnTo>
                <a:lnTo>
                  <a:pt x="74772" y="88038"/>
                </a:lnTo>
                <a:close/>
                <a:moveTo>
                  <a:pt x="156178" y="41004"/>
                </a:moveTo>
                <a:lnTo>
                  <a:pt x="109144" y="88038"/>
                </a:lnTo>
                <a:lnTo>
                  <a:pt x="92259" y="71154"/>
                </a:lnTo>
                <a:lnTo>
                  <a:pt x="138691" y="24120"/>
                </a:lnTo>
                <a:lnTo>
                  <a:pt x="156178" y="41004"/>
                </a:lnTo>
                <a:close/>
                <a:moveTo>
                  <a:pt x="126028" y="139294"/>
                </a:moveTo>
                <a:lnTo>
                  <a:pt x="74772" y="190549"/>
                </a:lnTo>
                <a:lnTo>
                  <a:pt x="57888" y="173665"/>
                </a:lnTo>
                <a:lnTo>
                  <a:pt x="109144" y="122410"/>
                </a:lnTo>
                <a:lnTo>
                  <a:pt x="126028" y="139294"/>
                </a:lnTo>
                <a:close/>
                <a:moveTo>
                  <a:pt x="126028" y="104923"/>
                </a:moveTo>
                <a:lnTo>
                  <a:pt x="173062" y="57888"/>
                </a:lnTo>
                <a:lnTo>
                  <a:pt x="189946" y="74772"/>
                </a:lnTo>
                <a:lnTo>
                  <a:pt x="142912" y="121807"/>
                </a:lnTo>
                <a:lnTo>
                  <a:pt x="126028" y="104923"/>
                </a:lnTo>
                <a:close/>
                <a:moveTo>
                  <a:pt x="177283" y="156178"/>
                </a:moveTo>
                <a:lnTo>
                  <a:pt x="160399" y="139294"/>
                </a:lnTo>
                <a:lnTo>
                  <a:pt x="207433" y="92259"/>
                </a:lnTo>
                <a:lnTo>
                  <a:pt x="224317" y="109144"/>
                </a:lnTo>
                <a:lnTo>
                  <a:pt x="177283" y="156178"/>
                </a:lnTo>
                <a:close/>
                <a:moveTo>
                  <a:pt x="488433" y="339491"/>
                </a:moveTo>
                <a:lnTo>
                  <a:pt x="403409" y="254467"/>
                </a:lnTo>
                <a:cubicBezTo>
                  <a:pt x="398585" y="249643"/>
                  <a:pt x="392555" y="247231"/>
                  <a:pt x="386525" y="247231"/>
                </a:cubicBezTo>
                <a:cubicBezTo>
                  <a:pt x="380495" y="247231"/>
                  <a:pt x="373862" y="249643"/>
                  <a:pt x="369641" y="254467"/>
                </a:cubicBezTo>
                <a:lnTo>
                  <a:pt x="322004" y="301502"/>
                </a:lnTo>
                <a:lnTo>
                  <a:pt x="305120" y="284617"/>
                </a:lnTo>
                <a:lnTo>
                  <a:pt x="364817" y="224920"/>
                </a:lnTo>
                <a:cubicBezTo>
                  <a:pt x="369641" y="220096"/>
                  <a:pt x="372053" y="214066"/>
                  <a:pt x="372053" y="208036"/>
                </a:cubicBezTo>
                <a:cubicBezTo>
                  <a:pt x="372053" y="201403"/>
                  <a:pt x="369641" y="195373"/>
                  <a:pt x="364817" y="191152"/>
                </a:cubicBezTo>
                <a:lnTo>
                  <a:pt x="355169" y="180901"/>
                </a:lnTo>
                <a:lnTo>
                  <a:pt x="377480" y="168841"/>
                </a:lnTo>
                <a:lnTo>
                  <a:pt x="326828" y="118189"/>
                </a:lnTo>
                <a:lnTo>
                  <a:pt x="314768" y="140500"/>
                </a:lnTo>
                <a:lnTo>
                  <a:pt x="305120" y="130852"/>
                </a:lnTo>
                <a:cubicBezTo>
                  <a:pt x="300296" y="126028"/>
                  <a:pt x="294266" y="123616"/>
                  <a:pt x="288235" y="123616"/>
                </a:cubicBezTo>
                <a:cubicBezTo>
                  <a:pt x="281602" y="123616"/>
                  <a:pt x="275572" y="126028"/>
                  <a:pt x="271351" y="130852"/>
                </a:cubicBezTo>
                <a:lnTo>
                  <a:pt x="211654" y="190549"/>
                </a:lnTo>
                <a:lnTo>
                  <a:pt x="194167" y="173665"/>
                </a:lnTo>
                <a:lnTo>
                  <a:pt x="241201" y="126631"/>
                </a:lnTo>
                <a:cubicBezTo>
                  <a:pt x="246025" y="121807"/>
                  <a:pt x="248437" y="115777"/>
                  <a:pt x="248437" y="109747"/>
                </a:cubicBezTo>
                <a:cubicBezTo>
                  <a:pt x="248437" y="103114"/>
                  <a:pt x="246025" y="97084"/>
                  <a:pt x="241201" y="92862"/>
                </a:cubicBezTo>
                <a:lnTo>
                  <a:pt x="156178" y="7236"/>
                </a:lnTo>
                <a:cubicBezTo>
                  <a:pt x="151354" y="2412"/>
                  <a:pt x="145324" y="0"/>
                  <a:pt x="138691" y="0"/>
                </a:cubicBezTo>
                <a:cubicBezTo>
                  <a:pt x="132058" y="0"/>
                  <a:pt x="126028" y="2412"/>
                  <a:pt x="121807" y="7236"/>
                </a:cubicBezTo>
                <a:lnTo>
                  <a:pt x="6633" y="122410"/>
                </a:lnTo>
                <a:cubicBezTo>
                  <a:pt x="2412" y="126631"/>
                  <a:pt x="0" y="132661"/>
                  <a:pt x="0" y="139294"/>
                </a:cubicBezTo>
                <a:cubicBezTo>
                  <a:pt x="0" y="145927"/>
                  <a:pt x="2412" y="151957"/>
                  <a:pt x="7236" y="156178"/>
                </a:cubicBezTo>
                <a:lnTo>
                  <a:pt x="92259" y="241201"/>
                </a:lnTo>
                <a:cubicBezTo>
                  <a:pt x="97084" y="246025"/>
                  <a:pt x="103114" y="248437"/>
                  <a:pt x="109144" y="248437"/>
                </a:cubicBezTo>
                <a:cubicBezTo>
                  <a:pt x="115174" y="248437"/>
                  <a:pt x="121807" y="246025"/>
                  <a:pt x="126028" y="241201"/>
                </a:cubicBezTo>
                <a:lnTo>
                  <a:pt x="177283" y="189946"/>
                </a:lnTo>
                <a:lnTo>
                  <a:pt x="194167" y="206830"/>
                </a:lnTo>
                <a:lnTo>
                  <a:pt x="134470" y="266527"/>
                </a:lnTo>
                <a:cubicBezTo>
                  <a:pt x="129646" y="271351"/>
                  <a:pt x="127234" y="277381"/>
                  <a:pt x="127234" y="283411"/>
                </a:cubicBezTo>
                <a:cubicBezTo>
                  <a:pt x="127234" y="290045"/>
                  <a:pt x="129646" y="296075"/>
                  <a:pt x="134470" y="300296"/>
                </a:cubicBezTo>
                <a:lnTo>
                  <a:pt x="151957" y="317180"/>
                </a:lnTo>
                <a:lnTo>
                  <a:pt x="133867" y="335270"/>
                </a:lnTo>
                <a:cubicBezTo>
                  <a:pt x="93465" y="303311"/>
                  <a:pt x="44622" y="296075"/>
                  <a:pt x="19296" y="322004"/>
                </a:cubicBezTo>
                <a:lnTo>
                  <a:pt x="37386" y="339491"/>
                </a:lnTo>
                <a:lnTo>
                  <a:pt x="36783" y="429941"/>
                </a:lnTo>
                <a:cubicBezTo>
                  <a:pt x="24723" y="431750"/>
                  <a:pt x="15678" y="442604"/>
                  <a:pt x="16281" y="455267"/>
                </a:cubicBezTo>
                <a:cubicBezTo>
                  <a:pt x="16884" y="467930"/>
                  <a:pt x="27135" y="477578"/>
                  <a:pt x="39798" y="477578"/>
                </a:cubicBezTo>
                <a:cubicBezTo>
                  <a:pt x="52461" y="478182"/>
                  <a:pt x="62712" y="468533"/>
                  <a:pt x="64521" y="456473"/>
                </a:cubicBezTo>
                <a:lnTo>
                  <a:pt x="154972" y="457076"/>
                </a:lnTo>
                <a:lnTo>
                  <a:pt x="173062" y="475166"/>
                </a:lnTo>
                <a:cubicBezTo>
                  <a:pt x="198388" y="449840"/>
                  <a:pt x="191755" y="400997"/>
                  <a:pt x="159796" y="360596"/>
                </a:cubicBezTo>
                <a:lnTo>
                  <a:pt x="177886" y="342506"/>
                </a:lnTo>
                <a:lnTo>
                  <a:pt x="194167" y="360596"/>
                </a:lnTo>
                <a:cubicBezTo>
                  <a:pt x="198991" y="365420"/>
                  <a:pt x="205021" y="367832"/>
                  <a:pt x="211051" y="367832"/>
                </a:cubicBezTo>
                <a:cubicBezTo>
                  <a:pt x="217684" y="367832"/>
                  <a:pt x="223714" y="365420"/>
                  <a:pt x="227935" y="360596"/>
                </a:cubicBezTo>
                <a:lnTo>
                  <a:pt x="287633" y="300899"/>
                </a:lnTo>
                <a:lnTo>
                  <a:pt x="304517" y="317783"/>
                </a:lnTo>
                <a:lnTo>
                  <a:pt x="253261" y="369038"/>
                </a:lnTo>
                <a:cubicBezTo>
                  <a:pt x="248437" y="373862"/>
                  <a:pt x="246025" y="379892"/>
                  <a:pt x="246025" y="385922"/>
                </a:cubicBezTo>
                <a:cubicBezTo>
                  <a:pt x="246025" y="391952"/>
                  <a:pt x="248437" y="398585"/>
                  <a:pt x="253261" y="402806"/>
                </a:cubicBezTo>
                <a:lnTo>
                  <a:pt x="338888" y="487830"/>
                </a:lnTo>
                <a:cubicBezTo>
                  <a:pt x="343712" y="492654"/>
                  <a:pt x="349742" y="495066"/>
                  <a:pt x="355772" y="495066"/>
                </a:cubicBezTo>
                <a:cubicBezTo>
                  <a:pt x="362405" y="495066"/>
                  <a:pt x="368435" y="492654"/>
                  <a:pt x="372656" y="487830"/>
                </a:cubicBezTo>
                <a:lnTo>
                  <a:pt x="488433" y="373862"/>
                </a:lnTo>
                <a:cubicBezTo>
                  <a:pt x="493257" y="369038"/>
                  <a:pt x="495669" y="363008"/>
                  <a:pt x="495669" y="356978"/>
                </a:cubicBezTo>
                <a:cubicBezTo>
                  <a:pt x="495669" y="350345"/>
                  <a:pt x="493257" y="344315"/>
                  <a:pt x="488433" y="339491"/>
                </a:cubicBezTo>
                <a:close/>
              </a:path>
            </a:pathLst>
          </a:custGeom>
          <a:solidFill>
            <a:srgbClr val="0070C0"/>
          </a:solidFill>
          <a:ln w="5953" cap="flat">
            <a:solidFill>
              <a:srgbClr val="00206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FFD244C1-7F77-68AD-3BC3-4FB9A288D260}"/>
              </a:ext>
            </a:extLst>
          </p:cNvPr>
          <p:cNvSpPr/>
          <p:nvPr/>
        </p:nvSpPr>
        <p:spPr>
          <a:xfrm>
            <a:off x="6997265" y="2447313"/>
            <a:ext cx="3648964" cy="30717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94800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5" name="Google Shape;2105;p21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106" name="Google Shape;2106;p21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7" name="Google Shape;2107;p21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08" name="Google Shape;2108;p21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9" name="Google Shape;2109;p21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0" name="Google Shape;2110;p21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2111" name="Google Shape;2111;p21"/>
          <p:cNvSpPr txBox="1"/>
          <p:nvPr/>
        </p:nvSpPr>
        <p:spPr>
          <a:xfrm>
            <a:off x="5103228" y="2212061"/>
            <a:ext cx="5869201" cy="2219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Déclaration de l’objectif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1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(2 min)</a:t>
            </a:r>
            <a:endParaRPr sz="3600" i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12" name="Google Shape;2112;p21"/>
          <p:cNvGrpSpPr/>
          <p:nvPr/>
        </p:nvGrpSpPr>
        <p:grpSpPr>
          <a:xfrm>
            <a:off x="1110808" y="1793796"/>
            <a:ext cx="2675209" cy="2958054"/>
            <a:chOff x="1169970" y="1521517"/>
            <a:chExt cx="2675209" cy="2958054"/>
          </a:xfrm>
        </p:grpSpPr>
        <p:pic>
          <p:nvPicPr>
            <p:cNvPr id="2113" name="Google Shape;2113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4" name="Google Shape;2114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15" name="Google Shape;2115;p21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/>
          </a:p>
        </p:txBody>
      </p:sp>
      <p:sp>
        <p:nvSpPr>
          <p:cNvPr id="2116" name="Google Shape;2116;p21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0DA2787-699A-B01C-D1C8-2EA5DA8FDA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911719" y="1370646"/>
            <a:ext cx="5123416" cy="3415611"/>
          </a:xfrm>
          <a:prstGeom prst="rect">
            <a:avLst/>
          </a:prstGeom>
        </p:spPr>
      </p:pic>
      <p:pic>
        <p:nvPicPr>
          <p:cNvPr id="2121" name="Google Shape;2121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22" name="Google Shape;2122;p22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/>
              <a:t>Avant d’aborder notre tâche d’aujourd’hui, je vous présente la situation suivante : Deux élèves observent une image montrant la Terre, la Lune et le Soleil.</a:t>
            </a:r>
            <a:endParaRPr dirty="0"/>
          </a:p>
        </p:txBody>
      </p:sp>
      <p:sp>
        <p:nvSpPr>
          <p:cNvPr id="2123" name="Google Shape;2123;p22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dirty="0"/>
              <a:t> L’</a:t>
            </a:r>
            <a:r>
              <a:rPr lang="fr-FR" dirty="0" err="1"/>
              <a:t>enseignant·e</a:t>
            </a:r>
            <a:r>
              <a:rPr lang="fr-FR" dirty="0"/>
              <a:t> présente l’image ci-dessous.</a:t>
            </a:r>
            <a:endParaRPr dirty="0"/>
          </a:p>
        </p:txBody>
      </p:sp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631659C7-6067-E7F5-4653-9B099FD13101}"/>
              </a:ext>
            </a:extLst>
          </p:cNvPr>
          <p:cNvSpPr/>
          <p:nvPr/>
        </p:nvSpPr>
        <p:spPr>
          <a:xfrm>
            <a:off x="366161" y="1190848"/>
            <a:ext cx="3993188" cy="1128710"/>
          </a:xfrm>
          <a:prstGeom prst="wedgeRectCallout">
            <a:avLst>
              <a:gd name="adj1" fmla="val 59424"/>
              <a:gd name="adj2" fmla="val 168768"/>
            </a:avLst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Non, je pense que le Soleil attire plus fortement les astres parce qu’il a une masse beaucoup plus grande.</a:t>
            </a:r>
          </a:p>
        </p:txBody>
      </p:sp>
      <p:sp>
        <p:nvSpPr>
          <p:cNvPr id="7" name="Bulle narrative : rectangle 6">
            <a:extLst>
              <a:ext uri="{FF2B5EF4-FFF2-40B4-BE49-F238E27FC236}">
                <a16:creationId xmlns:a16="http://schemas.microsoft.com/office/drawing/2014/main" id="{74A56349-4340-B4C0-F024-99E2AC734801}"/>
              </a:ext>
            </a:extLst>
          </p:cNvPr>
          <p:cNvSpPr/>
          <p:nvPr/>
        </p:nvSpPr>
        <p:spPr>
          <a:xfrm>
            <a:off x="8747051" y="1019121"/>
            <a:ext cx="3174481" cy="1052623"/>
          </a:xfrm>
          <a:prstGeom prst="wedgeRectCallout">
            <a:avLst>
              <a:gd name="adj1" fmla="val -60377"/>
              <a:gd name="adj2" fmla="val 205374"/>
            </a:avLst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Terre attire la Lune parce qu’elle est proche d’elle.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6DC5380-35A0-E3E1-98DF-545EFD1E0102}"/>
              </a:ext>
            </a:extLst>
          </p:cNvPr>
          <p:cNvGrpSpPr/>
          <p:nvPr/>
        </p:nvGrpSpPr>
        <p:grpSpPr>
          <a:xfrm>
            <a:off x="683727" y="4538443"/>
            <a:ext cx="10703743" cy="1349021"/>
            <a:chOff x="683727" y="4538443"/>
            <a:chExt cx="10703743" cy="1349021"/>
          </a:xfrm>
        </p:grpSpPr>
        <p:pic>
          <p:nvPicPr>
            <p:cNvPr id="6" name="Google Shape;2126;p22">
              <a:extLst>
                <a:ext uri="{FF2B5EF4-FFF2-40B4-BE49-F238E27FC236}">
                  <a16:creationId xmlns:a16="http://schemas.microsoft.com/office/drawing/2014/main" id="{CD93FD37-05C8-D03D-A579-1D176204206B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83727" y="4538443"/>
              <a:ext cx="1102827" cy="8964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BB985DEF-952C-6790-0882-C0E9D86FB116}"/>
                </a:ext>
              </a:extLst>
            </p:cNvPr>
            <p:cNvSpPr txBox="1"/>
            <p:nvPr/>
          </p:nvSpPr>
          <p:spPr>
            <a:xfrm>
              <a:off x="1627066" y="5487354"/>
              <a:ext cx="9760404" cy="40011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2000" b="1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2400" dirty="0"/>
                <a:t>Qu’est-ce qui rend l’attraction entre deux corps plus forte ou plus faible 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23"/>
          <p:cNvSpPr/>
          <p:nvPr/>
        </p:nvSpPr>
        <p:spPr>
          <a:xfrm>
            <a:off x="1370163" y="3146780"/>
            <a:ext cx="9937174" cy="969476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72B6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5" name="Google Shape;213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3722" y="2637521"/>
            <a:ext cx="805544" cy="80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6" name="Google Shape;2136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31930" y="234317"/>
            <a:ext cx="452987" cy="452987"/>
          </a:xfrm>
          <a:prstGeom prst="rect">
            <a:avLst/>
          </a:prstGeom>
          <a:noFill/>
          <a:ln>
            <a:noFill/>
          </a:ln>
        </p:spPr>
      </p:pic>
      <p:sp>
        <p:nvSpPr>
          <p:cNvPr id="2137" name="Google Shape;2137;p23"/>
          <p:cNvSpPr/>
          <p:nvPr/>
        </p:nvSpPr>
        <p:spPr>
          <a:xfrm>
            <a:off x="6572680" y="2973939"/>
            <a:ext cx="2375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138" name="Google Shape;2138;p23"/>
          <p:cNvSpPr txBox="1">
            <a:spLocks noGrp="1"/>
          </p:cNvSpPr>
          <p:nvPr>
            <p:ph type="title"/>
          </p:nvPr>
        </p:nvSpPr>
        <p:spPr>
          <a:xfrm>
            <a:off x="778271" y="458457"/>
            <a:ext cx="10226614" cy="478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À la fin de cette séance, vous serez capables d’identifier l’effet de la masse et de la distance sur l’intensité de la force de gravitation universelle.</a:t>
            </a:r>
            <a:br>
              <a:rPr lang="fr-FR" dirty="0"/>
            </a:br>
            <a:br>
              <a:rPr lang="fr-FR" dirty="0"/>
            </a:br>
            <a:endParaRPr dirty="0"/>
          </a:p>
        </p:txBody>
      </p:sp>
      <p:sp>
        <p:nvSpPr>
          <p:cNvPr id="2139" name="Google Shape;2139;p23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Bien expliquer la tâche en revenant à la situation déclenchante.</a:t>
            </a:r>
            <a:endParaRPr/>
          </a:p>
        </p:txBody>
      </p:sp>
      <p:sp>
        <p:nvSpPr>
          <p:cNvPr id="2140" name="Google Shape;2140;p23"/>
          <p:cNvSpPr/>
          <p:nvPr/>
        </p:nvSpPr>
        <p:spPr>
          <a:xfrm>
            <a:off x="1793860" y="3285300"/>
            <a:ext cx="943807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Identifier</a:t>
            </a:r>
            <a:r>
              <a:rPr lang="fr-FR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l’effet de la masse et de la distance sur l’intensité de la force de gravitation universelle.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5" name="Google Shape;2145;p2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146" name="Google Shape;2146;p2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7" name="Google Shape;2147;p2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48" name="Google Shape;2148;p24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9" name="Google Shape;2149;p2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0" name="Google Shape;2150;p2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2151" name="Google Shape;2151;p24"/>
          <p:cNvSpPr txBox="1"/>
          <p:nvPr/>
        </p:nvSpPr>
        <p:spPr>
          <a:xfrm>
            <a:off x="5065761" y="2259363"/>
            <a:ext cx="5869201" cy="1719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Introduction </a:t>
            </a:r>
            <a:endParaRPr/>
          </a:p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à la tâche</a:t>
            </a:r>
            <a:endParaRPr/>
          </a:p>
        </p:txBody>
      </p:sp>
      <p:grpSp>
        <p:nvGrpSpPr>
          <p:cNvPr id="2152" name="Google Shape;2152;p24"/>
          <p:cNvGrpSpPr/>
          <p:nvPr/>
        </p:nvGrpSpPr>
        <p:grpSpPr>
          <a:xfrm>
            <a:off x="1110808" y="1793796"/>
            <a:ext cx="2675209" cy="2958054"/>
            <a:chOff x="1169970" y="1521517"/>
            <a:chExt cx="2675209" cy="2958054"/>
          </a:xfrm>
        </p:grpSpPr>
        <p:pic>
          <p:nvPicPr>
            <p:cNvPr id="2153" name="Google Shape;2153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4" name="Google Shape;2154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p25"/>
          <p:cNvSpPr/>
          <p:nvPr/>
        </p:nvSpPr>
        <p:spPr>
          <a:xfrm>
            <a:off x="298129" y="701306"/>
            <a:ext cx="9250605" cy="363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160" name="Google Shape;216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61" name="Google Shape;2161;p25"/>
          <p:cNvSpPr txBox="1">
            <a:spLocks noGrp="1"/>
          </p:cNvSpPr>
          <p:nvPr>
            <p:ph type="title"/>
          </p:nvPr>
        </p:nvSpPr>
        <p:spPr>
          <a:xfrm>
            <a:off x="1065089" y="350223"/>
            <a:ext cx="10529279" cy="583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Avant d’aborder notre tâche, je rappelle : quand deux corps A et B existent dans l’Univers, ils s’attirent. Cette attraction se fait sans contact, à distance. Entre ces deux corps existe une force </a:t>
            </a:r>
            <a:br>
              <a:rPr lang="fr-FR" dirty="0"/>
            </a:br>
            <a:r>
              <a:rPr lang="fr-FR" dirty="0"/>
              <a:t>de gravitation universelle.</a:t>
            </a:r>
          </a:p>
        </p:txBody>
      </p:sp>
      <p:sp>
        <p:nvSpPr>
          <p:cNvPr id="2163" name="Google Shape;2163;p25"/>
          <p:cNvSpPr/>
          <p:nvPr/>
        </p:nvSpPr>
        <p:spPr>
          <a:xfrm>
            <a:off x="11763893" y="182435"/>
            <a:ext cx="287080" cy="18968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047EA93-2A27-693F-924F-E78B06BC453C}"/>
              </a:ext>
            </a:extLst>
          </p:cNvPr>
          <p:cNvGrpSpPr/>
          <p:nvPr/>
        </p:nvGrpSpPr>
        <p:grpSpPr>
          <a:xfrm>
            <a:off x="2552556" y="1089375"/>
            <a:ext cx="1396999" cy="1851171"/>
            <a:chOff x="2630567" y="1416350"/>
            <a:chExt cx="1396999" cy="1851171"/>
          </a:xfrm>
        </p:grpSpPr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CBE96441-2F62-9F96-0682-08D717810FD8}"/>
                </a:ext>
              </a:extLst>
            </p:cNvPr>
            <p:cNvSpPr/>
            <p:nvPr/>
          </p:nvSpPr>
          <p:spPr>
            <a:xfrm>
              <a:off x="2681366" y="1416350"/>
              <a:ext cx="1346200" cy="13462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3C4CAD9-7C20-2176-2FB4-1945CB54E930}"/>
                </a:ext>
              </a:extLst>
            </p:cNvPr>
            <p:cNvSpPr txBox="1"/>
            <p:nvPr/>
          </p:nvSpPr>
          <p:spPr>
            <a:xfrm>
              <a:off x="2630567" y="2959744"/>
              <a:ext cx="13969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Corps  A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4AB7CA7-9EEA-FC1A-5842-A01F762FC0C9}"/>
              </a:ext>
            </a:extLst>
          </p:cNvPr>
          <p:cNvGrpSpPr/>
          <p:nvPr/>
        </p:nvGrpSpPr>
        <p:grpSpPr>
          <a:xfrm>
            <a:off x="8151735" y="1331242"/>
            <a:ext cx="1396999" cy="1301527"/>
            <a:chOff x="8242446" y="1614911"/>
            <a:chExt cx="1396999" cy="1301527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EA247A53-3646-270B-2F33-46E4FB7FE971}"/>
                </a:ext>
              </a:extLst>
            </p:cNvPr>
            <p:cNvSpPr/>
            <p:nvPr/>
          </p:nvSpPr>
          <p:spPr>
            <a:xfrm>
              <a:off x="8507334" y="1614911"/>
              <a:ext cx="867225" cy="80010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A97C0EC2-0607-7BC9-F8B2-934BA549C581}"/>
                </a:ext>
              </a:extLst>
            </p:cNvPr>
            <p:cNvSpPr txBox="1"/>
            <p:nvPr/>
          </p:nvSpPr>
          <p:spPr>
            <a:xfrm>
              <a:off x="8242446" y="2608661"/>
              <a:ext cx="13969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Corps  B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BC1B42CD-4788-B2AB-CB38-753378C8C8D5}"/>
              </a:ext>
            </a:extLst>
          </p:cNvPr>
          <p:cNvSpPr txBox="1"/>
          <p:nvPr/>
        </p:nvSpPr>
        <p:spPr>
          <a:xfrm>
            <a:off x="1219200" y="3319790"/>
            <a:ext cx="46609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corps A attire le corps B.</a:t>
            </a:r>
          </a:p>
          <a:p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F</a:t>
            </a:r>
            <a:r>
              <a:rPr lang="fr-FR" sz="2800" b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A/B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EB35B41-24BF-84E0-625A-F5E066A61713}"/>
              </a:ext>
            </a:extLst>
          </p:cNvPr>
          <p:cNvSpPr txBox="1"/>
          <p:nvPr/>
        </p:nvSpPr>
        <p:spPr>
          <a:xfrm>
            <a:off x="7753882" y="3319790"/>
            <a:ext cx="42498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corps B attire le corps A.</a:t>
            </a:r>
          </a:p>
          <a:p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F </a:t>
            </a:r>
            <a:r>
              <a:rPr lang="fr-FR" sz="2800" b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B/A</a:t>
            </a: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E30274F1-7B1B-8350-541D-12DFE91A789C}"/>
              </a:ext>
            </a:extLst>
          </p:cNvPr>
          <p:cNvSpPr/>
          <p:nvPr/>
        </p:nvSpPr>
        <p:spPr>
          <a:xfrm>
            <a:off x="6108211" y="3121244"/>
            <a:ext cx="991822" cy="389157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00DA9678-FA7E-338D-AA7E-3AF05EFC617C}"/>
              </a:ext>
            </a:extLst>
          </p:cNvPr>
          <p:cNvSpPr/>
          <p:nvPr/>
        </p:nvSpPr>
        <p:spPr>
          <a:xfrm flipH="1">
            <a:off x="6030789" y="3644464"/>
            <a:ext cx="991822" cy="389157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0FB34546-E18C-A107-F94E-D107A0FBF7C3}"/>
              </a:ext>
            </a:extLst>
          </p:cNvPr>
          <p:cNvSpPr/>
          <p:nvPr/>
        </p:nvSpPr>
        <p:spPr>
          <a:xfrm>
            <a:off x="499939" y="4548512"/>
            <a:ext cx="1130300" cy="6096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42EAD30-6DCA-B965-403C-546710A9A793}"/>
              </a:ext>
            </a:extLst>
          </p:cNvPr>
          <p:cNvSpPr txBox="1"/>
          <p:nvPr/>
        </p:nvSpPr>
        <p:spPr>
          <a:xfrm>
            <a:off x="1711718" y="4376258"/>
            <a:ext cx="101336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deux forces ont la même intensité, la même ligne d’action, mais des sens opposés. </a:t>
            </a: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E4DE16D3-A47A-57BE-83F2-98F1E5D00288}"/>
              </a:ext>
            </a:extLst>
          </p:cNvPr>
          <p:cNvSpPr/>
          <p:nvPr/>
        </p:nvSpPr>
        <p:spPr>
          <a:xfrm flipH="1">
            <a:off x="5440728" y="4570952"/>
            <a:ext cx="1778000" cy="1255388"/>
          </a:xfrm>
          <a:prstGeom prst="arc">
            <a:avLst>
              <a:gd name="adj1" fmla="val 335003"/>
              <a:gd name="adj2" fmla="val 7700656"/>
            </a:avLst>
          </a:prstGeom>
          <a:ln w="57150"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07A7F3F-AB74-50E7-9AB3-00268312B415}"/>
              </a:ext>
            </a:extLst>
          </p:cNvPr>
          <p:cNvSpPr/>
          <p:nvPr/>
        </p:nvSpPr>
        <p:spPr>
          <a:xfrm>
            <a:off x="7030715" y="5330479"/>
            <a:ext cx="3611523" cy="994715"/>
          </a:xfrm>
          <a:prstGeom prst="roundRect">
            <a:avLst>
              <a:gd name="adj" fmla="val 49862"/>
            </a:avLst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fr-FR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fr-FR" sz="5400" b="1" baseline="-250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A/B </a:t>
            </a:r>
            <a:r>
              <a:rPr lang="fr-FR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F</a:t>
            </a:r>
            <a:r>
              <a:rPr lang="fr-FR" sz="5400" b="1" baseline="-250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B/A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5" grpId="0" animBg="1"/>
      <p:bldP spid="16" grpId="0" animBg="1"/>
      <p:bldP spid="17" grpId="0"/>
      <p:bldP spid="18" grpId="0" animBg="1"/>
      <p:bldP spid="1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8">
          <a:extLst>
            <a:ext uri="{FF2B5EF4-FFF2-40B4-BE49-F238E27FC236}">
              <a16:creationId xmlns:a16="http://schemas.microsoft.com/office/drawing/2014/main" id="{2371511F-9B3C-AE75-82BF-F4D3EE3C1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p25">
            <a:extLst>
              <a:ext uri="{FF2B5EF4-FFF2-40B4-BE49-F238E27FC236}">
                <a16:creationId xmlns:a16="http://schemas.microsoft.com/office/drawing/2014/main" id="{4F52B80B-9716-D7B2-7B12-91A4EE1C2B36}"/>
              </a:ext>
            </a:extLst>
          </p:cNvPr>
          <p:cNvSpPr/>
          <p:nvPr/>
        </p:nvSpPr>
        <p:spPr>
          <a:xfrm>
            <a:off x="298129" y="701306"/>
            <a:ext cx="9250605" cy="363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160" name="Google Shape;2160;p25">
            <a:extLst>
              <a:ext uri="{FF2B5EF4-FFF2-40B4-BE49-F238E27FC236}">
                <a16:creationId xmlns:a16="http://schemas.microsoft.com/office/drawing/2014/main" id="{E7D82223-885F-2A75-916D-0ED36E48884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61" name="Google Shape;2161;p25">
            <a:extLst>
              <a:ext uri="{FF2B5EF4-FFF2-40B4-BE49-F238E27FC236}">
                <a16:creationId xmlns:a16="http://schemas.microsoft.com/office/drawing/2014/main" id="{9C3FF760-5DBE-27A6-1185-F92C184F78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5089" y="310671"/>
            <a:ext cx="10529279" cy="583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Les deux forces F</a:t>
            </a:r>
            <a:r>
              <a:rPr lang="fr-FR" baseline="-25000" dirty="0"/>
              <a:t>A/B </a:t>
            </a:r>
            <a:r>
              <a:rPr lang="fr-FR" dirty="0"/>
              <a:t>et F</a:t>
            </a:r>
            <a:r>
              <a:rPr lang="fr-FR" baseline="-25000" dirty="0"/>
              <a:t> B/A </a:t>
            </a:r>
            <a:r>
              <a:rPr lang="fr-FR" dirty="0"/>
              <a:t>se représentent comme suit :  </a:t>
            </a:r>
            <a:endParaRPr dirty="0"/>
          </a:p>
        </p:txBody>
      </p:sp>
      <p:sp>
        <p:nvSpPr>
          <p:cNvPr id="2163" name="Google Shape;2163;p25">
            <a:extLst>
              <a:ext uri="{FF2B5EF4-FFF2-40B4-BE49-F238E27FC236}">
                <a16:creationId xmlns:a16="http://schemas.microsoft.com/office/drawing/2014/main" id="{2E8A1266-515E-DC0F-B88F-2CD74AE53BC2}"/>
              </a:ext>
            </a:extLst>
          </p:cNvPr>
          <p:cNvSpPr/>
          <p:nvPr/>
        </p:nvSpPr>
        <p:spPr>
          <a:xfrm>
            <a:off x="11763893" y="182435"/>
            <a:ext cx="287080" cy="18968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747EEB5-5E3F-554D-4FFF-C9366695BF88}"/>
              </a:ext>
            </a:extLst>
          </p:cNvPr>
          <p:cNvGrpSpPr/>
          <p:nvPr/>
        </p:nvGrpSpPr>
        <p:grpSpPr>
          <a:xfrm>
            <a:off x="1944766" y="1416350"/>
            <a:ext cx="2335134" cy="3094299"/>
            <a:chOff x="2630567" y="1416350"/>
            <a:chExt cx="1396999" cy="1851171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05D6AE28-EBF1-8A9A-5903-BBFEB7C81AA4}"/>
                </a:ext>
              </a:extLst>
            </p:cNvPr>
            <p:cNvSpPr/>
            <p:nvPr/>
          </p:nvSpPr>
          <p:spPr>
            <a:xfrm>
              <a:off x="2681366" y="1416350"/>
              <a:ext cx="1346200" cy="13462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7B5F7B6-81DE-D28D-3978-E43327CDED13}"/>
                </a:ext>
              </a:extLst>
            </p:cNvPr>
            <p:cNvSpPr txBox="1"/>
            <p:nvPr/>
          </p:nvSpPr>
          <p:spPr>
            <a:xfrm>
              <a:off x="2630567" y="2959744"/>
              <a:ext cx="13969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Corps  A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A5FD79B-08A7-EE32-11CB-1E8FEB55059E}"/>
              </a:ext>
            </a:extLst>
          </p:cNvPr>
          <p:cNvGrpSpPr/>
          <p:nvPr/>
        </p:nvGrpSpPr>
        <p:grpSpPr>
          <a:xfrm>
            <a:off x="8272968" y="1746031"/>
            <a:ext cx="2551532" cy="2377158"/>
            <a:chOff x="8242446" y="1614911"/>
            <a:chExt cx="1396999" cy="1301527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C19FBBB0-F5D7-7349-CF32-027B468A0289}"/>
                </a:ext>
              </a:extLst>
            </p:cNvPr>
            <p:cNvSpPr/>
            <p:nvPr/>
          </p:nvSpPr>
          <p:spPr>
            <a:xfrm>
              <a:off x="8507334" y="1614911"/>
              <a:ext cx="867225" cy="80010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18672BB-C5C3-7B27-CF81-92C05FD01BBC}"/>
                </a:ext>
              </a:extLst>
            </p:cNvPr>
            <p:cNvSpPr txBox="1"/>
            <p:nvPr/>
          </p:nvSpPr>
          <p:spPr>
            <a:xfrm>
              <a:off x="8242446" y="2608661"/>
              <a:ext cx="13969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Corps  B</a:t>
              </a:r>
            </a:p>
          </p:txBody>
        </p:sp>
      </p:grp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B855F486-D615-F533-3BCA-1FAAFB6FA13E}"/>
              </a:ext>
            </a:extLst>
          </p:cNvPr>
          <p:cNvCxnSpPr/>
          <p:nvPr/>
        </p:nvCxnSpPr>
        <p:spPr>
          <a:xfrm>
            <a:off x="3112333" y="2604961"/>
            <a:ext cx="219197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0F1D8540-9A4A-A64A-C16C-13A66A7B777F}"/>
              </a:ext>
            </a:extLst>
          </p:cNvPr>
          <p:cNvCxnSpPr>
            <a:cxnSpLocks/>
          </p:cNvCxnSpPr>
          <p:nvPr/>
        </p:nvCxnSpPr>
        <p:spPr>
          <a:xfrm flipH="1">
            <a:off x="7356762" y="2573582"/>
            <a:ext cx="219197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 : en arc 14">
            <a:extLst>
              <a:ext uri="{FF2B5EF4-FFF2-40B4-BE49-F238E27FC236}">
                <a16:creationId xmlns:a16="http://schemas.microsoft.com/office/drawing/2014/main" id="{35D903C7-BDC3-A48F-72D1-E72158CC49BB}"/>
              </a:ext>
            </a:extLst>
          </p:cNvPr>
          <p:cNvCxnSpPr>
            <a:cxnSpLocks/>
          </p:cNvCxnSpPr>
          <p:nvPr/>
        </p:nvCxnSpPr>
        <p:spPr>
          <a:xfrm rot="5400000">
            <a:off x="2773790" y="3451759"/>
            <a:ext cx="2423152" cy="1011131"/>
          </a:xfrm>
          <a:prstGeom prst="curvedConnector3">
            <a:avLst>
              <a:gd name="adj1" fmla="val 61530"/>
            </a:avLst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 : en arc 16">
            <a:extLst>
              <a:ext uri="{FF2B5EF4-FFF2-40B4-BE49-F238E27FC236}">
                <a16:creationId xmlns:a16="http://schemas.microsoft.com/office/drawing/2014/main" id="{5E033168-3B0F-47EE-B51A-622BDAAC2253}"/>
              </a:ext>
            </a:extLst>
          </p:cNvPr>
          <p:cNvCxnSpPr>
            <a:cxnSpLocks/>
          </p:cNvCxnSpPr>
          <p:nvPr/>
        </p:nvCxnSpPr>
        <p:spPr>
          <a:xfrm rot="16200000" flipH="1">
            <a:off x="7636683" y="2952049"/>
            <a:ext cx="2158167" cy="1665939"/>
          </a:xfrm>
          <a:prstGeom prst="curvedConnector3">
            <a:avLst>
              <a:gd name="adj1" fmla="val 50000"/>
            </a:avLst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01685DDA-1A24-B0C4-F884-F72A7851299F}"/>
              </a:ext>
            </a:extLst>
          </p:cNvPr>
          <p:cNvSpPr txBox="1"/>
          <p:nvPr/>
        </p:nvSpPr>
        <p:spPr>
          <a:xfrm>
            <a:off x="1597878" y="5206266"/>
            <a:ext cx="4256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Force d’attraction exercée par B sur 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429488D-E974-D017-E728-3E9A67E987C7}"/>
              </a:ext>
            </a:extLst>
          </p:cNvPr>
          <p:cNvSpPr txBox="1"/>
          <p:nvPr/>
        </p:nvSpPr>
        <p:spPr>
          <a:xfrm>
            <a:off x="7650612" y="5206266"/>
            <a:ext cx="4256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Force d’attraction exercée par A sur B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FFC0E49-640A-5F64-06BC-1A844CFAAE00}"/>
              </a:ext>
            </a:extLst>
          </p:cNvPr>
          <p:cNvSpPr txBox="1"/>
          <p:nvPr/>
        </p:nvSpPr>
        <p:spPr>
          <a:xfrm>
            <a:off x="3709008" y="1964765"/>
            <a:ext cx="13528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 </a:t>
            </a:r>
            <a:r>
              <a:rPr lang="fr-FR" sz="3200" b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B/A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981F512-DA33-05B7-19D2-8956E040CD8D}"/>
              </a:ext>
            </a:extLst>
          </p:cNvPr>
          <p:cNvSpPr txBox="1"/>
          <p:nvPr/>
        </p:nvSpPr>
        <p:spPr>
          <a:xfrm>
            <a:off x="8185877" y="1964765"/>
            <a:ext cx="13528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 </a:t>
            </a:r>
            <a:r>
              <a:rPr lang="fr-FR" sz="3200" b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A/B</a:t>
            </a:r>
          </a:p>
        </p:txBody>
      </p:sp>
    </p:spTree>
    <p:extLst>
      <p:ext uri="{BB962C8B-B14F-4D97-AF65-F5344CB8AC3E}">
        <p14:creationId xmlns:p14="http://schemas.microsoft.com/office/powerpoint/2010/main" val="225791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8">
          <a:extLst>
            <a:ext uri="{FF2B5EF4-FFF2-40B4-BE49-F238E27FC236}">
              <a16:creationId xmlns:a16="http://schemas.microsoft.com/office/drawing/2014/main" id="{6F91DCDE-666D-3EDF-6378-02D60658A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p25">
            <a:extLst>
              <a:ext uri="{FF2B5EF4-FFF2-40B4-BE49-F238E27FC236}">
                <a16:creationId xmlns:a16="http://schemas.microsoft.com/office/drawing/2014/main" id="{AB92BF8C-CFF9-5459-DD3A-371B245DB8D7}"/>
              </a:ext>
            </a:extLst>
          </p:cNvPr>
          <p:cNvSpPr/>
          <p:nvPr/>
        </p:nvSpPr>
        <p:spPr>
          <a:xfrm>
            <a:off x="298129" y="701306"/>
            <a:ext cx="9250605" cy="363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160" name="Google Shape;2160;p25">
            <a:extLst>
              <a:ext uri="{FF2B5EF4-FFF2-40B4-BE49-F238E27FC236}">
                <a16:creationId xmlns:a16="http://schemas.microsoft.com/office/drawing/2014/main" id="{75686681-9E95-78D4-A476-B26B0C9F503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61" name="Google Shape;2161;p25">
            <a:extLst>
              <a:ext uri="{FF2B5EF4-FFF2-40B4-BE49-F238E27FC236}">
                <a16:creationId xmlns:a16="http://schemas.microsoft.com/office/drawing/2014/main" id="{665D6655-63CF-C90D-9D24-EB032FBF9E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5089" y="308428"/>
            <a:ext cx="10529279" cy="583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Qu’est-ce qui peut rendre cette attraction plus forte ou plus faible ?</a:t>
            </a:r>
            <a:endParaRPr dirty="0"/>
          </a:p>
        </p:txBody>
      </p:sp>
      <p:sp>
        <p:nvSpPr>
          <p:cNvPr id="2163" name="Google Shape;2163;p25">
            <a:extLst>
              <a:ext uri="{FF2B5EF4-FFF2-40B4-BE49-F238E27FC236}">
                <a16:creationId xmlns:a16="http://schemas.microsoft.com/office/drawing/2014/main" id="{019FB185-70A0-CF40-3168-88E3027322C7}"/>
              </a:ext>
            </a:extLst>
          </p:cNvPr>
          <p:cNvSpPr/>
          <p:nvPr/>
        </p:nvSpPr>
        <p:spPr>
          <a:xfrm>
            <a:off x="11763893" y="182435"/>
            <a:ext cx="287080" cy="18968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3E9A19-4791-77F6-4DC3-01EB1FD27A0B}"/>
              </a:ext>
            </a:extLst>
          </p:cNvPr>
          <p:cNvSpPr txBox="1"/>
          <p:nvPr/>
        </p:nvSpPr>
        <p:spPr>
          <a:xfrm>
            <a:off x="546543" y="912827"/>
            <a:ext cx="93549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L’intensité de l’attraction entre deux corps A et B peut changer. </a:t>
            </a:r>
          </a:p>
          <a:p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 dépend de deux grandeurs importantes :</a:t>
            </a:r>
            <a:endParaRPr lang="fr-FR" sz="2400" b="0" i="0" u="none" strike="noStrike" baseline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3E80823-B0AE-0B46-6DAA-4F23BA8BD1D8}"/>
              </a:ext>
            </a:extLst>
          </p:cNvPr>
          <p:cNvSpPr/>
          <p:nvPr/>
        </p:nvSpPr>
        <p:spPr>
          <a:xfrm>
            <a:off x="1301365" y="4897352"/>
            <a:ext cx="4106433" cy="72189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masse des deux corps</a:t>
            </a:r>
          </a:p>
        </p:txBody>
      </p:sp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30EB290E-8227-2776-BD96-9DB11F166464}"/>
              </a:ext>
            </a:extLst>
          </p:cNvPr>
          <p:cNvSpPr/>
          <p:nvPr/>
        </p:nvSpPr>
        <p:spPr>
          <a:xfrm>
            <a:off x="2771933" y="3931302"/>
            <a:ext cx="433137" cy="525700"/>
          </a:xfrm>
          <a:prstGeom prst="downArrow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8" name="Connecteur : en arc 37">
            <a:extLst>
              <a:ext uri="{FF2B5EF4-FFF2-40B4-BE49-F238E27FC236}">
                <a16:creationId xmlns:a16="http://schemas.microsoft.com/office/drawing/2014/main" id="{E538A1EC-4A25-6C0E-045C-4F835840C5B3}"/>
              </a:ext>
            </a:extLst>
          </p:cNvPr>
          <p:cNvCxnSpPr>
            <a:cxnSpLocks/>
          </p:cNvCxnSpPr>
          <p:nvPr/>
        </p:nvCxnSpPr>
        <p:spPr>
          <a:xfrm rot="5400000">
            <a:off x="3219402" y="1855967"/>
            <a:ext cx="973400" cy="904310"/>
          </a:xfrm>
          <a:prstGeom prst="curvedConnector3">
            <a:avLst>
              <a:gd name="adj1" fmla="val 50000"/>
            </a:avLst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 : en arc 38">
            <a:extLst>
              <a:ext uri="{FF2B5EF4-FFF2-40B4-BE49-F238E27FC236}">
                <a16:creationId xmlns:a16="http://schemas.microsoft.com/office/drawing/2014/main" id="{6AE3B1F4-6768-F5D0-FD0C-58B97D4C36D3}"/>
              </a:ext>
            </a:extLst>
          </p:cNvPr>
          <p:cNvCxnSpPr>
            <a:cxnSpLocks/>
          </p:cNvCxnSpPr>
          <p:nvPr/>
        </p:nvCxnSpPr>
        <p:spPr>
          <a:xfrm rot="16200000" flipH="1">
            <a:off x="6321091" y="2009830"/>
            <a:ext cx="1038078" cy="531906"/>
          </a:xfrm>
          <a:prstGeom prst="curvedConnector3">
            <a:avLst>
              <a:gd name="adj1" fmla="val 50000"/>
            </a:avLst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1BC8A730-14E0-CD8A-17C7-C1D4673E8312}"/>
              </a:ext>
            </a:extLst>
          </p:cNvPr>
          <p:cNvSpPr/>
          <p:nvPr/>
        </p:nvSpPr>
        <p:spPr>
          <a:xfrm>
            <a:off x="6511261" y="4850911"/>
            <a:ext cx="5396172" cy="72189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distance entre les deux corps</a:t>
            </a:r>
          </a:p>
        </p:txBody>
      </p:sp>
      <p:sp>
        <p:nvSpPr>
          <p:cNvPr id="58" name="Flèche : bas 57">
            <a:extLst>
              <a:ext uri="{FF2B5EF4-FFF2-40B4-BE49-F238E27FC236}">
                <a16:creationId xmlns:a16="http://schemas.microsoft.com/office/drawing/2014/main" id="{7E097137-F6D7-F9D5-2A97-3C0DBDE446CF}"/>
              </a:ext>
            </a:extLst>
          </p:cNvPr>
          <p:cNvSpPr/>
          <p:nvPr/>
        </p:nvSpPr>
        <p:spPr>
          <a:xfrm>
            <a:off x="9052945" y="3799114"/>
            <a:ext cx="433137" cy="721895"/>
          </a:xfrm>
          <a:prstGeom prst="downArrow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2C05C6DA-B5A0-87E6-99EB-CEAEEC8AD946}"/>
              </a:ext>
            </a:extLst>
          </p:cNvPr>
          <p:cNvGrpSpPr/>
          <p:nvPr/>
        </p:nvGrpSpPr>
        <p:grpSpPr>
          <a:xfrm>
            <a:off x="1547744" y="2710030"/>
            <a:ext cx="3237140" cy="1221116"/>
            <a:chOff x="1547744" y="3059518"/>
            <a:chExt cx="3237140" cy="1221116"/>
          </a:xfrm>
        </p:grpSpPr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57EF3F3B-1994-6DCE-FEA0-4801372640BE}"/>
                </a:ext>
              </a:extLst>
            </p:cNvPr>
            <p:cNvSpPr/>
            <p:nvPr/>
          </p:nvSpPr>
          <p:spPr>
            <a:xfrm>
              <a:off x="1547744" y="3304005"/>
              <a:ext cx="776355" cy="77635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800" b="1" dirty="0">
                  <a:solidFill>
                    <a:srgbClr val="7030A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</a:t>
              </a:r>
              <a:r>
                <a:rPr lang="fr-FR" sz="1800" b="1" baseline="-25000" dirty="0">
                  <a:solidFill>
                    <a:srgbClr val="7030A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80CD0F47-DB6F-7189-0BDE-9C5C39CEB4A4}"/>
                </a:ext>
              </a:extLst>
            </p:cNvPr>
            <p:cNvSpPr/>
            <p:nvPr/>
          </p:nvSpPr>
          <p:spPr>
            <a:xfrm>
              <a:off x="3563768" y="3059518"/>
              <a:ext cx="1221116" cy="122111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800" b="1" dirty="0" err="1">
                  <a:solidFill>
                    <a:srgbClr val="7030A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</a:t>
              </a:r>
              <a:r>
                <a:rPr lang="fr-FR" sz="1800" b="1" baseline="-25000" dirty="0" err="1">
                  <a:solidFill>
                    <a:srgbClr val="7030A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  <a:endParaRPr lang="fr-FR" sz="1800" b="1" baseline="-250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05BD764-00A7-8607-B970-03E741FD08B4}"/>
              </a:ext>
            </a:extLst>
          </p:cNvPr>
          <p:cNvGrpSpPr/>
          <p:nvPr/>
        </p:nvGrpSpPr>
        <p:grpSpPr>
          <a:xfrm>
            <a:off x="6089193" y="2861465"/>
            <a:ext cx="2873770" cy="1221116"/>
            <a:chOff x="6329728" y="3124455"/>
            <a:chExt cx="2873770" cy="1221116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E7F08843-4BDA-3C8F-AA7D-F799BE845873}"/>
                </a:ext>
              </a:extLst>
            </p:cNvPr>
            <p:cNvGrpSpPr/>
            <p:nvPr/>
          </p:nvGrpSpPr>
          <p:grpSpPr>
            <a:xfrm>
              <a:off x="6329728" y="3124455"/>
              <a:ext cx="2873770" cy="1221116"/>
              <a:chOff x="6329728" y="3124455"/>
              <a:chExt cx="2873770" cy="1221116"/>
            </a:xfrm>
          </p:grpSpPr>
          <p:sp>
            <p:nvSpPr>
              <p:cNvPr id="6" name="Ellipse 5">
                <a:extLst>
                  <a:ext uri="{FF2B5EF4-FFF2-40B4-BE49-F238E27FC236}">
                    <a16:creationId xmlns:a16="http://schemas.microsoft.com/office/drawing/2014/main" id="{15278CE3-4842-FE5C-68D3-00AB373E8182}"/>
                  </a:ext>
                </a:extLst>
              </p:cNvPr>
              <p:cNvSpPr/>
              <p:nvPr/>
            </p:nvSpPr>
            <p:spPr>
              <a:xfrm>
                <a:off x="6329728" y="3346836"/>
                <a:ext cx="776355" cy="77635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00" b="1" dirty="0">
                  <a:solidFill>
                    <a:srgbClr val="7030A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r>
                  <a:rPr lang="fr-FR" sz="1800" b="1" dirty="0">
                    <a:solidFill>
                      <a:srgbClr val="7030A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</a:t>
                </a:r>
                <a:r>
                  <a:rPr lang="fr-FR" sz="1800" b="1" baseline="-25000" dirty="0">
                    <a:solidFill>
                      <a:srgbClr val="7030A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</a:p>
            </p:txBody>
          </p:sp>
          <p:sp>
            <p:nvSpPr>
              <p:cNvPr id="7" name="Ellipse 6">
                <a:extLst>
                  <a:ext uri="{FF2B5EF4-FFF2-40B4-BE49-F238E27FC236}">
                    <a16:creationId xmlns:a16="http://schemas.microsoft.com/office/drawing/2014/main" id="{A94FB375-95C5-DCE5-684E-A20527B15253}"/>
                  </a:ext>
                </a:extLst>
              </p:cNvPr>
              <p:cNvSpPr/>
              <p:nvPr/>
            </p:nvSpPr>
            <p:spPr>
              <a:xfrm>
                <a:off x="7982382" y="3124455"/>
                <a:ext cx="1221116" cy="12211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00" b="1" dirty="0">
                  <a:solidFill>
                    <a:srgbClr val="7030A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r>
                  <a:rPr lang="fr-FR" sz="1800" b="1" dirty="0" err="1">
                    <a:solidFill>
                      <a:srgbClr val="7030A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</a:t>
                </a:r>
                <a:r>
                  <a:rPr lang="fr-FR" sz="1800" b="1" baseline="-25000" dirty="0" err="1">
                    <a:solidFill>
                      <a:srgbClr val="7030A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</a:t>
                </a:r>
                <a:endParaRPr lang="fr-FR" sz="1800" b="1" baseline="-25000" dirty="0">
                  <a:solidFill>
                    <a:srgbClr val="7030A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DADEA0BB-FD99-450C-61DF-AA5B336BC126}"/>
                </a:ext>
              </a:extLst>
            </p:cNvPr>
            <p:cNvCxnSpPr>
              <a:cxnSpLocks/>
            </p:cNvCxnSpPr>
            <p:nvPr/>
          </p:nvCxnSpPr>
          <p:spPr>
            <a:xfrm>
              <a:off x="6643255" y="3728086"/>
              <a:ext cx="1898072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EE03A08C-846B-4C26-3410-0378785EAE45}"/>
              </a:ext>
            </a:extLst>
          </p:cNvPr>
          <p:cNvGrpSpPr/>
          <p:nvPr/>
        </p:nvGrpSpPr>
        <p:grpSpPr>
          <a:xfrm>
            <a:off x="9467252" y="2664017"/>
            <a:ext cx="2250574" cy="1221116"/>
            <a:chOff x="9513319" y="3020970"/>
            <a:chExt cx="2250574" cy="1221116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35297BC1-5A38-0228-6B65-74DE93906731}"/>
                </a:ext>
              </a:extLst>
            </p:cNvPr>
            <p:cNvGrpSpPr/>
            <p:nvPr/>
          </p:nvGrpSpPr>
          <p:grpSpPr>
            <a:xfrm>
              <a:off x="9513319" y="3020970"/>
              <a:ext cx="2250574" cy="1221116"/>
              <a:chOff x="9570619" y="3020970"/>
              <a:chExt cx="2250574" cy="1221116"/>
            </a:xfrm>
          </p:grpSpPr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CB174556-37B9-C6B8-2460-BAF730FD95C7}"/>
                  </a:ext>
                </a:extLst>
              </p:cNvPr>
              <p:cNvSpPr/>
              <p:nvPr/>
            </p:nvSpPr>
            <p:spPr>
              <a:xfrm>
                <a:off x="9570619" y="3225801"/>
                <a:ext cx="776355" cy="77635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00" b="1" dirty="0">
                  <a:solidFill>
                    <a:srgbClr val="7030A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r>
                  <a:rPr lang="fr-FR" sz="1800" b="1" dirty="0">
                    <a:solidFill>
                      <a:srgbClr val="7030A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</a:t>
                </a:r>
                <a:r>
                  <a:rPr lang="fr-FR" sz="1800" b="1" baseline="-25000" dirty="0">
                    <a:solidFill>
                      <a:srgbClr val="7030A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8799262A-BBD4-070A-A811-7B9901037B85}"/>
                  </a:ext>
                </a:extLst>
              </p:cNvPr>
              <p:cNvSpPr/>
              <p:nvPr/>
            </p:nvSpPr>
            <p:spPr>
              <a:xfrm>
                <a:off x="10600077" y="3020970"/>
                <a:ext cx="1221116" cy="12211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00" b="1" dirty="0">
                  <a:solidFill>
                    <a:srgbClr val="7030A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r>
                  <a:rPr lang="fr-FR" sz="1800" b="1" dirty="0" err="1">
                    <a:solidFill>
                      <a:srgbClr val="7030A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</a:t>
                </a:r>
                <a:r>
                  <a:rPr lang="fr-FR" sz="1800" b="1" baseline="-25000" dirty="0" err="1">
                    <a:solidFill>
                      <a:srgbClr val="7030A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</a:t>
                </a:r>
                <a:endParaRPr lang="fr-FR" sz="1800" b="1" baseline="-25000" dirty="0">
                  <a:solidFill>
                    <a:srgbClr val="7030A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24911E82-94C9-95F3-168E-BD1BC0B89E8B}"/>
                </a:ext>
              </a:extLst>
            </p:cNvPr>
            <p:cNvCxnSpPr>
              <a:cxnSpLocks/>
            </p:cNvCxnSpPr>
            <p:nvPr/>
          </p:nvCxnSpPr>
          <p:spPr>
            <a:xfrm>
              <a:off x="9851289" y="3613978"/>
              <a:ext cx="1279227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3DEB6AA-0A36-21DC-24C9-216658244122}"/>
              </a:ext>
            </a:extLst>
          </p:cNvPr>
          <p:cNvSpPr/>
          <p:nvPr/>
        </p:nvSpPr>
        <p:spPr>
          <a:xfrm>
            <a:off x="1384654" y="5828222"/>
            <a:ext cx="3939854" cy="65694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Petites masses → attraction faible</a:t>
            </a:r>
          </a:p>
          <a:p>
            <a:pPr algn="ctr"/>
            <a:r>
              <a:rPr lang="fr-FR" dirty="0"/>
              <a:t>Grandes masses → attraction forte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12FC66B5-C4D4-03C5-CA15-8D98B929A353}"/>
              </a:ext>
            </a:extLst>
          </p:cNvPr>
          <p:cNvSpPr/>
          <p:nvPr/>
        </p:nvSpPr>
        <p:spPr>
          <a:xfrm>
            <a:off x="7106084" y="5786422"/>
            <a:ext cx="3939854" cy="6569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Corps proches → attraction forte</a:t>
            </a:r>
          </a:p>
          <a:p>
            <a:pPr algn="ctr"/>
            <a:r>
              <a:rPr lang="fr-FR" dirty="0"/>
              <a:t>Corps éloignés → attraction faible</a:t>
            </a:r>
          </a:p>
        </p:txBody>
      </p:sp>
    </p:spTree>
    <p:extLst>
      <p:ext uri="{BB962C8B-B14F-4D97-AF65-F5344CB8AC3E}">
        <p14:creationId xmlns:p14="http://schemas.microsoft.com/office/powerpoint/2010/main" val="157162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24" grpId="0" animBg="1"/>
      <p:bldP spid="57" grpId="0" animBg="1"/>
      <p:bldP spid="58" grpId="0" animBg="1"/>
      <p:bldP spid="33" grpId="0" animBg="1"/>
      <p:bldP spid="3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2" name="Google Shape;2412;p35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7" name="Google Shape;2417;p36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418" name="Google Shape;2418;p3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F6565"/>
            </a:solidFill>
            <a:ln w="9525" cap="flat" cmpd="sng">
              <a:solidFill>
                <a:srgbClr val="FF65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9" name="Google Shape;2419;p3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656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20" name="Google Shape;2420;p36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6565"/>
          </a:solidFill>
          <a:ln w="9525" cap="flat" cmpd="sng">
            <a:solidFill>
              <a:srgbClr val="FF65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1" name="Google Shape;2421;p36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6565"/>
          </a:solidFill>
          <a:ln w="25400" cap="flat" cmpd="sng">
            <a:solidFill>
              <a:srgbClr val="FF65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2" name="Google Shape;2422;p36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65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/>
          </a:p>
        </p:txBody>
      </p:sp>
      <p:sp>
        <p:nvSpPr>
          <p:cNvPr id="2423" name="Google Shape;2423;p36"/>
          <p:cNvSpPr txBox="1"/>
          <p:nvPr/>
        </p:nvSpPr>
        <p:spPr>
          <a:xfrm>
            <a:off x="5025418" y="2769733"/>
            <a:ext cx="5869201" cy="769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Tâche principale</a:t>
            </a:r>
            <a:endParaRPr/>
          </a:p>
        </p:txBody>
      </p:sp>
      <p:pic>
        <p:nvPicPr>
          <p:cNvPr id="2424" name="Google Shape;2424;p36" descr="Une image contenant texte, Visage humain, habits, garç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 l="6543" t="22389" r="7874" b="21123"/>
          <a:stretch/>
        </p:blipFill>
        <p:spPr>
          <a:xfrm>
            <a:off x="465154" y="2567829"/>
            <a:ext cx="3426532" cy="2261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/>
          <p:cNvSpPr txBox="1">
            <a:spLocks noGrp="1"/>
          </p:cNvSpPr>
          <p:nvPr>
            <p:ph type="title"/>
          </p:nvPr>
        </p:nvSpPr>
        <p:spPr>
          <a:xfrm>
            <a:off x="1030672" y="153312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Voici notre tâche principale. Je vais vous montrer comment identifier l’effet de la masse du satellite sur l’intensité de la force de gravitation universelle.</a:t>
            </a:r>
            <a:endParaRPr dirty="0"/>
          </a:p>
        </p:txBody>
      </p:sp>
      <p:sp>
        <p:nvSpPr>
          <p:cNvPr id="2431" name="Google Shape;2431;p37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dirty="0"/>
              <a:t>L’</a:t>
            </a:r>
            <a:r>
              <a:rPr lang="fr-FR" dirty="0" err="1"/>
              <a:t>enseignant.e</a:t>
            </a:r>
            <a:r>
              <a:rPr lang="fr-FR" dirty="0"/>
              <a:t> lit la consigne en précisant les données. Il explique ce qui est demandé. </a:t>
            </a:r>
            <a:endParaRPr dirty="0"/>
          </a:p>
        </p:txBody>
      </p:sp>
      <p:sp>
        <p:nvSpPr>
          <p:cNvPr id="2432" name="Google Shape;2432;p37"/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/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D057EC3-0807-C45A-03B0-127F290B21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8203" y="1670518"/>
            <a:ext cx="9375593" cy="4829625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3EC5D37B-BD40-FE50-1F7E-9661B83580F5}"/>
              </a:ext>
            </a:extLst>
          </p:cNvPr>
          <p:cNvSpPr/>
          <p:nvPr/>
        </p:nvSpPr>
        <p:spPr>
          <a:xfrm>
            <a:off x="2381693" y="5981700"/>
            <a:ext cx="3133282" cy="5184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4" name="Google Shape;2644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645" name="Google Shape;2645;p38"/>
          <p:cNvSpPr txBox="1">
            <a:spLocks noGrp="1"/>
          </p:cNvSpPr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Pour réaliser la tâche je suis les étapes suivantes : </a:t>
            </a:r>
            <a:endParaRPr dirty="0"/>
          </a:p>
        </p:txBody>
      </p:sp>
      <p:sp>
        <p:nvSpPr>
          <p:cNvPr id="2646" name="Google Shape;2646;p38"/>
          <p:cNvSpPr txBox="1">
            <a:spLocks noGrp="1"/>
          </p:cNvSpPr>
          <p:nvPr>
            <p:ph type="body" idx="1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dirty="0"/>
              <a:t>L’enseignant demande aux élèves d’être attentifs.</a:t>
            </a:r>
            <a:endParaRPr dirty="0"/>
          </a:p>
        </p:txBody>
      </p:sp>
      <p:grpSp>
        <p:nvGrpSpPr>
          <p:cNvPr id="2647" name="Google Shape;2647;p38"/>
          <p:cNvGrpSpPr/>
          <p:nvPr/>
        </p:nvGrpSpPr>
        <p:grpSpPr>
          <a:xfrm>
            <a:off x="657726" y="1400091"/>
            <a:ext cx="11142344" cy="473884"/>
            <a:chOff x="657726" y="1400091"/>
            <a:chExt cx="11142344" cy="473884"/>
          </a:xfrm>
        </p:grpSpPr>
        <p:sp>
          <p:nvSpPr>
            <p:cNvPr id="2648" name="Google Shape;2648;p38"/>
            <p:cNvSpPr txBox="1"/>
            <p:nvPr/>
          </p:nvSpPr>
          <p:spPr>
            <a:xfrm>
              <a:off x="1270791" y="1400091"/>
              <a:ext cx="10529279" cy="461624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Je compare les longueurs des flèches dans les deux figures.</a:t>
              </a:r>
              <a:endParaRPr dirty="0"/>
            </a:p>
          </p:txBody>
        </p:sp>
        <p:sp>
          <p:nvSpPr>
            <p:cNvPr id="2649" name="Google Shape;2649;p38"/>
            <p:cNvSpPr/>
            <p:nvPr/>
          </p:nvSpPr>
          <p:spPr>
            <a:xfrm>
              <a:off x="657726" y="1412351"/>
              <a:ext cx="490590" cy="461624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050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F33DE03-58D1-3847-CBD2-7D37058E3AAD}"/>
              </a:ext>
            </a:extLst>
          </p:cNvPr>
          <p:cNvGrpSpPr/>
          <p:nvPr/>
        </p:nvGrpSpPr>
        <p:grpSpPr>
          <a:xfrm>
            <a:off x="657726" y="3185956"/>
            <a:ext cx="11142344" cy="486088"/>
            <a:chOff x="657726" y="2408422"/>
            <a:chExt cx="11142344" cy="486088"/>
          </a:xfrm>
        </p:grpSpPr>
        <p:sp>
          <p:nvSpPr>
            <p:cNvPr id="2651" name="Google Shape;2651;p38"/>
            <p:cNvSpPr txBox="1"/>
            <p:nvPr/>
          </p:nvSpPr>
          <p:spPr>
            <a:xfrm>
              <a:off x="1270791" y="2432886"/>
              <a:ext cx="10529279" cy="461624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Je compare la force de gravitation dans les deux figures.</a:t>
              </a:r>
              <a:endParaRPr dirty="0"/>
            </a:p>
          </p:txBody>
        </p:sp>
        <p:sp>
          <p:nvSpPr>
            <p:cNvPr id="4" name="Google Shape;2649;p38">
              <a:extLst>
                <a:ext uri="{FF2B5EF4-FFF2-40B4-BE49-F238E27FC236}">
                  <a16:creationId xmlns:a16="http://schemas.microsoft.com/office/drawing/2014/main" id="{4EEDEB04-994D-AEE8-E296-CD6854F856C4}"/>
                </a:ext>
              </a:extLst>
            </p:cNvPr>
            <p:cNvSpPr/>
            <p:nvPr/>
          </p:nvSpPr>
          <p:spPr>
            <a:xfrm>
              <a:off x="657726" y="2408422"/>
              <a:ext cx="490590" cy="461624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050" dirty="0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D3EBBB9C-F770-CF0F-B316-4543779BE819}"/>
              </a:ext>
            </a:extLst>
          </p:cNvPr>
          <p:cNvGrpSpPr/>
          <p:nvPr/>
        </p:nvGrpSpPr>
        <p:grpSpPr>
          <a:xfrm>
            <a:off x="657726" y="4765453"/>
            <a:ext cx="11238999" cy="461665"/>
            <a:chOff x="657726" y="3454318"/>
            <a:chExt cx="11238999" cy="461665"/>
          </a:xfrm>
        </p:grpSpPr>
        <p:sp>
          <p:nvSpPr>
            <p:cNvPr id="2654" name="Google Shape;2654;p38"/>
            <p:cNvSpPr txBox="1"/>
            <p:nvPr/>
          </p:nvSpPr>
          <p:spPr>
            <a:xfrm>
              <a:off x="1270791" y="3454318"/>
              <a:ext cx="10625934" cy="461624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Je déduis la relation qualitative entre la masse du satellite et la force de gravitation.</a:t>
              </a:r>
              <a:endParaRPr dirty="0"/>
            </a:p>
          </p:txBody>
        </p:sp>
        <p:sp>
          <p:nvSpPr>
            <p:cNvPr id="6" name="Google Shape;2649;p38">
              <a:extLst>
                <a:ext uri="{FF2B5EF4-FFF2-40B4-BE49-F238E27FC236}">
                  <a16:creationId xmlns:a16="http://schemas.microsoft.com/office/drawing/2014/main" id="{AFD47445-7F37-1BFD-81A0-154DEDDB4005}"/>
                </a:ext>
              </a:extLst>
            </p:cNvPr>
            <p:cNvSpPr/>
            <p:nvPr/>
          </p:nvSpPr>
          <p:spPr>
            <a:xfrm>
              <a:off x="657726" y="3454359"/>
              <a:ext cx="490590" cy="461624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05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B293D097-9283-45CB-8419-A16E28F6E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A30B720C-8BBB-040E-0CBB-C928EBF3F0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F67FBCFD-190D-BE68-A7B0-53014EB6C2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Je commence par la première étape.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D9194A42-0233-B5B5-9069-C0E018F39607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>
            <a:extLst>
              <a:ext uri="{FF2B5EF4-FFF2-40B4-BE49-F238E27FC236}">
                <a16:creationId xmlns:a16="http://schemas.microsoft.com/office/drawing/2014/main" id="{3AFC1C77-D178-8637-C435-7CAA72920809}"/>
              </a:ext>
            </a:extLst>
          </p:cNvPr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6" name="Google Shape;2648;p38">
            <a:extLst>
              <a:ext uri="{FF2B5EF4-FFF2-40B4-BE49-F238E27FC236}">
                <a16:creationId xmlns:a16="http://schemas.microsoft.com/office/drawing/2014/main" id="{1F0E0A0D-D908-911B-44E3-FA4CC84C0A75}"/>
              </a:ext>
            </a:extLst>
          </p:cNvPr>
          <p:cNvSpPr txBox="1"/>
          <p:nvPr/>
        </p:nvSpPr>
        <p:spPr>
          <a:xfrm>
            <a:off x="1137682" y="3660186"/>
            <a:ext cx="10277091" cy="4616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compare les longueurs des flèches dans les deux figures.</a:t>
            </a:r>
          </a:p>
        </p:txBody>
      </p:sp>
      <p:sp>
        <p:nvSpPr>
          <p:cNvPr id="7" name="Google Shape;2649;p38">
            <a:extLst>
              <a:ext uri="{FF2B5EF4-FFF2-40B4-BE49-F238E27FC236}">
                <a16:creationId xmlns:a16="http://schemas.microsoft.com/office/drawing/2014/main" id="{39C0E091-B4F0-0BA3-F446-122B3340316E}"/>
              </a:ext>
            </a:extLst>
          </p:cNvPr>
          <p:cNvSpPr/>
          <p:nvPr/>
        </p:nvSpPr>
        <p:spPr>
          <a:xfrm>
            <a:off x="688021" y="3660186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05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855D7D-F272-8798-6619-EE793F3EB5C6}"/>
              </a:ext>
            </a:extLst>
          </p:cNvPr>
          <p:cNvSpPr txBox="1"/>
          <p:nvPr/>
        </p:nvSpPr>
        <p:spPr>
          <a:xfrm>
            <a:off x="7218992" y="4276931"/>
            <a:ext cx="2934657" cy="754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plus grande </a:t>
            </a:r>
            <a:endParaRPr lang="fr-FR" sz="3200" dirty="0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DA9CEF-EA8B-D037-0857-0C90C50D5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5879" y="1040328"/>
            <a:ext cx="4811622" cy="24785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2962D8-939D-3E0D-8400-90CA25924C52}"/>
              </a:ext>
            </a:extLst>
          </p:cNvPr>
          <p:cNvSpPr txBox="1"/>
          <p:nvPr/>
        </p:nvSpPr>
        <p:spPr>
          <a:xfrm>
            <a:off x="686910" y="4642208"/>
            <a:ext cx="108181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longueur de la flèche dans la figure 2 est ........................... que celle de la flèche représentée dans la figure présentée 1. </a:t>
            </a:r>
          </a:p>
        </p:txBody>
      </p:sp>
    </p:spTree>
    <p:extLst>
      <p:ext uri="{BB962C8B-B14F-4D97-AF65-F5344CB8AC3E}">
        <p14:creationId xmlns:p14="http://schemas.microsoft.com/office/powerpoint/2010/main" val="52246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B187F70E-500B-B8CB-19BC-53F191345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3C2DC81F-5105-1C36-EEFF-39DBC648B60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8A875293-E246-4510-C7B6-F6096559E3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Je passe maintenant à la deuxième étape.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5916D65C-0355-FCBE-543E-A2159EFF4F75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>
            <a:extLst>
              <a:ext uri="{FF2B5EF4-FFF2-40B4-BE49-F238E27FC236}">
                <a16:creationId xmlns:a16="http://schemas.microsoft.com/office/drawing/2014/main" id="{C8007014-8D5C-B7F5-39D1-56D0AFC2228B}"/>
              </a:ext>
            </a:extLst>
          </p:cNvPr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6" name="Google Shape;2648;p38">
            <a:extLst>
              <a:ext uri="{FF2B5EF4-FFF2-40B4-BE49-F238E27FC236}">
                <a16:creationId xmlns:a16="http://schemas.microsoft.com/office/drawing/2014/main" id="{16BFD4B1-E3F0-DC07-D37A-87F40199DFE8}"/>
              </a:ext>
            </a:extLst>
          </p:cNvPr>
          <p:cNvSpPr txBox="1"/>
          <p:nvPr/>
        </p:nvSpPr>
        <p:spPr>
          <a:xfrm>
            <a:off x="1137682" y="3660186"/>
            <a:ext cx="10277091" cy="4616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compare la force de gravitation dans les deux figures.</a:t>
            </a:r>
          </a:p>
        </p:txBody>
      </p:sp>
      <p:sp>
        <p:nvSpPr>
          <p:cNvPr id="7" name="Google Shape;2649;p38">
            <a:extLst>
              <a:ext uri="{FF2B5EF4-FFF2-40B4-BE49-F238E27FC236}">
                <a16:creationId xmlns:a16="http://schemas.microsoft.com/office/drawing/2014/main" id="{12382171-6E86-B3ED-7AA5-170593E8DE94}"/>
              </a:ext>
            </a:extLst>
          </p:cNvPr>
          <p:cNvSpPr/>
          <p:nvPr/>
        </p:nvSpPr>
        <p:spPr>
          <a:xfrm>
            <a:off x="688021" y="3660186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05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96FDDB2-D68F-4858-EB00-1776754B412D}"/>
              </a:ext>
            </a:extLst>
          </p:cNvPr>
          <p:cNvSpPr txBox="1"/>
          <p:nvPr/>
        </p:nvSpPr>
        <p:spPr>
          <a:xfrm>
            <a:off x="1017529" y="4512051"/>
            <a:ext cx="110358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force d’attraction entre la Terre et le satellite S2 est ...........................  que celle entre la Terre et le satellite S1.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2991004-9BED-C33C-A7C1-CDBEAA97F92C}"/>
              </a:ext>
            </a:extLst>
          </p:cNvPr>
          <p:cNvSpPr txBox="1"/>
          <p:nvPr/>
        </p:nvSpPr>
        <p:spPr>
          <a:xfrm>
            <a:off x="8071690" y="4263070"/>
            <a:ext cx="27748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plus grande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8EA7A7-E974-E8A8-5844-B0294F2EBA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5879" y="1040328"/>
            <a:ext cx="4811622" cy="2478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72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D52B97A6-4980-82A5-23AB-06C8BB118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732EEE77-9598-3A05-DA02-79D2623C42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B41786BE-4773-8BC5-5909-63D3F2D8466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Je passe enfin à la troisième étape . 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9B3EF675-516E-51E6-8F02-83CD055C3F55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>
            <a:extLst>
              <a:ext uri="{FF2B5EF4-FFF2-40B4-BE49-F238E27FC236}">
                <a16:creationId xmlns:a16="http://schemas.microsoft.com/office/drawing/2014/main" id="{AC56E002-188D-B928-AC8A-1D1C06E6AD2C}"/>
              </a:ext>
            </a:extLst>
          </p:cNvPr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6" name="Google Shape;2648;p38">
            <a:extLst>
              <a:ext uri="{FF2B5EF4-FFF2-40B4-BE49-F238E27FC236}">
                <a16:creationId xmlns:a16="http://schemas.microsoft.com/office/drawing/2014/main" id="{CC4D03CC-867F-7CF0-D7F2-AB31BBC85905}"/>
              </a:ext>
            </a:extLst>
          </p:cNvPr>
          <p:cNvSpPr txBox="1"/>
          <p:nvPr/>
        </p:nvSpPr>
        <p:spPr>
          <a:xfrm>
            <a:off x="1137682" y="3744700"/>
            <a:ext cx="10662388" cy="4616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déduis la relation qualitative entre la masse du satellite et la force de gravitation.</a:t>
            </a:r>
          </a:p>
        </p:txBody>
      </p:sp>
      <p:sp>
        <p:nvSpPr>
          <p:cNvPr id="7" name="Google Shape;2649;p38">
            <a:extLst>
              <a:ext uri="{FF2B5EF4-FFF2-40B4-BE49-F238E27FC236}">
                <a16:creationId xmlns:a16="http://schemas.microsoft.com/office/drawing/2014/main" id="{38D2EEA9-01AA-5E1B-4663-C48A517445ED}"/>
              </a:ext>
            </a:extLst>
          </p:cNvPr>
          <p:cNvSpPr/>
          <p:nvPr/>
        </p:nvSpPr>
        <p:spPr>
          <a:xfrm>
            <a:off x="688021" y="3744700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05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B8DE192-FE47-EB12-8378-8C99AD6BEDAA}"/>
              </a:ext>
            </a:extLst>
          </p:cNvPr>
          <p:cNvSpPr txBox="1"/>
          <p:nvPr/>
        </p:nvSpPr>
        <p:spPr>
          <a:xfrm>
            <a:off x="876013" y="4656725"/>
            <a:ext cx="98388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Lorsque la masse du satellite ..........................., la force de gravitation universelle entre la Terre et ce satellite ............................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C304BCE-2F7D-6731-D311-FAB129ACD74A}"/>
              </a:ext>
            </a:extLst>
          </p:cNvPr>
          <p:cNvSpPr txBox="1"/>
          <p:nvPr/>
        </p:nvSpPr>
        <p:spPr>
          <a:xfrm>
            <a:off x="4727025" y="4432098"/>
            <a:ext cx="2540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augmente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69F4A5-133C-8EE4-ADE5-8DEC9BC2A7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5879" y="1040328"/>
            <a:ext cx="4811622" cy="247859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1E1F0AA-40CF-CB34-5FB2-020AD2170AB8}"/>
              </a:ext>
            </a:extLst>
          </p:cNvPr>
          <p:cNvSpPr txBox="1"/>
          <p:nvPr/>
        </p:nvSpPr>
        <p:spPr>
          <a:xfrm>
            <a:off x="5997300" y="4902947"/>
            <a:ext cx="2247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augmente </a:t>
            </a:r>
          </a:p>
        </p:txBody>
      </p:sp>
    </p:spTree>
    <p:extLst>
      <p:ext uri="{BB962C8B-B14F-4D97-AF65-F5344CB8AC3E}">
        <p14:creationId xmlns:p14="http://schemas.microsoft.com/office/powerpoint/2010/main" val="164730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03D489F5-D878-0421-E74C-9E5246228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BB774AE6-833D-220B-18C4-876D67AAB9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817603BB-506E-B2FB-F73D-AA7CC367F5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Je fais une synthèse: 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B8C0C092-A688-9771-DB0D-7E70210F8F04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DB768F-6636-298B-75BE-13F4DD896B94}"/>
              </a:ext>
            </a:extLst>
          </p:cNvPr>
          <p:cNvSpPr txBox="1"/>
          <p:nvPr/>
        </p:nvSpPr>
        <p:spPr>
          <a:xfrm>
            <a:off x="450266" y="1202516"/>
            <a:ext cx="108844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Lorsque la masse du satellite augmente, les flèches représentant la force de gravitation deviennent 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plus longues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1C98F3C-3CAA-B76B-2570-41F35D495D25}"/>
              </a:ext>
            </a:extLst>
          </p:cNvPr>
          <p:cNvSpPr txBox="1"/>
          <p:nvPr/>
        </p:nvSpPr>
        <p:spPr>
          <a:xfrm>
            <a:off x="653758" y="4815215"/>
            <a:ext cx="7791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Donc, plus la masse du satellite est grande, plus la force de gravitation exercée sur lui est </a:t>
            </a:r>
            <a:r>
              <a:rPr lang="fr-FR" b="1" dirty="0">
                <a:solidFill>
                  <a:srgbClr val="FF0000"/>
                </a:solidFill>
              </a:rPr>
              <a:t>grande</a:t>
            </a:r>
            <a:r>
              <a:rPr lang="fr-FR" dirty="0"/>
              <a:t>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F3ABB2A-9A82-8B50-3805-7F6F26C8024E}"/>
              </a:ext>
            </a:extLst>
          </p:cNvPr>
          <p:cNvSpPr txBox="1"/>
          <p:nvPr/>
        </p:nvSpPr>
        <p:spPr>
          <a:xfrm>
            <a:off x="572316" y="3198167"/>
            <a:ext cx="10884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Cela signifie que l’intensité de la force de gravitation 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augmente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E4650556-867F-422E-FBEB-AFE7DEF7CE61}"/>
              </a:ext>
            </a:extLst>
          </p:cNvPr>
          <p:cNvSpPr/>
          <p:nvPr/>
        </p:nvSpPr>
        <p:spPr>
          <a:xfrm>
            <a:off x="5057775" y="2095500"/>
            <a:ext cx="581025" cy="97155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565ED324-FE04-7DE3-7BCD-B804CB08C40E}"/>
              </a:ext>
            </a:extLst>
          </p:cNvPr>
          <p:cNvSpPr/>
          <p:nvPr/>
        </p:nvSpPr>
        <p:spPr>
          <a:xfrm>
            <a:off x="5057775" y="3751748"/>
            <a:ext cx="581025" cy="97155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60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  <p:bldP spid="13" grpId="0" animBg="1"/>
      <p:bldP spid="1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439FD8A6-52D8-600C-D5AB-6CE45891C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A2A35E94-B52E-165B-E32A-185EE9170C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Choisissez la bonne réponse.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5EBEB645-0B37-6262-172B-8B1DC3FEC3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3186" name="Google Shape;3186;p45">
            <a:extLst>
              <a:ext uri="{FF2B5EF4-FFF2-40B4-BE49-F238E27FC236}">
                <a16:creationId xmlns:a16="http://schemas.microsoft.com/office/drawing/2014/main" id="{E1A85D1A-3681-785D-B849-9FB2FD84992B}"/>
              </a:ext>
            </a:extLst>
          </p:cNvPr>
          <p:cNvSpPr txBox="1"/>
          <p:nvPr/>
        </p:nvSpPr>
        <p:spPr>
          <a:xfrm>
            <a:off x="499592" y="1275690"/>
            <a:ext cx="10250147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Quand la flèche représentant la force est plus longue, cela signifie que :</a:t>
            </a:r>
            <a:endParaRPr dirty="0"/>
          </a:p>
        </p:txBody>
      </p:sp>
      <p:grpSp>
        <p:nvGrpSpPr>
          <p:cNvPr id="3187" name="Google Shape;3187;p45">
            <a:extLst>
              <a:ext uri="{FF2B5EF4-FFF2-40B4-BE49-F238E27FC236}">
                <a16:creationId xmlns:a16="http://schemas.microsoft.com/office/drawing/2014/main" id="{65A3CA46-F688-7422-B27D-1F401443F28F}"/>
              </a:ext>
            </a:extLst>
          </p:cNvPr>
          <p:cNvGrpSpPr/>
          <p:nvPr/>
        </p:nvGrpSpPr>
        <p:grpSpPr>
          <a:xfrm>
            <a:off x="733592" y="4054574"/>
            <a:ext cx="3981284" cy="443666"/>
            <a:chOff x="1445309" y="2444290"/>
            <a:chExt cx="3515443" cy="443666"/>
          </a:xfrm>
        </p:grpSpPr>
        <p:sp>
          <p:nvSpPr>
            <p:cNvPr id="3188" name="Google Shape;3188;p45">
              <a:extLst>
                <a:ext uri="{FF2B5EF4-FFF2-40B4-BE49-F238E27FC236}">
                  <a16:creationId xmlns:a16="http://schemas.microsoft.com/office/drawing/2014/main" id="{381D4109-0846-4EB1-B7E0-E0849A6D1CAD}"/>
                </a:ext>
              </a:extLst>
            </p:cNvPr>
            <p:cNvSpPr/>
            <p:nvPr/>
          </p:nvSpPr>
          <p:spPr>
            <a:xfrm>
              <a:off x="1877309" y="2444290"/>
              <a:ext cx="3083443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force est plus faible</a:t>
              </a:r>
              <a:endParaRPr dirty="0"/>
            </a:p>
          </p:txBody>
        </p:sp>
        <p:sp>
          <p:nvSpPr>
            <p:cNvPr id="3189" name="Google Shape;3189;p45">
              <a:extLst>
                <a:ext uri="{FF2B5EF4-FFF2-40B4-BE49-F238E27FC236}">
                  <a16:creationId xmlns:a16="http://schemas.microsoft.com/office/drawing/2014/main" id="{580E1319-41C1-8B3F-8903-165A7196A04C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9" name="Google Shape;3199;p45">
            <a:extLst>
              <a:ext uri="{FF2B5EF4-FFF2-40B4-BE49-F238E27FC236}">
                <a16:creationId xmlns:a16="http://schemas.microsoft.com/office/drawing/2014/main" id="{C87D4C7C-BEC3-06CC-829E-93A584A61C06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C6672007-2A97-F524-616C-1EE8038C452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>
              <a:extLst>
                <a:ext uri="{FF2B5EF4-FFF2-40B4-BE49-F238E27FC236}">
                  <a16:creationId xmlns:a16="http://schemas.microsoft.com/office/drawing/2014/main" id="{F5B2521D-1647-46F8-74A9-9A15F8FA18E0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" name="Google Shape;3190;p45">
            <a:extLst>
              <a:ext uri="{FF2B5EF4-FFF2-40B4-BE49-F238E27FC236}">
                <a16:creationId xmlns:a16="http://schemas.microsoft.com/office/drawing/2014/main" id="{EF56342F-C6AB-025E-9E3A-B13B0FAEE263}"/>
              </a:ext>
            </a:extLst>
          </p:cNvPr>
          <p:cNvGrpSpPr/>
          <p:nvPr/>
        </p:nvGrpSpPr>
        <p:grpSpPr>
          <a:xfrm>
            <a:off x="733592" y="5575915"/>
            <a:ext cx="3981284" cy="430924"/>
            <a:chOff x="1445309" y="3848948"/>
            <a:chExt cx="3515443" cy="430924"/>
          </a:xfrm>
        </p:grpSpPr>
        <p:sp>
          <p:nvSpPr>
            <p:cNvPr id="10" name="Google Shape;3191;p45">
              <a:extLst>
                <a:ext uri="{FF2B5EF4-FFF2-40B4-BE49-F238E27FC236}">
                  <a16:creationId xmlns:a16="http://schemas.microsoft.com/office/drawing/2014/main" id="{08578F46-2A5B-F42D-12D5-0D32BB9F0A8E}"/>
                </a:ext>
              </a:extLst>
            </p:cNvPr>
            <p:cNvSpPr/>
            <p:nvPr/>
          </p:nvSpPr>
          <p:spPr>
            <a:xfrm>
              <a:off x="1877309" y="3848948"/>
              <a:ext cx="3083443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force n’existe pas</a:t>
              </a:r>
              <a:endParaRPr dirty="0"/>
            </a:p>
          </p:txBody>
        </p:sp>
        <p:sp>
          <p:nvSpPr>
            <p:cNvPr id="11" name="Google Shape;3192;p45">
              <a:extLst>
                <a:ext uri="{FF2B5EF4-FFF2-40B4-BE49-F238E27FC236}">
                  <a16:creationId xmlns:a16="http://schemas.microsoft.com/office/drawing/2014/main" id="{FD7FA526-653C-14DE-6EC7-680889182417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 dirty="0"/>
            </a:p>
          </p:txBody>
        </p:sp>
      </p:grpSp>
      <p:grpSp>
        <p:nvGrpSpPr>
          <p:cNvPr id="20" name="Google Shape;3190;p45">
            <a:extLst>
              <a:ext uri="{FF2B5EF4-FFF2-40B4-BE49-F238E27FC236}">
                <a16:creationId xmlns:a16="http://schemas.microsoft.com/office/drawing/2014/main" id="{16A93D94-20E0-29E5-F89C-7C7138A9C43B}"/>
              </a:ext>
            </a:extLst>
          </p:cNvPr>
          <p:cNvGrpSpPr/>
          <p:nvPr/>
        </p:nvGrpSpPr>
        <p:grpSpPr>
          <a:xfrm>
            <a:off x="733592" y="4821615"/>
            <a:ext cx="3981283" cy="430924"/>
            <a:chOff x="1445309" y="3848948"/>
            <a:chExt cx="3515442" cy="430924"/>
          </a:xfrm>
        </p:grpSpPr>
        <p:sp>
          <p:nvSpPr>
            <p:cNvPr id="21" name="Google Shape;3191;p45">
              <a:extLst>
                <a:ext uri="{FF2B5EF4-FFF2-40B4-BE49-F238E27FC236}">
                  <a16:creationId xmlns:a16="http://schemas.microsoft.com/office/drawing/2014/main" id="{B1FD3D9B-D47A-90FA-5D86-BD43415393CC}"/>
                </a:ext>
              </a:extLst>
            </p:cNvPr>
            <p:cNvSpPr/>
            <p:nvPr/>
          </p:nvSpPr>
          <p:spPr>
            <a:xfrm>
              <a:off x="1877308" y="3848948"/>
              <a:ext cx="3083443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force est plus grande</a:t>
              </a:r>
            </a:p>
          </p:txBody>
        </p:sp>
        <p:sp>
          <p:nvSpPr>
            <p:cNvPr id="22" name="Google Shape;3192;p45">
              <a:extLst>
                <a:ext uri="{FF2B5EF4-FFF2-40B4-BE49-F238E27FC236}">
                  <a16:creationId xmlns:a16="http://schemas.microsoft.com/office/drawing/2014/main" id="{EC314335-0220-919B-E41D-A31AF125FEB7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41C362C2-FF10-F77A-3D82-73308072A61D}"/>
              </a:ext>
            </a:extLst>
          </p:cNvPr>
          <p:cNvGrpSpPr/>
          <p:nvPr/>
        </p:nvGrpSpPr>
        <p:grpSpPr>
          <a:xfrm>
            <a:off x="3638550" y="1934148"/>
            <a:ext cx="4091511" cy="1738556"/>
            <a:chOff x="6329728" y="3124455"/>
            <a:chExt cx="2873770" cy="1221116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879420CE-6FF7-865D-3D04-3461049FB6DC}"/>
                </a:ext>
              </a:extLst>
            </p:cNvPr>
            <p:cNvGrpSpPr/>
            <p:nvPr/>
          </p:nvGrpSpPr>
          <p:grpSpPr>
            <a:xfrm>
              <a:off x="6329728" y="3124455"/>
              <a:ext cx="2873770" cy="1221116"/>
              <a:chOff x="6329728" y="3124455"/>
              <a:chExt cx="2873770" cy="1221116"/>
            </a:xfrm>
          </p:grpSpPr>
          <p:sp>
            <p:nvSpPr>
              <p:cNvPr id="5" name="Ellipse 4">
                <a:extLst>
                  <a:ext uri="{FF2B5EF4-FFF2-40B4-BE49-F238E27FC236}">
                    <a16:creationId xmlns:a16="http://schemas.microsoft.com/office/drawing/2014/main" id="{E7A9F996-3DB1-6C97-58A4-F180602B760B}"/>
                  </a:ext>
                </a:extLst>
              </p:cNvPr>
              <p:cNvSpPr/>
              <p:nvPr/>
            </p:nvSpPr>
            <p:spPr>
              <a:xfrm>
                <a:off x="6329728" y="3346836"/>
                <a:ext cx="776355" cy="77635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00" b="1" dirty="0">
                  <a:solidFill>
                    <a:srgbClr val="7030A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r>
                  <a:rPr lang="fr-FR" sz="1800" b="1" baseline="-25000" dirty="0">
                    <a:solidFill>
                      <a:srgbClr val="7030A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</a:p>
            </p:txBody>
          </p:sp>
          <p:sp>
            <p:nvSpPr>
              <p:cNvPr id="7" name="Ellipse 6">
                <a:extLst>
                  <a:ext uri="{FF2B5EF4-FFF2-40B4-BE49-F238E27FC236}">
                    <a16:creationId xmlns:a16="http://schemas.microsoft.com/office/drawing/2014/main" id="{8C7684CA-2387-61AC-C0CF-919668C3D501}"/>
                  </a:ext>
                </a:extLst>
              </p:cNvPr>
              <p:cNvSpPr/>
              <p:nvPr/>
            </p:nvSpPr>
            <p:spPr>
              <a:xfrm>
                <a:off x="7982382" y="3124455"/>
                <a:ext cx="1221116" cy="12211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00" b="1" dirty="0">
                  <a:solidFill>
                    <a:srgbClr val="7030A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r>
                  <a:rPr lang="fr-FR" sz="1800" b="1" baseline="-25000" dirty="0">
                    <a:solidFill>
                      <a:srgbClr val="7030A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</a:t>
                </a:r>
              </a:p>
            </p:txBody>
          </p:sp>
        </p:grpSp>
        <p:cxnSp>
          <p:nvCxnSpPr>
            <p:cNvPr id="4" name="Connecteur droit avec flèche 3">
              <a:extLst>
                <a:ext uri="{FF2B5EF4-FFF2-40B4-BE49-F238E27FC236}">
                  <a16:creationId xmlns:a16="http://schemas.microsoft.com/office/drawing/2014/main" id="{EAC4229B-958D-ABC6-66A4-D6DAAC3D17D8}"/>
                </a:ext>
              </a:extLst>
            </p:cNvPr>
            <p:cNvCxnSpPr>
              <a:cxnSpLocks/>
            </p:cNvCxnSpPr>
            <p:nvPr/>
          </p:nvCxnSpPr>
          <p:spPr>
            <a:xfrm>
              <a:off x="6643255" y="3728086"/>
              <a:ext cx="121728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822745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FEC3EAB8-4DEB-DE65-889E-9135FB582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3E118AA9-F0B0-D146-B0F7-620E4EC74F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La réponse est B.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E225A4DA-4930-E402-7A45-93C442D142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pic>
        <p:nvPicPr>
          <p:cNvPr id="25" name="Google Shape;3208;p46" descr="Coche avec un remplissage uni">
            <a:extLst>
              <a:ext uri="{FF2B5EF4-FFF2-40B4-BE49-F238E27FC236}">
                <a16:creationId xmlns:a16="http://schemas.microsoft.com/office/drawing/2014/main" id="{E94DA237-BC6C-3704-1197-2299197DAC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33196" y="4601033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44;p38">
            <a:extLst>
              <a:ext uri="{FF2B5EF4-FFF2-40B4-BE49-F238E27FC236}">
                <a16:creationId xmlns:a16="http://schemas.microsoft.com/office/drawing/2014/main" id="{53D2A45F-1154-1B42-7C0A-C7B51F9E83B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93626" y="453504"/>
            <a:ext cx="429668" cy="42966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3186;p45">
            <a:extLst>
              <a:ext uri="{FF2B5EF4-FFF2-40B4-BE49-F238E27FC236}">
                <a16:creationId xmlns:a16="http://schemas.microsoft.com/office/drawing/2014/main" id="{11B84C77-868A-E0B9-EACF-3A2078A41661}"/>
              </a:ext>
            </a:extLst>
          </p:cNvPr>
          <p:cNvSpPr txBox="1"/>
          <p:nvPr/>
        </p:nvSpPr>
        <p:spPr>
          <a:xfrm>
            <a:off x="499592" y="1275690"/>
            <a:ext cx="10250147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Quand la flèche représentant la force est plus longue, cela signifie que :</a:t>
            </a:r>
            <a:endParaRPr dirty="0"/>
          </a:p>
        </p:txBody>
      </p:sp>
      <p:grpSp>
        <p:nvGrpSpPr>
          <p:cNvPr id="13" name="Google Shape;3187;p45">
            <a:extLst>
              <a:ext uri="{FF2B5EF4-FFF2-40B4-BE49-F238E27FC236}">
                <a16:creationId xmlns:a16="http://schemas.microsoft.com/office/drawing/2014/main" id="{100076E3-106F-42C3-A880-F08AEEBE9AF2}"/>
              </a:ext>
            </a:extLst>
          </p:cNvPr>
          <p:cNvGrpSpPr/>
          <p:nvPr/>
        </p:nvGrpSpPr>
        <p:grpSpPr>
          <a:xfrm>
            <a:off x="733592" y="4054574"/>
            <a:ext cx="3981284" cy="443666"/>
            <a:chOff x="1445309" y="2444290"/>
            <a:chExt cx="3515443" cy="443666"/>
          </a:xfrm>
          <a:solidFill>
            <a:schemeClr val="bg1">
              <a:lumMod val="95000"/>
            </a:schemeClr>
          </a:solidFill>
        </p:grpSpPr>
        <p:sp>
          <p:nvSpPr>
            <p:cNvPr id="15" name="Google Shape;3188;p45">
              <a:extLst>
                <a:ext uri="{FF2B5EF4-FFF2-40B4-BE49-F238E27FC236}">
                  <a16:creationId xmlns:a16="http://schemas.microsoft.com/office/drawing/2014/main" id="{EBED0BBF-4FE8-6788-830E-BB090670F9AD}"/>
                </a:ext>
              </a:extLst>
            </p:cNvPr>
            <p:cNvSpPr/>
            <p:nvPr/>
          </p:nvSpPr>
          <p:spPr>
            <a:xfrm>
              <a:off x="1877309" y="2444290"/>
              <a:ext cx="3083443" cy="443666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force est plus faible</a:t>
              </a:r>
              <a:endParaRPr dirty="0"/>
            </a:p>
          </p:txBody>
        </p:sp>
        <p:sp>
          <p:nvSpPr>
            <p:cNvPr id="16" name="Google Shape;3189;p45">
              <a:extLst>
                <a:ext uri="{FF2B5EF4-FFF2-40B4-BE49-F238E27FC236}">
                  <a16:creationId xmlns:a16="http://schemas.microsoft.com/office/drawing/2014/main" id="{9AA24B2E-DD10-AC92-6431-E32B84B954C8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17" name="Google Shape;3190;p45">
            <a:extLst>
              <a:ext uri="{FF2B5EF4-FFF2-40B4-BE49-F238E27FC236}">
                <a16:creationId xmlns:a16="http://schemas.microsoft.com/office/drawing/2014/main" id="{5647FCF9-E2FB-3BF7-139D-90C8D132500A}"/>
              </a:ext>
            </a:extLst>
          </p:cNvPr>
          <p:cNvGrpSpPr/>
          <p:nvPr/>
        </p:nvGrpSpPr>
        <p:grpSpPr>
          <a:xfrm>
            <a:off x="733592" y="5575915"/>
            <a:ext cx="3981284" cy="430924"/>
            <a:chOff x="1445309" y="3848948"/>
            <a:chExt cx="3515443" cy="430924"/>
          </a:xfrm>
          <a:solidFill>
            <a:schemeClr val="bg1">
              <a:lumMod val="95000"/>
            </a:schemeClr>
          </a:solidFill>
        </p:grpSpPr>
        <p:sp>
          <p:nvSpPr>
            <p:cNvPr id="18" name="Google Shape;3191;p45">
              <a:extLst>
                <a:ext uri="{FF2B5EF4-FFF2-40B4-BE49-F238E27FC236}">
                  <a16:creationId xmlns:a16="http://schemas.microsoft.com/office/drawing/2014/main" id="{15194F03-2AF9-47E2-F39D-A8078376789A}"/>
                </a:ext>
              </a:extLst>
            </p:cNvPr>
            <p:cNvSpPr/>
            <p:nvPr/>
          </p:nvSpPr>
          <p:spPr>
            <a:xfrm>
              <a:off x="1877309" y="3848948"/>
              <a:ext cx="3083443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force n’existe pas</a:t>
              </a:r>
              <a:endParaRPr dirty="0"/>
            </a:p>
          </p:txBody>
        </p:sp>
        <p:sp>
          <p:nvSpPr>
            <p:cNvPr id="19" name="Google Shape;3192;p45">
              <a:extLst>
                <a:ext uri="{FF2B5EF4-FFF2-40B4-BE49-F238E27FC236}">
                  <a16:creationId xmlns:a16="http://schemas.microsoft.com/office/drawing/2014/main" id="{F9B5B471-F327-CA11-2834-6190FA884922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 dirty="0"/>
            </a:p>
          </p:txBody>
        </p:sp>
      </p:grpSp>
      <p:grpSp>
        <p:nvGrpSpPr>
          <p:cNvPr id="23" name="Google Shape;3190;p45">
            <a:extLst>
              <a:ext uri="{FF2B5EF4-FFF2-40B4-BE49-F238E27FC236}">
                <a16:creationId xmlns:a16="http://schemas.microsoft.com/office/drawing/2014/main" id="{B0227390-021E-06DD-4B1F-CD3AF57E6F55}"/>
              </a:ext>
            </a:extLst>
          </p:cNvPr>
          <p:cNvGrpSpPr/>
          <p:nvPr/>
        </p:nvGrpSpPr>
        <p:grpSpPr>
          <a:xfrm>
            <a:off x="733592" y="4821615"/>
            <a:ext cx="3981283" cy="430924"/>
            <a:chOff x="1445309" y="3848948"/>
            <a:chExt cx="3515442" cy="430924"/>
          </a:xfrm>
        </p:grpSpPr>
        <p:sp>
          <p:nvSpPr>
            <p:cNvPr id="24" name="Google Shape;3191;p45">
              <a:extLst>
                <a:ext uri="{FF2B5EF4-FFF2-40B4-BE49-F238E27FC236}">
                  <a16:creationId xmlns:a16="http://schemas.microsoft.com/office/drawing/2014/main" id="{05307F0B-4B7C-A164-5CE8-9BB2127F0572}"/>
                </a:ext>
              </a:extLst>
            </p:cNvPr>
            <p:cNvSpPr/>
            <p:nvPr/>
          </p:nvSpPr>
          <p:spPr>
            <a:xfrm>
              <a:off x="1877308" y="3848948"/>
              <a:ext cx="3083443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force est plus grande</a:t>
              </a:r>
            </a:p>
          </p:txBody>
        </p:sp>
        <p:sp>
          <p:nvSpPr>
            <p:cNvPr id="27" name="Google Shape;3192;p45">
              <a:extLst>
                <a:ext uri="{FF2B5EF4-FFF2-40B4-BE49-F238E27FC236}">
                  <a16:creationId xmlns:a16="http://schemas.microsoft.com/office/drawing/2014/main" id="{CDEC67AB-B465-4967-0BB0-44EFC4A9F918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5924EAC-DC3B-7AFB-C080-40D23835FF6E}"/>
              </a:ext>
            </a:extLst>
          </p:cNvPr>
          <p:cNvGrpSpPr/>
          <p:nvPr/>
        </p:nvGrpSpPr>
        <p:grpSpPr>
          <a:xfrm>
            <a:off x="3638550" y="1934148"/>
            <a:ext cx="4091511" cy="1738556"/>
            <a:chOff x="6329728" y="3124455"/>
            <a:chExt cx="2873770" cy="1221116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D9D5DDA8-A2F6-A3CB-1A7A-68C62E15D9B1}"/>
                </a:ext>
              </a:extLst>
            </p:cNvPr>
            <p:cNvGrpSpPr/>
            <p:nvPr/>
          </p:nvGrpSpPr>
          <p:grpSpPr>
            <a:xfrm>
              <a:off x="6329728" y="3124455"/>
              <a:ext cx="2873770" cy="1221116"/>
              <a:chOff x="6329728" y="3124455"/>
              <a:chExt cx="2873770" cy="1221116"/>
            </a:xfrm>
          </p:grpSpPr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7346BFA-EB2C-91D6-28BE-F9C522B27275}"/>
                  </a:ext>
                </a:extLst>
              </p:cNvPr>
              <p:cNvSpPr/>
              <p:nvPr/>
            </p:nvSpPr>
            <p:spPr>
              <a:xfrm>
                <a:off x="6329728" y="3346836"/>
                <a:ext cx="776355" cy="77635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00" b="1" dirty="0">
                  <a:solidFill>
                    <a:srgbClr val="7030A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r>
                  <a:rPr lang="fr-FR" sz="1800" b="1" baseline="-25000" dirty="0">
                    <a:solidFill>
                      <a:srgbClr val="7030A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</a:p>
            </p:txBody>
          </p:sp>
          <p:sp>
            <p:nvSpPr>
              <p:cNvPr id="32" name="Ellipse 31">
                <a:extLst>
                  <a:ext uri="{FF2B5EF4-FFF2-40B4-BE49-F238E27FC236}">
                    <a16:creationId xmlns:a16="http://schemas.microsoft.com/office/drawing/2014/main" id="{57025500-E088-3941-B222-CAEF4BE5ACC1}"/>
                  </a:ext>
                </a:extLst>
              </p:cNvPr>
              <p:cNvSpPr/>
              <p:nvPr/>
            </p:nvSpPr>
            <p:spPr>
              <a:xfrm>
                <a:off x="7982382" y="3124455"/>
                <a:ext cx="1221116" cy="12211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00" b="1" dirty="0">
                  <a:solidFill>
                    <a:srgbClr val="7030A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r>
                  <a:rPr lang="fr-FR" sz="1800" b="1" baseline="-25000" dirty="0">
                    <a:solidFill>
                      <a:srgbClr val="7030A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</a:t>
                </a:r>
              </a:p>
            </p:txBody>
          </p:sp>
        </p:grp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736216FD-FFA2-0FEE-DA74-AFC1A9B9DD15}"/>
                </a:ext>
              </a:extLst>
            </p:cNvPr>
            <p:cNvCxnSpPr>
              <a:cxnSpLocks/>
            </p:cNvCxnSpPr>
            <p:nvPr/>
          </p:nvCxnSpPr>
          <p:spPr>
            <a:xfrm>
              <a:off x="6643255" y="3728086"/>
              <a:ext cx="121728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849632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Répondez par oui ou non.</a:t>
            </a:r>
            <a:endParaRPr dirty="0"/>
          </a:p>
        </p:txBody>
      </p:sp>
      <p:sp>
        <p:nvSpPr>
          <p:cNvPr id="3185" name="Google Shape;3185;p45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3186" name="Google Shape;3186;p45"/>
          <p:cNvSpPr txBox="1"/>
          <p:nvPr/>
        </p:nvSpPr>
        <p:spPr>
          <a:xfrm>
            <a:off x="500298" y="1288710"/>
            <a:ext cx="10829228" cy="830956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Plus la masse d’un corps est grande, plus la force de gravitation exercée sur lui est grande.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3187" name="Google Shape;3187;p45"/>
          <p:cNvGrpSpPr/>
          <p:nvPr/>
        </p:nvGrpSpPr>
        <p:grpSpPr>
          <a:xfrm>
            <a:off x="1445309" y="2755377"/>
            <a:ext cx="3520096" cy="443666"/>
            <a:chOff x="1445309" y="2444290"/>
            <a:chExt cx="3108218" cy="443666"/>
          </a:xfrm>
        </p:grpSpPr>
        <p:sp>
          <p:nvSpPr>
            <p:cNvPr id="3188" name="Google Shape;3188;p45"/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Oui </a:t>
              </a:r>
              <a:endParaRPr dirty="0"/>
            </a:p>
          </p:txBody>
        </p:sp>
        <p:sp>
          <p:nvSpPr>
            <p:cNvPr id="3189" name="Google Shape;3189;p45"/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0" name="Google Shape;3190;p45"/>
          <p:cNvGrpSpPr/>
          <p:nvPr/>
        </p:nvGrpSpPr>
        <p:grpSpPr>
          <a:xfrm>
            <a:off x="1445309" y="4738335"/>
            <a:ext cx="3674835" cy="430924"/>
            <a:chOff x="1445309" y="3848948"/>
            <a:chExt cx="3244851" cy="430924"/>
          </a:xfrm>
        </p:grpSpPr>
        <p:sp>
          <p:nvSpPr>
            <p:cNvPr id="3191" name="Google Shape;3191;p45"/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Non </a:t>
              </a:r>
              <a:endParaRPr dirty="0"/>
            </a:p>
          </p:txBody>
        </p:sp>
        <p:sp>
          <p:nvSpPr>
            <p:cNvPr id="3192" name="Google Shape;3192;p45"/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3199" name="Google Shape;3199;p45"/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/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FA419754-E337-8289-8701-D0B95FC97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E50A071E-7D43-E7D5-2BF3-295B97CD6D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La réponse est oui : à distance constante, plus la masse d’un corps est grande, plus la force de gravitation exercée sur lui est grande.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EAC8D23E-BA27-1B16-CB29-55D92098C3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pic>
        <p:nvPicPr>
          <p:cNvPr id="2" name="Google Shape;3208;p46" descr="Coche avec un remplissage uni">
            <a:extLst>
              <a:ext uri="{FF2B5EF4-FFF2-40B4-BE49-F238E27FC236}">
                <a16:creationId xmlns:a16="http://schemas.microsoft.com/office/drawing/2014/main" id="{48018E69-3279-6CC3-BBDB-45D1CFDC953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8910" y="2641166"/>
            <a:ext cx="684830" cy="6848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Google Shape;3187;p45">
            <a:extLst>
              <a:ext uri="{FF2B5EF4-FFF2-40B4-BE49-F238E27FC236}">
                <a16:creationId xmlns:a16="http://schemas.microsoft.com/office/drawing/2014/main" id="{DBBD2A23-C358-33DA-FA22-F19E99DE121F}"/>
              </a:ext>
            </a:extLst>
          </p:cNvPr>
          <p:cNvGrpSpPr/>
          <p:nvPr/>
        </p:nvGrpSpPr>
        <p:grpSpPr>
          <a:xfrm>
            <a:off x="1445309" y="2755377"/>
            <a:ext cx="3520096" cy="443666"/>
            <a:chOff x="1445309" y="2444290"/>
            <a:chExt cx="3108218" cy="443666"/>
          </a:xfrm>
        </p:grpSpPr>
        <p:sp>
          <p:nvSpPr>
            <p:cNvPr id="16" name="Google Shape;3188;p45">
              <a:extLst>
                <a:ext uri="{FF2B5EF4-FFF2-40B4-BE49-F238E27FC236}">
                  <a16:creationId xmlns:a16="http://schemas.microsoft.com/office/drawing/2014/main" id="{7AE990DD-E5AD-ABD1-09A1-27D45A932A96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Oui </a:t>
              </a:r>
              <a:endParaRPr dirty="0"/>
            </a:p>
          </p:txBody>
        </p:sp>
        <p:sp>
          <p:nvSpPr>
            <p:cNvPr id="17" name="Google Shape;3189;p45">
              <a:extLst>
                <a:ext uri="{FF2B5EF4-FFF2-40B4-BE49-F238E27FC236}">
                  <a16:creationId xmlns:a16="http://schemas.microsoft.com/office/drawing/2014/main" id="{6648E4EF-6298-D9B9-FD8B-D1F6432DB9A2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18" name="Google Shape;3190;p45">
            <a:extLst>
              <a:ext uri="{FF2B5EF4-FFF2-40B4-BE49-F238E27FC236}">
                <a16:creationId xmlns:a16="http://schemas.microsoft.com/office/drawing/2014/main" id="{AD615E17-5875-FF40-6F89-C7AA01F82904}"/>
              </a:ext>
            </a:extLst>
          </p:cNvPr>
          <p:cNvGrpSpPr/>
          <p:nvPr/>
        </p:nvGrpSpPr>
        <p:grpSpPr>
          <a:xfrm>
            <a:off x="1445309" y="4738335"/>
            <a:ext cx="3674835" cy="430924"/>
            <a:chOff x="1445309" y="3848948"/>
            <a:chExt cx="3244851" cy="430924"/>
          </a:xfrm>
        </p:grpSpPr>
        <p:sp>
          <p:nvSpPr>
            <p:cNvPr id="19" name="Google Shape;3191;p45">
              <a:extLst>
                <a:ext uri="{FF2B5EF4-FFF2-40B4-BE49-F238E27FC236}">
                  <a16:creationId xmlns:a16="http://schemas.microsoft.com/office/drawing/2014/main" id="{42FE0263-7152-FF52-96A6-735F5D4161DC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9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Non </a:t>
              </a:r>
              <a:endParaRPr sz="2400" b="1" dirty="0">
                <a:solidFill>
                  <a:schemeClr val="dk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0" name="Google Shape;3192;p45">
              <a:extLst>
                <a:ext uri="{FF2B5EF4-FFF2-40B4-BE49-F238E27FC236}">
                  <a16:creationId xmlns:a16="http://schemas.microsoft.com/office/drawing/2014/main" id="{E403F213-F6A4-8132-5726-7CD277C97F13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9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 sz="2400" b="1">
                <a:solidFill>
                  <a:schemeClr val="dk1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24" name="Google Shape;2644;p38">
            <a:extLst>
              <a:ext uri="{FF2B5EF4-FFF2-40B4-BE49-F238E27FC236}">
                <a16:creationId xmlns:a16="http://schemas.microsoft.com/office/drawing/2014/main" id="{9B1B36F6-96E3-FB87-142F-FCF75150CD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93626" y="453504"/>
            <a:ext cx="429668" cy="42966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3186;p45">
            <a:extLst>
              <a:ext uri="{FF2B5EF4-FFF2-40B4-BE49-F238E27FC236}">
                <a16:creationId xmlns:a16="http://schemas.microsoft.com/office/drawing/2014/main" id="{5625A310-868C-9602-594D-401E7A487608}"/>
              </a:ext>
            </a:extLst>
          </p:cNvPr>
          <p:cNvSpPr txBox="1"/>
          <p:nvPr/>
        </p:nvSpPr>
        <p:spPr>
          <a:xfrm>
            <a:off x="652698" y="1441110"/>
            <a:ext cx="10829228" cy="830956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Plus la masse d’un corps est grande, plus la force de gravitation exercée sur lui est grande.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7545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B23C1AA6-0E83-E25A-7C0A-C50910799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5D612155-685A-D4D3-1114-D22257F9CE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Choisissez la bonne réponse.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B0E0BAF4-7CF5-83F9-199A-8F0891F924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2" name="Google Shape;3186;p45">
            <a:extLst>
              <a:ext uri="{FF2B5EF4-FFF2-40B4-BE49-F238E27FC236}">
                <a16:creationId xmlns:a16="http://schemas.microsoft.com/office/drawing/2014/main" id="{E5389FAA-EC2E-FDD4-8513-8D9531E4F19E}"/>
              </a:ext>
            </a:extLst>
          </p:cNvPr>
          <p:cNvSpPr txBox="1"/>
          <p:nvPr/>
        </p:nvSpPr>
        <p:spPr>
          <a:xfrm>
            <a:off x="500298" y="1288710"/>
            <a:ext cx="10829228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 deux corps sont très proches, la force de gravitation entre eux est :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4" name="Google Shape;3187;p45">
            <a:extLst>
              <a:ext uri="{FF2B5EF4-FFF2-40B4-BE49-F238E27FC236}">
                <a16:creationId xmlns:a16="http://schemas.microsoft.com/office/drawing/2014/main" id="{086A9385-F4BA-8820-F6AA-3BF47D896BEB}"/>
              </a:ext>
            </a:extLst>
          </p:cNvPr>
          <p:cNvGrpSpPr/>
          <p:nvPr/>
        </p:nvGrpSpPr>
        <p:grpSpPr>
          <a:xfrm>
            <a:off x="1445309" y="2755377"/>
            <a:ext cx="3520096" cy="443666"/>
            <a:chOff x="1445309" y="2444290"/>
            <a:chExt cx="3108218" cy="443666"/>
          </a:xfrm>
        </p:grpSpPr>
        <p:sp>
          <p:nvSpPr>
            <p:cNvPr id="5" name="Google Shape;3188;p45">
              <a:extLst>
                <a:ext uri="{FF2B5EF4-FFF2-40B4-BE49-F238E27FC236}">
                  <a16:creationId xmlns:a16="http://schemas.microsoft.com/office/drawing/2014/main" id="{13CBB1C7-CB21-34DA-96D1-7463DE15A6B0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plus faible </a:t>
              </a:r>
              <a:endParaRPr dirty="0"/>
            </a:p>
          </p:txBody>
        </p:sp>
        <p:sp>
          <p:nvSpPr>
            <p:cNvPr id="6" name="Google Shape;3189;p45">
              <a:extLst>
                <a:ext uri="{FF2B5EF4-FFF2-40B4-BE49-F238E27FC236}">
                  <a16:creationId xmlns:a16="http://schemas.microsoft.com/office/drawing/2014/main" id="{49F76218-62BC-6276-A1C5-E4A45EDBA3CF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7" name="Google Shape;3190;p45">
            <a:extLst>
              <a:ext uri="{FF2B5EF4-FFF2-40B4-BE49-F238E27FC236}">
                <a16:creationId xmlns:a16="http://schemas.microsoft.com/office/drawing/2014/main" id="{485D526A-ECB3-6C42-C8BE-57BC91351056}"/>
              </a:ext>
            </a:extLst>
          </p:cNvPr>
          <p:cNvGrpSpPr/>
          <p:nvPr/>
        </p:nvGrpSpPr>
        <p:grpSpPr>
          <a:xfrm>
            <a:off x="1445309" y="3658958"/>
            <a:ext cx="3674835" cy="430924"/>
            <a:chOff x="1445309" y="3848948"/>
            <a:chExt cx="3244851" cy="430924"/>
          </a:xfrm>
        </p:grpSpPr>
        <p:sp>
          <p:nvSpPr>
            <p:cNvPr id="8" name="Google Shape;3191;p45">
              <a:extLst>
                <a:ext uri="{FF2B5EF4-FFF2-40B4-BE49-F238E27FC236}">
                  <a16:creationId xmlns:a16="http://schemas.microsoft.com/office/drawing/2014/main" id="{8F23EC10-8DD8-7400-868D-C0ED08EA22D3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nulle </a:t>
              </a:r>
              <a:endParaRPr dirty="0"/>
            </a:p>
          </p:txBody>
        </p:sp>
        <p:sp>
          <p:nvSpPr>
            <p:cNvPr id="9" name="Google Shape;3192;p45">
              <a:extLst>
                <a:ext uri="{FF2B5EF4-FFF2-40B4-BE49-F238E27FC236}">
                  <a16:creationId xmlns:a16="http://schemas.microsoft.com/office/drawing/2014/main" id="{0C1E2F7E-1CED-7C03-6F77-DBC16E8F7229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18" name="Google Shape;3199;p45">
            <a:extLst>
              <a:ext uri="{FF2B5EF4-FFF2-40B4-BE49-F238E27FC236}">
                <a16:creationId xmlns:a16="http://schemas.microsoft.com/office/drawing/2014/main" id="{13A58CB2-8DFA-9CDD-DD2A-48BA82D55CC8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19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F76A66E-47AE-AD45-9605-87F3538005F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" name="Google Shape;3201;p45">
              <a:extLst>
                <a:ext uri="{FF2B5EF4-FFF2-40B4-BE49-F238E27FC236}">
                  <a16:creationId xmlns:a16="http://schemas.microsoft.com/office/drawing/2014/main" id="{47219367-DB71-5A30-51EB-CAD346E95DE5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3190;p45">
            <a:extLst>
              <a:ext uri="{FF2B5EF4-FFF2-40B4-BE49-F238E27FC236}">
                <a16:creationId xmlns:a16="http://schemas.microsoft.com/office/drawing/2014/main" id="{59A12627-1903-7F48-34C5-20B79E5A492C}"/>
              </a:ext>
            </a:extLst>
          </p:cNvPr>
          <p:cNvGrpSpPr/>
          <p:nvPr/>
        </p:nvGrpSpPr>
        <p:grpSpPr>
          <a:xfrm>
            <a:off x="1445309" y="4676743"/>
            <a:ext cx="3674835" cy="430924"/>
            <a:chOff x="1445309" y="3848948"/>
            <a:chExt cx="3244851" cy="430924"/>
          </a:xfrm>
        </p:grpSpPr>
        <p:sp>
          <p:nvSpPr>
            <p:cNvPr id="10" name="Google Shape;3191;p45">
              <a:extLst>
                <a:ext uri="{FF2B5EF4-FFF2-40B4-BE49-F238E27FC236}">
                  <a16:creationId xmlns:a16="http://schemas.microsoft.com/office/drawing/2014/main" id="{B11BEBE1-433A-454C-711E-284325E709D2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plus forte </a:t>
              </a:r>
              <a:endParaRPr dirty="0"/>
            </a:p>
          </p:txBody>
        </p:sp>
        <p:sp>
          <p:nvSpPr>
            <p:cNvPr id="12" name="Google Shape;3192;p45">
              <a:extLst>
                <a:ext uri="{FF2B5EF4-FFF2-40B4-BE49-F238E27FC236}">
                  <a16:creationId xmlns:a16="http://schemas.microsoft.com/office/drawing/2014/main" id="{13A2BB8A-3366-E255-CBFB-9457AC178300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3618665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E31C892C-9D87-2B86-6E4A-7B6715CB6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E6CF8C8A-EB83-1AEA-14E4-A552CEBFBF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La force de gravitation entre ces deux corps est plus forte.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4974514A-45A9-0ABE-02C1-3AACC31988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pic>
        <p:nvPicPr>
          <p:cNvPr id="15" name="Google Shape;3208;p46" descr="Coche avec un remplissage uni">
            <a:extLst>
              <a:ext uri="{FF2B5EF4-FFF2-40B4-BE49-F238E27FC236}">
                <a16:creationId xmlns:a16="http://schemas.microsoft.com/office/drawing/2014/main" id="{F3AB39BC-9A53-AB70-FE16-D143BCE74AB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1170" y="4549790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644;p38">
            <a:extLst>
              <a:ext uri="{FF2B5EF4-FFF2-40B4-BE49-F238E27FC236}">
                <a16:creationId xmlns:a16="http://schemas.microsoft.com/office/drawing/2014/main" id="{C747EF51-191B-3E48-9CA3-EF7559C5D5F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93626" y="453504"/>
            <a:ext cx="429668" cy="42966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186;p45">
            <a:extLst>
              <a:ext uri="{FF2B5EF4-FFF2-40B4-BE49-F238E27FC236}">
                <a16:creationId xmlns:a16="http://schemas.microsoft.com/office/drawing/2014/main" id="{6BF6466D-895A-72A0-5EB2-A52F693FEC2A}"/>
              </a:ext>
            </a:extLst>
          </p:cNvPr>
          <p:cNvSpPr txBox="1"/>
          <p:nvPr/>
        </p:nvSpPr>
        <p:spPr>
          <a:xfrm>
            <a:off x="500298" y="1288710"/>
            <a:ext cx="10829228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 deux corps sont très proches, la force de gravitation entre eux est :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14" name="Google Shape;3187;p45">
            <a:extLst>
              <a:ext uri="{FF2B5EF4-FFF2-40B4-BE49-F238E27FC236}">
                <a16:creationId xmlns:a16="http://schemas.microsoft.com/office/drawing/2014/main" id="{98AE0900-511A-EA17-9BF1-5B257D117F42}"/>
              </a:ext>
            </a:extLst>
          </p:cNvPr>
          <p:cNvGrpSpPr/>
          <p:nvPr/>
        </p:nvGrpSpPr>
        <p:grpSpPr>
          <a:xfrm>
            <a:off x="1445309" y="2755377"/>
            <a:ext cx="3520096" cy="443666"/>
            <a:chOff x="1445309" y="2444290"/>
            <a:chExt cx="3108218" cy="443666"/>
          </a:xfrm>
          <a:solidFill>
            <a:schemeClr val="bg1">
              <a:lumMod val="95000"/>
            </a:schemeClr>
          </a:solidFill>
        </p:grpSpPr>
        <p:sp>
          <p:nvSpPr>
            <p:cNvPr id="16" name="Google Shape;3188;p45">
              <a:extLst>
                <a:ext uri="{FF2B5EF4-FFF2-40B4-BE49-F238E27FC236}">
                  <a16:creationId xmlns:a16="http://schemas.microsoft.com/office/drawing/2014/main" id="{23DBFC11-3B19-14F4-EF93-F1A0F5D432FA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plus faible </a:t>
              </a:r>
              <a:endParaRPr dirty="0"/>
            </a:p>
          </p:txBody>
        </p:sp>
        <p:sp>
          <p:nvSpPr>
            <p:cNvPr id="17" name="Google Shape;3189;p45">
              <a:extLst>
                <a:ext uri="{FF2B5EF4-FFF2-40B4-BE49-F238E27FC236}">
                  <a16:creationId xmlns:a16="http://schemas.microsoft.com/office/drawing/2014/main" id="{F1AAA6A0-0C75-C5BA-0122-071D77A4BFB2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18" name="Google Shape;3190;p45">
            <a:extLst>
              <a:ext uri="{FF2B5EF4-FFF2-40B4-BE49-F238E27FC236}">
                <a16:creationId xmlns:a16="http://schemas.microsoft.com/office/drawing/2014/main" id="{A1B6C26A-1541-7997-2499-10984D204990}"/>
              </a:ext>
            </a:extLst>
          </p:cNvPr>
          <p:cNvGrpSpPr/>
          <p:nvPr/>
        </p:nvGrpSpPr>
        <p:grpSpPr>
          <a:xfrm>
            <a:off x="1445309" y="3658958"/>
            <a:ext cx="3674835" cy="430924"/>
            <a:chOff x="1445309" y="3848948"/>
            <a:chExt cx="3244851" cy="430924"/>
          </a:xfrm>
          <a:solidFill>
            <a:schemeClr val="bg1">
              <a:lumMod val="95000"/>
            </a:schemeClr>
          </a:solidFill>
        </p:grpSpPr>
        <p:sp>
          <p:nvSpPr>
            <p:cNvPr id="19" name="Google Shape;3191;p45">
              <a:extLst>
                <a:ext uri="{FF2B5EF4-FFF2-40B4-BE49-F238E27FC236}">
                  <a16:creationId xmlns:a16="http://schemas.microsoft.com/office/drawing/2014/main" id="{19652ABF-6217-1760-4F52-600295B4F362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nulle </a:t>
              </a:r>
              <a:endParaRPr dirty="0"/>
            </a:p>
          </p:txBody>
        </p:sp>
        <p:sp>
          <p:nvSpPr>
            <p:cNvPr id="20" name="Google Shape;3192;p45">
              <a:extLst>
                <a:ext uri="{FF2B5EF4-FFF2-40B4-BE49-F238E27FC236}">
                  <a16:creationId xmlns:a16="http://schemas.microsoft.com/office/drawing/2014/main" id="{62508989-96BB-B948-3D59-3BB162F15877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21" name="Google Shape;3190;p45">
            <a:extLst>
              <a:ext uri="{FF2B5EF4-FFF2-40B4-BE49-F238E27FC236}">
                <a16:creationId xmlns:a16="http://schemas.microsoft.com/office/drawing/2014/main" id="{68D8BD21-5135-FD74-BEC4-8731D2A131D0}"/>
              </a:ext>
            </a:extLst>
          </p:cNvPr>
          <p:cNvGrpSpPr/>
          <p:nvPr/>
        </p:nvGrpSpPr>
        <p:grpSpPr>
          <a:xfrm>
            <a:off x="1445309" y="4676743"/>
            <a:ext cx="3674835" cy="430924"/>
            <a:chOff x="1445309" y="3848948"/>
            <a:chExt cx="3244851" cy="430924"/>
          </a:xfrm>
        </p:grpSpPr>
        <p:sp>
          <p:nvSpPr>
            <p:cNvPr id="22" name="Google Shape;3191;p45">
              <a:extLst>
                <a:ext uri="{FF2B5EF4-FFF2-40B4-BE49-F238E27FC236}">
                  <a16:creationId xmlns:a16="http://schemas.microsoft.com/office/drawing/2014/main" id="{FC6FEA55-7ED7-E82E-7E6F-FB655CD87992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plus forte </a:t>
              </a:r>
              <a:endParaRPr dirty="0"/>
            </a:p>
          </p:txBody>
        </p:sp>
        <p:sp>
          <p:nvSpPr>
            <p:cNvPr id="23" name="Google Shape;3192;p45">
              <a:extLst>
                <a:ext uri="{FF2B5EF4-FFF2-40B4-BE49-F238E27FC236}">
                  <a16:creationId xmlns:a16="http://schemas.microsoft.com/office/drawing/2014/main" id="{A3D3C360-50D2-3209-E91E-652D3963DA44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1081164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BAB5CF85-E692-C584-A542-0F7522974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6080AB70-4B30-1BB6-8219-F4ADD6C906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Choisissez la bonne réponse.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C9A43BBB-A787-9A1A-68E6-B145BCCB38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2" name="Google Shape;3186;p45">
            <a:extLst>
              <a:ext uri="{FF2B5EF4-FFF2-40B4-BE49-F238E27FC236}">
                <a16:creationId xmlns:a16="http://schemas.microsoft.com/office/drawing/2014/main" id="{4CE8E183-99C3-3C8D-1EAE-68F13DBB3B4E}"/>
              </a:ext>
            </a:extLst>
          </p:cNvPr>
          <p:cNvSpPr txBox="1"/>
          <p:nvPr/>
        </p:nvSpPr>
        <p:spPr>
          <a:xfrm>
            <a:off x="500298" y="1288710"/>
            <a:ext cx="10829228" cy="830956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étudier l’effet de la distance sur la force de gravitation, il faut garder constante :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4" name="Google Shape;3187;p45">
            <a:extLst>
              <a:ext uri="{FF2B5EF4-FFF2-40B4-BE49-F238E27FC236}">
                <a16:creationId xmlns:a16="http://schemas.microsoft.com/office/drawing/2014/main" id="{3C18EE04-6C0C-0C73-50B4-8B7764B79935}"/>
              </a:ext>
            </a:extLst>
          </p:cNvPr>
          <p:cNvGrpSpPr/>
          <p:nvPr/>
        </p:nvGrpSpPr>
        <p:grpSpPr>
          <a:xfrm>
            <a:off x="1445309" y="2755377"/>
            <a:ext cx="4145866" cy="443666"/>
            <a:chOff x="1445309" y="2444290"/>
            <a:chExt cx="3660768" cy="443666"/>
          </a:xfrm>
        </p:grpSpPr>
        <p:sp>
          <p:nvSpPr>
            <p:cNvPr id="5" name="Google Shape;3188;p45">
              <a:extLst>
                <a:ext uri="{FF2B5EF4-FFF2-40B4-BE49-F238E27FC236}">
                  <a16:creationId xmlns:a16="http://schemas.microsoft.com/office/drawing/2014/main" id="{AB13B0E1-3DCF-50EA-EB6B-A0C73D560754}"/>
                </a:ext>
              </a:extLst>
            </p:cNvPr>
            <p:cNvSpPr/>
            <p:nvPr/>
          </p:nvSpPr>
          <p:spPr>
            <a:xfrm>
              <a:off x="1740676" y="2444290"/>
              <a:ext cx="336540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masse des deux corps</a:t>
              </a:r>
              <a:endParaRPr dirty="0"/>
            </a:p>
          </p:txBody>
        </p:sp>
        <p:sp>
          <p:nvSpPr>
            <p:cNvPr id="6" name="Google Shape;3189;p45">
              <a:extLst>
                <a:ext uri="{FF2B5EF4-FFF2-40B4-BE49-F238E27FC236}">
                  <a16:creationId xmlns:a16="http://schemas.microsoft.com/office/drawing/2014/main" id="{05A50CDC-73EF-AB38-1DE9-5C6C82F9CFA5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7" name="Google Shape;3190;p45">
            <a:extLst>
              <a:ext uri="{FF2B5EF4-FFF2-40B4-BE49-F238E27FC236}">
                <a16:creationId xmlns:a16="http://schemas.microsoft.com/office/drawing/2014/main" id="{D7FB38C2-590C-147D-A8E6-02B6EA668946}"/>
              </a:ext>
            </a:extLst>
          </p:cNvPr>
          <p:cNvGrpSpPr/>
          <p:nvPr/>
        </p:nvGrpSpPr>
        <p:grpSpPr>
          <a:xfrm>
            <a:off x="1445309" y="3658958"/>
            <a:ext cx="4145865" cy="430924"/>
            <a:chOff x="1445309" y="3848948"/>
            <a:chExt cx="3660767" cy="430924"/>
          </a:xfrm>
        </p:grpSpPr>
        <p:sp>
          <p:nvSpPr>
            <p:cNvPr id="8" name="Google Shape;3191;p45">
              <a:extLst>
                <a:ext uri="{FF2B5EF4-FFF2-40B4-BE49-F238E27FC236}">
                  <a16:creationId xmlns:a16="http://schemas.microsoft.com/office/drawing/2014/main" id="{693892B6-B707-59B9-C386-CE3B89DD22CC}"/>
                </a:ext>
              </a:extLst>
            </p:cNvPr>
            <p:cNvSpPr/>
            <p:nvPr/>
          </p:nvSpPr>
          <p:spPr>
            <a:xfrm>
              <a:off x="1877308" y="3848948"/>
              <a:ext cx="3228768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couleur des deux corps </a:t>
              </a:r>
              <a:endParaRPr dirty="0"/>
            </a:p>
          </p:txBody>
        </p:sp>
        <p:sp>
          <p:nvSpPr>
            <p:cNvPr id="9" name="Google Shape;3192;p45">
              <a:extLst>
                <a:ext uri="{FF2B5EF4-FFF2-40B4-BE49-F238E27FC236}">
                  <a16:creationId xmlns:a16="http://schemas.microsoft.com/office/drawing/2014/main" id="{5192A6F2-ED02-DA6E-7507-14078862EC5E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18" name="Google Shape;3199;p45">
            <a:extLst>
              <a:ext uri="{FF2B5EF4-FFF2-40B4-BE49-F238E27FC236}">
                <a16:creationId xmlns:a16="http://schemas.microsoft.com/office/drawing/2014/main" id="{AE0F39B5-DE68-705B-4FDD-E35C2274262D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19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7A5B971C-E8DE-3DE2-F99D-238F78D3010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" name="Google Shape;3201;p45">
              <a:extLst>
                <a:ext uri="{FF2B5EF4-FFF2-40B4-BE49-F238E27FC236}">
                  <a16:creationId xmlns:a16="http://schemas.microsoft.com/office/drawing/2014/main" id="{B1939ABD-88D6-6107-66C4-A11B0B82D1F9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3190;p45">
            <a:extLst>
              <a:ext uri="{FF2B5EF4-FFF2-40B4-BE49-F238E27FC236}">
                <a16:creationId xmlns:a16="http://schemas.microsoft.com/office/drawing/2014/main" id="{AFA9A66E-7311-7BF7-3288-59C912E46539}"/>
              </a:ext>
            </a:extLst>
          </p:cNvPr>
          <p:cNvGrpSpPr/>
          <p:nvPr/>
        </p:nvGrpSpPr>
        <p:grpSpPr>
          <a:xfrm>
            <a:off x="1445309" y="4676743"/>
            <a:ext cx="4145865" cy="430924"/>
            <a:chOff x="1445309" y="3848948"/>
            <a:chExt cx="3660767" cy="430924"/>
          </a:xfrm>
        </p:grpSpPr>
        <p:sp>
          <p:nvSpPr>
            <p:cNvPr id="10" name="Google Shape;3191;p45">
              <a:extLst>
                <a:ext uri="{FF2B5EF4-FFF2-40B4-BE49-F238E27FC236}">
                  <a16:creationId xmlns:a16="http://schemas.microsoft.com/office/drawing/2014/main" id="{B26D62BF-856C-1489-EF91-28C0472AB7A5}"/>
                </a:ext>
              </a:extLst>
            </p:cNvPr>
            <p:cNvSpPr/>
            <p:nvPr/>
          </p:nvSpPr>
          <p:spPr>
            <a:xfrm>
              <a:off x="1877309" y="3848948"/>
              <a:ext cx="3228767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forme des deux corps</a:t>
              </a:r>
              <a:endParaRPr dirty="0"/>
            </a:p>
          </p:txBody>
        </p:sp>
        <p:sp>
          <p:nvSpPr>
            <p:cNvPr id="12" name="Google Shape;3192;p45">
              <a:extLst>
                <a:ext uri="{FF2B5EF4-FFF2-40B4-BE49-F238E27FC236}">
                  <a16:creationId xmlns:a16="http://schemas.microsoft.com/office/drawing/2014/main" id="{91BCB0B1-DFCF-A14B-EA5E-B6DB50905D21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6705318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3C265E6D-0144-89F0-14B4-3B5A1CAF2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21AC4781-7BB1-EDDF-9DF8-37E16C46A3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Effectivement il faut que la masse des deux corps soit constante.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2B2CE2AB-91B5-60CA-BF85-5EBA760E4F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pic>
        <p:nvPicPr>
          <p:cNvPr id="15" name="Google Shape;3208;p46" descr="Coche avec un remplissage uni">
            <a:extLst>
              <a:ext uri="{FF2B5EF4-FFF2-40B4-BE49-F238E27FC236}">
                <a16:creationId xmlns:a16="http://schemas.microsoft.com/office/drawing/2014/main" id="{E0594BCF-3000-937E-89DE-1B8889CD53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0" y="2514213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644;p38">
            <a:extLst>
              <a:ext uri="{FF2B5EF4-FFF2-40B4-BE49-F238E27FC236}">
                <a16:creationId xmlns:a16="http://schemas.microsoft.com/office/drawing/2014/main" id="{FFDDC41F-1FA9-F383-5D2D-7194A82EABF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93626" y="453504"/>
            <a:ext cx="429668" cy="42966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186;p45">
            <a:extLst>
              <a:ext uri="{FF2B5EF4-FFF2-40B4-BE49-F238E27FC236}">
                <a16:creationId xmlns:a16="http://schemas.microsoft.com/office/drawing/2014/main" id="{F53AB2E5-4FE8-F59F-1560-68851939C8F9}"/>
              </a:ext>
            </a:extLst>
          </p:cNvPr>
          <p:cNvSpPr txBox="1"/>
          <p:nvPr/>
        </p:nvSpPr>
        <p:spPr>
          <a:xfrm>
            <a:off x="500298" y="1288710"/>
            <a:ext cx="10829228" cy="830956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étudier l’effet de la distance sur la force de gravitation, il faut garder constante :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4" name="Google Shape;3187;p45">
            <a:extLst>
              <a:ext uri="{FF2B5EF4-FFF2-40B4-BE49-F238E27FC236}">
                <a16:creationId xmlns:a16="http://schemas.microsoft.com/office/drawing/2014/main" id="{4A57D421-39FC-7CE4-3ACD-6CE34C203C02}"/>
              </a:ext>
            </a:extLst>
          </p:cNvPr>
          <p:cNvGrpSpPr/>
          <p:nvPr/>
        </p:nvGrpSpPr>
        <p:grpSpPr>
          <a:xfrm>
            <a:off x="1445309" y="2755377"/>
            <a:ext cx="4145866" cy="443666"/>
            <a:chOff x="1445309" y="2444290"/>
            <a:chExt cx="3660768" cy="443666"/>
          </a:xfrm>
        </p:grpSpPr>
        <p:sp>
          <p:nvSpPr>
            <p:cNvPr id="5" name="Google Shape;3188;p45">
              <a:extLst>
                <a:ext uri="{FF2B5EF4-FFF2-40B4-BE49-F238E27FC236}">
                  <a16:creationId xmlns:a16="http://schemas.microsoft.com/office/drawing/2014/main" id="{0A80B46A-A8C1-425D-4847-6777C0C85AB8}"/>
                </a:ext>
              </a:extLst>
            </p:cNvPr>
            <p:cNvSpPr/>
            <p:nvPr/>
          </p:nvSpPr>
          <p:spPr>
            <a:xfrm>
              <a:off x="1740676" y="2444290"/>
              <a:ext cx="336540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masse des deux corps</a:t>
              </a:r>
              <a:endParaRPr dirty="0"/>
            </a:p>
          </p:txBody>
        </p:sp>
        <p:sp>
          <p:nvSpPr>
            <p:cNvPr id="6" name="Google Shape;3189;p45">
              <a:extLst>
                <a:ext uri="{FF2B5EF4-FFF2-40B4-BE49-F238E27FC236}">
                  <a16:creationId xmlns:a16="http://schemas.microsoft.com/office/drawing/2014/main" id="{A1BA85A2-21EE-E6E5-5CBC-C8AD8CC84644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7" name="Google Shape;3190;p45">
            <a:extLst>
              <a:ext uri="{FF2B5EF4-FFF2-40B4-BE49-F238E27FC236}">
                <a16:creationId xmlns:a16="http://schemas.microsoft.com/office/drawing/2014/main" id="{7A323420-6B19-13D3-93CD-DC246D2129E6}"/>
              </a:ext>
            </a:extLst>
          </p:cNvPr>
          <p:cNvGrpSpPr/>
          <p:nvPr/>
        </p:nvGrpSpPr>
        <p:grpSpPr>
          <a:xfrm>
            <a:off x="1445309" y="3658958"/>
            <a:ext cx="4145865" cy="430924"/>
            <a:chOff x="1445309" y="3848948"/>
            <a:chExt cx="3660767" cy="430924"/>
          </a:xfrm>
          <a:solidFill>
            <a:schemeClr val="bg1">
              <a:lumMod val="95000"/>
            </a:schemeClr>
          </a:solidFill>
        </p:grpSpPr>
        <p:sp>
          <p:nvSpPr>
            <p:cNvPr id="8" name="Google Shape;3191;p45">
              <a:extLst>
                <a:ext uri="{FF2B5EF4-FFF2-40B4-BE49-F238E27FC236}">
                  <a16:creationId xmlns:a16="http://schemas.microsoft.com/office/drawing/2014/main" id="{017068BC-41FE-5170-F01D-B662B6AF2EEC}"/>
                </a:ext>
              </a:extLst>
            </p:cNvPr>
            <p:cNvSpPr/>
            <p:nvPr/>
          </p:nvSpPr>
          <p:spPr>
            <a:xfrm>
              <a:off x="1877308" y="3848948"/>
              <a:ext cx="3228768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couleur des deux corps </a:t>
              </a:r>
              <a:endParaRPr dirty="0"/>
            </a:p>
          </p:txBody>
        </p:sp>
        <p:sp>
          <p:nvSpPr>
            <p:cNvPr id="9" name="Google Shape;3192;p45">
              <a:extLst>
                <a:ext uri="{FF2B5EF4-FFF2-40B4-BE49-F238E27FC236}">
                  <a16:creationId xmlns:a16="http://schemas.microsoft.com/office/drawing/2014/main" id="{9029D366-0D2D-BB7A-323C-8DF1ED7DC422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10" name="Google Shape;3190;p45">
            <a:extLst>
              <a:ext uri="{FF2B5EF4-FFF2-40B4-BE49-F238E27FC236}">
                <a16:creationId xmlns:a16="http://schemas.microsoft.com/office/drawing/2014/main" id="{AE5288A0-01EB-68D4-0C53-26AB748CCEDB}"/>
              </a:ext>
            </a:extLst>
          </p:cNvPr>
          <p:cNvGrpSpPr/>
          <p:nvPr/>
        </p:nvGrpSpPr>
        <p:grpSpPr>
          <a:xfrm>
            <a:off x="1445309" y="4676743"/>
            <a:ext cx="4145865" cy="430924"/>
            <a:chOff x="1445309" y="3848948"/>
            <a:chExt cx="3660767" cy="430924"/>
          </a:xfrm>
          <a:solidFill>
            <a:schemeClr val="bg1">
              <a:lumMod val="95000"/>
            </a:schemeClr>
          </a:solidFill>
        </p:grpSpPr>
        <p:sp>
          <p:nvSpPr>
            <p:cNvPr id="11" name="Google Shape;3191;p45">
              <a:extLst>
                <a:ext uri="{FF2B5EF4-FFF2-40B4-BE49-F238E27FC236}">
                  <a16:creationId xmlns:a16="http://schemas.microsoft.com/office/drawing/2014/main" id="{F01A96B9-2345-0C8C-1FE2-36404C6B6BB7}"/>
                </a:ext>
              </a:extLst>
            </p:cNvPr>
            <p:cNvSpPr/>
            <p:nvPr/>
          </p:nvSpPr>
          <p:spPr>
            <a:xfrm>
              <a:off x="1877309" y="3848948"/>
              <a:ext cx="3228767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forme des deux corps</a:t>
              </a:r>
              <a:endParaRPr dirty="0"/>
            </a:p>
          </p:txBody>
        </p:sp>
        <p:sp>
          <p:nvSpPr>
            <p:cNvPr id="12" name="Google Shape;3192;p45">
              <a:extLst>
                <a:ext uri="{FF2B5EF4-FFF2-40B4-BE49-F238E27FC236}">
                  <a16:creationId xmlns:a16="http://schemas.microsoft.com/office/drawing/2014/main" id="{97CA902E-79D7-63DB-4286-E27AEE458EC1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0191977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4" name="Google Shape;3744;p57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9" name="Google Shape;3749;p5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Maintenant, on va passer aux tâches à réaliser sur le livret. On commence par la tâche page 69 « Je m’entraîne en binôme ». Travaillez individuellement, puis discutez de vos réponses en binômes. </a:t>
            </a:r>
          </a:p>
        </p:txBody>
      </p:sp>
      <p:sp>
        <p:nvSpPr>
          <p:cNvPr id="3750" name="Google Shape;3750;p58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accorde suffisamment de temps au travail individuel avant la discussion en binôme. Il circule pour contrôler et donner des indications en cas de blocage.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FF42933-1F8F-A9E8-5275-1985AB007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387" y="1050161"/>
            <a:ext cx="9039225" cy="52959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8">
          <a:extLst>
            <a:ext uri="{FF2B5EF4-FFF2-40B4-BE49-F238E27FC236}">
              <a16:creationId xmlns:a16="http://schemas.microsoft.com/office/drawing/2014/main" id="{72791CD2-B6A9-80CF-D2E5-30EBD7318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2FBCD2C-B1F3-A0BB-208A-8BBF0CC97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387" y="1050161"/>
            <a:ext cx="9039225" cy="5295900"/>
          </a:xfrm>
          <a:prstGeom prst="rect">
            <a:avLst/>
          </a:prstGeom>
        </p:spPr>
      </p:pic>
      <p:sp>
        <p:nvSpPr>
          <p:cNvPr id="3749" name="Google Shape;3749;p58">
            <a:extLst>
              <a:ext uri="{FF2B5EF4-FFF2-40B4-BE49-F238E27FC236}">
                <a16:creationId xmlns:a16="http://schemas.microsoft.com/office/drawing/2014/main" id="{58D32A9D-A074-8D47-C84B-01D27802D6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Voilà la correction ; </a:t>
            </a:r>
            <a:endParaRPr dirty="0"/>
          </a:p>
        </p:txBody>
      </p:sp>
      <p:sp>
        <p:nvSpPr>
          <p:cNvPr id="3750" name="Google Shape;3750;p58">
            <a:extLst>
              <a:ext uri="{FF2B5EF4-FFF2-40B4-BE49-F238E27FC236}">
                <a16:creationId xmlns:a16="http://schemas.microsoft.com/office/drawing/2014/main" id="{0C854597-1C65-B2FE-6676-411290A27B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accorde suffisamment de temps au travail individuel avant la discussion en binôme. Il circule pour contrôler et donner des indications en cas de blocage.</a:t>
            </a:r>
            <a:endParaRPr/>
          </a:p>
        </p:txBody>
      </p:sp>
      <p:sp>
        <p:nvSpPr>
          <p:cNvPr id="2" name="Google Shape;4018;p65">
            <a:extLst>
              <a:ext uri="{FF2B5EF4-FFF2-40B4-BE49-F238E27FC236}">
                <a16:creationId xmlns:a16="http://schemas.microsoft.com/office/drawing/2014/main" id="{DBBA2759-778C-D33D-1A14-F2D1A515B455}"/>
              </a:ext>
            </a:extLst>
          </p:cNvPr>
          <p:cNvSpPr txBox="1"/>
          <p:nvPr/>
        </p:nvSpPr>
        <p:spPr>
          <a:xfrm>
            <a:off x="6661650" y="3828841"/>
            <a:ext cx="173559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plus grande</a:t>
            </a:r>
            <a:endParaRPr dirty="0"/>
          </a:p>
        </p:txBody>
      </p:sp>
      <p:sp>
        <p:nvSpPr>
          <p:cNvPr id="4" name="Google Shape;4018;p65">
            <a:extLst>
              <a:ext uri="{FF2B5EF4-FFF2-40B4-BE49-F238E27FC236}">
                <a16:creationId xmlns:a16="http://schemas.microsoft.com/office/drawing/2014/main" id="{451B456F-401A-41BE-44B9-95B1E3EBC725}"/>
              </a:ext>
            </a:extLst>
          </p:cNvPr>
          <p:cNvSpPr txBox="1"/>
          <p:nvPr/>
        </p:nvSpPr>
        <p:spPr>
          <a:xfrm>
            <a:off x="6814050" y="4687382"/>
            <a:ext cx="173559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plus faible</a:t>
            </a:r>
            <a:endParaRPr dirty="0"/>
          </a:p>
        </p:txBody>
      </p:sp>
      <p:sp>
        <p:nvSpPr>
          <p:cNvPr id="5" name="Google Shape;4018;p65">
            <a:extLst>
              <a:ext uri="{FF2B5EF4-FFF2-40B4-BE49-F238E27FC236}">
                <a16:creationId xmlns:a16="http://schemas.microsoft.com/office/drawing/2014/main" id="{95273765-A168-6589-526D-753E6957E09A}"/>
              </a:ext>
            </a:extLst>
          </p:cNvPr>
          <p:cNvSpPr txBox="1"/>
          <p:nvPr/>
        </p:nvSpPr>
        <p:spPr>
          <a:xfrm>
            <a:off x="6227310" y="5607804"/>
            <a:ext cx="173559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plus petite</a:t>
            </a:r>
            <a:endParaRPr dirty="0"/>
          </a:p>
        </p:txBody>
      </p:sp>
      <p:sp>
        <p:nvSpPr>
          <p:cNvPr id="7" name="Google Shape;4018;p65">
            <a:extLst>
              <a:ext uri="{FF2B5EF4-FFF2-40B4-BE49-F238E27FC236}">
                <a16:creationId xmlns:a16="http://schemas.microsoft.com/office/drawing/2014/main" id="{E407E702-E105-03F6-6ADD-8F2CB0BEE0E1}"/>
              </a:ext>
            </a:extLst>
          </p:cNvPr>
          <p:cNvSpPr txBox="1"/>
          <p:nvPr/>
        </p:nvSpPr>
        <p:spPr>
          <a:xfrm>
            <a:off x="5465310" y="5964528"/>
            <a:ext cx="173559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plus grande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387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2" name="Google Shape;3902;p62"/>
          <p:cNvSpPr txBox="1">
            <a:spLocks noGrp="1"/>
          </p:cNvSpPr>
          <p:nvPr>
            <p:ph type="body" idx="1"/>
          </p:nvPr>
        </p:nvSpPr>
        <p:spPr>
          <a:xfrm>
            <a:off x="8979409" y="5148686"/>
            <a:ext cx="148877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12 min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7" name="Google Shape;3907;p63"/>
          <p:cNvGrpSpPr/>
          <p:nvPr/>
        </p:nvGrpSpPr>
        <p:grpSpPr>
          <a:xfrm>
            <a:off x="10856170" y="111657"/>
            <a:ext cx="630930" cy="597556"/>
            <a:chOff x="582302" y="4447623"/>
            <a:chExt cx="630930" cy="597556"/>
          </a:xfrm>
        </p:grpSpPr>
        <p:pic>
          <p:nvPicPr>
            <p:cNvPr id="3908" name="Google Shape;3908;p63"/>
            <p:cNvPicPr preferRelativeResize="0"/>
            <p:nvPr/>
          </p:nvPicPr>
          <p:blipFill rotWithShape="1">
            <a:blip r:embed="rId3">
              <a:alphaModFix/>
            </a:blip>
            <a:srcRect l="11664" t="23325" r="25923" b="3005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09" name="Google Shape;3909;p63"/>
            <p:cNvPicPr preferRelativeResize="0"/>
            <p:nvPr/>
          </p:nvPicPr>
          <p:blipFill rotWithShape="1">
            <a:blip r:embed="rId4">
              <a:alphaModFix/>
            </a:blip>
            <a:srcRect l="74744" t="23325" r="10688" b="3005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10" name="Google Shape;3910;p63"/>
          <p:cNvSpPr txBox="1">
            <a:spLocks noGrp="1"/>
          </p:cNvSpPr>
          <p:nvPr>
            <p:ph type="title"/>
          </p:nvPr>
        </p:nvSpPr>
        <p:spPr>
          <a:xfrm>
            <a:off x="935304" y="356685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Maintenant c’est le moment de travailler tout seul. Prenez vos livrets page 69 et répondez individuellement aux questions de l’exercice 2. </a:t>
            </a:r>
            <a:endParaRPr dirty="0"/>
          </a:p>
        </p:txBody>
      </p:sp>
      <p:sp>
        <p:nvSpPr>
          <p:cNvPr id="3911" name="Google Shape;3911;p63"/>
          <p:cNvSpPr txBox="1">
            <a:spLocks noGrp="1"/>
          </p:cNvSpPr>
          <p:nvPr>
            <p:ph type="body" idx="1"/>
          </p:nvPr>
        </p:nvSpPr>
        <p:spPr>
          <a:xfrm>
            <a:off x="897700" y="750525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dirty="0"/>
              <a:t>L’</a:t>
            </a:r>
            <a:r>
              <a:rPr lang="fr-FR" dirty="0" err="1"/>
              <a:t>enseignant·e</a:t>
            </a:r>
            <a:r>
              <a:rPr lang="fr-FR" dirty="0"/>
              <a:t> circule dans la classe pour repérer les élèves en difficulté . </a:t>
            </a:r>
            <a:endParaRPr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6F443A3-1F36-1A8F-EE48-79479E6D804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00" t="5541"/>
          <a:stretch>
            <a:fillRect/>
          </a:stretch>
        </p:blipFill>
        <p:spPr>
          <a:xfrm>
            <a:off x="1733385" y="1091164"/>
            <a:ext cx="8701087" cy="5281418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8" name="Google Shape;3938;p64"/>
          <p:cNvSpPr/>
          <p:nvPr/>
        </p:nvSpPr>
        <p:spPr>
          <a:xfrm>
            <a:off x="4834093" y="2253723"/>
            <a:ext cx="365068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Temps Écoulé</a:t>
            </a:r>
            <a:endParaRPr dirty="0"/>
          </a:p>
        </p:txBody>
      </p:sp>
      <p:pic>
        <p:nvPicPr>
          <p:cNvPr id="3939" name="Google Shape;3939;p64"/>
          <p:cNvPicPr preferRelativeResize="0"/>
          <p:nvPr/>
        </p:nvPicPr>
        <p:blipFill rotWithShape="1">
          <a:blip r:embed="rId3">
            <a:alphaModFix/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40" name="Google Shape;3940;p64"/>
          <p:cNvGrpSpPr/>
          <p:nvPr/>
        </p:nvGrpSpPr>
        <p:grpSpPr>
          <a:xfrm>
            <a:off x="10856170" y="111657"/>
            <a:ext cx="630930" cy="597556"/>
            <a:chOff x="582302" y="4447623"/>
            <a:chExt cx="630930" cy="597556"/>
          </a:xfrm>
        </p:grpSpPr>
        <p:pic>
          <p:nvPicPr>
            <p:cNvPr id="3941" name="Google Shape;3941;p64"/>
            <p:cNvPicPr preferRelativeResize="0"/>
            <p:nvPr/>
          </p:nvPicPr>
          <p:blipFill rotWithShape="1">
            <a:blip r:embed="rId4">
              <a:alphaModFix/>
            </a:blip>
            <a:srcRect l="11664" t="23325" r="25923" b="3005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42" name="Google Shape;3942;p64"/>
            <p:cNvPicPr preferRelativeResize="0"/>
            <p:nvPr/>
          </p:nvPicPr>
          <p:blipFill rotWithShape="1">
            <a:blip r:embed="rId5">
              <a:alphaModFix/>
            </a:blip>
            <a:srcRect l="74744" t="23325" r="10688" b="3005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43" name="Google Shape;3943;p64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Le temps est terminé. Corrigeons ensemble l’exercice.</a:t>
            </a:r>
            <a:endParaRPr/>
          </a:p>
        </p:txBody>
      </p:sp>
      <p:sp>
        <p:nvSpPr>
          <p:cNvPr id="3944" name="Google Shape;3944;p64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fait participer les élèves à la correction en leur demandant de présenter leurs réponses et de les justifier.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B20D60E-BEA8-C927-61D2-6CA1EFB078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0" t="5541"/>
          <a:stretch>
            <a:fillRect/>
          </a:stretch>
        </p:blipFill>
        <p:spPr>
          <a:xfrm>
            <a:off x="1745456" y="1002960"/>
            <a:ext cx="8701087" cy="5281418"/>
          </a:xfrm>
          <a:prstGeom prst="rect">
            <a:avLst/>
          </a:prstGeom>
        </p:spPr>
      </p:pic>
      <p:grpSp>
        <p:nvGrpSpPr>
          <p:cNvPr id="3951" name="Google Shape;3951;p65"/>
          <p:cNvGrpSpPr/>
          <p:nvPr/>
        </p:nvGrpSpPr>
        <p:grpSpPr>
          <a:xfrm>
            <a:off x="10856170" y="111657"/>
            <a:ext cx="630930" cy="597556"/>
            <a:chOff x="582302" y="4447623"/>
            <a:chExt cx="630930" cy="597556"/>
          </a:xfrm>
        </p:grpSpPr>
        <p:pic>
          <p:nvPicPr>
            <p:cNvPr id="3952" name="Google Shape;3952;p65"/>
            <p:cNvPicPr preferRelativeResize="0"/>
            <p:nvPr/>
          </p:nvPicPr>
          <p:blipFill rotWithShape="1">
            <a:blip r:embed="rId4">
              <a:alphaModFix/>
            </a:blip>
            <a:srcRect l="11664" t="23325" r="25923" b="3005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53" name="Google Shape;3953;p65"/>
            <p:cNvPicPr preferRelativeResize="0"/>
            <p:nvPr/>
          </p:nvPicPr>
          <p:blipFill rotWithShape="1">
            <a:blip r:embed="rId5">
              <a:alphaModFix/>
            </a:blip>
            <a:srcRect l="74744" t="23325" r="10688" b="3005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54" name="Google Shape;3954;p65"/>
          <p:cNvSpPr txBox="1"/>
          <p:nvPr/>
        </p:nvSpPr>
        <p:spPr>
          <a:xfrm>
            <a:off x="11676832" y="115778"/>
            <a:ext cx="453292" cy="307777"/>
          </a:xfrm>
          <a:prstGeom prst="rect">
            <a:avLst/>
          </a:prstGeom>
          <a:solidFill>
            <a:srgbClr val="B9DA8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</a:t>
            </a:r>
            <a:endParaRPr/>
          </a:p>
        </p:txBody>
      </p:sp>
      <p:sp>
        <p:nvSpPr>
          <p:cNvPr id="3955" name="Google Shape;3955;p65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A vous! Montrez-moi comment vous avez résolu cet exercice…</a:t>
            </a:r>
            <a:endParaRPr/>
          </a:p>
        </p:txBody>
      </p:sp>
      <p:sp>
        <p:nvSpPr>
          <p:cNvPr id="3956" name="Google Shape;3956;p65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circule dans la classe pour repérer les élèves en difficulté . </a:t>
            </a:r>
            <a:endParaRPr/>
          </a:p>
        </p:txBody>
      </p:sp>
      <p:sp>
        <p:nvSpPr>
          <p:cNvPr id="11" name="Google Shape;4018;p65">
            <a:extLst>
              <a:ext uri="{FF2B5EF4-FFF2-40B4-BE49-F238E27FC236}">
                <a16:creationId xmlns:a16="http://schemas.microsoft.com/office/drawing/2014/main" id="{1A84D5ED-8B9A-2814-E815-1EEFC63A8F26}"/>
              </a:ext>
            </a:extLst>
          </p:cNvPr>
          <p:cNvSpPr txBox="1"/>
          <p:nvPr/>
        </p:nvSpPr>
        <p:spPr>
          <a:xfrm>
            <a:off x="5511228" y="3643669"/>
            <a:ext cx="341913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FF0000"/>
              </a:buClr>
              <a:buSzPts val="2000"/>
            </a:pPr>
            <a:r>
              <a:rPr lang="fr-FR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plus petite</a:t>
            </a:r>
            <a:endParaRPr sz="2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4018;p65">
            <a:extLst>
              <a:ext uri="{FF2B5EF4-FFF2-40B4-BE49-F238E27FC236}">
                <a16:creationId xmlns:a16="http://schemas.microsoft.com/office/drawing/2014/main" id="{C06E4358-E81E-C38E-5E30-92BF019E74BF}"/>
              </a:ext>
            </a:extLst>
          </p:cNvPr>
          <p:cNvSpPr txBox="1"/>
          <p:nvPr/>
        </p:nvSpPr>
        <p:spPr>
          <a:xfrm>
            <a:off x="6296088" y="4563954"/>
            <a:ext cx="341913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FF0000"/>
              </a:buClr>
              <a:buSzPts val="2000"/>
            </a:pPr>
            <a:r>
              <a:rPr lang="fr-FR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plus faible</a:t>
            </a:r>
            <a:endParaRPr sz="2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4018;p65">
            <a:extLst>
              <a:ext uri="{FF2B5EF4-FFF2-40B4-BE49-F238E27FC236}">
                <a16:creationId xmlns:a16="http://schemas.microsoft.com/office/drawing/2014/main" id="{68E0062D-6DC1-5D03-6D43-9DD4CB56BB82}"/>
              </a:ext>
            </a:extLst>
          </p:cNvPr>
          <p:cNvSpPr txBox="1"/>
          <p:nvPr/>
        </p:nvSpPr>
        <p:spPr>
          <a:xfrm>
            <a:off x="7220796" y="6182228"/>
            <a:ext cx="458527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FF0000"/>
              </a:buClr>
              <a:buSzPts val="2000"/>
            </a:pPr>
            <a:r>
              <a:rPr lang="fr-FR" sz="1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distance entre le Soleil et la Terre augmente </a:t>
            </a:r>
            <a:endParaRPr sz="1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385AFF89-460D-38DE-9EB0-7FC3154E9984}"/>
              </a:ext>
            </a:extLst>
          </p:cNvPr>
          <p:cNvCxnSpPr>
            <a:cxnSpLocks/>
          </p:cNvCxnSpPr>
          <p:nvPr/>
        </p:nvCxnSpPr>
        <p:spPr>
          <a:xfrm>
            <a:off x="4792980" y="5775960"/>
            <a:ext cx="2270760" cy="590914"/>
          </a:xfrm>
          <a:prstGeom prst="bentConnector3">
            <a:avLst>
              <a:gd name="adj1" fmla="val 30537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oogle Shape;4018;p65">
            <a:extLst>
              <a:ext uri="{FF2B5EF4-FFF2-40B4-BE49-F238E27FC236}">
                <a16:creationId xmlns:a16="http://schemas.microsoft.com/office/drawing/2014/main" id="{8B6761AC-D139-59E1-62A2-0CAC7DADFB80}"/>
              </a:ext>
            </a:extLst>
          </p:cNvPr>
          <p:cNvSpPr txBox="1"/>
          <p:nvPr/>
        </p:nvSpPr>
        <p:spPr>
          <a:xfrm>
            <a:off x="1343088" y="5886771"/>
            <a:ext cx="458527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FF0000"/>
              </a:buClr>
              <a:buSzPts val="2000"/>
            </a:pPr>
            <a:r>
              <a:rPr lang="fr-FR" sz="1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diminue </a:t>
            </a:r>
            <a:endParaRPr sz="1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4" grpId="0"/>
      <p:bldP spid="1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5" name="Google Shape;4025;p66"/>
          <p:cNvSpPr txBox="1">
            <a:spLocks noGrp="1"/>
          </p:cNvSpPr>
          <p:nvPr>
            <p:ph type="body" idx="1"/>
          </p:nvPr>
        </p:nvSpPr>
        <p:spPr>
          <a:xfrm>
            <a:off x="8860537" y="5229083"/>
            <a:ext cx="149961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0" name="Google Shape;4030;p67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Qui peut me dire ce que nous avons appris aujourd’hui ? </a:t>
            </a:r>
            <a:br>
              <a:rPr lang="fr-FR" dirty="0"/>
            </a:br>
            <a:endParaRPr dirty="0"/>
          </a:p>
        </p:txBody>
      </p:sp>
      <p:sp>
        <p:nvSpPr>
          <p:cNvPr id="4031" name="Google Shape;4031;p67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  <p:pic>
        <p:nvPicPr>
          <p:cNvPr id="4032" name="Google Shape;4032;p67" descr="A cartoon character leaning on a question mark&#10;&#10;AI-generated content may be incorrect.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973115" y="1306115"/>
            <a:ext cx="4245769" cy="4245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7" name="Google Shape;4037;p68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Nous avons appris à Identifier l’effet de la masse et de la distance sur l’intensité de la force de gravitation universelle.</a:t>
            </a:r>
            <a:endParaRPr dirty="0"/>
          </a:p>
        </p:txBody>
      </p:sp>
      <p:sp>
        <p:nvSpPr>
          <p:cNvPr id="4039" name="Google Shape;4039;p68"/>
          <p:cNvSpPr/>
          <p:nvPr/>
        </p:nvSpPr>
        <p:spPr>
          <a:xfrm>
            <a:off x="979043" y="3213699"/>
            <a:ext cx="10497347" cy="917403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72B6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40" name="Google Shape;4040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2604" y="2897374"/>
            <a:ext cx="805544" cy="80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1" name="Google Shape;4041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76390" y="434507"/>
            <a:ext cx="467661" cy="467661"/>
          </a:xfrm>
          <a:prstGeom prst="rect">
            <a:avLst/>
          </a:prstGeom>
          <a:noFill/>
          <a:ln>
            <a:noFill/>
          </a:ln>
        </p:spPr>
      </p:pic>
      <p:sp>
        <p:nvSpPr>
          <p:cNvPr id="4042" name="Google Shape;4042;p68"/>
          <p:cNvSpPr/>
          <p:nvPr/>
        </p:nvSpPr>
        <p:spPr>
          <a:xfrm>
            <a:off x="1478148" y="3300146"/>
            <a:ext cx="982440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Identifier </a:t>
            </a:r>
            <a:r>
              <a:rPr lang="fr-FR" sz="24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l’effet de la masse et de la distance sur l’intensité de la force de gravitation universelle.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5955E0-E38B-6482-8CE1-09A613C4AE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6">
          <a:extLst>
            <a:ext uri="{FF2B5EF4-FFF2-40B4-BE49-F238E27FC236}">
              <a16:creationId xmlns:a16="http://schemas.microsoft.com/office/drawing/2014/main" id="{9F47AB72-B4D2-F9CB-3F24-038FA1C2D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7" name="Google Shape;4037;p68">
            <a:extLst>
              <a:ext uri="{FF2B5EF4-FFF2-40B4-BE49-F238E27FC236}">
                <a16:creationId xmlns:a16="http://schemas.microsoft.com/office/drawing/2014/main" id="{9ACB4543-04DD-5DD9-9499-4E0A8C3290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453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/>
              <a:t>Ce qu’il faut retenir: quand deux corps A et B existent dans l’Univers, ils s’attirent. Cette attraction se fait sans contact, à distance. Entre ces deux corps existe une force de gravitation universelle. </a:t>
            </a:r>
            <a:endParaRPr dirty="0"/>
          </a:p>
        </p:txBody>
      </p:sp>
      <p:pic>
        <p:nvPicPr>
          <p:cNvPr id="4041" name="Google Shape;4041;p68">
            <a:extLst>
              <a:ext uri="{FF2B5EF4-FFF2-40B4-BE49-F238E27FC236}">
                <a16:creationId xmlns:a16="http://schemas.microsoft.com/office/drawing/2014/main" id="{8E34AA02-4161-35A6-94A0-7A58DB609C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76390" y="434507"/>
            <a:ext cx="467661" cy="4676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F0FA16F-CD0E-8492-5768-502D69DF04B8}"/>
              </a:ext>
            </a:extLst>
          </p:cNvPr>
          <p:cNvGrpSpPr/>
          <p:nvPr/>
        </p:nvGrpSpPr>
        <p:grpSpPr>
          <a:xfrm>
            <a:off x="2552556" y="1089375"/>
            <a:ext cx="1396999" cy="1851171"/>
            <a:chOff x="2630567" y="1416350"/>
            <a:chExt cx="1396999" cy="1851171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FBDDFFA2-4088-9BBD-6959-F9977AB95CC2}"/>
                </a:ext>
              </a:extLst>
            </p:cNvPr>
            <p:cNvSpPr/>
            <p:nvPr/>
          </p:nvSpPr>
          <p:spPr>
            <a:xfrm>
              <a:off x="2681366" y="1416350"/>
              <a:ext cx="1346200" cy="13462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A5EB6B4-7116-7F1A-8BBA-94E03A6370BF}"/>
                </a:ext>
              </a:extLst>
            </p:cNvPr>
            <p:cNvSpPr txBox="1"/>
            <p:nvPr/>
          </p:nvSpPr>
          <p:spPr>
            <a:xfrm>
              <a:off x="2630567" y="2959744"/>
              <a:ext cx="13969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Corps  A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18554C8-0818-2104-45C3-144D6D1739B5}"/>
              </a:ext>
            </a:extLst>
          </p:cNvPr>
          <p:cNvGrpSpPr/>
          <p:nvPr/>
        </p:nvGrpSpPr>
        <p:grpSpPr>
          <a:xfrm>
            <a:off x="8151735" y="1331242"/>
            <a:ext cx="1396999" cy="1301527"/>
            <a:chOff x="8242446" y="1614911"/>
            <a:chExt cx="1396999" cy="1301527"/>
          </a:xfrm>
        </p:grpSpPr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7DDC079A-9C63-EB42-8A9C-7968883D819A}"/>
                </a:ext>
              </a:extLst>
            </p:cNvPr>
            <p:cNvSpPr/>
            <p:nvPr/>
          </p:nvSpPr>
          <p:spPr>
            <a:xfrm>
              <a:off x="8507334" y="1614911"/>
              <a:ext cx="867225" cy="80010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CE20E33-3886-9C1F-598C-201292A59517}"/>
                </a:ext>
              </a:extLst>
            </p:cNvPr>
            <p:cNvSpPr txBox="1"/>
            <p:nvPr/>
          </p:nvSpPr>
          <p:spPr>
            <a:xfrm>
              <a:off x="8242446" y="2608661"/>
              <a:ext cx="13969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Corps  B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9BE49889-940B-B94F-AF15-79C8646FA471}"/>
              </a:ext>
            </a:extLst>
          </p:cNvPr>
          <p:cNvSpPr txBox="1"/>
          <p:nvPr/>
        </p:nvSpPr>
        <p:spPr>
          <a:xfrm>
            <a:off x="1219200" y="3319790"/>
            <a:ext cx="46609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corps A attire le corps B.</a:t>
            </a:r>
          </a:p>
          <a:p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F</a:t>
            </a:r>
            <a:r>
              <a:rPr lang="fr-FR" sz="2800" b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A/B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011BE47-3256-9566-D1CC-1678EF897BD6}"/>
              </a:ext>
            </a:extLst>
          </p:cNvPr>
          <p:cNvSpPr txBox="1"/>
          <p:nvPr/>
        </p:nvSpPr>
        <p:spPr>
          <a:xfrm>
            <a:off x="7753882" y="3319790"/>
            <a:ext cx="42498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corps B attire le corps A.</a:t>
            </a:r>
          </a:p>
          <a:p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F </a:t>
            </a:r>
            <a:r>
              <a:rPr lang="fr-FR" sz="2800" b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B/A</a:t>
            </a:r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7C2CB91C-F0CE-99AA-7718-5DBFD3C3561B}"/>
              </a:ext>
            </a:extLst>
          </p:cNvPr>
          <p:cNvSpPr/>
          <p:nvPr/>
        </p:nvSpPr>
        <p:spPr>
          <a:xfrm>
            <a:off x="6108211" y="3121244"/>
            <a:ext cx="991822" cy="389157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lèche : droite 19">
            <a:extLst>
              <a:ext uri="{FF2B5EF4-FFF2-40B4-BE49-F238E27FC236}">
                <a16:creationId xmlns:a16="http://schemas.microsoft.com/office/drawing/2014/main" id="{703FF797-2CA5-C38E-B419-9C654895C5A9}"/>
              </a:ext>
            </a:extLst>
          </p:cNvPr>
          <p:cNvSpPr/>
          <p:nvPr/>
        </p:nvSpPr>
        <p:spPr>
          <a:xfrm flipH="1">
            <a:off x="6030789" y="3644464"/>
            <a:ext cx="991822" cy="389157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lèche : droite 20">
            <a:extLst>
              <a:ext uri="{FF2B5EF4-FFF2-40B4-BE49-F238E27FC236}">
                <a16:creationId xmlns:a16="http://schemas.microsoft.com/office/drawing/2014/main" id="{F119C538-32AD-682F-7810-095B5E7C87B3}"/>
              </a:ext>
            </a:extLst>
          </p:cNvPr>
          <p:cNvSpPr/>
          <p:nvPr/>
        </p:nvSpPr>
        <p:spPr>
          <a:xfrm>
            <a:off x="499939" y="4548512"/>
            <a:ext cx="1130300" cy="6096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B540953-5A02-4BBD-5D9E-588924E53E07}"/>
              </a:ext>
            </a:extLst>
          </p:cNvPr>
          <p:cNvSpPr txBox="1"/>
          <p:nvPr/>
        </p:nvSpPr>
        <p:spPr>
          <a:xfrm>
            <a:off x="1630239" y="4591702"/>
            <a:ext cx="101336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deux forces ont la même intensité, la même direction, mais des sens opposés. </a:t>
            </a: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5500F897-BADC-F179-2FED-5946E44D43C1}"/>
              </a:ext>
            </a:extLst>
          </p:cNvPr>
          <p:cNvSpPr/>
          <p:nvPr/>
        </p:nvSpPr>
        <p:spPr>
          <a:xfrm flipH="1">
            <a:off x="4748700" y="4645338"/>
            <a:ext cx="1778000" cy="1255388"/>
          </a:xfrm>
          <a:prstGeom prst="arc">
            <a:avLst>
              <a:gd name="adj1" fmla="val 335003"/>
              <a:gd name="adj2" fmla="val 7700656"/>
            </a:avLst>
          </a:prstGeom>
          <a:ln w="57150"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985644B-D8C2-6C28-4064-A873FF3BDA38}"/>
              </a:ext>
            </a:extLst>
          </p:cNvPr>
          <p:cNvSpPr/>
          <p:nvPr/>
        </p:nvSpPr>
        <p:spPr>
          <a:xfrm>
            <a:off x="7030715" y="5330479"/>
            <a:ext cx="3611523" cy="994715"/>
          </a:xfrm>
          <a:prstGeom prst="roundRect">
            <a:avLst>
              <a:gd name="adj" fmla="val 49862"/>
            </a:avLst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fr-FR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fr-FR" sz="5400" b="1" baseline="-250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A/B </a:t>
            </a:r>
            <a:r>
              <a:rPr lang="fr-FR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F</a:t>
            </a:r>
            <a:r>
              <a:rPr lang="fr-FR" sz="5400" b="1" baseline="-250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B/A</a:t>
            </a:r>
          </a:p>
        </p:txBody>
      </p:sp>
    </p:spTree>
    <p:extLst>
      <p:ext uri="{BB962C8B-B14F-4D97-AF65-F5344CB8AC3E}">
        <p14:creationId xmlns:p14="http://schemas.microsoft.com/office/powerpoint/2010/main" val="274877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 animBg="1"/>
      <p:bldP spid="20" grpId="0" animBg="1"/>
      <p:bldP spid="21" grpId="0" animBg="1"/>
      <p:bldP spid="22" grpId="0"/>
      <p:bldP spid="23" grpId="0" animBg="1"/>
      <p:bldP spid="2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6">
          <a:extLst>
            <a:ext uri="{FF2B5EF4-FFF2-40B4-BE49-F238E27FC236}">
              <a16:creationId xmlns:a16="http://schemas.microsoft.com/office/drawing/2014/main" id="{91EF00E3-2AEA-4110-661E-A21A1A3F8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BA8BEF5-EC5D-7837-BA32-0EB27EA55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force d’attraction dépend de deux grandeurs qui sont :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813EFE7-FBCF-FC93-6AF5-C7A518A94074}"/>
              </a:ext>
            </a:extLst>
          </p:cNvPr>
          <p:cNvSpPr/>
          <p:nvPr/>
        </p:nvSpPr>
        <p:spPr>
          <a:xfrm>
            <a:off x="1301364" y="1831530"/>
            <a:ext cx="4106433" cy="72189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masse des deux corps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6A7E383-F6AC-C8EB-AA5C-FF2D73EFA25B}"/>
              </a:ext>
            </a:extLst>
          </p:cNvPr>
          <p:cNvSpPr/>
          <p:nvPr/>
        </p:nvSpPr>
        <p:spPr>
          <a:xfrm>
            <a:off x="6522146" y="1831530"/>
            <a:ext cx="5396172" cy="72189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distance entre les deux corps</a:t>
            </a:r>
          </a:p>
        </p:txBody>
      </p:sp>
      <p:sp>
        <p:nvSpPr>
          <p:cNvPr id="25" name="Flèche : bas 24">
            <a:extLst>
              <a:ext uri="{FF2B5EF4-FFF2-40B4-BE49-F238E27FC236}">
                <a16:creationId xmlns:a16="http://schemas.microsoft.com/office/drawing/2014/main" id="{FFF41FEB-AA6A-7A63-72AF-9800C9D02872}"/>
              </a:ext>
            </a:extLst>
          </p:cNvPr>
          <p:cNvSpPr/>
          <p:nvPr/>
        </p:nvSpPr>
        <p:spPr>
          <a:xfrm>
            <a:off x="8887405" y="2667310"/>
            <a:ext cx="433137" cy="721895"/>
          </a:xfrm>
          <a:prstGeom prst="downArrow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865FB977-3F18-5F7B-D481-A44FCC9AF531}"/>
              </a:ext>
            </a:extLst>
          </p:cNvPr>
          <p:cNvSpPr/>
          <p:nvPr/>
        </p:nvSpPr>
        <p:spPr>
          <a:xfrm>
            <a:off x="1467943" y="3543782"/>
            <a:ext cx="3939854" cy="65694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Petites masses → attraction faible</a:t>
            </a:r>
          </a:p>
          <a:p>
            <a:pPr algn="ctr"/>
            <a:r>
              <a:rPr lang="fr-FR" dirty="0"/>
              <a:t>Grandes masses → attraction forte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A2B8DC45-8774-9A36-8228-B5D06CB6AEC8}"/>
              </a:ext>
            </a:extLst>
          </p:cNvPr>
          <p:cNvSpPr/>
          <p:nvPr/>
        </p:nvSpPr>
        <p:spPr>
          <a:xfrm>
            <a:off x="6964570" y="3429000"/>
            <a:ext cx="3939854" cy="6569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Corps proches → attraction forte</a:t>
            </a:r>
          </a:p>
          <a:p>
            <a:pPr algn="ctr"/>
            <a:r>
              <a:rPr lang="fr-FR" dirty="0"/>
              <a:t>Corps éloignés → attraction faible</a:t>
            </a:r>
          </a:p>
        </p:txBody>
      </p:sp>
      <p:sp>
        <p:nvSpPr>
          <p:cNvPr id="41" name="Flèche : bas 40">
            <a:extLst>
              <a:ext uri="{FF2B5EF4-FFF2-40B4-BE49-F238E27FC236}">
                <a16:creationId xmlns:a16="http://schemas.microsoft.com/office/drawing/2014/main" id="{8E36695B-92B3-A6D3-F12B-A5CD84C4B58E}"/>
              </a:ext>
            </a:extLst>
          </p:cNvPr>
          <p:cNvSpPr/>
          <p:nvPr/>
        </p:nvSpPr>
        <p:spPr>
          <a:xfrm>
            <a:off x="3354580" y="2667310"/>
            <a:ext cx="433137" cy="721895"/>
          </a:xfrm>
          <a:prstGeom prst="downArrow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653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25" grpId="0" animBg="1"/>
      <p:bldP spid="39" grpId="0" animBg="1"/>
      <p:bldP spid="40" grpId="0" animBg="1"/>
      <p:bldP spid="4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6EBA276-0D42-2C21-1548-44005DE01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On termine par la carte lexicale suivante.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sz="3200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Faire participer les élèves à la lecture de la carte</a:t>
            </a:r>
            <a:r>
              <a:rPr lang="fr-FR" sz="500" i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808" y="212713"/>
            <a:ext cx="583170" cy="583170"/>
          </a:xfrm>
          <a:prstGeom prst="rect">
            <a:avLst/>
          </a:prstGeom>
        </p:spPr>
      </p:pic>
      <p:grpSp>
        <p:nvGrpSpPr>
          <p:cNvPr id="27" name="Groupe 71"/>
          <p:cNvGrpSpPr/>
          <p:nvPr/>
        </p:nvGrpSpPr>
        <p:grpSpPr>
          <a:xfrm>
            <a:off x="477808" y="1162768"/>
            <a:ext cx="11428467" cy="5026894"/>
            <a:chOff x="415600" y="1602971"/>
            <a:chExt cx="11428467" cy="5026894"/>
          </a:xfrm>
        </p:grpSpPr>
        <p:sp>
          <p:nvSpPr>
            <p:cNvPr id="28" name="Rectangle 27"/>
            <p:cNvSpPr/>
            <p:nvPr/>
          </p:nvSpPr>
          <p:spPr>
            <a:xfrm>
              <a:off x="415600" y="2098505"/>
              <a:ext cx="11428467" cy="4531360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0097A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Rectangle à coins arrondis 2"/>
            <p:cNvSpPr/>
            <p:nvPr/>
          </p:nvSpPr>
          <p:spPr>
            <a:xfrm>
              <a:off x="4673600" y="2922668"/>
              <a:ext cx="2702560" cy="1716575"/>
            </a:xfrm>
            <a:prstGeom prst="roundRect">
              <a:avLst/>
            </a:prstGeom>
            <a:solidFill>
              <a:srgbClr val="FFAB40">
                <a:lumMod val="20000"/>
                <a:lumOff val="80000"/>
              </a:srgbClr>
            </a:solidFill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342908"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fr-FR" b="1" noProof="0" dirty="0"/>
                <a:t>Identifier l’effet de la masse et de la distance sur l’intensité de la force de gravitation universelle.</a:t>
              </a:r>
            </a:p>
          </p:txBody>
        </p:sp>
        <p:sp>
          <p:nvSpPr>
            <p:cNvPr id="30" name="Rectangle à coins arrondis 17"/>
            <p:cNvSpPr/>
            <p:nvPr/>
          </p:nvSpPr>
          <p:spPr>
            <a:xfrm>
              <a:off x="680393" y="2624587"/>
              <a:ext cx="2834967" cy="1798458"/>
            </a:xfrm>
            <a:prstGeom prst="roundRect">
              <a:avLst>
                <a:gd name="adj" fmla="val 8096"/>
              </a:avLst>
            </a:prstGeom>
            <a:solidFill>
              <a:srgbClr val="FFAB40">
                <a:lumMod val="20000"/>
                <a:lumOff val="80000"/>
              </a:srgbClr>
            </a:solidFill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ZoneTexte 3"/>
            <p:cNvSpPr txBox="1"/>
            <p:nvPr/>
          </p:nvSpPr>
          <p:spPr>
            <a:xfrm>
              <a:off x="4881880" y="2610818"/>
              <a:ext cx="228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Ma </a:t>
              </a:r>
              <a:r>
                <a:rPr lang="fr-FR" sz="1400" i="1" kern="0" noProof="0" dirty="0">
                  <a:solidFill>
                    <a:srgbClr val="000000"/>
                  </a:solidFill>
                  <a:latin typeface="Arial"/>
                </a:rPr>
                <a:t>tâche</a:t>
              </a:r>
              <a:endPara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7" name="ZoneTexte 20"/>
            <p:cNvSpPr txBox="1"/>
            <p:nvPr/>
          </p:nvSpPr>
          <p:spPr>
            <a:xfrm>
              <a:off x="1021080" y="2308315"/>
              <a:ext cx="228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i="1" kern="0" noProof="0" dirty="0">
                  <a:solidFill>
                    <a:srgbClr val="000000"/>
                  </a:solidFill>
                  <a:latin typeface="Arial"/>
                </a:rPr>
                <a:t>Termes thématiques</a:t>
              </a:r>
              <a:endPara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2" name="Rectangle à coins arrondis 24"/>
            <p:cNvSpPr/>
            <p:nvPr/>
          </p:nvSpPr>
          <p:spPr>
            <a:xfrm>
              <a:off x="8415759" y="3696003"/>
              <a:ext cx="2824480" cy="1226935"/>
            </a:xfrm>
            <a:prstGeom prst="roundRect">
              <a:avLst/>
            </a:prstGeom>
            <a:solidFill>
              <a:srgbClr val="0097A7">
                <a:alpha val="30000"/>
              </a:srgbClr>
            </a:solidFill>
            <a:ln w="25400" cap="flat" cmpd="sng" algn="ctr">
              <a:solidFill>
                <a:srgbClr val="0097A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ZoneTexte 27"/>
            <p:cNvSpPr txBox="1"/>
            <p:nvPr/>
          </p:nvSpPr>
          <p:spPr>
            <a:xfrm>
              <a:off x="8605035" y="3301626"/>
              <a:ext cx="228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Verbes de consigne</a:t>
              </a:r>
            </a:p>
          </p:txBody>
        </p:sp>
        <p:sp>
          <p:nvSpPr>
            <p:cNvPr id="56" name="Rectangle à coins arrondis 28"/>
            <p:cNvSpPr/>
            <p:nvPr/>
          </p:nvSpPr>
          <p:spPr>
            <a:xfrm>
              <a:off x="904238" y="5461789"/>
              <a:ext cx="8951995" cy="913153"/>
            </a:xfrm>
            <a:prstGeom prst="roundRect">
              <a:avLst/>
            </a:prstGeom>
            <a:solidFill>
              <a:srgbClr val="4285F4">
                <a:lumMod val="20000"/>
                <a:lumOff val="80000"/>
              </a:srgbClr>
            </a:solidFill>
            <a:ln w="25400" cap="flat" cmpd="sng" algn="ctr">
              <a:solidFill>
                <a:srgbClr val="4285F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ZoneTexte 29"/>
            <p:cNvSpPr txBox="1"/>
            <p:nvPr/>
          </p:nvSpPr>
          <p:spPr>
            <a:xfrm>
              <a:off x="904240" y="5160584"/>
              <a:ext cx="33870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Structures pour répondre</a:t>
              </a:r>
            </a:p>
          </p:txBody>
        </p:sp>
        <p:cxnSp>
          <p:nvCxnSpPr>
            <p:cNvPr id="58" name="Connecteur en angle 5"/>
            <p:cNvCxnSpPr>
              <a:cxnSpLocks/>
              <a:stCxn id="30" idx="3"/>
              <a:endCxn id="29" idx="1"/>
            </p:cNvCxnSpPr>
            <p:nvPr/>
          </p:nvCxnSpPr>
          <p:spPr>
            <a:xfrm>
              <a:off x="3515360" y="3523816"/>
              <a:ext cx="1158240" cy="257140"/>
            </a:xfrm>
            <a:prstGeom prst="bentConnector3">
              <a:avLst/>
            </a:prstGeom>
            <a:noFill/>
            <a:ln w="9525" cap="flat" cmpd="sng" algn="ctr">
              <a:solidFill>
                <a:srgbClr val="FFAB40"/>
              </a:solidFill>
              <a:prstDash val="solid"/>
            </a:ln>
            <a:effectLst/>
          </p:spPr>
        </p:cxnSp>
        <p:sp>
          <p:nvSpPr>
            <p:cNvPr id="59" name="ZoneTexte 9"/>
            <p:cNvSpPr txBox="1"/>
            <p:nvPr/>
          </p:nvSpPr>
          <p:spPr>
            <a:xfrm>
              <a:off x="645702" y="2893333"/>
              <a:ext cx="2931918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dirty="0"/>
                <a:t>Q</a:t>
              </a:r>
              <a:r>
                <a:rPr lang="fr-FR" sz="1400" kern="0" noProof="0" dirty="0" err="1">
                  <a:solidFill>
                    <a:srgbClr val="000000"/>
                  </a:solidFill>
                  <a:latin typeface="Arial"/>
                </a:rPr>
                <a:t>uand</a:t>
              </a:r>
              <a:r>
                <a:rPr lang="fr-FR" sz="1400" kern="0" noProof="0" dirty="0">
                  <a:solidFill>
                    <a:srgbClr val="000000"/>
                  </a:solidFill>
                  <a:latin typeface="Arial"/>
                </a:rPr>
                <a:t> deux corps A et B existent dans l’Univers, ils s’attirent.</a:t>
              </a:r>
            </a:p>
            <a:p>
              <a:pPr marL="285750" lvl="0" indent="-285750">
                <a:buClrTx/>
                <a:buFont typeface="Arial" panose="020B0604020202020204" pitchFamily="34" charset="0"/>
                <a:buChar char="•"/>
                <a:defRPr/>
              </a:pPr>
              <a:r>
                <a:rPr lang="fr-FR" dirty="0"/>
                <a:t>Cette attraction se fait sans contact, à distance. Entre ces deux corps existe une force de gravitation universelle.</a:t>
              </a:r>
              <a:endParaRPr lang="fr-FR" sz="1400" kern="0" noProof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0" name="ZoneTexte 32"/>
            <p:cNvSpPr txBox="1"/>
            <p:nvPr/>
          </p:nvSpPr>
          <p:spPr>
            <a:xfrm>
              <a:off x="8761199" y="3869203"/>
              <a:ext cx="247904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400" kern="0" noProof="0" dirty="0">
                  <a:solidFill>
                    <a:srgbClr val="000000"/>
                  </a:solidFill>
                  <a:latin typeface="Arial"/>
                </a:rPr>
                <a:t>Identifier 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b="0" i="0" u="none" strike="noStrike" cap="none" spc="0" normalizeH="0" baseline="0" dirty="0">
                  <a:ln>
                    <a:noFill/>
                  </a:ln>
                  <a:effectLst/>
                  <a:uLnTx/>
                  <a:uFillTx/>
                </a:rPr>
                <a:t>Comparer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dirty="0"/>
                <a:t>Déduire</a:t>
              </a:r>
              <a:endParaRPr kumimoji="0" lang="fr-FR" b="0" i="0" u="none" strike="noStrike" cap="none" spc="0" normalizeH="0" baseline="0" dirty="0">
                <a:ln>
                  <a:noFill/>
                </a:ln>
                <a:effectLst/>
                <a:uLnTx/>
                <a:uFillTx/>
              </a:endParaRP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cxnSp>
          <p:nvCxnSpPr>
            <p:cNvPr id="61" name="Connecteur en angle 39"/>
            <p:cNvCxnSpPr>
              <a:cxnSpLocks/>
              <a:stCxn id="29" idx="3"/>
              <a:endCxn id="42" idx="1"/>
            </p:cNvCxnSpPr>
            <p:nvPr/>
          </p:nvCxnSpPr>
          <p:spPr>
            <a:xfrm>
              <a:off x="7376160" y="3780956"/>
              <a:ext cx="1039599" cy="528515"/>
            </a:xfrm>
            <a:prstGeom prst="bent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FFAB40"/>
              </a:solidFill>
              <a:prstDash val="solid"/>
            </a:ln>
            <a:effectLst/>
          </p:spPr>
        </p:cxnSp>
        <p:sp>
          <p:nvSpPr>
            <p:cNvPr id="62" name="ZoneTexte 42"/>
            <p:cNvSpPr txBox="1"/>
            <p:nvPr/>
          </p:nvSpPr>
          <p:spPr>
            <a:xfrm>
              <a:off x="849783" y="5700716"/>
              <a:ext cx="93532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9388" lvl="0" indent="-179388" defTabSz="914400">
                <a:buFont typeface="Arial" panose="020B0604020202020204" pitchFamily="34" charset="0"/>
                <a:buChar char="•"/>
              </a:pPr>
              <a:endParaRPr lang="fr-FR" sz="1400" i="1" kern="0" noProof="0" dirty="0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63" name="Connecteur en angle 44"/>
            <p:cNvCxnSpPr>
              <a:cxnSpLocks/>
              <a:stCxn id="29" idx="2"/>
              <a:endCxn id="56" idx="0"/>
            </p:cNvCxnSpPr>
            <p:nvPr/>
          </p:nvCxnSpPr>
          <p:spPr>
            <a:xfrm rot="5400000">
              <a:off x="5291285" y="4728194"/>
              <a:ext cx="822546" cy="644644"/>
            </a:xfrm>
            <a:prstGeom prst="bentConnector3">
              <a:avLst/>
            </a:prstGeom>
            <a:noFill/>
            <a:ln w="9525" cap="flat" cmpd="sng" algn="ctr">
              <a:solidFill>
                <a:srgbClr val="FFAB40"/>
              </a:solidFill>
              <a:prstDash val="solid"/>
            </a:ln>
            <a:effectLst/>
          </p:spPr>
        </p:cxnSp>
        <p:sp>
          <p:nvSpPr>
            <p:cNvPr id="64" name="Rectangle 63"/>
            <p:cNvSpPr/>
            <p:nvPr/>
          </p:nvSpPr>
          <p:spPr>
            <a:xfrm>
              <a:off x="415600" y="1645615"/>
              <a:ext cx="11428467" cy="344835"/>
            </a:xfrm>
            <a:prstGeom prst="rect">
              <a:avLst/>
            </a:prstGeom>
            <a:solidFill>
              <a:srgbClr val="0097A7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MA CARTE LEXICALE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Rectangle à coins arrondis 68"/>
            <p:cNvSpPr/>
            <p:nvPr/>
          </p:nvSpPr>
          <p:spPr>
            <a:xfrm>
              <a:off x="10723502" y="1602971"/>
              <a:ext cx="335067" cy="461818"/>
            </a:xfrm>
            <a:prstGeom prst="roundRect">
              <a:avLst/>
            </a:prstGeom>
            <a:solidFill>
              <a:srgbClr val="FFAB40">
                <a:lumMod val="20000"/>
                <a:lumOff val="80000"/>
              </a:srgbClr>
            </a:solidFill>
            <a:ln w="25400" cap="flat" cmpd="sng" algn="ctr">
              <a:solidFill>
                <a:srgbClr val="FCBF18"/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66" name="ZoneTexte 69"/>
            <p:cNvSpPr txBox="1"/>
            <p:nvPr/>
          </p:nvSpPr>
          <p:spPr>
            <a:xfrm>
              <a:off x="11058569" y="1659151"/>
              <a:ext cx="625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mots</a:t>
              </a:r>
            </a:p>
          </p:txBody>
        </p:sp>
        <p:sp>
          <p:nvSpPr>
            <p:cNvPr id="67" name="ZoneTexte 70"/>
            <p:cNvSpPr txBox="1"/>
            <p:nvPr/>
          </p:nvSpPr>
          <p:spPr>
            <a:xfrm>
              <a:off x="9682480" y="1670773"/>
              <a:ext cx="1041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400" b="1" i="1">
                  <a:solidFill>
                    <a:schemeClr val="bg1"/>
                  </a:solidFill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Je retiens</a:t>
              </a:r>
            </a:p>
          </p:txBody>
        </p:sp>
      </p:grpSp>
      <p:sp>
        <p:nvSpPr>
          <p:cNvPr id="31" name="ZoneTexte 42"/>
          <p:cNvSpPr txBox="1"/>
          <p:nvPr/>
        </p:nvSpPr>
        <p:spPr>
          <a:xfrm>
            <a:off x="1112979" y="4994890"/>
            <a:ext cx="10146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Lorsque la distance entre la Terre et le satellite ..........................., la force de gravitation universelle entre la Terre </a:t>
            </a:r>
          </a:p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et ce satellite ............................ 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0" name="Google Shape;4080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76808" y="21271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4081" name="Google Shape;4081;p71"/>
          <p:cNvSpPr txBox="1"/>
          <p:nvPr/>
        </p:nvSpPr>
        <p:spPr>
          <a:xfrm>
            <a:off x="3488945" y="3013522"/>
            <a:ext cx="591302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Exercices 1 et 2 de la page 74</a:t>
            </a:r>
            <a:endParaRPr dirty="0"/>
          </a:p>
        </p:txBody>
      </p:sp>
      <p:sp>
        <p:nvSpPr>
          <p:cNvPr id="4082" name="Google Shape;4082;p71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Bravo à tous ! Révisez dans le livret ce qu’on a vu aujourd'hui et effectuez les exercices et le défi suivants : </a:t>
            </a:r>
            <a:endParaRPr dirty="0"/>
          </a:p>
        </p:txBody>
      </p:sp>
      <p:sp>
        <p:nvSpPr>
          <p:cNvPr id="4083" name="Google Shape;4083;p71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incite les élèves à faire les exercices à la maison et clore la séance.</a:t>
            </a:r>
            <a:endParaRPr/>
          </a:p>
        </p:txBody>
      </p:sp>
      <p:sp>
        <p:nvSpPr>
          <p:cNvPr id="2" name="Google Shape;4081;p71">
            <a:extLst>
              <a:ext uri="{FF2B5EF4-FFF2-40B4-BE49-F238E27FC236}">
                <a16:creationId xmlns:a16="http://schemas.microsoft.com/office/drawing/2014/main" id="{EEC5B238-621B-A78C-2EC3-A2DF37E7BDD5}"/>
              </a:ext>
            </a:extLst>
          </p:cNvPr>
          <p:cNvSpPr txBox="1"/>
          <p:nvPr/>
        </p:nvSpPr>
        <p:spPr>
          <a:xfrm>
            <a:off x="3488945" y="3844478"/>
            <a:ext cx="591302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Défi 1 page 76</a:t>
            </a:r>
            <a:endParaRPr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88" name="Google Shape;4088;p72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4089" name="Google Shape;4089;p72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9D7A2"/>
            </a:solidFill>
            <a:ln w="12700" cap="flat" cmpd="sng">
              <a:solidFill>
                <a:srgbClr val="F9D7A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0" name="Google Shape;4090;p7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91" name="Google Shape;4091;p7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4092" name="Google Shape;4092;p7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6C374"/>
            </a:solidFill>
            <a:ln w="12700" cap="flat" cmpd="sng">
              <a:solidFill>
                <a:srgbClr val="F6C37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3" name="Google Shape;4093;p7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800" i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 la prochaine séance!</a:t>
              </a:r>
              <a:endParaRPr/>
            </a:p>
          </p:txBody>
        </p:sp>
      </p:grpSp>
      <p:pic>
        <p:nvPicPr>
          <p:cNvPr id="4094" name="Google Shape;4094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32837" y="1903731"/>
            <a:ext cx="2783680" cy="2783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44546A"/>
    </a:dk2>
    <a:lt2>
      <a:srgbClr val="E7E6E6"/>
    </a:lt2>
    <a:accent1>
      <a:srgbClr val="1D9A78"/>
    </a:accent1>
    <a:accent2>
      <a:srgbClr val="8BC145"/>
    </a:accent2>
    <a:accent3>
      <a:srgbClr val="36AFCE"/>
    </a:accent3>
    <a:accent4>
      <a:srgbClr val="1D6FA9"/>
    </a:accent4>
    <a:accent5>
      <a:srgbClr val="B74919"/>
    </a:accent5>
    <a:accent6>
      <a:srgbClr val="F19D19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4294</TotalTime>
  <Words>2572</Words>
  <Application>Microsoft Office PowerPoint</Application>
  <PresentationFormat>Grand écran</PresentationFormat>
  <Paragraphs>373</Paragraphs>
  <Slides>62</Slides>
  <Notes>58</Notes>
  <HiddenSlides>4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62</vt:i4>
      </vt:variant>
    </vt:vector>
  </HeadingPairs>
  <TitlesOfParts>
    <vt:vector size="73" baseType="lpstr">
      <vt:lpstr>Calibri</vt:lpstr>
      <vt:lpstr>Dosis</vt:lpstr>
      <vt:lpstr>Arial</vt:lpstr>
      <vt:lpstr>Wingdings</vt:lpstr>
      <vt:lpstr>3_Office Theme</vt:lpstr>
      <vt:lpstr>1_Office Theme</vt:lpstr>
      <vt:lpstr>2_Office Theme</vt:lpstr>
      <vt:lpstr>Office Theme</vt:lpstr>
      <vt:lpstr>6_Office Theme</vt:lpstr>
      <vt:lpstr>7_Office Theme</vt:lpstr>
      <vt:lpstr>8_Office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! Prêts à démarrer notre séance ? Allons-y !  </vt:lpstr>
      <vt:lpstr>Présentation PowerPoint</vt:lpstr>
      <vt:lpstr>Observez ces images. Quelle image montre un bon comportement ?</vt:lpstr>
      <vt:lpstr>Bravo ! Il faut lever la main et attendre son tour pour parler.</vt:lpstr>
      <vt:lpstr>Présentation PowerPoint</vt:lpstr>
      <vt:lpstr>Choisissez la bonne réponse. </vt:lpstr>
      <vt:lpstr>La force exercée par la Terre sur la pomme est à distance.</vt:lpstr>
      <vt:lpstr>Choisissez la bonne réponse. </vt:lpstr>
      <vt:lpstr>La Terre attire la pomme vers le bas.</vt:lpstr>
      <vt:lpstr>Répondez par oui ou non.</vt:lpstr>
      <vt:lpstr>Les deux forces se compensent, car elles ont la même intensité, la même ligne d’action et deux sens opposés.</vt:lpstr>
      <vt:lpstr>Choisir l’affirmation correcte.</vt:lpstr>
      <vt:lpstr>La bonne affirmation est : B car le corps est en équilibre sous l’action de deux forces.</vt:lpstr>
      <vt:lpstr>Répondez par oui ou non .</vt:lpstr>
      <vt:lpstr>Effectivement la Terre exerce une force à distance sur le satellite qui tourne autour d’elle.</vt:lpstr>
      <vt:lpstr>Présentation PowerPoint</vt:lpstr>
      <vt:lpstr>Avant d’aborder notre tâche d’aujourd’hui, je vous présente la situation suivante : Deux élèves observent une image montrant la Terre, la Lune et le Soleil.</vt:lpstr>
      <vt:lpstr>À la fin de cette séance, vous serez capables d’identifier l’effet de la masse et de la distance sur l’intensité de la force de gravitation universelle.  </vt:lpstr>
      <vt:lpstr>Présentation PowerPoint</vt:lpstr>
      <vt:lpstr>Avant d’aborder notre tâche, je rappelle : quand deux corps A et B existent dans l’Univers, ils s’attirent. Cette attraction se fait sans contact, à distance. Entre ces deux corps existe une force  de gravitation universelle.</vt:lpstr>
      <vt:lpstr>Les deux forces FA/B et F B/A se représentent comme suit :  </vt:lpstr>
      <vt:lpstr>Qu’est-ce qui peut rendre cette attraction plus forte ou plus faible ?</vt:lpstr>
      <vt:lpstr>Présentation PowerPoint</vt:lpstr>
      <vt:lpstr>Présentation PowerPoint</vt:lpstr>
      <vt:lpstr>Voici notre tâche principale. Je vais vous montrer comment identifier l’effet de la masse du satellite sur l’intensité de la force de gravitation universelle.</vt:lpstr>
      <vt:lpstr>Pour réaliser la tâche je suis les étapes suivantes : </vt:lpstr>
      <vt:lpstr>Je commence par la première étape.</vt:lpstr>
      <vt:lpstr>Je passe maintenant à la deuxième étape.</vt:lpstr>
      <vt:lpstr>Je passe enfin à la troisième étape . </vt:lpstr>
      <vt:lpstr>Je fais une synthèse: </vt:lpstr>
      <vt:lpstr>Présentation PowerPoint</vt:lpstr>
      <vt:lpstr>Choisissez la bonne réponse.</vt:lpstr>
      <vt:lpstr>La réponse est B.</vt:lpstr>
      <vt:lpstr>Répondez par oui ou non.</vt:lpstr>
      <vt:lpstr>La réponse est oui : à distance constante, plus la masse d’un corps est grande, plus la force de gravitation exercée sur lui est grande.</vt:lpstr>
      <vt:lpstr>Choisissez la bonne réponse.</vt:lpstr>
      <vt:lpstr>La force de gravitation entre ces deux corps est plus forte.</vt:lpstr>
      <vt:lpstr>Choisissez la bonne réponse.</vt:lpstr>
      <vt:lpstr>Effectivement il faut que la masse des deux corps soit constante.</vt:lpstr>
      <vt:lpstr>Présentation PowerPoint</vt:lpstr>
      <vt:lpstr>Maintenant, on va passer aux tâches à réaliser sur le livret. On commence par la tâche page 69 « Je m’entraîne en binôme ». Travaillez individuellement, puis discutez de vos réponses en binômes. </vt:lpstr>
      <vt:lpstr>Voilà la correction ; </vt:lpstr>
      <vt:lpstr>Présentation PowerPoint</vt:lpstr>
      <vt:lpstr>Maintenant c’est le moment de travailler tout seul. Prenez vos livrets page 69 et répondez individuellement aux questions de l’exercice 2. </vt:lpstr>
      <vt:lpstr>Le temps est terminé. Corrigeons ensemble l’exercice.</vt:lpstr>
      <vt:lpstr>A vous! Montrez-moi comment vous avez résolu cet exercice…</vt:lpstr>
      <vt:lpstr>Présentation PowerPoint</vt:lpstr>
      <vt:lpstr>Qui peut me dire ce que nous avons appris aujourd’hui ?  </vt:lpstr>
      <vt:lpstr>Nous avons appris à Identifier l’effet de la masse et de la distance sur l’intensité de la force de gravitation universelle.</vt:lpstr>
      <vt:lpstr>Ce qu’il faut retenir: quand deux corps A et B existent dans l’Univers, ils s’attirent. Cette attraction se fait sans contact, à distance. Entre ces deux corps existe une force de gravitation universelle. </vt:lpstr>
      <vt:lpstr>La force d’attraction dépend de deux grandeurs qui sont :</vt:lpstr>
      <vt:lpstr>On termine par la carte lexicale suivante.</vt:lpstr>
      <vt:lpstr>Bravo à tous ! Révisez dans le livret ce qu’on a vu aujourd'hui et effectuez les exercices et le défi suivants :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D_Abdellah</dc:creator>
  <cp:lastModifiedBy>SALIM EL MOKHTAR</cp:lastModifiedBy>
  <cp:revision>43</cp:revision>
  <dcterms:created xsi:type="dcterms:W3CDTF">2024-05-28T10:13:00Z</dcterms:created>
  <dcterms:modified xsi:type="dcterms:W3CDTF">2026-05-30T10:40:33Z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07BCFC6302C549B0B0C2BCAF22236F3C_12</vt:lpwstr>
  </property>
  <property fmtid="{D5CDD505-2E9C-101B-9397-08002B2CF9AE}" pid="3" name="KSOProductBuildVer">
    <vt:lpwstr>1036-12.9.0.21549</vt:lpwstr>
  </property>
</Properties>
</file>