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0" r:id="rId2"/>
    <p:sldMasterId id="2147483671" r:id="rId3"/>
    <p:sldMasterId id="2147483709" r:id="rId4"/>
    <p:sldMasterId id="2147483847" r:id="rId5"/>
    <p:sldMasterId id="2147483876" r:id="rId6"/>
    <p:sldMasterId id="2147483992" r:id="rId7"/>
    <p:sldMasterId id="2147484023" r:id="rId8"/>
  </p:sldMasterIdLst>
  <p:notesMasterIdLst>
    <p:notesMasterId r:id="rId73"/>
  </p:notesMasterIdLst>
  <p:handoutMasterIdLst>
    <p:handoutMasterId r:id="rId74"/>
  </p:handoutMasterIdLst>
  <p:sldIdLst>
    <p:sldId id="16777439" r:id="rId9"/>
    <p:sldId id="16777328" r:id="rId10"/>
    <p:sldId id="16777329" r:id="rId11"/>
    <p:sldId id="16777392" r:id="rId12"/>
    <p:sldId id="16777472" r:id="rId13"/>
    <p:sldId id="16777394" r:id="rId14"/>
    <p:sldId id="16777333" r:id="rId15"/>
    <p:sldId id="16777334" r:id="rId16"/>
    <p:sldId id="16777335" r:id="rId17"/>
    <p:sldId id="16777384" r:id="rId18"/>
    <p:sldId id="16777337" r:id="rId19"/>
    <p:sldId id="16777441" r:id="rId20"/>
    <p:sldId id="16777383" r:id="rId21"/>
    <p:sldId id="16777442" r:id="rId22"/>
    <p:sldId id="16777443" r:id="rId23"/>
    <p:sldId id="16777444" r:id="rId24"/>
    <p:sldId id="16777445" r:id="rId25"/>
    <p:sldId id="16777446" r:id="rId26"/>
    <p:sldId id="16777447" r:id="rId27"/>
    <p:sldId id="16777385" r:id="rId28"/>
    <p:sldId id="16777351" r:id="rId29"/>
    <p:sldId id="16777222" r:id="rId30"/>
    <p:sldId id="285" r:id="rId31"/>
    <p:sldId id="289" r:id="rId32"/>
    <p:sldId id="16777448" r:id="rId33"/>
    <p:sldId id="16777453" r:id="rId34"/>
    <p:sldId id="16777454" r:id="rId35"/>
    <p:sldId id="16777386" r:id="rId36"/>
    <p:sldId id="295" r:id="rId37"/>
    <p:sldId id="16777422" r:id="rId38"/>
    <p:sldId id="16777423" r:id="rId39"/>
    <p:sldId id="16777449" r:id="rId40"/>
    <p:sldId id="16777450" r:id="rId41"/>
    <p:sldId id="16777451" r:id="rId42"/>
    <p:sldId id="16777452" r:id="rId43"/>
    <p:sldId id="16777429" r:id="rId44"/>
    <p:sldId id="16777433" r:id="rId45"/>
    <p:sldId id="16777387" r:id="rId46"/>
    <p:sldId id="16777358" r:id="rId47"/>
    <p:sldId id="16777461" r:id="rId48"/>
    <p:sldId id="16777460" r:id="rId49"/>
    <p:sldId id="16777360" r:id="rId50"/>
    <p:sldId id="16777361" r:id="rId51"/>
    <p:sldId id="16777362" r:id="rId52"/>
    <p:sldId id="16777367" r:id="rId53"/>
    <p:sldId id="16777368" r:id="rId54"/>
    <p:sldId id="16777405" r:id="rId55"/>
    <p:sldId id="16777382" r:id="rId56"/>
    <p:sldId id="16777388" r:id="rId57"/>
    <p:sldId id="16777241" r:id="rId58"/>
    <p:sldId id="16777466" r:id="rId59"/>
    <p:sldId id="16777467" r:id="rId60"/>
    <p:sldId id="16777468" r:id="rId61"/>
    <p:sldId id="16777469" r:id="rId62"/>
    <p:sldId id="16777470" r:id="rId63"/>
    <p:sldId id="16777471" r:id="rId64"/>
    <p:sldId id="2147483640" r:id="rId65"/>
    <p:sldId id="2147483641" r:id="rId66"/>
    <p:sldId id="346" r:id="rId67"/>
    <p:sldId id="16777257" r:id="rId68"/>
    <p:sldId id="16777406" r:id="rId69"/>
    <p:sldId id="4100253" r:id="rId70"/>
    <p:sldId id="286" r:id="rId71"/>
    <p:sldId id="16777208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A78"/>
    <a:srgbClr val="000000"/>
    <a:srgbClr val="66CCFF"/>
    <a:srgbClr val="99CCFF"/>
    <a:srgbClr val="86CFE2"/>
    <a:srgbClr val="94C8ED"/>
    <a:srgbClr val="33CCFF"/>
    <a:srgbClr val="80C5E8"/>
    <a:srgbClr val="FCEBD1"/>
    <a:srgbClr val="AB2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03" autoAdjust="0"/>
    <p:restoredTop sz="94690" autoAdjust="0"/>
  </p:normalViewPr>
  <p:slideViewPr>
    <p:cSldViewPr snapToGrid="0">
      <p:cViewPr varScale="1">
        <p:scale>
          <a:sx n="84" d="100"/>
          <a:sy n="84" d="100"/>
        </p:scale>
        <p:origin x="114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098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28/03/2026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77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459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F701E9-030C-9268-595D-BAFA661A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C6B80F56-6885-3930-117C-247E1DDFB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6E249C91-3FA6-4927-90B8-5751AB771F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62308CDD-7E16-EE6C-BD54-091F925D7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>
              <a:defRPr/>
            </a:pPr>
            <a:fld id="{7323401D-AD66-48E8-9BE6-514052742394}" type="slidenum">
              <a:rPr sz="1800">
                <a:solidFill>
                  <a:prstClr val="black"/>
                </a:solidFill>
                <a:latin typeface="Aptos" panose="02110004020202020204"/>
              </a:rPr>
              <a:pPr>
                <a:defRPr/>
              </a:pPr>
              <a:t>6</a:t>
            </a:fld>
            <a:endParaRPr lang="fr-FR" sz="14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0401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1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3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Relationship Id="rId4" Type="http://schemas.microsoft.com/office/2007/relationships/hdphoto" Target="../media/hdphoto5.wdp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1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3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/Relationships>
</file>

<file path=ppt/slideLayouts/_rels/slideLayout1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Relationship Id="rId4" Type="http://schemas.microsoft.com/office/2007/relationships/hdphoto" Target="../media/hdphoto5.wdp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1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3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32.svg"/><Relationship Id="rId4" Type="http://schemas.openxmlformats.org/officeDocument/2006/relationships/image" Target="../media/image15.png"/></Relationships>
</file>

<file path=ppt/slideLayouts/_rels/slideLayout15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Relationship Id="rId4" Type="http://schemas.microsoft.com/office/2007/relationships/hdphoto" Target="../media/hdphoto5.wdp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1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8.sv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8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C69248F-83F7-58FA-EFE4-360C2215CD09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D7611E-1FE7-BB0B-592C-DE64CDC44440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6F90658-0640-30BE-1366-B892370333C8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AB9B9DF-DCE7-4C36-25C8-8507EA32E8A8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Titre 10">
            <a:extLst>
              <a:ext uri="{FF2B5EF4-FFF2-40B4-BE49-F238E27FC236}">
                <a16:creationId xmlns:a16="http://schemas.microsoft.com/office/drawing/2014/main" id="{96BFF22C-D051-841E-7E75-FC501BE7D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14">
            <a:extLst>
              <a:ext uri="{FF2B5EF4-FFF2-40B4-BE49-F238E27FC236}">
                <a16:creationId xmlns:a16="http://schemas.microsoft.com/office/drawing/2014/main" id="{3E0DD9A9-817C-F6DB-D0DB-B9EC8865831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1B7B0F-3F31-A15E-6AD5-F34841FB31A2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4" name="Picture 3" descr="Image générée">
            <a:extLst>
              <a:ext uri="{FF2B5EF4-FFF2-40B4-BE49-F238E27FC236}">
                <a16:creationId xmlns:a16="http://schemas.microsoft.com/office/drawing/2014/main" id="{E8CF0416-3A66-7416-E4CC-7EBDE6B483F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549FD23-D2F7-0848-5B91-DE3DF1FF9711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706C35C-9DEA-4216-AF85-B3A93F9EC659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2BA45C9-4FBA-2B95-0113-941EEBDD86FF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02EF6D-0AD0-5D1F-C782-12A2BF560DD0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Titre 10">
            <a:extLst>
              <a:ext uri="{FF2B5EF4-FFF2-40B4-BE49-F238E27FC236}">
                <a16:creationId xmlns:a16="http://schemas.microsoft.com/office/drawing/2014/main" id="{C928EEAD-974C-4F78-3E93-C1B73DDBB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14">
            <a:extLst>
              <a:ext uri="{FF2B5EF4-FFF2-40B4-BE49-F238E27FC236}">
                <a16:creationId xmlns:a16="http://schemas.microsoft.com/office/drawing/2014/main" id="{4EDBE4E5-0BFC-DA81-028F-43BA106BF3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Picture 3" descr="Image générée">
            <a:extLst>
              <a:ext uri="{FF2B5EF4-FFF2-40B4-BE49-F238E27FC236}">
                <a16:creationId xmlns:a16="http://schemas.microsoft.com/office/drawing/2014/main" id="{138DE15D-04C0-0C02-0A0C-009A3C74E17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642084C-1F6B-E6F5-A976-065E89B7286F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FAAD27DC-C09D-4B6E-B02F-05C862E633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6;p83">
            <a:extLst>
              <a:ext uri="{FF2B5EF4-FFF2-40B4-BE49-F238E27FC236}">
                <a16:creationId xmlns:a16="http://schemas.microsoft.com/office/drawing/2014/main" id="{1AFB0E85-C533-5F23-8127-D012FAD1F56C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Google Shape;297;p83">
              <a:extLst>
                <a:ext uri="{FF2B5EF4-FFF2-40B4-BE49-F238E27FC236}">
                  <a16:creationId xmlns:a16="http://schemas.microsoft.com/office/drawing/2014/main" id="{E038F9D0-2BE4-2BCE-BA07-A4F923B3A0E0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" name="Google Shape;298;p83">
              <a:extLst>
                <a:ext uri="{FF2B5EF4-FFF2-40B4-BE49-F238E27FC236}">
                  <a16:creationId xmlns:a16="http://schemas.microsoft.com/office/drawing/2014/main" id="{7C9E1DBC-CAEA-9E06-BD1E-46BC4DBA6905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" name="Google Shape;299;p83">
              <a:extLst>
                <a:ext uri="{FF2B5EF4-FFF2-40B4-BE49-F238E27FC236}">
                  <a16:creationId xmlns:a16="http://schemas.microsoft.com/office/drawing/2014/main" id="{326D86BA-7BD9-C684-8CB6-106C08D06A2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6" name="Google Shape;303;p83">
            <a:extLst>
              <a:ext uri="{FF2B5EF4-FFF2-40B4-BE49-F238E27FC236}">
                <a16:creationId xmlns:a16="http://schemas.microsoft.com/office/drawing/2014/main" id="{DABD7A99-E7B8-30C7-4075-88F4D96ED18B}"/>
              </a:ext>
            </a:extLst>
          </p:cNvPr>
          <p:cNvGrpSpPr/>
          <p:nvPr userDrawn="1"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1" name="Google Shape;304;p83">
              <a:extLst>
                <a:ext uri="{FF2B5EF4-FFF2-40B4-BE49-F238E27FC236}">
                  <a16:creationId xmlns:a16="http://schemas.microsoft.com/office/drawing/2014/main" id="{6E945BD2-68CE-8014-A8F1-44C11D58ACD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305;p83">
              <a:extLst>
                <a:ext uri="{FF2B5EF4-FFF2-40B4-BE49-F238E27FC236}">
                  <a16:creationId xmlns:a16="http://schemas.microsoft.com/office/drawing/2014/main" id="{E268B1B9-31D9-E923-5C3C-E43681B441AB}"/>
                </a:ext>
              </a:extLst>
            </p:cNvPr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306;p83">
            <a:extLst>
              <a:ext uri="{FF2B5EF4-FFF2-40B4-BE49-F238E27FC236}">
                <a16:creationId xmlns:a16="http://schemas.microsoft.com/office/drawing/2014/main" id="{953F317D-A8B8-F760-A690-ECC6246D4E19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itre 10">
            <a:extLst>
              <a:ext uri="{FF2B5EF4-FFF2-40B4-BE49-F238E27FC236}">
                <a16:creationId xmlns:a16="http://schemas.microsoft.com/office/drawing/2014/main" id="{7C25FEC3-E55F-3929-5B10-B7C6C226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Espace réservé du contenu 14">
            <a:extLst>
              <a:ext uri="{FF2B5EF4-FFF2-40B4-BE49-F238E27FC236}">
                <a16:creationId xmlns:a16="http://schemas.microsoft.com/office/drawing/2014/main" id="{9A6FD601-3471-6325-7987-7D88C1898E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64663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50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naissances et notions de la séance">
  <p:cSld name="Connaissances et notions de la séanc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8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8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8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82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82"/>
          <p:cNvSpPr txBox="1"/>
          <p:nvPr/>
        </p:nvSpPr>
        <p:spPr>
          <a:xfrm>
            <a:off x="5025418" y="2384963"/>
            <a:ext cx="5869201" cy="144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3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Connaissances et notions de la séance</a:t>
            </a:r>
            <a:endParaRPr/>
          </a:p>
        </p:txBody>
      </p:sp>
      <p:sp>
        <p:nvSpPr>
          <p:cNvPr id="292" name="Google Shape;292;p8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749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Investigation 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5444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76147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8039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16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006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901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861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306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182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880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2623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94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90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4926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12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99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696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429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891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959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402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6938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586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081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711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50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340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2536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1425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301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7578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866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8594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478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3179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742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970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8658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772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8238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141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786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7902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4175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5248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46429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9769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dirty="0">
                <a:solidFill>
                  <a:srgbClr val="F7C475"/>
                </a:solidFill>
                <a:latin typeface="Arial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endParaRPr lang="fr-FR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127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00"/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914400"/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8849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639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234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172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335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396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970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460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557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19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188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798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3394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981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048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8850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806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741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09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544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408521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83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39292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681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90514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631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34372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3555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563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465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99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147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412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702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447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647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060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847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0660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23402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356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88350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25210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2094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1787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950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8129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39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208876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58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21391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747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8625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8793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3433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8985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86413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93119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2658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67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355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9021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0564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5834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8334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7078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0172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4417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53966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82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34111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49262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7562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8964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1405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2827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56041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69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539400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583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78750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68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728621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22020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298247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31518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666114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dirty="0">
                <a:solidFill>
                  <a:srgbClr val="F7C475"/>
                </a:solidFill>
                <a:latin typeface="Arial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kern="0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endParaRPr lang="fr-FR" b="1" kern="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9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2040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20717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79781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5489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8111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8610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5901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1962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2" name="Picture 3" descr="Image générée">
            <a:extLst>
              <a:ext uri="{FF2B5EF4-FFF2-40B4-BE49-F238E27FC236}">
                <a16:creationId xmlns:a16="http://schemas.microsoft.com/office/drawing/2014/main" id="{5D9AC4C7-BCE2-16B6-540D-4FDB049D697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47D3CD9-AFDD-5DD5-8F51-D3648F9D5527}"/>
              </a:ext>
            </a:extLst>
          </p:cNvPr>
          <p:cNvGrpSpPr/>
          <p:nvPr userDrawn="1"/>
        </p:nvGrpSpPr>
        <p:grpSpPr>
          <a:xfrm>
            <a:off x="11803806" y="34503"/>
            <a:ext cx="232364" cy="304873"/>
            <a:chOff x="3292012" y="1302714"/>
            <a:chExt cx="867138" cy="384316"/>
          </a:xfrm>
          <a:solidFill>
            <a:srgbClr val="F7C475"/>
          </a:solidFill>
        </p:grpSpPr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7E65512-1A3C-0518-BAFB-3AD1CC1A9DA2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7C475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dirty="0">
                <a:solidFill>
                  <a:srgbClr val="F7C475"/>
                </a:solidFill>
                <a:latin typeface="Arial"/>
              </a:endParaRPr>
            </a:p>
          </p:txBody>
        </p:sp>
        <p:sp>
          <p:nvSpPr>
            <p:cNvPr id="4" name="Rectangle 23">
              <a:extLst>
                <a:ext uri="{FF2B5EF4-FFF2-40B4-BE49-F238E27FC236}">
                  <a16:creationId xmlns:a16="http://schemas.microsoft.com/office/drawing/2014/main" id="{9672525D-4269-CEC6-155F-B4C1C91587A1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7C475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endParaRPr lang="fr-FR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24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29182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070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46131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63270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60914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2492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8269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0038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75880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08616"/>
      </p:ext>
    </p:extLst>
  </p:cSld>
  <p:clrMapOvr>
    <a:masterClrMapping/>
  </p:clrMapOvr>
  <p:hf sldNum="0" hdr="0" ftr="0" dt="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81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43755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9414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248585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363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8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42" name="Google Shape;342;p8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20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8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algn="ctr"/>
              <a:endParaRPr sz="5600" b="1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  <a:p>
              <a:pPr algn="ctr"/>
              <a:endParaRPr sz="5600" b="1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  <a:p>
              <a:pPr algn="ctr"/>
              <a:r>
                <a:rPr lang="fr-FR" sz="4400" b="1">
                  <a:solidFill>
                    <a:srgbClr val="0F9ED5"/>
                  </a:solidFill>
                  <a:ea typeface="Calibri"/>
                  <a:cs typeface="Calibri"/>
                  <a:sym typeface="Calibri"/>
                </a:rPr>
                <a:t>Pratique collective</a:t>
              </a:r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344" name="Google Shape;344;p8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20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8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370381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M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7556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383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4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42" Type="http://schemas.openxmlformats.org/officeDocument/2006/relationships/slideLayout" Target="../slideLayouts/slideLayout66.xml"/><Relationship Id="rId47" Type="http://schemas.openxmlformats.org/officeDocument/2006/relationships/slideLayout" Target="../slideLayouts/slideLayout71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40" Type="http://schemas.openxmlformats.org/officeDocument/2006/relationships/slideLayout" Target="../slideLayouts/slideLayout64.xml"/><Relationship Id="rId45" Type="http://schemas.openxmlformats.org/officeDocument/2006/relationships/slideLayout" Target="../slideLayouts/slideLayout69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49" Type="http://schemas.openxmlformats.org/officeDocument/2006/relationships/theme" Target="../theme/theme4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4" Type="http://schemas.openxmlformats.org/officeDocument/2006/relationships/slideLayout" Target="../slideLayouts/slideLayout68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43" Type="http://schemas.openxmlformats.org/officeDocument/2006/relationships/slideLayout" Target="../slideLayouts/slideLayout67.xml"/><Relationship Id="rId48" Type="http://schemas.openxmlformats.org/officeDocument/2006/relationships/slideLayout" Target="../slideLayouts/slideLayout72.xml"/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slideLayout" Target="../slideLayouts/slideLayout62.xml"/><Relationship Id="rId4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65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28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slideLayout" Target="../slideLayouts/slideLayout1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26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29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28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31" Type="http://schemas.openxmlformats.org/officeDocument/2006/relationships/theme" Target="../theme/theme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Relationship Id="rId27" Type="http://schemas.openxmlformats.org/officeDocument/2006/relationships/slideLayout" Target="../slideLayouts/slideLayout155.xml"/><Relationship Id="rId30" Type="http://schemas.openxmlformats.org/officeDocument/2006/relationships/slideLayout" Target="../slideLayouts/slideLayout15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26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0" Type="http://schemas.openxmlformats.org/officeDocument/2006/relationships/slideLayout" Target="../slideLayouts/slideLayout178.xml"/><Relationship Id="rId29" Type="http://schemas.openxmlformats.org/officeDocument/2006/relationships/theme" Target="../theme/theme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28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68.xml"/><Relationship Id="rId19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Relationship Id="rId27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28/03/2026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9" r:id="rId20"/>
    <p:sldLayoutId id="2147484052" r:id="rId21"/>
    <p:sldLayoutId id="2147484053" r:id="rId22"/>
    <p:sldLayoutId id="2147484054" r:id="rId23"/>
    <p:sldLayoutId id="214748405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4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  <p:sldLayoutId id="2147483739" r:id="rId30"/>
    <p:sldLayoutId id="2147483740" r:id="rId31"/>
    <p:sldLayoutId id="2147483741" r:id="rId32"/>
    <p:sldLayoutId id="2147483742" r:id="rId33"/>
    <p:sldLayoutId id="2147483743" r:id="rId34"/>
    <p:sldLayoutId id="2147483744" r:id="rId35"/>
    <p:sldLayoutId id="2147483745" r:id="rId36"/>
    <p:sldLayoutId id="2147483746" r:id="rId37"/>
    <p:sldLayoutId id="2147483747" r:id="rId38"/>
    <p:sldLayoutId id="2147483748" r:id="rId39"/>
    <p:sldLayoutId id="2147483749" r:id="rId40"/>
    <p:sldLayoutId id="2147483750" r:id="rId41"/>
    <p:sldLayoutId id="2147483751" r:id="rId42"/>
    <p:sldLayoutId id="2147483753" r:id="rId43"/>
    <p:sldLayoutId id="2147483754" r:id="rId44"/>
    <p:sldLayoutId id="2147483755" r:id="rId45"/>
    <p:sldLayoutId id="2147483756" r:id="rId46"/>
    <p:sldLayoutId id="2147483758" r:id="rId47"/>
    <p:sldLayoutId id="2147483759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3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  <p:sldLayoutId id="2147483865" r:id="rId18"/>
    <p:sldLayoutId id="2147483866" r:id="rId19"/>
    <p:sldLayoutId id="2147483867" r:id="rId20"/>
    <p:sldLayoutId id="2147483868" r:id="rId21"/>
    <p:sldLayoutId id="2147483869" r:id="rId22"/>
    <p:sldLayoutId id="2147483870" r:id="rId23"/>
    <p:sldLayoutId id="2147483871" r:id="rId24"/>
    <p:sldLayoutId id="2147483872" r:id="rId25"/>
    <p:sldLayoutId id="2147483873" r:id="rId26"/>
    <p:sldLayoutId id="2147483874" r:id="rId27"/>
    <p:sldLayoutId id="2147483875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86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  <p:sldLayoutId id="2147483897" r:id="rId21"/>
    <p:sldLayoutId id="2147483898" r:id="rId22"/>
    <p:sldLayoutId id="2147483899" r:id="rId23"/>
    <p:sldLayoutId id="2147483900" r:id="rId24"/>
    <p:sldLayoutId id="2147483901" r:id="rId25"/>
    <p:sldLayoutId id="2147483902" r:id="rId26"/>
    <p:sldLayoutId id="2147483903" r:id="rId27"/>
    <p:sldLayoutId id="214748390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  <p:sldLayoutId id="2147484009" r:id="rId17"/>
    <p:sldLayoutId id="2147484010" r:id="rId18"/>
    <p:sldLayoutId id="2147484011" r:id="rId19"/>
    <p:sldLayoutId id="2147484012" r:id="rId20"/>
    <p:sldLayoutId id="2147484013" r:id="rId21"/>
    <p:sldLayoutId id="2147484014" r:id="rId22"/>
    <p:sldLayoutId id="2147484015" r:id="rId23"/>
    <p:sldLayoutId id="2147484016" r:id="rId24"/>
    <p:sldLayoutId id="2147484017" r:id="rId25"/>
    <p:sldLayoutId id="2147484018" r:id="rId26"/>
    <p:sldLayoutId id="2147484019" r:id="rId27"/>
    <p:sldLayoutId id="2147484020" r:id="rId28"/>
    <p:sldLayoutId id="2147484021" r:id="rId29"/>
    <p:sldLayoutId id="214748402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28/03/2026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39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2" r:id="rId19"/>
    <p:sldLayoutId id="2147484043" r:id="rId20"/>
    <p:sldLayoutId id="2147484044" r:id="rId21"/>
    <p:sldLayoutId id="2147484045" r:id="rId22"/>
    <p:sldLayoutId id="2147484046" r:id="rId23"/>
    <p:sldLayoutId id="2147484047" r:id="rId24"/>
    <p:sldLayoutId id="2147484048" r:id="rId25"/>
    <p:sldLayoutId id="2147484049" r:id="rId26"/>
    <p:sldLayoutId id="2147484050" r:id="rId27"/>
    <p:sldLayoutId id="2147484051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7.wdp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image" Target="../media/image38.jpeg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7.sv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23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80.png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6.png"/><Relationship Id="rId7" Type="http://schemas.openxmlformats.org/officeDocument/2006/relationships/image" Target="../media/image4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80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80.png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png"/><Relationship Id="rId5" Type="http://schemas.openxmlformats.org/officeDocument/2006/relationships/image" Target="../media/image80.png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6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5.png"/><Relationship Id="rId2" Type="http://schemas.openxmlformats.org/officeDocument/2006/relationships/image" Target="../media/image86.png"/><Relationship Id="rId16" Type="http://schemas.openxmlformats.org/officeDocument/2006/relationships/image" Target="../media/image82.png"/><Relationship Id="rId20" Type="http://schemas.openxmlformats.org/officeDocument/2006/relationships/image" Target="../media/image91.png"/><Relationship Id="rId29" Type="http://schemas.openxmlformats.org/officeDocument/2006/relationships/image" Target="../media/image9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4.png"/><Relationship Id="rId32" Type="http://schemas.openxmlformats.org/officeDocument/2006/relationships/image" Target="../media/image102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93.png"/><Relationship Id="rId28" Type="http://schemas.openxmlformats.org/officeDocument/2006/relationships/image" Target="../media/image98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31" Type="http://schemas.openxmlformats.org/officeDocument/2006/relationships/image" Target="../media/image10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92.pn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93120-24B8-A529-EC7F-723BACD565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noProof="0" dirty="0"/>
              <a:t>Aimants et électro-aimants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noProof="0" dirty="0"/>
              <a:t>Leçon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Tâche3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Étudier l’effet de quelques facteurs sur le degré d’attraction d’un électro-aimant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8477CE7-FA33-40AD-B047-4DD1939E0C0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FR" noProof="0" dirty="0"/>
              <a:t>Énergie et électromagnétisme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DA02857-B2B0-6871-569A-C31AC7D663C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71463" y="3892550"/>
            <a:ext cx="1287462" cy="522288"/>
          </a:xfrm>
        </p:spPr>
        <p:txBody>
          <a:bodyPr/>
          <a:lstStyle/>
          <a:p>
            <a:r>
              <a:rPr lang="fr-FR" noProof="0" dirty="0"/>
              <a:t>Thème 2</a:t>
            </a:r>
          </a:p>
        </p:txBody>
      </p:sp>
    </p:spTree>
    <p:extLst>
      <p:ext uri="{BB962C8B-B14F-4D97-AF65-F5344CB8AC3E}">
        <p14:creationId xmlns:p14="http://schemas.microsoft.com/office/powerpoint/2010/main" val="55965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32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63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220259" y="1012355"/>
            <a:ext cx="11882093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sp>
        <p:nvSpPr>
          <p:cNvPr id="16" name="Google Shape;995;p109">
            <a:extLst>
              <a:ext uri="{FF2B5EF4-FFF2-40B4-BE49-F238E27FC236}">
                <a16:creationId xmlns:a16="http://schemas.microsoft.com/office/drawing/2014/main" id="{146F36D3-98C7-A8EA-8830-9ABF771BA77B}"/>
              </a:ext>
            </a:extLst>
          </p:cNvPr>
          <p:cNvSpPr txBox="1"/>
          <p:nvPr/>
        </p:nvSpPr>
        <p:spPr>
          <a:xfrm>
            <a:off x="1372164" y="1235556"/>
            <a:ext cx="4169416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de l’enseignant 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0CCAD975-A096-1843-C18D-C7ABD2A0D5D9}"/>
              </a:ext>
            </a:extLst>
          </p:cNvPr>
          <p:cNvSpPr txBox="1"/>
          <p:nvPr/>
        </p:nvSpPr>
        <p:spPr>
          <a:xfrm>
            <a:off x="6833545" y="1196577"/>
            <a:ext cx="3931272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de l’élève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7883822" y="3281774"/>
            <a:ext cx="1207308" cy="192558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7367766" y="213648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5730" y="3858493"/>
            <a:ext cx="593846" cy="570969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C9C3D581-0BA9-E0A5-EB9D-7CEF96EE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989" y="2210521"/>
            <a:ext cx="1272102" cy="92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721971" y="2645296"/>
            <a:ext cx="2111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noProof="0" dirty="0">
                <a:solidFill>
                  <a:prstClr val="black"/>
                </a:solidFill>
              </a:rPr>
              <a:t>Générateur à tension continue ajustable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4617936" y="2845681"/>
            <a:ext cx="146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noProof="0" dirty="0">
                <a:solidFill>
                  <a:prstClr val="black"/>
                </a:solidFill>
              </a:rPr>
              <a:t>Interrupteur</a:t>
            </a:r>
          </a:p>
        </p:txBody>
      </p:sp>
      <p:pic>
        <p:nvPicPr>
          <p:cNvPr id="36" name="Image 35" descr="Règles réelles personnalisées - Précision pour l'école et le bureau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125" r="96771">
                        <a14:foregroundMark x1="13750" y1="59792" x2="4896" y2="59792"/>
                        <a14:foregroundMark x1="86979" y1="23021" x2="96771" y2="28750"/>
                        <a14:foregroundMark x1="93229" y1="18438" x2="95938" y2="26458"/>
                        <a14:foregroundMark x1="3125" y1="59792" x2="6667" y2="71250"/>
                        <a14:foregroundMark x1="90521" y1="15000" x2="96771" y2="2645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05392" y="4610238"/>
            <a:ext cx="1089578" cy="84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Image 43"/>
          <p:cNvPicPr/>
          <p:nvPr/>
        </p:nvPicPr>
        <p:blipFill>
          <a:blip r:embed="rId9"/>
          <a:srcRect l="37203" t="23268" r="36567" b="11111"/>
          <a:stretch>
            <a:fillRect/>
          </a:stretch>
        </p:blipFill>
        <p:spPr bwMode="auto">
          <a:xfrm>
            <a:off x="8683390" y="3578697"/>
            <a:ext cx="1513417" cy="212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2935755" y="5636683"/>
            <a:ext cx="181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noProof="0" dirty="0">
                <a:solidFill>
                  <a:prstClr val="black"/>
                </a:solidFill>
              </a:rPr>
              <a:t>Fils de connexion</a:t>
            </a:r>
          </a:p>
        </p:txBody>
      </p:sp>
      <p:pic>
        <p:nvPicPr>
          <p:cNvPr id="29" name="Picture 525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2183" y="1923540"/>
            <a:ext cx="1133556" cy="736275"/>
          </a:xfrm>
          <a:prstGeom prst="rect">
            <a:avLst/>
          </a:prstGeom>
          <a:noFill/>
        </p:spPr>
      </p:pic>
      <p:pic>
        <p:nvPicPr>
          <p:cNvPr id="31" name="Picture 53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7624" y="2127590"/>
            <a:ext cx="894364" cy="826757"/>
          </a:xfrm>
          <a:prstGeom prst="rect">
            <a:avLst/>
          </a:prstGeom>
          <a:noFill/>
        </p:spPr>
      </p:pic>
      <p:pic>
        <p:nvPicPr>
          <p:cNvPr id="38" name="Image 37" descr="Solenoid / Electromagnet With Iron Core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0500" y1="26250" x2="11625" y2="52875"/>
                        <a14:foregroundMark x1="11625" y1="33625" x2="10375" y2="40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738785" y="2046559"/>
            <a:ext cx="1631223" cy="1060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Image 44" descr="Labworld Banana Cable Connecting Wire Leads Pack of 6 for Circuits ...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96567" y="4531653"/>
            <a:ext cx="1440000" cy="92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Image 25"/>
          <p:cNvPicPr/>
          <p:nvPr/>
        </p:nvPicPr>
        <p:blipFill>
          <a:blip r:embed="rId15"/>
          <a:srcRect l="43330" t="33987" r="34950" b="29150"/>
          <a:stretch>
            <a:fillRect/>
          </a:stretch>
        </p:blipFill>
        <p:spPr bwMode="auto">
          <a:xfrm>
            <a:off x="769062" y="4295657"/>
            <a:ext cx="1376677" cy="134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673026" y="5720989"/>
            <a:ext cx="1811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noProof="0" dirty="0">
                <a:solidFill>
                  <a:prstClr val="black"/>
                </a:solidFill>
              </a:rPr>
              <a:t>Bobine à spires variables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DA4B52-E008-8A35-B2E5-E9AE397BB934}"/>
              </a:ext>
            </a:extLst>
          </p:cNvPr>
          <p:cNvSpPr txBox="1"/>
          <p:nvPr/>
        </p:nvSpPr>
        <p:spPr>
          <a:xfrm>
            <a:off x="3082848" y="2947314"/>
            <a:ext cx="181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noProof="0" dirty="0">
                <a:solidFill>
                  <a:prstClr val="black"/>
                </a:solidFill>
              </a:rPr>
              <a:t>Bobine</a:t>
            </a:r>
          </a:p>
        </p:txBody>
      </p:sp>
    </p:spTree>
    <p:extLst>
      <p:ext uri="{BB962C8B-B14F-4D97-AF65-F5344CB8AC3E}">
        <p14:creationId xmlns:p14="http://schemas.microsoft.com/office/powerpoint/2010/main" val="182728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A0A5CCA6-ACF4-248E-316E-DBA5E824163A}"/>
              </a:ext>
            </a:extLst>
          </p:cNvPr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ea typeface="Calibri"/>
                <a:cs typeface="Calibri"/>
              </a:rPr>
              <a:t>Repérage dans </a:t>
            </a:r>
            <a:r>
              <a:rPr lang="fr-FR" sz="3200" b="1" kern="0" noProof="0" dirty="0">
                <a:solidFill>
                  <a:schemeClr val="accent1"/>
                </a:solidFill>
                <a:ea typeface="Calibri"/>
                <a:cs typeface="Calibri"/>
              </a:rPr>
              <a:t>le chapitre</a:t>
            </a:r>
            <a:endParaRPr lang="fr-FR" sz="3200" i="1" kern="0" noProof="0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1115844" y="4184541"/>
            <a:ext cx="10265100" cy="828000"/>
            <a:chOff x="963450" y="3092649"/>
            <a:chExt cx="10265100" cy="828000"/>
          </a:xfrm>
        </p:grpSpPr>
        <p:sp>
          <p:nvSpPr>
            <p:cNvPr id="29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sz="2000" b="1" kern="0" noProof="0" dirty="0">
                <a:ea typeface="Calibri"/>
                <a:cs typeface="Calibri"/>
              </a:endParaRPr>
            </a:p>
          </p:txBody>
        </p:sp>
        <p:sp>
          <p:nvSpPr>
            <p:cNvPr id="36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sz="2000" b="1" kern="0" noProof="0" dirty="0">
                  <a:ea typeface="Calibri"/>
                  <a:cs typeface="Calibri"/>
                </a:rPr>
                <a:t>Séance 3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1125667" y="3144516"/>
            <a:ext cx="10265100" cy="828000"/>
            <a:chOff x="963450" y="3092649"/>
            <a:chExt cx="10265100" cy="828000"/>
          </a:xfrm>
        </p:grpSpPr>
        <p:sp>
          <p:nvSpPr>
            <p:cNvPr id="46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kern="0" noProof="0" dirty="0">
                <a:solidFill>
                  <a:prstClr val="white">
                    <a:lumMod val="65000"/>
                  </a:prstClr>
                </a:solidFill>
                <a:latin typeface="Arial"/>
              </a:endParaRPr>
            </a:p>
          </p:txBody>
        </p:sp>
        <p:sp>
          <p:nvSpPr>
            <p:cNvPr id="47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kern="0" noProof="0" dirty="0">
                  <a:solidFill>
                    <a:prstClr val="white">
                      <a:lumMod val="75000"/>
                    </a:prstClr>
                  </a:solidFill>
                  <a:latin typeface="Arial"/>
                </a:rPr>
                <a:t>Séance 2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D31F6BDA-87B3-DE26-6019-1E5777F41C13}"/>
              </a:ext>
            </a:extLst>
          </p:cNvPr>
          <p:cNvSpPr txBox="1"/>
          <p:nvPr/>
        </p:nvSpPr>
        <p:spPr>
          <a:xfrm>
            <a:off x="2661551" y="4244598"/>
            <a:ext cx="8617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b="1" kern="0" noProof="0" dirty="0"/>
              <a:t>Étudier l’effet de quelques facteurs sur le degré d’attraction d’un électro-aimant.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1194462" y="1961082"/>
            <a:ext cx="10120644" cy="993852"/>
            <a:chOff x="713295" y="1459810"/>
            <a:chExt cx="10414038" cy="993852"/>
          </a:xfrm>
          <a:solidFill>
            <a:schemeClr val="bg1"/>
          </a:solidFill>
        </p:grpSpPr>
        <p:sp>
          <p:nvSpPr>
            <p:cNvPr id="55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199333" y="1459810"/>
              <a:ext cx="8928000" cy="972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kern="0" noProof="0" dirty="0">
                <a:solidFill>
                  <a:prstClr val="white">
                    <a:lumMod val="75000"/>
                  </a:prstClr>
                </a:solidFill>
                <a:latin typeface="Arial"/>
              </a:endParaRPr>
            </a:p>
          </p:txBody>
        </p:sp>
        <p:sp>
          <p:nvSpPr>
            <p:cNvPr id="56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713295" y="1462622"/>
              <a:ext cx="1372905" cy="99104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kern="0" noProof="0" dirty="0">
                  <a:solidFill>
                    <a:prstClr val="white">
                      <a:lumMod val="75000"/>
                    </a:prstClr>
                  </a:solidFill>
                  <a:latin typeface="Arial"/>
                </a:rPr>
                <a:t>Séance 1</a:t>
              </a:r>
            </a:p>
          </p:txBody>
        </p:sp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0143FBDE-BD97-8664-42F5-BA6D2D34A4C1}"/>
              </a:ext>
            </a:extLst>
          </p:cNvPr>
          <p:cNvSpPr txBox="1"/>
          <p:nvPr/>
        </p:nvSpPr>
        <p:spPr>
          <a:xfrm>
            <a:off x="2661551" y="3118262"/>
            <a:ext cx="8617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b="1" noProof="0" dirty="0">
                <a:solidFill>
                  <a:schemeClr val="bg1"/>
                </a:solidFill>
              </a:rPr>
              <a:t> </a:t>
            </a:r>
            <a:r>
              <a:rPr lang="fr-FR" sz="2000" noProof="0" dirty="0">
                <a:solidFill>
                  <a:schemeClr val="bg1"/>
                </a:solidFill>
              </a:rPr>
              <a:t>Expliquer le fonctionnement de quelques appareils à base des électro-aimant</a:t>
            </a:r>
            <a:r>
              <a:rPr lang="fr-FR" sz="2000" spc="357" noProof="0" dirty="0">
                <a:solidFill>
                  <a:schemeClr val="bg1"/>
                </a:solidFill>
              </a:rPr>
              <a:t>s</a:t>
            </a:r>
            <a:r>
              <a:rPr lang="fr-FR" sz="2000" kern="0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661551" y="2242625"/>
            <a:ext cx="901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kern="0" noProof="0" dirty="0"/>
              <a:t> Identifier la polarité magnétique d’un aimant et celle de la Terre. 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379825EF-5BD2-B001-262A-C75CFAA9D858}"/>
              </a:ext>
            </a:extLst>
          </p:cNvPr>
          <p:cNvSpPr/>
          <p:nvPr/>
        </p:nvSpPr>
        <p:spPr>
          <a:xfrm>
            <a:off x="1095702" y="4115532"/>
            <a:ext cx="10264706" cy="1001218"/>
          </a:xfrm>
          <a:prstGeom prst="roundRect">
            <a:avLst/>
          </a:prstGeom>
          <a:noFill/>
          <a:ln w="38100" cap="flat" cmpd="sng" algn="ctr">
            <a:solidFill>
              <a:srgbClr val="1D9A78">
                <a:shade val="15000"/>
              </a:srgbClr>
            </a:solidFill>
            <a:prstDash val="lg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FR" kern="0" noProof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31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C1921E-E09C-D5E3-4E3F-433C5BFE2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D307638-52F9-8271-EA15-684CB0DA0CBD}"/>
              </a:ext>
            </a:extLst>
          </p:cNvPr>
          <p:cNvSpPr txBox="1"/>
          <p:nvPr/>
        </p:nvSpPr>
        <p:spPr>
          <a:xfrm>
            <a:off x="584200" y="299539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fr-FR" b="1" noProof="0" dirty="0">
                <a:solidFill>
                  <a:srgbClr val="0040C0"/>
                </a:solidFill>
              </a:rPr>
              <a:t>Orientations didactiques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B26B4E-F7A5-DF0C-DD8B-85EAFC002D7D}"/>
              </a:ext>
            </a:extLst>
          </p:cNvPr>
          <p:cNvSpPr/>
          <p:nvPr/>
        </p:nvSpPr>
        <p:spPr>
          <a:xfrm>
            <a:off x="584200" y="4452618"/>
            <a:ext cx="2063752" cy="161470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noProof="0" dirty="0">
                <a:solidFill>
                  <a:prstClr val="white"/>
                </a:solidFill>
              </a:rPr>
              <a:t>Conceptions erronées</a:t>
            </a:r>
          </a:p>
          <a:p>
            <a:pPr algn="ctr" defTabSz="914400"/>
            <a:r>
              <a:rPr lang="fr-FR" noProof="0" dirty="0">
                <a:solidFill>
                  <a:prstClr val="white"/>
                </a:solidFill>
              </a:rPr>
              <a:t> des élèves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3F2674-E41E-57D0-E3AF-9AAC68277F00}"/>
              </a:ext>
            </a:extLst>
          </p:cNvPr>
          <p:cNvSpPr/>
          <p:nvPr/>
        </p:nvSpPr>
        <p:spPr>
          <a:xfrm>
            <a:off x="2761487" y="4483318"/>
            <a:ext cx="9209793" cy="1584001"/>
          </a:xfrm>
          <a:prstGeom prst="roundRect">
            <a:avLst>
              <a:gd name="adj" fmla="val 15774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L’intensité du courant ne change rien à l’attraction de l’électro-aimant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Le courant électrique sert seulement à alimenter le circuit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Le nombre de spires n’a aucune importance et pas d’influence sur le degré d’attraction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L’électro-aimant attire toujours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3CBCBCE-C8D9-61FD-9E74-A6DDA744DE15}"/>
              </a:ext>
            </a:extLst>
          </p:cNvPr>
          <p:cNvSpPr/>
          <p:nvPr/>
        </p:nvSpPr>
        <p:spPr>
          <a:xfrm>
            <a:off x="584200" y="753833"/>
            <a:ext cx="2063752" cy="1836967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b="1" noProof="0" dirty="0">
                <a:solidFill>
                  <a:prstClr val="white"/>
                </a:solidFill>
              </a:rPr>
              <a:t>Tâche à réussir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F74D0CF-00AF-8FCE-7A5C-63B6A2C12A28}"/>
              </a:ext>
            </a:extLst>
          </p:cNvPr>
          <p:cNvSpPr/>
          <p:nvPr/>
        </p:nvSpPr>
        <p:spPr>
          <a:xfrm>
            <a:off x="2761487" y="753833"/>
            <a:ext cx="9209795" cy="1836967"/>
          </a:xfrm>
          <a:prstGeom prst="roundRect">
            <a:avLst>
              <a:gd name="adj" fmla="val 14216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La tâche principale de cette séance repose sur le savoir-faire suivant : Étudier l’effet de quelques facteurs (intensité du courant et nombre de spires) sur le degré d’attraction d’un électro-aimant.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 Amener l’élève à comprendre que la force d’attraction d’un électro-aimant dépend des paramètres électriques et géométriques.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AD3B74AD-F4DA-26B4-A286-27FA3088D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67016" y="61469"/>
            <a:ext cx="569256" cy="66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861308" y="4444763"/>
            <a:ext cx="88374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>
              <a:spcAft>
                <a:spcPts val="1000"/>
              </a:spcAft>
              <a:buFont typeface="Wingdings" panose="05000000000000000000" pitchFamily="2" charset="2"/>
              <a:buChar char="ü"/>
            </a:pPr>
            <a:endParaRPr lang="fr-FR" sz="1600" noProof="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B1C93C4-4F5C-9787-3720-216AFEDB79BF}"/>
              </a:ext>
            </a:extLst>
          </p:cNvPr>
          <p:cNvSpPr/>
          <p:nvPr/>
        </p:nvSpPr>
        <p:spPr>
          <a:xfrm>
            <a:off x="2761489" y="2707132"/>
            <a:ext cx="9209793" cy="165985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Suivre les étapes de la démarche d’investigation pour étudier l’influence des paramètres.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Mettre l’accent sur la notion de « degré d’attraction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Insister sur la variation d’un seul facteur parmi d’autres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/>
                </a:solidFill>
              </a:rPr>
              <a:t>Donner du sens par des situations de réinvestissement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C59B900-1E11-F73E-E839-E00C15FAB39A}"/>
              </a:ext>
            </a:extLst>
          </p:cNvPr>
          <p:cNvSpPr/>
          <p:nvPr/>
        </p:nvSpPr>
        <p:spPr>
          <a:xfrm>
            <a:off x="636272" y="2707133"/>
            <a:ext cx="2011680" cy="162915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noProof="0" dirty="0">
                <a:solidFill>
                  <a:prstClr val="white"/>
                </a:solidFill>
              </a:rPr>
              <a:t>Stratégie </a:t>
            </a:r>
          </a:p>
        </p:txBody>
      </p:sp>
    </p:spTree>
    <p:extLst>
      <p:ext uri="{BB962C8B-B14F-4D97-AF65-F5344CB8AC3E}">
        <p14:creationId xmlns:p14="http://schemas.microsoft.com/office/powerpoint/2010/main" val="306166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12 min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03 min</a:t>
            </a:r>
          </a:p>
        </p:txBody>
      </p:sp>
      <p:sp>
        <p:nvSpPr>
          <p:cNvPr id="8" name="Text Placeholder 59">
            <a:extLst>
              <a:ext uri="{FF2B5EF4-FFF2-40B4-BE49-F238E27FC236}">
                <a16:creationId xmlns:a16="http://schemas.microsoft.com/office/drawing/2014/main" id="{A49A32E1-2231-90CC-48CA-CF5372A7CF12}"/>
              </a:ext>
            </a:extLst>
          </p:cNvPr>
          <p:cNvSpPr txBox="1">
            <a:spLocks/>
          </p:cNvSpPr>
          <p:nvPr/>
        </p:nvSpPr>
        <p:spPr>
          <a:xfrm>
            <a:off x="7866521" y="1434871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10 min</a:t>
            </a:r>
          </a:p>
        </p:txBody>
      </p:sp>
      <p:sp>
        <p:nvSpPr>
          <p:cNvPr id="9" name="Text Placeholder 59">
            <a:extLst>
              <a:ext uri="{FF2B5EF4-FFF2-40B4-BE49-F238E27FC236}">
                <a16:creationId xmlns:a16="http://schemas.microsoft.com/office/drawing/2014/main" id="{69C063AF-1071-CCFC-CD7D-F4D994CE7753}"/>
              </a:ext>
            </a:extLst>
          </p:cNvPr>
          <p:cNvSpPr txBox="1">
            <a:spLocks/>
          </p:cNvSpPr>
          <p:nvPr/>
        </p:nvSpPr>
        <p:spPr>
          <a:xfrm>
            <a:off x="7866521" y="226525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10 min</a:t>
            </a:r>
          </a:p>
        </p:txBody>
      </p:sp>
      <p:sp>
        <p:nvSpPr>
          <p:cNvPr id="10" name="Text Placeholder 59">
            <a:extLst>
              <a:ext uri="{FF2B5EF4-FFF2-40B4-BE49-F238E27FC236}">
                <a16:creationId xmlns:a16="http://schemas.microsoft.com/office/drawing/2014/main" id="{C82A10DB-9055-BFDF-653A-D998C568C4DD}"/>
              </a:ext>
            </a:extLst>
          </p:cNvPr>
          <p:cNvSpPr txBox="1">
            <a:spLocks/>
          </p:cNvSpPr>
          <p:nvPr/>
        </p:nvSpPr>
        <p:spPr>
          <a:xfrm>
            <a:off x="7866520" y="3091637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93784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273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latin typeface="Calibri" panose="020F0502020204030204"/>
              </a:rPr>
              <a:t>Bonjour! Prêts pour démarrer notre séance? Allons-y!</a:t>
            </a:r>
            <a:endParaRPr lang="fr-FR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454EC-2CE3-1357-5095-140FD979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dessin humoristique, mammifère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D6702358-9197-D420-08AB-2447C9D3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3" y="1549840"/>
            <a:ext cx="4550664" cy="4550664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id="{8A179FF6-4A54-96FF-4D53-2176FE6B22CA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D0A013A3-439A-014B-2F1A-62A417BDD4C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9D9911DC-5F51-D2A4-A7F2-E7E4F430C48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F1A9CF8A-906F-FD5F-7F05-FF26FDB7B86D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3E8B9DFE-C1D5-466B-C3E2-AF03D00FA345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0833B19B-8578-F3F2-13EA-430A8483D030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2CB1207-14C1-4C8E-8D55-4EDADCED4BF9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DC68E45-64B1-A52C-0540-DE47FC2E4C9F}"/>
              </a:ext>
            </a:extLst>
          </p:cNvPr>
          <p:cNvSpPr txBox="1"/>
          <p:nvPr/>
        </p:nvSpPr>
        <p:spPr>
          <a:xfrm>
            <a:off x="5147892" y="2280492"/>
            <a:ext cx="5869201" cy="1632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Le rituel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(2 min)</a:t>
            </a:r>
            <a:endParaRPr lang="fr-FR" sz="4800" b="1" kern="0" noProof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A02B08A-D19C-4AC9-ECA1-B04B6519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5854A9E7-CA3D-79A3-3CD7-0512193DC48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30225" y="1136650"/>
            <a:ext cx="11179175" cy="5389563"/>
          </a:xfrm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D9B18076-6A09-735A-8B9C-563ED87743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7937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600" b="1" noProof="0" dirty="0"/>
              <a:t>Le professeur ou l’un des élèves lit un texte.</a:t>
            </a:r>
            <a:br>
              <a:rPr lang="fr-FR" sz="1600" b="1" noProof="0" dirty="0"/>
            </a:br>
            <a:r>
              <a:rPr lang="fr-FR" sz="1600" b="1" noProof="0" dirty="0"/>
              <a:t>Observez le comportement de ces élèves dans ces images. À votre avis, quel comportement négatif est mis en évidence 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2BABECF-AE03-91E5-0D18-605C859FC83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 fait participer les élèves pour qu’ils expriment ce qu’ils comprennent de l’image.</a:t>
            </a:r>
          </a:p>
        </p:txBody>
      </p:sp>
      <p:sp>
        <p:nvSpPr>
          <p:cNvPr id="9" name="Google Shape;951;p165"/>
          <p:cNvSpPr/>
          <p:nvPr/>
        </p:nvSpPr>
        <p:spPr>
          <a:xfrm>
            <a:off x="2254085" y="1472869"/>
            <a:ext cx="1685867" cy="942575"/>
          </a:xfrm>
          <a:prstGeom prst="wedgeEllipseCallout">
            <a:avLst>
              <a:gd name="adj1" fmla="val 22683"/>
              <a:gd name="adj2" fmla="val 65058"/>
            </a:avLst>
          </a:prstGeom>
          <a:solidFill>
            <a:schemeClr val="lt1"/>
          </a:solidFill>
          <a:ln w="9525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au cours de la lecture</a:t>
            </a:r>
            <a:endParaRPr lang="fr-FR" sz="14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53;p165"/>
          <p:cNvSpPr/>
          <p:nvPr/>
        </p:nvSpPr>
        <p:spPr>
          <a:xfrm>
            <a:off x="7325426" y="1370310"/>
            <a:ext cx="1685867" cy="942575"/>
          </a:xfrm>
          <a:prstGeom prst="wedgeEllipseCallout">
            <a:avLst>
              <a:gd name="adj1" fmla="val 22683"/>
              <a:gd name="adj2" fmla="val 65058"/>
            </a:avLst>
          </a:prstGeom>
          <a:solidFill>
            <a:schemeClr val="lt1"/>
          </a:solidFill>
          <a:ln w="9525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noProof="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Suivi avec concentration au cours de la lecture</a:t>
            </a:r>
            <a:endParaRPr lang="fr-FR" sz="1100" noProof="0" dirty="0"/>
          </a:p>
        </p:txBody>
      </p:sp>
      <p:pic>
        <p:nvPicPr>
          <p:cNvPr id="13" name="Google Shape;1064;p175" descr="Une image contenant illustration, Visage humain, Dessin animé, dessin&#10;&#10;Le contenu généré par l’IA peut êtr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15699" y="2212805"/>
            <a:ext cx="2355771" cy="2355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067;p175" descr="Une image contenant dessin humoristique, Dessin anim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0936" y="2213288"/>
            <a:ext cx="2500439" cy="25004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354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600" b="1" noProof="0" dirty="0"/>
              <a:t>Tout le long de la séance on doit suivre sérieusement soit au cours de la lecture ou soit de la réalisation des activités ou….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DCAEB5A-2D47-3681-EB25-B2F4441BB97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 fait participer les élèves pour qu’ils expriment ce qu’ils comprennent de l’image.</a:t>
            </a:r>
          </a:p>
        </p:txBody>
      </p:sp>
      <p:pic>
        <p:nvPicPr>
          <p:cNvPr id="8" name="Graphique 2" descr="Coche avec un remplissage uni">
            <a:extLst>
              <a:ext uri="{FF2B5EF4-FFF2-40B4-BE49-F238E27FC236}">
                <a16:creationId xmlns:a16="http://schemas.microsoft.com/office/drawing/2014/main" id="{6734D466-F212-41A6-C245-D706BE60F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8524" y="4886321"/>
            <a:ext cx="914400" cy="914400"/>
          </a:xfrm>
          <a:prstGeom prst="rect">
            <a:avLst/>
          </a:prstGeom>
        </p:spPr>
      </p:pic>
      <p:sp>
        <p:nvSpPr>
          <p:cNvPr id="10" name="Signe de multiplication 1">
            <a:extLst>
              <a:ext uri="{FF2B5EF4-FFF2-40B4-BE49-F238E27FC236}">
                <a16:creationId xmlns:a16="http://schemas.microsoft.com/office/drawing/2014/main" id="{69523393-D829-484C-4623-788FC1BD1FDF}"/>
              </a:ext>
            </a:extLst>
          </p:cNvPr>
          <p:cNvSpPr/>
          <p:nvPr/>
        </p:nvSpPr>
        <p:spPr>
          <a:xfrm>
            <a:off x="3061158" y="4713727"/>
            <a:ext cx="1194318" cy="119431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noProof="0" dirty="0">
              <a:solidFill>
                <a:prstClr val="white"/>
              </a:solidFill>
            </a:endParaRPr>
          </a:p>
        </p:txBody>
      </p:sp>
      <p:sp>
        <p:nvSpPr>
          <p:cNvPr id="5" name="Google Shape;951;p165">
            <a:extLst>
              <a:ext uri="{FF2B5EF4-FFF2-40B4-BE49-F238E27FC236}">
                <a16:creationId xmlns:a16="http://schemas.microsoft.com/office/drawing/2014/main" id="{A30170F6-185C-CA63-44C2-61A89C6945C3}"/>
              </a:ext>
            </a:extLst>
          </p:cNvPr>
          <p:cNvSpPr/>
          <p:nvPr/>
        </p:nvSpPr>
        <p:spPr>
          <a:xfrm>
            <a:off x="2254085" y="1472869"/>
            <a:ext cx="1685867" cy="942575"/>
          </a:xfrm>
          <a:prstGeom prst="wedgeEllipseCallout">
            <a:avLst>
              <a:gd name="adj1" fmla="val 22683"/>
              <a:gd name="adj2" fmla="val 65058"/>
            </a:avLst>
          </a:prstGeom>
          <a:solidFill>
            <a:schemeClr val="lt1"/>
          </a:solidFill>
          <a:ln w="9525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au cours de la lecture</a:t>
            </a:r>
            <a:endParaRPr lang="fr-FR" sz="14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953;p165">
            <a:extLst>
              <a:ext uri="{FF2B5EF4-FFF2-40B4-BE49-F238E27FC236}">
                <a16:creationId xmlns:a16="http://schemas.microsoft.com/office/drawing/2014/main" id="{792D5740-2A47-E794-6111-BB6B737568D6}"/>
              </a:ext>
            </a:extLst>
          </p:cNvPr>
          <p:cNvSpPr/>
          <p:nvPr/>
        </p:nvSpPr>
        <p:spPr>
          <a:xfrm>
            <a:off x="7325426" y="1370310"/>
            <a:ext cx="1685867" cy="942575"/>
          </a:xfrm>
          <a:prstGeom prst="wedgeEllipseCallout">
            <a:avLst>
              <a:gd name="adj1" fmla="val 22683"/>
              <a:gd name="adj2" fmla="val 65058"/>
            </a:avLst>
          </a:prstGeom>
          <a:solidFill>
            <a:schemeClr val="lt1"/>
          </a:solidFill>
          <a:ln w="9525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noProof="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Suivi avec concentration au cours de la lecture</a:t>
            </a:r>
            <a:endParaRPr lang="fr-FR" sz="1100" noProof="0" dirty="0"/>
          </a:p>
        </p:txBody>
      </p:sp>
      <p:pic>
        <p:nvPicPr>
          <p:cNvPr id="7" name="Google Shape;1064;p175" descr="Une image contenant illustration, Visage humain, Dessin animé, dessin&#10;&#10;Le contenu généré par l’IA peut être incorrect.">
            <a:extLst>
              <a:ext uri="{FF2B5EF4-FFF2-40B4-BE49-F238E27FC236}">
                <a16:creationId xmlns:a16="http://schemas.microsoft.com/office/drawing/2014/main" id="{3012D7FC-3821-F902-D951-62008344F7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5699" y="2212805"/>
            <a:ext cx="2355771" cy="2355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067;p175" descr="Une image contenant dessin humoristique, Dessin animé">
            <a:extLst>
              <a:ext uri="{FF2B5EF4-FFF2-40B4-BE49-F238E27FC236}">
                <a16:creationId xmlns:a16="http://schemas.microsoft.com/office/drawing/2014/main" id="{F31BA8D9-D938-5A6B-12FA-41F405744E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70936" y="2213288"/>
            <a:ext cx="2500439" cy="25004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31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4234B-F342-87F1-9CD5-6234C963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dessin humoristique, mammifère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E96610E4-FC39-4369-F37C-A37857C90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2" y="1056200"/>
            <a:ext cx="4550664" cy="4550664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id="{CB79046D-737D-322B-356A-0AF60D50AAF9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DDB02709-161F-4050-C472-D5ED998FBC5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17BC7B82-6DA2-7E64-D358-0436D89696E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F9161C1F-3A8A-602B-6DC1-ED9E8916872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49960E37-F66C-C73E-7A6A-7C589EF4CAEB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1A2C99BB-7025-455D-013D-B493CE2B5207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726B437-B67A-6D42-AA8E-E089635A01E4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664D9FB-A8B6-B401-F0D7-81226CB12928}"/>
              </a:ext>
            </a:extLst>
          </p:cNvPr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Réactivation des prérequis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(6 min)</a:t>
            </a:r>
            <a:endParaRPr lang="fr-FR" sz="4800" b="1" kern="0" noProof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80B30369-8D6E-39AB-B367-E61890EC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6B360300-E22B-41AD-98A6-EE13E2D0B3A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4873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227057" y="1419169"/>
            <a:ext cx="1167204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Un électro-aimant attire les objets en fer seulement lorsque le courant circule.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85379" y="480325"/>
            <a:ext cx="497596" cy="431295"/>
            <a:chOff x="779844" y="4335989"/>
            <a:chExt cx="563238" cy="575842"/>
          </a:xfrm>
        </p:grpSpPr>
        <p:pic>
          <p:nvPicPr>
            <p:cNvPr id="1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705B6685-0083-C52F-61D8-C4FFA56C4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On va commencer cette séance par un rappel sur les électro-aimants.</a:t>
            </a:r>
            <a:br>
              <a:rPr lang="fr-FR" noProof="0" dirty="0"/>
            </a:br>
            <a:r>
              <a:rPr lang="fr-FR" noProof="0" dirty="0"/>
              <a:t>  Répondre par vrai ou faux.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E0415555-12FF-3846-BC36-CB1DB13CAD7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</p:spTree>
    <p:extLst>
      <p:ext uri="{BB962C8B-B14F-4D97-AF65-F5344CB8AC3E}">
        <p14:creationId xmlns:p14="http://schemas.microsoft.com/office/powerpoint/2010/main" val="1069821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1224" y="4132231"/>
            <a:ext cx="684830" cy="68483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227057" y="1419169"/>
            <a:ext cx="1167204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Un électro-aimant attire les objets en fer seulement lorsque le courant circule.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32A2B8E-FDA1-5F2C-25FB-872612CF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Oui , c’est  un aimant temporaire.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62CF3E-67DB-4058-6E1F-08EDF622DE2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répondre.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984C29BC-647B-9E5D-EC57-9153386C0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7508" y="466409"/>
            <a:ext cx="413308" cy="41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77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Quand le courant s’annule, l’ électro-aimant cesse d’attirer le fer.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0838D37-9835-53B3-76AB-E535DAAA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Répondre par vrai ou faux.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AEE0120F-9F03-7204-A3F0-EDE8742C52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FC64CEF-C5A0-6893-AB50-E1C4F28481B5}"/>
              </a:ext>
            </a:extLst>
          </p:cNvPr>
          <p:cNvGrpSpPr/>
          <p:nvPr/>
        </p:nvGrpSpPr>
        <p:grpSpPr>
          <a:xfrm>
            <a:off x="11485379" y="480325"/>
            <a:ext cx="497596" cy="431295"/>
            <a:chOff x="779844" y="4335989"/>
            <a:chExt cx="563238" cy="575842"/>
          </a:xfrm>
        </p:grpSpPr>
        <p:pic>
          <p:nvPicPr>
            <p:cNvPr id="1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A0AC995-1D26-F273-B943-F886F595745C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8581017-E104-2A7D-38C8-88E1ACBCABF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903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3663" y="4060514"/>
            <a:ext cx="684830" cy="68483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Quand le courant s’annule, l’ électro-aimant cesse d’attirer le fer.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D7601F4-B0F7-7CDC-8FB8-5644ED00D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Vrai.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774669-251A-5B84-856A-31C8525B8A1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réponse.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E676A0-E59F-CA90-496A-B911B20B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7508" y="466409"/>
            <a:ext cx="413308" cy="41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96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565116" y="2622428"/>
            <a:ext cx="3975547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devient plus fort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701750" y="3660432"/>
            <a:ext cx="383891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attire toujours le fer</a:t>
            </a:r>
            <a:endParaRPr lang="fr-FR" sz="3200" noProof="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716228" y="1296289"/>
            <a:ext cx="1065293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Que se passe-t-il quand le courant est coupé dans un électro-aimant ?</a:t>
            </a: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701751" y="4557214"/>
            <a:ext cx="3949750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perd son action d’attraction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565117" y="5484625"/>
            <a:ext cx="408638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repousse le fer</a:t>
            </a:r>
          </a:p>
        </p:txBody>
      </p:sp>
      <p:sp>
        <p:nvSpPr>
          <p:cNvPr id="18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548462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E39E3AB-5620-1D37-F32C-063EA673F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Choisir la bonne réponse.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59A860-A655-2F9B-1F01-995ECCA245E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BFA02D-72C3-11EF-7520-F24CF918053B}"/>
              </a:ext>
            </a:extLst>
          </p:cNvPr>
          <p:cNvGrpSpPr/>
          <p:nvPr/>
        </p:nvGrpSpPr>
        <p:grpSpPr>
          <a:xfrm>
            <a:off x="11485379" y="480325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060BF84-C0DE-2B8B-252B-9202F08D9F29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F6E282-7169-B4A1-C762-354080ACB40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5044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9">
            <a:extLst>
              <a:ext uri="{FF2B5EF4-FFF2-40B4-BE49-F238E27FC236}">
                <a16:creationId xmlns:a16="http://schemas.microsoft.com/office/drawing/2014/main" id="{B6C3750B-53E5-9A8C-7710-25CB6A681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7508" y="466409"/>
            <a:ext cx="413308" cy="413308"/>
          </a:xfrm>
          <a:prstGeom prst="rect">
            <a:avLst/>
          </a:prstGeom>
        </p:spPr>
      </p:pic>
      <p:pic>
        <p:nvPicPr>
          <p:cNvPr id="59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820" y="4430799"/>
            <a:ext cx="684830" cy="68483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832442" y="1306090"/>
            <a:ext cx="10346098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Que se passe-t-il quand le courant est coupé dans un électro-aimant ?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5C8AC71-A8B5-E379-27E1-0426BA160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Quand le courant est coupé, l’électro-aimant n’est plus aimant.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552365-4898-E06A-D733-04FAB650E3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</a:t>
            </a:r>
            <a:r>
              <a:rPr lang="fr-FR" noProof="0" dirty="0" err="1"/>
              <a:t>choix.E</a:t>
            </a:r>
            <a:r>
              <a:rPr lang="fr-FR" noProof="0" dirty="0"/>
              <a:t> </a:t>
            </a:r>
            <a:r>
              <a:rPr lang="fr-FR" noProof="0" dirty="0" err="1"/>
              <a:t>xpliquer</a:t>
            </a:r>
            <a:r>
              <a:rPr lang="fr-FR" noProof="0" dirty="0"/>
              <a:t> d’avantage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E1FA676-75B0-CA1A-34CA-659E98C9F114}"/>
              </a:ext>
            </a:extLst>
          </p:cNvPr>
          <p:cNvSpPr/>
          <p:nvPr/>
        </p:nvSpPr>
        <p:spPr>
          <a:xfrm>
            <a:off x="1565116" y="2622428"/>
            <a:ext cx="3975547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devient plus fort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1B94571-1756-9C1E-1434-DAFF6DCAC2BC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D020E76-1D3F-0488-75C7-7ECFF5330C48}"/>
              </a:ext>
            </a:extLst>
          </p:cNvPr>
          <p:cNvSpPr/>
          <p:nvPr/>
        </p:nvSpPr>
        <p:spPr>
          <a:xfrm>
            <a:off x="1701750" y="3660432"/>
            <a:ext cx="383891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attire toujours le fer</a:t>
            </a:r>
            <a:endParaRPr lang="fr-FR" sz="3200" noProof="0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3A6F72D-0575-DCCD-3B67-7E368EE104BA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B8E1A9-36CA-26E6-D480-4560C384D0F6}"/>
              </a:ext>
            </a:extLst>
          </p:cNvPr>
          <p:cNvSpPr/>
          <p:nvPr/>
        </p:nvSpPr>
        <p:spPr>
          <a:xfrm>
            <a:off x="1701751" y="4557214"/>
            <a:ext cx="3949750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perd son action d’attraction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6179402-7239-BC57-1164-5833B589458D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" name="Rectangle : coins arrondis 7">
            <a:extLst>
              <a:ext uri="{FF2B5EF4-FFF2-40B4-BE49-F238E27FC236}">
                <a16:creationId xmlns:a16="http://schemas.microsoft.com/office/drawing/2014/main" id="{10F1BEAE-58EF-08D5-8FF5-B41A5B20AC09}"/>
              </a:ext>
            </a:extLst>
          </p:cNvPr>
          <p:cNvSpPr/>
          <p:nvPr/>
        </p:nvSpPr>
        <p:spPr>
          <a:xfrm>
            <a:off x="1565117" y="5484625"/>
            <a:ext cx="408638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Il repousse le fer</a:t>
            </a:r>
          </a:p>
        </p:txBody>
      </p:sp>
      <p:sp>
        <p:nvSpPr>
          <p:cNvPr id="11" name="Rectangle : coins arrondis 8">
            <a:extLst>
              <a:ext uri="{FF2B5EF4-FFF2-40B4-BE49-F238E27FC236}">
                <a16:creationId xmlns:a16="http://schemas.microsoft.com/office/drawing/2014/main" id="{73BBA560-0610-96E0-D4EB-922C26EBD773}"/>
              </a:ext>
            </a:extLst>
          </p:cNvPr>
          <p:cNvSpPr/>
          <p:nvPr/>
        </p:nvSpPr>
        <p:spPr>
          <a:xfrm>
            <a:off x="1104650" y="548462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67474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8BBE-AF5F-50D6-684B-F2D2141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7DEB3746-B94B-EFDD-E5FF-8915E3F28699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6C62AA66-9135-08C5-4525-110643364F0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BE8E0DB3-C9A4-7BAA-6291-2E52FDB9957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680A3102-5313-D00E-EC63-74A68399A04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756259FB-049D-A9EC-AE16-664235DDF42A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FFFFA1A3-F680-79C6-3F86-1C5CBD391089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noProof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9322D99D-1519-4C54-0A93-565DECFE7509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680E97D-8935-0D38-3129-ED7259DA1197}"/>
              </a:ext>
            </a:extLst>
          </p:cNvPr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Déclaration de l’objectif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i="1" kern="0" noProof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(2 min)</a:t>
            </a:r>
            <a:endParaRPr lang="fr-FR" sz="3600" i="1" kern="0" noProof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E5820C-11FA-472B-954A-C47594D30887}"/>
              </a:ext>
            </a:extLst>
          </p:cNvPr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12" name="Picture 1">
              <a:extLst>
                <a:ext uri="{FF2B5EF4-FFF2-40B4-BE49-F238E27FC236}">
                  <a16:creationId xmlns:a16="http://schemas.microsoft.com/office/drawing/2014/main" id="{E70A956F-DBFD-3149-2198-BBAACCEBF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13" name="Google Shape;1205;p11">
              <a:extLst>
                <a:ext uri="{FF2B5EF4-FFF2-40B4-BE49-F238E27FC236}">
                  <a16:creationId xmlns:a16="http://schemas.microsoft.com/office/drawing/2014/main" id="{A23ED508-975E-CD10-451F-1562654FC18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BD17472C-1508-06A4-775B-3B857500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B404D9B3-CB7E-80D3-B9FC-EF12D321A6D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17558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930" y="234317"/>
            <a:ext cx="583170" cy="58317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108D922-7CC7-5710-EFD0-464DDB17F1FB}"/>
              </a:ext>
            </a:extLst>
          </p:cNvPr>
          <p:cNvGrpSpPr/>
          <p:nvPr/>
        </p:nvGrpSpPr>
        <p:grpSpPr>
          <a:xfrm>
            <a:off x="239460" y="4226317"/>
            <a:ext cx="11452314" cy="2022624"/>
            <a:chOff x="239460" y="4226317"/>
            <a:chExt cx="11452314" cy="2022624"/>
          </a:xfrm>
        </p:grpSpPr>
        <p:sp>
          <p:nvSpPr>
            <p:cNvPr id="17" name="Rectangle 16"/>
            <p:cNvSpPr/>
            <p:nvPr/>
          </p:nvSpPr>
          <p:spPr>
            <a:xfrm>
              <a:off x="1443420" y="4226317"/>
              <a:ext cx="10248354" cy="20226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400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sz="2800" noProof="0" dirty="0">
                  <a:solidFill>
                    <a:schemeClr val="tx1"/>
                  </a:solidFill>
                </a:rPr>
                <a:t>Quels éléments de ce montage peuvent influencer le nombre de trombones attirés ?</a:t>
              </a:r>
              <a:endParaRPr lang="fr-FR" sz="2800" noProof="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460" y="4226317"/>
              <a:ext cx="1077195" cy="928981"/>
            </a:xfrm>
            <a:prstGeom prst="rect">
              <a:avLst/>
            </a:prstGeom>
          </p:spPr>
        </p:pic>
      </p:grpSp>
      <p:grpSp>
        <p:nvGrpSpPr>
          <p:cNvPr id="4" name="Groupe 3"/>
          <p:cNvGrpSpPr/>
          <p:nvPr/>
        </p:nvGrpSpPr>
        <p:grpSpPr>
          <a:xfrm>
            <a:off x="3007659" y="1176257"/>
            <a:ext cx="5087577" cy="2810428"/>
            <a:chOff x="3236259" y="1066433"/>
            <a:chExt cx="5087577" cy="2810428"/>
          </a:xfrm>
        </p:grpSpPr>
        <p:pic>
          <p:nvPicPr>
            <p:cNvPr id="16" name="Picture 1056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36259" y="1066433"/>
              <a:ext cx="5087577" cy="2582613"/>
            </a:xfrm>
            <a:prstGeom prst="rect">
              <a:avLst/>
            </a:prstGeom>
            <a:noFill/>
          </p:spPr>
        </p:pic>
        <p:pic>
          <p:nvPicPr>
            <p:cNvPr id="18" name="Image 1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8" t="70270" r="80852"/>
            <a:stretch>
              <a:fillRect/>
            </a:stretch>
          </p:blipFill>
          <p:spPr>
            <a:xfrm>
              <a:off x="3486841" y="3178361"/>
              <a:ext cx="431165" cy="698500"/>
            </a:xfrm>
            <a:prstGeom prst="rect">
              <a:avLst/>
            </a:prstGeom>
            <a:noFill/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8C29625-3B28-C292-37D4-FE7473D1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d’aborder notre tâche d’aujourd’hui, je vous présente la situation suivante: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169FF67-868D-1D2F-E0EB-5A285AA6549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 L’</a:t>
            </a:r>
            <a:r>
              <a:rPr lang="fr-FR" noProof="0" dirty="0" err="1"/>
              <a:t>enseignant·e</a:t>
            </a:r>
            <a:r>
              <a:rPr lang="fr-FR" noProof="0" dirty="0"/>
              <a:t> présente le schéma du montage expérimental. Ouvre la discussion et présente la tâche</a:t>
            </a:r>
          </a:p>
        </p:txBody>
      </p:sp>
    </p:spTree>
    <p:extLst>
      <p:ext uri="{BB962C8B-B14F-4D97-AF65-F5344CB8AC3E}">
        <p14:creationId xmlns:p14="http://schemas.microsoft.com/office/powerpoint/2010/main" val="1768279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054;p38"/>
          <p:cNvSpPr/>
          <p:nvPr/>
        </p:nvSpPr>
        <p:spPr>
          <a:xfrm>
            <a:off x="774698" y="3191193"/>
            <a:ext cx="10910219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b="1" noProof="0" dirty="0"/>
          </a:p>
        </p:txBody>
      </p:sp>
      <p:pic>
        <p:nvPicPr>
          <p:cNvPr id="18" name="Imag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59" y="2907916"/>
            <a:ext cx="805544" cy="805544"/>
          </a:xfrm>
          <a:prstGeom prst="rect">
            <a:avLst/>
          </a:prstGeom>
        </p:spPr>
      </p:pic>
      <p:pic>
        <p:nvPicPr>
          <p:cNvPr id="7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8423" y="441844"/>
            <a:ext cx="452987" cy="452987"/>
          </a:xfrm>
          <a:prstGeom prst="rect">
            <a:avLst/>
          </a:prstGeom>
        </p:spPr>
      </p:pic>
      <p:sp>
        <p:nvSpPr>
          <p:cNvPr id="16" name="ZoneTexte 3"/>
          <p:cNvSpPr txBox="1"/>
          <p:nvPr/>
        </p:nvSpPr>
        <p:spPr>
          <a:xfrm>
            <a:off x="1197302" y="3220189"/>
            <a:ext cx="10601042" cy="517848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285750" indent="-285750" algn="l"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b="1" kern="0" noProof="0" dirty="0">
                <a:solidFill>
                  <a:srgbClr val="FF0000"/>
                </a:solidFill>
              </a:rPr>
              <a:t>Étudier l’effet </a:t>
            </a:r>
            <a:r>
              <a:rPr lang="fr-FR" b="1" kern="0" noProof="0" dirty="0"/>
              <a:t>de quelques </a:t>
            </a:r>
            <a:r>
              <a:rPr lang="fr-FR" b="1" kern="0" noProof="0" dirty="0">
                <a:solidFill>
                  <a:srgbClr val="FF0000"/>
                </a:solidFill>
              </a:rPr>
              <a:t>facteurs</a:t>
            </a:r>
            <a:r>
              <a:rPr lang="fr-FR" b="1" kern="0" noProof="0" dirty="0"/>
              <a:t> sur </a:t>
            </a:r>
            <a:r>
              <a:rPr lang="fr-FR" b="1" kern="0" noProof="0" dirty="0">
                <a:solidFill>
                  <a:srgbClr val="FF0000"/>
                </a:solidFill>
              </a:rPr>
              <a:t>le degré </a:t>
            </a:r>
            <a:r>
              <a:rPr lang="fr-FR" b="1" kern="0" noProof="0" dirty="0"/>
              <a:t>d’attraction d’un électro-aimant.</a:t>
            </a:r>
            <a:endParaRPr lang="fr-FR" b="1" noProof="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noProof="0" dirty="0"/>
              <a:t> 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C10B911-9EAE-8648-4E6F-6B04BEF8D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À la fin de cette séance, vous serez capables d’étudier l’influence de quelques facteurs sur le degré d’attraction d’un électro-aimant.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EE3DAEF9-2423-EA2B-3876-DB4D9705B4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Bien expliquer la tâche (les facteurs ; degré d’attraction) en revenant à l’exemple de la situation déclenchante.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0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 lang="fr-FR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27169" y="1107207"/>
            <a:ext cx="2898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noProof="0" dirty="0">
                <a:solidFill>
                  <a:srgbClr val="FF0000"/>
                </a:solidFill>
              </a:rPr>
              <a:t>Bobine et spires:</a:t>
            </a: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723" y="353455"/>
            <a:ext cx="583170" cy="5831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8129" y="1660754"/>
            <a:ext cx="5908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064">
              <a:lnSpc>
                <a:spcPct val="200000"/>
              </a:lnSpc>
            </a:pPr>
            <a:r>
              <a:rPr lang="fr-FR" sz="2400" noProof="0" dirty="0"/>
              <a:t>Une </a:t>
            </a:r>
            <a:r>
              <a:rPr lang="fr-FR" sz="2400" b="1" noProof="0" dirty="0"/>
              <a:t>spire</a:t>
            </a:r>
            <a:r>
              <a:rPr lang="fr-FR" sz="2400" noProof="0" dirty="0"/>
              <a:t> est un tour de fil autour du noyau.</a:t>
            </a:r>
            <a:endParaRPr lang="fr-FR" sz="2400" noProof="0" dirty="0">
              <a:solidFill>
                <a:srgbClr val="231F2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3C28AD-3650-CED8-0DF8-0ABC8CE225AC}"/>
              </a:ext>
            </a:extLst>
          </p:cNvPr>
          <p:cNvGrpSpPr/>
          <p:nvPr/>
        </p:nvGrpSpPr>
        <p:grpSpPr>
          <a:xfrm>
            <a:off x="867738" y="2522078"/>
            <a:ext cx="10604570" cy="3383062"/>
            <a:chOff x="1067477" y="2641220"/>
            <a:chExt cx="10604570" cy="3383062"/>
          </a:xfrm>
        </p:grpSpPr>
        <p:pic>
          <p:nvPicPr>
            <p:cNvPr id="18" name="Image 17" descr="Modèle et fonction de l'électroaimant | Tameson.fr"/>
            <p:cNvPicPr/>
            <p:nvPr/>
          </p:nvPicPr>
          <p:blipFill>
            <a:blip r:embed="rId3"/>
            <a:srcRect t="34023" r="61791" b="36095"/>
            <a:stretch>
              <a:fillRect/>
            </a:stretch>
          </p:blipFill>
          <p:spPr bwMode="auto">
            <a:xfrm>
              <a:off x="1067477" y="2954122"/>
              <a:ext cx="2656254" cy="1979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ZoneTexte 2"/>
            <p:cNvSpPr txBox="1"/>
            <p:nvPr/>
          </p:nvSpPr>
          <p:spPr>
            <a:xfrm>
              <a:off x="5307106" y="5536399"/>
              <a:ext cx="9657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noProof="0" dirty="0"/>
                <a:t>Spires</a:t>
              </a:r>
            </a:p>
          </p:txBody>
        </p:sp>
        <p:pic>
          <p:nvPicPr>
            <p:cNvPr id="11" name="Image 10" descr="C:\Users\lenovo\Downloads\ChatGPT Image 17 janv. 2026, 13_36_49.png"/>
            <p:cNvPicPr/>
            <p:nvPr/>
          </p:nvPicPr>
          <p:blipFill>
            <a:blip r:embed="rId4"/>
            <a:srcRect l="49054" t="28066" b="30295"/>
            <a:stretch>
              <a:fillRect/>
            </a:stretch>
          </p:blipFill>
          <p:spPr bwMode="auto">
            <a:xfrm>
              <a:off x="6494929" y="2641220"/>
              <a:ext cx="5177118" cy="338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Connecteur droit avec flèche 4"/>
            <p:cNvCxnSpPr/>
            <p:nvPr/>
          </p:nvCxnSpPr>
          <p:spPr>
            <a:xfrm flipH="1" flipV="1">
              <a:off x="3325907" y="4509248"/>
              <a:ext cx="1981199" cy="109369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flipV="1">
              <a:off x="6272859" y="4634753"/>
              <a:ext cx="1878109" cy="9681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5D01B412-0898-6382-F55F-15475664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de passer à notre tâche, je vais vous présenter des  bobines avec leurs spires et donner quelques facteurs influençant sur le degré d’attraction.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ECADF6-B006-614B-43DA-5872B4B2EC8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présente des bobines de différent nombre de spires.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723" y="353455"/>
            <a:ext cx="583170" cy="583170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3"/>
          <a:srcRect l="13470" t="52483" r="60500" b="20908"/>
          <a:stretch>
            <a:fillRect/>
          </a:stretch>
        </p:blipFill>
        <p:spPr bwMode="auto">
          <a:xfrm>
            <a:off x="886698" y="2719735"/>
            <a:ext cx="3119718" cy="198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/>
          <p:cNvPicPr/>
          <p:nvPr/>
        </p:nvPicPr>
        <p:blipFill>
          <a:blip r:embed="rId3"/>
          <a:srcRect l="48235" t="52147" r="26595" b="18650"/>
          <a:stretch>
            <a:fillRect/>
          </a:stretch>
        </p:blipFill>
        <p:spPr bwMode="auto">
          <a:xfrm>
            <a:off x="6499417" y="2319402"/>
            <a:ext cx="2572700" cy="238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322982" y="1475595"/>
            <a:ext cx="7216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noProof="0" dirty="0"/>
              <a:t>Quelle est la différence entre les deux circuits?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694330" y="5427390"/>
            <a:ext cx="81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noProof="0" dirty="0"/>
              <a:t>On a </a:t>
            </a:r>
            <a:r>
              <a:rPr lang="fr-FR" sz="2400" b="1" noProof="0" dirty="0"/>
              <a:t>la même intensité </a:t>
            </a:r>
            <a:r>
              <a:rPr lang="fr-FR" sz="2400" noProof="0" dirty="0"/>
              <a:t>du courant dans les deux circuits, mais le </a:t>
            </a:r>
            <a:r>
              <a:rPr lang="fr-FR" sz="2400" b="1" noProof="0" dirty="0"/>
              <a:t>nombre de spires </a:t>
            </a:r>
            <a:r>
              <a:rPr lang="fr-FR" sz="2400" noProof="0" dirty="0"/>
              <a:t>des bobines utilisées est </a:t>
            </a:r>
            <a:r>
              <a:rPr lang="fr-FR" sz="2400" b="1" noProof="0" dirty="0"/>
              <a:t>différent</a:t>
            </a:r>
            <a:r>
              <a:rPr lang="fr-FR" sz="2400" noProof="0" dirty="0"/>
              <a:t>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454121" y="4655386"/>
            <a:ext cx="102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3 V</a:t>
            </a:r>
          </a:p>
        </p:txBody>
      </p:sp>
      <p:sp>
        <p:nvSpPr>
          <p:cNvPr id="14" name="Ellipse 13"/>
          <p:cNvSpPr/>
          <p:nvPr/>
        </p:nvSpPr>
        <p:spPr>
          <a:xfrm>
            <a:off x="1653581" y="3170895"/>
            <a:ext cx="1174377" cy="100404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Ellipse 14"/>
          <p:cNvSpPr/>
          <p:nvPr/>
        </p:nvSpPr>
        <p:spPr>
          <a:xfrm>
            <a:off x="7019364" y="3051716"/>
            <a:ext cx="1174377" cy="100404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6" name="Image 15" descr="C:\Users\lenovo\Downloads\ChatGPT Image 13 janv. 2026, 17_54_59.png"/>
          <p:cNvPicPr/>
          <p:nvPr/>
        </p:nvPicPr>
        <p:blipFill>
          <a:blip r:embed="rId4" cstate="print"/>
          <a:srcRect l="77888" t="71875" r="18217" b="20395"/>
          <a:stretch>
            <a:fillRect/>
          </a:stretch>
        </p:blipFill>
        <p:spPr bwMode="auto">
          <a:xfrm>
            <a:off x="977153" y="4706470"/>
            <a:ext cx="493370" cy="47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17" descr="C:\Users\lenovo\Downloads\ChatGPT Image 13 janv. 2026, 17_54_59.png"/>
          <p:cNvPicPr/>
          <p:nvPr/>
        </p:nvPicPr>
        <p:blipFill>
          <a:blip r:embed="rId4" cstate="print"/>
          <a:srcRect l="77888" t="71875" r="18217" b="20395"/>
          <a:stretch>
            <a:fillRect/>
          </a:stretch>
        </p:blipFill>
        <p:spPr bwMode="auto">
          <a:xfrm>
            <a:off x="6549367" y="4545812"/>
            <a:ext cx="493370" cy="47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CE48D2-AA6C-5940-7F3E-4D72472C0A40}"/>
              </a:ext>
            </a:extLst>
          </p:cNvPr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lang="fr-FR" b="1" noProof="0" dirty="0">
              <a:solidFill>
                <a:schemeClr val="bg1"/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0443B4C-F73B-3BA8-1D46-A459C285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de passer à notre tâche, je vais vous présenter des  bobines avec leurs spires et donner quelques facteurs influençant sur le degré d’attraction.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E8D5912-A2FB-C1DC-9FF0-667E10F7D70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présente les deux  circuits en identifiant la différence.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AA4C64-1E32-402B-830B-6D8BB38B6CC6}"/>
              </a:ext>
            </a:extLst>
          </p:cNvPr>
          <p:cNvSpPr txBox="1"/>
          <p:nvPr/>
        </p:nvSpPr>
        <p:spPr>
          <a:xfrm>
            <a:off x="3180354" y="4693400"/>
            <a:ext cx="102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3 V</a:t>
            </a:r>
          </a:p>
        </p:txBody>
      </p:sp>
    </p:spTree>
    <p:extLst>
      <p:ext uri="{BB962C8B-B14F-4D97-AF65-F5344CB8AC3E}">
        <p14:creationId xmlns:p14="http://schemas.microsoft.com/office/powerpoint/2010/main" val="92127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723" y="353455"/>
            <a:ext cx="583170" cy="583170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3"/>
          <a:srcRect l="48235" t="52147" r="26595" b="18650"/>
          <a:stretch>
            <a:fillRect/>
          </a:stretch>
        </p:blipFill>
        <p:spPr bwMode="auto">
          <a:xfrm>
            <a:off x="6499417" y="2319402"/>
            <a:ext cx="32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322982" y="1475595"/>
            <a:ext cx="7216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noProof="0" dirty="0"/>
              <a:t>Quelle est la différence entre les deux circuits?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052917" y="5342965"/>
            <a:ext cx="9127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noProof="0" dirty="0"/>
              <a:t>On a des</a:t>
            </a:r>
            <a:r>
              <a:rPr lang="fr-FR" sz="2400" b="1" noProof="0" dirty="0"/>
              <a:t> intensités </a:t>
            </a:r>
            <a:r>
              <a:rPr lang="fr-FR" sz="2400" noProof="0" dirty="0"/>
              <a:t>du courant </a:t>
            </a:r>
            <a:r>
              <a:rPr lang="fr-FR" sz="2400" b="1" noProof="0" dirty="0"/>
              <a:t>différentes</a:t>
            </a:r>
            <a:r>
              <a:rPr lang="fr-FR" sz="2400" noProof="0" dirty="0"/>
              <a:t> dans les deux circuits, mais le </a:t>
            </a:r>
            <a:r>
              <a:rPr lang="fr-FR" sz="2400" b="1" noProof="0" dirty="0"/>
              <a:t>même</a:t>
            </a:r>
            <a:r>
              <a:rPr lang="fr-FR" sz="2400" noProof="0" dirty="0"/>
              <a:t> </a:t>
            </a:r>
            <a:r>
              <a:rPr lang="fr-FR" sz="2400" b="1" noProof="0" dirty="0"/>
              <a:t>nombre de spires </a:t>
            </a:r>
            <a:r>
              <a:rPr lang="fr-FR" sz="2400" noProof="0" dirty="0"/>
              <a:t>des bobines utilisées est le même 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532098" y="4823006"/>
            <a:ext cx="102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1,5 V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028986" y="4837062"/>
            <a:ext cx="102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3 V</a:t>
            </a:r>
          </a:p>
        </p:txBody>
      </p:sp>
      <p:pic>
        <p:nvPicPr>
          <p:cNvPr id="13" name="Image 12"/>
          <p:cNvPicPr/>
          <p:nvPr/>
        </p:nvPicPr>
        <p:blipFill>
          <a:blip r:embed="rId3"/>
          <a:srcRect l="48235" t="52147" r="26595" b="18650"/>
          <a:stretch>
            <a:fillRect/>
          </a:stretch>
        </p:blipFill>
        <p:spPr bwMode="auto">
          <a:xfrm>
            <a:off x="1156446" y="2317062"/>
            <a:ext cx="32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4056"/>
          <p:cNvSpPr/>
          <p:nvPr/>
        </p:nvSpPr>
        <p:spPr>
          <a:xfrm rot="469732">
            <a:off x="7661679" y="3557565"/>
            <a:ext cx="399148" cy="28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/>
            <a:r>
              <a:rPr lang="fr-FR" sz="1600" b="1" i="0" spc="0" baseline="0" noProof="0" dirty="0">
                <a:solidFill>
                  <a:srgbClr val="231F20"/>
                </a:solidFill>
                <a:latin typeface="Calibri-Bold"/>
              </a:rPr>
              <a:t>0.82</a:t>
            </a:r>
          </a:p>
        </p:txBody>
      </p:sp>
      <p:sp>
        <p:nvSpPr>
          <p:cNvPr id="18" name="Rectangle 4056"/>
          <p:cNvSpPr/>
          <p:nvPr/>
        </p:nvSpPr>
        <p:spPr>
          <a:xfrm rot="781652">
            <a:off x="2296082" y="3612526"/>
            <a:ext cx="399148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/>
            <a:r>
              <a:rPr lang="fr-FR" sz="1600" b="1" i="0" spc="0" baseline="0" noProof="0" dirty="0">
                <a:solidFill>
                  <a:srgbClr val="231F20"/>
                </a:solidFill>
                <a:latin typeface="Calibri-Bold"/>
              </a:rPr>
              <a:t>0.41</a:t>
            </a:r>
          </a:p>
        </p:txBody>
      </p:sp>
      <p:pic>
        <p:nvPicPr>
          <p:cNvPr id="14" name="Image 13" descr="C:\Users\lenovo\Downloads\ChatGPT Image 13 janv. 2026, 17_54_59.png"/>
          <p:cNvPicPr/>
          <p:nvPr/>
        </p:nvPicPr>
        <p:blipFill>
          <a:blip r:embed="rId4" cstate="print"/>
          <a:srcRect l="77888" t="71875" r="18217" b="20395"/>
          <a:stretch>
            <a:fillRect/>
          </a:stretch>
        </p:blipFill>
        <p:spPr bwMode="auto">
          <a:xfrm>
            <a:off x="1228168" y="4706470"/>
            <a:ext cx="493370" cy="47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 14" descr="C:\Users\lenovo\Downloads\ChatGPT Image 13 janv. 2026, 17_54_59.png"/>
          <p:cNvPicPr/>
          <p:nvPr/>
        </p:nvPicPr>
        <p:blipFill>
          <a:blip r:embed="rId4" cstate="print"/>
          <a:srcRect l="77888" t="71875" r="18217" b="20395"/>
          <a:stretch>
            <a:fillRect/>
          </a:stretch>
        </p:blipFill>
        <p:spPr bwMode="auto">
          <a:xfrm>
            <a:off x="6589059" y="4696799"/>
            <a:ext cx="493370" cy="47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D21B93-5E85-DA54-9B44-9AC48DF194F6}"/>
              </a:ext>
            </a:extLst>
          </p:cNvPr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lang="fr-FR" b="1" noProof="0" dirty="0">
              <a:solidFill>
                <a:schemeClr val="bg1"/>
              </a:solidFill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34525E79-4480-8250-8093-248F447B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de passer à notre tâche, je vais vous présenter des  bobines avec leurs spires et donner quelques facteurs influençant sur le degré d’attraction. 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F6C3F93-0AF6-FC46-C09F-857860560B7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présente les deux  circuits en identifiant la différence.</a:t>
            </a:r>
          </a:p>
        </p:txBody>
      </p:sp>
    </p:spTree>
    <p:extLst>
      <p:ext uri="{BB962C8B-B14F-4D97-AF65-F5344CB8AC3E}">
        <p14:creationId xmlns:p14="http://schemas.microsoft.com/office/powerpoint/2010/main" val="11349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723" y="353455"/>
            <a:ext cx="583170" cy="58317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17982" y="1119315"/>
            <a:ext cx="7216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noProof="0" dirty="0"/>
              <a:t>Les facteurs qu’on étudiera sont:</a:t>
            </a:r>
          </a:p>
        </p:txBody>
      </p:sp>
      <p:sp>
        <p:nvSpPr>
          <p:cNvPr id="14" name="ZoneTexte 2"/>
          <p:cNvSpPr txBox="1"/>
          <p:nvPr/>
        </p:nvSpPr>
        <p:spPr>
          <a:xfrm>
            <a:off x="2667640" y="2526792"/>
            <a:ext cx="5489213" cy="192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3200" b="1" noProof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nombre de spires.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3200" b="1" noProof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l’intensité du courant. </a:t>
            </a:r>
          </a:p>
        </p:txBody>
      </p:sp>
      <p:sp>
        <p:nvSpPr>
          <p:cNvPr id="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514233" y="5571264"/>
            <a:ext cx="10834085" cy="28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b="1" noProof="0" dirty="0">
                <a:solidFill>
                  <a:srgbClr val="FF0000"/>
                </a:solidFill>
              </a:rPr>
              <a:t>Remarque: </a:t>
            </a:r>
            <a:r>
              <a:rPr lang="fr-FR" sz="1400" b="1" noProof="0" dirty="0"/>
              <a:t>Le matériau du noyau  a aussi l’influence sur le degré d’attraction( nature du matériau et sa position à l’intérieur de la bobine).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DB809F-133B-C21F-8984-F57120AABE1E}"/>
              </a:ext>
            </a:extLst>
          </p:cNvPr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lang="fr-FR" b="1" noProof="0" dirty="0">
              <a:solidFill>
                <a:schemeClr val="bg1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B9D134B-195E-8DBF-2E92-94BAEF57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Dans cette séance on va étudier l’effet de quelques facteurs influençant sur le degré d’attraction d’un électro-aimant.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3DA0BF1-3B5B-6695-5CAF-C246FAD18EC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présente les deux  circuits en identifiant la différence.</a:t>
            </a:r>
          </a:p>
        </p:txBody>
      </p:sp>
    </p:spTree>
    <p:extLst>
      <p:ext uri="{BB962C8B-B14F-4D97-AF65-F5344CB8AC3E}">
        <p14:creationId xmlns:p14="http://schemas.microsoft.com/office/powerpoint/2010/main" val="329382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64613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/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6565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noProof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" name="Rectangle 1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cap="flat">
              <a:solidFill>
                <a:srgbClr val="FF6565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noProof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" name="Rectangle 1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6565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noProof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" name="Rectangle 2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cap="flat">
            <a:solidFill>
              <a:srgbClr val="FF6565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noProof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Rectangle 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2" cap="flat">
            <a:solidFill>
              <a:srgbClr val="FF6565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noProof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Rectangle 2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6565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noProof="0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200">
              <a:lnSpc>
                <a:spcPct val="131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5" b="1" kern="0" noProof="0" dirty="0">
                <a:solidFill>
                  <a:srgbClr val="FF0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Tâche principale</a:t>
            </a:r>
          </a:p>
        </p:txBody>
      </p:sp>
      <p:pic>
        <p:nvPicPr>
          <p:cNvPr id="11" name="Image 10" descr="Une image contenant texte, Visage humain, habits, garçon&#10;&#10;Le contenu généré par l’IA peut être incorrect."/>
          <p:cNvPicPr>
            <a:picLocks noChangeAspect="1"/>
          </p:cNvPicPr>
          <p:nvPr/>
        </p:nvPicPr>
        <p:blipFill>
          <a:blip r:embed="rId2"/>
          <a:srcRect l="6543" t="22389" r="7874" b="21123"/>
          <a:stretch>
            <a:fillRect/>
          </a:stretch>
        </p:blipFill>
        <p:spPr>
          <a:xfrm>
            <a:off x="465154" y="2567829"/>
            <a:ext cx="3426532" cy="22616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C7566AE4-BDC7-2197-8C3F-B4C1FC9D5550}"/>
              </a:ext>
            </a:extLst>
          </p:cNvPr>
          <p:cNvSpPr txBox="1"/>
          <p:nvPr/>
        </p:nvSpPr>
        <p:spPr>
          <a:xfrm>
            <a:off x="358813" y="1403298"/>
            <a:ext cx="11241929" cy="406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fr-FR" sz="2400" b="1" noProof="0" dirty="0"/>
          </a:p>
          <a:p>
            <a:endParaRPr lang="fr-FR" sz="2400" b="1" noProof="0" dirty="0"/>
          </a:p>
          <a:p>
            <a:endParaRPr lang="fr-FR" sz="2400" b="1" noProof="0" dirty="0"/>
          </a:p>
          <a:p>
            <a:endParaRPr lang="fr-FR" sz="2400" b="1" noProof="0" dirty="0"/>
          </a:p>
          <a:p>
            <a:endParaRPr lang="fr-FR" sz="2400" b="1" noProof="0" dirty="0"/>
          </a:p>
        </p:txBody>
      </p:sp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0" name="Rectangle 2774"/>
          <p:cNvSpPr/>
          <p:nvPr/>
        </p:nvSpPr>
        <p:spPr>
          <a:xfrm>
            <a:off x="623103" y="1679903"/>
            <a:ext cx="10838849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357"/>
              </a:lnSpc>
            </a:pPr>
            <a:r>
              <a:rPr lang="fr-FR" sz="2400" noProof="0" dirty="0"/>
              <a:t>Adam possède un électro-aimant qui soulève peu de trombones. Il cherche à augmenter sa force d’attraction.</a:t>
            </a:r>
          </a:p>
          <a:p>
            <a:pPr>
              <a:lnSpc>
                <a:spcPts val="2357"/>
              </a:lnSpc>
            </a:pPr>
            <a:br>
              <a:rPr lang="fr-FR" sz="2400" noProof="0" dirty="0"/>
            </a:br>
            <a:r>
              <a:rPr lang="fr-FR" sz="2400" b="1" noProof="0" dirty="0"/>
              <a:t>Question :</a:t>
            </a:r>
            <a:r>
              <a:rPr lang="fr-FR" sz="2400" noProof="0" dirty="0"/>
              <a:t> Comment augmenter l’attraction de l’ électro-aimant ?</a:t>
            </a:r>
          </a:p>
          <a:p>
            <a:pPr>
              <a:lnSpc>
                <a:spcPts val="2357"/>
              </a:lnSpc>
            </a:pPr>
            <a:br>
              <a:rPr lang="fr-FR" sz="2400" noProof="0" dirty="0"/>
            </a:br>
            <a:r>
              <a:rPr lang="fr-FR" sz="2400" b="1" noProof="0" dirty="0"/>
              <a:t>Hypothèse :</a:t>
            </a:r>
            <a:r>
              <a:rPr lang="fr-FR" sz="2400" noProof="0" dirty="0"/>
              <a:t> A courant constant et en augmentant le nombre de spires de la bobine, la force d’attraction augmente.</a:t>
            </a:r>
          </a:p>
          <a:p>
            <a:pPr>
              <a:lnSpc>
                <a:spcPts val="2357"/>
              </a:lnSpc>
            </a:pPr>
            <a:br>
              <a:rPr lang="fr-FR" sz="2400" noProof="0" dirty="0"/>
            </a:br>
            <a:r>
              <a:rPr lang="fr-FR" sz="2400" b="1" noProof="0" dirty="0"/>
              <a:t>On demande de vérifier cette hypothèse.</a:t>
            </a:r>
            <a:endParaRPr lang="fr-FR" sz="2400" b="1" i="0" spc="0" baseline="0" noProof="0" dirty="0">
              <a:solidFill>
                <a:srgbClr val="231F20"/>
              </a:solidFill>
              <a:latin typeface="Calibri"/>
            </a:endParaRPr>
          </a:p>
        </p:txBody>
      </p:sp>
      <p:pic>
        <p:nvPicPr>
          <p:cNvPr id="12" name="Image 11" descr="C:\Users\lenovo\Downloads\ChatGPT Image 17 janv. 2026, 13_36_49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9952" y="3531931"/>
            <a:ext cx="2772000" cy="183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85B6F3C-98E9-2838-1E0E-C5576F98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Voici notre tâche principale. Je vais vous montrer comment étudier l’effet d’un facteur sur la force d’attraction d’un électro-aimant.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E8E497-2C83-7E8D-5BB2-66CC34AF3B1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 présente différentes bobines dont le nombre de spires est différent.  Après lit la consigne. </a:t>
            </a:r>
          </a:p>
        </p:txBody>
      </p:sp>
    </p:spTree>
    <p:extLst>
      <p:ext uri="{BB962C8B-B14F-4D97-AF65-F5344CB8AC3E}">
        <p14:creationId xmlns:p14="http://schemas.microsoft.com/office/powerpoint/2010/main" val="41353414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3" name="Freeform 11127">
            <a:extLst>
              <a:ext uri="{FF2B5EF4-FFF2-40B4-BE49-F238E27FC236}">
                <a16:creationId xmlns:a16="http://schemas.microsoft.com/office/drawing/2014/main" id="{DEB97E44-07C7-0F5A-7AF7-8D8F6549DD00}"/>
              </a:ext>
            </a:extLst>
          </p:cNvPr>
          <p:cNvSpPr/>
          <p:nvPr/>
        </p:nvSpPr>
        <p:spPr>
          <a:xfrm>
            <a:off x="924782" y="1711112"/>
            <a:ext cx="4696081" cy="432000"/>
          </a:xfrm>
          <a:custGeom>
            <a:avLst/>
            <a:gdLst/>
            <a:ahLst/>
            <a:cxnLst/>
            <a:rect l="0" t="0" r="0" b="0"/>
            <a:pathLst>
              <a:path w="6189408" h="205752">
                <a:moveTo>
                  <a:pt x="0" y="0"/>
                </a:moveTo>
                <a:lnTo>
                  <a:pt x="0" y="205752"/>
                </a:lnTo>
                <a:lnTo>
                  <a:pt x="6153607" y="205752"/>
                </a:lnTo>
                <a:cubicBezTo>
                  <a:pt x="6173380" y="205752"/>
                  <a:pt x="6189408" y="189725"/>
                  <a:pt x="6189408" y="169951"/>
                </a:cubicBezTo>
                <a:lnTo>
                  <a:pt x="6189408" y="35801"/>
                </a:lnTo>
                <a:cubicBezTo>
                  <a:pt x="6189408" y="16027"/>
                  <a:pt x="6173380" y="0"/>
                  <a:pt x="6153607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FE2">
              <a:alpha val="100000"/>
            </a:srgbClr>
          </a:solidFill>
          <a:ln w="127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1410">
            <a:extLst>
              <a:ext uri="{FF2B5EF4-FFF2-40B4-BE49-F238E27FC236}">
                <a16:creationId xmlns:a16="http://schemas.microsoft.com/office/drawing/2014/main" id="{CFDB7A27-562F-D271-171A-C7E8B0888344}"/>
              </a:ext>
            </a:extLst>
          </p:cNvPr>
          <p:cNvSpPr/>
          <p:nvPr/>
        </p:nvSpPr>
        <p:spPr>
          <a:xfrm>
            <a:off x="1095105" y="1701583"/>
            <a:ext cx="871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defTabSz="914400">
              <a:defRPr/>
            </a:pP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F5821F"/>
                </a:solidFill>
                <a:effectLst/>
                <a:uLnTx/>
                <a:uFillTx/>
              </a:rPr>
              <a:t>1. </a:t>
            </a: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</a:rPr>
              <a:t>Identifier les variables.</a:t>
            </a:r>
          </a:p>
        </p:txBody>
      </p:sp>
      <p:sp>
        <p:nvSpPr>
          <p:cNvPr id="17" name="Rectangle 1800"/>
          <p:cNvSpPr/>
          <p:nvPr/>
        </p:nvSpPr>
        <p:spPr>
          <a:xfrm>
            <a:off x="412355" y="2343895"/>
            <a:ext cx="11304508" cy="3693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lnSpc>
                <a:spcPct val="200000"/>
              </a:lnSpc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•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La variable indépendante est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.</a:t>
            </a:r>
          </a:p>
          <a:p>
            <a:pPr marL="0">
              <a:lnSpc>
                <a:spcPct val="200000"/>
              </a:lnSpc>
            </a:pPr>
            <a:endParaRPr lang="fr-FR" sz="2400" b="0" i="0" spc="0" baseline="0" noProof="0" dirty="0">
              <a:solidFill>
                <a:srgbClr val="231F20"/>
              </a:solidFill>
              <a:latin typeface="Calibri"/>
            </a:endParaRPr>
          </a:p>
          <a:p>
            <a:pPr marL="0">
              <a:lnSpc>
                <a:spcPct val="200000"/>
              </a:lnSpc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•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La variable dépendante est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...................................................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.</a:t>
            </a:r>
          </a:p>
          <a:p>
            <a:pPr marL="0">
              <a:lnSpc>
                <a:spcPct val="200000"/>
              </a:lnSpc>
            </a:pPr>
            <a:endParaRPr lang="fr-FR" sz="2400" b="0" i="0" spc="0" baseline="0" noProof="0" dirty="0">
              <a:solidFill>
                <a:srgbClr val="231F20"/>
              </a:solidFill>
              <a:latin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les variables contrôlées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.</a:t>
            </a:r>
          </a:p>
        </p:txBody>
      </p:sp>
      <p:sp>
        <p:nvSpPr>
          <p:cNvPr id="18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339380" y="2563542"/>
            <a:ext cx="302529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le nombre N de spires </a:t>
            </a:r>
          </a:p>
        </p:txBody>
      </p:sp>
      <p:sp>
        <p:nvSpPr>
          <p:cNvPr id="1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195947" y="4012285"/>
            <a:ext cx="417709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le nombre de trombones soulevé </a:t>
            </a:r>
          </a:p>
        </p:txBody>
      </p:sp>
      <p:sp>
        <p:nvSpPr>
          <p:cNvPr id="20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789326" y="5385917"/>
            <a:ext cx="33809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l’intensité I du courant </a:t>
            </a:r>
          </a:p>
        </p:txBody>
      </p:sp>
      <p:pic>
        <p:nvPicPr>
          <p:cNvPr id="21" name="Picture 127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830" y="1730083"/>
            <a:ext cx="397255" cy="409447"/>
          </a:xfrm>
          <a:prstGeom prst="rect">
            <a:avLst/>
          </a:prstGeom>
          <a:noFill/>
        </p:spPr>
      </p:pic>
      <p:sp>
        <p:nvSpPr>
          <p:cNvPr id="22" name="Freeform 1282"/>
          <p:cNvSpPr/>
          <p:nvPr/>
        </p:nvSpPr>
        <p:spPr>
          <a:xfrm>
            <a:off x="604348" y="2078717"/>
            <a:ext cx="54533" cy="25450"/>
          </a:xfrm>
          <a:custGeom>
            <a:avLst/>
            <a:gdLst/>
            <a:ahLst/>
            <a:cxnLst/>
            <a:rect l="0" t="0" r="0" b="0"/>
            <a:pathLst>
              <a:path w="54533" h="25450">
                <a:moveTo>
                  <a:pt x="28524" y="23774"/>
                </a:moveTo>
                <a:cubicBezTo>
                  <a:pt x="43192" y="22098"/>
                  <a:pt x="54533" y="15799"/>
                  <a:pt x="53835" y="9703"/>
                </a:cubicBezTo>
                <a:cubicBezTo>
                  <a:pt x="53136" y="3607"/>
                  <a:pt x="40677" y="0"/>
                  <a:pt x="26010" y="1676"/>
                </a:cubicBezTo>
                <a:cubicBezTo>
                  <a:pt x="11329" y="3353"/>
                  <a:pt x="0" y="9652"/>
                  <a:pt x="699" y="15761"/>
                </a:cubicBezTo>
                <a:cubicBezTo>
                  <a:pt x="1397" y="21857"/>
                  <a:pt x="13856" y="25450"/>
                  <a:pt x="28524" y="23774"/>
                </a:cubicBezTo>
              </a:path>
            </a:pathLst>
          </a:custGeom>
          <a:solidFill>
            <a:srgbClr val="000000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23" name="Freeform 1283"/>
          <p:cNvSpPr/>
          <p:nvPr/>
        </p:nvSpPr>
        <p:spPr>
          <a:xfrm>
            <a:off x="604348" y="2078717"/>
            <a:ext cx="54533" cy="25450"/>
          </a:xfrm>
          <a:custGeom>
            <a:avLst/>
            <a:gdLst/>
            <a:ahLst/>
            <a:cxnLst/>
            <a:rect l="0" t="0" r="0" b="0"/>
            <a:pathLst>
              <a:path w="54533" h="25450">
                <a:moveTo>
                  <a:pt x="28524" y="23774"/>
                </a:moveTo>
                <a:cubicBezTo>
                  <a:pt x="43192" y="22098"/>
                  <a:pt x="54533" y="15799"/>
                  <a:pt x="53835" y="9703"/>
                </a:cubicBezTo>
                <a:cubicBezTo>
                  <a:pt x="53136" y="3607"/>
                  <a:pt x="40677" y="0"/>
                  <a:pt x="26010" y="1676"/>
                </a:cubicBezTo>
                <a:cubicBezTo>
                  <a:pt x="11329" y="3353"/>
                  <a:pt x="0" y="9652"/>
                  <a:pt x="699" y="15761"/>
                </a:cubicBezTo>
                <a:cubicBezTo>
                  <a:pt x="1397" y="21857"/>
                  <a:pt x="13856" y="25450"/>
                  <a:pt x="28524" y="23774"/>
                </a:cubicBezTo>
                <a:close/>
                <a:moveTo>
                  <a:pt x="28524" y="23774"/>
                </a:moveTo>
              </a:path>
            </a:pathLst>
          </a:custGeom>
          <a:noFill/>
          <a:ln w="2273" cap="flat" cmpd="sng">
            <a:solidFill>
              <a:srgbClr val="373535">
                <a:alpha val="100000"/>
              </a:srgbClr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24" name="Freeform 1284"/>
          <p:cNvSpPr/>
          <p:nvPr/>
        </p:nvSpPr>
        <p:spPr>
          <a:xfrm>
            <a:off x="579913" y="2067176"/>
            <a:ext cx="94855" cy="28511"/>
          </a:xfrm>
          <a:custGeom>
            <a:avLst/>
            <a:gdLst/>
            <a:ahLst/>
            <a:cxnLst/>
            <a:rect l="0" t="0" r="0" b="0"/>
            <a:pathLst>
              <a:path w="94855" h="28511">
                <a:moveTo>
                  <a:pt x="88785" y="0"/>
                </a:moveTo>
                <a:lnTo>
                  <a:pt x="88810" y="63"/>
                </a:lnTo>
                <a:cubicBezTo>
                  <a:pt x="89267" y="2882"/>
                  <a:pt x="70663" y="8064"/>
                  <a:pt x="47257" y="11633"/>
                </a:cubicBezTo>
                <a:cubicBezTo>
                  <a:pt x="23850" y="15214"/>
                  <a:pt x="4508" y="15824"/>
                  <a:pt x="4051" y="13017"/>
                </a:cubicBezTo>
                <a:lnTo>
                  <a:pt x="4051" y="12839"/>
                </a:lnTo>
                <a:cubicBezTo>
                  <a:pt x="1333" y="15341"/>
                  <a:pt x="0" y="17881"/>
                  <a:pt x="393" y="20294"/>
                </a:cubicBezTo>
                <a:cubicBezTo>
                  <a:pt x="787" y="22694"/>
                  <a:pt x="2857" y="24701"/>
                  <a:pt x="6210" y="26276"/>
                </a:cubicBezTo>
                <a:cubicBezTo>
                  <a:pt x="7417" y="26835"/>
                  <a:pt x="8775" y="27330"/>
                  <a:pt x="10287" y="27762"/>
                </a:cubicBezTo>
                <a:cubicBezTo>
                  <a:pt x="17221" y="28511"/>
                  <a:pt x="32207" y="27495"/>
                  <a:pt x="49416" y="24866"/>
                </a:cubicBezTo>
                <a:cubicBezTo>
                  <a:pt x="66345" y="22275"/>
                  <a:pt x="80746" y="18846"/>
                  <a:pt x="87262" y="16090"/>
                </a:cubicBezTo>
                <a:cubicBezTo>
                  <a:pt x="88671" y="15151"/>
                  <a:pt x="89915" y="14198"/>
                  <a:pt x="90944" y="13233"/>
                </a:cubicBezTo>
                <a:cubicBezTo>
                  <a:pt x="93560" y="10782"/>
                  <a:pt x="94855" y="8293"/>
                  <a:pt x="94461" y="5918"/>
                </a:cubicBezTo>
                <a:cubicBezTo>
                  <a:pt x="94080" y="3543"/>
                  <a:pt x="92061" y="1562"/>
                  <a:pt x="88785" y="0"/>
                </a:cubicBezTo>
              </a:path>
            </a:pathLst>
          </a:custGeom>
          <a:solidFill>
            <a:srgbClr val="BABCBE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25" name="Picture 128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2053249"/>
            <a:ext cx="134815" cy="61012"/>
          </a:xfrm>
          <a:prstGeom prst="rect">
            <a:avLst/>
          </a:prstGeom>
          <a:noFill/>
        </p:spPr>
      </p:pic>
      <p:sp>
        <p:nvSpPr>
          <p:cNvPr id="26" name="Freeform 1286"/>
          <p:cNvSpPr/>
          <p:nvPr/>
        </p:nvSpPr>
        <p:spPr>
          <a:xfrm>
            <a:off x="588566" y="2070901"/>
            <a:ext cx="80174" cy="15506"/>
          </a:xfrm>
          <a:custGeom>
            <a:avLst/>
            <a:gdLst/>
            <a:ahLst/>
            <a:cxnLst/>
            <a:rect l="0" t="0" r="0" b="0"/>
            <a:pathLst>
              <a:path w="80174" h="15506">
                <a:moveTo>
                  <a:pt x="12712" y="15506"/>
                </a:moveTo>
                <a:cubicBezTo>
                  <a:pt x="7798" y="15506"/>
                  <a:pt x="3175" y="14999"/>
                  <a:pt x="0" y="13525"/>
                </a:cubicBezTo>
                <a:cubicBezTo>
                  <a:pt x="952" y="13563"/>
                  <a:pt x="1981" y="13576"/>
                  <a:pt x="3073" y="13576"/>
                </a:cubicBezTo>
                <a:cubicBezTo>
                  <a:pt x="11747" y="13576"/>
                  <a:pt x="24764" y="12382"/>
                  <a:pt x="38619" y="10274"/>
                </a:cubicBezTo>
                <a:cubicBezTo>
                  <a:pt x="38670" y="10261"/>
                  <a:pt x="38721" y="10261"/>
                  <a:pt x="38759" y="10249"/>
                </a:cubicBezTo>
                <a:cubicBezTo>
                  <a:pt x="38835" y="10236"/>
                  <a:pt x="38912" y="10223"/>
                  <a:pt x="38975" y="10211"/>
                </a:cubicBezTo>
                <a:cubicBezTo>
                  <a:pt x="43839" y="9474"/>
                  <a:pt x="48564" y="8648"/>
                  <a:pt x="52996" y="7785"/>
                </a:cubicBezTo>
                <a:cubicBezTo>
                  <a:pt x="64197" y="5601"/>
                  <a:pt x="73456" y="3175"/>
                  <a:pt x="78726" y="952"/>
                </a:cubicBezTo>
                <a:lnTo>
                  <a:pt x="78777" y="927"/>
                </a:lnTo>
                <a:lnTo>
                  <a:pt x="79031" y="787"/>
                </a:lnTo>
                <a:lnTo>
                  <a:pt x="79069" y="762"/>
                </a:lnTo>
                <a:lnTo>
                  <a:pt x="79107" y="736"/>
                </a:lnTo>
                <a:cubicBezTo>
                  <a:pt x="79475" y="495"/>
                  <a:pt x="79831" y="254"/>
                  <a:pt x="80174" y="0"/>
                </a:cubicBezTo>
                <a:cubicBezTo>
                  <a:pt x="75945" y="9753"/>
                  <a:pt x="42988" y="12433"/>
                  <a:pt x="35673" y="13335"/>
                </a:cubicBezTo>
                <a:cubicBezTo>
                  <a:pt x="31533" y="13856"/>
                  <a:pt x="21627" y="15506"/>
                  <a:pt x="12712" y="15506"/>
                </a:cubicBezTo>
              </a:path>
            </a:pathLst>
          </a:custGeom>
          <a:solidFill>
            <a:srgbClr val="96989A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27" name="Picture 128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4630" y="2065988"/>
            <a:ext cx="39636" cy="27863"/>
          </a:xfrm>
          <a:prstGeom prst="rect">
            <a:avLst/>
          </a:prstGeom>
          <a:noFill/>
        </p:spPr>
      </p:pic>
      <p:sp>
        <p:nvSpPr>
          <p:cNvPr id="28" name="Freeform 1288"/>
          <p:cNvSpPr/>
          <p:nvPr/>
        </p:nvSpPr>
        <p:spPr>
          <a:xfrm>
            <a:off x="575189" y="2052902"/>
            <a:ext cx="99085" cy="29781"/>
          </a:xfrm>
          <a:custGeom>
            <a:avLst/>
            <a:gdLst/>
            <a:ahLst/>
            <a:cxnLst/>
            <a:rect l="0" t="0" r="0" b="0"/>
            <a:pathLst>
              <a:path w="99085" h="29781">
                <a:moveTo>
                  <a:pt x="92748" y="0"/>
                </a:moveTo>
                <a:lnTo>
                  <a:pt x="92760" y="76"/>
                </a:lnTo>
                <a:cubicBezTo>
                  <a:pt x="93243" y="2997"/>
                  <a:pt x="73813" y="8407"/>
                  <a:pt x="49365" y="12141"/>
                </a:cubicBezTo>
                <a:cubicBezTo>
                  <a:pt x="24918" y="15887"/>
                  <a:pt x="4712" y="16522"/>
                  <a:pt x="4230" y="13589"/>
                </a:cubicBezTo>
                <a:lnTo>
                  <a:pt x="4242" y="13411"/>
                </a:lnTo>
                <a:cubicBezTo>
                  <a:pt x="1397" y="16014"/>
                  <a:pt x="0" y="18669"/>
                  <a:pt x="407" y="21183"/>
                </a:cubicBezTo>
                <a:cubicBezTo>
                  <a:pt x="813" y="23698"/>
                  <a:pt x="2998" y="25806"/>
                  <a:pt x="6503" y="27444"/>
                </a:cubicBezTo>
                <a:cubicBezTo>
                  <a:pt x="7747" y="28016"/>
                  <a:pt x="9183" y="28536"/>
                  <a:pt x="10745" y="28994"/>
                </a:cubicBezTo>
                <a:cubicBezTo>
                  <a:pt x="17984" y="29781"/>
                  <a:pt x="33655" y="28714"/>
                  <a:pt x="51626" y="25958"/>
                </a:cubicBezTo>
                <a:cubicBezTo>
                  <a:pt x="69304" y="23266"/>
                  <a:pt x="84341" y="19684"/>
                  <a:pt x="91148" y="16802"/>
                </a:cubicBezTo>
                <a:cubicBezTo>
                  <a:pt x="92634" y="15824"/>
                  <a:pt x="93929" y="14820"/>
                  <a:pt x="95008" y="13817"/>
                </a:cubicBezTo>
                <a:cubicBezTo>
                  <a:pt x="97739" y="11264"/>
                  <a:pt x="99085" y="8661"/>
                  <a:pt x="98678" y="6172"/>
                </a:cubicBezTo>
                <a:cubicBezTo>
                  <a:pt x="98272" y="3708"/>
                  <a:pt x="96164" y="1612"/>
                  <a:pt x="92748" y="0"/>
                </a:cubicBezTo>
              </a:path>
            </a:pathLst>
          </a:custGeom>
          <a:solidFill>
            <a:srgbClr val="BABCBE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29" name="Picture 128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2038061"/>
            <a:ext cx="134301" cy="63500"/>
          </a:xfrm>
          <a:prstGeom prst="rect">
            <a:avLst/>
          </a:prstGeom>
          <a:noFill/>
        </p:spPr>
      </p:pic>
      <p:sp>
        <p:nvSpPr>
          <p:cNvPr id="30" name="Freeform 1290"/>
          <p:cNvSpPr/>
          <p:nvPr/>
        </p:nvSpPr>
        <p:spPr>
          <a:xfrm>
            <a:off x="582467" y="2056008"/>
            <a:ext cx="88480" cy="18224"/>
          </a:xfrm>
          <a:custGeom>
            <a:avLst/>
            <a:gdLst/>
            <a:ahLst/>
            <a:cxnLst/>
            <a:rect l="0" t="0" r="0" b="0"/>
            <a:pathLst>
              <a:path w="88480" h="18224">
                <a:moveTo>
                  <a:pt x="15875" y="18224"/>
                </a:moveTo>
                <a:cubicBezTo>
                  <a:pt x="9716" y="18224"/>
                  <a:pt x="3163" y="17412"/>
                  <a:pt x="0" y="14287"/>
                </a:cubicBezTo>
                <a:cubicBezTo>
                  <a:pt x="445" y="14351"/>
                  <a:pt x="928" y="14402"/>
                  <a:pt x="1448" y="14453"/>
                </a:cubicBezTo>
                <a:cubicBezTo>
                  <a:pt x="1563" y="14491"/>
                  <a:pt x="1677" y="14516"/>
                  <a:pt x="1791" y="14554"/>
                </a:cubicBezTo>
                <a:lnTo>
                  <a:pt x="1842" y="14567"/>
                </a:lnTo>
                <a:lnTo>
                  <a:pt x="2121" y="14618"/>
                </a:lnTo>
                <a:lnTo>
                  <a:pt x="2172" y="14630"/>
                </a:lnTo>
                <a:lnTo>
                  <a:pt x="2223" y="14630"/>
                </a:lnTo>
                <a:cubicBezTo>
                  <a:pt x="3747" y="14795"/>
                  <a:pt x="5576" y="14859"/>
                  <a:pt x="7684" y="14859"/>
                </a:cubicBezTo>
                <a:cubicBezTo>
                  <a:pt x="16243" y="14859"/>
                  <a:pt x="29273" y="13652"/>
                  <a:pt x="43141" y="11532"/>
                </a:cubicBezTo>
                <a:cubicBezTo>
                  <a:pt x="60350" y="8903"/>
                  <a:pt x="75412" y="5461"/>
                  <a:pt x="82715" y="2426"/>
                </a:cubicBezTo>
                <a:lnTo>
                  <a:pt x="82765" y="2413"/>
                </a:lnTo>
                <a:lnTo>
                  <a:pt x="83019" y="2286"/>
                </a:lnTo>
                <a:lnTo>
                  <a:pt x="83057" y="2261"/>
                </a:lnTo>
                <a:lnTo>
                  <a:pt x="83108" y="2235"/>
                </a:lnTo>
                <a:cubicBezTo>
                  <a:pt x="84023" y="1638"/>
                  <a:pt x="84874" y="1041"/>
                  <a:pt x="85661" y="432"/>
                </a:cubicBezTo>
                <a:cubicBezTo>
                  <a:pt x="85877" y="292"/>
                  <a:pt x="86067" y="140"/>
                  <a:pt x="86245" y="0"/>
                </a:cubicBezTo>
                <a:cubicBezTo>
                  <a:pt x="86855" y="394"/>
                  <a:pt x="87414" y="825"/>
                  <a:pt x="87871" y="1308"/>
                </a:cubicBezTo>
                <a:cubicBezTo>
                  <a:pt x="88112" y="1549"/>
                  <a:pt x="88315" y="1803"/>
                  <a:pt x="88480" y="2057"/>
                </a:cubicBezTo>
                <a:cubicBezTo>
                  <a:pt x="88455" y="2070"/>
                  <a:pt x="88417" y="2096"/>
                  <a:pt x="88379" y="2121"/>
                </a:cubicBezTo>
                <a:cubicBezTo>
                  <a:pt x="72948" y="12230"/>
                  <a:pt x="46443" y="15545"/>
                  <a:pt x="28244" y="17424"/>
                </a:cubicBezTo>
                <a:cubicBezTo>
                  <a:pt x="25793" y="17678"/>
                  <a:pt x="20967" y="18224"/>
                  <a:pt x="15875" y="18224"/>
                </a:cubicBezTo>
              </a:path>
            </a:pathLst>
          </a:custGeom>
          <a:solidFill>
            <a:srgbClr val="8F9194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31" name="Picture 129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369" y="1782572"/>
            <a:ext cx="228600" cy="279400"/>
          </a:xfrm>
          <a:prstGeom prst="rect">
            <a:avLst/>
          </a:prstGeom>
          <a:noFill/>
        </p:spPr>
      </p:pic>
      <p:sp>
        <p:nvSpPr>
          <p:cNvPr id="32" name="Freeform 1292"/>
          <p:cNvSpPr/>
          <p:nvPr/>
        </p:nvSpPr>
        <p:spPr>
          <a:xfrm>
            <a:off x="574397" y="2040184"/>
            <a:ext cx="97700" cy="28854"/>
          </a:xfrm>
          <a:custGeom>
            <a:avLst/>
            <a:gdLst/>
            <a:ahLst/>
            <a:cxnLst/>
            <a:rect l="0" t="0" r="0" b="0"/>
            <a:pathLst>
              <a:path w="97700" h="28854">
                <a:moveTo>
                  <a:pt x="91490" y="0"/>
                </a:moveTo>
                <a:lnTo>
                  <a:pt x="91502" y="76"/>
                </a:lnTo>
                <a:cubicBezTo>
                  <a:pt x="91959" y="2870"/>
                  <a:pt x="72783" y="8140"/>
                  <a:pt x="48679" y="11823"/>
                </a:cubicBezTo>
                <a:cubicBezTo>
                  <a:pt x="24562" y="15506"/>
                  <a:pt x="4648" y="16217"/>
                  <a:pt x="4191" y="13411"/>
                </a:cubicBezTo>
                <a:lnTo>
                  <a:pt x="4191" y="13233"/>
                </a:lnTo>
                <a:cubicBezTo>
                  <a:pt x="1397" y="15748"/>
                  <a:pt x="0" y="18288"/>
                  <a:pt x="393" y="20700"/>
                </a:cubicBezTo>
                <a:cubicBezTo>
                  <a:pt x="787" y="23114"/>
                  <a:pt x="2908" y="25107"/>
                  <a:pt x="6362" y="26669"/>
                </a:cubicBezTo>
                <a:cubicBezTo>
                  <a:pt x="7594" y="27216"/>
                  <a:pt x="8991" y="27698"/>
                  <a:pt x="10541" y="28143"/>
                </a:cubicBezTo>
                <a:cubicBezTo>
                  <a:pt x="17665" y="28854"/>
                  <a:pt x="33121" y="27762"/>
                  <a:pt x="50838" y="25057"/>
                </a:cubicBezTo>
                <a:cubicBezTo>
                  <a:pt x="68275" y="22390"/>
                  <a:pt x="83121" y="18897"/>
                  <a:pt x="89840" y="16116"/>
                </a:cubicBezTo>
                <a:cubicBezTo>
                  <a:pt x="91300" y="15163"/>
                  <a:pt x="92582" y="14198"/>
                  <a:pt x="93649" y="13233"/>
                </a:cubicBezTo>
                <a:cubicBezTo>
                  <a:pt x="96354" y="10769"/>
                  <a:pt x="97700" y="8267"/>
                  <a:pt x="97306" y="5892"/>
                </a:cubicBezTo>
                <a:cubicBezTo>
                  <a:pt x="96925" y="3530"/>
                  <a:pt x="94855" y="1536"/>
                  <a:pt x="91490" y="0"/>
                </a:cubicBezTo>
              </a:path>
            </a:pathLst>
          </a:custGeom>
          <a:solidFill>
            <a:srgbClr val="BABCBE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33" name="Picture 129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2025361"/>
            <a:ext cx="132174" cy="63500"/>
          </a:xfrm>
          <a:prstGeom prst="rect">
            <a:avLst/>
          </a:prstGeom>
          <a:noFill/>
        </p:spPr>
      </p:pic>
      <p:sp>
        <p:nvSpPr>
          <p:cNvPr id="34" name="Freeform 1294"/>
          <p:cNvSpPr/>
          <p:nvPr/>
        </p:nvSpPr>
        <p:spPr>
          <a:xfrm>
            <a:off x="583307" y="2043903"/>
            <a:ext cx="82612" cy="15824"/>
          </a:xfrm>
          <a:custGeom>
            <a:avLst/>
            <a:gdLst/>
            <a:ahLst/>
            <a:cxnLst/>
            <a:rect l="0" t="0" r="0" b="0"/>
            <a:pathLst>
              <a:path w="82612" h="15824">
                <a:moveTo>
                  <a:pt x="12750" y="15824"/>
                </a:moveTo>
                <a:cubicBezTo>
                  <a:pt x="7810" y="15824"/>
                  <a:pt x="3187" y="15329"/>
                  <a:pt x="0" y="13894"/>
                </a:cubicBezTo>
                <a:cubicBezTo>
                  <a:pt x="863" y="13932"/>
                  <a:pt x="1778" y="13945"/>
                  <a:pt x="2756" y="13945"/>
                </a:cubicBezTo>
                <a:cubicBezTo>
                  <a:pt x="11658" y="13945"/>
                  <a:pt x="25221" y="12688"/>
                  <a:pt x="39673" y="10491"/>
                </a:cubicBezTo>
                <a:cubicBezTo>
                  <a:pt x="39826" y="10465"/>
                  <a:pt x="39991" y="10440"/>
                  <a:pt x="40143" y="10414"/>
                </a:cubicBezTo>
                <a:cubicBezTo>
                  <a:pt x="45160" y="9640"/>
                  <a:pt x="50024" y="8801"/>
                  <a:pt x="54596" y="7912"/>
                </a:cubicBezTo>
                <a:cubicBezTo>
                  <a:pt x="66128" y="5690"/>
                  <a:pt x="75665" y="3213"/>
                  <a:pt x="81088" y="966"/>
                </a:cubicBezTo>
                <a:lnTo>
                  <a:pt x="81139" y="940"/>
                </a:lnTo>
                <a:lnTo>
                  <a:pt x="81393" y="800"/>
                </a:lnTo>
                <a:lnTo>
                  <a:pt x="81431" y="788"/>
                </a:lnTo>
                <a:lnTo>
                  <a:pt x="81469" y="762"/>
                </a:lnTo>
                <a:cubicBezTo>
                  <a:pt x="81863" y="508"/>
                  <a:pt x="82244" y="254"/>
                  <a:pt x="82612" y="0"/>
                </a:cubicBezTo>
                <a:cubicBezTo>
                  <a:pt x="78231" y="9792"/>
                  <a:pt x="44271" y="12611"/>
                  <a:pt x="36714" y="13551"/>
                </a:cubicBezTo>
                <a:cubicBezTo>
                  <a:pt x="32409" y="14097"/>
                  <a:pt x="22008" y="15824"/>
                  <a:pt x="12750" y="15824"/>
                </a:cubicBezTo>
              </a:path>
            </a:pathLst>
          </a:custGeom>
          <a:solidFill>
            <a:srgbClr val="96989A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35" name="Picture 129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283" y="2039110"/>
            <a:ext cx="40322" cy="27978"/>
          </a:xfrm>
          <a:prstGeom prst="rect">
            <a:avLst/>
          </a:prstGeom>
          <a:noFill/>
        </p:spPr>
      </p:pic>
      <p:sp>
        <p:nvSpPr>
          <p:cNvPr id="36" name="Freeform 1296"/>
          <p:cNvSpPr/>
          <p:nvPr/>
        </p:nvSpPr>
        <p:spPr>
          <a:xfrm>
            <a:off x="569602" y="2025896"/>
            <a:ext cx="102043" cy="30149"/>
          </a:xfrm>
          <a:custGeom>
            <a:avLst/>
            <a:gdLst/>
            <a:ahLst/>
            <a:cxnLst/>
            <a:rect l="0" t="0" r="0" b="0"/>
            <a:pathLst>
              <a:path w="102043" h="30149">
                <a:moveTo>
                  <a:pt x="95567" y="0"/>
                </a:moveTo>
                <a:lnTo>
                  <a:pt x="95579" y="76"/>
                </a:lnTo>
                <a:cubicBezTo>
                  <a:pt x="96062" y="2997"/>
                  <a:pt x="76035" y="8509"/>
                  <a:pt x="50851" y="12357"/>
                </a:cubicBezTo>
                <a:cubicBezTo>
                  <a:pt x="25654" y="16205"/>
                  <a:pt x="4851" y="16941"/>
                  <a:pt x="4382" y="14008"/>
                </a:cubicBezTo>
                <a:lnTo>
                  <a:pt x="4382" y="13817"/>
                </a:lnTo>
                <a:cubicBezTo>
                  <a:pt x="1461" y="16446"/>
                  <a:pt x="0" y="19100"/>
                  <a:pt x="406" y="21628"/>
                </a:cubicBezTo>
                <a:cubicBezTo>
                  <a:pt x="813" y="24129"/>
                  <a:pt x="3048" y="26238"/>
                  <a:pt x="6642" y="27851"/>
                </a:cubicBezTo>
                <a:cubicBezTo>
                  <a:pt x="7925" y="28422"/>
                  <a:pt x="9385" y="28943"/>
                  <a:pt x="11011" y="29387"/>
                </a:cubicBezTo>
                <a:cubicBezTo>
                  <a:pt x="18453" y="30149"/>
                  <a:pt x="34595" y="28994"/>
                  <a:pt x="53111" y="26174"/>
                </a:cubicBezTo>
                <a:cubicBezTo>
                  <a:pt x="71311" y="23393"/>
                  <a:pt x="86817" y="19748"/>
                  <a:pt x="93840" y="16827"/>
                </a:cubicBezTo>
                <a:cubicBezTo>
                  <a:pt x="95364" y="15836"/>
                  <a:pt x="96710" y="14833"/>
                  <a:pt x="97827" y="13817"/>
                </a:cubicBezTo>
                <a:cubicBezTo>
                  <a:pt x="100647" y="11252"/>
                  <a:pt x="102043" y="8636"/>
                  <a:pt x="101637" y="6159"/>
                </a:cubicBezTo>
                <a:cubicBezTo>
                  <a:pt x="101231" y="3682"/>
                  <a:pt x="99072" y="1600"/>
                  <a:pt x="95567" y="0"/>
                </a:cubicBezTo>
              </a:path>
            </a:pathLst>
          </a:custGeom>
          <a:solidFill>
            <a:srgbClr val="BABCBE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37" name="Picture 129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2011968"/>
            <a:ext cx="131715" cy="64193"/>
          </a:xfrm>
          <a:prstGeom prst="rect">
            <a:avLst/>
          </a:prstGeom>
          <a:noFill/>
        </p:spPr>
      </p:pic>
      <p:sp>
        <p:nvSpPr>
          <p:cNvPr id="38" name="Freeform 1298"/>
          <p:cNvSpPr/>
          <p:nvPr/>
        </p:nvSpPr>
        <p:spPr>
          <a:xfrm>
            <a:off x="577094" y="2028978"/>
            <a:ext cx="91172" cy="18580"/>
          </a:xfrm>
          <a:custGeom>
            <a:avLst/>
            <a:gdLst/>
            <a:ahLst/>
            <a:cxnLst/>
            <a:rect l="0" t="0" r="0" b="0"/>
            <a:pathLst>
              <a:path w="91172" h="18580">
                <a:moveTo>
                  <a:pt x="16001" y="18580"/>
                </a:moveTo>
                <a:cubicBezTo>
                  <a:pt x="9753" y="18580"/>
                  <a:pt x="3187" y="17768"/>
                  <a:pt x="0" y="14707"/>
                </a:cubicBezTo>
                <a:cubicBezTo>
                  <a:pt x="1638" y="14936"/>
                  <a:pt x="3759" y="15050"/>
                  <a:pt x="6565" y="15063"/>
                </a:cubicBezTo>
                <a:cubicBezTo>
                  <a:pt x="7874" y="15063"/>
                  <a:pt x="9321" y="15037"/>
                  <a:pt x="10934" y="14974"/>
                </a:cubicBezTo>
                <a:cubicBezTo>
                  <a:pt x="19836" y="14656"/>
                  <a:pt x="31469" y="13450"/>
                  <a:pt x="43725" y="11570"/>
                </a:cubicBezTo>
                <a:cubicBezTo>
                  <a:pt x="55993" y="9703"/>
                  <a:pt x="67448" y="7379"/>
                  <a:pt x="76008" y="5030"/>
                </a:cubicBezTo>
                <a:cubicBezTo>
                  <a:pt x="83374" y="2985"/>
                  <a:pt x="86981" y="1499"/>
                  <a:pt x="88860" y="0"/>
                </a:cubicBezTo>
                <a:cubicBezTo>
                  <a:pt x="89495" y="407"/>
                  <a:pt x="90092" y="851"/>
                  <a:pt x="90575" y="1334"/>
                </a:cubicBezTo>
                <a:cubicBezTo>
                  <a:pt x="90803" y="1575"/>
                  <a:pt x="91007" y="1816"/>
                  <a:pt x="91172" y="2058"/>
                </a:cubicBezTo>
                <a:cubicBezTo>
                  <a:pt x="91134" y="2083"/>
                  <a:pt x="91083" y="2109"/>
                  <a:pt x="91045" y="2134"/>
                </a:cubicBezTo>
                <a:cubicBezTo>
                  <a:pt x="75106" y="12332"/>
                  <a:pt x="47814" y="15761"/>
                  <a:pt x="29069" y="17717"/>
                </a:cubicBezTo>
                <a:cubicBezTo>
                  <a:pt x="26491" y="17984"/>
                  <a:pt x="21360" y="18580"/>
                  <a:pt x="16001" y="18580"/>
                </a:cubicBezTo>
              </a:path>
            </a:pathLst>
          </a:custGeom>
          <a:solidFill>
            <a:srgbClr val="8F9194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39" name="Picture 129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700" y="2013214"/>
            <a:ext cx="120827" cy="41312"/>
          </a:xfrm>
          <a:prstGeom prst="rect">
            <a:avLst/>
          </a:prstGeom>
          <a:noFill/>
        </p:spPr>
      </p:pic>
      <p:sp>
        <p:nvSpPr>
          <p:cNvPr id="40" name="Freeform 1300"/>
          <p:cNvSpPr/>
          <p:nvPr/>
        </p:nvSpPr>
        <p:spPr>
          <a:xfrm>
            <a:off x="575445" y="2026205"/>
            <a:ext cx="95299" cy="17830"/>
          </a:xfrm>
          <a:custGeom>
            <a:avLst/>
            <a:gdLst/>
            <a:ahLst/>
            <a:cxnLst/>
            <a:rect l="0" t="0" r="0" b="0"/>
            <a:pathLst>
              <a:path w="95299" h="17830">
                <a:moveTo>
                  <a:pt x="8216" y="17830"/>
                </a:moveTo>
                <a:cubicBezTo>
                  <a:pt x="5410" y="17818"/>
                  <a:pt x="3289" y="17704"/>
                  <a:pt x="1651" y="17488"/>
                </a:cubicBezTo>
                <a:cubicBezTo>
                  <a:pt x="889" y="16751"/>
                  <a:pt x="330" y="15887"/>
                  <a:pt x="0" y="14884"/>
                </a:cubicBezTo>
                <a:cubicBezTo>
                  <a:pt x="1358" y="15290"/>
                  <a:pt x="3835" y="15621"/>
                  <a:pt x="7950" y="15621"/>
                </a:cubicBezTo>
                <a:lnTo>
                  <a:pt x="8216" y="15621"/>
                </a:lnTo>
                <a:cubicBezTo>
                  <a:pt x="9486" y="15621"/>
                  <a:pt x="10921" y="15595"/>
                  <a:pt x="12508" y="15544"/>
                </a:cubicBezTo>
                <a:cubicBezTo>
                  <a:pt x="21271" y="15227"/>
                  <a:pt x="32828" y="14033"/>
                  <a:pt x="45020" y="12166"/>
                </a:cubicBezTo>
                <a:cubicBezTo>
                  <a:pt x="57212" y="10299"/>
                  <a:pt x="68591" y="8001"/>
                  <a:pt x="77037" y="5677"/>
                </a:cubicBezTo>
                <a:cubicBezTo>
                  <a:pt x="85317" y="3429"/>
                  <a:pt x="88657" y="1676"/>
                  <a:pt x="89521" y="673"/>
                </a:cubicBezTo>
                <a:lnTo>
                  <a:pt x="90130" y="0"/>
                </a:lnTo>
                <a:lnTo>
                  <a:pt x="90931" y="444"/>
                </a:lnTo>
                <a:cubicBezTo>
                  <a:pt x="91959" y="1003"/>
                  <a:pt x="93001" y="1702"/>
                  <a:pt x="93877" y="2578"/>
                </a:cubicBezTo>
                <a:cubicBezTo>
                  <a:pt x="94448" y="3175"/>
                  <a:pt x="94969" y="3848"/>
                  <a:pt x="95299" y="4635"/>
                </a:cubicBezTo>
                <a:cubicBezTo>
                  <a:pt x="94969" y="4521"/>
                  <a:pt x="94626" y="4457"/>
                  <a:pt x="94283" y="4457"/>
                </a:cubicBezTo>
                <a:cubicBezTo>
                  <a:pt x="93775" y="4457"/>
                  <a:pt x="93267" y="4584"/>
                  <a:pt x="92823" y="4838"/>
                </a:cubicBezTo>
                <a:cubicBezTo>
                  <a:pt x="92658" y="4584"/>
                  <a:pt x="92455" y="4343"/>
                  <a:pt x="92213" y="4102"/>
                </a:cubicBezTo>
                <a:cubicBezTo>
                  <a:pt x="91743" y="3632"/>
                  <a:pt x="91147" y="3175"/>
                  <a:pt x="90512" y="2781"/>
                </a:cubicBezTo>
                <a:cubicBezTo>
                  <a:pt x="88632" y="4267"/>
                  <a:pt x="85025" y="5753"/>
                  <a:pt x="77659" y="7810"/>
                </a:cubicBezTo>
                <a:cubicBezTo>
                  <a:pt x="69087" y="10160"/>
                  <a:pt x="57644" y="12484"/>
                  <a:pt x="45376" y="14351"/>
                </a:cubicBezTo>
                <a:cubicBezTo>
                  <a:pt x="33120" y="16230"/>
                  <a:pt x="21487" y="17437"/>
                  <a:pt x="12584" y="17742"/>
                </a:cubicBezTo>
                <a:cubicBezTo>
                  <a:pt x="10971" y="17805"/>
                  <a:pt x="9524" y="17830"/>
                  <a:pt x="8216" y="17830"/>
                </a:cubicBezTo>
              </a:path>
            </a:pathLst>
          </a:custGeom>
          <a:solidFill>
            <a:srgbClr val="212124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41" name="Picture 130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369" y="1782572"/>
            <a:ext cx="215900" cy="242497"/>
          </a:xfrm>
          <a:prstGeom prst="rect">
            <a:avLst/>
          </a:prstGeom>
          <a:noFill/>
        </p:spPr>
      </p:pic>
      <p:sp>
        <p:nvSpPr>
          <p:cNvPr id="42" name="Freeform 1302"/>
          <p:cNvSpPr/>
          <p:nvPr/>
        </p:nvSpPr>
        <p:spPr>
          <a:xfrm>
            <a:off x="499545" y="1787043"/>
            <a:ext cx="196252" cy="178981"/>
          </a:xfrm>
          <a:custGeom>
            <a:avLst/>
            <a:gdLst/>
            <a:ahLst/>
            <a:cxnLst/>
            <a:rect l="0" t="0" r="0" b="0"/>
            <a:pathLst>
              <a:path w="196252" h="178981">
                <a:moveTo>
                  <a:pt x="50914" y="178981"/>
                </a:moveTo>
                <a:cubicBezTo>
                  <a:pt x="50800" y="178893"/>
                  <a:pt x="50673" y="178816"/>
                  <a:pt x="50546" y="178728"/>
                </a:cubicBezTo>
                <a:cubicBezTo>
                  <a:pt x="50419" y="178575"/>
                  <a:pt x="50292" y="178410"/>
                  <a:pt x="50165" y="178245"/>
                </a:cubicBezTo>
                <a:cubicBezTo>
                  <a:pt x="39459" y="165100"/>
                  <a:pt x="18085" y="143917"/>
                  <a:pt x="7074" y="118949"/>
                </a:cubicBezTo>
                <a:cubicBezTo>
                  <a:pt x="5156" y="114796"/>
                  <a:pt x="3607" y="110465"/>
                  <a:pt x="2477" y="105956"/>
                </a:cubicBezTo>
                <a:cubicBezTo>
                  <a:pt x="1956" y="103963"/>
                  <a:pt x="1486" y="101969"/>
                  <a:pt x="1143" y="99949"/>
                </a:cubicBezTo>
                <a:lnTo>
                  <a:pt x="1105" y="99822"/>
                </a:lnTo>
                <a:lnTo>
                  <a:pt x="1080" y="99581"/>
                </a:lnTo>
                <a:cubicBezTo>
                  <a:pt x="292" y="94908"/>
                  <a:pt x="0" y="90158"/>
                  <a:pt x="292" y="85344"/>
                </a:cubicBezTo>
                <a:cubicBezTo>
                  <a:pt x="1715" y="44730"/>
                  <a:pt x="36538" y="8649"/>
                  <a:pt x="84505" y="1321"/>
                </a:cubicBezTo>
                <a:cubicBezTo>
                  <a:pt x="90322" y="432"/>
                  <a:pt x="96075" y="0"/>
                  <a:pt x="101752" y="0"/>
                </a:cubicBezTo>
                <a:cubicBezTo>
                  <a:pt x="142836" y="0"/>
                  <a:pt x="178841" y="22568"/>
                  <a:pt x="191401" y="56147"/>
                </a:cubicBezTo>
                <a:cubicBezTo>
                  <a:pt x="193217" y="60630"/>
                  <a:pt x="194449" y="65240"/>
                  <a:pt x="195185" y="69914"/>
                </a:cubicBezTo>
                <a:lnTo>
                  <a:pt x="195249" y="70155"/>
                </a:lnTo>
                <a:lnTo>
                  <a:pt x="195249" y="70295"/>
                </a:lnTo>
                <a:cubicBezTo>
                  <a:pt x="195567" y="72314"/>
                  <a:pt x="195757" y="74359"/>
                  <a:pt x="195884" y="76404"/>
                </a:cubicBezTo>
                <a:cubicBezTo>
                  <a:pt x="196252" y="81026"/>
                  <a:pt x="196151" y="85624"/>
                  <a:pt x="195655" y="90145"/>
                </a:cubicBezTo>
                <a:cubicBezTo>
                  <a:pt x="193357" y="114808"/>
                  <a:pt x="181863" y="139053"/>
                  <a:pt x="175310" y="155029"/>
                </a:cubicBezTo>
                <a:cubicBezTo>
                  <a:pt x="175221" y="155131"/>
                  <a:pt x="175132" y="155258"/>
                  <a:pt x="175031" y="155359"/>
                </a:cubicBezTo>
                <a:cubicBezTo>
                  <a:pt x="175970" y="153074"/>
                  <a:pt x="177012" y="150622"/>
                  <a:pt x="178079" y="148070"/>
                </a:cubicBezTo>
                <a:lnTo>
                  <a:pt x="178079" y="148070"/>
                </a:lnTo>
                <a:cubicBezTo>
                  <a:pt x="184568" y="132677"/>
                  <a:pt x="193522" y="111519"/>
                  <a:pt x="195528" y="90145"/>
                </a:cubicBezTo>
                <a:cubicBezTo>
                  <a:pt x="195820" y="87440"/>
                  <a:pt x="195973" y="84722"/>
                  <a:pt x="195973" y="82017"/>
                </a:cubicBezTo>
                <a:cubicBezTo>
                  <a:pt x="195973" y="80150"/>
                  <a:pt x="195897" y="78283"/>
                  <a:pt x="195757" y="76429"/>
                </a:cubicBezTo>
                <a:cubicBezTo>
                  <a:pt x="195605" y="74143"/>
                  <a:pt x="195401" y="72149"/>
                  <a:pt x="195135" y="70333"/>
                </a:cubicBezTo>
                <a:lnTo>
                  <a:pt x="195109" y="70193"/>
                </a:lnTo>
                <a:lnTo>
                  <a:pt x="195109" y="70117"/>
                </a:lnTo>
                <a:lnTo>
                  <a:pt x="195059" y="69901"/>
                </a:lnTo>
                <a:cubicBezTo>
                  <a:pt x="194309" y="65164"/>
                  <a:pt x="193039" y="60554"/>
                  <a:pt x="191287" y="56198"/>
                </a:cubicBezTo>
                <a:cubicBezTo>
                  <a:pt x="178460" y="21971"/>
                  <a:pt x="142341" y="127"/>
                  <a:pt x="101828" y="127"/>
                </a:cubicBezTo>
                <a:cubicBezTo>
                  <a:pt x="96125" y="127"/>
                  <a:pt x="90347" y="559"/>
                  <a:pt x="84530" y="1448"/>
                </a:cubicBezTo>
                <a:cubicBezTo>
                  <a:pt x="37313" y="8662"/>
                  <a:pt x="1880" y="43866"/>
                  <a:pt x="419" y="85344"/>
                </a:cubicBezTo>
                <a:cubicBezTo>
                  <a:pt x="343" y="86538"/>
                  <a:pt x="305" y="87745"/>
                  <a:pt x="305" y="88938"/>
                </a:cubicBezTo>
                <a:cubicBezTo>
                  <a:pt x="305" y="92469"/>
                  <a:pt x="610" y="96000"/>
                  <a:pt x="1207" y="99530"/>
                </a:cubicBezTo>
                <a:lnTo>
                  <a:pt x="1232" y="99734"/>
                </a:lnTo>
                <a:lnTo>
                  <a:pt x="1232" y="99784"/>
                </a:lnTo>
                <a:lnTo>
                  <a:pt x="1270" y="99962"/>
                </a:lnTo>
                <a:cubicBezTo>
                  <a:pt x="1588" y="101753"/>
                  <a:pt x="2020" y="103709"/>
                  <a:pt x="2604" y="105918"/>
                </a:cubicBezTo>
                <a:cubicBezTo>
                  <a:pt x="3721" y="110351"/>
                  <a:pt x="5258" y="114720"/>
                  <a:pt x="7188" y="118885"/>
                </a:cubicBezTo>
                <a:cubicBezTo>
                  <a:pt x="15913" y="138634"/>
                  <a:pt x="31166" y="156096"/>
                  <a:pt x="42253" y="168809"/>
                </a:cubicBezTo>
                <a:cubicBezTo>
                  <a:pt x="45212" y="172200"/>
                  <a:pt x="48006" y="175400"/>
                  <a:pt x="50267" y="178169"/>
                </a:cubicBezTo>
                <a:cubicBezTo>
                  <a:pt x="50483" y="178448"/>
                  <a:pt x="50699" y="178715"/>
                  <a:pt x="50914" y="178981"/>
                </a:cubicBezTo>
              </a:path>
            </a:pathLst>
          </a:custGeom>
          <a:solidFill>
            <a:srgbClr val="323227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43" name="Picture 130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58" y="1774472"/>
            <a:ext cx="221068" cy="224000"/>
          </a:xfrm>
          <a:prstGeom prst="rect">
            <a:avLst/>
          </a:prstGeom>
          <a:noFill/>
        </p:spPr>
      </p:pic>
      <p:sp>
        <p:nvSpPr>
          <p:cNvPr id="44" name="Freeform 1304"/>
          <p:cNvSpPr/>
          <p:nvPr/>
        </p:nvSpPr>
        <p:spPr>
          <a:xfrm>
            <a:off x="550053" y="1992627"/>
            <a:ext cx="23279" cy="44843"/>
          </a:xfrm>
          <a:custGeom>
            <a:avLst/>
            <a:gdLst/>
            <a:ahLst/>
            <a:cxnLst/>
            <a:rect l="0" t="0" r="0" b="0"/>
            <a:pathLst>
              <a:path w="23279" h="44843">
                <a:moveTo>
                  <a:pt x="23279" y="44843"/>
                </a:moveTo>
                <a:cubicBezTo>
                  <a:pt x="21222" y="38036"/>
                  <a:pt x="14288" y="17754"/>
                  <a:pt x="0" y="0"/>
                </a:cubicBezTo>
                <a:cubicBezTo>
                  <a:pt x="13" y="13"/>
                  <a:pt x="26" y="25"/>
                  <a:pt x="38" y="38"/>
                </a:cubicBezTo>
                <a:cubicBezTo>
                  <a:pt x="14313" y="17780"/>
                  <a:pt x="21235" y="38049"/>
                  <a:pt x="23279" y="44843"/>
                </a:cubicBezTo>
                <a:lnTo>
                  <a:pt x="23279" y="44843"/>
                </a:lnTo>
              </a:path>
            </a:pathLst>
          </a:custGeom>
          <a:solidFill>
            <a:srgbClr val="323227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45" name="Picture 130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2025361"/>
            <a:ext cx="33124" cy="38100"/>
          </a:xfrm>
          <a:prstGeom prst="rect">
            <a:avLst/>
          </a:prstGeom>
          <a:noFill/>
        </p:spPr>
      </p:pic>
      <p:pic>
        <p:nvPicPr>
          <p:cNvPr id="46" name="Picture 1306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348" y="1956194"/>
            <a:ext cx="35267" cy="76492"/>
          </a:xfrm>
          <a:prstGeom prst="rect">
            <a:avLst/>
          </a:prstGeom>
          <a:noFill/>
        </p:spPr>
      </p:pic>
      <p:sp>
        <p:nvSpPr>
          <p:cNvPr id="47" name="Freeform 1307"/>
          <p:cNvSpPr/>
          <p:nvPr/>
        </p:nvSpPr>
        <p:spPr>
          <a:xfrm>
            <a:off x="555837" y="1996287"/>
            <a:ext cx="44183" cy="43065"/>
          </a:xfrm>
          <a:custGeom>
            <a:avLst/>
            <a:gdLst/>
            <a:ahLst/>
            <a:cxnLst/>
            <a:rect l="0" t="0" r="0" b="0"/>
            <a:pathLst>
              <a:path w="44183" h="43065">
                <a:moveTo>
                  <a:pt x="27762" y="43065"/>
                </a:moveTo>
                <a:lnTo>
                  <a:pt x="27750" y="43065"/>
                </a:lnTo>
                <a:cubicBezTo>
                  <a:pt x="25464" y="43065"/>
                  <a:pt x="23610" y="42977"/>
                  <a:pt x="22276" y="42837"/>
                </a:cubicBezTo>
                <a:cubicBezTo>
                  <a:pt x="21603" y="42761"/>
                  <a:pt x="21070" y="42672"/>
                  <a:pt x="20676" y="42583"/>
                </a:cubicBezTo>
                <a:cubicBezTo>
                  <a:pt x="20562" y="42558"/>
                  <a:pt x="20460" y="42519"/>
                  <a:pt x="20384" y="42494"/>
                </a:cubicBezTo>
                <a:cubicBezTo>
                  <a:pt x="19469" y="39205"/>
                  <a:pt x="13589" y="19012"/>
                  <a:pt x="0" y="0"/>
                </a:cubicBezTo>
                <a:cubicBezTo>
                  <a:pt x="10224" y="5918"/>
                  <a:pt x="21946" y="9893"/>
                  <a:pt x="35420" y="11265"/>
                </a:cubicBezTo>
                <a:cubicBezTo>
                  <a:pt x="36042" y="13221"/>
                  <a:pt x="36639" y="15100"/>
                  <a:pt x="37210" y="16904"/>
                </a:cubicBezTo>
                <a:cubicBezTo>
                  <a:pt x="37756" y="18720"/>
                  <a:pt x="38264" y="20460"/>
                  <a:pt x="38760" y="22111"/>
                </a:cubicBezTo>
                <a:cubicBezTo>
                  <a:pt x="40754" y="28689"/>
                  <a:pt x="42112" y="33921"/>
                  <a:pt x="43040" y="37478"/>
                </a:cubicBezTo>
                <a:cubicBezTo>
                  <a:pt x="43598" y="39700"/>
                  <a:pt x="43979" y="41287"/>
                  <a:pt x="44183" y="42164"/>
                </a:cubicBezTo>
                <a:cubicBezTo>
                  <a:pt x="37426" y="42799"/>
                  <a:pt x="31876" y="43065"/>
                  <a:pt x="27762" y="43065"/>
                </a:cubicBezTo>
              </a:path>
            </a:pathLst>
          </a:custGeom>
          <a:solidFill>
            <a:srgbClr val="E4D646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48" name="Freeform 1308"/>
          <p:cNvSpPr/>
          <p:nvPr/>
        </p:nvSpPr>
        <p:spPr>
          <a:xfrm>
            <a:off x="550094" y="1992665"/>
            <a:ext cx="23355" cy="44805"/>
          </a:xfrm>
          <a:custGeom>
            <a:avLst/>
            <a:gdLst/>
            <a:ahLst/>
            <a:cxnLst/>
            <a:rect l="0" t="0" r="0" b="0"/>
            <a:pathLst>
              <a:path w="23355" h="44805">
                <a:moveTo>
                  <a:pt x="23241" y="44805"/>
                </a:moveTo>
                <a:cubicBezTo>
                  <a:pt x="21184" y="38011"/>
                  <a:pt x="14263" y="17742"/>
                  <a:pt x="0" y="0"/>
                </a:cubicBezTo>
                <a:cubicBezTo>
                  <a:pt x="127" y="76"/>
                  <a:pt x="242" y="165"/>
                  <a:pt x="369" y="254"/>
                </a:cubicBezTo>
                <a:cubicBezTo>
                  <a:pt x="14377" y="17805"/>
                  <a:pt x="21311" y="38024"/>
                  <a:pt x="23355" y="44767"/>
                </a:cubicBezTo>
                <a:cubicBezTo>
                  <a:pt x="23317" y="44780"/>
                  <a:pt x="23279" y="44793"/>
                  <a:pt x="23241" y="44805"/>
                </a:cubicBezTo>
              </a:path>
            </a:pathLst>
          </a:custGeom>
          <a:solidFill>
            <a:srgbClr val="303023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49" name="Picture 1309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765" y="1980209"/>
            <a:ext cx="58534" cy="71843"/>
          </a:xfrm>
          <a:prstGeom prst="rect">
            <a:avLst/>
          </a:prstGeom>
          <a:noFill/>
        </p:spPr>
      </p:pic>
      <p:sp>
        <p:nvSpPr>
          <p:cNvPr id="50" name="Freeform 1310"/>
          <p:cNvSpPr/>
          <p:nvPr/>
        </p:nvSpPr>
        <p:spPr>
          <a:xfrm>
            <a:off x="592618" y="1998277"/>
            <a:ext cx="47255" cy="40144"/>
          </a:xfrm>
          <a:custGeom>
            <a:avLst/>
            <a:gdLst/>
            <a:ahLst/>
            <a:cxnLst/>
            <a:rect l="0" t="0" r="0" b="0"/>
            <a:pathLst>
              <a:path w="47255" h="40144">
                <a:moveTo>
                  <a:pt x="7670" y="40144"/>
                </a:moveTo>
                <a:cubicBezTo>
                  <a:pt x="7493" y="39268"/>
                  <a:pt x="7163" y="37655"/>
                  <a:pt x="6680" y="35395"/>
                </a:cubicBezTo>
                <a:cubicBezTo>
                  <a:pt x="5880" y="31801"/>
                  <a:pt x="4686" y="26530"/>
                  <a:pt x="2921" y="19863"/>
                </a:cubicBezTo>
                <a:cubicBezTo>
                  <a:pt x="2489" y="18212"/>
                  <a:pt x="2019" y="16446"/>
                  <a:pt x="1524" y="14605"/>
                </a:cubicBezTo>
                <a:cubicBezTo>
                  <a:pt x="1041" y="12941"/>
                  <a:pt x="533" y="11201"/>
                  <a:pt x="0" y="9398"/>
                </a:cubicBezTo>
                <a:cubicBezTo>
                  <a:pt x="825" y="9474"/>
                  <a:pt x="1663" y="9537"/>
                  <a:pt x="2502" y="9588"/>
                </a:cubicBezTo>
                <a:cubicBezTo>
                  <a:pt x="4330" y="9703"/>
                  <a:pt x="6134" y="9753"/>
                  <a:pt x="7923" y="9753"/>
                </a:cubicBezTo>
                <a:cubicBezTo>
                  <a:pt x="22236" y="9753"/>
                  <a:pt x="35406" y="6172"/>
                  <a:pt x="47255" y="0"/>
                </a:cubicBezTo>
                <a:cubicBezTo>
                  <a:pt x="47141" y="4877"/>
                  <a:pt x="47027" y="9309"/>
                  <a:pt x="46938" y="13259"/>
                </a:cubicBezTo>
                <a:cubicBezTo>
                  <a:pt x="46722" y="24790"/>
                  <a:pt x="46570" y="32169"/>
                  <a:pt x="46531" y="34239"/>
                </a:cubicBezTo>
                <a:cubicBezTo>
                  <a:pt x="41794" y="35230"/>
                  <a:pt x="36435" y="36233"/>
                  <a:pt x="30517" y="37185"/>
                </a:cubicBezTo>
                <a:cubicBezTo>
                  <a:pt x="30504" y="37185"/>
                  <a:pt x="30504" y="37185"/>
                  <a:pt x="30504" y="37185"/>
                </a:cubicBezTo>
                <a:cubicBezTo>
                  <a:pt x="30453" y="37198"/>
                  <a:pt x="30428" y="37198"/>
                  <a:pt x="30377" y="37211"/>
                </a:cubicBezTo>
                <a:lnTo>
                  <a:pt x="30377" y="37211"/>
                </a:lnTo>
                <a:cubicBezTo>
                  <a:pt x="30339" y="37211"/>
                  <a:pt x="30301" y="37223"/>
                  <a:pt x="30263" y="37223"/>
                </a:cubicBezTo>
                <a:cubicBezTo>
                  <a:pt x="30250" y="37223"/>
                  <a:pt x="30250" y="37223"/>
                  <a:pt x="30237" y="37223"/>
                </a:cubicBezTo>
                <a:cubicBezTo>
                  <a:pt x="30212" y="37236"/>
                  <a:pt x="30174" y="37236"/>
                  <a:pt x="30148" y="37249"/>
                </a:cubicBezTo>
                <a:cubicBezTo>
                  <a:pt x="30136" y="37249"/>
                  <a:pt x="30123" y="37249"/>
                  <a:pt x="30110" y="37249"/>
                </a:cubicBezTo>
                <a:cubicBezTo>
                  <a:pt x="30085" y="37249"/>
                  <a:pt x="30047" y="37262"/>
                  <a:pt x="30021" y="37262"/>
                </a:cubicBezTo>
                <a:cubicBezTo>
                  <a:pt x="30009" y="37262"/>
                  <a:pt x="29983" y="37274"/>
                  <a:pt x="29971" y="37274"/>
                </a:cubicBezTo>
                <a:cubicBezTo>
                  <a:pt x="29945" y="37274"/>
                  <a:pt x="29920" y="37274"/>
                  <a:pt x="29895" y="37287"/>
                </a:cubicBezTo>
                <a:cubicBezTo>
                  <a:pt x="29882" y="37287"/>
                  <a:pt x="29856" y="37287"/>
                  <a:pt x="29844" y="37287"/>
                </a:cubicBezTo>
                <a:cubicBezTo>
                  <a:pt x="29818" y="37300"/>
                  <a:pt x="29793" y="37300"/>
                  <a:pt x="29768" y="37300"/>
                </a:cubicBezTo>
                <a:cubicBezTo>
                  <a:pt x="29755" y="37300"/>
                  <a:pt x="29742" y="37312"/>
                  <a:pt x="29729" y="37312"/>
                </a:cubicBezTo>
                <a:cubicBezTo>
                  <a:pt x="29691" y="37312"/>
                  <a:pt x="29666" y="37325"/>
                  <a:pt x="29628" y="37325"/>
                </a:cubicBezTo>
                <a:cubicBezTo>
                  <a:pt x="29628" y="37325"/>
                  <a:pt x="29615" y="37325"/>
                  <a:pt x="29615" y="37325"/>
                </a:cubicBezTo>
                <a:cubicBezTo>
                  <a:pt x="29577" y="37338"/>
                  <a:pt x="29552" y="37338"/>
                  <a:pt x="29514" y="37338"/>
                </a:cubicBezTo>
                <a:cubicBezTo>
                  <a:pt x="29501" y="37351"/>
                  <a:pt x="29475" y="37351"/>
                  <a:pt x="29450" y="37351"/>
                </a:cubicBezTo>
                <a:cubicBezTo>
                  <a:pt x="29437" y="37351"/>
                  <a:pt x="29412" y="37363"/>
                  <a:pt x="29399" y="37363"/>
                </a:cubicBezTo>
                <a:cubicBezTo>
                  <a:pt x="29374" y="37363"/>
                  <a:pt x="29348" y="37363"/>
                  <a:pt x="29323" y="37376"/>
                </a:cubicBezTo>
                <a:cubicBezTo>
                  <a:pt x="29298" y="37376"/>
                  <a:pt x="29285" y="37376"/>
                  <a:pt x="29260" y="37376"/>
                </a:cubicBezTo>
                <a:cubicBezTo>
                  <a:pt x="29247" y="37389"/>
                  <a:pt x="29209" y="37389"/>
                  <a:pt x="29183" y="37389"/>
                </a:cubicBezTo>
                <a:cubicBezTo>
                  <a:pt x="29171" y="37401"/>
                  <a:pt x="29158" y="37401"/>
                  <a:pt x="29133" y="37401"/>
                </a:cubicBezTo>
                <a:cubicBezTo>
                  <a:pt x="29120" y="37401"/>
                  <a:pt x="29094" y="37414"/>
                  <a:pt x="29069" y="37414"/>
                </a:cubicBezTo>
                <a:cubicBezTo>
                  <a:pt x="29044" y="37414"/>
                  <a:pt x="29031" y="37414"/>
                  <a:pt x="29005" y="37427"/>
                </a:cubicBezTo>
                <a:cubicBezTo>
                  <a:pt x="28993" y="37427"/>
                  <a:pt x="28967" y="37427"/>
                  <a:pt x="28942" y="37439"/>
                </a:cubicBezTo>
                <a:cubicBezTo>
                  <a:pt x="28917" y="37439"/>
                  <a:pt x="28891" y="37439"/>
                  <a:pt x="28878" y="37439"/>
                </a:cubicBezTo>
                <a:cubicBezTo>
                  <a:pt x="28866" y="37439"/>
                  <a:pt x="28840" y="37452"/>
                  <a:pt x="28815" y="37452"/>
                </a:cubicBezTo>
                <a:cubicBezTo>
                  <a:pt x="28802" y="37452"/>
                  <a:pt x="28777" y="37465"/>
                  <a:pt x="28751" y="37465"/>
                </a:cubicBezTo>
                <a:cubicBezTo>
                  <a:pt x="28726" y="37465"/>
                  <a:pt x="28688" y="37478"/>
                  <a:pt x="28663" y="37478"/>
                </a:cubicBezTo>
                <a:cubicBezTo>
                  <a:pt x="28650" y="37478"/>
                  <a:pt x="28637" y="37478"/>
                  <a:pt x="28624" y="37478"/>
                </a:cubicBezTo>
                <a:cubicBezTo>
                  <a:pt x="28599" y="37490"/>
                  <a:pt x="28574" y="37490"/>
                  <a:pt x="28548" y="37490"/>
                </a:cubicBezTo>
                <a:cubicBezTo>
                  <a:pt x="28523" y="37503"/>
                  <a:pt x="28510" y="37503"/>
                  <a:pt x="28497" y="37503"/>
                </a:cubicBezTo>
                <a:cubicBezTo>
                  <a:pt x="28459" y="37503"/>
                  <a:pt x="28434" y="37516"/>
                  <a:pt x="28396" y="37516"/>
                </a:cubicBezTo>
                <a:cubicBezTo>
                  <a:pt x="28383" y="37516"/>
                  <a:pt x="28370" y="37516"/>
                  <a:pt x="28370" y="37516"/>
                </a:cubicBezTo>
                <a:cubicBezTo>
                  <a:pt x="28332" y="37528"/>
                  <a:pt x="28307" y="37528"/>
                  <a:pt x="28282" y="37541"/>
                </a:cubicBezTo>
                <a:cubicBezTo>
                  <a:pt x="28269" y="37541"/>
                  <a:pt x="28256" y="37541"/>
                  <a:pt x="28231" y="37541"/>
                </a:cubicBezTo>
                <a:cubicBezTo>
                  <a:pt x="28205" y="37541"/>
                  <a:pt x="28180" y="37554"/>
                  <a:pt x="28142" y="37554"/>
                </a:cubicBezTo>
                <a:cubicBezTo>
                  <a:pt x="28129" y="37554"/>
                  <a:pt x="28117" y="37554"/>
                  <a:pt x="28104" y="37566"/>
                </a:cubicBezTo>
                <a:cubicBezTo>
                  <a:pt x="28078" y="37566"/>
                  <a:pt x="28053" y="37566"/>
                  <a:pt x="28028" y="37579"/>
                </a:cubicBezTo>
                <a:cubicBezTo>
                  <a:pt x="28015" y="37579"/>
                  <a:pt x="27990" y="37579"/>
                  <a:pt x="27977" y="37579"/>
                </a:cubicBezTo>
                <a:cubicBezTo>
                  <a:pt x="27939" y="37592"/>
                  <a:pt x="27901" y="37592"/>
                  <a:pt x="27875" y="37604"/>
                </a:cubicBezTo>
                <a:cubicBezTo>
                  <a:pt x="27863" y="37604"/>
                  <a:pt x="27850" y="37604"/>
                  <a:pt x="27850" y="37604"/>
                </a:cubicBezTo>
                <a:cubicBezTo>
                  <a:pt x="27824" y="37604"/>
                  <a:pt x="27799" y="37604"/>
                  <a:pt x="27774" y="37617"/>
                </a:cubicBezTo>
                <a:cubicBezTo>
                  <a:pt x="27761" y="37617"/>
                  <a:pt x="27736" y="37617"/>
                  <a:pt x="27710" y="37617"/>
                </a:cubicBezTo>
                <a:cubicBezTo>
                  <a:pt x="27697" y="37630"/>
                  <a:pt x="27672" y="37630"/>
                  <a:pt x="27659" y="37630"/>
                </a:cubicBezTo>
                <a:cubicBezTo>
                  <a:pt x="27634" y="37630"/>
                  <a:pt x="27609" y="37643"/>
                  <a:pt x="27583" y="37643"/>
                </a:cubicBezTo>
                <a:cubicBezTo>
                  <a:pt x="27545" y="37643"/>
                  <a:pt x="27507" y="37655"/>
                  <a:pt x="27456" y="37668"/>
                </a:cubicBezTo>
                <a:cubicBezTo>
                  <a:pt x="20077" y="38786"/>
                  <a:pt x="13435" y="39598"/>
                  <a:pt x="7670" y="40144"/>
                </a:cubicBezTo>
              </a:path>
            </a:pathLst>
          </a:custGeom>
          <a:solidFill>
            <a:srgbClr val="E4D646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51" name="Picture 131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372" y="2022763"/>
            <a:ext cx="28460" cy="25882"/>
          </a:xfrm>
          <a:prstGeom prst="rect">
            <a:avLst/>
          </a:prstGeom>
          <a:noFill/>
        </p:spPr>
      </p:pic>
      <p:sp>
        <p:nvSpPr>
          <p:cNvPr id="52" name="Freeform 1312"/>
          <p:cNvSpPr/>
          <p:nvPr/>
        </p:nvSpPr>
        <p:spPr>
          <a:xfrm>
            <a:off x="639428" y="1974444"/>
            <a:ext cx="30721" cy="58013"/>
          </a:xfrm>
          <a:custGeom>
            <a:avLst/>
            <a:gdLst/>
            <a:ahLst/>
            <a:cxnLst/>
            <a:rect l="0" t="0" r="0" b="0"/>
            <a:pathLst>
              <a:path w="30721" h="58013">
                <a:moveTo>
                  <a:pt x="0" y="58013"/>
                </a:moveTo>
                <a:cubicBezTo>
                  <a:pt x="50" y="57163"/>
                  <a:pt x="152" y="55473"/>
                  <a:pt x="304" y="53035"/>
                </a:cubicBezTo>
                <a:cubicBezTo>
                  <a:pt x="495" y="49365"/>
                  <a:pt x="800" y="43980"/>
                  <a:pt x="1168" y="37122"/>
                </a:cubicBezTo>
                <a:cubicBezTo>
                  <a:pt x="1358" y="32969"/>
                  <a:pt x="1587" y="28283"/>
                  <a:pt x="1828" y="23101"/>
                </a:cubicBezTo>
                <a:cubicBezTo>
                  <a:pt x="12598" y="17272"/>
                  <a:pt x="22275" y="9309"/>
                  <a:pt x="30721" y="0"/>
                </a:cubicBezTo>
                <a:cubicBezTo>
                  <a:pt x="24155" y="18288"/>
                  <a:pt x="23215" y="36627"/>
                  <a:pt x="23215" y="45758"/>
                </a:cubicBezTo>
                <a:cubicBezTo>
                  <a:pt x="23215" y="48349"/>
                  <a:pt x="23291" y="50190"/>
                  <a:pt x="23329" y="51079"/>
                </a:cubicBezTo>
                <a:cubicBezTo>
                  <a:pt x="23329" y="51079"/>
                  <a:pt x="23329" y="51079"/>
                  <a:pt x="23317" y="51092"/>
                </a:cubicBezTo>
                <a:cubicBezTo>
                  <a:pt x="23114" y="51244"/>
                  <a:pt x="22745" y="51460"/>
                  <a:pt x="22275" y="51689"/>
                </a:cubicBezTo>
                <a:cubicBezTo>
                  <a:pt x="19964" y="52819"/>
                  <a:pt x="15024" y="54470"/>
                  <a:pt x="7962" y="56197"/>
                </a:cubicBezTo>
                <a:cubicBezTo>
                  <a:pt x="5549" y="56794"/>
                  <a:pt x="2895" y="57404"/>
                  <a:pt x="0" y="58013"/>
                </a:cubicBezTo>
              </a:path>
            </a:pathLst>
          </a:custGeom>
          <a:solidFill>
            <a:srgbClr val="E4D646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53" name="Freeform 1313"/>
          <p:cNvSpPr/>
          <p:nvPr/>
        </p:nvSpPr>
        <p:spPr>
          <a:xfrm>
            <a:off x="664921" y="1968959"/>
            <a:ext cx="9943" cy="54610"/>
          </a:xfrm>
          <a:custGeom>
            <a:avLst/>
            <a:gdLst/>
            <a:ahLst/>
            <a:cxnLst/>
            <a:rect l="0" t="0" r="0" b="0"/>
            <a:pathLst>
              <a:path w="9943" h="54610">
                <a:moveTo>
                  <a:pt x="50" y="54610"/>
                </a:moveTo>
                <a:cubicBezTo>
                  <a:pt x="25" y="53709"/>
                  <a:pt x="0" y="52579"/>
                  <a:pt x="0" y="51245"/>
                </a:cubicBezTo>
                <a:cubicBezTo>
                  <a:pt x="0" y="41949"/>
                  <a:pt x="1015" y="22835"/>
                  <a:pt x="8076" y="4318"/>
                </a:cubicBezTo>
                <a:cubicBezTo>
                  <a:pt x="8559" y="3074"/>
                  <a:pt x="9092" y="1740"/>
                  <a:pt x="9663" y="343"/>
                </a:cubicBezTo>
                <a:cubicBezTo>
                  <a:pt x="9752" y="229"/>
                  <a:pt x="9854" y="102"/>
                  <a:pt x="9943" y="0"/>
                </a:cubicBezTo>
                <a:cubicBezTo>
                  <a:pt x="9308" y="1525"/>
                  <a:pt x="8724" y="2985"/>
                  <a:pt x="8203" y="4369"/>
                </a:cubicBezTo>
                <a:cubicBezTo>
                  <a:pt x="1142" y="22886"/>
                  <a:pt x="126" y="41720"/>
                  <a:pt x="126" y="51029"/>
                </a:cubicBezTo>
                <a:cubicBezTo>
                  <a:pt x="126" y="52451"/>
                  <a:pt x="151" y="53658"/>
                  <a:pt x="176" y="54610"/>
                </a:cubicBezTo>
                <a:cubicBezTo>
                  <a:pt x="138" y="54610"/>
                  <a:pt x="100" y="54610"/>
                  <a:pt x="50" y="54610"/>
                </a:cubicBezTo>
              </a:path>
            </a:pathLst>
          </a:custGeom>
          <a:solidFill>
            <a:srgbClr val="303023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54" name="Freeform 1314"/>
          <p:cNvSpPr/>
          <p:nvPr/>
        </p:nvSpPr>
        <p:spPr>
          <a:xfrm>
            <a:off x="662636" y="1969300"/>
            <a:ext cx="11950" cy="56235"/>
          </a:xfrm>
          <a:custGeom>
            <a:avLst/>
            <a:gdLst/>
            <a:ahLst/>
            <a:cxnLst/>
            <a:rect l="0" t="0" r="0" b="0"/>
            <a:pathLst>
              <a:path w="11950" h="56235">
                <a:moveTo>
                  <a:pt x="114" y="56235"/>
                </a:moveTo>
                <a:cubicBezTo>
                  <a:pt x="114" y="56235"/>
                  <a:pt x="126" y="56223"/>
                  <a:pt x="126" y="56223"/>
                </a:cubicBezTo>
                <a:cubicBezTo>
                  <a:pt x="76" y="55334"/>
                  <a:pt x="0" y="53492"/>
                  <a:pt x="0" y="50902"/>
                </a:cubicBezTo>
                <a:cubicBezTo>
                  <a:pt x="0" y="41770"/>
                  <a:pt x="939" y="23431"/>
                  <a:pt x="7505" y="5143"/>
                </a:cubicBezTo>
                <a:cubicBezTo>
                  <a:pt x="9029" y="3467"/>
                  <a:pt x="10502" y="1753"/>
                  <a:pt x="11950" y="0"/>
                </a:cubicBezTo>
                <a:cubicBezTo>
                  <a:pt x="11378" y="1397"/>
                  <a:pt x="10845" y="2730"/>
                  <a:pt x="10362" y="3975"/>
                </a:cubicBezTo>
                <a:cubicBezTo>
                  <a:pt x="3301" y="22504"/>
                  <a:pt x="2285" y="41605"/>
                  <a:pt x="2285" y="50902"/>
                </a:cubicBezTo>
                <a:cubicBezTo>
                  <a:pt x="2285" y="52235"/>
                  <a:pt x="2311" y="53365"/>
                  <a:pt x="2336" y="54267"/>
                </a:cubicBezTo>
                <a:cubicBezTo>
                  <a:pt x="1892" y="54305"/>
                  <a:pt x="1460" y="54457"/>
                  <a:pt x="1091" y="54724"/>
                </a:cubicBezTo>
                <a:lnTo>
                  <a:pt x="1079" y="54724"/>
                </a:lnTo>
                <a:lnTo>
                  <a:pt x="1079" y="54737"/>
                </a:lnTo>
                <a:cubicBezTo>
                  <a:pt x="571" y="55092"/>
                  <a:pt x="253" y="55626"/>
                  <a:pt x="152" y="56210"/>
                </a:cubicBezTo>
                <a:cubicBezTo>
                  <a:pt x="139" y="56223"/>
                  <a:pt x="126" y="56223"/>
                  <a:pt x="114" y="56235"/>
                </a:cubicBezTo>
              </a:path>
            </a:pathLst>
          </a:custGeom>
          <a:solidFill>
            <a:srgbClr val="212221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55" name="Picture 131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69" y="1987261"/>
            <a:ext cx="124341" cy="76200"/>
          </a:xfrm>
          <a:prstGeom prst="rect">
            <a:avLst/>
          </a:prstGeom>
          <a:noFill/>
        </p:spPr>
      </p:pic>
      <p:sp>
        <p:nvSpPr>
          <p:cNvPr id="56" name="Freeform 1316"/>
          <p:cNvSpPr/>
          <p:nvPr/>
        </p:nvSpPr>
        <p:spPr>
          <a:xfrm>
            <a:off x="520871" y="1955493"/>
            <a:ext cx="30010" cy="31432"/>
          </a:xfrm>
          <a:custGeom>
            <a:avLst/>
            <a:gdLst/>
            <a:ahLst/>
            <a:cxnLst/>
            <a:rect l="0" t="0" r="0" b="0"/>
            <a:pathLst>
              <a:path w="30010" h="31432">
                <a:moveTo>
                  <a:pt x="30010" y="31432"/>
                </a:moveTo>
                <a:cubicBezTo>
                  <a:pt x="21171" y="28321"/>
                  <a:pt x="8306" y="16281"/>
                  <a:pt x="0" y="0"/>
                </a:cubicBezTo>
                <a:cubicBezTo>
                  <a:pt x="4649" y="1257"/>
                  <a:pt x="9335" y="2350"/>
                  <a:pt x="14072" y="3226"/>
                </a:cubicBezTo>
                <a:cubicBezTo>
                  <a:pt x="20663" y="19355"/>
                  <a:pt x="30010" y="31432"/>
                  <a:pt x="30010" y="31432"/>
                </a:cubicBezTo>
              </a:path>
            </a:pathLst>
          </a:custGeom>
          <a:solidFill>
            <a:srgbClr val="FFFCE4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57" name="Freeform 1317"/>
          <p:cNvSpPr/>
          <p:nvPr/>
        </p:nvSpPr>
        <p:spPr>
          <a:xfrm>
            <a:off x="511741" y="1795446"/>
            <a:ext cx="159269" cy="94246"/>
          </a:xfrm>
          <a:custGeom>
            <a:avLst/>
            <a:gdLst/>
            <a:ahLst/>
            <a:cxnLst/>
            <a:rect l="0" t="0" r="0" b="0"/>
            <a:pathLst>
              <a:path w="159269" h="94246">
                <a:moveTo>
                  <a:pt x="18465" y="94246"/>
                </a:moveTo>
                <a:cubicBezTo>
                  <a:pt x="13043" y="91872"/>
                  <a:pt x="7696" y="89281"/>
                  <a:pt x="2273" y="86906"/>
                </a:cubicBezTo>
                <a:cubicBezTo>
                  <a:pt x="0" y="75806"/>
                  <a:pt x="406" y="63830"/>
                  <a:pt x="5372" y="51905"/>
                </a:cubicBezTo>
                <a:cubicBezTo>
                  <a:pt x="21830" y="12395"/>
                  <a:pt x="72947" y="1295"/>
                  <a:pt x="72947" y="1295"/>
                </a:cubicBezTo>
                <a:cubicBezTo>
                  <a:pt x="78726" y="406"/>
                  <a:pt x="84149" y="0"/>
                  <a:pt x="89229" y="0"/>
                </a:cubicBezTo>
                <a:cubicBezTo>
                  <a:pt x="142963" y="0"/>
                  <a:pt x="159269" y="44996"/>
                  <a:pt x="159269" y="44996"/>
                </a:cubicBezTo>
                <a:cubicBezTo>
                  <a:pt x="145426" y="30073"/>
                  <a:pt x="123417" y="21349"/>
                  <a:pt x="99694" y="21349"/>
                </a:cubicBezTo>
                <a:cubicBezTo>
                  <a:pt x="74268" y="21349"/>
                  <a:pt x="46874" y="31394"/>
                  <a:pt x="25564" y="54623"/>
                </a:cubicBezTo>
                <a:cubicBezTo>
                  <a:pt x="15290" y="65837"/>
                  <a:pt x="15570" y="80873"/>
                  <a:pt x="18465" y="94246"/>
                </a:cubicBezTo>
              </a:path>
            </a:pathLst>
          </a:custGeom>
          <a:solidFill>
            <a:srgbClr val="FFFCE4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58" name="Freeform 1318"/>
          <p:cNvSpPr/>
          <p:nvPr/>
        </p:nvSpPr>
        <p:spPr>
          <a:xfrm>
            <a:off x="451157" y="1894532"/>
            <a:ext cx="37997" cy="8686"/>
          </a:xfrm>
          <a:custGeom>
            <a:avLst/>
            <a:gdLst/>
            <a:ahLst/>
            <a:cxnLst/>
            <a:rect l="0" t="0" r="0" b="0"/>
            <a:pathLst>
              <a:path w="37997" h="8686">
                <a:moveTo>
                  <a:pt x="37858" y="1460"/>
                </a:moveTo>
                <a:cubicBezTo>
                  <a:pt x="37997" y="2323"/>
                  <a:pt x="37389" y="3149"/>
                  <a:pt x="36487" y="3276"/>
                </a:cubicBezTo>
                <a:lnTo>
                  <a:pt x="2032" y="8546"/>
                </a:lnTo>
                <a:cubicBezTo>
                  <a:pt x="1130" y="8686"/>
                  <a:pt x="292" y="8089"/>
                  <a:pt x="152" y="7225"/>
                </a:cubicBezTo>
                <a:cubicBezTo>
                  <a:pt x="0" y="6349"/>
                  <a:pt x="609" y="5536"/>
                  <a:pt x="1511" y="5397"/>
                </a:cubicBezTo>
                <a:lnTo>
                  <a:pt x="35966" y="127"/>
                </a:lnTo>
                <a:cubicBezTo>
                  <a:pt x="36868" y="0"/>
                  <a:pt x="37719" y="584"/>
                  <a:pt x="37858" y="1460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59" name="Freeform 1319"/>
          <p:cNvSpPr/>
          <p:nvPr/>
        </p:nvSpPr>
        <p:spPr>
          <a:xfrm>
            <a:off x="713870" y="1854395"/>
            <a:ext cx="37985" cy="8686"/>
          </a:xfrm>
          <a:custGeom>
            <a:avLst/>
            <a:gdLst/>
            <a:ahLst/>
            <a:cxnLst/>
            <a:rect l="0" t="0" r="0" b="0"/>
            <a:pathLst>
              <a:path w="37985" h="8686">
                <a:moveTo>
                  <a:pt x="37846" y="1460"/>
                </a:moveTo>
                <a:cubicBezTo>
                  <a:pt x="37985" y="2323"/>
                  <a:pt x="37377" y="3149"/>
                  <a:pt x="36475" y="3276"/>
                </a:cubicBezTo>
                <a:lnTo>
                  <a:pt x="2033" y="8546"/>
                </a:lnTo>
                <a:cubicBezTo>
                  <a:pt x="1118" y="8686"/>
                  <a:pt x="280" y="8089"/>
                  <a:pt x="140" y="7225"/>
                </a:cubicBezTo>
                <a:cubicBezTo>
                  <a:pt x="0" y="6349"/>
                  <a:pt x="610" y="5536"/>
                  <a:pt x="1512" y="5397"/>
                </a:cubicBezTo>
                <a:lnTo>
                  <a:pt x="35954" y="140"/>
                </a:lnTo>
                <a:cubicBezTo>
                  <a:pt x="36869" y="0"/>
                  <a:pt x="37707" y="584"/>
                  <a:pt x="37846" y="1460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0" name="Freeform 1320"/>
          <p:cNvSpPr/>
          <p:nvPr/>
        </p:nvSpPr>
        <p:spPr>
          <a:xfrm>
            <a:off x="478028" y="1791542"/>
            <a:ext cx="28790" cy="21132"/>
          </a:xfrm>
          <a:custGeom>
            <a:avLst/>
            <a:gdLst/>
            <a:ahLst/>
            <a:cxnLst/>
            <a:rect l="0" t="0" r="0" b="0"/>
            <a:pathLst>
              <a:path w="28790" h="21132">
                <a:moveTo>
                  <a:pt x="28308" y="20345"/>
                </a:moveTo>
                <a:cubicBezTo>
                  <a:pt x="27826" y="20980"/>
                  <a:pt x="26899" y="21132"/>
                  <a:pt x="26238" y="20662"/>
                </a:cubicBezTo>
                <a:lnTo>
                  <a:pt x="826" y="2781"/>
                </a:lnTo>
                <a:cubicBezTo>
                  <a:pt x="153" y="2312"/>
                  <a:pt x="0" y="1422"/>
                  <a:pt x="495" y="775"/>
                </a:cubicBezTo>
                <a:cubicBezTo>
                  <a:pt x="978" y="140"/>
                  <a:pt x="1893" y="0"/>
                  <a:pt x="2566" y="457"/>
                </a:cubicBezTo>
                <a:lnTo>
                  <a:pt x="27978" y="18339"/>
                </a:lnTo>
                <a:cubicBezTo>
                  <a:pt x="28638" y="18796"/>
                  <a:pt x="28790" y="19698"/>
                  <a:pt x="28308" y="20345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1" name="Freeform 1321"/>
          <p:cNvSpPr/>
          <p:nvPr/>
        </p:nvSpPr>
        <p:spPr>
          <a:xfrm>
            <a:off x="688845" y="1964442"/>
            <a:ext cx="28777" cy="21132"/>
          </a:xfrm>
          <a:custGeom>
            <a:avLst/>
            <a:gdLst/>
            <a:ahLst/>
            <a:cxnLst/>
            <a:rect l="0" t="0" r="0" b="0"/>
            <a:pathLst>
              <a:path w="28777" h="21132">
                <a:moveTo>
                  <a:pt x="28295" y="20358"/>
                </a:moveTo>
                <a:cubicBezTo>
                  <a:pt x="27813" y="20993"/>
                  <a:pt x="26886" y="21132"/>
                  <a:pt x="26225" y="20662"/>
                </a:cubicBezTo>
                <a:lnTo>
                  <a:pt x="800" y="2794"/>
                </a:lnTo>
                <a:cubicBezTo>
                  <a:pt x="140" y="2337"/>
                  <a:pt x="0" y="1435"/>
                  <a:pt x="470" y="788"/>
                </a:cubicBezTo>
                <a:cubicBezTo>
                  <a:pt x="965" y="153"/>
                  <a:pt x="1880" y="0"/>
                  <a:pt x="2553" y="470"/>
                </a:cubicBezTo>
                <a:lnTo>
                  <a:pt x="27978" y="18339"/>
                </a:lnTo>
                <a:cubicBezTo>
                  <a:pt x="28637" y="18822"/>
                  <a:pt x="28777" y="19711"/>
                  <a:pt x="28295" y="20358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2" name="Freeform 1322"/>
          <p:cNvSpPr/>
          <p:nvPr/>
        </p:nvSpPr>
        <p:spPr>
          <a:xfrm>
            <a:off x="663901" y="1760306"/>
            <a:ext cx="21843" cy="27850"/>
          </a:xfrm>
          <a:custGeom>
            <a:avLst/>
            <a:gdLst/>
            <a:ahLst/>
            <a:cxnLst/>
            <a:rect l="0" t="0" r="0" b="0"/>
            <a:pathLst>
              <a:path w="21843" h="27850">
                <a:moveTo>
                  <a:pt x="812" y="27381"/>
                </a:moveTo>
                <a:cubicBezTo>
                  <a:pt x="1472" y="27850"/>
                  <a:pt x="2399" y="27698"/>
                  <a:pt x="2882" y="27064"/>
                </a:cubicBezTo>
                <a:lnTo>
                  <a:pt x="21360" y="2489"/>
                </a:lnTo>
                <a:cubicBezTo>
                  <a:pt x="21843" y="1842"/>
                  <a:pt x="21703" y="940"/>
                  <a:pt x="21030" y="470"/>
                </a:cubicBezTo>
                <a:cubicBezTo>
                  <a:pt x="20369" y="0"/>
                  <a:pt x="19442" y="153"/>
                  <a:pt x="18960" y="788"/>
                </a:cubicBezTo>
                <a:lnTo>
                  <a:pt x="495" y="25362"/>
                </a:lnTo>
                <a:cubicBezTo>
                  <a:pt x="0" y="26010"/>
                  <a:pt x="139" y="26912"/>
                  <a:pt x="812" y="27381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3" name="Freeform 1323"/>
          <p:cNvSpPr/>
          <p:nvPr/>
        </p:nvSpPr>
        <p:spPr>
          <a:xfrm>
            <a:off x="509917" y="1988956"/>
            <a:ext cx="21855" cy="27838"/>
          </a:xfrm>
          <a:custGeom>
            <a:avLst/>
            <a:gdLst/>
            <a:ahLst/>
            <a:cxnLst/>
            <a:rect l="0" t="0" r="0" b="0"/>
            <a:pathLst>
              <a:path w="21855" h="27838">
                <a:moveTo>
                  <a:pt x="812" y="27381"/>
                </a:moveTo>
                <a:cubicBezTo>
                  <a:pt x="1472" y="27838"/>
                  <a:pt x="2399" y="27698"/>
                  <a:pt x="2882" y="27064"/>
                </a:cubicBezTo>
                <a:lnTo>
                  <a:pt x="21360" y="2477"/>
                </a:lnTo>
                <a:cubicBezTo>
                  <a:pt x="21855" y="1842"/>
                  <a:pt x="21703" y="940"/>
                  <a:pt x="21043" y="470"/>
                </a:cubicBezTo>
                <a:cubicBezTo>
                  <a:pt x="20369" y="0"/>
                  <a:pt x="19455" y="153"/>
                  <a:pt x="18972" y="788"/>
                </a:cubicBezTo>
                <a:lnTo>
                  <a:pt x="482" y="25362"/>
                </a:lnTo>
                <a:cubicBezTo>
                  <a:pt x="0" y="26010"/>
                  <a:pt x="152" y="26912"/>
                  <a:pt x="812" y="27381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4" name="Freeform 1324"/>
          <p:cNvSpPr/>
          <p:nvPr/>
        </p:nvSpPr>
        <p:spPr>
          <a:xfrm>
            <a:off x="576256" y="1733410"/>
            <a:ext cx="8991" cy="36740"/>
          </a:xfrm>
          <a:custGeom>
            <a:avLst/>
            <a:gdLst/>
            <a:ahLst/>
            <a:cxnLst/>
            <a:rect l="0" t="0" r="0" b="0"/>
            <a:pathLst>
              <a:path w="8991" h="36740">
                <a:moveTo>
                  <a:pt x="7480" y="36601"/>
                </a:moveTo>
                <a:cubicBezTo>
                  <a:pt x="6579" y="36740"/>
                  <a:pt x="5741" y="36144"/>
                  <a:pt x="5588" y="35268"/>
                </a:cubicBezTo>
                <a:lnTo>
                  <a:pt x="153" y="1956"/>
                </a:lnTo>
                <a:cubicBezTo>
                  <a:pt x="0" y="1092"/>
                  <a:pt x="610" y="267"/>
                  <a:pt x="1524" y="140"/>
                </a:cubicBezTo>
                <a:cubicBezTo>
                  <a:pt x="2426" y="0"/>
                  <a:pt x="3264" y="584"/>
                  <a:pt x="3417" y="1461"/>
                </a:cubicBezTo>
                <a:lnTo>
                  <a:pt x="8851" y="34773"/>
                </a:lnTo>
                <a:cubicBezTo>
                  <a:pt x="8991" y="35649"/>
                  <a:pt x="8381" y="36462"/>
                  <a:pt x="7480" y="36601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65" name="Freeform 1325"/>
          <p:cNvSpPr/>
          <p:nvPr/>
        </p:nvSpPr>
        <p:spPr>
          <a:xfrm>
            <a:off x="576256" y="1733410"/>
            <a:ext cx="8991" cy="36740"/>
          </a:xfrm>
          <a:custGeom>
            <a:avLst/>
            <a:gdLst/>
            <a:ahLst/>
            <a:cxnLst/>
            <a:rect l="0" t="0" r="0" b="0"/>
            <a:pathLst>
              <a:path w="8991" h="36740">
                <a:moveTo>
                  <a:pt x="7480" y="36601"/>
                </a:moveTo>
                <a:cubicBezTo>
                  <a:pt x="6579" y="36740"/>
                  <a:pt x="5741" y="36144"/>
                  <a:pt x="5588" y="35268"/>
                </a:cubicBezTo>
                <a:lnTo>
                  <a:pt x="153" y="1956"/>
                </a:lnTo>
                <a:cubicBezTo>
                  <a:pt x="0" y="1092"/>
                  <a:pt x="610" y="267"/>
                  <a:pt x="1524" y="140"/>
                </a:cubicBezTo>
                <a:cubicBezTo>
                  <a:pt x="2426" y="0"/>
                  <a:pt x="3264" y="584"/>
                  <a:pt x="3417" y="1461"/>
                </a:cubicBezTo>
                <a:lnTo>
                  <a:pt x="8851" y="34773"/>
                </a:lnTo>
                <a:cubicBezTo>
                  <a:pt x="8991" y="35649"/>
                  <a:pt x="8381" y="36462"/>
                  <a:pt x="7480" y="36601"/>
                </a:cubicBezTo>
              </a:path>
            </a:pathLst>
          </a:custGeom>
          <a:solidFill>
            <a:srgbClr val="373535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66" name="Picture 132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67" name="Picture 1327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663" y="1700251"/>
            <a:ext cx="25400" cy="25400"/>
          </a:xfrm>
          <a:prstGeom prst="rect">
            <a:avLst/>
          </a:prstGeom>
          <a:noFill/>
        </p:spPr>
      </p:pic>
      <p:pic>
        <p:nvPicPr>
          <p:cNvPr id="68" name="Picture 132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544" y="1700251"/>
            <a:ext cx="25400" cy="25400"/>
          </a:xfrm>
          <a:prstGeom prst="rect">
            <a:avLst/>
          </a:prstGeom>
          <a:noFill/>
        </p:spPr>
      </p:pic>
      <p:pic>
        <p:nvPicPr>
          <p:cNvPr id="69" name="Picture 132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0" name="Picture 133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1" name="Picture 133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2" name="Picture 133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3" name="Picture 133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4" name="Picture 133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5" name="Picture 133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76" name="Picture 133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989" y="1700251"/>
            <a:ext cx="25400" cy="25400"/>
          </a:xfrm>
          <a:prstGeom prst="rect">
            <a:avLst/>
          </a:prstGeom>
          <a:noFill/>
        </p:spPr>
      </p:pic>
      <p:pic>
        <p:nvPicPr>
          <p:cNvPr id="77" name="Picture 133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12" y="1700251"/>
            <a:ext cx="25400" cy="25400"/>
          </a:xfrm>
          <a:prstGeom prst="rect">
            <a:avLst/>
          </a:prstGeom>
          <a:noFill/>
        </p:spPr>
      </p:pic>
      <p:pic>
        <p:nvPicPr>
          <p:cNvPr id="78" name="Picture 133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353" y="1700251"/>
            <a:ext cx="25400" cy="25400"/>
          </a:xfrm>
          <a:prstGeom prst="rect">
            <a:avLst/>
          </a:prstGeom>
          <a:noFill/>
        </p:spPr>
      </p:pic>
      <p:pic>
        <p:nvPicPr>
          <p:cNvPr id="79" name="Picture 1339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774" y="1700251"/>
            <a:ext cx="25400" cy="25400"/>
          </a:xfrm>
          <a:prstGeom prst="rect">
            <a:avLst/>
          </a:prstGeom>
          <a:noFill/>
        </p:spPr>
      </p:pic>
      <p:pic>
        <p:nvPicPr>
          <p:cNvPr id="80" name="Picture 134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262" y="1700251"/>
            <a:ext cx="25400" cy="25400"/>
          </a:xfrm>
          <a:prstGeom prst="rect">
            <a:avLst/>
          </a:prstGeom>
          <a:noFill/>
        </p:spPr>
      </p:pic>
      <p:pic>
        <p:nvPicPr>
          <p:cNvPr id="81" name="Picture 1341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701" y="1700251"/>
            <a:ext cx="25400" cy="25400"/>
          </a:xfrm>
          <a:prstGeom prst="rect">
            <a:avLst/>
          </a:prstGeom>
          <a:noFill/>
        </p:spPr>
      </p:pic>
      <p:pic>
        <p:nvPicPr>
          <p:cNvPr id="82" name="Picture 13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83" name="Picture 134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84" name="Picture 134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351" y="1700251"/>
            <a:ext cx="25400" cy="25400"/>
          </a:xfrm>
          <a:prstGeom prst="rect">
            <a:avLst/>
          </a:prstGeom>
          <a:noFill/>
        </p:spPr>
      </p:pic>
      <p:pic>
        <p:nvPicPr>
          <p:cNvPr id="85" name="Picture 134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126" y="1700251"/>
            <a:ext cx="25400" cy="25400"/>
          </a:xfrm>
          <a:prstGeom prst="rect">
            <a:avLst/>
          </a:prstGeom>
          <a:noFill/>
        </p:spPr>
      </p:pic>
      <p:pic>
        <p:nvPicPr>
          <p:cNvPr id="86" name="Picture 134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428" y="1700251"/>
            <a:ext cx="25400" cy="25400"/>
          </a:xfrm>
          <a:prstGeom prst="rect">
            <a:avLst/>
          </a:prstGeom>
          <a:noFill/>
        </p:spPr>
      </p:pic>
      <p:pic>
        <p:nvPicPr>
          <p:cNvPr id="87" name="Picture 1347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961" y="1700251"/>
            <a:ext cx="25400" cy="25400"/>
          </a:xfrm>
          <a:prstGeom prst="rect">
            <a:avLst/>
          </a:prstGeom>
          <a:noFill/>
        </p:spPr>
      </p:pic>
      <p:pic>
        <p:nvPicPr>
          <p:cNvPr id="88" name="Picture 134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489" y="1700251"/>
            <a:ext cx="25400" cy="25400"/>
          </a:xfrm>
          <a:prstGeom prst="rect">
            <a:avLst/>
          </a:prstGeom>
          <a:noFill/>
        </p:spPr>
      </p:pic>
      <p:pic>
        <p:nvPicPr>
          <p:cNvPr id="89" name="Picture 1349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161" y="1700251"/>
            <a:ext cx="25400" cy="25400"/>
          </a:xfrm>
          <a:prstGeom prst="rect">
            <a:avLst/>
          </a:prstGeom>
          <a:noFill/>
        </p:spPr>
      </p:pic>
      <p:pic>
        <p:nvPicPr>
          <p:cNvPr id="90" name="Picture 1350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801" y="1700251"/>
            <a:ext cx="25400" cy="25400"/>
          </a:xfrm>
          <a:prstGeom prst="rect">
            <a:avLst/>
          </a:prstGeom>
          <a:noFill/>
        </p:spPr>
      </p:pic>
      <p:pic>
        <p:nvPicPr>
          <p:cNvPr id="91" name="Picture 135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92" name="Picture 135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93" name="Picture 135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125" y="1700251"/>
            <a:ext cx="25400" cy="25400"/>
          </a:xfrm>
          <a:prstGeom prst="rect">
            <a:avLst/>
          </a:prstGeom>
          <a:noFill/>
        </p:spPr>
      </p:pic>
      <p:pic>
        <p:nvPicPr>
          <p:cNvPr id="94" name="Picture 135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107" y="1700251"/>
            <a:ext cx="25400" cy="25400"/>
          </a:xfrm>
          <a:prstGeom prst="rect">
            <a:avLst/>
          </a:prstGeom>
          <a:noFill/>
        </p:spPr>
      </p:pic>
      <p:pic>
        <p:nvPicPr>
          <p:cNvPr id="95" name="Picture 1355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388" y="1700251"/>
            <a:ext cx="25400" cy="25400"/>
          </a:xfrm>
          <a:prstGeom prst="rect">
            <a:avLst/>
          </a:prstGeom>
          <a:noFill/>
        </p:spPr>
      </p:pic>
      <p:pic>
        <p:nvPicPr>
          <p:cNvPr id="96" name="Picture 135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171" y="1700251"/>
            <a:ext cx="25400" cy="25400"/>
          </a:xfrm>
          <a:prstGeom prst="rect">
            <a:avLst/>
          </a:prstGeom>
          <a:noFill/>
        </p:spPr>
      </p:pic>
      <p:pic>
        <p:nvPicPr>
          <p:cNvPr id="97" name="Picture 135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98" name="Picture 135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99" name="Picture 135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0" name="Picture 136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1" name="Picture 136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2" name="Picture 136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3" name="Picture 136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4" name="Picture 136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5" name="Picture 136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6" name="Picture 136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7" name="Picture 136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8" name="Picture 136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09" name="Picture 136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0" name="Picture 137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1" name="Picture 137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2" name="Picture 137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3" name="Picture 137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4" name="Picture 137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5" name="Picture 137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6" name="Picture 137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7" name="Picture 137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8" name="Picture 13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19" name="Picture 137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0" name="Picture 138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1" name="Picture 138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2" name="Picture 138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3" name="Picture 138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4" name="Picture 138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700251"/>
            <a:ext cx="25400" cy="25400"/>
          </a:xfrm>
          <a:prstGeom prst="rect">
            <a:avLst/>
          </a:prstGeom>
          <a:noFill/>
        </p:spPr>
      </p:pic>
      <p:pic>
        <p:nvPicPr>
          <p:cNvPr id="125" name="Picture 139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825868"/>
            <a:ext cx="25400" cy="25400"/>
          </a:xfrm>
          <a:prstGeom prst="rect">
            <a:avLst/>
          </a:prstGeom>
          <a:noFill/>
        </p:spPr>
      </p:pic>
      <p:pic>
        <p:nvPicPr>
          <p:cNvPr id="126" name="Picture 1393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834751"/>
            <a:ext cx="25400" cy="25400"/>
          </a:xfrm>
          <a:prstGeom prst="rect">
            <a:avLst/>
          </a:prstGeom>
          <a:noFill/>
        </p:spPr>
      </p:pic>
      <p:pic>
        <p:nvPicPr>
          <p:cNvPr id="127" name="Picture 139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877800"/>
            <a:ext cx="25400" cy="25400"/>
          </a:xfrm>
          <a:prstGeom prst="rect">
            <a:avLst/>
          </a:prstGeom>
          <a:noFill/>
        </p:spPr>
      </p:pic>
      <p:pic>
        <p:nvPicPr>
          <p:cNvPr id="128" name="Picture 1395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1961"/>
            <a:ext cx="25400" cy="25400"/>
          </a:xfrm>
          <a:prstGeom prst="rect">
            <a:avLst/>
          </a:prstGeom>
          <a:noFill/>
        </p:spPr>
      </p:pic>
      <p:pic>
        <p:nvPicPr>
          <p:cNvPr id="129" name="Picture 1396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1961"/>
            <a:ext cx="25400" cy="25400"/>
          </a:xfrm>
          <a:prstGeom prst="rect">
            <a:avLst/>
          </a:prstGeom>
          <a:noFill/>
        </p:spPr>
      </p:pic>
      <p:pic>
        <p:nvPicPr>
          <p:cNvPr id="130" name="Picture 139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1967"/>
            <a:ext cx="25400" cy="25400"/>
          </a:xfrm>
          <a:prstGeom prst="rect">
            <a:avLst/>
          </a:prstGeom>
          <a:noFill/>
        </p:spPr>
      </p:pic>
      <p:pic>
        <p:nvPicPr>
          <p:cNvPr id="131" name="Picture 1398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5257"/>
            <a:ext cx="25400" cy="25400"/>
          </a:xfrm>
          <a:prstGeom prst="rect">
            <a:avLst/>
          </a:prstGeom>
          <a:noFill/>
        </p:spPr>
      </p:pic>
      <p:pic>
        <p:nvPicPr>
          <p:cNvPr id="132" name="Picture 1399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5256"/>
            <a:ext cx="25400" cy="25400"/>
          </a:xfrm>
          <a:prstGeom prst="rect">
            <a:avLst/>
          </a:prstGeom>
          <a:noFill/>
        </p:spPr>
      </p:pic>
      <p:pic>
        <p:nvPicPr>
          <p:cNvPr id="133" name="Picture 140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65992"/>
            <a:ext cx="25400" cy="25400"/>
          </a:xfrm>
          <a:prstGeom prst="rect">
            <a:avLst/>
          </a:prstGeom>
          <a:noFill/>
        </p:spPr>
      </p:pic>
      <p:pic>
        <p:nvPicPr>
          <p:cNvPr id="134" name="Picture 140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62070"/>
            <a:ext cx="25400" cy="25400"/>
          </a:xfrm>
          <a:prstGeom prst="rect">
            <a:avLst/>
          </a:prstGeom>
          <a:noFill/>
        </p:spPr>
      </p:pic>
      <p:pic>
        <p:nvPicPr>
          <p:cNvPr id="135" name="Picture 140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59369"/>
            <a:ext cx="25400" cy="25400"/>
          </a:xfrm>
          <a:prstGeom prst="rect">
            <a:avLst/>
          </a:prstGeom>
          <a:noFill/>
        </p:spPr>
      </p:pic>
      <p:pic>
        <p:nvPicPr>
          <p:cNvPr id="136" name="Picture 140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894887"/>
            <a:ext cx="25400" cy="25400"/>
          </a:xfrm>
          <a:prstGeom prst="rect">
            <a:avLst/>
          </a:prstGeom>
          <a:noFill/>
        </p:spPr>
      </p:pic>
      <p:pic>
        <p:nvPicPr>
          <p:cNvPr id="137" name="Picture 140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877794"/>
            <a:ext cx="25400" cy="25400"/>
          </a:xfrm>
          <a:prstGeom prst="rect">
            <a:avLst/>
          </a:prstGeom>
          <a:noFill/>
        </p:spPr>
      </p:pic>
      <p:pic>
        <p:nvPicPr>
          <p:cNvPr id="138" name="Picture 1405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1961"/>
            <a:ext cx="25400" cy="25400"/>
          </a:xfrm>
          <a:prstGeom prst="rect">
            <a:avLst/>
          </a:prstGeom>
          <a:noFill/>
        </p:spPr>
      </p:pic>
      <p:pic>
        <p:nvPicPr>
          <p:cNvPr id="139" name="Picture 1406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1963"/>
            <a:ext cx="25400" cy="25400"/>
          </a:xfrm>
          <a:prstGeom prst="rect">
            <a:avLst/>
          </a:prstGeom>
          <a:noFill/>
        </p:spPr>
      </p:pic>
      <p:pic>
        <p:nvPicPr>
          <p:cNvPr id="140" name="Picture 140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881" y="1975256"/>
            <a:ext cx="25400" cy="25400"/>
          </a:xfrm>
          <a:prstGeom prst="rect">
            <a:avLst/>
          </a:prstGeom>
          <a:noFill/>
        </p:spPr>
      </p:pic>
      <p:sp>
        <p:nvSpPr>
          <p:cNvPr id="141" name="ZoneTexte 140">
            <a:extLst>
              <a:ext uri="{FF2B5EF4-FFF2-40B4-BE49-F238E27FC236}">
                <a16:creationId xmlns:a16="http://schemas.microsoft.com/office/drawing/2014/main" id="{5B46BD23-4A01-920C-7290-9A068EE1C41C}"/>
              </a:ext>
            </a:extLst>
          </p:cNvPr>
          <p:cNvSpPr txBox="1"/>
          <p:nvPr/>
        </p:nvSpPr>
        <p:spPr>
          <a:xfrm>
            <a:off x="382321" y="2976217"/>
            <a:ext cx="4320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noProof="0" dirty="0"/>
              <a:t>C’est la variable qu’on fait varier. 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46A48D80-E5E3-8661-D5FB-ABFB8C4B565D}"/>
              </a:ext>
            </a:extLst>
          </p:cNvPr>
          <p:cNvSpPr txBox="1"/>
          <p:nvPr/>
        </p:nvSpPr>
        <p:spPr>
          <a:xfrm>
            <a:off x="421799" y="4435407"/>
            <a:ext cx="4356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noProof="0" dirty="0"/>
              <a:t>C’est la variable qu’on mesure. </a:t>
            </a: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46A48D80-E5E3-8661-D5FB-ABFB8C4B565D}"/>
              </a:ext>
            </a:extLst>
          </p:cNvPr>
          <p:cNvSpPr txBox="1"/>
          <p:nvPr/>
        </p:nvSpPr>
        <p:spPr>
          <a:xfrm>
            <a:off x="346321" y="5889368"/>
            <a:ext cx="4356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noProof="0" dirty="0"/>
              <a:t>C’est la variable qu’on fixe. </a:t>
            </a:r>
          </a:p>
        </p:txBody>
      </p:sp>
      <p:sp>
        <p:nvSpPr>
          <p:cNvPr id="2" name="Rectangle 1"/>
          <p:cNvSpPr/>
          <p:nvPr/>
        </p:nvSpPr>
        <p:spPr>
          <a:xfrm>
            <a:off x="5955894" y="124067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357"/>
              </a:lnSpc>
            </a:pPr>
            <a:r>
              <a:rPr lang="fr-FR" b="1" noProof="0" dirty="0"/>
              <a:t>Hypothèse :</a:t>
            </a:r>
            <a:r>
              <a:rPr lang="fr-FR" noProof="0" dirty="0"/>
              <a:t> A courant constant et en augmentant le nombre de spires de la bobine, la force d’attraction augmente.</a:t>
            </a:r>
          </a:p>
        </p:txBody>
      </p:sp>
      <p:sp>
        <p:nvSpPr>
          <p:cNvPr id="144" name="Ellipse 143"/>
          <p:cNvSpPr/>
          <p:nvPr/>
        </p:nvSpPr>
        <p:spPr>
          <a:xfrm>
            <a:off x="7378147" y="1173041"/>
            <a:ext cx="1823009" cy="51100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5" name="Ellipse 144"/>
          <p:cNvSpPr/>
          <p:nvPr/>
        </p:nvSpPr>
        <p:spPr>
          <a:xfrm>
            <a:off x="9536187" y="1217861"/>
            <a:ext cx="2300589" cy="51100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6EF5AA0-9300-2913-E2FE-398ACADFE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Je commence par l’identification des variables.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3F73AE-4138-918E-2211-25FF29B5C7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lit la consigne et fait retour à la situation . Il explique ce qui est demandé(les types de variables).</a:t>
            </a:r>
          </a:p>
        </p:txBody>
      </p:sp>
    </p:spTree>
    <p:extLst>
      <p:ext uri="{BB962C8B-B14F-4D97-AF65-F5344CB8AC3E}">
        <p14:creationId xmlns:p14="http://schemas.microsoft.com/office/powerpoint/2010/main" val="371089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141" grpId="0" animBg="1"/>
      <p:bldP spid="142" grpId="0" animBg="1"/>
      <p:bldP spid="1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3" name="Freeform 11127">
            <a:extLst>
              <a:ext uri="{FF2B5EF4-FFF2-40B4-BE49-F238E27FC236}">
                <a16:creationId xmlns:a16="http://schemas.microsoft.com/office/drawing/2014/main" id="{DEB97E44-07C7-0F5A-7AF7-8D8F6549DD00}"/>
              </a:ext>
            </a:extLst>
          </p:cNvPr>
          <p:cNvSpPr/>
          <p:nvPr/>
        </p:nvSpPr>
        <p:spPr>
          <a:xfrm>
            <a:off x="924782" y="1630427"/>
            <a:ext cx="8304550" cy="432000"/>
          </a:xfrm>
          <a:custGeom>
            <a:avLst/>
            <a:gdLst/>
            <a:ahLst/>
            <a:cxnLst/>
            <a:rect l="0" t="0" r="0" b="0"/>
            <a:pathLst>
              <a:path w="6189408" h="205752">
                <a:moveTo>
                  <a:pt x="0" y="0"/>
                </a:moveTo>
                <a:lnTo>
                  <a:pt x="0" y="205752"/>
                </a:lnTo>
                <a:lnTo>
                  <a:pt x="6153607" y="205752"/>
                </a:lnTo>
                <a:cubicBezTo>
                  <a:pt x="6173380" y="205752"/>
                  <a:pt x="6189408" y="189725"/>
                  <a:pt x="6189408" y="169951"/>
                </a:cubicBezTo>
                <a:lnTo>
                  <a:pt x="6189408" y="35801"/>
                </a:lnTo>
                <a:cubicBezTo>
                  <a:pt x="6189408" y="16027"/>
                  <a:pt x="6173380" y="0"/>
                  <a:pt x="6153607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FE2">
              <a:alpha val="100000"/>
            </a:srgbClr>
          </a:solidFill>
          <a:ln w="127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1410">
            <a:extLst>
              <a:ext uri="{FF2B5EF4-FFF2-40B4-BE49-F238E27FC236}">
                <a16:creationId xmlns:a16="http://schemas.microsoft.com/office/drawing/2014/main" id="{CFDB7A27-562F-D271-171A-C7E8B0888344}"/>
              </a:ext>
            </a:extLst>
          </p:cNvPr>
          <p:cNvSpPr/>
          <p:nvPr/>
        </p:nvSpPr>
        <p:spPr>
          <a:xfrm>
            <a:off x="1095105" y="1620898"/>
            <a:ext cx="871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defTabSz="914400">
              <a:defRPr/>
            </a:pPr>
            <a:r>
              <a:rPr lang="fr-FR" sz="2400" kern="0" noProof="0" dirty="0">
                <a:solidFill>
                  <a:srgbClr val="F5821F"/>
                </a:solidFill>
              </a:rPr>
              <a:t>2</a:t>
            </a: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F5821F"/>
                </a:solidFill>
                <a:effectLst/>
                <a:uLnTx/>
                <a:uFillTx/>
              </a:rPr>
              <a:t>. </a:t>
            </a:r>
            <a:r>
              <a:rPr lang="fr-FR" sz="2400" kern="0" noProof="0" dirty="0">
                <a:solidFill>
                  <a:srgbClr val="231F20"/>
                </a:solidFill>
              </a:rPr>
              <a:t>Élaborer un protocole expérimental</a:t>
            </a: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</a:rPr>
              <a:t>.</a:t>
            </a:r>
          </a:p>
        </p:txBody>
      </p:sp>
      <p:sp>
        <p:nvSpPr>
          <p:cNvPr id="18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209256" y="2632355"/>
            <a:ext cx="420050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en utilisant différentes bobines</a:t>
            </a:r>
          </a:p>
        </p:txBody>
      </p:sp>
      <p:pic>
        <p:nvPicPr>
          <p:cNvPr id="141" name="Picture 127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971" y="1663331"/>
            <a:ext cx="397255" cy="409447"/>
          </a:xfrm>
          <a:prstGeom prst="rect">
            <a:avLst/>
          </a:prstGeom>
          <a:noFill/>
        </p:spPr>
      </p:pic>
      <p:sp>
        <p:nvSpPr>
          <p:cNvPr id="142" name="Freeform 1273"/>
          <p:cNvSpPr/>
          <p:nvPr/>
        </p:nvSpPr>
        <p:spPr>
          <a:xfrm>
            <a:off x="362034" y="162438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</a:path>
            </a:pathLst>
          </a:custGeom>
          <a:solidFill>
            <a:srgbClr val="FFFFFF">
              <a:alpha val="100000"/>
            </a:srgbClr>
          </a:solidFill>
          <a:ln w="10528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143" name="Freeform 1274"/>
          <p:cNvSpPr/>
          <p:nvPr/>
        </p:nvSpPr>
        <p:spPr>
          <a:xfrm>
            <a:off x="362034" y="162438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  <a:close/>
                <a:moveTo>
                  <a:pt x="206654" y="425526"/>
                </a:moveTo>
              </a:path>
            </a:pathLst>
          </a:custGeom>
          <a:noFill/>
          <a:ln w="10528" cap="flat" cmpd="sng">
            <a:solidFill>
              <a:srgbClr val="006DB5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144" name="Picture 14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6073"/>
            <a:ext cx="25400" cy="25400"/>
          </a:xfrm>
          <a:prstGeom prst="rect">
            <a:avLst/>
          </a:prstGeom>
          <a:noFill/>
        </p:spPr>
      </p:pic>
      <p:pic>
        <p:nvPicPr>
          <p:cNvPr id="145" name="Picture 143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6070"/>
            <a:ext cx="25400" cy="25400"/>
          </a:xfrm>
          <a:prstGeom prst="rect">
            <a:avLst/>
          </a:prstGeom>
          <a:noFill/>
        </p:spPr>
      </p:pic>
      <p:pic>
        <p:nvPicPr>
          <p:cNvPr id="146" name="Picture 14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21401"/>
            <a:ext cx="25400" cy="25400"/>
          </a:xfrm>
          <a:prstGeom prst="rect">
            <a:avLst/>
          </a:prstGeom>
          <a:noFill/>
        </p:spPr>
      </p:pic>
      <p:pic>
        <p:nvPicPr>
          <p:cNvPr id="147" name="Picture 14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15200"/>
            <a:ext cx="25400" cy="25400"/>
          </a:xfrm>
          <a:prstGeom prst="rect">
            <a:avLst/>
          </a:prstGeom>
          <a:noFill/>
        </p:spPr>
      </p:pic>
      <p:pic>
        <p:nvPicPr>
          <p:cNvPr id="148" name="Picture 14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68380"/>
            <a:ext cx="25400" cy="25400"/>
          </a:xfrm>
          <a:prstGeom prst="rect">
            <a:avLst/>
          </a:prstGeom>
          <a:noFill/>
        </p:spPr>
      </p:pic>
      <p:pic>
        <p:nvPicPr>
          <p:cNvPr id="149" name="Picture 144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51456"/>
            <a:ext cx="25400" cy="25400"/>
          </a:xfrm>
          <a:prstGeom prst="rect">
            <a:avLst/>
          </a:prstGeom>
          <a:noFill/>
        </p:spPr>
      </p:pic>
      <p:pic>
        <p:nvPicPr>
          <p:cNvPr id="150" name="Picture 144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0850"/>
            <a:ext cx="25400" cy="25400"/>
          </a:xfrm>
          <a:prstGeom prst="rect">
            <a:avLst/>
          </a:prstGeom>
          <a:noFill/>
        </p:spPr>
      </p:pic>
      <p:pic>
        <p:nvPicPr>
          <p:cNvPr id="151" name="Picture 14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0850"/>
            <a:ext cx="25400" cy="25400"/>
          </a:xfrm>
          <a:prstGeom prst="rect">
            <a:avLst/>
          </a:prstGeom>
          <a:noFill/>
        </p:spPr>
      </p:pic>
      <p:pic>
        <p:nvPicPr>
          <p:cNvPr id="152" name="Picture 14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0850"/>
            <a:ext cx="25400" cy="25400"/>
          </a:xfrm>
          <a:prstGeom prst="rect">
            <a:avLst/>
          </a:prstGeom>
          <a:noFill/>
        </p:spPr>
      </p:pic>
      <p:pic>
        <p:nvPicPr>
          <p:cNvPr id="153" name="Picture 14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0850"/>
            <a:ext cx="25400" cy="25400"/>
          </a:xfrm>
          <a:prstGeom prst="rect">
            <a:avLst/>
          </a:prstGeom>
          <a:noFill/>
        </p:spPr>
      </p:pic>
      <p:pic>
        <p:nvPicPr>
          <p:cNvPr id="154" name="Picture 144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0849"/>
            <a:ext cx="25400" cy="25400"/>
          </a:xfrm>
          <a:prstGeom prst="rect">
            <a:avLst/>
          </a:prstGeom>
          <a:noFill/>
        </p:spPr>
      </p:pic>
      <p:pic>
        <p:nvPicPr>
          <p:cNvPr id="155" name="Picture 144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6072"/>
            <a:ext cx="25400" cy="25400"/>
          </a:xfrm>
          <a:prstGeom prst="rect">
            <a:avLst/>
          </a:prstGeom>
          <a:noFill/>
        </p:spPr>
      </p:pic>
      <p:pic>
        <p:nvPicPr>
          <p:cNvPr id="156" name="Picture 145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54594"/>
            <a:ext cx="25400" cy="25400"/>
          </a:xfrm>
          <a:prstGeom prst="rect">
            <a:avLst/>
          </a:prstGeom>
          <a:noFill/>
        </p:spPr>
      </p:pic>
      <p:pic>
        <p:nvPicPr>
          <p:cNvPr id="157" name="Picture 145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97686"/>
            <a:ext cx="25400" cy="25400"/>
          </a:xfrm>
          <a:prstGeom prst="rect">
            <a:avLst/>
          </a:prstGeom>
          <a:noFill/>
        </p:spPr>
      </p:pic>
      <p:pic>
        <p:nvPicPr>
          <p:cNvPr id="158" name="Picture 17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510" y="1586858"/>
            <a:ext cx="482600" cy="495532"/>
          </a:xfrm>
          <a:prstGeom prst="rect">
            <a:avLst/>
          </a:prstGeom>
          <a:noFill/>
        </p:spPr>
      </p:pic>
      <p:sp>
        <p:nvSpPr>
          <p:cNvPr id="159" name="Rectangle 1801"/>
          <p:cNvSpPr/>
          <p:nvPr/>
        </p:nvSpPr>
        <p:spPr>
          <a:xfrm>
            <a:off x="599598" y="1960826"/>
            <a:ext cx="11023049" cy="443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lnSpc>
                <a:spcPct val="200000"/>
              </a:lnSpc>
            </a:pPr>
            <a:r>
              <a:rPr lang="fr-FR" sz="1200" b="0" i="0" spc="0" baseline="0" noProof="0" dirty="0">
                <a:solidFill>
                  <a:srgbClr val="F5821F"/>
                </a:solidFill>
                <a:latin typeface="Calibri"/>
              </a:rPr>
              <a:t>•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Déterminer par quoi et comment varier la variable indépendante.</a:t>
            </a:r>
          </a:p>
          <a:p>
            <a:pPr marL="72000">
              <a:lnSpc>
                <a:spcPct val="200000"/>
              </a:lnSpc>
              <a:tabLst>
                <a:tab pos="876115" algn="l"/>
              </a:tabLst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-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Par quoi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......................................................................................................</a:t>
            </a:r>
          </a:p>
          <a:p>
            <a:pPr marL="72000">
              <a:lnSpc>
                <a:spcPct val="200000"/>
              </a:lnSpc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-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Comment ?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..............................................................................................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 </a:t>
            </a:r>
          </a:p>
          <a:p>
            <a:pPr marL="0">
              <a:lnSpc>
                <a:spcPct val="200000"/>
              </a:lnSpc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•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Déterminer par quoi et comment mesurer ou observer la variable dépendante.</a:t>
            </a:r>
          </a:p>
          <a:p>
            <a:pPr marL="72000">
              <a:lnSpc>
                <a:spcPct val="200000"/>
              </a:lnSpc>
              <a:tabLst>
                <a:tab pos="879163" algn="l"/>
              </a:tabLst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-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Par quoi ?	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............................................................................................</a:t>
            </a:r>
            <a:r>
              <a:rPr lang="fr-FR" sz="2400" b="0" i="0" spc="424" baseline="0" noProof="0" dirty="0">
                <a:solidFill>
                  <a:srgbClr val="231F20"/>
                </a:solidFill>
                <a:latin typeface="Calibri"/>
              </a:rPr>
              <a:t> </a:t>
            </a:r>
          </a:p>
          <a:p>
            <a:pPr marL="72000">
              <a:lnSpc>
                <a:spcPct val="200000"/>
              </a:lnSpc>
            </a:pPr>
            <a:r>
              <a:rPr lang="fr-FR" sz="2400" b="0" i="0" spc="0" baseline="0" noProof="0" dirty="0">
                <a:solidFill>
                  <a:srgbClr val="F5821F"/>
                </a:solidFill>
                <a:latin typeface="Calibri"/>
              </a:rPr>
              <a:t>-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Comment ? 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..............................................................................................</a:t>
            </a:r>
          </a:p>
        </p:txBody>
      </p:sp>
      <p:sp>
        <p:nvSpPr>
          <p:cNvPr id="160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401901" y="3391223"/>
            <a:ext cx="494297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en faisant varier le nombre de spires</a:t>
            </a:r>
          </a:p>
        </p:txBody>
      </p:sp>
      <p:sp>
        <p:nvSpPr>
          <p:cNvPr id="161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316833" y="4842388"/>
            <a:ext cx="465737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en utilisant des trombones en fer</a:t>
            </a:r>
          </a:p>
        </p:txBody>
      </p:sp>
      <p:sp>
        <p:nvSpPr>
          <p:cNvPr id="162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504867" y="5562669"/>
            <a:ext cx="5899224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en comptant le nombre de trombones attiré.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02A24B9-6289-1B6E-A86A-53C2A44C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Je passe à l’étape de l’élaboration d’un protocole expérimental.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CCADE4-E2E1-4C7D-48A6-9802FE43E7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lit la consigne . Il présente les bobines dont le nombre de spires est différent.</a:t>
            </a:r>
          </a:p>
        </p:txBody>
      </p:sp>
    </p:spTree>
    <p:extLst>
      <p:ext uri="{BB962C8B-B14F-4D97-AF65-F5344CB8AC3E}">
        <p14:creationId xmlns:p14="http://schemas.microsoft.com/office/powerpoint/2010/main" val="181297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0" grpId="0"/>
      <p:bldP spid="161" grpId="0"/>
      <p:bldP spid="16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357" y="361789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3" name="Freeform 11127">
            <a:extLst>
              <a:ext uri="{FF2B5EF4-FFF2-40B4-BE49-F238E27FC236}">
                <a16:creationId xmlns:a16="http://schemas.microsoft.com/office/drawing/2014/main" id="{DEB97E44-07C7-0F5A-7AF7-8D8F6549DD00}"/>
              </a:ext>
            </a:extLst>
          </p:cNvPr>
          <p:cNvSpPr/>
          <p:nvPr/>
        </p:nvSpPr>
        <p:spPr>
          <a:xfrm>
            <a:off x="924782" y="1648357"/>
            <a:ext cx="8304550" cy="432000"/>
          </a:xfrm>
          <a:custGeom>
            <a:avLst/>
            <a:gdLst/>
            <a:ahLst/>
            <a:cxnLst/>
            <a:rect l="0" t="0" r="0" b="0"/>
            <a:pathLst>
              <a:path w="6189408" h="205752">
                <a:moveTo>
                  <a:pt x="0" y="0"/>
                </a:moveTo>
                <a:lnTo>
                  <a:pt x="0" y="205752"/>
                </a:lnTo>
                <a:lnTo>
                  <a:pt x="6153607" y="205752"/>
                </a:lnTo>
                <a:cubicBezTo>
                  <a:pt x="6173380" y="205752"/>
                  <a:pt x="6189408" y="189725"/>
                  <a:pt x="6189408" y="169951"/>
                </a:cubicBezTo>
                <a:lnTo>
                  <a:pt x="6189408" y="35801"/>
                </a:lnTo>
                <a:cubicBezTo>
                  <a:pt x="6189408" y="16027"/>
                  <a:pt x="6173380" y="0"/>
                  <a:pt x="6153607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FE2">
              <a:alpha val="100000"/>
            </a:srgbClr>
          </a:solidFill>
          <a:ln w="127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1410">
            <a:extLst>
              <a:ext uri="{FF2B5EF4-FFF2-40B4-BE49-F238E27FC236}">
                <a16:creationId xmlns:a16="http://schemas.microsoft.com/office/drawing/2014/main" id="{CFDB7A27-562F-D271-171A-C7E8B0888344}"/>
              </a:ext>
            </a:extLst>
          </p:cNvPr>
          <p:cNvSpPr/>
          <p:nvPr/>
        </p:nvSpPr>
        <p:spPr>
          <a:xfrm>
            <a:off x="1095105" y="1638828"/>
            <a:ext cx="871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defTabSz="914400">
              <a:defRPr/>
            </a:pPr>
            <a:r>
              <a:rPr lang="fr-FR" sz="2400" kern="0" noProof="0" dirty="0">
                <a:solidFill>
                  <a:srgbClr val="F5821F"/>
                </a:solidFill>
              </a:rPr>
              <a:t>3</a:t>
            </a: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F5821F"/>
                </a:solidFill>
                <a:effectLst/>
                <a:uLnTx/>
                <a:uFillTx/>
              </a:rPr>
              <a:t>. </a:t>
            </a:r>
            <a:r>
              <a:rPr lang="fr-FR" sz="2400" kern="0" noProof="0" dirty="0">
                <a:solidFill>
                  <a:srgbClr val="231F20"/>
                </a:solidFill>
              </a:rPr>
              <a:t>Mettre en œuvre le protocole expérimental</a:t>
            </a:r>
            <a:r>
              <a:rPr kumimoji="0" lang="fr-FR" sz="240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</a:rPr>
              <a:t>.</a:t>
            </a:r>
          </a:p>
        </p:txBody>
      </p:sp>
      <p:pic>
        <p:nvPicPr>
          <p:cNvPr id="141" name="Picture 127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971" y="1681261"/>
            <a:ext cx="397255" cy="409447"/>
          </a:xfrm>
          <a:prstGeom prst="rect">
            <a:avLst/>
          </a:prstGeom>
          <a:noFill/>
        </p:spPr>
      </p:pic>
      <p:sp>
        <p:nvSpPr>
          <p:cNvPr id="142" name="Freeform 1273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</a:path>
            </a:pathLst>
          </a:custGeom>
          <a:solidFill>
            <a:srgbClr val="FFFFFF">
              <a:alpha val="100000"/>
            </a:srgbClr>
          </a:solidFill>
          <a:ln w="10528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143" name="Freeform 1274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  <a:close/>
                <a:moveTo>
                  <a:pt x="206654" y="425526"/>
                </a:moveTo>
              </a:path>
            </a:pathLst>
          </a:custGeom>
          <a:noFill/>
          <a:ln w="10528" cap="flat" cmpd="sng">
            <a:solidFill>
              <a:srgbClr val="006DB5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144" name="Picture 14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3"/>
            <a:ext cx="25400" cy="25400"/>
          </a:xfrm>
          <a:prstGeom prst="rect">
            <a:avLst/>
          </a:prstGeom>
          <a:noFill/>
        </p:spPr>
      </p:pic>
      <p:pic>
        <p:nvPicPr>
          <p:cNvPr id="145" name="Picture 143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0"/>
            <a:ext cx="25400" cy="25400"/>
          </a:xfrm>
          <a:prstGeom prst="rect">
            <a:avLst/>
          </a:prstGeom>
          <a:noFill/>
        </p:spPr>
      </p:pic>
      <p:pic>
        <p:nvPicPr>
          <p:cNvPr id="146" name="Picture 14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9331"/>
            <a:ext cx="25400" cy="25400"/>
          </a:xfrm>
          <a:prstGeom prst="rect">
            <a:avLst/>
          </a:prstGeom>
          <a:noFill/>
        </p:spPr>
      </p:pic>
      <p:pic>
        <p:nvPicPr>
          <p:cNvPr id="147" name="Picture 14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3130"/>
            <a:ext cx="25400" cy="25400"/>
          </a:xfrm>
          <a:prstGeom prst="rect">
            <a:avLst/>
          </a:prstGeom>
          <a:noFill/>
        </p:spPr>
      </p:pic>
      <p:pic>
        <p:nvPicPr>
          <p:cNvPr id="148" name="Picture 14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86310"/>
            <a:ext cx="25400" cy="25400"/>
          </a:xfrm>
          <a:prstGeom prst="rect">
            <a:avLst/>
          </a:prstGeom>
          <a:noFill/>
        </p:spPr>
      </p:pic>
      <p:pic>
        <p:nvPicPr>
          <p:cNvPr id="149" name="Picture 144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69386"/>
            <a:ext cx="25400" cy="25400"/>
          </a:xfrm>
          <a:prstGeom prst="rect">
            <a:avLst/>
          </a:prstGeom>
          <a:noFill/>
        </p:spPr>
      </p:pic>
      <p:pic>
        <p:nvPicPr>
          <p:cNvPr id="150" name="Picture 144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1" name="Picture 14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2" name="Picture 14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3" name="Picture 14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4" name="Picture 144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79"/>
            <a:ext cx="25400" cy="25400"/>
          </a:xfrm>
          <a:prstGeom prst="rect">
            <a:avLst/>
          </a:prstGeom>
          <a:noFill/>
        </p:spPr>
      </p:pic>
      <p:pic>
        <p:nvPicPr>
          <p:cNvPr id="155" name="Picture 144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2"/>
            <a:ext cx="25400" cy="25400"/>
          </a:xfrm>
          <a:prstGeom prst="rect">
            <a:avLst/>
          </a:prstGeom>
          <a:noFill/>
        </p:spPr>
      </p:pic>
      <p:pic>
        <p:nvPicPr>
          <p:cNvPr id="156" name="Picture 145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72524"/>
            <a:ext cx="25400" cy="25400"/>
          </a:xfrm>
          <a:prstGeom prst="rect">
            <a:avLst/>
          </a:prstGeom>
          <a:noFill/>
        </p:spPr>
      </p:pic>
      <p:pic>
        <p:nvPicPr>
          <p:cNvPr id="157" name="Picture 145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15616"/>
            <a:ext cx="25400" cy="25400"/>
          </a:xfrm>
          <a:prstGeom prst="rect">
            <a:avLst/>
          </a:prstGeom>
          <a:noFill/>
        </p:spPr>
      </p:pic>
      <p:pic>
        <p:nvPicPr>
          <p:cNvPr id="158" name="Picture 17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510" y="1604788"/>
            <a:ext cx="482600" cy="495532"/>
          </a:xfrm>
          <a:prstGeom prst="rect">
            <a:avLst/>
          </a:prstGeom>
          <a:noFill/>
        </p:spPr>
      </p:pic>
      <p:pic>
        <p:nvPicPr>
          <p:cNvPr id="34" name="Image 33"/>
          <p:cNvPicPr/>
          <p:nvPr/>
        </p:nvPicPr>
        <p:blipFill>
          <a:blip r:embed="rId7"/>
          <a:srcRect l="43330" t="33987" r="34950" b="29150"/>
          <a:stretch>
            <a:fillRect/>
          </a:stretch>
        </p:blipFill>
        <p:spPr bwMode="auto">
          <a:xfrm>
            <a:off x="7252447" y="2392828"/>
            <a:ext cx="2868980" cy="253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age 34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50189" y="4930587"/>
            <a:ext cx="1800000" cy="1799600"/>
          </a:xfrm>
          <a:prstGeom prst="rect">
            <a:avLst/>
          </a:prstGeom>
          <a:noFill/>
        </p:spPr>
      </p:pic>
      <p:grpSp>
        <p:nvGrpSpPr>
          <p:cNvPr id="4" name="Groupe 3"/>
          <p:cNvGrpSpPr/>
          <p:nvPr/>
        </p:nvGrpSpPr>
        <p:grpSpPr>
          <a:xfrm>
            <a:off x="2154198" y="2352184"/>
            <a:ext cx="2525377" cy="2804887"/>
            <a:chOff x="2154198" y="2352184"/>
            <a:chExt cx="2525377" cy="2804887"/>
          </a:xfrm>
        </p:grpSpPr>
        <p:pic>
          <p:nvPicPr>
            <p:cNvPr id="33" name="Image 32" descr="C:\Users\lenovo\Downloads\ChatGPT Image 25 févr. 2026, 19_42_04.png"/>
            <p:cNvPicPr/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345928" y="2352184"/>
              <a:ext cx="2333647" cy="2688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Image 30"/>
            <p:cNvPicPr/>
            <p:nvPr/>
          </p:nvPicPr>
          <p:blipFill>
            <a:blip r:embed="rId10" cstate="print"/>
            <a:srcRect l="52880" t="65098" r="38340" b="20915"/>
            <a:stretch>
              <a:fillRect/>
            </a:stretch>
          </p:blipFill>
          <p:spPr bwMode="auto">
            <a:xfrm>
              <a:off x="2456334" y="4704104"/>
              <a:ext cx="512233" cy="452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Image 31"/>
            <p:cNvPicPr/>
            <p:nvPr/>
          </p:nvPicPr>
          <p:blipFill>
            <a:blip r:embed="rId10" cstate="print"/>
            <a:srcRect l="52880" t="65098" r="38340" b="20915"/>
            <a:stretch>
              <a:fillRect/>
            </a:stretch>
          </p:blipFill>
          <p:spPr bwMode="auto">
            <a:xfrm>
              <a:off x="2154198" y="4704103"/>
              <a:ext cx="512233" cy="452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3965870" y="3863787"/>
              <a:ext cx="61200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noProof="0" dirty="0">
                  <a:solidFill>
                    <a:srgbClr val="FF0000"/>
                  </a:solidFill>
                </a:rPr>
                <a:t>4,5V</a:t>
              </a:r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AE33BECE-29A1-1541-8C2B-0E3DF413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Je passe à l’étape de la mise en œuvre du protocole expérimental.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C66848F-B383-3DE0-74C0-D7FF8D0DDAF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lit la consigne . Il présente le matériel et réalise l’expérience en modifiant le nombre de spires et en maintenant l’intensité du courant constante par ajustement de la tension..</a:t>
            </a:r>
          </a:p>
        </p:txBody>
      </p:sp>
    </p:spTree>
    <p:extLst>
      <p:ext uri="{BB962C8B-B14F-4D97-AF65-F5344CB8AC3E}">
        <p14:creationId xmlns:p14="http://schemas.microsoft.com/office/powerpoint/2010/main" val="509866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5863" y="266490"/>
            <a:ext cx="10307830" cy="4096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 Je passe à la notation des résultats et à leur organisation dans un tableau.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5900" y="550784"/>
            <a:ext cx="10307830" cy="4096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</a:t>
            </a:r>
            <a:r>
              <a:rPr lang="fr-FR" sz="1400" i="1" noProof="0" dirty="0" err="1">
                <a:solidFill>
                  <a:schemeClr val="bg1">
                    <a:lumMod val="65000"/>
                  </a:schemeClr>
                </a:solidFill>
              </a:rPr>
              <a:t>enseignant.e</a:t>
            </a: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 lit la consigne . Il note les valeurs obtenues dans le tableau(adapter les valeurs aux valeurs de l’expérience réalisée).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FF65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3" name="Freeform 11127">
            <a:extLst>
              <a:ext uri="{FF2B5EF4-FFF2-40B4-BE49-F238E27FC236}">
                <a16:creationId xmlns:a16="http://schemas.microsoft.com/office/drawing/2014/main" id="{DEB97E44-07C7-0F5A-7AF7-8D8F6549DD00}"/>
              </a:ext>
            </a:extLst>
          </p:cNvPr>
          <p:cNvSpPr/>
          <p:nvPr/>
        </p:nvSpPr>
        <p:spPr>
          <a:xfrm>
            <a:off x="951677" y="1668320"/>
            <a:ext cx="8304550" cy="432000"/>
          </a:xfrm>
          <a:custGeom>
            <a:avLst/>
            <a:gdLst/>
            <a:ahLst/>
            <a:cxnLst/>
            <a:rect l="0" t="0" r="0" b="0"/>
            <a:pathLst>
              <a:path w="6189408" h="205752">
                <a:moveTo>
                  <a:pt x="0" y="0"/>
                </a:moveTo>
                <a:lnTo>
                  <a:pt x="0" y="205752"/>
                </a:lnTo>
                <a:lnTo>
                  <a:pt x="6153607" y="205752"/>
                </a:lnTo>
                <a:cubicBezTo>
                  <a:pt x="6173380" y="205752"/>
                  <a:pt x="6189408" y="189725"/>
                  <a:pt x="6189408" y="169951"/>
                </a:cubicBezTo>
                <a:lnTo>
                  <a:pt x="6189408" y="35801"/>
                </a:lnTo>
                <a:cubicBezTo>
                  <a:pt x="6189408" y="16027"/>
                  <a:pt x="6173380" y="0"/>
                  <a:pt x="6153607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FE2">
              <a:alpha val="100000"/>
            </a:srgbClr>
          </a:solidFill>
          <a:ln w="127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1410">
            <a:extLst>
              <a:ext uri="{FF2B5EF4-FFF2-40B4-BE49-F238E27FC236}">
                <a16:creationId xmlns:a16="http://schemas.microsoft.com/office/drawing/2014/main" id="{CFDB7A27-562F-D271-171A-C7E8B0888344}"/>
              </a:ext>
            </a:extLst>
          </p:cNvPr>
          <p:cNvSpPr/>
          <p:nvPr/>
        </p:nvSpPr>
        <p:spPr>
          <a:xfrm>
            <a:off x="1095105" y="1638828"/>
            <a:ext cx="871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defTabSz="914400">
              <a:defRPr/>
            </a:pPr>
            <a:r>
              <a:rPr lang="fr-FR" sz="2400" kern="0" noProof="0" dirty="0">
                <a:solidFill>
                  <a:srgbClr val="F5821F"/>
                </a:solidFill>
              </a:rPr>
              <a:t>4.</a:t>
            </a:r>
            <a:endParaRPr kumimoji="0" lang="fr-FR" sz="240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</a:endParaRPr>
          </a:p>
        </p:txBody>
      </p:sp>
      <p:pic>
        <p:nvPicPr>
          <p:cNvPr id="141" name="Picture 127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971" y="1681261"/>
            <a:ext cx="397255" cy="409447"/>
          </a:xfrm>
          <a:prstGeom prst="rect">
            <a:avLst/>
          </a:prstGeom>
          <a:noFill/>
        </p:spPr>
      </p:pic>
      <p:sp>
        <p:nvSpPr>
          <p:cNvPr id="142" name="Freeform 1273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</a:path>
            </a:pathLst>
          </a:custGeom>
          <a:solidFill>
            <a:srgbClr val="FFFFFF">
              <a:alpha val="100000"/>
            </a:srgbClr>
          </a:solidFill>
          <a:ln w="10528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143" name="Freeform 1274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  <a:close/>
                <a:moveTo>
                  <a:pt x="206654" y="425526"/>
                </a:moveTo>
              </a:path>
            </a:pathLst>
          </a:custGeom>
          <a:noFill/>
          <a:ln w="10528" cap="flat" cmpd="sng">
            <a:solidFill>
              <a:srgbClr val="006DB5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144" name="Picture 14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3"/>
            <a:ext cx="25400" cy="25400"/>
          </a:xfrm>
          <a:prstGeom prst="rect">
            <a:avLst/>
          </a:prstGeom>
          <a:noFill/>
        </p:spPr>
      </p:pic>
      <p:pic>
        <p:nvPicPr>
          <p:cNvPr id="145" name="Picture 143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0"/>
            <a:ext cx="25400" cy="25400"/>
          </a:xfrm>
          <a:prstGeom prst="rect">
            <a:avLst/>
          </a:prstGeom>
          <a:noFill/>
        </p:spPr>
      </p:pic>
      <p:pic>
        <p:nvPicPr>
          <p:cNvPr id="146" name="Picture 14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9331"/>
            <a:ext cx="25400" cy="25400"/>
          </a:xfrm>
          <a:prstGeom prst="rect">
            <a:avLst/>
          </a:prstGeom>
          <a:noFill/>
        </p:spPr>
      </p:pic>
      <p:pic>
        <p:nvPicPr>
          <p:cNvPr id="147" name="Picture 14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3130"/>
            <a:ext cx="25400" cy="25400"/>
          </a:xfrm>
          <a:prstGeom prst="rect">
            <a:avLst/>
          </a:prstGeom>
          <a:noFill/>
        </p:spPr>
      </p:pic>
      <p:pic>
        <p:nvPicPr>
          <p:cNvPr id="148" name="Picture 14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86310"/>
            <a:ext cx="25400" cy="25400"/>
          </a:xfrm>
          <a:prstGeom prst="rect">
            <a:avLst/>
          </a:prstGeom>
          <a:noFill/>
        </p:spPr>
      </p:pic>
      <p:pic>
        <p:nvPicPr>
          <p:cNvPr id="149" name="Picture 144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69386"/>
            <a:ext cx="25400" cy="25400"/>
          </a:xfrm>
          <a:prstGeom prst="rect">
            <a:avLst/>
          </a:prstGeom>
          <a:noFill/>
        </p:spPr>
      </p:pic>
      <p:pic>
        <p:nvPicPr>
          <p:cNvPr id="150" name="Picture 144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1" name="Picture 14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2" name="Picture 14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3" name="Picture 14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4" name="Picture 144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79"/>
            <a:ext cx="25400" cy="25400"/>
          </a:xfrm>
          <a:prstGeom prst="rect">
            <a:avLst/>
          </a:prstGeom>
          <a:noFill/>
        </p:spPr>
      </p:pic>
      <p:pic>
        <p:nvPicPr>
          <p:cNvPr id="155" name="Picture 144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2"/>
            <a:ext cx="25400" cy="25400"/>
          </a:xfrm>
          <a:prstGeom prst="rect">
            <a:avLst/>
          </a:prstGeom>
          <a:noFill/>
        </p:spPr>
      </p:pic>
      <p:pic>
        <p:nvPicPr>
          <p:cNvPr id="156" name="Picture 145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72524"/>
            <a:ext cx="25400" cy="25400"/>
          </a:xfrm>
          <a:prstGeom prst="rect">
            <a:avLst/>
          </a:prstGeom>
          <a:noFill/>
        </p:spPr>
      </p:pic>
      <p:pic>
        <p:nvPicPr>
          <p:cNvPr id="157" name="Picture 145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15616"/>
            <a:ext cx="25400" cy="25400"/>
          </a:xfrm>
          <a:prstGeom prst="rect">
            <a:avLst/>
          </a:prstGeom>
          <a:noFill/>
        </p:spPr>
      </p:pic>
      <p:pic>
        <p:nvPicPr>
          <p:cNvPr id="158" name="Picture 17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510" y="1604788"/>
            <a:ext cx="482600" cy="495532"/>
          </a:xfrm>
          <a:prstGeom prst="rect">
            <a:avLst/>
          </a:prstGeom>
          <a:noFill/>
        </p:spPr>
      </p:pic>
      <p:sp>
        <p:nvSpPr>
          <p:cNvPr id="29" name="Rectangle 1808"/>
          <p:cNvSpPr/>
          <p:nvPr/>
        </p:nvSpPr>
        <p:spPr>
          <a:xfrm>
            <a:off x="1632325" y="1643448"/>
            <a:ext cx="5204373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Organiser et décrire les résultats obtenus.</a:t>
            </a:r>
          </a:p>
        </p:txBody>
      </p:sp>
      <p:sp>
        <p:nvSpPr>
          <p:cNvPr id="55" name="Rectangle 2543"/>
          <p:cNvSpPr/>
          <p:nvPr/>
        </p:nvSpPr>
        <p:spPr>
          <a:xfrm>
            <a:off x="479626" y="5651128"/>
            <a:ext cx="11108875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fr-FR" sz="2400" b="0" i="0" spc="0" baseline="0" noProof="0" dirty="0" err="1">
                <a:solidFill>
                  <a:srgbClr val="231F20"/>
                </a:solidFill>
                <a:latin typeface="Calibri"/>
              </a:rPr>
              <a:t>Plu</a:t>
            </a:r>
            <a:r>
              <a:rPr lang="fr-FR" sz="2400" b="0" i="0" spc="542" baseline="0" noProof="0" dirty="0" err="1">
                <a:solidFill>
                  <a:srgbClr val="231F20"/>
                </a:solidFill>
                <a:latin typeface="Calibri"/>
              </a:rPr>
              <a:t>s</a:t>
            </a:r>
            <a:r>
              <a:rPr lang="fr-FR" sz="2400" b="0" i="0" spc="0" baseline="0" noProof="0" dirty="0" err="1">
                <a:solidFill>
                  <a:srgbClr val="231F20"/>
                </a:solidFill>
                <a:latin typeface="Calibri"/>
              </a:rPr>
              <a:t>le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</a:t>
            </a:r>
            <a:r>
              <a:rPr lang="fr-FR" sz="2400" b="0" i="0" spc="0" baseline="0" noProof="0" dirty="0" err="1">
                <a:solidFill>
                  <a:srgbClr val="231F20"/>
                </a:solidFill>
                <a:latin typeface="Calibri"/>
              </a:rPr>
              <a:t>nombr</a:t>
            </a:r>
            <a:r>
              <a:rPr lang="fr-FR" sz="2400" b="0" i="0" spc="542" baseline="0" noProof="0" dirty="0" err="1">
                <a:solidFill>
                  <a:srgbClr val="231F20"/>
                </a:solidFill>
                <a:latin typeface="Calibri"/>
              </a:rPr>
              <a:t>e</a:t>
            </a:r>
            <a:r>
              <a:rPr lang="fr-FR" sz="2400" b="0" i="0" spc="0" baseline="0" noProof="0" dirty="0" err="1">
                <a:solidFill>
                  <a:srgbClr val="231F20"/>
                </a:solidFill>
                <a:latin typeface="Calibri"/>
              </a:rPr>
              <a:t>de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spires est grand, plus le nombre de trombones soulevés est </a:t>
            </a:r>
            <a:r>
              <a:rPr lang="fr-FR" sz="12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ArialMT-Light"/>
              </a:rPr>
              <a:t>.</a:t>
            </a:r>
            <a:r>
              <a:rPr lang="fr-FR" sz="2400" b="0" i="0" spc="0" baseline="0" noProof="0" dirty="0">
                <a:solidFill>
                  <a:srgbClr val="231F20"/>
                </a:solidFill>
                <a:latin typeface="Calibri"/>
              </a:rPr>
              <a:t> </a:t>
            </a:r>
          </a:p>
        </p:txBody>
      </p:sp>
      <p:sp>
        <p:nvSpPr>
          <p:cNvPr id="5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10174196" y="5561196"/>
            <a:ext cx="93699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grand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93CD19F-F058-4335-3575-DDD77E80B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531496"/>
              </p:ext>
            </p:extLst>
          </p:nvPr>
        </p:nvGraphicFramePr>
        <p:xfrm>
          <a:off x="951683" y="3060613"/>
          <a:ext cx="9682047" cy="1423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7349">
                  <a:extLst>
                    <a:ext uri="{9D8B030D-6E8A-4147-A177-3AD203B41FA5}">
                      <a16:colId xmlns:a16="http://schemas.microsoft.com/office/drawing/2014/main" val="4216402066"/>
                    </a:ext>
                  </a:extLst>
                </a:gridCol>
                <a:gridCol w="3227349">
                  <a:extLst>
                    <a:ext uri="{9D8B030D-6E8A-4147-A177-3AD203B41FA5}">
                      <a16:colId xmlns:a16="http://schemas.microsoft.com/office/drawing/2014/main" val="15033917"/>
                    </a:ext>
                  </a:extLst>
                </a:gridCol>
                <a:gridCol w="3227349">
                  <a:extLst>
                    <a:ext uri="{9D8B030D-6E8A-4147-A177-3AD203B41FA5}">
                      <a16:colId xmlns:a16="http://schemas.microsoft.com/office/drawing/2014/main" val="2715077139"/>
                    </a:ext>
                  </a:extLst>
                </a:gridCol>
              </a:tblGrid>
              <a:tr h="491724">
                <a:tc>
                  <a:txBody>
                    <a:bodyPr/>
                    <a:lstStyle/>
                    <a:p>
                      <a:pPr algn="l"/>
                      <a:r>
                        <a:rPr lang="fr-FR" noProof="0" dirty="0">
                          <a:solidFill>
                            <a:srgbClr val="231F20"/>
                          </a:solidFill>
                        </a:rPr>
                        <a:t>Nombre de spires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noProof="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noProof="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79578"/>
                  </a:ext>
                </a:extLst>
              </a:tr>
              <a:tr h="84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i="0" spc="0" baseline="0" noProof="0" dirty="0">
                          <a:solidFill>
                            <a:srgbClr val="231F20"/>
                          </a:solidFill>
                          <a:latin typeface="+mn-lt"/>
                        </a:rPr>
                        <a:t>Nombre de trombones soulevés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noProof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noProof="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354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58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42" grpId="0" animBg="1"/>
      <p:bldP spid="143" grpId="0" animBg="1"/>
      <p:bldP spid="29" grpId="0"/>
      <p:bldP spid="55" grpId="0"/>
      <p:bldP spid="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noProof="0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FF65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3" name="Freeform 11127">
            <a:extLst>
              <a:ext uri="{FF2B5EF4-FFF2-40B4-BE49-F238E27FC236}">
                <a16:creationId xmlns:a16="http://schemas.microsoft.com/office/drawing/2014/main" id="{DEB97E44-07C7-0F5A-7AF7-8D8F6549DD00}"/>
              </a:ext>
            </a:extLst>
          </p:cNvPr>
          <p:cNvSpPr/>
          <p:nvPr/>
        </p:nvSpPr>
        <p:spPr>
          <a:xfrm>
            <a:off x="951677" y="1668320"/>
            <a:ext cx="8304550" cy="432000"/>
          </a:xfrm>
          <a:custGeom>
            <a:avLst/>
            <a:gdLst/>
            <a:ahLst/>
            <a:cxnLst/>
            <a:rect l="0" t="0" r="0" b="0"/>
            <a:pathLst>
              <a:path w="6189408" h="205752">
                <a:moveTo>
                  <a:pt x="0" y="0"/>
                </a:moveTo>
                <a:lnTo>
                  <a:pt x="0" y="205752"/>
                </a:lnTo>
                <a:lnTo>
                  <a:pt x="6153607" y="205752"/>
                </a:lnTo>
                <a:cubicBezTo>
                  <a:pt x="6173380" y="205752"/>
                  <a:pt x="6189408" y="189725"/>
                  <a:pt x="6189408" y="169951"/>
                </a:cubicBezTo>
                <a:lnTo>
                  <a:pt x="6189408" y="35801"/>
                </a:lnTo>
                <a:cubicBezTo>
                  <a:pt x="6189408" y="16027"/>
                  <a:pt x="6173380" y="0"/>
                  <a:pt x="6153607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FE2">
              <a:alpha val="100000"/>
            </a:srgbClr>
          </a:solidFill>
          <a:ln w="127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1410">
            <a:extLst>
              <a:ext uri="{FF2B5EF4-FFF2-40B4-BE49-F238E27FC236}">
                <a16:creationId xmlns:a16="http://schemas.microsoft.com/office/drawing/2014/main" id="{CFDB7A27-562F-D271-171A-C7E8B0888344}"/>
              </a:ext>
            </a:extLst>
          </p:cNvPr>
          <p:cNvSpPr/>
          <p:nvPr/>
        </p:nvSpPr>
        <p:spPr>
          <a:xfrm>
            <a:off x="1095105" y="1638828"/>
            <a:ext cx="871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defTabSz="914400">
              <a:defRPr/>
            </a:pPr>
            <a:r>
              <a:rPr lang="fr-FR" sz="2400" kern="0" noProof="0" dirty="0">
                <a:solidFill>
                  <a:srgbClr val="F5821F"/>
                </a:solidFill>
              </a:rPr>
              <a:t>5.</a:t>
            </a:r>
            <a:endParaRPr kumimoji="0" lang="fr-FR" sz="240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</a:endParaRPr>
          </a:p>
        </p:txBody>
      </p:sp>
      <p:pic>
        <p:nvPicPr>
          <p:cNvPr id="141" name="Picture 127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971" y="1681261"/>
            <a:ext cx="397255" cy="409447"/>
          </a:xfrm>
          <a:prstGeom prst="rect">
            <a:avLst/>
          </a:prstGeom>
          <a:noFill/>
        </p:spPr>
      </p:pic>
      <p:sp>
        <p:nvSpPr>
          <p:cNvPr id="142" name="Freeform 1273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</a:path>
            </a:pathLst>
          </a:custGeom>
          <a:solidFill>
            <a:srgbClr val="FFFFFF">
              <a:alpha val="100000"/>
            </a:srgbClr>
          </a:solidFill>
          <a:ln w="10528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sp>
        <p:nvSpPr>
          <p:cNvPr id="143" name="Freeform 1274"/>
          <p:cNvSpPr/>
          <p:nvPr/>
        </p:nvSpPr>
        <p:spPr>
          <a:xfrm>
            <a:off x="362034" y="1642319"/>
            <a:ext cx="413308" cy="425526"/>
          </a:xfrm>
          <a:custGeom>
            <a:avLst/>
            <a:gdLst/>
            <a:ahLst/>
            <a:cxnLst/>
            <a:rect l="0" t="0" r="0" b="0"/>
            <a:pathLst>
              <a:path w="413308" h="425526">
                <a:moveTo>
                  <a:pt x="206654" y="425526"/>
                </a:moveTo>
                <a:cubicBezTo>
                  <a:pt x="320788" y="425526"/>
                  <a:pt x="413308" y="330276"/>
                  <a:pt x="413308" y="212763"/>
                </a:cubicBezTo>
                <a:cubicBezTo>
                  <a:pt x="413308" y="95263"/>
                  <a:pt x="320788" y="0"/>
                  <a:pt x="206654" y="0"/>
                </a:cubicBezTo>
                <a:cubicBezTo>
                  <a:pt x="92520" y="0"/>
                  <a:pt x="0" y="95263"/>
                  <a:pt x="0" y="212763"/>
                </a:cubicBezTo>
                <a:cubicBezTo>
                  <a:pt x="0" y="330276"/>
                  <a:pt x="92520" y="425526"/>
                  <a:pt x="206654" y="425526"/>
                </a:cubicBezTo>
                <a:close/>
                <a:moveTo>
                  <a:pt x="206654" y="425526"/>
                </a:moveTo>
              </a:path>
            </a:pathLst>
          </a:custGeom>
          <a:noFill/>
          <a:ln w="10528" cap="flat" cmpd="sng">
            <a:solidFill>
              <a:srgbClr val="006DB5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noProof="0" dirty="0"/>
          </a:p>
        </p:txBody>
      </p:sp>
      <p:pic>
        <p:nvPicPr>
          <p:cNvPr id="144" name="Picture 14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3"/>
            <a:ext cx="25400" cy="25400"/>
          </a:xfrm>
          <a:prstGeom prst="rect">
            <a:avLst/>
          </a:prstGeom>
          <a:noFill/>
        </p:spPr>
      </p:pic>
      <p:pic>
        <p:nvPicPr>
          <p:cNvPr id="145" name="Picture 143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0"/>
            <a:ext cx="25400" cy="25400"/>
          </a:xfrm>
          <a:prstGeom prst="rect">
            <a:avLst/>
          </a:prstGeom>
          <a:noFill/>
        </p:spPr>
      </p:pic>
      <p:pic>
        <p:nvPicPr>
          <p:cNvPr id="146" name="Picture 14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9331"/>
            <a:ext cx="25400" cy="25400"/>
          </a:xfrm>
          <a:prstGeom prst="rect">
            <a:avLst/>
          </a:prstGeom>
          <a:noFill/>
        </p:spPr>
      </p:pic>
      <p:pic>
        <p:nvPicPr>
          <p:cNvPr id="147" name="Picture 14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33130"/>
            <a:ext cx="25400" cy="25400"/>
          </a:xfrm>
          <a:prstGeom prst="rect">
            <a:avLst/>
          </a:prstGeom>
          <a:noFill/>
        </p:spPr>
      </p:pic>
      <p:pic>
        <p:nvPicPr>
          <p:cNvPr id="148" name="Picture 14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86310"/>
            <a:ext cx="25400" cy="25400"/>
          </a:xfrm>
          <a:prstGeom prst="rect">
            <a:avLst/>
          </a:prstGeom>
          <a:noFill/>
        </p:spPr>
      </p:pic>
      <p:pic>
        <p:nvPicPr>
          <p:cNvPr id="149" name="Picture 144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69386"/>
            <a:ext cx="25400" cy="25400"/>
          </a:xfrm>
          <a:prstGeom prst="rect">
            <a:avLst/>
          </a:prstGeom>
          <a:noFill/>
        </p:spPr>
      </p:pic>
      <p:pic>
        <p:nvPicPr>
          <p:cNvPr id="150" name="Picture 144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1" name="Picture 14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2" name="Picture 14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3" name="Picture 14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80"/>
            <a:ext cx="25400" cy="25400"/>
          </a:xfrm>
          <a:prstGeom prst="rect">
            <a:avLst/>
          </a:prstGeom>
          <a:noFill/>
        </p:spPr>
      </p:pic>
      <p:pic>
        <p:nvPicPr>
          <p:cNvPr id="154" name="Picture 144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48779"/>
            <a:ext cx="25400" cy="25400"/>
          </a:xfrm>
          <a:prstGeom prst="rect">
            <a:avLst/>
          </a:prstGeom>
          <a:noFill/>
        </p:spPr>
      </p:pic>
      <p:pic>
        <p:nvPicPr>
          <p:cNvPr id="155" name="Picture 144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54002"/>
            <a:ext cx="25400" cy="25400"/>
          </a:xfrm>
          <a:prstGeom prst="rect">
            <a:avLst/>
          </a:prstGeom>
          <a:noFill/>
        </p:spPr>
      </p:pic>
      <p:pic>
        <p:nvPicPr>
          <p:cNvPr id="156" name="Picture 145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472524"/>
            <a:ext cx="25400" cy="25400"/>
          </a:xfrm>
          <a:prstGeom prst="rect">
            <a:avLst/>
          </a:prstGeom>
          <a:noFill/>
        </p:spPr>
      </p:pic>
      <p:pic>
        <p:nvPicPr>
          <p:cNvPr id="157" name="Picture 145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022" y="1515616"/>
            <a:ext cx="25400" cy="25400"/>
          </a:xfrm>
          <a:prstGeom prst="rect">
            <a:avLst/>
          </a:prstGeom>
          <a:noFill/>
        </p:spPr>
      </p:pic>
      <p:pic>
        <p:nvPicPr>
          <p:cNvPr id="158" name="Picture 17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510" y="1604788"/>
            <a:ext cx="482600" cy="495532"/>
          </a:xfrm>
          <a:prstGeom prst="rect">
            <a:avLst/>
          </a:prstGeom>
          <a:noFill/>
        </p:spPr>
      </p:pic>
      <p:sp>
        <p:nvSpPr>
          <p:cNvPr id="29" name="Rectangle 1808"/>
          <p:cNvSpPr/>
          <p:nvPr/>
        </p:nvSpPr>
        <p:spPr>
          <a:xfrm>
            <a:off x="1632325" y="1643448"/>
            <a:ext cx="2269660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fr-FR" sz="2400" noProof="0" dirty="0">
                <a:solidFill>
                  <a:srgbClr val="231F20"/>
                </a:solidFill>
                <a:latin typeface="Calibri"/>
              </a:rPr>
              <a:t>Tirer la conclusion</a:t>
            </a:r>
            <a:endParaRPr lang="fr-FR" sz="2400" b="0" i="0" spc="0" baseline="0" noProof="0" dirty="0">
              <a:solidFill>
                <a:srgbClr val="231F20"/>
              </a:solidFill>
              <a:latin typeface="Calibri"/>
            </a:endParaRPr>
          </a:p>
        </p:txBody>
      </p:sp>
      <p:sp>
        <p:nvSpPr>
          <p:cNvPr id="58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292320" y="3493495"/>
            <a:ext cx="146288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augmente</a:t>
            </a:r>
          </a:p>
        </p:txBody>
      </p:sp>
      <p:sp>
        <p:nvSpPr>
          <p:cNvPr id="4" name="Rectangle 3"/>
          <p:cNvSpPr/>
          <p:nvPr/>
        </p:nvSpPr>
        <p:spPr>
          <a:xfrm>
            <a:off x="825863" y="2559985"/>
            <a:ext cx="10281108" cy="2204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noProof="0" dirty="0"/>
              <a:t> Si on </a:t>
            </a:r>
            <a:r>
              <a:rPr lang="fr-FR" sz="2400" b="1" noProof="0" dirty="0"/>
              <a:t>augmente le nombre N de spires </a:t>
            </a:r>
            <a:r>
              <a:rPr lang="fr-FR" sz="2400" noProof="0" dirty="0"/>
              <a:t>de la bobine , alors </a:t>
            </a:r>
            <a:r>
              <a:rPr lang="fr-FR" sz="2400" b="1" noProof="0" dirty="0"/>
              <a:t>le degré d’attraction </a:t>
            </a:r>
            <a:r>
              <a:rPr lang="fr-FR" sz="2400" noProof="0" dirty="0"/>
              <a:t>de l’électro-aimant ………………………….. </a:t>
            </a:r>
          </a:p>
          <a:p>
            <a:pPr>
              <a:lnSpc>
                <a:spcPct val="200000"/>
              </a:lnSpc>
            </a:pPr>
            <a:r>
              <a:rPr lang="fr-FR" sz="2400" noProof="0" dirty="0">
                <a:solidFill>
                  <a:srgbClr val="231F20"/>
                </a:solidFill>
              </a:rPr>
              <a:t>L’hypothèse est ……………………………..</a:t>
            </a:r>
          </a:p>
        </p:txBody>
      </p:sp>
      <p:sp>
        <p:nvSpPr>
          <p:cNvPr id="5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012865" y="4277325"/>
            <a:ext cx="146288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confirmée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27A41C-232B-DBCA-799B-0614E259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Je passe à la dernière étape qui consiste à tirer une conclusion pour confirmer ou infirmer l’hypothèse.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32216C5-469E-944E-DEC1-56FDAB6B4D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lit la consigne  et revient aux valeurs obtenues dans le tableau.</a:t>
            </a:r>
          </a:p>
        </p:txBody>
      </p:sp>
    </p:spTree>
    <p:extLst>
      <p:ext uri="{BB962C8B-B14F-4D97-AF65-F5344CB8AC3E}">
        <p14:creationId xmlns:p14="http://schemas.microsoft.com/office/powerpoint/2010/main" val="61860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84296" y="1190460"/>
            <a:ext cx="119077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noProof="0" dirty="0"/>
              <a:t>Après l’émission de l’hypothèse:</a:t>
            </a:r>
          </a:p>
          <a:p>
            <a:pPr>
              <a:lnSpc>
                <a:spcPct val="150000"/>
              </a:lnSpc>
            </a:pPr>
            <a:endParaRPr lang="fr-FR" sz="2800" noProof="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Identifier les variables</a:t>
            </a:r>
            <a:r>
              <a:rPr lang="fr-FR" sz="2800" noProof="0" dirty="0"/>
              <a:t> :indépendantes; dépendantes et contrôlées.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FR" sz="2800" noProof="0" dirty="0"/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Élaborer un protocole expérimental.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Mettre en œuvre le protocole expérimental</a:t>
            </a:r>
          </a:p>
          <a:p>
            <a:pPr lvl="0"/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rgbClr val="231F20"/>
                </a:solidFill>
              </a:rPr>
              <a:t>Organiser et décrire les résultats obtenus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rgbClr val="231F20"/>
                </a:solidFill>
              </a:rPr>
              <a:t>Tirer la conclusion</a:t>
            </a:r>
            <a:endParaRPr lang="fr-FR" sz="2800" noProof="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FR" sz="280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1D7B2B-1A36-4826-F6FE-D34536FE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Je récapitule: pour étudier l’influence d’un facteur sur le degré d’attraction , je procède comme suit: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01D98FF-5226-FC09-8D55-423E631DFB5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veille à ce que les élèves soient attentifs.</a:t>
            </a:r>
          </a:p>
        </p:txBody>
      </p:sp>
    </p:spTree>
    <p:extLst>
      <p:ext uri="{BB962C8B-B14F-4D97-AF65-F5344CB8AC3E}">
        <p14:creationId xmlns:p14="http://schemas.microsoft.com/office/powerpoint/2010/main" val="157776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84170" y="-1039295"/>
            <a:ext cx="10307830" cy="4096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endParaRPr lang="fr-FR" sz="1600" b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FF65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695416" y="2581396"/>
            <a:ext cx="9898526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800" noProof="0" dirty="0"/>
              <a:t>Plus </a:t>
            </a:r>
            <a:r>
              <a:rPr lang="fr-FR" sz="2800" b="1" noProof="0" dirty="0"/>
              <a:t>le nombre de spires est</a:t>
            </a:r>
            <a:r>
              <a:rPr lang="fr-FR" sz="2800" b="1" noProof="0" dirty="0">
                <a:solidFill>
                  <a:srgbClr val="FF0000"/>
                </a:solidFill>
              </a:rPr>
              <a:t> grand</a:t>
            </a:r>
            <a:r>
              <a:rPr lang="fr-FR" sz="2800" noProof="0" dirty="0"/>
              <a:t>, plus </a:t>
            </a:r>
            <a:r>
              <a:rPr lang="fr-FR" sz="2800" b="1" noProof="0" dirty="0"/>
              <a:t>la force d’attraction </a:t>
            </a:r>
            <a:r>
              <a:rPr lang="fr-FR" sz="2800" noProof="0" dirty="0"/>
              <a:t>de l’électro-aimant</a:t>
            </a:r>
            <a:r>
              <a:rPr lang="fr-FR" sz="2800" b="1" noProof="0" dirty="0">
                <a:solidFill>
                  <a:srgbClr val="FF0000"/>
                </a:solidFill>
              </a:rPr>
              <a:t> augmente</a:t>
            </a:r>
            <a:r>
              <a:rPr lang="fr-FR" sz="2800" noProof="0" dirty="0"/>
              <a:t>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B55FF16-5A3C-7E47-942C-093D5CCC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À retenir.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860D353-2D9F-182B-FACE-0B610FDDACD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veille à ce que les élèves soient attentifs.</a:t>
            </a:r>
          </a:p>
        </p:txBody>
      </p:sp>
    </p:spTree>
    <p:extLst>
      <p:ext uri="{BB962C8B-B14F-4D97-AF65-F5344CB8AC3E}">
        <p14:creationId xmlns:p14="http://schemas.microsoft.com/office/powerpoint/2010/main" val="113949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64208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585563" y="1814231"/>
            <a:ext cx="1117600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noProof="0" dirty="0"/>
              <a:t>Le nombre de spires n’a aucun effet sur le degré d’attraction d’un l’électro-aimant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512765" y="470152"/>
            <a:ext cx="497596" cy="431295"/>
            <a:chOff x="779844" y="4335989"/>
            <a:chExt cx="563238" cy="575842"/>
          </a:xfrm>
        </p:grpSpPr>
        <p:pic>
          <p:nvPicPr>
            <p:cNvPr id="1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D647CCD5-4D2F-074B-F569-48F699A4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Fermer vos livrets .Prenez vos ardoises et écrivez-y votre réponse. </a:t>
            </a:r>
            <a:br>
              <a:rPr lang="fr-FR" noProof="0" dirty="0"/>
            </a:br>
            <a:r>
              <a:rPr lang="fr-FR" noProof="0" dirty="0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BF10A31-97DA-226A-4B65-92F6BA87B53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</p:spTree>
    <p:extLst>
      <p:ext uri="{BB962C8B-B14F-4D97-AF65-F5344CB8AC3E}">
        <p14:creationId xmlns:p14="http://schemas.microsoft.com/office/powerpoint/2010/main" val="108328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6" name="Image 9">
            <a:extLst>
              <a:ext uri="{FF2B5EF4-FFF2-40B4-BE49-F238E27FC236}">
                <a16:creationId xmlns:a16="http://schemas.microsoft.com/office/drawing/2014/main" id="{B6C3750B-53E5-9A8C-7710-25CB6A681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590" y="431800"/>
            <a:ext cx="489046" cy="489046"/>
          </a:xfrm>
          <a:prstGeom prst="rect">
            <a:avLst/>
          </a:prstGeom>
        </p:spPr>
      </p:pic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82393" y="4132231"/>
            <a:ext cx="684830" cy="68483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A31898-77A1-E28C-5FB4-DBA5CA30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C’est faux: si le nombre de spires augmente,  le degré d’attraction augmente.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8987E-DDF0-7C62-3A67-DA6D7AB7B0C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répondre.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B1B736-10B3-C2C7-2731-DFFCE95DA9C9}"/>
              </a:ext>
            </a:extLst>
          </p:cNvPr>
          <p:cNvSpPr txBox="1"/>
          <p:nvPr/>
        </p:nvSpPr>
        <p:spPr>
          <a:xfrm>
            <a:off x="585563" y="1814231"/>
            <a:ext cx="1117600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noProof="0" dirty="0"/>
              <a:t>Le nombre de spires n’a aucun effet sur le degré d’attraction d’un l’électro-aimant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7714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462952" y="1373039"/>
            <a:ext cx="10844385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Plus le nombre de spires de la bobine est grand, plus l’électro-aimant attire fortement les objets en fer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C220EAF-2784-7A4A-18AD-42AD77A8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A865AF0-6CDB-EAF1-04E1-51884434D7F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8B32DC9-BEB6-2319-441B-5E1AC05F7E02}"/>
              </a:ext>
            </a:extLst>
          </p:cNvPr>
          <p:cNvGrpSpPr/>
          <p:nvPr/>
        </p:nvGrpSpPr>
        <p:grpSpPr>
          <a:xfrm>
            <a:off x="11512765" y="470152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C10DFAB-0494-D6E0-2D00-B493E6CFB921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1AADAAC-7551-B772-F4D5-CF5AED432CFD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92384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1224" y="4132231"/>
            <a:ext cx="684830" cy="68483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E848971-1FED-9D3A-3910-1EDEDC980237}"/>
              </a:ext>
            </a:extLst>
          </p:cNvPr>
          <p:cNvSpPr txBox="1"/>
          <p:nvPr/>
        </p:nvSpPr>
        <p:spPr>
          <a:xfrm>
            <a:off x="462952" y="1373039"/>
            <a:ext cx="10844385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Plus le nombre de spires de la bobine est grand, plus l’électro-aimant attire fortement les objets en fer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679AD9A-5D6D-24C3-D9AE-A1A7D5B21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Effectivement si le nombre de spires augmente, alors le degré d’attraction augmente.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4FC6D7D-7C67-F6A8-9E0F-6D8BD6AEB8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répondre.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F180FE-078C-767E-A434-3136EA436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1590" y="431800"/>
            <a:ext cx="489046" cy="48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282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51510" y="1562848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Si on double le nombre de spires sans changer l’intensité du courant, la force d’attraction diminue.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59E293D-BC95-F73F-CD0D-BB0443499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F3859A3-014C-5EAC-FBE9-3BB40B7E91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657BFB-9982-E7B8-13F5-18CD978E6760}"/>
              </a:ext>
            </a:extLst>
          </p:cNvPr>
          <p:cNvGrpSpPr/>
          <p:nvPr/>
        </p:nvGrpSpPr>
        <p:grpSpPr>
          <a:xfrm>
            <a:off x="11512765" y="470152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129C005D-5D06-33D9-A73C-F128C6F38543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EBDD59-1053-B9FF-2A00-31B67CCA7408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9466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1608" y="4386231"/>
            <a:ext cx="684830" cy="68483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51510" y="1562848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noProof="0" dirty="0"/>
              <a:t>Si on double le nombre de spires sans changer l’intensité du courant, la force d’attraction diminue.</a:t>
            </a:r>
            <a:endParaRPr lang="fr-FR" sz="28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AF3E24-896E-3AC7-8005-E91FCBBD5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Faux.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D16539-0A8B-18B4-A041-D5EE2153D85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réponse.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30B95107-C07A-4B19-8F32-23D3F1BBE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1590" y="431800"/>
            <a:ext cx="489046" cy="48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91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400016" y="3223065"/>
            <a:ext cx="717024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 Le nombre de clous attiré est la variable indépendante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104650" y="322306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53807" y="4247614"/>
            <a:ext cx="7116452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prstClr val="black"/>
                </a:solidFill>
              </a:rPr>
              <a:t>l’intensité du courant est la variable de contrôle</a:t>
            </a:r>
            <a:endParaRPr lang="fr-FR" sz="4000" noProof="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423044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00017" y="5158389"/>
            <a:ext cx="7170242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Le nombre de spires est la variable dépendante.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5158389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439271" y="1129295"/>
            <a:ext cx="11403106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noProof="0" dirty="0">
                <a:latin typeface="+mj-lt"/>
              </a:rPr>
              <a:t>Dans une expérience, on double le nombre de spires à courant constant et on observe le nombre de clous attirés par l’électro-aimant.</a:t>
            </a:r>
            <a:endParaRPr lang="fr-FR" sz="2400" noProof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Dans cette expérience: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D03E57-1721-6A2D-62F1-6A3D334A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Choisir la bonne réponse.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1ACBDF-7728-1607-37F2-A0ABF26CD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enseignant·e</a:t>
            </a:r>
            <a:r>
              <a:rPr lang="fr-FR" noProof="0" dirty="0"/>
              <a:t> clarifie la question et peut utiliser l’alternance linguistique si besoin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5F74EBA-B8A6-FA50-6B07-441736355C57}"/>
              </a:ext>
            </a:extLst>
          </p:cNvPr>
          <p:cNvGrpSpPr/>
          <p:nvPr/>
        </p:nvGrpSpPr>
        <p:grpSpPr>
          <a:xfrm>
            <a:off x="11512765" y="470152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DB4682C-EFC2-44C1-B06D-9DF70BCBD0C2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4E80527-8676-734F-5A89-173B72211B0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10671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6109" y="4151014"/>
            <a:ext cx="684830" cy="684830"/>
          </a:xfrm>
          <a:prstGeom prst="rect">
            <a:avLst/>
          </a:prstGeom>
        </p:spPr>
      </p:pic>
      <p:sp>
        <p:nvSpPr>
          <p:cNvPr id="19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400016" y="3223065"/>
            <a:ext cx="717024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 Le nombre de clous attiré est la variable indépendante</a:t>
            </a:r>
          </a:p>
        </p:txBody>
      </p:sp>
      <p:sp>
        <p:nvSpPr>
          <p:cNvPr id="20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104650" y="322306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1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53807" y="4247614"/>
            <a:ext cx="7116452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prstClr val="black"/>
                </a:solidFill>
              </a:rPr>
              <a:t>l’intensité du courant est la variable de contrôle</a:t>
            </a:r>
            <a:endParaRPr lang="fr-FR" sz="4000" noProof="0" dirty="0">
              <a:solidFill>
                <a:schemeClr val="tx1"/>
              </a:solidFill>
            </a:endParaRPr>
          </a:p>
        </p:txBody>
      </p:sp>
      <p:sp>
        <p:nvSpPr>
          <p:cNvPr id="22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423044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00017" y="5158389"/>
            <a:ext cx="7170242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Le nombre de spires est la variable dépendante.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5158389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C6F308-22A4-0586-EC2F-F166716D3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 nombre de spires est la variable indépendante et le nombre de clous attiré est la variable dépendante.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EE6FD-5645-E2B5-3BE4-889958F40CC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explique d’avantage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8EBEBB4C-D74F-822B-1F2B-A669BFE55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1590" y="431800"/>
            <a:ext cx="489046" cy="4890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F22ABE1-B4AB-5605-65C3-57C1E764F97D}"/>
              </a:ext>
            </a:extLst>
          </p:cNvPr>
          <p:cNvSpPr txBox="1"/>
          <p:nvPr/>
        </p:nvSpPr>
        <p:spPr>
          <a:xfrm>
            <a:off x="439271" y="1129295"/>
            <a:ext cx="11403106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noProof="0" dirty="0">
                <a:latin typeface="+mj-lt"/>
              </a:rPr>
              <a:t>Dans une expérience, on double le nombre de spires à courant constant et on observe le nombre de clous attirés par l’électro-aimant.</a:t>
            </a:r>
            <a:endParaRPr lang="fr-FR" sz="2400" noProof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Dans cette expérience:</a:t>
            </a:r>
          </a:p>
        </p:txBody>
      </p:sp>
    </p:spTree>
    <p:extLst>
      <p:ext uri="{BB962C8B-B14F-4D97-AF65-F5344CB8AC3E}">
        <p14:creationId xmlns:p14="http://schemas.microsoft.com/office/powerpoint/2010/main" val="4084773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615916" y="2622428"/>
            <a:ext cx="3975547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Celui de 20 spires.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650950" y="3660432"/>
            <a:ext cx="383891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Celui de 40 spires.</a:t>
            </a:r>
            <a:endParaRPr lang="fr-FR" sz="3200" noProof="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650951" y="4557214"/>
            <a:ext cx="3949750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Les deux attirent autant.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615916" y="5442798"/>
            <a:ext cx="408638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Aucun des deux.</a:t>
            </a:r>
          </a:p>
        </p:txBody>
      </p:sp>
      <p:sp>
        <p:nvSpPr>
          <p:cNvPr id="18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548462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55C9A0-CF97-24EB-1817-5BE877B6D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Choisir la bonne réponse.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E6863F-AA3A-43AC-EC7E-A0CE3782B47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L'</a:t>
            </a:r>
            <a:r>
              <a:rPr lang="fr-FR" noProof="0" dirty="0" err="1"/>
              <a:t>enseignant.e</a:t>
            </a:r>
            <a:r>
              <a:rPr lang="fr-FR" noProof="0" dirty="0"/>
              <a:t> choisit au hasard deux élèves pour justifier oralement leur choix.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CA8D3D2-E6E5-8511-6A04-3CEA5CCCEA38}"/>
              </a:ext>
            </a:extLst>
          </p:cNvPr>
          <p:cNvGrpSpPr/>
          <p:nvPr/>
        </p:nvGrpSpPr>
        <p:grpSpPr>
          <a:xfrm>
            <a:off x="11512765" y="470152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F23B4969-96CB-DF7D-EB13-1F9D36DE6423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0AA4D65-41C9-2923-3BF7-BB2CC0F2C7B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A0AE4F2-1D75-334D-A755-025000EA3E17}"/>
              </a:ext>
            </a:extLst>
          </p:cNvPr>
          <p:cNvSpPr txBox="1"/>
          <p:nvPr/>
        </p:nvSpPr>
        <p:spPr>
          <a:xfrm>
            <a:off x="774700" y="1269364"/>
            <a:ext cx="1068528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noProof="0" dirty="0"/>
              <a:t>Deux électro-aimants identiques sont parcourus par le même courant. Le premier a 20 spires, le second 40 spires. Lequel attire le plus de trombones en fer ?</a:t>
            </a:r>
          </a:p>
        </p:txBody>
      </p:sp>
    </p:spTree>
    <p:extLst>
      <p:ext uri="{BB962C8B-B14F-4D97-AF65-F5344CB8AC3E}">
        <p14:creationId xmlns:p14="http://schemas.microsoft.com/office/powerpoint/2010/main" val="3101525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D_A_01">
            <a:extLst>
              <a:ext uri="{FF2B5EF4-FFF2-40B4-BE49-F238E27FC236}">
                <a16:creationId xmlns:a16="http://schemas.microsoft.com/office/drawing/2014/main" id="{299F1DA4-2936-E1AC-BFDA-8D3A63CC45FF}"/>
              </a:ext>
            </a:extLst>
          </p:cNvPr>
          <p:cNvSpPr txBox="1"/>
          <p:nvPr/>
        </p:nvSpPr>
        <p:spPr>
          <a:xfrm>
            <a:off x="774700" y="177800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Quand le nombre de spires est grand, l’attraction est importante .</a:t>
            </a:r>
          </a:p>
        </p:txBody>
      </p:sp>
      <p:sp>
        <p:nvSpPr>
          <p:cNvPr id="4" name="D_A_02">
            <a:extLst>
              <a:ext uri="{FF2B5EF4-FFF2-40B4-BE49-F238E27FC236}">
                <a16:creationId xmlns:a16="http://schemas.microsoft.com/office/drawing/2014/main" id="{8561B7C3-7330-3D4E-2454-9AC2869D808D}"/>
              </a:ext>
            </a:extLst>
          </p:cNvPr>
          <p:cNvSpPr txBox="1"/>
          <p:nvPr/>
        </p:nvSpPr>
        <p:spPr>
          <a:xfrm>
            <a:off x="152400" y="640405"/>
            <a:ext cx="11176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L'</a:t>
            </a:r>
            <a:r>
              <a:rPr lang="fr-FR" sz="1400" i="1" noProof="0" dirty="0" err="1">
                <a:solidFill>
                  <a:schemeClr val="bg1">
                    <a:lumMod val="65000"/>
                  </a:schemeClr>
                </a:solidFill>
              </a:rPr>
              <a:t>enseignant.e</a:t>
            </a: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 choisit au hasard deux élèves pour justifier oralement leur choix. Expliquer davantage</a:t>
            </a:r>
          </a:p>
        </p:txBody>
      </p:sp>
      <p:pic>
        <p:nvPicPr>
          <p:cNvPr id="59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820" y="3548763"/>
            <a:ext cx="684830" cy="68483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774700" y="1269364"/>
            <a:ext cx="1068528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noProof="0" dirty="0"/>
              <a:t>Deux électro-aimants identiques sont parcourus par le même courant. Le premier a 20 spires, le second 40 spires. Lequel attire le plus de trombones en fer ?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91D55A1-8EEB-6587-61F7-03C733F09FB9}"/>
              </a:ext>
            </a:extLst>
          </p:cNvPr>
          <p:cNvSpPr/>
          <p:nvPr/>
        </p:nvSpPr>
        <p:spPr>
          <a:xfrm>
            <a:off x="1615916" y="2622428"/>
            <a:ext cx="3975547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Celui de 20 spires.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BDE5CAD-37A5-77F3-9182-2CB4D9048129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EEFB46-A669-E274-E781-5CE725523229}"/>
              </a:ext>
            </a:extLst>
          </p:cNvPr>
          <p:cNvSpPr/>
          <p:nvPr/>
        </p:nvSpPr>
        <p:spPr>
          <a:xfrm>
            <a:off x="1650950" y="3660432"/>
            <a:ext cx="383891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Celui de 40 spires.</a:t>
            </a:r>
            <a:endParaRPr lang="fr-FR" sz="3200" noProof="0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83506B-06E5-6630-6C3A-14947122E275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7" name="Rectangle : coins arrondis 7">
            <a:extLst>
              <a:ext uri="{FF2B5EF4-FFF2-40B4-BE49-F238E27FC236}">
                <a16:creationId xmlns:a16="http://schemas.microsoft.com/office/drawing/2014/main" id="{6D98298D-6EEB-EDDE-EDE3-461CD6EEA43E}"/>
              </a:ext>
            </a:extLst>
          </p:cNvPr>
          <p:cNvSpPr/>
          <p:nvPr/>
        </p:nvSpPr>
        <p:spPr>
          <a:xfrm>
            <a:off x="1650951" y="4557214"/>
            <a:ext cx="3949750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Les deux attirent autant.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8">
            <a:extLst>
              <a:ext uri="{FF2B5EF4-FFF2-40B4-BE49-F238E27FC236}">
                <a16:creationId xmlns:a16="http://schemas.microsoft.com/office/drawing/2014/main" id="{C2C122C9-B51A-98FB-A6A1-FF75C2EBCB53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" name="Rectangle : coins arrondis 7">
            <a:extLst>
              <a:ext uri="{FF2B5EF4-FFF2-40B4-BE49-F238E27FC236}">
                <a16:creationId xmlns:a16="http://schemas.microsoft.com/office/drawing/2014/main" id="{DE4E4E98-28D0-A7EC-A64E-73888E688484}"/>
              </a:ext>
            </a:extLst>
          </p:cNvPr>
          <p:cNvSpPr/>
          <p:nvPr/>
        </p:nvSpPr>
        <p:spPr>
          <a:xfrm>
            <a:off x="1615916" y="5442798"/>
            <a:ext cx="408638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Aucun des deux.</a:t>
            </a:r>
          </a:p>
        </p:txBody>
      </p:sp>
      <p:sp>
        <p:nvSpPr>
          <p:cNvPr id="10" name="Rectangle : coins arrondis 8">
            <a:extLst>
              <a:ext uri="{FF2B5EF4-FFF2-40B4-BE49-F238E27FC236}">
                <a16:creationId xmlns:a16="http://schemas.microsoft.com/office/drawing/2014/main" id="{ECE8FCE5-830B-4288-C60F-8A93FAE03059}"/>
              </a:ext>
            </a:extLst>
          </p:cNvPr>
          <p:cNvSpPr/>
          <p:nvPr/>
        </p:nvSpPr>
        <p:spPr>
          <a:xfrm>
            <a:off x="1104650" y="548462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D</a:t>
            </a:r>
          </a:p>
        </p:txBody>
      </p:sp>
      <p:pic>
        <p:nvPicPr>
          <p:cNvPr id="11" name="Image 9">
            <a:extLst>
              <a:ext uri="{FF2B5EF4-FFF2-40B4-BE49-F238E27FC236}">
                <a16:creationId xmlns:a16="http://schemas.microsoft.com/office/drawing/2014/main" id="{515D0566-AE34-CE1B-CA5A-0EB6B3A63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1590" y="431800"/>
            <a:ext cx="489046" cy="48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94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779385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164976" y="1224637"/>
            <a:ext cx="6152158" cy="5337527"/>
            <a:chOff x="164976" y="1224637"/>
            <a:chExt cx="6152158" cy="5337527"/>
          </a:xfrm>
        </p:grpSpPr>
        <p:sp>
          <p:nvSpPr>
            <p:cNvPr id="734" name="Freeform 1103"/>
            <p:cNvSpPr/>
            <p:nvPr/>
          </p:nvSpPr>
          <p:spPr>
            <a:xfrm>
              <a:off x="355443" y="1737747"/>
              <a:ext cx="5417828" cy="774012"/>
            </a:xfrm>
            <a:custGeom>
              <a:avLst/>
              <a:gdLst/>
              <a:ahLst/>
              <a:cxnLst/>
              <a:rect l="0" t="0" r="0" b="0"/>
              <a:pathLst>
                <a:path w="6008789" h="601840">
                  <a:moveTo>
                    <a:pt x="0" y="0"/>
                  </a:moveTo>
                  <a:lnTo>
                    <a:pt x="0" y="0"/>
                  </a:lnTo>
                  <a:lnTo>
                    <a:pt x="0" y="601840"/>
                  </a:lnTo>
                  <a:lnTo>
                    <a:pt x="5974041" y="601840"/>
                  </a:lnTo>
                  <a:cubicBezTo>
                    <a:pt x="5993231" y="601840"/>
                    <a:pt x="6008789" y="589216"/>
                    <a:pt x="6008789" y="573633"/>
                  </a:cubicBezTo>
                  <a:lnTo>
                    <a:pt x="6008789" y="28206"/>
                  </a:lnTo>
                  <a:cubicBezTo>
                    <a:pt x="6008789" y="12636"/>
                    <a:pt x="5993231" y="0"/>
                    <a:pt x="5974041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EEE3F0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735" name="Freeform 1104"/>
            <p:cNvSpPr/>
            <p:nvPr/>
          </p:nvSpPr>
          <p:spPr>
            <a:xfrm>
              <a:off x="355443" y="1737747"/>
              <a:ext cx="5449979" cy="774012"/>
            </a:xfrm>
            <a:custGeom>
              <a:avLst/>
              <a:gdLst/>
              <a:ahLst/>
              <a:cxnLst/>
              <a:rect l="0" t="0" r="0" b="0"/>
              <a:pathLst>
                <a:path w="6008789" h="601840">
                  <a:moveTo>
                    <a:pt x="0" y="0"/>
                  </a:moveTo>
                  <a:lnTo>
                    <a:pt x="0" y="0"/>
                  </a:lnTo>
                  <a:lnTo>
                    <a:pt x="0" y="601840"/>
                  </a:lnTo>
                  <a:lnTo>
                    <a:pt x="5974041" y="601840"/>
                  </a:lnTo>
                  <a:cubicBezTo>
                    <a:pt x="5993231" y="601840"/>
                    <a:pt x="6008789" y="589216"/>
                    <a:pt x="6008789" y="573633"/>
                  </a:cubicBezTo>
                  <a:lnTo>
                    <a:pt x="6008789" y="28206"/>
                  </a:lnTo>
                  <a:cubicBezTo>
                    <a:pt x="6008789" y="12636"/>
                    <a:pt x="5993231" y="0"/>
                    <a:pt x="5974041" y="0"/>
                  </a:cubicBez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noFill/>
            <a:ln w="6350" cap="flat" cmpd="sng">
              <a:solidFill>
                <a:srgbClr val="AE6EAD">
                  <a:alpha val="100000"/>
                </a:srgbClr>
              </a:solidFill>
              <a:miter lim="508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796" name="Freeform 1264"/>
            <p:cNvSpPr/>
            <p:nvPr/>
          </p:nvSpPr>
          <p:spPr>
            <a:xfrm>
              <a:off x="444668" y="2901882"/>
              <a:ext cx="5125710" cy="261395"/>
            </a:xfrm>
            <a:custGeom>
              <a:avLst/>
              <a:gdLst/>
              <a:ahLst/>
              <a:cxnLst/>
              <a:rect l="0" t="0" r="0" b="0"/>
              <a:pathLst>
                <a:path w="5202859" h="203250">
                  <a:moveTo>
                    <a:pt x="0" y="0"/>
                  </a:moveTo>
                  <a:lnTo>
                    <a:pt x="0" y="203250"/>
                  </a:lnTo>
                  <a:lnTo>
                    <a:pt x="5166867" y="203250"/>
                  </a:lnTo>
                  <a:cubicBezTo>
                    <a:pt x="5186743" y="203250"/>
                    <a:pt x="5202859" y="187134"/>
                    <a:pt x="5202859" y="167246"/>
                  </a:cubicBezTo>
                  <a:lnTo>
                    <a:pt x="5202859" y="36004"/>
                  </a:lnTo>
                  <a:cubicBezTo>
                    <a:pt x="5202859" y="16116"/>
                    <a:pt x="5186743" y="0"/>
                    <a:pt x="5166867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E9D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797" name="Freeform 1271"/>
            <p:cNvSpPr/>
            <p:nvPr/>
          </p:nvSpPr>
          <p:spPr>
            <a:xfrm>
              <a:off x="444668" y="4464745"/>
              <a:ext cx="5124860" cy="261395"/>
            </a:xfrm>
            <a:custGeom>
              <a:avLst/>
              <a:gdLst/>
              <a:ahLst/>
              <a:cxnLst/>
              <a:rect l="0" t="0" r="0" b="0"/>
              <a:pathLst>
                <a:path w="5201996" h="203250">
                  <a:moveTo>
                    <a:pt x="0" y="0"/>
                  </a:moveTo>
                  <a:lnTo>
                    <a:pt x="0" y="203250"/>
                  </a:lnTo>
                  <a:lnTo>
                    <a:pt x="5166004" y="203250"/>
                  </a:lnTo>
                  <a:cubicBezTo>
                    <a:pt x="5185879" y="203250"/>
                    <a:pt x="5201996" y="187134"/>
                    <a:pt x="5201996" y="167246"/>
                  </a:cubicBezTo>
                  <a:lnTo>
                    <a:pt x="5201996" y="36004"/>
                  </a:lnTo>
                  <a:cubicBezTo>
                    <a:pt x="5201996" y="16116"/>
                    <a:pt x="5185879" y="0"/>
                    <a:pt x="5166004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DE2DA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798" name="Picture 127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56155" y="4233053"/>
              <a:ext cx="391364" cy="526580"/>
            </a:xfrm>
            <a:prstGeom prst="rect">
              <a:avLst/>
            </a:prstGeom>
            <a:noFill/>
          </p:spPr>
        </p:pic>
        <p:sp>
          <p:nvSpPr>
            <p:cNvPr id="799" name="Freeform 1273"/>
            <p:cNvSpPr/>
            <p:nvPr/>
          </p:nvSpPr>
          <p:spPr>
            <a:xfrm>
              <a:off x="217795" y="4182971"/>
              <a:ext cx="407179" cy="547259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00" name="Freeform 1274"/>
            <p:cNvSpPr/>
            <p:nvPr/>
          </p:nvSpPr>
          <p:spPr>
            <a:xfrm>
              <a:off x="217795" y="4182971"/>
              <a:ext cx="407179" cy="547259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  <a:close/>
                  <a:moveTo>
                    <a:pt x="206654" y="425526"/>
                  </a:moveTo>
                </a:path>
              </a:pathLst>
            </a:custGeom>
            <a:noFill/>
            <a:ln w="10528" cap="flat" cmpd="sng">
              <a:solidFill>
                <a:srgbClr val="006DB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01" name="Picture 1279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56155" y="2670198"/>
              <a:ext cx="391364" cy="526580"/>
            </a:xfrm>
            <a:prstGeom prst="rect">
              <a:avLst/>
            </a:prstGeom>
            <a:noFill/>
          </p:spPr>
        </p:pic>
        <p:sp>
          <p:nvSpPr>
            <p:cNvPr id="802" name="Freeform 1280"/>
            <p:cNvSpPr/>
            <p:nvPr/>
          </p:nvSpPr>
          <p:spPr>
            <a:xfrm>
              <a:off x="217795" y="2620108"/>
              <a:ext cx="407179" cy="547259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03" name="Freeform 1281"/>
            <p:cNvSpPr/>
            <p:nvPr/>
          </p:nvSpPr>
          <p:spPr>
            <a:xfrm>
              <a:off x="217795" y="2620108"/>
              <a:ext cx="407179" cy="547259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  <a:close/>
                  <a:moveTo>
                    <a:pt x="206654" y="425526"/>
                  </a:moveTo>
                </a:path>
              </a:pathLst>
            </a:custGeom>
            <a:noFill/>
            <a:ln w="10528" cap="flat" cmpd="sng">
              <a:solidFill>
                <a:srgbClr val="006DB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04" name="Freeform 1282"/>
            <p:cNvSpPr/>
            <p:nvPr/>
          </p:nvSpPr>
          <p:spPr>
            <a:xfrm>
              <a:off x="421189" y="3083987"/>
              <a:ext cx="53724" cy="32731"/>
            </a:xfrm>
            <a:custGeom>
              <a:avLst/>
              <a:gdLst/>
              <a:ahLst/>
              <a:cxnLst/>
              <a:rect l="0" t="0" r="0" b="0"/>
              <a:pathLst>
                <a:path w="54533" h="25450">
                  <a:moveTo>
                    <a:pt x="28524" y="23774"/>
                  </a:moveTo>
                  <a:cubicBezTo>
                    <a:pt x="43192" y="22098"/>
                    <a:pt x="54533" y="15799"/>
                    <a:pt x="53835" y="9703"/>
                  </a:cubicBezTo>
                  <a:cubicBezTo>
                    <a:pt x="53136" y="3607"/>
                    <a:pt x="40677" y="0"/>
                    <a:pt x="26010" y="1676"/>
                  </a:cubicBezTo>
                  <a:cubicBezTo>
                    <a:pt x="11329" y="3353"/>
                    <a:pt x="0" y="9652"/>
                    <a:pt x="699" y="15761"/>
                  </a:cubicBezTo>
                  <a:cubicBezTo>
                    <a:pt x="1397" y="21857"/>
                    <a:pt x="13856" y="25450"/>
                    <a:pt x="28524" y="23774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05" name="Freeform 1283"/>
            <p:cNvSpPr/>
            <p:nvPr/>
          </p:nvSpPr>
          <p:spPr>
            <a:xfrm>
              <a:off x="421189" y="3083987"/>
              <a:ext cx="53724" cy="32731"/>
            </a:xfrm>
            <a:custGeom>
              <a:avLst/>
              <a:gdLst/>
              <a:ahLst/>
              <a:cxnLst/>
              <a:rect l="0" t="0" r="0" b="0"/>
              <a:pathLst>
                <a:path w="54533" h="25450">
                  <a:moveTo>
                    <a:pt x="28524" y="23774"/>
                  </a:moveTo>
                  <a:cubicBezTo>
                    <a:pt x="43192" y="22098"/>
                    <a:pt x="54533" y="15799"/>
                    <a:pt x="53835" y="9703"/>
                  </a:cubicBezTo>
                  <a:cubicBezTo>
                    <a:pt x="53136" y="3607"/>
                    <a:pt x="40677" y="0"/>
                    <a:pt x="26010" y="1676"/>
                  </a:cubicBezTo>
                  <a:cubicBezTo>
                    <a:pt x="11329" y="3353"/>
                    <a:pt x="0" y="9652"/>
                    <a:pt x="699" y="15761"/>
                  </a:cubicBezTo>
                  <a:cubicBezTo>
                    <a:pt x="1397" y="21857"/>
                    <a:pt x="13856" y="25450"/>
                    <a:pt x="28524" y="23774"/>
                  </a:cubicBezTo>
                  <a:close/>
                  <a:moveTo>
                    <a:pt x="28524" y="23774"/>
                  </a:moveTo>
                </a:path>
              </a:pathLst>
            </a:custGeom>
            <a:noFill/>
            <a:ln w="2273" cap="flat" cmpd="sng">
              <a:solidFill>
                <a:srgbClr val="373535">
                  <a:alpha val="100000"/>
                </a:srgbClr>
              </a:solidFill>
              <a:miter lim="508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06" name="Freeform 1284"/>
            <p:cNvSpPr/>
            <p:nvPr/>
          </p:nvSpPr>
          <p:spPr>
            <a:xfrm>
              <a:off x="397116" y="3069144"/>
              <a:ext cx="93448" cy="36667"/>
            </a:xfrm>
            <a:custGeom>
              <a:avLst/>
              <a:gdLst/>
              <a:ahLst/>
              <a:cxnLst/>
              <a:rect l="0" t="0" r="0" b="0"/>
              <a:pathLst>
                <a:path w="94855" h="28511">
                  <a:moveTo>
                    <a:pt x="88785" y="0"/>
                  </a:moveTo>
                  <a:lnTo>
                    <a:pt x="88810" y="63"/>
                  </a:lnTo>
                  <a:cubicBezTo>
                    <a:pt x="89267" y="2882"/>
                    <a:pt x="70663" y="8064"/>
                    <a:pt x="47257" y="11633"/>
                  </a:cubicBezTo>
                  <a:cubicBezTo>
                    <a:pt x="23850" y="15214"/>
                    <a:pt x="4508" y="15824"/>
                    <a:pt x="4051" y="13017"/>
                  </a:cubicBezTo>
                  <a:lnTo>
                    <a:pt x="4051" y="12839"/>
                  </a:lnTo>
                  <a:cubicBezTo>
                    <a:pt x="1333" y="15341"/>
                    <a:pt x="0" y="17881"/>
                    <a:pt x="393" y="20294"/>
                  </a:cubicBezTo>
                  <a:cubicBezTo>
                    <a:pt x="787" y="22694"/>
                    <a:pt x="2857" y="24701"/>
                    <a:pt x="6210" y="26276"/>
                  </a:cubicBezTo>
                  <a:cubicBezTo>
                    <a:pt x="7417" y="26835"/>
                    <a:pt x="8775" y="27330"/>
                    <a:pt x="10287" y="27762"/>
                  </a:cubicBezTo>
                  <a:cubicBezTo>
                    <a:pt x="17221" y="28511"/>
                    <a:pt x="32207" y="27495"/>
                    <a:pt x="49416" y="24866"/>
                  </a:cubicBezTo>
                  <a:cubicBezTo>
                    <a:pt x="66345" y="22275"/>
                    <a:pt x="80746" y="18846"/>
                    <a:pt x="87262" y="16090"/>
                  </a:cubicBezTo>
                  <a:cubicBezTo>
                    <a:pt x="88671" y="15151"/>
                    <a:pt x="89915" y="14198"/>
                    <a:pt x="90944" y="13233"/>
                  </a:cubicBezTo>
                  <a:cubicBezTo>
                    <a:pt x="93560" y="10782"/>
                    <a:pt x="94855" y="8293"/>
                    <a:pt x="94461" y="5918"/>
                  </a:cubicBezTo>
                  <a:cubicBezTo>
                    <a:pt x="94080" y="3543"/>
                    <a:pt x="92061" y="1562"/>
                    <a:pt x="88785" y="0"/>
                  </a:cubicBezTo>
                </a:path>
              </a:pathLst>
            </a:custGeom>
            <a:solidFill>
              <a:srgbClr val="BABCB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07" name="Picture 128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3051233"/>
              <a:ext cx="132816" cy="78466"/>
            </a:xfrm>
            <a:prstGeom prst="rect">
              <a:avLst/>
            </a:prstGeom>
            <a:noFill/>
          </p:spPr>
        </p:pic>
        <p:sp>
          <p:nvSpPr>
            <p:cNvPr id="808" name="Freeform 1286"/>
            <p:cNvSpPr/>
            <p:nvPr/>
          </p:nvSpPr>
          <p:spPr>
            <a:xfrm>
              <a:off x="405641" y="3073935"/>
              <a:ext cx="78985" cy="19942"/>
            </a:xfrm>
            <a:custGeom>
              <a:avLst/>
              <a:gdLst/>
              <a:ahLst/>
              <a:cxnLst/>
              <a:rect l="0" t="0" r="0" b="0"/>
              <a:pathLst>
                <a:path w="80174" h="15506">
                  <a:moveTo>
                    <a:pt x="12712" y="15506"/>
                  </a:moveTo>
                  <a:cubicBezTo>
                    <a:pt x="7798" y="15506"/>
                    <a:pt x="3175" y="14999"/>
                    <a:pt x="0" y="13525"/>
                  </a:cubicBezTo>
                  <a:cubicBezTo>
                    <a:pt x="952" y="13563"/>
                    <a:pt x="1981" y="13576"/>
                    <a:pt x="3073" y="13576"/>
                  </a:cubicBezTo>
                  <a:cubicBezTo>
                    <a:pt x="11747" y="13576"/>
                    <a:pt x="24764" y="12382"/>
                    <a:pt x="38619" y="10274"/>
                  </a:cubicBezTo>
                  <a:cubicBezTo>
                    <a:pt x="38670" y="10261"/>
                    <a:pt x="38721" y="10261"/>
                    <a:pt x="38759" y="10249"/>
                  </a:cubicBezTo>
                  <a:cubicBezTo>
                    <a:pt x="38835" y="10236"/>
                    <a:pt x="38912" y="10223"/>
                    <a:pt x="38975" y="10211"/>
                  </a:cubicBezTo>
                  <a:cubicBezTo>
                    <a:pt x="43839" y="9474"/>
                    <a:pt x="48564" y="8648"/>
                    <a:pt x="52996" y="7785"/>
                  </a:cubicBezTo>
                  <a:cubicBezTo>
                    <a:pt x="64197" y="5601"/>
                    <a:pt x="73456" y="3175"/>
                    <a:pt x="78726" y="952"/>
                  </a:cubicBezTo>
                  <a:lnTo>
                    <a:pt x="78777" y="927"/>
                  </a:lnTo>
                  <a:lnTo>
                    <a:pt x="79031" y="787"/>
                  </a:lnTo>
                  <a:lnTo>
                    <a:pt x="79069" y="762"/>
                  </a:lnTo>
                  <a:lnTo>
                    <a:pt x="79107" y="736"/>
                  </a:lnTo>
                  <a:cubicBezTo>
                    <a:pt x="79475" y="495"/>
                    <a:pt x="79831" y="254"/>
                    <a:pt x="80174" y="0"/>
                  </a:cubicBezTo>
                  <a:cubicBezTo>
                    <a:pt x="75945" y="9753"/>
                    <a:pt x="42988" y="12433"/>
                    <a:pt x="35673" y="13335"/>
                  </a:cubicBezTo>
                  <a:cubicBezTo>
                    <a:pt x="31533" y="13856"/>
                    <a:pt x="21627" y="15506"/>
                    <a:pt x="12712" y="15506"/>
                  </a:cubicBezTo>
                </a:path>
              </a:pathLst>
            </a:custGeom>
            <a:solidFill>
              <a:srgbClr val="96989A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09" name="Picture 128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31318" y="3067616"/>
              <a:ext cx="39048" cy="35834"/>
            </a:xfrm>
            <a:prstGeom prst="rect">
              <a:avLst/>
            </a:prstGeom>
            <a:noFill/>
          </p:spPr>
        </p:pic>
        <p:sp>
          <p:nvSpPr>
            <p:cNvPr id="810" name="Freeform 1288"/>
            <p:cNvSpPr/>
            <p:nvPr/>
          </p:nvSpPr>
          <p:spPr>
            <a:xfrm>
              <a:off x="392462" y="3050787"/>
              <a:ext cx="97616" cy="38301"/>
            </a:xfrm>
            <a:custGeom>
              <a:avLst/>
              <a:gdLst/>
              <a:ahLst/>
              <a:cxnLst/>
              <a:rect l="0" t="0" r="0" b="0"/>
              <a:pathLst>
                <a:path w="99085" h="29781">
                  <a:moveTo>
                    <a:pt x="92748" y="0"/>
                  </a:moveTo>
                  <a:lnTo>
                    <a:pt x="92760" y="76"/>
                  </a:lnTo>
                  <a:cubicBezTo>
                    <a:pt x="93243" y="2997"/>
                    <a:pt x="73813" y="8407"/>
                    <a:pt x="49365" y="12141"/>
                  </a:cubicBezTo>
                  <a:cubicBezTo>
                    <a:pt x="24918" y="15887"/>
                    <a:pt x="4712" y="16522"/>
                    <a:pt x="4230" y="13589"/>
                  </a:cubicBezTo>
                  <a:lnTo>
                    <a:pt x="4242" y="13411"/>
                  </a:lnTo>
                  <a:cubicBezTo>
                    <a:pt x="1397" y="16014"/>
                    <a:pt x="0" y="18669"/>
                    <a:pt x="407" y="21183"/>
                  </a:cubicBezTo>
                  <a:cubicBezTo>
                    <a:pt x="813" y="23698"/>
                    <a:pt x="2998" y="25806"/>
                    <a:pt x="6503" y="27444"/>
                  </a:cubicBezTo>
                  <a:cubicBezTo>
                    <a:pt x="7747" y="28016"/>
                    <a:pt x="9183" y="28536"/>
                    <a:pt x="10745" y="28994"/>
                  </a:cubicBezTo>
                  <a:cubicBezTo>
                    <a:pt x="17984" y="29781"/>
                    <a:pt x="33655" y="28714"/>
                    <a:pt x="51626" y="25958"/>
                  </a:cubicBezTo>
                  <a:cubicBezTo>
                    <a:pt x="69304" y="23266"/>
                    <a:pt x="84341" y="19684"/>
                    <a:pt x="91148" y="16802"/>
                  </a:cubicBezTo>
                  <a:cubicBezTo>
                    <a:pt x="92634" y="15824"/>
                    <a:pt x="93929" y="14820"/>
                    <a:pt x="95008" y="13817"/>
                  </a:cubicBezTo>
                  <a:cubicBezTo>
                    <a:pt x="97739" y="11264"/>
                    <a:pt x="99085" y="8661"/>
                    <a:pt x="98678" y="6172"/>
                  </a:cubicBezTo>
                  <a:cubicBezTo>
                    <a:pt x="98272" y="3708"/>
                    <a:pt x="96164" y="1612"/>
                    <a:pt x="92748" y="0"/>
                  </a:cubicBezTo>
                </a:path>
              </a:pathLst>
            </a:custGeom>
            <a:solidFill>
              <a:srgbClr val="BABCB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11" name="Picture 128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3031700"/>
              <a:ext cx="132310" cy="81666"/>
            </a:xfrm>
            <a:prstGeom prst="rect">
              <a:avLst/>
            </a:prstGeom>
            <a:noFill/>
          </p:spPr>
        </p:pic>
        <p:sp>
          <p:nvSpPr>
            <p:cNvPr id="812" name="Freeform 1290"/>
            <p:cNvSpPr/>
            <p:nvPr/>
          </p:nvSpPr>
          <p:spPr>
            <a:xfrm>
              <a:off x="399632" y="3054781"/>
              <a:ext cx="87168" cy="23437"/>
            </a:xfrm>
            <a:custGeom>
              <a:avLst/>
              <a:gdLst/>
              <a:ahLst/>
              <a:cxnLst/>
              <a:rect l="0" t="0" r="0" b="0"/>
              <a:pathLst>
                <a:path w="88480" h="18224">
                  <a:moveTo>
                    <a:pt x="15875" y="18224"/>
                  </a:moveTo>
                  <a:cubicBezTo>
                    <a:pt x="9716" y="18224"/>
                    <a:pt x="3163" y="17412"/>
                    <a:pt x="0" y="14287"/>
                  </a:cubicBezTo>
                  <a:cubicBezTo>
                    <a:pt x="445" y="14351"/>
                    <a:pt x="928" y="14402"/>
                    <a:pt x="1448" y="14453"/>
                  </a:cubicBezTo>
                  <a:cubicBezTo>
                    <a:pt x="1563" y="14491"/>
                    <a:pt x="1677" y="14516"/>
                    <a:pt x="1791" y="14554"/>
                  </a:cubicBezTo>
                  <a:lnTo>
                    <a:pt x="1842" y="14567"/>
                  </a:lnTo>
                  <a:lnTo>
                    <a:pt x="2121" y="14618"/>
                  </a:lnTo>
                  <a:lnTo>
                    <a:pt x="2172" y="14630"/>
                  </a:lnTo>
                  <a:lnTo>
                    <a:pt x="2223" y="14630"/>
                  </a:lnTo>
                  <a:cubicBezTo>
                    <a:pt x="3747" y="14795"/>
                    <a:pt x="5576" y="14859"/>
                    <a:pt x="7684" y="14859"/>
                  </a:cubicBezTo>
                  <a:cubicBezTo>
                    <a:pt x="16243" y="14859"/>
                    <a:pt x="29273" y="13652"/>
                    <a:pt x="43141" y="11532"/>
                  </a:cubicBezTo>
                  <a:cubicBezTo>
                    <a:pt x="60350" y="8903"/>
                    <a:pt x="75412" y="5461"/>
                    <a:pt x="82715" y="2426"/>
                  </a:cubicBezTo>
                  <a:lnTo>
                    <a:pt x="82765" y="2413"/>
                  </a:lnTo>
                  <a:lnTo>
                    <a:pt x="83019" y="2286"/>
                  </a:lnTo>
                  <a:lnTo>
                    <a:pt x="83057" y="2261"/>
                  </a:lnTo>
                  <a:lnTo>
                    <a:pt x="83108" y="2235"/>
                  </a:lnTo>
                  <a:cubicBezTo>
                    <a:pt x="84023" y="1638"/>
                    <a:pt x="84874" y="1041"/>
                    <a:pt x="85661" y="432"/>
                  </a:cubicBezTo>
                  <a:cubicBezTo>
                    <a:pt x="85877" y="292"/>
                    <a:pt x="86067" y="140"/>
                    <a:pt x="86245" y="0"/>
                  </a:cubicBezTo>
                  <a:cubicBezTo>
                    <a:pt x="86855" y="394"/>
                    <a:pt x="87414" y="825"/>
                    <a:pt x="87871" y="1308"/>
                  </a:cubicBezTo>
                  <a:cubicBezTo>
                    <a:pt x="88112" y="1549"/>
                    <a:pt x="88315" y="1803"/>
                    <a:pt x="88480" y="2057"/>
                  </a:cubicBezTo>
                  <a:cubicBezTo>
                    <a:pt x="88455" y="2070"/>
                    <a:pt x="88417" y="2096"/>
                    <a:pt x="88379" y="2121"/>
                  </a:cubicBezTo>
                  <a:cubicBezTo>
                    <a:pt x="72948" y="12230"/>
                    <a:pt x="46443" y="15545"/>
                    <a:pt x="28244" y="17424"/>
                  </a:cubicBezTo>
                  <a:cubicBezTo>
                    <a:pt x="25793" y="17678"/>
                    <a:pt x="20967" y="18224"/>
                    <a:pt x="15875" y="18224"/>
                  </a:cubicBezTo>
                </a:path>
              </a:pathLst>
            </a:custGeom>
            <a:solidFill>
              <a:srgbClr val="8F9194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13" name="Picture 1291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96093" y="2737703"/>
              <a:ext cx="225210" cy="359330"/>
            </a:xfrm>
            <a:prstGeom prst="rect">
              <a:avLst/>
            </a:prstGeom>
            <a:noFill/>
          </p:spPr>
        </p:pic>
        <p:sp>
          <p:nvSpPr>
            <p:cNvPr id="814" name="Freeform 1292"/>
            <p:cNvSpPr/>
            <p:nvPr/>
          </p:nvSpPr>
          <p:spPr>
            <a:xfrm>
              <a:off x="391682" y="3034430"/>
              <a:ext cx="96251" cy="37108"/>
            </a:xfrm>
            <a:custGeom>
              <a:avLst/>
              <a:gdLst/>
              <a:ahLst/>
              <a:cxnLst/>
              <a:rect l="0" t="0" r="0" b="0"/>
              <a:pathLst>
                <a:path w="97700" h="28854">
                  <a:moveTo>
                    <a:pt x="91490" y="0"/>
                  </a:moveTo>
                  <a:lnTo>
                    <a:pt x="91502" y="76"/>
                  </a:lnTo>
                  <a:cubicBezTo>
                    <a:pt x="91959" y="2870"/>
                    <a:pt x="72783" y="8140"/>
                    <a:pt x="48679" y="11823"/>
                  </a:cubicBezTo>
                  <a:cubicBezTo>
                    <a:pt x="24562" y="15506"/>
                    <a:pt x="4648" y="16217"/>
                    <a:pt x="4191" y="13411"/>
                  </a:cubicBezTo>
                  <a:lnTo>
                    <a:pt x="4191" y="13233"/>
                  </a:lnTo>
                  <a:cubicBezTo>
                    <a:pt x="1397" y="15748"/>
                    <a:pt x="0" y="18288"/>
                    <a:pt x="393" y="20700"/>
                  </a:cubicBezTo>
                  <a:cubicBezTo>
                    <a:pt x="787" y="23114"/>
                    <a:pt x="2908" y="25107"/>
                    <a:pt x="6362" y="26669"/>
                  </a:cubicBezTo>
                  <a:cubicBezTo>
                    <a:pt x="7594" y="27216"/>
                    <a:pt x="8991" y="27698"/>
                    <a:pt x="10541" y="28143"/>
                  </a:cubicBezTo>
                  <a:cubicBezTo>
                    <a:pt x="17665" y="28854"/>
                    <a:pt x="33121" y="27762"/>
                    <a:pt x="50838" y="25057"/>
                  </a:cubicBezTo>
                  <a:cubicBezTo>
                    <a:pt x="68275" y="22390"/>
                    <a:pt x="83121" y="18897"/>
                    <a:pt x="89840" y="16116"/>
                  </a:cubicBezTo>
                  <a:cubicBezTo>
                    <a:pt x="91300" y="15163"/>
                    <a:pt x="92582" y="14198"/>
                    <a:pt x="93649" y="13233"/>
                  </a:cubicBezTo>
                  <a:cubicBezTo>
                    <a:pt x="96354" y="10769"/>
                    <a:pt x="97700" y="8267"/>
                    <a:pt x="97306" y="5892"/>
                  </a:cubicBezTo>
                  <a:cubicBezTo>
                    <a:pt x="96925" y="3530"/>
                    <a:pt x="94855" y="1536"/>
                    <a:pt x="91490" y="0"/>
                  </a:cubicBezTo>
                </a:path>
              </a:pathLst>
            </a:custGeom>
            <a:solidFill>
              <a:srgbClr val="BABCB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15" name="Picture 129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3015367"/>
              <a:ext cx="130214" cy="81666"/>
            </a:xfrm>
            <a:prstGeom prst="rect">
              <a:avLst/>
            </a:prstGeom>
            <a:noFill/>
          </p:spPr>
        </p:pic>
        <p:sp>
          <p:nvSpPr>
            <p:cNvPr id="816" name="Freeform 1294"/>
            <p:cNvSpPr/>
            <p:nvPr/>
          </p:nvSpPr>
          <p:spPr>
            <a:xfrm>
              <a:off x="400460" y="3039213"/>
              <a:ext cx="81387" cy="20351"/>
            </a:xfrm>
            <a:custGeom>
              <a:avLst/>
              <a:gdLst/>
              <a:ahLst/>
              <a:cxnLst/>
              <a:rect l="0" t="0" r="0" b="0"/>
              <a:pathLst>
                <a:path w="82612" h="15824">
                  <a:moveTo>
                    <a:pt x="12750" y="15824"/>
                  </a:moveTo>
                  <a:cubicBezTo>
                    <a:pt x="7810" y="15824"/>
                    <a:pt x="3187" y="15329"/>
                    <a:pt x="0" y="13894"/>
                  </a:cubicBezTo>
                  <a:cubicBezTo>
                    <a:pt x="863" y="13932"/>
                    <a:pt x="1778" y="13945"/>
                    <a:pt x="2756" y="13945"/>
                  </a:cubicBezTo>
                  <a:cubicBezTo>
                    <a:pt x="11658" y="13945"/>
                    <a:pt x="25221" y="12688"/>
                    <a:pt x="39673" y="10491"/>
                  </a:cubicBezTo>
                  <a:cubicBezTo>
                    <a:pt x="39826" y="10465"/>
                    <a:pt x="39991" y="10440"/>
                    <a:pt x="40143" y="10414"/>
                  </a:cubicBezTo>
                  <a:cubicBezTo>
                    <a:pt x="45160" y="9640"/>
                    <a:pt x="50024" y="8801"/>
                    <a:pt x="54596" y="7912"/>
                  </a:cubicBezTo>
                  <a:cubicBezTo>
                    <a:pt x="66128" y="5690"/>
                    <a:pt x="75665" y="3213"/>
                    <a:pt x="81088" y="966"/>
                  </a:cubicBezTo>
                  <a:lnTo>
                    <a:pt x="81139" y="940"/>
                  </a:lnTo>
                  <a:lnTo>
                    <a:pt x="81393" y="800"/>
                  </a:lnTo>
                  <a:lnTo>
                    <a:pt x="81431" y="788"/>
                  </a:lnTo>
                  <a:lnTo>
                    <a:pt x="81469" y="762"/>
                  </a:lnTo>
                  <a:cubicBezTo>
                    <a:pt x="81863" y="508"/>
                    <a:pt x="82244" y="254"/>
                    <a:pt x="82612" y="0"/>
                  </a:cubicBezTo>
                  <a:cubicBezTo>
                    <a:pt x="78231" y="9792"/>
                    <a:pt x="44271" y="12611"/>
                    <a:pt x="36714" y="13551"/>
                  </a:cubicBezTo>
                  <a:cubicBezTo>
                    <a:pt x="32409" y="14097"/>
                    <a:pt x="22008" y="15824"/>
                    <a:pt x="12750" y="15824"/>
                  </a:cubicBezTo>
                </a:path>
              </a:pathLst>
            </a:custGeom>
            <a:solidFill>
              <a:srgbClr val="96989A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17" name="Picture 1295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27036" y="3033049"/>
              <a:ext cx="39724" cy="35982"/>
            </a:xfrm>
            <a:prstGeom prst="rect">
              <a:avLst/>
            </a:prstGeom>
            <a:noFill/>
          </p:spPr>
        </p:pic>
        <p:sp>
          <p:nvSpPr>
            <p:cNvPr id="818" name="Freeform 1296"/>
            <p:cNvSpPr/>
            <p:nvPr/>
          </p:nvSpPr>
          <p:spPr>
            <a:xfrm>
              <a:off x="386958" y="3016055"/>
              <a:ext cx="100530" cy="38774"/>
            </a:xfrm>
            <a:custGeom>
              <a:avLst/>
              <a:gdLst/>
              <a:ahLst/>
              <a:cxnLst/>
              <a:rect l="0" t="0" r="0" b="0"/>
              <a:pathLst>
                <a:path w="102043" h="30149">
                  <a:moveTo>
                    <a:pt x="95567" y="0"/>
                  </a:moveTo>
                  <a:lnTo>
                    <a:pt x="95579" y="76"/>
                  </a:lnTo>
                  <a:cubicBezTo>
                    <a:pt x="96062" y="2997"/>
                    <a:pt x="76035" y="8509"/>
                    <a:pt x="50851" y="12357"/>
                  </a:cubicBezTo>
                  <a:cubicBezTo>
                    <a:pt x="25654" y="16205"/>
                    <a:pt x="4851" y="16941"/>
                    <a:pt x="4382" y="14008"/>
                  </a:cubicBezTo>
                  <a:lnTo>
                    <a:pt x="4382" y="13817"/>
                  </a:lnTo>
                  <a:cubicBezTo>
                    <a:pt x="1461" y="16446"/>
                    <a:pt x="0" y="19100"/>
                    <a:pt x="406" y="21628"/>
                  </a:cubicBezTo>
                  <a:cubicBezTo>
                    <a:pt x="813" y="24129"/>
                    <a:pt x="3048" y="26238"/>
                    <a:pt x="6642" y="27851"/>
                  </a:cubicBezTo>
                  <a:cubicBezTo>
                    <a:pt x="7925" y="28422"/>
                    <a:pt x="9385" y="28943"/>
                    <a:pt x="11011" y="29387"/>
                  </a:cubicBezTo>
                  <a:cubicBezTo>
                    <a:pt x="18453" y="30149"/>
                    <a:pt x="34595" y="28994"/>
                    <a:pt x="53111" y="26174"/>
                  </a:cubicBezTo>
                  <a:cubicBezTo>
                    <a:pt x="71311" y="23393"/>
                    <a:pt x="86817" y="19748"/>
                    <a:pt x="93840" y="16827"/>
                  </a:cubicBezTo>
                  <a:cubicBezTo>
                    <a:pt x="95364" y="15836"/>
                    <a:pt x="96710" y="14833"/>
                    <a:pt x="97827" y="13817"/>
                  </a:cubicBezTo>
                  <a:cubicBezTo>
                    <a:pt x="100647" y="11252"/>
                    <a:pt x="102043" y="8636"/>
                    <a:pt x="101637" y="6159"/>
                  </a:cubicBezTo>
                  <a:cubicBezTo>
                    <a:pt x="101231" y="3682"/>
                    <a:pt x="99072" y="1600"/>
                    <a:pt x="95567" y="0"/>
                  </a:cubicBezTo>
                </a:path>
              </a:pathLst>
            </a:custGeom>
            <a:solidFill>
              <a:srgbClr val="BABCB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19" name="Picture 1297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2998142"/>
              <a:ext cx="129762" cy="82557"/>
            </a:xfrm>
            <a:prstGeom prst="rect">
              <a:avLst/>
            </a:prstGeom>
            <a:noFill/>
          </p:spPr>
        </p:pic>
        <p:sp>
          <p:nvSpPr>
            <p:cNvPr id="820" name="Freeform 1298"/>
            <p:cNvSpPr/>
            <p:nvPr/>
          </p:nvSpPr>
          <p:spPr>
            <a:xfrm>
              <a:off x="394339" y="3020019"/>
              <a:ext cx="89820" cy="23895"/>
            </a:xfrm>
            <a:custGeom>
              <a:avLst/>
              <a:gdLst/>
              <a:ahLst/>
              <a:cxnLst/>
              <a:rect l="0" t="0" r="0" b="0"/>
              <a:pathLst>
                <a:path w="91172" h="18580">
                  <a:moveTo>
                    <a:pt x="16001" y="18580"/>
                  </a:moveTo>
                  <a:cubicBezTo>
                    <a:pt x="9753" y="18580"/>
                    <a:pt x="3187" y="17768"/>
                    <a:pt x="0" y="14707"/>
                  </a:cubicBezTo>
                  <a:cubicBezTo>
                    <a:pt x="1638" y="14936"/>
                    <a:pt x="3759" y="15050"/>
                    <a:pt x="6565" y="15063"/>
                  </a:cubicBezTo>
                  <a:cubicBezTo>
                    <a:pt x="7874" y="15063"/>
                    <a:pt x="9321" y="15037"/>
                    <a:pt x="10934" y="14974"/>
                  </a:cubicBezTo>
                  <a:cubicBezTo>
                    <a:pt x="19836" y="14656"/>
                    <a:pt x="31469" y="13450"/>
                    <a:pt x="43725" y="11570"/>
                  </a:cubicBezTo>
                  <a:cubicBezTo>
                    <a:pt x="55993" y="9703"/>
                    <a:pt x="67448" y="7379"/>
                    <a:pt x="76008" y="5030"/>
                  </a:cubicBezTo>
                  <a:cubicBezTo>
                    <a:pt x="83374" y="2985"/>
                    <a:pt x="86981" y="1499"/>
                    <a:pt x="88860" y="0"/>
                  </a:cubicBezTo>
                  <a:cubicBezTo>
                    <a:pt x="89495" y="407"/>
                    <a:pt x="90092" y="851"/>
                    <a:pt x="90575" y="1334"/>
                  </a:cubicBezTo>
                  <a:cubicBezTo>
                    <a:pt x="90803" y="1575"/>
                    <a:pt x="91007" y="1816"/>
                    <a:pt x="91172" y="2058"/>
                  </a:cubicBezTo>
                  <a:cubicBezTo>
                    <a:pt x="91134" y="2083"/>
                    <a:pt x="91083" y="2109"/>
                    <a:pt x="91045" y="2134"/>
                  </a:cubicBezTo>
                  <a:cubicBezTo>
                    <a:pt x="75106" y="12332"/>
                    <a:pt x="47814" y="15761"/>
                    <a:pt x="29069" y="17717"/>
                  </a:cubicBezTo>
                  <a:cubicBezTo>
                    <a:pt x="26491" y="17984"/>
                    <a:pt x="21360" y="18580"/>
                    <a:pt x="16001" y="18580"/>
                  </a:cubicBezTo>
                </a:path>
              </a:pathLst>
            </a:custGeom>
            <a:solidFill>
              <a:srgbClr val="8F9194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21" name="Picture 1299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0158" y="2999745"/>
              <a:ext cx="119035" cy="53130"/>
            </a:xfrm>
            <a:prstGeom prst="rect">
              <a:avLst/>
            </a:prstGeom>
            <a:noFill/>
          </p:spPr>
        </p:pic>
        <p:sp>
          <p:nvSpPr>
            <p:cNvPr id="822" name="Freeform 1300"/>
            <p:cNvSpPr/>
            <p:nvPr/>
          </p:nvSpPr>
          <p:spPr>
            <a:xfrm>
              <a:off x="392714" y="3016452"/>
              <a:ext cx="93886" cy="22931"/>
            </a:xfrm>
            <a:custGeom>
              <a:avLst/>
              <a:gdLst/>
              <a:ahLst/>
              <a:cxnLst/>
              <a:rect l="0" t="0" r="0" b="0"/>
              <a:pathLst>
                <a:path w="95299" h="17830">
                  <a:moveTo>
                    <a:pt x="8216" y="17830"/>
                  </a:moveTo>
                  <a:cubicBezTo>
                    <a:pt x="5410" y="17818"/>
                    <a:pt x="3289" y="17704"/>
                    <a:pt x="1651" y="17488"/>
                  </a:cubicBezTo>
                  <a:cubicBezTo>
                    <a:pt x="889" y="16751"/>
                    <a:pt x="330" y="15887"/>
                    <a:pt x="0" y="14884"/>
                  </a:cubicBezTo>
                  <a:cubicBezTo>
                    <a:pt x="1358" y="15290"/>
                    <a:pt x="3835" y="15621"/>
                    <a:pt x="7950" y="15621"/>
                  </a:cubicBezTo>
                  <a:lnTo>
                    <a:pt x="8216" y="15621"/>
                  </a:lnTo>
                  <a:cubicBezTo>
                    <a:pt x="9486" y="15621"/>
                    <a:pt x="10921" y="15595"/>
                    <a:pt x="12508" y="15544"/>
                  </a:cubicBezTo>
                  <a:cubicBezTo>
                    <a:pt x="21271" y="15227"/>
                    <a:pt x="32828" y="14033"/>
                    <a:pt x="45020" y="12166"/>
                  </a:cubicBezTo>
                  <a:cubicBezTo>
                    <a:pt x="57212" y="10299"/>
                    <a:pt x="68591" y="8001"/>
                    <a:pt x="77037" y="5677"/>
                  </a:cubicBezTo>
                  <a:cubicBezTo>
                    <a:pt x="85317" y="3429"/>
                    <a:pt x="88657" y="1676"/>
                    <a:pt x="89521" y="673"/>
                  </a:cubicBezTo>
                  <a:lnTo>
                    <a:pt x="90130" y="0"/>
                  </a:lnTo>
                  <a:lnTo>
                    <a:pt x="90931" y="444"/>
                  </a:lnTo>
                  <a:cubicBezTo>
                    <a:pt x="91959" y="1003"/>
                    <a:pt x="93001" y="1702"/>
                    <a:pt x="93877" y="2578"/>
                  </a:cubicBezTo>
                  <a:cubicBezTo>
                    <a:pt x="94448" y="3175"/>
                    <a:pt x="94969" y="3848"/>
                    <a:pt x="95299" y="4635"/>
                  </a:cubicBezTo>
                  <a:cubicBezTo>
                    <a:pt x="94969" y="4521"/>
                    <a:pt x="94626" y="4457"/>
                    <a:pt x="94283" y="4457"/>
                  </a:cubicBezTo>
                  <a:cubicBezTo>
                    <a:pt x="93775" y="4457"/>
                    <a:pt x="93267" y="4584"/>
                    <a:pt x="92823" y="4838"/>
                  </a:cubicBezTo>
                  <a:cubicBezTo>
                    <a:pt x="92658" y="4584"/>
                    <a:pt x="92455" y="4343"/>
                    <a:pt x="92213" y="4102"/>
                  </a:cubicBezTo>
                  <a:cubicBezTo>
                    <a:pt x="91743" y="3632"/>
                    <a:pt x="91147" y="3175"/>
                    <a:pt x="90512" y="2781"/>
                  </a:cubicBezTo>
                  <a:cubicBezTo>
                    <a:pt x="88632" y="4267"/>
                    <a:pt x="85025" y="5753"/>
                    <a:pt x="77659" y="7810"/>
                  </a:cubicBezTo>
                  <a:cubicBezTo>
                    <a:pt x="69087" y="10160"/>
                    <a:pt x="57644" y="12484"/>
                    <a:pt x="45376" y="14351"/>
                  </a:cubicBezTo>
                  <a:cubicBezTo>
                    <a:pt x="33120" y="16230"/>
                    <a:pt x="21487" y="17437"/>
                    <a:pt x="12584" y="17742"/>
                  </a:cubicBezTo>
                  <a:cubicBezTo>
                    <a:pt x="10971" y="17805"/>
                    <a:pt x="9524" y="17830"/>
                    <a:pt x="8216" y="17830"/>
                  </a:cubicBezTo>
                </a:path>
              </a:pathLst>
            </a:custGeom>
            <a:solidFill>
              <a:srgbClr val="212124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23" name="Picture 1301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96093" y="2737703"/>
              <a:ext cx="212699" cy="311870"/>
            </a:xfrm>
            <a:prstGeom prst="rect">
              <a:avLst/>
            </a:prstGeom>
            <a:noFill/>
          </p:spPr>
        </p:pic>
        <p:sp>
          <p:nvSpPr>
            <p:cNvPr id="824" name="Freeform 1302"/>
            <p:cNvSpPr/>
            <p:nvPr/>
          </p:nvSpPr>
          <p:spPr>
            <a:xfrm>
              <a:off x="317940" y="2743453"/>
              <a:ext cx="193342" cy="230183"/>
            </a:xfrm>
            <a:custGeom>
              <a:avLst/>
              <a:gdLst/>
              <a:ahLst/>
              <a:cxnLst/>
              <a:rect l="0" t="0" r="0" b="0"/>
              <a:pathLst>
                <a:path w="196252" h="178981">
                  <a:moveTo>
                    <a:pt x="50914" y="178981"/>
                  </a:moveTo>
                  <a:cubicBezTo>
                    <a:pt x="50800" y="178893"/>
                    <a:pt x="50673" y="178816"/>
                    <a:pt x="50546" y="178728"/>
                  </a:cubicBezTo>
                  <a:cubicBezTo>
                    <a:pt x="50419" y="178575"/>
                    <a:pt x="50292" y="178410"/>
                    <a:pt x="50165" y="178245"/>
                  </a:cubicBezTo>
                  <a:cubicBezTo>
                    <a:pt x="39459" y="165100"/>
                    <a:pt x="18085" y="143917"/>
                    <a:pt x="7074" y="118949"/>
                  </a:cubicBezTo>
                  <a:cubicBezTo>
                    <a:pt x="5156" y="114796"/>
                    <a:pt x="3607" y="110465"/>
                    <a:pt x="2477" y="105956"/>
                  </a:cubicBezTo>
                  <a:cubicBezTo>
                    <a:pt x="1956" y="103963"/>
                    <a:pt x="1486" y="101969"/>
                    <a:pt x="1143" y="99949"/>
                  </a:cubicBezTo>
                  <a:lnTo>
                    <a:pt x="1105" y="99822"/>
                  </a:lnTo>
                  <a:lnTo>
                    <a:pt x="1080" y="99581"/>
                  </a:lnTo>
                  <a:cubicBezTo>
                    <a:pt x="292" y="94908"/>
                    <a:pt x="0" y="90158"/>
                    <a:pt x="292" y="85344"/>
                  </a:cubicBezTo>
                  <a:cubicBezTo>
                    <a:pt x="1715" y="44730"/>
                    <a:pt x="36538" y="8649"/>
                    <a:pt x="84505" y="1321"/>
                  </a:cubicBezTo>
                  <a:cubicBezTo>
                    <a:pt x="90322" y="432"/>
                    <a:pt x="96075" y="0"/>
                    <a:pt x="101752" y="0"/>
                  </a:cubicBezTo>
                  <a:cubicBezTo>
                    <a:pt x="142836" y="0"/>
                    <a:pt x="178841" y="22568"/>
                    <a:pt x="191401" y="56147"/>
                  </a:cubicBezTo>
                  <a:cubicBezTo>
                    <a:pt x="193217" y="60630"/>
                    <a:pt x="194449" y="65240"/>
                    <a:pt x="195185" y="69914"/>
                  </a:cubicBezTo>
                  <a:lnTo>
                    <a:pt x="195249" y="70155"/>
                  </a:lnTo>
                  <a:lnTo>
                    <a:pt x="195249" y="70295"/>
                  </a:lnTo>
                  <a:cubicBezTo>
                    <a:pt x="195567" y="72314"/>
                    <a:pt x="195757" y="74359"/>
                    <a:pt x="195884" y="76404"/>
                  </a:cubicBezTo>
                  <a:cubicBezTo>
                    <a:pt x="196252" y="81026"/>
                    <a:pt x="196151" y="85624"/>
                    <a:pt x="195655" y="90145"/>
                  </a:cubicBezTo>
                  <a:cubicBezTo>
                    <a:pt x="193357" y="114808"/>
                    <a:pt x="181863" y="139053"/>
                    <a:pt x="175310" y="155029"/>
                  </a:cubicBezTo>
                  <a:cubicBezTo>
                    <a:pt x="175221" y="155131"/>
                    <a:pt x="175132" y="155258"/>
                    <a:pt x="175031" y="155359"/>
                  </a:cubicBezTo>
                  <a:cubicBezTo>
                    <a:pt x="175970" y="153074"/>
                    <a:pt x="177012" y="150622"/>
                    <a:pt x="178079" y="148070"/>
                  </a:cubicBezTo>
                  <a:lnTo>
                    <a:pt x="178079" y="148070"/>
                  </a:lnTo>
                  <a:cubicBezTo>
                    <a:pt x="184568" y="132677"/>
                    <a:pt x="193522" y="111519"/>
                    <a:pt x="195528" y="90145"/>
                  </a:cubicBezTo>
                  <a:cubicBezTo>
                    <a:pt x="195820" y="87440"/>
                    <a:pt x="195973" y="84722"/>
                    <a:pt x="195973" y="82017"/>
                  </a:cubicBezTo>
                  <a:cubicBezTo>
                    <a:pt x="195973" y="80150"/>
                    <a:pt x="195897" y="78283"/>
                    <a:pt x="195757" y="76429"/>
                  </a:cubicBezTo>
                  <a:cubicBezTo>
                    <a:pt x="195605" y="74143"/>
                    <a:pt x="195401" y="72149"/>
                    <a:pt x="195135" y="70333"/>
                  </a:cubicBezTo>
                  <a:lnTo>
                    <a:pt x="195109" y="70193"/>
                  </a:lnTo>
                  <a:lnTo>
                    <a:pt x="195109" y="70117"/>
                  </a:lnTo>
                  <a:lnTo>
                    <a:pt x="195059" y="69901"/>
                  </a:lnTo>
                  <a:cubicBezTo>
                    <a:pt x="194309" y="65164"/>
                    <a:pt x="193039" y="60554"/>
                    <a:pt x="191287" y="56198"/>
                  </a:cubicBezTo>
                  <a:cubicBezTo>
                    <a:pt x="178460" y="21971"/>
                    <a:pt x="142341" y="127"/>
                    <a:pt x="101828" y="127"/>
                  </a:cubicBezTo>
                  <a:cubicBezTo>
                    <a:pt x="96125" y="127"/>
                    <a:pt x="90347" y="559"/>
                    <a:pt x="84530" y="1448"/>
                  </a:cubicBezTo>
                  <a:cubicBezTo>
                    <a:pt x="37313" y="8662"/>
                    <a:pt x="1880" y="43866"/>
                    <a:pt x="419" y="85344"/>
                  </a:cubicBezTo>
                  <a:cubicBezTo>
                    <a:pt x="343" y="86538"/>
                    <a:pt x="305" y="87745"/>
                    <a:pt x="305" y="88938"/>
                  </a:cubicBezTo>
                  <a:cubicBezTo>
                    <a:pt x="305" y="92469"/>
                    <a:pt x="610" y="96000"/>
                    <a:pt x="1207" y="99530"/>
                  </a:cubicBezTo>
                  <a:lnTo>
                    <a:pt x="1232" y="99734"/>
                  </a:lnTo>
                  <a:lnTo>
                    <a:pt x="1232" y="99784"/>
                  </a:lnTo>
                  <a:lnTo>
                    <a:pt x="1270" y="99962"/>
                  </a:lnTo>
                  <a:cubicBezTo>
                    <a:pt x="1588" y="101753"/>
                    <a:pt x="2020" y="103709"/>
                    <a:pt x="2604" y="105918"/>
                  </a:cubicBezTo>
                  <a:cubicBezTo>
                    <a:pt x="3721" y="110351"/>
                    <a:pt x="5258" y="114720"/>
                    <a:pt x="7188" y="118885"/>
                  </a:cubicBezTo>
                  <a:cubicBezTo>
                    <a:pt x="15913" y="138634"/>
                    <a:pt x="31166" y="156096"/>
                    <a:pt x="42253" y="168809"/>
                  </a:cubicBezTo>
                  <a:cubicBezTo>
                    <a:pt x="45212" y="172200"/>
                    <a:pt x="48006" y="175400"/>
                    <a:pt x="50267" y="178169"/>
                  </a:cubicBezTo>
                  <a:cubicBezTo>
                    <a:pt x="50483" y="178448"/>
                    <a:pt x="50699" y="178715"/>
                    <a:pt x="50914" y="178981"/>
                  </a:cubicBezTo>
                </a:path>
              </a:pathLst>
            </a:custGeom>
            <a:solidFill>
              <a:srgbClr val="323227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25" name="Picture 1303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5736" y="2727286"/>
              <a:ext cx="217790" cy="288081"/>
            </a:xfrm>
            <a:prstGeom prst="rect">
              <a:avLst/>
            </a:prstGeom>
            <a:noFill/>
          </p:spPr>
        </p:pic>
        <p:sp>
          <p:nvSpPr>
            <p:cNvPr id="826" name="Freeform 1304"/>
            <p:cNvSpPr/>
            <p:nvPr/>
          </p:nvSpPr>
          <p:spPr>
            <a:xfrm>
              <a:off x="367699" y="2973268"/>
              <a:ext cx="22934" cy="57672"/>
            </a:xfrm>
            <a:custGeom>
              <a:avLst/>
              <a:gdLst/>
              <a:ahLst/>
              <a:cxnLst/>
              <a:rect l="0" t="0" r="0" b="0"/>
              <a:pathLst>
                <a:path w="23279" h="44843">
                  <a:moveTo>
                    <a:pt x="23279" y="44843"/>
                  </a:moveTo>
                  <a:cubicBezTo>
                    <a:pt x="21222" y="38036"/>
                    <a:pt x="14288" y="17754"/>
                    <a:pt x="0" y="0"/>
                  </a:cubicBezTo>
                  <a:cubicBezTo>
                    <a:pt x="13" y="13"/>
                    <a:pt x="26" y="25"/>
                    <a:pt x="38" y="38"/>
                  </a:cubicBezTo>
                  <a:cubicBezTo>
                    <a:pt x="14313" y="17780"/>
                    <a:pt x="21235" y="38049"/>
                    <a:pt x="23279" y="44843"/>
                  </a:cubicBezTo>
                  <a:lnTo>
                    <a:pt x="23279" y="44843"/>
                  </a:lnTo>
                </a:path>
              </a:pathLst>
            </a:custGeom>
            <a:solidFill>
              <a:srgbClr val="323227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27" name="Picture 130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3015367"/>
              <a:ext cx="32633" cy="48999"/>
            </a:xfrm>
            <a:prstGeom prst="rect">
              <a:avLst/>
            </a:prstGeom>
            <a:noFill/>
          </p:spPr>
        </p:pic>
        <p:pic>
          <p:nvPicPr>
            <p:cNvPr id="828" name="Picture 1306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68477" y="2926413"/>
              <a:ext cx="34744" cy="98375"/>
            </a:xfrm>
            <a:prstGeom prst="rect">
              <a:avLst/>
            </a:prstGeom>
            <a:noFill/>
          </p:spPr>
        </p:pic>
        <p:sp>
          <p:nvSpPr>
            <p:cNvPr id="829" name="Freeform 1307"/>
            <p:cNvSpPr/>
            <p:nvPr/>
          </p:nvSpPr>
          <p:spPr>
            <a:xfrm>
              <a:off x="373397" y="2977975"/>
              <a:ext cx="43528" cy="55385"/>
            </a:xfrm>
            <a:custGeom>
              <a:avLst/>
              <a:gdLst/>
              <a:ahLst/>
              <a:cxnLst/>
              <a:rect l="0" t="0" r="0" b="0"/>
              <a:pathLst>
                <a:path w="44183" h="43065">
                  <a:moveTo>
                    <a:pt x="27762" y="43065"/>
                  </a:moveTo>
                  <a:lnTo>
                    <a:pt x="27750" y="43065"/>
                  </a:lnTo>
                  <a:cubicBezTo>
                    <a:pt x="25464" y="43065"/>
                    <a:pt x="23610" y="42977"/>
                    <a:pt x="22276" y="42837"/>
                  </a:cubicBezTo>
                  <a:cubicBezTo>
                    <a:pt x="21603" y="42761"/>
                    <a:pt x="21070" y="42672"/>
                    <a:pt x="20676" y="42583"/>
                  </a:cubicBezTo>
                  <a:cubicBezTo>
                    <a:pt x="20562" y="42558"/>
                    <a:pt x="20460" y="42519"/>
                    <a:pt x="20384" y="42494"/>
                  </a:cubicBezTo>
                  <a:cubicBezTo>
                    <a:pt x="19469" y="39205"/>
                    <a:pt x="13589" y="19012"/>
                    <a:pt x="0" y="0"/>
                  </a:cubicBezTo>
                  <a:cubicBezTo>
                    <a:pt x="10224" y="5918"/>
                    <a:pt x="21946" y="9893"/>
                    <a:pt x="35420" y="11265"/>
                  </a:cubicBezTo>
                  <a:cubicBezTo>
                    <a:pt x="36042" y="13221"/>
                    <a:pt x="36639" y="15100"/>
                    <a:pt x="37210" y="16904"/>
                  </a:cubicBezTo>
                  <a:cubicBezTo>
                    <a:pt x="37756" y="18720"/>
                    <a:pt x="38264" y="20460"/>
                    <a:pt x="38760" y="22111"/>
                  </a:cubicBezTo>
                  <a:cubicBezTo>
                    <a:pt x="40754" y="28689"/>
                    <a:pt x="42112" y="33921"/>
                    <a:pt x="43040" y="37478"/>
                  </a:cubicBezTo>
                  <a:cubicBezTo>
                    <a:pt x="43598" y="39700"/>
                    <a:pt x="43979" y="41287"/>
                    <a:pt x="44183" y="42164"/>
                  </a:cubicBezTo>
                  <a:cubicBezTo>
                    <a:pt x="37426" y="42799"/>
                    <a:pt x="31876" y="43065"/>
                    <a:pt x="27762" y="43065"/>
                  </a:cubicBezTo>
                </a:path>
              </a:pathLst>
            </a:custGeom>
            <a:solidFill>
              <a:srgbClr val="E4D64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30" name="Freeform 1308"/>
            <p:cNvSpPr/>
            <p:nvPr/>
          </p:nvSpPr>
          <p:spPr>
            <a:xfrm>
              <a:off x="367739" y="2973317"/>
              <a:ext cx="23009" cy="57623"/>
            </a:xfrm>
            <a:custGeom>
              <a:avLst/>
              <a:gdLst/>
              <a:ahLst/>
              <a:cxnLst/>
              <a:rect l="0" t="0" r="0" b="0"/>
              <a:pathLst>
                <a:path w="23355" h="44805">
                  <a:moveTo>
                    <a:pt x="23241" y="44805"/>
                  </a:moveTo>
                  <a:cubicBezTo>
                    <a:pt x="21184" y="38011"/>
                    <a:pt x="14263" y="17742"/>
                    <a:pt x="0" y="0"/>
                  </a:cubicBezTo>
                  <a:cubicBezTo>
                    <a:pt x="127" y="76"/>
                    <a:pt x="242" y="165"/>
                    <a:pt x="369" y="254"/>
                  </a:cubicBezTo>
                  <a:cubicBezTo>
                    <a:pt x="14377" y="17805"/>
                    <a:pt x="21311" y="38024"/>
                    <a:pt x="23355" y="44767"/>
                  </a:cubicBezTo>
                  <a:cubicBezTo>
                    <a:pt x="23317" y="44780"/>
                    <a:pt x="23279" y="44793"/>
                    <a:pt x="23241" y="44805"/>
                  </a:cubicBezTo>
                </a:path>
              </a:pathLst>
            </a:custGeom>
            <a:solidFill>
              <a:srgbClr val="30302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31" name="Picture 1309"/>
            <p:cNvPicPr>
              <a:picLocks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5593" y="2957298"/>
              <a:ext cx="57666" cy="92396"/>
            </a:xfrm>
            <a:prstGeom prst="rect">
              <a:avLst/>
            </a:prstGeom>
            <a:noFill/>
          </p:spPr>
        </p:pic>
        <p:sp>
          <p:nvSpPr>
            <p:cNvPr id="832" name="Freeform 1310"/>
            <p:cNvSpPr/>
            <p:nvPr/>
          </p:nvSpPr>
          <p:spPr>
            <a:xfrm>
              <a:off x="409633" y="2980535"/>
              <a:ext cx="46554" cy="51628"/>
            </a:xfrm>
            <a:custGeom>
              <a:avLst/>
              <a:gdLst/>
              <a:ahLst/>
              <a:cxnLst/>
              <a:rect l="0" t="0" r="0" b="0"/>
              <a:pathLst>
                <a:path w="47255" h="40144">
                  <a:moveTo>
                    <a:pt x="7670" y="40144"/>
                  </a:moveTo>
                  <a:cubicBezTo>
                    <a:pt x="7493" y="39268"/>
                    <a:pt x="7163" y="37655"/>
                    <a:pt x="6680" y="35395"/>
                  </a:cubicBezTo>
                  <a:cubicBezTo>
                    <a:pt x="5880" y="31801"/>
                    <a:pt x="4686" y="26530"/>
                    <a:pt x="2921" y="19863"/>
                  </a:cubicBezTo>
                  <a:cubicBezTo>
                    <a:pt x="2489" y="18212"/>
                    <a:pt x="2019" y="16446"/>
                    <a:pt x="1524" y="14605"/>
                  </a:cubicBezTo>
                  <a:cubicBezTo>
                    <a:pt x="1041" y="12941"/>
                    <a:pt x="533" y="11201"/>
                    <a:pt x="0" y="9398"/>
                  </a:cubicBezTo>
                  <a:cubicBezTo>
                    <a:pt x="825" y="9474"/>
                    <a:pt x="1663" y="9537"/>
                    <a:pt x="2502" y="9588"/>
                  </a:cubicBezTo>
                  <a:cubicBezTo>
                    <a:pt x="4330" y="9703"/>
                    <a:pt x="6134" y="9753"/>
                    <a:pt x="7923" y="9753"/>
                  </a:cubicBezTo>
                  <a:cubicBezTo>
                    <a:pt x="22236" y="9753"/>
                    <a:pt x="35406" y="6172"/>
                    <a:pt x="47255" y="0"/>
                  </a:cubicBezTo>
                  <a:cubicBezTo>
                    <a:pt x="47141" y="4877"/>
                    <a:pt x="47027" y="9309"/>
                    <a:pt x="46938" y="13259"/>
                  </a:cubicBezTo>
                  <a:cubicBezTo>
                    <a:pt x="46722" y="24790"/>
                    <a:pt x="46570" y="32169"/>
                    <a:pt x="46531" y="34239"/>
                  </a:cubicBezTo>
                  <a:cubicBezTo>
                    <a:pt x="41794" y="35230"/>
                    <a:pt x="36435" y="36233"/>
                    <a:pt x="30517" y="37185"/>
                  </a:cubicBezTo>
                  <a:cubicBezTo>
                    <a:pt x="30504" y="37185"/>
                    <a:pt x="30504" y="37185"/>
                    <a:pt x="30504" y="37185"/>
                  </a:cubicBezTo>
                  <a:cubicBezTo>
                    <a:pt x="30453" y="37198"/>
                    <a:pt x="30428" y="37198"/>
                    <a:pt x="30377" y="37211"/>
                  </a:cubicBezTo>
                  <a:lnTo>
                    <a:pt x="30377" y="37211"/>
                  </a:lnTo>
                  <a:cubicBezTo>
                    <a:pt x="30339" y="37211"/>
                    <a:pt x="30301" y="37223"/>
                    <a:pt x="30263" y="37223"/>
                  </a:cubicBezTo>
                  <a:cubicBezTo>
                    <a:pt x="30250" y="37223"/>
                    <a:pt x="30250" y="37223"/>
                    <a:pt x="30237" y="37223"/>
                  </a:cubicBezTo>
                  <a:cubicBezTo>
                    <a:pt x="30212" y="37236"/>
                    <a:pt x="30174" y="37236"/>
                    <a:pt x="30148" y="37249"/>
                  </a:cubicBezTo>
                  <a:cubicBezTo>
                    <a:pt x="30136" y="37249"/>
                    <a:pt x="30123" y="37249"/>
                    <a:pt x="30110" y="37249"/>
                  </a:cubicBezTo>
                  <a:cubicBezTo>
                    <a:pt x="30085" y="37249"/>
                    <a:pt x="30047" y="37262"/>
                    <a:pt x="30021" y="37262"/>
                  </a:cubicBezTo>
                  <a:cubicBezTo>
                    <a:pt x="30009" y="37262"/>
                    <a:pt x="29983" y="37274"/>
                    <a:pt x="29971" y="37274"/>
                  </a:cubicBezTo>
                  <a:cubicBezTo>
                    <a:pt x="29945" y="37274"/>
                    <a:pt x="29920" y="37274"/>
                    <a:pt x="29895" y="37287"/>
                  </a:cubicBezTo>
                  <a:cubicBezTo>
                    <a:pt x="29882" y="37287"/>
                    <a:pt x="29856" y="37287"/>
                    <a:pt x="29844" y="37287"/>
                  </a:cubicBezTo>
                  <a:cubicBezTo>
                    <a:pt x="29818" y="37300"/>
                    <a:pt x="29793" y="37300"/>
                    <a:pt x="29768" y="37300"/>
                  </a:cubicBezTo>
                  <a:cubicBezTo>
                    <a:pt x="29755" y="37300"/>
                    <a:pt x="29742" y="37312"/>
                    <a:pt x="29729" y="37312"/>
                  </a:cubicBezTo>
                  <a:cubicBezTo>
                    <a:pt x="29691" y="37312"/>
                    <a:pt x="29666" y="37325"/>
                    <a:pt x="29628" y="37325"/>
                  </a:cubicBezTo>
                  <a:cubicBezTo>
                    <a:pt x="29628" y="37325"/>
                    <a:pt x="29615" y="37325"/>
                    <a:pt x="29615" y="37325"/>
                  </a:cubicBezTo>
                  <a:cubicBezTo>
                    <a:pt x="29577" y="37338"/>
                    <a:pt x="29552" y="37338"/>
                    <a:pt x="29514" y="37338"/>
                  </a:cubicBezTo>
                  <a:cubicBezTo>
                    <a:pt x="29501" y="37351"/>
                    <a:pt x="29475" y="37351"/>
                    <a:pt x="29450" y="37351"/>
                  </a:cubicBezTo>
                  <a:cubicBezTo>
                    <a:pt x="29437" y="37351"/>
                    <a:pt x="29412" y="37363"/>
                    <a:pt x="29399" y="37363"/>
                  </a:cubicBezTo>
                  <a:cubicBezTo>
                    <a:pt x="29374" y="37363"/>
                    <a:pt x="29348" y="37363"/>
                    <a:pt x="29323" y="37376"/>
                  </a:cubicBezTo>
                  <a:cubicBezTo>
                    <a:pt x="29298" y="37376"/>
                    <a:pt x="29285" y="37376"/>
                    <a:pt x="29260" y="37376"/>
                  </a:cubicBezTo>
                  <a:cubicBezTo>
                    <a:pt x="29247" y="37389"/>
                    <a:pt x="29209" y="37389"/>
                    <a:pt x="29183" y="37389"/>
                  </a:cubicBezTo>
                  <a:cubicBezTo>
                    <a:pt x="29171" y="37401"/>
                    <a:pt x="29158" y="37401"/>
                    <a:pt x="29133" y="37401"/>
                  </a:cubicBezTo>
                  <a:cubicBezTo>
                    <a:pt x="29120" y="37401"/>
                    <a:pt x="29094" y="37414"/>
                    <a:pt x="29069" y="37414"/>
                  </a:cubicBezTo>
                  <a:cubicBezTo>
                    <a:pt x="29044" y="37414"/>
                    <a:pt x="29031" y="37414"/>
                    <a:pt x="29005" y="37427"/>
                  </a:cubicBezTo>
                  <a:cubicBezTo>
                    <a:pt x="28993" y="37427"/>
                    <a:pt x="28967" y="37427"/>
                    <a:pt x="28942" y="37439"/>
                  </a:cubicBezTo>
                  <a:cubicBezTo>
                    <a:pt x="28917" y="37439"/>
                    <a:pt x="28891" y="37439"/>
                    <a:pt x="28878" y="37439"/>
                  </a:cubicBezTo>
                  <a:cubicBezTo>
                    <a:pt x="28866" y="37439"/>
                    <a:pt x="28840" y="37452"/>
                    <a:pt x="28815" y="37452"/>
                  </a:cubicBezTo>
                  <a:cubicBezTo>
                    <a:pt x="28802" y="37452"/>
                    <a:pt x="28777" y="37465"/>
                    <a:pt x="28751" y="37465"/>
                  </a:cubicBezTo>
                  <a:cubicBezTo>
                    <a:pt x="28726" y="37465"/>
                    <a:pt x="28688" y="37478"/>
                    <a:pt x="28663" y="37478"/>
                  </a:cubicBezTo>
                  <a:cubicBezTo>
                    <a:pt x="28650" y="37478"/>
                    <a:pt x="28637" y="37478"/>
                    <a:pt x="28624" y="37478"/>
                  </a:cubicBezTo>
                  <a:cubicBezTo>
                    <a:pt x="28599" y="37490"/>
                    <a:pt x="28574" y="37490"/>
                    <a:pt x="28548" y="37490"/>
                  </a:cubicBezTo>
                  <a:cubicBezTo>
                    <a:pt x="28523" y="37503"/>
                    <a:pt x="28510" y="37503"/>
                    <a:pt x="28497" y="37503"/>
                  </a:cubicBezTo>
                  <a:cubicBezTo>
                    <a:pt x="28459" y="37503"/>
                    <a:pt x="28434" y="37516"/>
                    <a:pt x="28396" y="37516"/>
                  </a:cubicBezTo>
                  <a:cubicBezTo>
                    <a:pt x="28383" y="37516"/>
                    <a:pt x="28370" y="37516"/>
                    <a:pt x="28370" y="37516"/>
                  </a:cubicBezTo>
                  <a:cubicBezTo>
                    <a:pt x="28332" y="37528"/>
                    <a:pt x="28307" y="37528"/>
                    <a:pt x="28282" y="37541"/>
                  </a:cubicBezTo>
                  <a:cubicBezTo>
                    <a:pt x="28269" y="37541"/>
                    <a:pt x="28256" y="37541"/>
                    <a:pt x="28231" y="37541"/>
                  </a:cubicBezTo>
                  <a:cubicBezTo>
                    <a:pt x="28205" y="37541"/>
                    <a:pt x="28180" y="37554"/>
                    <a:pt x="28142" y="37554"/>
                  </a:cubicBezTo>
                  <a:cubicBezTo>
                    <a:pt x="28129" y="37554"/>
                    <a:pt x="28117" y="37554"/>
                    <a:pt x="28104" y="37566"/>
                  </a:cubicBezTo>
                  <a:cubicBezTo>
                    <a:pt x="28078" y="37566"/>
                    <a:pt x="28053" y="37566"/>
                    <a:pt x="28028" y="37579"/>
                  </a:cubicBezTo>
                  <a:cubicBezTo>
                    <a:pt x="28015" y="37579"/>
                    <a:pt x="27990" y="37579"/>
                    <a:pt x="27977" y="37579"/>
                  </a:cubicBezTo>
                  <a:cubicBezTo>
                    <a:pt x="27939" y="37592"/>
                    <a:pt x="27901" y="37592"/>
                    <a:pt x="27875" y="37604"/>
                  </a:cubicBezTo>
                  <a:cubicBezTo>
                    <a:pt x="27863" y="37604"/>
                    <a:pt x="27850" y="37604"/>
                    <a:pt x="27850" y="37604"/>
                  </a:cubicBezTo>
                  <a:cubicBezTo>
                    <a:pt x="27824" y="37604"/>
                    <a:pt x="27799" y="37604"/>
                    <a:pt x="27774" y="37617"/>
                  </a:cubicBezTo>
                  <a:cubicBezTo>
                    <a:pt x="27761" y="37617"/>
                    <a:pt x="27736" y="37617"/>
                    <a:pt x="27710" y="37617"/>
                  </a:cubicBezTo>
                  <a:cubicBezTo>
                    <a:pt x="27697" y="37630"/>
                    <a:pt x="27672" y="37630"/>
                    <a:pt x="27659" y="37630"/>
                  </a:cubicBezTo>
                  <a:cubicBezTo>
                    <a:pt x="27634" y="37630"/>
                    <a:pt x="27609" y="37643"/>
                    <a:pt x="27583" y="37643"/>
                  </a:cubicBezTo>
                  <a:cubicBezTo>
                    <a:pt x="27545" y="37643"/>
                    <a:pt x="27507" y="37655"/>
                    <a:pt x="27456" y="37668"/>
                  </a:cubicBezTo>
                  <a:cubicBezTo>
                    <a:pt x="20077" y="38786"/>
                    <a:pt x="13435" y="39598"/>
                    <a:pt x="7670" y="40144"/>
                  </a:cubicBezTo>
                </a:path>
              </a:pathLst>
            </a:custGeom>
            <a:solidFill>
              <a:srgbClr val="E4D64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33" name="Picture 131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24168" y="3012026"/>
              <a:ext cx="28038" cy="33286"/>
            </a:xfrm>
            <a:prstGeom prst="rect">
              <a:avLst/>
            </a:prstGeom>
            <a:noFill/>
          </p:spPr>
        </p:pic>
        <p:sp>
          <p:nvSpPr>
            <p:cNvPr id="834" name="Freeform 1312"/>
            <p:cNvSpPr/>
            <p:nvPr/>
          </p:nvSpPr>
          <p:spPr>
            <a:xfrm>
              <a:off x="455748" y="2949884"/>
              <a:ext cx="30265" cy="74609"/>
            </a:xfrm>
            <a:custGeom>
              <a:avLst/>
              <a:gdLst/>
              <a:ahLst/>
              <a:cxnLst/>
              <a:rect l="0" t="0" r="0" b="0"/>
              <a:pathLst>
                <a:path w="30721" h="58013">
                  <a:moveTo>
                    <a:pt x="0" y="58013"/>
                  </a:moveTo>
                  <a:cubicBezTo>
                    <a:pt x="50" y="57163"/>
                    <a:pt x="152" y="55473"/>
                    <a:pt x="304" y="53035"/>
                  </a:cubicBezTo>
                  <a:cubicBezTo>
                    <a:pt x="495" y="49365"/>
                    <a:pt x="800" y="43980"/>
                    <a:pt x="1168" y="37122"/>
                  </a:cubicBezTo>
                  <a:cubicBezTo>
                    <a:pt x="1358" y="32969"/>
                    <a:pt x="1587" y="28283"/>
                    <a:pt x="1828" y="23101"/>
                  </a:cubicBezTo>
                  <a:cubicBezTo>
                    <a:pt x="12598" y="17272"/>
                    <a:pt x="22275" y="9309"/>
                    <a:pt x="30721" y="0"/>
                  </a:cubicBezTo>
                  <a:cubicBezTo>
                    <a:pt x="24155" y="18288"/>
                    <a:pt x="23215" y="36627"/>
                    <a:pt x="23215" y="45758"/>
                  </a:cubicBezTo>
                  <a:cubicBezTo>
                    <a:pt x="23215" y="48349"/>
                    <a:pt x="23291" y="50190"/>
                    <a:pt x="23329" y="51079"/>
                  </a:cubicBezTo>
                  <a:cubicBezTo>
                    <a:pt x="23329" y="51079"/>
                    <a:pt x="23329" y="51079"/>
                    <a:pt x="23317" y="51092"/>
                  </a:cubicBezTo>
                  <a:cubicBezTo>
                    <a:pt x="23114" y="51244"/>
                    <a:pt x="22745" y="51460"/>
                    <a:pt x="22275" y="51689"/>
                  </a:cubicBezTo>
                  <a:cubicBezTo>
                    <a:pt x="19964" y="52819"/>
                    <a:pt x="15024" y="54470"/>
                    <a:pt x="7962" y="56197"/>
                  </a:cubicBezTo>
                  <a:cubicBezTo>
                    <a:pt x="5549" y="56794"/>
                    <a:pt x="2895" y="57404"/>
                    <a:pt x="0" y="58013"/>
                  </a:cubicBezTo>
                </a:path>
              </a:pathLst>
            </a:custGeom>
            <a:solidFill>
              <a:srgbClr val="E4D64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35" name="Freeform 1313"/>
            <p:cNvSpPr/>
            <p:nvPr/>
          </p:nvSpPr>
          <p:spPr>
            <a:xfrm>
              <a:off x="480863" y="2942830"/>
              <a:ext cx="9796" cy="70233"/>
            </a:xfrm>
            <a:custGeom>
              <a:avLst/>
              <a:gdLst/>
              <a:ahLst/>
              <a:cxnLst/>
              <a:rect l="0" t="0" r="0" b="0"/>
              <a:pathLst>
                <a:path w="9943" h="54610">
                  <a:moveTo>
                    <a:pt x="50" y="54610"/>
                  </a:moveTo>
                  <a:cubicBezTo>
                    <a:pt x="25" y="53709"/>
                    <a:pt x="0" y="52579"/>
                    <a:pt x="0" y="51245"/>
                  </a:cubicBezTo>
                  <a:cubicBezTo>
                    <a:pt x="0" y="41949"/>
                    <a:pt x="1015" y="22835"/>
                    <a:pt x="8076" y="4318"/>
                  </a:cubicBezTo>
                  <a:cubicBezTo>
                    <a:pt x="8559" y="3074"/>
                    <a:pt x="9092" y="1740"/>
                    <a:pt x="9663" y="343"/>
                  </a:cubicBezTo>
                  <a:cubicBezTo>
                    <a:pt x="9752" y="229"/>
                    <a:pt x="9854" y="102"/>
                    <a:pt x="9943" y="0"/>
                  </a:cubicBezTo>
                  <a:cubicBezTo>
                    <a:pt x="9308" y="1525"/>
                    <a:pt x="8724" y="2985"/>
                    <a:pt x="8203" y="4369"/>
                  </a:cubicBezTo>
                  <a:cubicBezTo>
                    <a:pt x="1142" y="22886"/>
                    <a:pt x="126" y="41720"/>
                    <a:pt x="126" y="51029"/>
                  </a:cubicBezTo>
                  <a:cubicBezTo>
                    <a:pt x="126" y="52451"/>
                    <a:pt x="151" y="53658"/>
                    <a:pt x="176" y="54610"/>
                  </a:cubicBezTo>
                  <a:cubicBezTo>
                    <a:pt x="138" y="54610"/>
                    <a:pt x="100" y="54610"/>
                    <a:pt x="50" y="54610"/>
                  </a:cubicBezTo>
                </a:path>
              </a:pathLst>
            </a:custGeom>
            <a:solidFill>
              <a:srgbClr val="30302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36" name="Freeform 1314"/>
            <p:cNvSpPr/>
            <p:nvPr/>
          </p:nvSpPr>
          <p:spPr>
            <a:xfrm>
              <a:off x="478612" y="2943268"/>
              <a:ext cx="11773" cy="72322"/>
            </a:xfrm>
            <a:custGeom>
              <a:avLst/>
              <a:gdLst/>
              <a:ahLst/>
              <a:cxnLst/>
              <a:rect l="0" t="0" r="0" b="0"/>
              <a:pathLst>
                <a:path w="11950" h="56235">
                  <a:moveTo>
                    <a:pt x="114" y="56235"/>
                  </a:moveTo>
                  <a:cubicBezTo>
                    <a:pt x="114" y="56235"/>
                    <a:pt x="126" y="56223"/>
                    <a:pt x="126" y="56223"/>
                  </a:cubicBezTo>
                  <a:cubicBezTo>
                    <a:pt x="76" y="55334"/>
                    <a:pt x="0" y="53492"/>
                    <a:pt x="0" y="50902"/>
                  </a:cubicBezTo>
                  <a:cubicBezTo>
                    <a:pt x="0" y="41770"/>
                    <a:pt x="939" y="23431"/>
                    <a:pt x="7505" y="5143"/>
                  </a:cubicBezTo>
                  <a:cubicBezTo>
                    <a:pt x="9029" y="3467"/>
                    <a:pt x="10502" y="1753"/>
                    <a:pt x="11950" y="0"/>
                  </a:cubicBezTo>
                  <a:cubicBezTo>
                    <a:pt x="11378" y="1397"/>
                    <a:pt x="10845" y="2730"/>
                    <a:pt x="10362" y="3975"/>
                  </a:cubicBezTo>
                  <a:cubicBezTo>
                    <a:pt x="3301" y="22504"/>
                    <a:pt x="2285" y="41605"/>
                    <a:pt x="2285" y="50902"/>
                  </a:cubicBezTo>
                  <a:cubicBezTo>
                    <a:pt x="2285" y="52235"/>
                    <a:pt x="2311" y="53365"/>
                    <a:pt x="2336" y="54267"/>
                  </a:cubicBezTo>
                  <a:cubicBezTo>
                    <a:pt x="1892" y="54305"/>
                    <a:pt x="1460" y="54457"/>
                    <a:pt x="1091" y="54724"/>
                  </a:cubicBezTo>
                  <a:lnTo>
                    <a:pt x="1079" y="54724"/>
                  </a:lnTo>
                  <a:lnTo>
                    <a:pt x="1079" y="54737"/>
                  </a:lnTo>
                  <a:cubicBezTo>
                    <a:pt x="571" y="55092"/>
                    <a:pt x="253" y="55626"/>
                    <a:pt x="152" y="56210"/>
                  </a:cubicBezTo>
                  <a:cubicBezTo>
                    <a:pt x="139" y="56223"/>
                    <a:pt x="126" y="56223"/>
                    <a:pt x="114" y="56235"/>
                  </a:cubicBezTo>
                </a:path>
              </a:pathLst>
            </a:custGeom>
            <a:solidFill>
              <a:srgbClr val="212221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37" name="Picture 1315"/>
            <p:cNvPicPr>
              <a:picLocks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1163" y="2966367"/>
              <a:ext cx="122497" cy="97999"/>
            </a:xfrm>
            <a:prstGeom prst="rect">
              <a:avLst/>
            </a:prstGeom>
            <a:noFill/>
          </p:spPr>
        </p:pic>
        <p:sp>
          <p:nvSpPr>
            <p:cNvPr id="838" name="Freeform 1316"/>
            <p:cNvSpPr/>
            <p:nvPr/>
          </p:nvSpPr>
          <p:spPr>
            <a:xfrm>
              <a:off x="338949" y="2890921"/>
              <a:ext cx="29565" cy="40424"/>
            </a:xfrm>
            <a:custGeom>
              <a:avLst/>
              <a:gdLst/>
              <a:ahLst/>
              <a:cxnLst/>
              <a:rect l="0" t="0" r="0" b="0"/>
              <a:pathLst>
                <a:path w="30010" h="31432">
                  <a:moveTo>
                    <a:pt x="30010" y="31432"/>
                  </a:moveTo>
                  <a:cubicBezTo>
                    <a:pt x="21171" y="28321"/>
                    <a:pt x="8306" y="16281"/>
                    <a:pt x="0" y="0"/>
                  </a:cubicBezTo>
                  <a:cubicBezTo>
                    <a:pt x="4649" y="1257"/>
                    <a:pt x="9335" y="2350"/>
                    <a:pt x="14072" y="3226"/>
                  </a:cubicBezTo>
                  <a:cubicBezTo>
                    <a:pt x="20663" y="19355"/>
                    <a:pt x="30010" y="31432"/>
                    <a:pt x="30010" y="31432"/>
                  </a:cubicBezTo>
                </a:path>
              </a:pathLst>
            </a:custGeom>
            <a:solidFill>
              <a:srgbClr val="FFFCE4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39" name="Freeform 1317"/>
            <p:cNvSpPr/>
            <p:nvPr/>
          </p:nvSpPr>
          <p:spPr>
            <a:xfrm>
              <a:off x="329955" y="2754260"/>
              <a:ext cx="156907" cy="121208"/>
            </a:xfrm>
            <a:custGeom>
              <a:avLst/>
              <a:gdLst/>
              <a:ahLst/>
              <a:cxnLst/>
              <a:rect l="0" t="0" r="0" b="0"/>
              <a:pathLst>
                <a:path w="159269" h="94246">
                  <a:moveTo>
                    <a:pt x="18465" y="94246"/>
                  </a:moveTo>
                  <a:cubicBezTo>
                    <a:pt x="13043" y="91872"/>
                    <a:pt x="7696" y="89281"/>
                    <a:pt x="2273" y="86906"/>
                  </a:cubicBezTo>
                  <a:cubicBezTo>
                    <a:pt x="0" y="75806"/>
                    <a:pt x="406" y="63830"/>
                    <a:pt x="5372" y="51905"/>
                  </a:cubicBezTo>
                  <a:cubicBezTo>
                    <a:pt x="21830" y="12395"/>
                    <a:pt x="72947" y="1295"/>
                    <a:pt x="72947" y="1295"/>
                  </a:cubicBezTo>
                  <a:cubicBezTo>
                    <a:pt x="78726" y="406"/>
                    <a:pt x="84149" y="0"/>
                    <a:pt x="89229" y="0"/>
                  </a:cubicBezTo>
                  <a:cubicBezTo>
                    <a:pt x="142963" y="0"/>
                    <a:pt x="159269" y="44996"/>
                    <a:pt x="159269" y="44996"/>
                  </a:cubicBezTo>
                  <a:cubicBezTo>
                    <a:pt x="145426" y="30073"/>
                    <a:pt x="123417" y="21349"/>
                    <a:pt x="99694" y="21349"/>
                  </a:cubicBezTo>
                  <a:cubicBezTo>
                    <a:pt x="74268" y="21349"/>
                    <a:pt x="46874" y="31394"/>
                    <a:pt x="25564" y="54623"/>
                  </a:cubicBezTo>
                  <a:cubicBezTo>
                    <a:pt x="15290" y="65837"/>
                    <a:pt x="15570" y="80873"/>
                    <a:pt x="18465" y="94246"/>
                  </a:cubicBezTo>
                </a:path>
              </a:pathLst>
            </a:custGeom>
            <a:solidFill>
              <a:srgbClr val="FFFCE4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0" name="Freeform 1318"/>
            <p:cNvSpPr/>
            <p:nvPr/>
          </p:nvSpPr>
          <p:spPr>
            <a:xfrm>
              <a:off x="270269" y="2881692"/>
              <a:ext cx="37434" cy="11171"/>
            </a:xfrm>
            <a:custGeom>
              <a:avLst/>
              <a:gdLst/>
              <a:ahLst/>
              <a:cxnLst/>
              <a:rect l="0" t="0" r="0" b="0"/>
              <a:pathLst>
                <a:path w="37997" h="8686">
                  <a:moveTo>
                    <a:pt x="37858" y="1460"/>
                  </a:moveTo>
                  <a:cubicBezTo>
                    <a:pt x="37997" y="2323"/>
                    <a:pt x="37389" y="3149"/>
                    <a:pt x="36487" y="3276"/>
                  </a:cubicBezTo>
                  <a:lnTo>
                    <a:pt x="2032" y="8546"/>
                  </a:lnTo>
                  <a:cubicBezTo>
                    <a:pt x="1130" y="8686"/>
                    <a:pt x="292" y="8089"/>
                    <a:pt x="152" y="7225"/>
                  </a:cubicBezTo>
                  <a:cubicBezTo>
                    <a:pt x="0" y="6349"/>
                    <a:pt x="609" y="5536"/>
                    <a:pt x="1511" y="5397"/>
                  </a:cubicBezTo>
                  <a:lnTo>
                    <a:pt x="35966" y="127"/>
                  </a:lnTo>
                  <a:cubicBezTo>
                    <a:pt x="36868" y="0"/>
                    <a:pt x="37719" y="584"/>
                    <a:pt x="37858" y="1460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1" name="Freeform 1319"/>
            <p:cNvSpPr/>
            <p:nvPr/>
          </p:nvSpPr>
          <p:spPr>
            <a:xfrm>
              <a:off x="529087" y="2830073"/>
              <a:ext cx="37422" cy="11171"/>
            </a:xfrm>
            <a:custGeom>
              <a:avLst/>
              <a:gdLst/>
              <a:ahLst/>
              <a:cxnLst/>
              <a:rect l="0" t="0" r="0" b="0"/>
              <a:pathLst>
                <a:path w="37985" h="8686">
                  <a:moveTo>
                    <a:pt x="37846" y="1460"/>
                  </a:moveTo>
                  <a:cubicBezTo>
                    <a:pt x="37985" y="2323"/>
                    <a:pt x="37377" y="3149"/>
                    <a:pt x="36475" y="3276"/>
                  </a:cubicBezTo>
                  <a:lnTo>
                    <a:pt x="2033" y="8546"/>
                  </a:lnTo>
                  <a:cubicBezTo>
                    <a:pt x="1118" y="8686"/>
                    <a:pt x="280" y="8089"/>
                    <a:pt x="140" y="7225"/>
                  </a:cubicBezTo>
                  <a:cubicBezTo>
                    <a:pt x="0" y="6349"/>
                    <a:pt x="610" y="5536"/>
                    <a:pt x="1512" y="5397"/>
                  </a:cubicBezTo>
                  <a:lnTo>
                    <a:pt x="35954" y="140"/>
                  </a:lnTo>
                  <a:cubicBezTo>
                    <a:pt x="36869" y="0"/>
                    <a:pt x="37707" y="584"/>
                    <a:pt x="37846" y="1460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2" name="Freeform 1320"/>
            <p:cNvSpPr/>
            <p:nvPr/>
          </p:nvSpPr>
          <p:spPr>
            <a:xfrm>
              <a:off x="296742" y="2749239"/>
              <a:ext cx="28363" cy="27177"/>
            </a:xfrm>
            <a:custGeom>
              <a:avLst/>
              <a:gdLst/>
              <a:ahLst/>
              <a:cxnLst/>
              <a:rect l="0" t="0" r="0" b="0"/>
              <a:pathLst>
                <a:path w="28790" h="21132">
                  <a:moveTo>
                    <a:pt x="28308" y="20345"/>
                  </a:moveTo>
                  <a:cubicBezTo>
                    <a:pt x="27826" y="20980"/>
                    <a:pt x="26899" y="21132"/>
                    <a:pt x="26238" y="20662"/>
                  </a:cubicBezTo>
                  <a:lnTo>
                    <a:pt x="826" y="2781"/>
                  </a:lnTo>
                  <a:cubicBezTo>
                    <a:pt x="153" y="2312"/>
                    <a:pt x="0" y="1422"/>
                    <a:pt x="495" y="775"/>
                  </a:cubicBezTo>
                  <a:cubicBezTo>
                    <a:pt x="978" y="140"/>
                    <a:pt x="1893" y="0"/>
                    <a:pt x="2566" y="457"/>
                  </a:cubicBezTo>
                  <a:lnTo>
                    <a:pt x="27978" y="18339"/>
                  </a:lnTo>
                  <a:cubicBezTo>
                    <a:pt x="28638" y="18796"/>
                    <a:pt x="28790" y="19698"/>
                    <a:pt x="28308" y="20345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3" name="Freeform 1321"/>
            <p:cNvSpPr/>
            <p:nvPr/>
          </p:nvSpPr>
          <p:spPr>
            <a:xfrm>
              <a:off x="504433" y="2937020"/>
              <a:ext cx="28350" cy="27177"/>
            </a:xfrm>
            <a:custGeom>
              <a:avLst/>
              <a:gdLst/>
              <a:ahLst/>
              <a:cxnLst/>
              <a:rect l="0" t="0" r="0" b="0"/>
              <a:pathLst>
                <a:path w="28777" h="21132">
                  <a:moveTo>
                    <a:pt x="28295" y="20358"/>
                  </a:moveTo>
                  <a:cubicBezTo>
                    <a:pt x="27813" y="20993"/>
                    <a:pt x="26886" y="21132"/>
                    <a:pt x="26225" y="20662"/>
                  </a:cubicBezTo>
                  <a:lnTo>
                    <a:pt x="800" y="2794"/>
                  </a:lnTo>
                  <a:cubicBezTo>
                    <a:pt x="140" y="2337"/>
                    <a:pt x="0" y="1435"/>
                    <a:pt x="470" y="788"/>
                  </a:cubicBezTo>
                  <a:cubicBezTo>
                    <a:pt x="965" y="153"/>
                    <a:pt x="1880" y="0"/>
                    <a:pt x="2553" y="470"/>
                  </a:cubicBezTo>
                  <a:lnTo>
                    <a:pt x="27978" y="18339"/>
                  </a:lnTo>
                  <a:cubicBezTo>
                    <a:pt x="28637" y="18822"/>
                    <a:pt x="28777" y="19711"/>
                    <a:pt x="28295" y="20358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4" name="Freeform 1322"/>
            <p:cNvSpPr/>
            <p:nvPr/>
          </p:nvSpPr>
          <p:spPr>
            <a:xfrm>
              <a:off x="479859" y="2709067"/>
              <a:ext cx="21519" cy="35817"/>
            </a:xfrm>
            <a:custGeom>
              <a:avLst/>
              <a:gdLst/>
              <a:ahLst/>
              <a:cxnLst/>
              <a:rect l="0" t="0" r="0" b="0"/>
              <a:pathLst>
                <a:path w="21843" h="27850">
                  <a:moveTo>
                    <a:pt x="812" y="27381"/>
                  </a:moveTo>
                  <a:cubicBezTo>
                    <a:pt x="1472" y="27850"/>
                    <a:pt x="2399" y="27698"/>
                    <a:pt x="2882" y="27064"/>
                  </a:cubicBezTo>
                  <a:lnTo>
                    <a:pt x="21360" y="2489"/>
                  </a:lnTo>
                  <a:cubicBezTo>
                    <a:pt x="21843" y="1842"/>
                    <a:pt x="21703" y="940"/>
                    <a:pt x="21030" y="470"/>
                  </a:cubicBezTo>
                  <a:cubicBezTo>
                    <a:pt x="20369" y="0"/>
                    <a:pt x="19442" y="153"/>
                    <a:pt x="18960" y="788"/>
                  </a:cubicBezTo>
                  <a:lnTo>
                    <a:pt x="495" y="25362"/>
                  </a:lnTo>
                  <a:cubicBezTo>
                    <a:pt x="0" y="26010"/>
                    <a:pt x="139" y="26912"/>
                    <a:pt x="812" y="27381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5" name="Freeform 1323"/>
            <p:cNvSpPr/>
            <p:nvPr/>
          </p:nvSpPr>
          <p:spPr>
            <a:xfrm>
              <a:off x="328158" y="2968547"/>
              <a:ext cx="21531" cy="35802"/>
            </a:xfrm>
            <a:custGeom>
              <a:avLst/>
              <a:gdLst/>
              <a:ahLst/>
              <a:cxnLst/>
              <a:rect l="0" t="0" r="0" b="0"/>
              <a:pathLst>
                <a:path w="21855" h="27838">
                  <a:moveTo>
                    <a:pt x="812" y="27381"/>
                  </a:moveTo>
                  <a:cubicBezTo>
                    <a:pt x="1472" y="27838"/>
                    <a:pt x="2399" y="27698"/>
                    <a:pt x="2882" y="27064"/>
                  </a:cubicBezTo>
                  <a:lnTo>
                    <a:pt x="21360" y="2477"/>
                  </a:lnTo>
                  <a:cubicBezTo>
                    <a:pt x="21855" y="1842"/>
                    <a:pt x="21703" y="940"/>
                    <a:pt x="21043" y="470"/>
                  </a:cubicBezTo>
                  <a:cubicBezTo>
                    <a:pt x="20369" y="0"/>
                    <a:pt x="19455" y="153"/>
                    <a:pt x="18972" y="788"/>
                  </a:cubicBezTo>
                  <a:lnTo>
                    <a:pt x="482" y="25362"/>
                  </a:lnTo>
                  <a:cubicBezTo>
                    <a:pt x="0" y="26010"/>
                    <a:pt x="152" y="26912"/>
                    <a:pt x="812" y="27381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6" name="Freeform 1324"/>
            <p:cNvSpPr/>
            <p:nvPr/>
          </p:nvSpPr>
          <p:spPr>
            <a:xfrm>
              <a:off x="393513" y="2674477"/>
              <a:ext cx="8858" cy="47250"/>
            </a:xfrm>
            <a:custGeom>
              <a:avLst/>
              <a:gdLst/>
              <a:ahLst/>
              <a:cxnLst/>
              <a:rect l="0" t="0" r="0" b="0"/>
              <a:pathLst>
                <a:path w="8991" h="36740">
                  <a:moveTo>
                    <a:pt x="7480" y="36601"/>
                  </a:moveTo>
                  <a:cubicBezTo>
                    <a:pt x="6579" y="36740"/>
                    <a:pt x="5741" y="36144"/>
                    <a:pt x="5588" y="35268"/>
                  </a:cubicBezTo>
                  <a:lnTo>
                    <a:pt x="153" y="1956"/>
                  </a:lnTo>
                  <a:cubicBezTo>
                    <a:pt x="0" y="1092"/>
                    <a:pt x="610" y="267"/>
                    <a:pt x="1524" y="140"/>
                  </a:cubicBezTo>
                  <a:cubicBezTo>
                    <a:pt x="2426" y="0"/>
                    <a:pt x="3264" y="584"/>
                    <a:pt x="3417" y="1461"/>
                  </a:cubicBezTo>
                  <a:lnTo>
                    <a:pt x="8851" y="34773"/>
                  </a:lnTo>
                  <a:cubicBezTo>
                    <a:pt x="8991" y="35649"/>
                    <a:pt x="8381" y="36462"/>
                    <a:pt x="7480" y="36601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847" name="Freeform 1325"/>
            <p:cNvSpPr/>
            <p:nvPr/>
          </p:nvSpPr>
          <p:spPr>
            <a:xfrm>
              <a:off x="393513" y="2674477"/>
              <a:ext cx="8858" cy="47250"/>
            </a:xfrm>
            <a:custGeom>
              <a:avLst/>
              <a:gdLst/>
              <a:ahLst/>
              <a:cxnLst/>
              <a:rect l="0" t="0" r="0" b="0"/>
              <a:pathLst>
                <a:path w="8991" h="36740">
                  <a:moveTo>
                    <a:pt x="7480" y="36601"/>
                  </a:moveTo>
                  <a:cubicBezTo>
                    <a:pt x="6579" y="36740"/>
                    <a:pt x="5741" y="36144"/>
                    <a:pt x="5588" y="35268"/>
                  </a:cubicBezTo>
                  <a:lnTo>
                    <a:pt x="153" y="1956"/>
                  </a:lnTo>
                  <a:cubicBezTo>
                    <a:pt x="0" y="1092"/>
                    <a:pt x="610" y="267"/>
                    <a:pt x="1524" y="140"/>
                  </a:cubicBezTo>
                  <a:cubicBezTo>
                    <a:pt x="2426" y="0"/>
                    <a:pt x="3264" y="584"/>
                    <a:pt x="3417" y="1461"/>
                  </a:cubicBezTo>
                  <a:lnTo>
                    <a:pt x="8851" y="34773"/>
                  </a:lnTo>
                  <a:cubicBezTo>
                    <a:pt x="8991" y="35649"/>
                    <a:pt x="8381" y="36462"/>
                    <a:pt x="7480" y="36601"/>
                  </a:cubicBezTo>
                </a:path>
              </a:pathLst>
            </a:custGeom>
            <a:solidFill>
              <a:srgbClr val="37353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848" name="Picture 132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49" name="Picture 132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9285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0" name="Picture 132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7049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1" name="Picture 132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2" name="Picture 133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3" name="Picture 133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4" name="Picture 133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5" name="Picture 133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6" name="Picture 133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7" name="Picture 133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8" name="Picture 133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6608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59" name="Picture 133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3620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0" name="Picture 133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8291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1" name="Picture 133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2350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2" name="Picture 134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9727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3" name="Picture 134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3263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4" name="Picture 134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5" name="Picture 134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6" name="Picture 134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1785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7" name="Picture 134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3533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8" name="Picture 134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8757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69" name="Picture 134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775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0" name="Picture 134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8277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1" name="Picture 134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9924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2" name="Picture 135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1539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3" name="Picture 135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4" name="Picture 135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5" name="Picture 135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67282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6" name="Picture 135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765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7" name="Picture 135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369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8" name="Picture 135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1215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79" name="Picture 135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0" name="Picture 135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1" name="Picture 135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2" name="Picture 136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3" name="Picture 136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4" name="Picture 136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5" name="Picture 136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6" name="Picture 136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7" name="Picture 136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8" name="Picture 136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89" name="Picture 136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0" name="Picture 136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1" name="Picture 136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2" name="Picture 137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3" name="Picture 137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4" name="Picture 137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5" name="Picture 137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6" name="Picture 137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7" name="Picture 137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8" name="Picture 137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899" name="Picture 137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0" name="Picture 137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1" name="Picture 137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2" name="Picture 138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3" name="Picture 138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4" name="Picture 138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5" name="Picture 138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6" name="Picture 138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6318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7" name="Picture 138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28228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8" name="Picture 138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34200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09" name="Picture 138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52784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0" name="Picture 138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27001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1" name="Picture 138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60874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2" name="Picture 1390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28795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3" name="Picture 139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61242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4" name="Picture 139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79338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5" name="Picture 1393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80480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6" name="Picture 1394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8601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7" name="Picture 1395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466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8" name="Picture 139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466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19" name="Picture 139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4669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0" name="Picture 139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5092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1" name="Picture 1399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5092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2" name="Picture 140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3901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3" name="Picture 140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3397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4" name="Picture 1402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89590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5" name="Picture 140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88214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6" name="Picture 1404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86016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7" name="Picture 1405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466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8" name="Picture 140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4669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29" name="Picture 140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295092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0" name="Picture 140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9625" y="340487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1" name="Picture 140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6347" y="343112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2" name="Picture 141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6354" y="343112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3" name="Picture 1411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7061" y="349479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4" name="Picture 141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7049" y="352089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5" name="Picture 141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7049" y="354697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6" name="Picture 141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7049" y="357308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7" name="Picture 141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7061" y="346869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8" name="Picture 141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9094" y="340488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39" name="Picture 141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02204" y="337507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0" name="Picture 141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19886" y="339815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1" name="Picture 141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2301" y="347522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2" name="Picture 142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2301" y="352410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3" name="Picture 142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33960" y="360197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4" name="Picture 1422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3573" y="359500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5" name="Picture 142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6699" y="359091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6" name="Picture 142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03387" y="360369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7" name="Picture 142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1826" y="347606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8" name="Picture 142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5570" y="348420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49" name="Picture 142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1462" y="352959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0" name="Picture 142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6609" y="352308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1" name="Picture 142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3714" y="347361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2" name="Picture 143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4362" y="355930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3" name="Picture 143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9234" y="356582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4" name="Picture 143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1186" y="351436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5" name="Picture 143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4933" y="352252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6" name="Picture 143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0536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7" name="Picture 143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89797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8" name="Picture 143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93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59" name="Picture 143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938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0" name="Picture 143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5052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1" name="Picture 143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4254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2" name="Picture 1440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8233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3" name="Picture 144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6056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4" name="Picture 1442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257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5" name="Picture 144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26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6" name="Picture 144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26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7" name="Picture 144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26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8" name="Picture 144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26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69" name="Picture 144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267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0" name="Picture 144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6938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1" name="Picture 144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4273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2" name="Picture 145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396460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3" name="Picture 1451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3546" y="402002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4" name="Picture 170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4976" y="390263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5" name="Picture 1708"/>
            <p:cNvPicPr>
              <a:picLocks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70976" y="4134703"/>
              <a:ext cx="475444" cy="637292"/>
            </a:xfrm>
            <a:prstGeom prst="rect">
              <a:avLst/>
            </a:prstGeom>
            <a:noFill/>
          </p:spPr>
        </p:pic>
        <p:sp>
          <p:nvSpPr>
            <p:cNvPr id="976" name="Freeform 1727"/>
            <p:cNvSpPr/>
            <p:nvPr/>
          </p:nvSpPr>
          <p:spPr>
            <a:xfrm>
              <a:off x="444668" y="1348746"/>
              <a:ext cx="5257859" cy="261395"/>
            </a:xfrm>
            <a:custGeom>
              <a:avLst/>
              <a:gdLst/>
              <a:ahLst/>
              <a:cxnLst/>
              <a:rect l="0" t="0" r="0" b="0"/>
              <a:pathLst>
                <a:path w="5336997" h="203250">
                  <a:moveTo>
                    <a:pt x="0" y="0"/>
                  </a:moveTo>
                  <a:lnTo>
                    <a:pt x="0" y="203250"/>
                  </a:lnTo>
                  <a:lnTo>
                    <a:pt x="5301005" y="203250"/>
                  </a:lnTo>
                  <a:cubicBezTo>
                    <a:pt x="5320881" y="203250"/>
                    <a:pt x="5336997" y="187134"/>
                    <a:pt x="5336997" y="167246"/>
                  </a:cubicBezTo>
                  <a:lnTo>
                    <a:pt x="5336997" y="36004"/>
                  </a:lnTo>
                  <a:cubicBezTo>
                    <a:pt x="5336997" y="16116"/>
                    <a:pt x="5320881" y="0"/>
                    <a:pt x="5301005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D5D4EB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977" name="Picture 174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17853" y="125262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8" name="Picture 1750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5626" y="128502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79" name="Picture 1751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5635" y="128021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0" name="Picture 175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0743" y="134752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1" name="Picture 175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0192" y="137452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2" name="Picture 175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9651" y="140152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3" name="Picture 1755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9109" y="142852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4" name="Picture 175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1285" y="132052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5" name="Picture 175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63535" y="125385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6" name="Picture 175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8202" y="122463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7" name="Picture 175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06488" y="124851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8" name="Picture 1760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5189" y="132689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89" name="Picture 1761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4175" y="137745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0" name="Picture 176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16657" y="146010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1" name="Picture 176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5247" y="14511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2" name="Picture 176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8564" y="1447064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3" name="Picture 176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5246" y="146048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4" name="Picture 176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3057" y="132533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5" name="Picture 1767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86414" y="133353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6" name="Picture 1768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22631" y="138174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7" name="Picture 1769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28090" y="137518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8" name="Picture 177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84601" y="1322658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999" name="Picture 177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56055" y="141365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0" name="Picture 177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50600" y="142020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1" name="Picture 177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22628" y="136601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2" name="Picture 1774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15993" y="137422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3" name="Picture 177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8666" y="175419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4" name="Picture 177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2653" y="174634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5" name="Picture 177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1441" y="19239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6" name="Picture 1778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7346" y="19239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7" name="Picture 177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4254" y="190387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8" name="Picture 178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4504" y="1895610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09" name="Picture 178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0548" y="183444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0" name="Picture 178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7618" y="181231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1" name="Picture 178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97350" y="177537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2" name="Picture 1784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3992" y="1916439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3" name="Picture 1785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1447" y="1917616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4" name="Picture 178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09447" y="1917615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5" name="Picture 178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4214" y="1916092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6" name="Picture 178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3757" y="191578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7" name="Picture 1789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3412" y="1923963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8" name="Picture 179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78268" y="1797611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19" name="Picture 1791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48253" y="1819207"/>
              <a:ext cx="25023" cy="32666"/>
            </a:xfrm>
            <a:prstGeom prst="rect">
              <a:avLst/>
            </a:prstGeom>
            <a:noFill/>
          </p:spPr>
        </p:pic>
        <p:pic>
          <p:nvPicPr>
            <p:cNvPr id="1020" name="Picture 1792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18239" y="1875527"/>
              <a:ext cx="25023" cy="32666"/>
            </a:xfrm>
            <a:prstGeom prst="rect">
              <a:avLst/>
            </a:prstGeom>
            <a:noFill/>
          </p:spPr>
        </p:pic>
        <p:sp>
          <p:nvSpPr>
            <p:cNvPr id="1021" name="Rectangle 1800"/>
            <p:cNvSpPr/>
            <p:nvPr/>
          </p:nvSpPr>
          <p:spPr>
            <a:xfrm>
              <a:off x="417508" y="3118072"/>
              <a:ext cx="4313045" cy="11079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>
                <a:lnSpc>
                  <a:spcPct val="200000"/>
                </a:lnSpc>
              </a:pPr>
              <a:r>
                <a:rPr lang="fr-FR" sz="800" b="0" i="0" spc="0" baseline="0" noProof="0" dirty="0">
                  <a:solidFill>
                    <a:srgbClr val="F5821F"/>
                  </a:solidFill>
                  <a:latin typeface="Calibri"/>
                </a:rPr>
                <a:t>•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La variable indépendante est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.</a:t>
              </a:r>
            </a:p>
            <a:p>
              <a:pPr marL="0">
                <a:lnSpc>
                  <a:spcPct val="200000"/>
                </a:lnSpc>
              </a:pPr>
              <a:r>
                <a:rPr lang="fr-FR" sz="800" b="0" i="0" spc="0" baseline="0" noProof="0" dirty="0">
                  <a:solidFill>
                    <a:srgbClr val="F5821F"/>
                  </a:solidFill>
                  <a:latin typeface="Calibri"/>
                </a:rPr>
                <a:t>•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La variable dépendante est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.</a:t>
              </a:r>
            </a:p>
            <a:p>
              <a:pPr marL="0">
                <a:lnSpc>
                  <a:spcPct val="200000"/>
                </a:lnSpc>
              </a:pPr>
              <a:r>
                <a:rPr lang="fr-FR" sz="800" b="0" i="0" spc="0" baseline="0" noProof="0" dirty="0">
                  <a:solidFill>
                    <a:srgbClr val="F5821F"/>
                  </a:solidFill>
                  <a:latin typeface="Calibri"/>
                </a:rPr>
                <a:t>•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les variables contrôlées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.</a:t>
              </a:r>
            </a:p>
          </p:txBody>
        </p:sp>
        <p:sp>
          <p:nvSpPr>
            <p:cNvPr id="1022" name="Rectangle 1801"/>
            <p:cNvSpPr/>
            <p:nvPr/>
          </p:nvSpPr>
          <p:spPr>
            <a:xfrm>
              <a:off x="417509" y="4829935"/>
              <a:ext cx="5899625" cy="173222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800" b="0" i="0" spc="0" baseline="0" noProof="0" dirty="0">
                  <a:solidFill>
                    <a:srgbClr val="F5821F"/>
                  </a:solidFill>
                  <a:latin typeface="Calibri"/>
                </a:rPr>
                <a:t>•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Déterminer par quoi et comment varier la variable indépendante.</a:t>
              </a:r>
            </a:p>
            <a:p>
              <a:pPr marL="72000">
                <a:lnSpc>
                  <a:spcPts val="1799"/>
                </a:lnSpc>
                <a:tabLst>
                  <a:tab pos="876115" algn="l"/>
                </a:tabLst>
              </a:pP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-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Par quoi ?	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...................................................................................................................................</a:t>
              </a:r>
            </a:p>
            <a:p>
              <a:pPr marL="72000">
                <a:lnSpc>
                  <a:spcPts val="1800"/>
                </a:lnSpc>
              </a:pP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-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Comment ?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..................................................................................................................................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 </a:t>
              </a:r>
            </a:p>
            <a:p>
              <a:pPr marL="0">
                <a:lnSpc>
                  <a:spcPts val="1800"/>
                </a:lnSpc>
              </a:pPr>
              <a:r>
                <a:rPr lang="fr-FR" sz="800" b="0" i="0" spc="0" baseline="0" noProof="0" dirty="0">
                  <a:solidFill>
                    <a:srgbClr val="F5821F"/>
                  </a:solidFill>
                  <a:latin typeface="Calibri"/>
                </a:rPr>
                <a:t>•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Déterminer par quoi et comment mesurer ou observer la variable dépendante.</a:t>
              </a:r>
            </a:p>
            <a:p>
              <a:pPr marL="72000">
                <a:lnSpc>
                  <a:spcPts val="1800"/>
                </a:lnSpc>
                <a:tabLst>
                  <a:tab pos="879163" algn="l"/>
                </a:tabLst>
              </a:pP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-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Par quoi ?	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..................................................................................................................................</a:t>
              </a:r>
              <a:r>
                <a:rPr lang="fr-FR" sz="800" b="0" i="0" spc="424" baseline="0" noProof="0" dirty="0">
                  <a:solidFill>
                    <a:srgbClr val="231F20"/>
                  </a:solidFill>
                  <a:latin typeface="ArialMT-Light"/>
                </a:rPr>
                <a:t>.</a:t>
              </a:r>
              <a:r>
                <a:rPr lang="fr-FR" sz="1200" b="0" i="0" spc="424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</a:p>
            <a:p>
              <a:pPr marL="72000">
                <a:lnSpc>
                  <a:spcPts val="1800"/>
                </a:lnSpc>
              </a:pP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-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Comment ?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..................................................................................................................................</a:t>
              </a:r>
            </a:p>
          </p:txBody>
        </p:sp>
        <p:sp>
          <p:nvSpPr>
            <p:cNvPr id="1023" name="Rectangle 1803"/>
            <p:cNvSpPr/>
            <p:nvPr/>
          </p:nvSpPr>
          <p:spPr>
            <a:xfrm>
              <a:off x="415549" y="1903123"/>
              <a:ext cx="4973285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« </a:t>
              </a: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Si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l’intensité du courant traversant un électro-aimant augmente, </a:t>
              </a:r>
              <a:r>
                <a:rPr lang="fr-FR" sz="1200" b="0" i="0" spc="0" baseline="0" noProof="0" dirty="0">
                  <a:solidFill>
                    <a:srgbClr val="F5821F"/>
                  </a:solidFill>
                  <a:latin typeface="Calibri"/>
                </a:rPr>
                <a:t>alors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le degré </a:t>
              </a:r>
            </a:p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d’attraction de cet électro-aimant augmente »</a:t>
              </a:r>
            </a:p>
          </p:txBody>
        </p:sp>
        <p:sp>
          <p:nvSpPr>
            <p:cNvPr id="1024" name="Rectangle 1805"/>
            <p:cNvSpPr/>
            <p:nvPr/>
          </p:nvSpPr>
          <p:spPr>
            <a:xfrm>
              <a:off x="657465" y="2878460"/>
              <a:ext cx="1375584" cy="2622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Identifier les variables.</a:t>
              </a:r>
            </a:p>
          </p:txBody>
        </p:sp>
        <p:sp>
          <p:nvSpPr>
            <p:cNvPr id="1025" name="Rectangle 1806"/>
            <p:cNvSpPr/>
            <p:nvPr/>
          </p:nvSpPr>
          <p:spPr>
            <a:xfrm>
              <a:off x="710665" y="4446431"/>
              <a:ext cx="2203878" cy="2622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Élaborer un protocole expérimental.</a:t>
              </a:r>
            </a:p>
          </p:txBody>
        </p:sp>
        <p:sp>
          <p:nvSpPr>
            <p:cNvPr id="1026" name="Rectangle 1810"/>
            <p:cNvSpPr/>
            <p:nvPr/>
          </p:nvSpPr>
          <p:spPr>
            <a:xfrm>
              <a:off x="687092" y="1345708"/>
              <a:ext cx="1130510" cy="2622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Notre hypothès</a:t>
              </a:r>
              <a:r>
                <a:rPr lang="fr-FR" sz="1200" b="0" i="0" spc="542" baseline="0" noProof="0" dirty="0">
                  <a:solidFill>
                    <a:srgbClr val="231F20"/>
                  </a:solidFill>
                  <a:latin typeface="Calibri"/>
                </a:rPr>
                <a:t>e.</a:t>
              </a:r>
            </a:p>
          </p:txBody>
        </p:sp>
      </p:grpSp>
      <p:sp>
        <p:nvSpPr>
          <p:cNvPr id="1407" name="Rectangle 1802"/>
          <p:cNvSpPr/>
          <p:nvPr/>
        </p:nvSpPr>
        <p:spPr>
          <a:xfrm>
            <a:off x="6612230" y="5711971"/>
            <a:ext cx="543633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lnSpc>
                <a:spcPct val="150000"/>
              </a:lnSpc>
            </a:pPr>
            <a:r>
              <a:rPr lang="fr-FR" sz="1200" b="0" i="0" spc="0" baseline="0" noProof="0" dirty="0">
                <a:solidFill>
                  <a:srgbClr val="231F20"/>
                </a:solidFill>
                <a:latin typeface="Calibri"/>
              </a:rPr>
              <a:t>Plus l’intensité du courant augmente, plus le degré d’attraction es</a:t>
            </a:r>
            <a:r>
              <a:rPr lang="fr-FR" sz="1200" b="0" i="0" spc="542" baseline="0" noProof="0" dirty="0">
                <a:solidFill>
                  <a:srgbClr val="231F20"/>
                </a:solidFill>
                <a:latin typeface="Calibri"/>
              </a:rPr>
              <a:t>t</a:t>
            </a:r>
            <a:r>
              <a:rPr lang="fr-FR" sz="8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...........................................</a:t>
            </a:r>
          </a:p>
          <a:p>
            <a:pPr marL="0">
              <a:lnSpc>
                <a:spcPct val="150000"/>
              </a:lnSpc>
            </a:pPr>
            <a:r>
              <a:rPr lang="fr-FR" sz="1200" b="0" i="0" spc="0" baseline="0" noProof="0" dirty="0">
                <a:solidFill>
                  <a:srgbClr val="231F20"/>
                </a:solidFill>
                <a:latin typeface="Calibri"/>
              </a:rPr>
              <a:t>L’hypothèse est </a:t>
            </a:r>
            <a:r>
              <a:rPr lang="fr-FR" sz="800" b="0" i="0" spc="0" baseline="0" noProof="0" dirty="0">
                <a:solidFill>
                  <a:srgbClr val="231F20"/>
                </a:solidFill>
                <a:latin typeface="ArialMT-Light"/>
              </a:rPr>
              <a:t>...........................</a:t>
            </a:r>
            <a:r>
              <a:rPr lang="fr-FR" sz="1200" b="0" i="0" spc="0" baseline="0" noProof="0" dirty="0">
                <a:solidFill>
                  <a:srgbClr val="231F20"/>
                </a:solidFill>
                <a:latin typeface="ArialMT-Light"/>
              </a:rPr>
              <a:t>.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6333040" y="1189865"/>
            <a:ext cx="5607623" cy="4265894"/>
            <a:chOff x="6333039" y="1189865"/>
            <a:chExt cx="5824872" cy="4048402"/>
          </a:xfrm>
        </p:grpSpPr>
        <p:pic>
          <p:nvPicPr>
            <p:cNvPr id="1027" name="Picture 1083"/>
            <p:cNvPicPr>
              <a:picLocks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36534" y="3700654"/>
              <a:ext cx="5333339" cy="274053"/>
            </a:xfrm>
            <a:prstGeom prst="rect">
              <a:avLst/>
            </a:prstGeom>
            <a:noFill/>
          </p:spPr>
        </p:pic>
        <p:sp>
          <p:nvSpPr>
            <p:cNvPr id="1028" name="Freeform 1084"/>
            <p:cNvSpPr/>
            <p:nvPr/>
          </p:nvSpPr>
          <p:spPr>
            <a:xfrm>
              <a:off x="6549234" y="3962007"/>
              <a:ext cx="2355952" cy="310020"/>
            </a:xfrm>
            <a:custGeom>
              <a:avLst/>
              <a:gdLst/>
              <a:ahLst/>
              <a:cxnLst/>
              <a:rect l="0" t="0" r="0" b="0"/>
              <a:pathLst>
                <a:path w="2355952" h="310020">
                  <a:moveTo>
                    <a:pt x="0" y="0"/>
                  </a:moveTo>
                  <a:lnTo>
                    <a:pt x="2355952" y="0"/>
                  </a:lnTo>
                  <a:lnTo>
                    <a:pt x="2355952" y="310020"/>
                  </a:lnTo>
                  <a:lnTo>
                    <a:pt x="0" y="310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F1F4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029" name="Picture 1085"/>
            <p:cNvPicPr>
              <a:picLocks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892486" y="3949307"/>
              <a:ext cx="2977387" cy="335419"/>
            </a:xfrm>
            <a:prstGeom prst="rect">
              <a:avLst/>
            </a:prstGeom>
            <a:noFill/>
          </p:spPr>
        </p:pic>
        <p:sp>
          <p:nvSpPr>
            <p:cNvPr id="1030" name="Freeform 1086"/>
            <p:cNvSpPr/>
            <p:nvPr/>
          </p:nvSpPr>
          <p:spPr>
            <a:xfrm>
              <a:off x="6546055" y="3713356"/>
              <a:ext cx="2359126" cy="0"/>
            </a:xfrm>
            <a:custGeom>
              <a:avLst/>
              <a:gdLst/>
              <a:ahLst/>
              <a:cxnLst/>
              <a:rect l="0" t="0" r="0" b="0"/>
              <a:pathLst>
                <a:path w="2359126">
                  <a:moveTo>
                    <a:pt x="0" y="0"/>
                  </a:moveTo>
                  <a:lnTo>
                    <a:pt x="2359126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1" name="Freeform 1087"/>
            <p:cNvSpPr/>
            <p:nvPr/>
          </p:nvSpPr>
          <p:spPr>
            <a:xfrm>
              <a:off x="6549230" y="3716528"/>
              <a:ext cx="0" cy="242303"/>
            </a:xfrm>
            <a:custGeom>
              <a:avLst/>
              <a:gdLst/>
              <a:ahLst/>
              <a:cxnLst/>
              <a:rect l="0" t="0" r="0" b="0"/>
              <a:pathLst>
                <a:path h="242303">
                  <a:moveTo>
                    <a:pt x="0" y="242303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2" name="Freeform 1088"/>
            <p:cNvSpPr/>
            <p:nvPr/>
          </p:nvSpPr>
          <p:spPr>
            <a:xfrm>
              <a:off x="8905186" y="3713356"/>
              <a:ext cx="1475994" cy="0"/>
            </a:xfrm>
            <a:custGeom>
              <a:avLst/>
              <a:gdLst/>
              <a:ahLst/>
              <a:cxnLst/>
              <a:rect l="0" t="0" r="0" b="0"/>
              <a:pathLst>
                <a:path w="1475994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3" name="Freeform 1089"/>
            <p:cNvSpPr/>
            <p:nvPr/>
          </p:nvSpPr>
          <p:spPr>
            <a:xfrm>
              <a:off x="8905186" y="3716528"/>
              <a:ext cx="0" cy="242303"/>
            </a:xfrm>
            <a:custGeom>
              <a:avLst/>
              <a:gdLst/>
              <a:ahLst/>
              <a:cxnLst/>
              <a:rect l="0" t="0" r="0" b="0"/>
              <a:pathLst>
                <a:path h="242303">
                  <a:moveTo>
                    <a:pt x="0" y="242303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4" name="Freeform 1090"/>
            <p:cNvSpPr/>
            <p:nvPr/>
          </p:nvSpPr>
          <p:spPr>
            <a:xfrm>
              <a:off x="10381185" y="3713356"/>
              <a:ext cx="1479169" cy="0"/>
            </a:xfrm>
            <a:custGeom>
              <a:avLst/>
              <a:gdLst/>
              <a:ahLst/>
              <a:cxnLst/>
              <a:rect l="0" t="0" r="0" b="0"/>
              <a:pathLst>
                <a:path w="1479169">
                  <a:moveTo>
                    <a:pt x="0" y="0"/>
                  </a:moveTo>
                  <a:lnTo>
                    <a:pt x="1479169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5" name="Freeform 1091"/>
            <p:cNvSpPr/>
            <p:nvPr/>
          </p:nvSpPr>
          <p:spPr>
            <a:xfrm>
              <a:off x="10381185" y="3716528"/>
              <a:ext cx="0" cy="242303"/>
            </a:xfrm>
            <a:custGeom>
              <a:avLst/>
              <a:gdLst/>
              <a:ahLst/>
              <a:cxnLst/>
              <a:rect l="0" t="0" r="0" b="0"/>
              <a:pathLst>
                <a:path h="242303">
                  <a:moveTo>
                    <a:pt x="0" y="242303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6" name="Freeform 1092"/>
            <p:cNvSpPr/>
            <p:nvPr/>
          </p:nvSpPr>
          <p:spPr>
            <a:xfrm>
              <a:off x="11857185" y="3716528"/>
              <a:ext cx="0" cy="242303"/>
            </a:xfrm>
            <a:custGeom>
              <a:avLst/>
              <a:gdLst/>
              <a:ahLst/>
              <a:cxnLst/>
              <a:rect l="0" t="0" r="0" b="0"/>
              <a:pathLst>
                <a:path h="242303">
                  <a:moveTo>
                    <a:pt x="0" y="242303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7" name="Freeform 1093"/>
            <p:cNvSpPr/>
            <p:nvPr/>
          </p:nvSpPr>
          <p:spPr>
            <a:xfrm>
              <a:off x="6546055" y="3962006"/>
              <a:ext cx="2359126" cy="0"/>
            </a:xfrm>
            <a:custGeom>
              <a:avLst/>
              <a:gdLst/>
              <a:ahLst/>
              <a:cxnLst/>
              <a:rect l="0" t="0" r="0" b="0"/>
              <a:pathLst>
                <a:path w="2359126">
                  <a:moveTo>
                    <a:pt x="0" y="0"/>
                  </a:moveTo>
                  <a:lnTo>
                    <a:pt x="2359126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8" name="Freeform 1094"/>
            <p:cNvSpPr/>
            <p:nvPr/>
          </p:nvSpPr>
          <p:spPr>
            <a:xfrm>
              <a:off x="8905186" y="3962006"/>
              <a:ext cx="1475994" cy="0"/>
            </a:xfrm>
            <a:custGeom>
              <a:avLst/>
              <a:gdLst/>
              <a:ahLst/>
              <a:cxnLst/>
              <a:rect l="0" t="0" r="0" b="0"/>
              <a:pathLst>
                <a:path w="1475994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39" name="Freeform 1095"/>
            <p:cNvSpPr/>
            <p:nvPr/>
          </p:nvSpPr>
          <p:spPr>
            <a:xfrm>
              <a:off x="10381185" y="3962006"/>
              <a:ext cx="1479169" cy="0"/>
            </a:xfrm>
            <a:custGeom>
              <a:avLst/>
              <a:gdLst/>
              <a:ahLst/>
              <a:cxnLst/>
              <a:rect l="0" t="0" r="0" b="0"/>
              <a:pathLst>
                <a:path w="1479169">
                  <a:moveTo>
                    <a:pt x="0" y="0"/>
                  </a:moveTo>
                  <a:lnTo>
                    <a:pt x="1479169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0" name="Freeform 1096"/>
            <p:cNvSpPr/>
            <p:nvPr/>
          </p:nvSpPr>
          <p:spPr>
            <a:xfrm>
              <a:off x="10381185" y="3965186"/>
              <a:ext cx="0" cy="303669"/>
            </a:xfrm>
            <a:custGeom>
              <a:avLst/>
              <a:gdLst/>
              <a:ahLst/>
              <a:cxnLst/>
              <a:rect l="0" t="0" r="0" b="0"/>
              <a:pathLst>
                <a:path h="303669">
                  <a:moveTo>
                    <a:pt x="0" y="303669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1" name="Freeform 1097"/>
            <p:cNvSpPr/>
            <p:nvPr/>
          </p:nvSpPr>
          <p:spPr>
            <a:xfrm>
              <a:off x="11857185" y="3965186"/>
              <a:ext cx="0" cy="303669"/>
            </a:xfrm>
            <a:custGeom>
              <a:avLst/>
              <a:gdLst/>
              <a:ahLst/>
              <a:cxnLst/>
              <a:rect l="0" t="0" r="0" b="0"/>
              <a:pathLst>
                <a:path h="303669">
                  <a:moveTo>
                    <a:pt x="0" y="303669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2" name="Freeform 1098"/>
            <p:cNvSpPr/>
            <p:nvPr/>
          </p:nvSpPr>
          <p:spPr>
            <a:xfrm>
              <a:off x="8905186" y="4272031"/>
              <a:ext cx="1475994" cy="0"/>
            </a:xfrm>
            <a:custGeom>
              <a:avLst/>
              <a:gdLst/>
              <a:ahLst/>
              <a:cxnLst/>
              <a:rect l="0" t="0" r="0" b="0"/>
              <a:pathLst>
                <a:path w="1475994">
                  <a:moveTo>
                    <a:pt x="0" y="0"/>
                  </a:moveTo>
                  <a:lnTo>
                    <a:pt x="1475994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3" name="Freeform 1099"/>
            <p:cNvSpPr/>
            <p:nvPr/>
          </p:nvSpPr>
          <p:spPr>
            <a:xfrm>
              <a:off x="10381185" y="4272031"/>
              <a:ext cx="1479169" cy="0"/>
            </a:xfrm>
            <a:custGeom>
              <a:avLst/>
              <a:gdLst/>
              <a:ahLst/>
              <a:cxnLst/>
              <a:rect l="0" t="0" r="0" b="0"/>
              <a:pathLst>
                <a:path w="1479169">
                  <a:moveTo>
                    <a:pt x="0" y="0"/>
                  </a:moveTo>
                  <a:lnTo>
                    <a:pt x="1479169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4" name="Freeform 1100"/>
            <p:cNvSpPr/>
            <p:nvPr/>
          </p:nvSpPr>
          <p:spPr>
            <a:xfrm>
              <a:off x="6549230" y="3965186"/>
              <a:ext cx="0" cy="303669"/>
            </a:xfrm>
            <a:custGeom>
              <a:avLst/>
              <a:gdLst/>
              <a:ahLst/>
              <a:cxnLst/>
              <a:rect l="0" t="0" r="0" b="0"/>
              <a:pathLst>
                <a:path h="303669">
                  <a:moveTo>
                    <a:pt x="0" y="303669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5" name="Freeform 1101"/>
            <p:cNvSpPr/>
            <p:nvPr/>
          </p:nvSpPr>
          <p:spPr>
            <a:xfrm>
              <a:off x="8905186" y="3965186"/>
              <a:ext cx="0" cy="303669"/>
            </a:xfrm>
            <a:custGeom>
              <a:avLst/>
              <a:gdLst/>
              <a:ahLst/>
              <a:cxnLst/>
              <a:rect l="0" t="0" r="0" b="0"/>
              <a:pathLst>
                <a:path h="303669">
                  <a:moveTo>
                    <a:pt x="0" y="303669"/>
                  </a:move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046" name="Freeform 1102"/>
            <p:cNvSpPr/>
            <p:nvPr/>
          </p:nvSpPr>
          <p:spPr>
            <a:xfrm>
              <a:off x="6546055" y="4272031"/>
              <a:ext cx="2359126" cy="0"/>
            </a:xfrm>
            <a:custGeom>
              <a:avLst/>
              <a:gdLst/>
              <a:ahLst/>
              <a:cxnLst/>
              <a:rect l="0" t="0" r="0" b="0"/>
              <a:pathLst>
                <a:path w="2359126">
                  <a:moveTo>
                    <a:pt x="0" y="0"/>
                  </a:moveTo>
                  <a:lnTo>
                    <a:pt x="2359126" y="0"/>
                  </a:lnTo>
                </a:path>
              </a:pathLst>
            </a:custGeom>
            <a:noFill/>
            <a:ln w="6350" cap="flat" cmpd="sng">
              <a:solidFill>
                <a:srgbClr val="37353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37" name="Freeform 1262"/>
            <p:cNvSpPr/>
            <p:nvPr/>
          </p:nvSpPr>
          <p:spPr>
            <a:xfrm>
              <a:off x="6639798" y="3428564"/>
              <a:ext cx="5166867" cy="203250"/>
            </a:xfrm>
            <a:custGeom>
              <a:avLst/>
              <a:gdLst/>
              <a:ahLst/>
              <a:cxnLst/>
              <a:rect l="0" t="0" r="0" b="0"/>
              <a:pathLst>
                <a:path w="5166867" h="203250">
                  <a:moveTo>
                    <a:pt x="0" y="0"/>
                  </a:moveTo>
                  <a:lnTo>
                    <a:pt x="0" y="203250"/>
                  </a:lnTo>
                  <a:lnTo>
                    <a:pt x="5130863" y="203250"/>
                  </a:lnTo>
                  <a:cubicBezTo>
                    <a:pt x="5150751" y="203250"/>
                    <a:pt x="5166867" y="187134"/>
                    <a:pt x="5166867" y="167246"/>
                  </a:cubicBezTo>
                  <a:lnTo>
                    <a:pt x="5166867" y="36004"/>
                  </a:lnTo>
                  <a:cubicBezTo>
                    <a:pt x="5166867" y="16116"/>
                    <a:pt x="5150751" y="0"/>
                    <a:pt x="5130863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D5EFFC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38" name="Freeform 1263"/>
            <p:cNvSpPr/>
            <p:nvPr/>
          </p:nvSpPr>
          <p:spPr>
            <a:xfrm>
              <a:off x="6719064" y="5008965"/>
              <a:ext cx="5027599" cy="203250"/>
            </a:xfrm>
            <a:custGeom>
              <a:avLst/>
              <a:gdLst/>
              <a:ahLst/>
              <a:cxnLst/>
              <a:rect l="0" t="0" r="0" b="0"/>
              <a:pathLst>
                <a:path w="5027599" h="203250">
                  <a:moveTo>
                    <a:pt x="0" y="0"/>
                  </a:moveTo>
                  <a:lnTo>
                    <a:pt x="0" y="203250"/>
                  </a:lnTo>
                  <a:lnTo>
                    <a:pt x="4991595" y="203250"/>
                  </a:lnTo>
                  <a:cubicBezTo>
                    <a:pt x="5011483" y="203250"/>
                    <a:pt x="5027599" y="187134"/>
                    <a:pt x="5027599" y="167246"/>
                  </a:cubicBezTo>
                  <a:lnTo>
                    <a:pt x="5027599" y="36004"/>
                  </a:lnTo>
                  <a:cubicBezTo>
                    <a:pt x="5027599" y="16116"/>
                    <a:pt x="5011483" y="0"/>
                    <a:pt x="4991595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D7EDE5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139" name="Picture 1265"/>
            <p:cNvPicPr>
              <a:picLocks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48447" y="3248420"/>
              <a:ext cx="397255" cy="409447"/>
            </a:xfrm>
            <a:prstGeom prst="rect">
              <a:avLst/>
            </a:prstGeom>
            <a:noFill/>
          </p:spPr>
        </p:pic>
        <p:sp>
          <p:nvSpPr>
            <p:cNvPr id="1140" name="Freeform 1266"/>
            <p:cNvSpPr/>
            <p:nvPr/>
          </p:nvSpPr>
          <p:spPr>
            <a:xfrm>
              <a:off x="6409510" y="3209469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41" name="Freeform 1267"/>
            <p:cNvSpPr/>
            <p:nvPr/>
          </p:nvSpPr>
          <p:spPr>
            <a:xfrm>
              <a:off x="6409510" y="3209469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  <a:close/>
                  <a:moveTo>
                    <a:pt x="206654" y="425526"/>
                  </a:moveTo>
                </a:path>
              </a:pathLst>
            </a:custGeom>
            <a:noFill/>
            <a:ln w="10528" cap="flat" cmpd="sng">
              <a:solidFill>
                <a:srgbClr val="006DB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142" name="Picture 1268"/>
            <p:cNvPicPr>
              <a:picLocks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48447" y="4828820"/>
              <a:ext cx="397255" cy="409447"/>
            </a:xfrm>
            <a:prstGeom prst="rect">
              <a:avLst/>
            </a:prstGeom>
            <a:noFill/>
          </p:spPr>
        </p:pic>
        <p:sp>
          <p:nvSpPr>
            <p:cNvPr id="1143" name="Freeform 1269"/>
            <p:cNvSpPr/>
            <p:nvPr/>
          </p:nvSpPr>
          <p:spPr>
            <a:xfrm>
              <a:off x="6409510" y="4789869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44" name="Freeform 1270"/>
            <p:cNvSpPr/>
            <p:nvPr/>
          </p:nvSpPr>
          <p:spPr>
            <a:xfrm>
              <a:off x="6409510" y="4789869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  <a:close/>
                  <a:moveTo>
                    <a:pt x="206654" y="425526"/>
                  </a:moveTo>
                </a:path>
              </a:pathLst>
            </a:custGeom>
            <a:noFill/>
            <a:ln w="10528" cap="flat" cmpd="sng">
              <a:solidFill>
                <a:srgbClr val="006DB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45" name="Freeform 1275"/>
            <p:cNvSpPr/>
            <p:nvPr/>
          </p:nvSpPr>
          <p:spPr>
            <a:xfrm>
              <a:off x="6639798" y="1408964"/>
              <a:ext cx="5201996" cy="203250"/>
            </a:xfrm>
            <a:custGeom>
              <a:avLst/>
              <a:gdLst/>
              <a:ahLst/>
              <a:cxnLst/>
              <a:rect l="0" t="0" r="0" b="0"/>
              <a:pathLst>
                <a:path w="5201996" h="203250">
                  <a:moveTo>
                    <a:pt x="0" y="0"/>
                  </a:moveTo>
                  <a:lnTo>
                    <a:pt x="0" y="203250"/>
                  </a:lnTo>
                  <a:lnTo>
                    <a:pt x="5166004" y="203250"/>
                  </a:lnTo>
                  <a:cubicBezTo>
                    <a:pt x="5185879" y="203250"/>
                    <a:pt x="5201996" y="187134"/>
                    <a:pt x="5201996" y="167246"/>
                  </a:cubicBezTo>
                  <a:lnTo>
                    <a:pt x="5201996" y="36004"/>
                  </a:lnTo>
                  <a:cubicBezTo>
                    <a:pt x="5201996" y="16116"/>
                    <a:pt x="5185879" y="0"/>
                    <a:pt x="5166004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DE2DA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146" name="Picture 1276"/>
            <p:cNvPicPr>
              <a:picLocks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48447" y="1228815"/>
              <a:ext cx="397255" cy="409447"/>
            </a:xfrm>
            <a:prstGeom prst="rect">
              <a:avLst/>
            </a:prstGeom>
            <a:noFill/>
          </p:spPr>
        </p:pic>
        <p:sp>
          <p:nvSpPr>
            <p:cNvPr id="1147" name="Freeform 1277"/>
            <p:cNvSpPr/>
            <p:nvPr/>
          </p:nvSpPr>
          <p:spPr>
            <a:xfrm>
              <a:off x="6409510" y="1189865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10528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148" name="Freeform 1278"/>
            <p:cNvSpPr/>
            <p:nvPr/>
          </p:nvSpPr>
          <p:spPr>
            <a:xfrm>
              <a:off x="6409510" y="1189865"/>
              <a:ext cx="413308" cy="425526"/>
            </a:xfrm>
            <a:custGeom>
              <a:avLst/>
              <a:gdLst/>
              <a:ahLst/>
              <a:cxnLst/>
              <a:rect l="0" t="0" r="0" b="0"/>
              <a:pathLst>
                <a:path w="413308" h="425526">
                  <a:moveTo>
                    <a:pt x="206654" y="425526"/>
                  </a:moveTo>
                  <a:cubicBezTo>
                    <a:pt x="320788" y="425526"/>
                    <a:pt x="413308" y="330276"/>
                    <a:pt x="413308" y="212763"/>
                  </a:cubicBezTo>
                  <a:cubicBezTo>
                    <a:pt x="413308" y="95263"/>
                    <a:pt x="320788" y="0"/>
                    <a:pt x="206654" y="0"/>
                  </a:cubicBezTo>
                  <a:cubicBezTo>
                    <a:pt x="92520" y="0"/>
                    <a:pt x="0" y="95263"/>
                    <a:pt x="0" y="212763"/>
                  </a:cubicBezTo>
                  <a:cubicBezTo>
                    <a:pt x="0" y="330276"/>
                    <a:pt x="92520" y="425526"/>
                    <a:pt x="206654" y="425526"/>
                  </a:cubicBezTo>
                  <a:close/>
                  <a:moveTo>
                    <a:pt x="206654" y="425526"/>
                  </a:moveTo>
                </a:path>
              </a:pathLst>
            </a:custGeom>
            <a:noFill/>
            <a:ln w="10528" cap="flat" cmpd="sng">
              <a:solidFill>
                <a:srgbClr val="006DB5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149" name="Picture 145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581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0" name="Picture 145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374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1" name="Picture 145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183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2" name="Picture 145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4969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3" name="Picture 145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429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4" name="Picture 145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96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5" name="Picture 145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589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6" name="Picture 145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399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7" name="Picture 146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953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8" name="Picture 146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8611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59" name="Picture 146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890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0" name="Picture 146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161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1" name="Picture 146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9949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2" name="Picture 146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9759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3" name="Picture 146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661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4" name="Picture 146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449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5" name="Picture 146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257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6" name="Picture 146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4092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7" name="Picture 147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0705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8" name="Picture 147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864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69" name="Picture 147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652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0" name="Picture 147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461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1" name="Picture 147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057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2" name="Picture 147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74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3" name="Picture 147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82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4" name="Picture 147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010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5" name="Picture 147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563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6" name="Picture 147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161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7" name="Picture 148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182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8" name="Picture 148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652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79" name="Picture 148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548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0" name="Picture 148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532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1" name="Picture 148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430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2" name="Picture 148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7716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3" name="Picture 148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51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4" name="Picture 148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556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5" name="Picture 148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617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6" name="Picture 148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45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7" name="Picture 149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0220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8" name="Picture 149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3446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89" name="Picture 149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7696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0" name="Picture 149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7314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1" name="Picture 149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531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2" name="Picture 149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430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3" name="Picture 149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72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4" name="Picture 149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417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5" name="Picture 149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3685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6" name="Picture 149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2321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7" name="Picture 150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2087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8" name="Picture 150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5874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199" name="Picture 150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6579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0" name="Picture 150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1715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1" name="Picture 150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7558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2" name="Picture 150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1894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3" name="Picture 150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938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4" name="Picture 150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938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5" name="Picture 150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1888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6" name="Picture 150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0935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7" name="Picture 151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249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8" name="Picture 151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9717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09" name="Picture 151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6594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0" name="Picture 151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6869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1" name="Picture 151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2093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2" name="Picture 151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9716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3" name="Picture 151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282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4" name="Picture 151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6594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5" name="Picture 151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8488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6" name="Picture 151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6593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7" name="Picture 152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7383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8" name="Picture 152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453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19" name="Picture 152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01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0" name="Picture 152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608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1" name="Picture 152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1800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2" name="Picture 152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2199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3" name="Picture 152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049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4" name="Picture 152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345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5" name="Picture 152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4229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6" name="Picture 152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984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7" name="Picture 153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073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8" name="Picture 153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351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29" name="Picture 153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624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0" name="Picture 153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0916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1" name="Picture 153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5277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2" name="Picture 153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3678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3" name="Picture 153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508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4" name="Picture 153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3221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5" name="Picture 153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6185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6" name="Picture 153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282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7" name="Picture 154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504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8" name="Picture 154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4268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39" name="Picture 154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4745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0" name="Picture 154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5315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1" name="Picture 154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5969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2" name="Picture 154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5164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3" name="Picture 154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4910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4" name="Picture 154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4772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5" name="Picture 154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2975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6" name="Picture 154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2182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7" name="Picture 155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5016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8" name="Picture 155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5455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49" name="Picture 155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6195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0" name="Picture 155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6845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1" name="Picture 155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4726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2" name="Picture 155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4500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3" name="Picture 155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4317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4" name="Picture 155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1034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5" name="Picture 155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2865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6" name="Picture 155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1846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7" name="Picture 156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4232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8" name="Picture 156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7644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59" name="Picture 156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822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0" name="Picture 156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5132" y="3224112"/>
              <a:ext cx="25399" cy="25400"/>
            </a:xfrm>
            <a:prstGeom prst="rect">
              <a:avLst/>
            </a:prstGeom>
            <a:noFill/>
          </p:spPr>
        </p:pic>
        <p:pic>
          <p:nvPicPr>
            <p:cNvPr id="1261" name="Picture 156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8006" y="3224112"/>
              <a:ext cx="25399" cy="25400"/>
            </a:xfrm>
            <a:prstGeom prst="rect">
              <a:avLst/>
            </a:prstGeom>
            <a:noFill/>
          </p:spPr>
        </p:pic>
        <p:pic>
          <p:nvPicPr>
            <p:cNvPr id="1262" name="Picture 156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4890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3" name="Picture 156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4726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4" name="Picture 156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4212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5" name="Picture 156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5701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6" name="Picture 156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2242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7" name="Picture 157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4279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8" name="Picture 157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280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69" name="Picture 157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5277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0" name="Picture 157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865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1" name="Picture 157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1092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2" name="Picture 157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2057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3" name="Picture 157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9092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4" name="Picture 157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4594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5" name="Picture 157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5021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6" name="Picture 157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991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7" name="Picture 158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7851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8" name="Picture 158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6430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79" name="Picture 158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6059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0" name="Picture 158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6058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1" name="Picture 158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76008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2" name="Picture 158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4212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3" name="Picture 158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3133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4" name="Picture 158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6059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5" name="Picture 158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78509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6" name="Picture 158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7042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7" name="Picture 159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5916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8" name="Picture 159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746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89" name="Picture 159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746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0" name="Picture 159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3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1" name="Picture 159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3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2" name="Picture 159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3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3" name="Picture 159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3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4" name="Picture 159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633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5" name="Picture 159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594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6" name="Picture 159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6505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7" name="Picture 160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94963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8" name="Picture 160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753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299" name="Picture 160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9753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0" name="Picture 160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876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1" name="Picture 160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0451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2" name="Picture 160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574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3" name="Picture 160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6704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4" name="Picture 1607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12150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5" name="Picture 160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0156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6" name="Picture 160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62295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7" name="Picture 1610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7098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8" name="Picture 161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98416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09" name="Picture 161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7942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10" name="Picture 161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09257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11" name="Picture 1614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61824" y="322411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12" name="Picture 161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51231" y="3224112"/>
              <a:ext cx="25400" cy="25400"/>
            </a:xfrm>
            <a:prstGeom prst="rect">
              <a:avLst/>
            </a:prstGeom>
            <a:noFill/>
          </p:spPr>
        </p:pic>
        <p:sp>
          <p:nvSpPr>
            <p:cNvPr id="1313" name="Freeform 1616"/>
            <p:cNvSpPr/>
            <p:nvPr/>
          </p:nvSpPr>
          <p:spPr>
            <a:xfrm>
              <a:off x="6502282" y="3287193"/>
              <a:ext cx="301105" cy="235013"/>
            </a:xfrm>
            <a:custGeom>
              <a:avLst/>
              <a:gdLst/>
              <a:ahLst/>
              <a:cxnLst/>
              <a:rect l="0" t="0" r="0" b="0"/>
              <a:pathLst>
                <a:path w="301105" h="235013">
                  <a:moveTo>
                    <a:pt x="301105" y="235013"/>
                  </a:moveTo>
                  <a:lnTo>
                    <a:pt x="0" y="235013"/>
                  </a:lnTo>
                  <a:lnTo>
                    <a:pt x="0" y="0"/>
                  </a:lnTo>
                  <a:lnTo>
                    <a:pt x="301105" y="0"/>
                  </a:lnTo>
                  <a:lnTo>
                    <a:pt x="301105" y="235013"/>
                  </a:lnTo>
                  <a:close/>
                </a:path>
              </a:pathLst>
            </a:custGeom>
            <a:solidFill>
              <a:srgbClr val="D6D8D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314" name="Picture 1617"/>
            <p:cNvPicPr>
              <a:picLocks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80007" y="3264904"/>
              <a:ext cx="345655" cy="279577"/>
            </a:xfrm>
            <a:prstGeom prst="rect">
              <a:avLst/>
            </a:prstGeom>
            <a:noFill/>
          </p:spPr>
        </p:pic>
        <p:sp>
          <p:nvSpPr>
            <p:cNvPr id="1315" name="Freeform 1618"/>
            <p:cNvSpPr/>
            <p:nvPr/>
          </p:nvSpPr>
          <p:spPr>
            <a:xfrm>
              <a:off x="6506241" y="3499744"/>
              <a:ext cx="22263" cy="45935"/>
            </a:xfrm>
            <a:custGeom>
              <a:avLst/>
              <a:gdLst/>
              <a:ahLst/>
              <a:cxnLst/>
              <a:rect l="0" t="0" r="0" b="0"/>
              <a:pathLst>
                <a:path w="22263" h="45935">
                  <a:moveTo>
                    <a:pt x="22263" y="22250"/>
                  </a:moveTo>
                  <a:lnTo>
                    <a:pt x="0" y="0"/>
                  </a:lnTo>
                  <a:lnTo>
                    <a:pt x="12497" y="45935"/>
                  </a:lnTo>
                  <a:close/>
                  <a:moveTo>
                    <a:pt x="22263" y="2225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16" name="Freeform 1619"/>
            <p:cNvSpPr/>
            <p:nvPr/>
          </p:nvSpPr>
          <p:spPr>
            <a:xfrm>
              <a:off x="6483775" y="3499735"/>
              <a:ext cx="22466" cy="46849"/>
            </a:xfrm>
            <a:custGeom>
              <a:avLst/>
              <a:gdLst/>
              <a:ahLst/>
              <a:cxnLst/>
              <a:rect l="0" t="0" r="0" b="0"/>
              <a:pathLst>
                <a:path w="22466" h="46849">
                  <a:moveTo>
                    <a:pt x="0" y="22466"/>
                  </a:moveTo>
                  <a:lnTo>
                    <a:pt x="9728" y="46849"/>
                  </a:lnTo>
                  <a:lnTo>
                    <a:pt x="22466" y="0"/>
                  </a:lnTo>
                  <a:close/>
                  <a:moveTo>
                    <a:pt x="0" y="22466"/>
                  </a:moveTo>
                </a:path>
              </a:pathLst>
            </a:custGeom>
            <a:solidFill>
              <a:srgbClr val="D6D8D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17" name="Freeform 1620"/>
            <p:cNvSpPr/>
            <p:nvPr/>
          </p:nvSpPr>
          <p:spPr>
            <a:xfrm>
              <a:off x="6477898" y="3475306"/>
              <a:ext cx="24256" cy="24269"/>
            </a:xfrm>
            <a:custGeom>
              <a:avLst/>
              <a:gdLst/>
              <a:ahLst/>
              <a:cxnLst/>
              <a:rect l="0" t="0" r="0" b="0"/>
              <a:pathLst>
                <a:path w="24256" h="24269">
                  <a:moveTo>
                    <a:pt x="15735" y="15735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254" y="15735"/>
                  </a:lnTo>
                  <a:cubicBezTo>
                    <a:pt x="7188" y="20484"/>
                    <a:pt x="15393" y="23532"/>
                    <a:pt x="24256" y="24269"/>
                  </a:cubicBezTo>
                  <a:close/>
                  <a:moveTo>
                    <a:pt x="15735" y="15735"/>
                  </a:moveTo>
                </a:path>
              </a:pathLst>
            </a:custGeom>
            <a:solidFill>
              <a:srgbClr val="FBC4A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18" name="Freeform 1621"/>
            <p:cNvSpPr/>
            <p:nvPr/>
          </p:nvSpPr>
          <p:spPr>
            <a:xfrm>
              <a:off x="6477895" y="3464956"/>
              <a:ext cx="56476" cy="34785"/>
            </a:xfrm>
            <a:custGeom>
              <a:avLst/>
              <a:gdLst/>
              <a:ahLst/>
              <a:cxnLst/>
              <a:rect l="0" t="0" r="0" b="0"/>
              <a:pathLst>
                <a:path w="56476" h="34785">
                  <a:moveTo>
                    <a:pt x="0" y="0"/>
                  </a:moveTo>
                  <a:lnTo>
                    <a:pt x="0" y="10350"/>
                  </a:lnTo>
                  <a:lnTo>
                    <a:pt x="15735" y="26085"/>
                  </a:lnTo>
                  <a:lnTo>
                    <a:pt x="24256" y="34620"/>
                  </a:lnTo>
                  <a:cubicBezTo>
                    <a:pt x="25603" y="34721"/>
                    <a:pt x="26974" y="34785"/>
                    <a:pt x="28346" y="34785"/>
                  </a:cubicBezTo>
                  <a:cubicBezTo>
                    <a:pt x="29235" y="34785"/>
                    <a:pt x="30111" y="34734"/>
                    <a:pt x="30988" y="34671"/>
                  </a:cubicBezTo>
                  <a:cubicBezTo>
                    <a:pt x="40373" y="34188"/>
                    <a:pt x="49085" y="31115"/>
                    <a:pt x="56388" y="26111"/>
                  </a:cubicBezTo>
                  <a:lnTo>
                    <a:pt x="56476" y="26085"/>
                  </a:lnTo>
                  <a:lnTo>
                    <a:pt x="56476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9B19B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19" name="Freeform 1622"/>
            <p:cNvSpPr/>
            <p:nvPr/>
          </p:nvSpPr>
          <p:spPr>
            <a:xfrm>
              <a:off x="6502281" y="3386919"/>
              <a:ext cx="60476" cy="99580"/>
            </a:xfrm>
            <a:custGeom>
              <a:avLst/>
              <a:gdLst/>
              <a:ahLst/>
              <a:cxnLst/>
              <a:rect l="0" t="0" r="0" b="0"/>
              <a:pathLst>
                <a:path w="60476" h="99580">
                  <a:moveTo>
                    <a:pt x="30454" y="0"/>
                  </a:moveTo>
                  <a:cubicBezTo>
                    <a:pt x="19532" y="0"/>
                    <a:pt x="6540" y="9601"/>
                    <a:pt x="0" y="17335"/>
                  </a:cubicBezTo>
                  <a:lnTo>
                    <a:pt x="3962" y="99580"/>
                  </a:lnTo>
                  <a:cubicBezTo>
                    <a:pt x="32892" y="99326"/>
                    <a:pt x="56666" y="63690"/>
                    <a:pt x="60057" y="33540"/>
                  </a:cubicBezTo>
                  <a:cubicBezTo>
                    <a:pt x="60324" y="31115"/>
                    <a:pt x="60476" y="28727"/>
                    <a:pt x="60476" y="26390"/>
                  </a:cubicBezTo>
                  <a:lnTo>
                    <a:pt x="60476" y="13995"/>
                  </a:lnTo>
                  <a:cubicBezTo>
                    <a:pt x="57466" y="6159"/>
                    <a:pt x="38747" y="0"/>
                    <a:pt x="30454" y="0"/>
                  </a:cubicBezTo>
                </a:path>
              </a:pathLst>
            </a:custGeom>
            <a:solidFill>
              <a:srgbClr val="F9B19B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320" name="Picture 1623"/>
            <p:cNvPicPr>
              <a:picLocks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35987" y="3346011"/>
              <a:ext cx="139471" cy="153200"/>
            </a:xfrm>
            <a:prstGeom prst="rect">
              <a:avLst/>
            </a:prstGeom>
            <a:noFill/>
          </p:spPr>
        </p:pic>
        <p:sp>
          <p:nvSpPr>
            <p:cNvPr id="1321" name="Freeform 1624"/>
            <p:cNvSpPr/>
            <p:nvPr/>
          </p:nvSpPr>
          <p:spPr>
            <a:xfrm>
              <a:off x="6431608" y="3313643"/>
              <a:ext cx="149262" cy="106819"/>
            </a:xfrm>
            <a:custGeom>
              <a:avLst/>
              <a:gdLst/>
              <a:ahLst/>
              <a:cxnLst/>
              <a:rect l="0" t="0" r="0" b="0"/>
              <a:pathLst>
                <a:path w="149262" h="106819">
                  <a:moveTo>
                    <a:pt x="135839" y="31940"/>
                  </a:moveTo>
                  <a:cubicBezTo>
                    <a:pt x="122352" y="12637"/>
                    <a:pt x="99975" y="0"/>
                    <a:pt x="74625" y="0"/>
                  </a:cubicBezTo>
                  <a:cubicBezTo>
                    <a:pt x="34773" y="0"/>
                    <a:pt x="2210" y="31255"/>
                    <a:pt x="115" y="70598"/>
                  </a:cubicBezTo>
                  <a:cubicBezTo>
                    <a:pt x="51" y="71919"/>
                    <a:pt x="0" y="73265"/>
                    <a:pt x="0" y="74624"/>
                  </a:cubicBezTo>
                  <a:lnTo>
                    <a:pt x="0" y="89559"/>
                  </a:lnTo>
                  <a:cubicBezTo>
                    <a:pt x="0" y="99059"/>
                    <a:pt x="7671" y="106755"/>
                    <a:pt x="17171" y="106819"/>
                  </a:cubicBezTo>
                  <a:lnTo>
                    <a:pt x="17514" y="106819"/>
                  </a:lnTo>
                  <a:cubicBezTo>
                    <a:pt x="17234" y="104393"/>
                    <a:pt x="17082" y="102005"/>
                    <a:pt x="17082" y="99669"/>
                  </a:cubicBezTo>
                  <a:lnTo>
                    <a:pt x="17082" y="79717"/>
                  </a:lnTo>
                  <a:cubicBezTo>
                    <a:pt x="17082" y="77367"/>
                    <a:pt x="17260" y="75081"/>
                    <a:pt x="17539" y="72795"/>
                  </a:cubicBezTo>
                  <a:cubicBezTo>
                    <a:pt x="21349" y="73088"/>
                    <a:pt x="25197" y="73278"/>
                    <a:pt x="29083" y="73278"/>
                  </a:cubicBezTo>
                  <a:cubicBezTo>
                    <a:pt x="62637" y="73278"/>
                    <a:pt x="93752" y="62839"/>
                    <a:pt x="119368" y="45046"/>
                  </a:cubicBezTo>
                  <a:cubicBezTo>
                    <a:pt x="119368" y="45059"/>
                    <a:pt x="119355" y="45059"/>
                    <a:pt x="119355" y="45071"/>
                  </a:cubicBezTo>
                  <a:cubicBezTo>
                    <a:pt x="126721" y="54685"/>
                    <a:pt x="131140" y="66674"/>
                    <a:pt x="131140" y="79717"/>
                  </a:cubicBezTo>
                  <a:lnTo>
                    <a:pt x="131140" y="87273"/>
                  </a:lnTo>
                  <a:lnTo>
                    <a:pt x="131140" y="99669"/>
                  </a:lnTo>
                  <a:cubicBezTo>
                    <a:pt x="131140" y="102005"/>
                    <a:pt x="131001" y="104393"/>
                    <a:pt x="130721" y="106819"/>
                  </a:cubicBezTo>
                  <a:lnTo>
                    <a:pt x="132106" y="106819"/>
                  </a:lnTo>
                  <a:cubicBezTo>
                    <a:pt x="141592" y="106755"/>
                    <a:pt x="149262" y="99059"/>
                    <a:pt x="149262" y="89559"/>
                  </a:cubicBezTo>
                  <a:lnTo>
                    <a:pt x="149262" y="74624"/>
                  </a:lnTo>
                  <a:cubicBezTo>
                    <a:pt x="149262" y="58736"/>
                    <a:pt x="144284" y="44043"/>
                    <a:pt x="135839" y="31940"/>
                  </a:cubicBezTo>
                </a:path>
              </a:pathLst>
            </a:custGeom>
            <a:solidFill>
              <a:srgbClr val="393F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2" name="Freeform 1625"/>
            <p:cNvSpPr/>
            <p:nvPr/>
          </p:nvSpPr>
          <p:spPr>
            <a:xfrm>
              <a:off x="6477896" y="3491042"/>
              <a:ext cx="28345" cy="31165"/>
            </a:xfrm>
            <a:custGeom>
              <a:avLst/>
              <a:gdLst/>
              <a:ahLst/>
              <a:cxnLst/>
              <a:rect l="0" t="0" r="0" b="0"/>
              <a:pathLst>
                <a:path w="28345" h="31165">
                  <a:moveTo>
                    <a:pt x="253" y="0"/>
                  </a:moveTo>
                  <a:lnTo>
                    <a:pt x="0" y="0"/>
                  </a:lnTo>
                  <a:lnTo>
                    <a:pt x="0" y="16421"/>
                  </a:lnTo>
                  <a:lnTo>
                    <a:pt x="5879" y="31165"/>
                  </a:lnTo>
                  <a:lnTo>
                    <a:pt x="28345" y="8699"/>
                  </a:lnTo>
                  <a:cubicBezTo>
                    <a:pt x="17918" y="8699"/>
                    <a:pt x="8253" y="5473"/>
                    <a:pt x="253" y="0"/>
                  </a:cubicBezTo>
                </a:path>
              </a:pathLst>
            </a:custGeom>
            <a:solidFill>
              <a:srgbClr val="F5F6F7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3" name="Freeform 1626"/>
            <p:cNvSpPr/>
            <p:nvPr/>
          </p:nvSpPr>
          <p:spPr>
            <a:xfrm>
              <a:off x="6506238" y="3491045"/>
              <a:ext cx="28257" cy="30949"/>
            </a:xfrm>
            <a:custGeom>
              <a:avLst/>
              <a:gdLst/>
              <a:ahLst/>
              <a:cxnLst/>
              <a:rect l="0" t="0" r="0" b="0"/>
              <a:pathLst>
                <a:path w="28257" h="30949">
                  <a:moveTo>
                    <a:pt x="28257" y="16421"/>
                  </a:moveTo>
                  <a:lnTo>
                    <a:pt x="28143" y="16421"/>
                  </a:lnTo>
                  <a:lnTo>
                    <a:pt x="28143" y="0"/>
                  </a:lnTo>
                  <a:lnTo>
                    <a:pt x="28092" y="0"/>
                  </a:lnTo>
                  <a:cubicBezTo>
                    <a:pt x="20091" y="5474"/>
                    <a:pt x="10427" y="8687"/>
                    <a:pt x="0" y="8687"/>
                  </a:cubicBezTo>
                  <a:lnTo>
                    <a:pt x="22263" y="30949"/>
                  </a:lnTo>
                  <a:close/>
                  <a:moveTo>
                    <a:pt x="28257" y="16421"/>
                  </a:moveTo>
                </a:path>
              </a:pathLst>
            </a:custGeom>
            <a:solidFill>
              <a:srgbClr val="D6D8D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4" name="Freeform 1627"/>
            <p:cNvSpPr/>
            <p:nvPr/>
          </p:nvSpPr>
          <p:spPr>
            <a:xfrm>
              <a:off x="6454736" y="3491042"/>
              <a:ext cx="159981" cy="86194"/>
            </a:xfrm>
            <a:custGeom>
              <a:avLst/>
              <a:gdLst/>
              <a:ahLst/>
              <a:cxnLst/>
              <a:rect l="0" t="0" r="0" b="0"/>
              <a:pathLst>
                <a:path w="159981" h="86194">
                  <a:moveTo>
                    <a:pt x="110210" y="0"/>
                  </a:moveTo>
                  <a:lnTo>
                    <a:pt x="79654" y="0"/>
                  </a:lnTo>
                  <a:lnTo>
                    <a:pt x="79756" y="16421"/>
                  </a:lnTo>
                  <a:lnTo>
                    <a:pt x="64008" y="54635"/>
                  </a:lnTo>
                  <a:lnTo>
                    <a:pt x="51498" y="8699"/>
                  </a:lnTo>
                  <a:lnTo>
                    <a:pt x="38760" y="55537"/>
                  </a:lnTo>
                  <a:lnTo>
                    <a:pt x="23165" y="16421"/>
                  </a:lnTo>
                  <a:lnTo>
                    <a:pt x="0" y="39585"/>
                  </a:lnTo>
                  <a:lnTo>
                    <a:pt x="46609" y="86194"/>
                  </a:lnTo>
                  <a:lnTo>
                    <a:pt x="50990" y="86194"/>
                  </a:lnTo>
                  <a:lnTo>
                    <a:pt x="95555" y="86194"/>
                  </a:lnTo>
                  <a:lnTo>
                    <a:pt x="159981" y="86194"/>
                  </a:lnTo>
                  <a:lnTo>
                    <a:pt x="159981" y="49796"/>
                  </a:lnTo>
                  <a:lnTo>
                    <a:pt x="159981" y="49771"/>
                  </a:lnTo>
                  <a:cubicBezTo>
                    <a:pt x="159981" y="22275"/>
                    <a:pt x="137692" y="0"/>
                    <a:pt x="110210" y="0"/>
                  </a:cubicBezTo>
                </a:path>
              </a:pathLst>
            </a:custGeom>
            <a:solidFill>
              <a:srgbClr val="393F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5" name="Freeform 1628"/>
            <p:cNvSpPr/>
            <p:nvPr/>
          </p:nvSpPr>
          <p:spPr>
            <a:xfrm>
              <a:off x="6461474" y="3491042"/>
              <a:ext cx="16421" cy="16421"/>
            </a:xfrm>
            <a:custGeom>
              <a:avLst/>
              <a:gdLst/>
              <a:ahLst/>
              <a:cxnLst/>
              <a:rect l="0" t="0" r="0" b="0"/>
              <a:pathLst>
                <a:path w="16421" h="16421">
                  <a:moveTo>
                    <a:pt x="16421" y="0"/>
                  </a:moveTo>
                  <a:lnTo>
                    <a:pt x="0" y="0"/>
                  </a:lnTo>
                  <a:lnTo>
                    <a:pt x="16421" y="16421"/>
                  </a:lnTo>
                  <a:close/>
                  <a:moveTo>
                    <a:pt x="16421" y="0"/>
                  </a:moveTo>
                </a:path>
              </a:pathLst>
            </a:custGeom>
            <a:solidFill>
              <a:srgbClr val="393F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6" name="Freeform 1629"/>
            <p:cNvSpPr/>
            <p:nvPr/>
          </p:nvSpPr>
          <p:spPr>
            <a:xfrm>
              <a:off x="6397585" y="3491035"/>
              <a:ext cx="103759" cy="86194"/>
            </a:xfrm>
            <a:custGeom>
              <a:avLst/>
              <a:gdLst/>
              <a:ahLst/>
              <a:cxnLst/>
              <a:rect l="0" t="0" r="0" b="0"/>
              <a:pathLst>
                <a:path w="103759" h="86194">
                  <a:moveTo>
                    <a:pt x="57150" y="39585"/>
                  </a:moveTo>
                  <a:lnTo>
                    <a:pt x="80314" y="16433"/>
                  </a:lnTo>
                  <a:lnTo>
                    <a:pt x="63893" y="0"/>
                  </a:lnTo>
                  <a:lnTo>
                    <a:pt x="49810" y="0"/>
                  </a:lnTo>
                  <a:lnTo>
                    <a:pt x="49785" y="0"/>
                  </a:lnTo>
                  <a:cubicBezTo>
                    <a:pt x="22289" y="0"/>
                    <a:pt x="0" y="22288"/>
                    <a:pt x="0" y="49783"/>
                  </a:cubicBezTo>
                  <a:lnTo>
                    <a:pt x="0" y="86194"/>
                  </a:lnTo>
                  <a:lnTo>
                    <a:pt x="64401" y="86194"/>
                  </a:lnTo>
                  <a:lnTo>
                    <a:pt x="103759" y="86194"/>
                  </a:lnTo>
                  <a:close/>
                  <a:moveTo>
                    <a:pt x="57150" y="39585"/>
                  </a:moveTo>
                </a:path>
              </a:pathLst>
            </a:custGeom>
            <a:solidFill>
              <a:srgbClr val="5B606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7" name="Freeform 1630"/>
            <p:cNvSpPr/>
            <p:nvPr/>
          </p:nvSpPr>
          <p:spPr>
            <a:xfrm>
              <a:off x="6493444" y="3499742"/>
              <a:ext cx="25590" cy="25576"/>
            </a:xfrm>
            <a:custGeom>
              <a:avLst/>
              <a:gdLst/>
              <a:ahLst/>
              <a:cxnLst/>
              <a:rect l="0" t="0" r="0" b="0"/>
              <a:pathLst>
                <a:path w="25590" h="25576">
                  <a:moveTo>
                    <a:pt x="25590" y="12788"/>
                  </a:moveTo>
                  <a:lnTo>
                    <a:pt x="12789" y="25576"/>
                  </a:lnTo>
                  <a:lnTo>
                    <a:pt x="0" y="12788"/>
                  </a:lnTo>
                  <a:lnTo>
                    <a:pt x="12789" y="0"/>
                  </a:lnTo>
                  <a:close/>
                  <a:moveTo>
                    <a:pt x="25590" y="12788"/>
                  </a:moveTo>
                </a:path>
              </a:pathLst>
            </a:custGeom>
            <a:solidFill>
              <a:srgbClr val="5B606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8" name="Freeform 1631"/>
            <p:cNvSpPr/>
            <p:nvPr/>
          </p:nvSpPr>
          <p:spPr>
            <a:xfrm>
              <a:off x="6729866" y="3335605"/>
              <a:ext cx="24537" cy="159410"/>
            </a:xfrm>
            <a:custGeom>
              <a:avLst/>
              <a:gdLst/>
              <a:ahLst/>
              <a:cxnLst/>
              <a:rect l="0" t="0" r="0" b="0"/>
              <a:pathLst>
                <a:path w="24537" h="159410">
                  <a:moveTo>
                    <a:pt x="24537" y="159410"/>
                  </a:moveTo>
                  <a:lnTo>
                    <a:pt x="0" y="159410"/>
                  </a:lnTo>
                  <a:lnTo>
                    <a:pt x="0" y="0"/>
                  </a:lnTo>
                  <a:lnTo>
                    <a:pt x="24537" y="0"/>
                  </a:lnTo>
                  <a:lnTo>
                    <a:pt x="24537" y="159410"/>
                  </a:lnTo>
                  <a:close/>
                </a:path>
              </a:pathLst>
            </a:custGeom>
            <a:solidFill>
              <a:srgbClr val="F2685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29" name="Freeform 1632"/>
            <p:cNvSpPr/>
            <p:nvPr/>
          </p:nvSpPr>
          <p:spPr>
            <a:xfrm>
              <a:off x="6680781" y="3363939"/>
              <a:ext cx="24536" cy="131076"/>
            </a:xfrm>
            <a:custGeom>
              <a:avLst/>
              <a:gdLst/>
              <a:ahLst/>
              <a:cxnLst/>
              <a:rect l="0" t="0" r="0" b="0"/>
              <a:pathLst>
                <a:path w="24536" h="131076">
                  <a:moveTo>
                    <a:pt x="24536" y="131076"/>
                  </a:moveTo>
                  <a:lnTo>
                    <a:pt x="0" y="131076"/>
                  </a:lnTo>
                  <a:lnTo>
                    <a:pt x="0" y="0"/>
                  </a:lnTo>
                  <a:lnTo>
                    <a:pt x="24536" y="0"/>
                  </a:lnTo>
                  <a:lnTo>
                    <a:pt x="24536" y="131076"/>
                  </a:lnTo>
                  <a:close/>
                </a:path>
              </a:pathLst>
            </a:custGeom>
            <a:solidFill>
              <a:srgbClr val="B1C2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0" name="Freeform 1633"/>
            <p:cNvSpPr/>
            <p:nvPr/>
          </p:nvSpPr>
          <p:spPr>
            <a:xfrm>
              <a:off x="6631708" y="3435770"/>
              <a:ext cx="24536" cy="59245"/>
            </a:xfrm>
            <a:custGeom>
              <a:avLst/>
              <a:gdLst/>
              <a:ahLst/>
              <a:cxnLst/>
              <a:rect l="0" t="0" r="0" b="0"/>
              <a:pathLst>
                <a:path w="24536" h="59245">
                  <a:moveTo>
                    <a:pt x="24536" y="59245"/>
                  </a:moveTo>
                  <a:lnTo>
                    <a:pt x="0" y="59245"/>
                  </a:lnTo>
                  <a:lnTo>
                    <a:pt x="0" y="0"/>
                  </a:lnTo>
                  <a:lnTo>
                    <a:pt x="24536" y="0"/>
                  </a:lnTo>
                  <a:lnTo>
                    <a:pt x="24536" y="59245"/>
                  </a:lnTo>
                  <a:close/>
                </a:path>
              </a:pathLst>
            </a:custGeom>
            <a:solidFill>
              <a:srgbClr val="37AB9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331" name="Picture 163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54014" y="158076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32" name="Picture 1635"/>
            <p:cNvPicPr>
              <a:picLocks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29122" y="1244563"/>
              <a:ext cx="137566" cy="137553"/>
            </a:xfrm>
            <a:prstGeom prst="rect">
              <a:avLst/>
            </a:prstGeom>
            <a:noFill/>
          </p:spPr>
        </p:pic>
        <p:sp>
          <p:nvSpPr>
            <p:cNvPr id="1333" name="Freeform 1636"/>
            <p:cNvSpPr/>
            <p:nvPr/>
          </p:nvSpPr>
          <p:spPr>
            <a:xfrm>
              <a:off x="6451471" y="1272062"/>
              <a:ext cx="315746" cy="315734"/>
            </a:xfrm>
            <a:custGeom>
              <a:avLst/>
              <a:gdLst/>
              <a:ahLst/>
              <a:cxnLst/>
              <a:rect l="0" t="0" r="0" b="0"/>
              <a:pathLst>
                <a:path w="315746" h="315734">
                  <a:moveTo>
                    <a:pt x="315734" y="186372"/>
                  </a:moveTo>
                  <a:lnTo>
                    <a:pt x="315746" y="129362"/>
                  </a:lnTo>
                  <a:lnTo>
                    <a:pt x="274904" y="129362"/>
                  </a:lnTo>
                  <a:cubicBezTo>
                    <a:pt x="271945" y="117170"/>
                    <a:pt x="267157" y="105677"/>
                    <a:pt x="260807" y="95250"/>
                  </a:cubicBezTo>
                  <a:lnTo>
                    <a:pt x="289661" y="66396"/>
                  </a:lnTo>
                  <a:lnTo>
                    <a:pt x="249339" y="26073"/>
                  </a:lnTo>
                  <a:lnTo>
                    <a:pt x="220484" y="54940"/>
                  </a:lnTo>
                  <a:cubicBezTo>
                    <a:pt x="210045" y="48577"/>
                    <a:pt x="198577" y="43790"/>
                    <a:pt x="186385" y="40830"/>
                  </a:cubicBezTo>
                  <a:lnTo>
                    <a:pt x="186385" y="0"/>
                  </a:lnTo>
                  <a:lnTo>
                    <a:pt x="129362" y="0"/>
                  </a:lnTo>
                  <a:lnTo>
                    <a:pt x="129362" y="40830"/>
                  </a:lnTo>
                  <a:cubicBezTo>
                    <a:pt x="117157" y="43790"/>
                    <a:pt x="105689" y="48577"/>
                    <a:pt x="95250" y="54940"/>
                  </a:cubicBezTo>
                  <a:lnTo>
                    <a:pt x="66408" y="26086"/>
                  </a:lnTo>
                  <a:lnTo>
                    <a:pt x="26086" y="66396"/>
                  </a:lnTo>
                  <a:lnTo>
                    <a:pt x="54940" y="95250"/>
                  </a:lnTo>
                  <a:cubicBezTo>
                    <a:pt x="48590" y="105677"/>
                    <a:pt x="43789" y="117170"/>
                    <a:pt x="40830" y="129362"/>
                  </a:cubicBezTo>
                  <a:lnTo>
                    <a:pt x="0" y="129362"/>
                  </a:lnTo>
                  <a:lnTo>
                    <a:pt x="0" y="186372"/>
                  </a:lnTo>
                  <a:lnTo>
                    <a:pt x="40830" y="186372"/>
                  </a:lnTo>
                  <a:cubicBezTo>
                    <a:pt x="43789" y="198563"/>
                    <a:pt x="48590" y="210057"/>
                    <a:pt x="54940" y="220484"/>
                  </a:cubicBezTo>
                  <a:lnTo>
                    <a:pt x="26086" y="249338"/>
                  </a:lnTo>
                  <a:lnTo>
                    <a:pt x="66408" y="289661"/>
                  </a:lnTo>
                  <a:lnTo>
                    <a:pt x="95262" y="260794"/>
                  </a:lnTo>
                  <a:cubicBezTo>
                    <a:pt x="105689" y="267156"/>
                    <a:pt x="117157" y="271944"/>
                    <a:pt x="129362" y="274916"/>
                  </a:cubicBezTo>
                  <a:lnTo>
                    <a:pt x="129362" y="315734"/>
                  </a:lnTo>
                  <a:lnTo>
                    <a:pt x="186385" y="315734"/>
                  </a:lnTo>
                  <a:lnTo>
                    <a:pt x="186385" y="274916"/>
                  </a:lnTo>
                  <a:cubicBezTo>
                    <a:pt x="198577" y="271944"/>
                    <a:pt x="210045" y="267156"/>
                    <a:pt x="220484" y="260794"/>
                  </a:cubicBezTo>
                  <a:lnTo>
                    <a:pt x="249339" y="289661"/>
                  </a:lnTo>
                  <a:lnTo>
                    <a:pt x="289661" y="249338"/>
                  </a:lnTo>
                  <a:lnTo>
                    <a:pt x="260807" y="220484"/>
                  </a:lnTo>
                  <a:cubicBezTo>
                    <a:pt x="267157" y="210044"/>
                    <a:pt x="271945" y="198563"/>
                    <a:pt x="274917" y="186372"/>
                  </a:cubicBezTo>
                  <a:close/>
                  <a:moveTo>
                    <a:pt x="315734" y="186372"/>
                  </a:moveTo>
                </a:path>
              </a:pathLst>
            </a:custGeom>
            <a:solidFill>
              <a:srgbClr val="F2685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4" name="Freeform 1637"/>
            <p:cNvSpPr/>
            <p:nvPr/>
          </p:nvSpPr>
          <p:spPr>
            <a:xfrm>
              <a:off x="6521816" y="1343800"/>
              <a:ext cx="175043" cy="147230"/>
            </a:xfrm>
            <a:custGeom>
              <a:avLst/>
              <a:gdLst/>
              <a:ahLst/>
              <a:cxnLst/>
              <a:rect l="0" t="0" r="0" b="0"/>
              <a:pathLst>
                <a:path w="175043" h="147230">
                  <a:moveTo>
                    <a:pt x="50368" y="112128"/>
                  </a:moveTo>
                  <a:lnTo>
                    <a:pt x="50380" y="112128"/>
                  </a:lnTo>
                  <a:lnTo>
                    <a:pt x="59283" y="112128"/>
                  </a:lnTo>
                  <a:lnTo>
                    <a:pt x="69671" y="112128"/>
                  </a:lnTo>
                  <a:lnTo>
                    <a:pt x="69671" y="122503"/>
                  </a:lnTo>
                  <a:lnTo>
                    <a:pt x="79527" y="147230"/>
                  </a:lnTo>
                  <a:lnTo>
                    <a:pt x="87591" y="117627"/>
                  </a:lnTo>
                  <a:lnTo>
                    <a:pt x="95491" y="146659"/>
                  </a:lnTo>
                  <a:lnTo>
                    <a:pt x="105447" y="122503"/>
                  </a:lnTo>
                  <a:lnTo>
                    <a:pt x="105371" y="112128"/>
                  </a:lnTo>
                  <a:lnTo>
                    <a:pt x="124688" y="112128"/>
                  </a:lnTo>
                  <a:cubicBezTo>
                    <a:pt x="141465" y="112128"/>
                    <a:pt x="155143" y="125272"/>
                    <a:pt x="156070" y="141845"/>
                  </a:cubicBezTo>
                  <a:cubicBezTo>
                    <a:pt x="167919" y="126910"/>
                    <a:pt x="175043" y="108052"/>
                    <a:pt x="175043" y="87516"/>
                  </a:cubicBezTo>
                  <a:cubicBezTo>
                    <a:pt x="175043" y="39167"/>
                    <a:pt x="135864" y="0"/>
                    <a:pt x="87515" y="0"/>
                  </a:cubicBezTo>
                  <a:cubicBezTo>
                    <a:pt x="39180" y="0"/>
                    <a:pt x="0" y="39167"/>
                    <a:pt x="0" y="87516"/>
                  </a:cubicBezTo>
                  <a:cubicBezTo>
                    <a:pt x="0" y="108052"/>
                    <a:pt x="7138" y="126910"/>
                    <a:pt x="18987" y="141845"/>
                  </a:cubicBezTo>
                  <a:cubicBezTo>
                    <a:pt x="19901" y="125272"/>
                    <a:pt x="33579" y="112128"/>
                    <a:pt x="50368" y="112128"/>
                  </a:cubicBezTo>
                </a:path>
              </a:pathLst>
            </a:custGeom>
            <a:solidFill>
              <a:srgbClr val="B45346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5" name="Freeform 1638"/>
            <p:cNvSpPr/>
            <p:nvPr/>
          </p:nvSpPr>
          <p:spPr>
            <a:xfrm>
              <a:off x="6576842" y="1455929"/>
              <a:ext cx="101040" cy="62649"/>
            </a:xfrm>
            <a:custGeom>
              <a:avLst/>
              <a:gdLst/>
              <a:ahLst/>
              <a:cxnLst/>
              <a:rect l="0" t="0" r="0" b="0"/>
              <a:pathLst>
                <a:path w="101040" h="62649">
                  <a:moveTo>
                    <a:pt x="69659" y="0"/>
                  </a:moveTo>
                  <a:lnTo>
                    <a:pt x="50343" y="0"/>
                  </a:lnTo>
                  <a:lnTo>
                    <a:pt x="50419" y="10375"/>
                  </a:lnTo>
                  <a:lnTo>
                    <a:pt x="40462" y="34531"/>
                  </a:lnTo>
                  <a:lnTo>
                    <a:pt x="32563" y="5499"/>
                  </a:lnTo>
                  <a:lnTo>
                    <a:pt x="24511" y="35102"/>
                  </a:lnTo>
                  <a:lnTo>
                    <a:pt x="14643" y="10375"/>
                  </a:lnTo>
                  <a:lnTo>
                    <a:pt x="0" y="25019"/>
                  </a:lnTo>
                  <a:lnTo>
                    <a:pt x="37643" y="62649"/>
                  </a:lnTo>
                  <a:cubicBezTo>
                    <a:pt x="63309" y="61137"/>
                    <a:pt x="86003" y="48653"/>
                    <a:pt x="101040" y="29717"/>
                  </a:cubicBezTo>
                  <a:cubicBezTo>
                    <a:pt x="100126" y="13144"/>
                    <a:pt x="86448" y="0"/>
                    <a:pt x="69659" y="0"/>
                  </a:cubicBezTo>
                </a:path>
              </a:pathLst>
            </a:custGeom>
            <a:solidFill>
              <a:srgbClr val="393F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6" name="Freeform 1639"/>
            <p:cNvSpPr/>
            <p:nvPr/>
          </p:nvSpPr>
          <p:spPr>
            <a:xfrm>
              <a:off x="6581106" y="1455929"/>
              <a:ext cx="10375" cy="10375"/>
            </a:xfrm>
            <a:custGeom>
              <a:avLst/>
              <a:gdLst/>
              <a:ahLst/>
              <a:cxnLst/>
              <a:rect l="0" t="0" r="0" b="0"/>
              <a:pathLst>
                <a:path w="10375" h="10375">
                  <a:moveTo>
                    <a:pt x="0" y="0"/>
                  </a:moveTo>
                  <a:lnTo>
                    <a:pt x="10375" y="10375"/>
                  </a:lnTo>
                  <a:lnTo>
                    <a:pt x="10375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93F4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7" name="Freeform 1640"/>
            <p:cNvSpPr/>
            <p:nvPr/>
          </p:nvSpPr>
          <p:spPr>
            <a:xfrm>
              <a:off x="6540809" y="1455925"/>
              <a:ext cx="73672" cy="62903"/>
            </a:xfrm>
            <a:custGeom>
              <a:avLst/>
              <a:gdLst/>
              <a:ahLst/>
              <a:cxnLst/>
              <a:rect l="0" t="0" r="0" b="0"/>
              <a:pathLst>
                <a:path w="73672" h="62903">
                  <a:moveTo>
                    <a:pt x="68529" y="62903"/>
                  </a:moveTo>
                  <a:cubicBezTo>
                    <a:pt x="70268" y="62903"/>
                    <a:pt x="71958" y="62738"/>
                    <a:pt x="73672" y="62650"/>
                  </a:cubicBezTo>
                  <a:lnTo>
                    <a:pt x="36043" y="25019"/>
                  </a:lnTo>
                  <a:lnTo>
                    <a:pt x="50673" y="10376"/>
                  </a:lnTo>
                  <a:lnTo>
                    <a:pt x="40297" y="0"/>
                  </a:lnTo>
                  <a:lnTo>
                    <a:pt x="31395" y="0"/>
                  </a:lnTo>
                  <a:lnTo>
                    <a:pt x="31382" y="0"/>
                  </a:lnTo>
                  <a:cubicBezTo>
                    <a:pt x="14593" y="0"/>
                    <a:pt x="902" y="13158"/>
                    <a:pt x="0" y="29718"/>
                  </a:cubicBezTo>
                  <a:cubicBezTo>
                    <a:pt x="16040" y="49924"/>
                    <a:pt x="40742" y="62903"/>
                    <a:pt x="68529" y="62903"/>
                  </a:cubicBezTo>
                </a:path>
              </a:pathLst>
            </a:custGeom>
            <a:solidFill>
              <a:srgbClr val="5B606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8" name="Freeform 1641"/>
            <p:cNvSpPr/>
            <p:nvPr/>
          </p:nvSpPr>
          <p:spPr>
            <a:xfrm>
              <a:off x="6609413" y="1461427"/>
              <a:ext cx="14058" cy="29031"/>
            </a:xfrm>
            <a:custGeom>
              <a:avLst/>
              <a:gdLst/>
              <a:ahLst/>
              <a:cxnLst/>
              <a:rect l="0" t="0" r="0" b="0"/>
              <a:pathLst>
                <a:path w="14058" h="29031">
                  <a:moveTo>
                    <a:pt x="14058" y="14071"/>
                  </a:moveTo>
                  <a:lnTo>
                    <a:pt x="0" y="0"/>
                  </a:lnTo>
                  <a:lnTo>
                    <a:pt x="7886" y="29031"/>
                  </a:lnTo>
                  <a:close/>
                  <a:moveTo>
                    <a:pt x="14058" y="14071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39" name="Freeform 1642"/>
            <p:cNvSpPr/>
            <p:nvPr/>
          </p:nvSpPr>
          <p:spPr>
            <a:xfrm>
              <a:off x="6595198" y="1461428"/>
              <a:ext cx="14211" cy="29603"/>
            </a:xfrm>
            <a:custGeom>
              <a:avLst/>
              <a:gdLst/>
              <a:ahLst/>
              <a:cxnLst/>
              <a:rect l="0" t="0" r="0" b="0"/>
              <a:pathLst>
                <a:path w="14211" h="29603">
                  <a:moveTo>
                    <a:pt x="0" y="14198"/>
                  </a:moveTo>
                  <a:lnTo>
                    <a:pt x="6146" y="29603"/>
                  </a:lnTo>
                  <a:lnTo>
                    <a:pt x="14211" y="0"/>
                  </a:lnTo>
                  <a:close/>
                  <a:moveTo>
                    <a:pt x="0" y="14198"/>
                  </a:moveTo>
                </a:path>
              </a:pathLst>
            </a:custGeom>
            <a:solidFill>
              <a:srgbClr val="D6D8D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40" name="Freeform 1643"/>
            <p:cNvSpPr/>
            <p:nvPr/>
          </p:nvSpPr>
          <p:spPr>
            <a:xfrm>
              <a:off x="6591487" y="1445985"/>
              <a:ext cx="15328" cy="15341"/>
            </a:xfrm>
            <a:custGeom>
              <a:avLst/>
              <a:gdLst/>
              <a:ahLst/>
              <a:cxnLst/>
              <a:rect l="0" t="0" r="0" b="0"/>
              <a:pathLst>
                <a:path w="15328" h="15341">
                  <a:moveTo>
                    <a:pt x="9944" y="9944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153" y="9944"/>
                  </a:lnTo>
                  <a:cubicBezTo>
                    <a:pt x="4547" y="12953"/>
                    <a:pt x="9729" y="14884"/>
                    <a:pt x="15328" y="15341"/>
                  </a:cubicBezTo>
                  <a:close/>
                  <a:moveTo>
                    <a:pt x="9944" y="9944"/>
                  </a:moveTo>
                </a:path>
              </a:pathLst>
            </a:custGeom>
            <a:solidFill>
              <a:srgbClr val="FBC4AE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41" name="Freeform 1644"/>
            <p:cNvSpPr/>
            <p:nvPr/>
          </p:nvSpPr>
          <p:spPr>
            <a:xfrm>
              <a:off x="6591485" y="1439446"/>
              <a:ext cx="35699" cy="21983"/>
            </a:xfrm>
            <a:custGeom>
              <a:avLst/>
              <a:gdLst/>
              <a:ahLst/>
              <a:cxnLst/>
              <a:rect l="0" t="0" r="0" b="0"/>
              <a:pathLst>
                <a:path w="35699" h="21983">
                  <a:moveTo>
                    <a:pt x="0" y="0"/>
                  </a:moveTo>
                  <a:lnTo>
                    <a:pt x="0" y="6540"/>
                  </a:lnTo>
                  <a:lnTo>
                    <a:pt x="9944" y="16484"/>
                  </a:lnTo>
                  <a:lnTo>
                    <a:pt x="15328" y="21882"/>
                  </a:lnTo>
                  <a:cubicBezTo>
                    <a:pt x="16192" y="21945"/>
                    <a:pt x="17043" y="21983"/>
                    <a:pt x="17919" y="21983"/>
                  </a:cubicBezTo>
                  <a:cubicBezTo>
                    <a:pt x="18478" y="21983"/>
                    <a:pt x="19024" y="21958"/>
                    <a:pt x="19583" y="21920"/>
                  </a:cubicBezTo>
                  <a:cubicBezTo>
                    <a:pt x="25514" y="21602"/>
                    <a:pt x="31013" y="19659"/>
                    <a:pt x="35636" y="16509"/>
                  </a:cubicBezTo>
                  <a:lnTo>
                    <a:pt x="35699" y="16484"/>
                  </a:lnTo>
                  <a:lnTo>
                    <a:pt x="35699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F9B19B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42" name="Freeform 1645"/>
            <p:cNvSpPr/>
            <p:nvPr/>
          </p:nvSpPr>
          <p:spPr>
            <a:xfrm>
              <a:off x="6606904" y="1390116"/>
              <a:ext cx="38226" cy="62941"/>
            </a:xfrm>
            <a:custGeom>
              <a:avLst/>
              <a:gdLst/>
              <a:ahLst/>
              <a:cxnLst/>
              <a:rect l="0" t="0" r="0" b="0"/>
              <a:pathLst>
                <a:path w="38226" h="62941">
                  <a:moveTo>
                    <a:pt x="19240" y="0"/>
                  </a:moveTo>
                  <a:cubicBezTo>
                    <a:pt x="12332" y="0"/>
                    <a:pt x="4127" y="6070"/>
                    <a:pt x="0" y="10960"/>
                  </a:cubicBezTo>
                  <a:lnTo>
                    <a:pt x="2502" y="62941"/>
                  </a:lnTo>
                  <a:cubicBezTo>
                    <a:pt x="20789" y="62776"/>
                    <a:pt x="35813" y="40246"/>
                    <a:pt x="37947" y="21196"/>
                  </a:cubicBezTo>
                  <a:cubicBezTo>
                    <a:pt x="38112" y="19659"/>
                    <a:pt x="38226" y="18160"/>
                    <a:pt x="38226" y="16675"/>
                  </a:cubicBezTo>
                  <a:lnTo>
                    <a:pt x="38226" y="8839"/>
                  </a:lnTo>
                  <a:cubicBezTo>
                    <a:pt x="36321" y="3898"/>
                    <a:pt x="24485" y="0"/>
                    <a:pt x="19240" y="0"/>
                  </a:cubicBezTo>
                </a:path>
              </a:pathLst>
            </a:custGeom>
            <a:solidFill>
              <a:srgbClr val="F9B19B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343" name="Picture 1646"/>
            <p:cNvPicPr>
              <a:picLocks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39786" y="1333005"/>
              <a:ext cx="127000" cy="132751"/>
            </a:xfrm>
            <a:prstGeom prst="rect">
              <a:avLst/>
            </a:prstGeom>
            <a:noFill/>
          </p:spPr>
        </p:pic>
        <p:sp>
          <p:nvSpPr>
            <p:cNvPr id="1344" name="Freeform 1647"/>
            <p:cNvSpPr/>
            <p:nvPr/>
          </p:nvSpPr>
          <p:spPr>
            <a:xfrm>
              <a:off x="6591491" y="1455929"/>
              <a:ext cx="17919" cy="19697"/>
            </a:xfrm>
            <a:custGeom>
              <a:avLst/>
              <a:gdLst/>
              <a:ahLst/>
              <a:cxnLst/>
              <a:rect l="0" t="0" r="0" b="0"/>
              <a:pathLst>
                <a:path w="17919" h="19697">
                  <a:moveTo>
                    <a:pt x="152" y="0"/>
                  </a:moveTo>
                  <a:lnTo>
                    <a:pt x="0" y="0"/>
                  </a:lnTo>
                  <a:lnTo>
                    <a:pt x="0" y="10375"/>
                  </a:lnTo>
                  <a:lnTo>
                    <a:pt x="3708" y="19697"/>
                  </a:lnTo>
                  <a:lnTo>
                    <a:pt x="17919" y="5499"/>
                  </a:lnTo>
                  <a:cubicBezTo>
                    <a:pt x="11315" y="5499"/>
                    <a:pt x="5206" y="3467"/>
                    <a:pt x="152" y="0"/>
                  </a:cubicBezTo>
                </a:path>
              </a:pathLst>
            </a:custGeom>
            <a:solidFill>
              <a:srgbClr val="F5F6F7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45" name="Freeform 1648"/>
            <p:cNvSpPr/>
            <p:nvPr/>
          </p:nvSpPr>
          <p:spPr>
            <a:xfrm>
              <a:off x="6609406" y="1455931"/>
              <a:ext cx="17856" cy="19569"/>
            </a:xfrm>
            <a:custGeom>
              <a:avLst/>
              <a:gdLst/>
              <a:ahLst/>
              <a:cxnLst/>
              <a:rect l="0" t="0" r="0" b="0"/>
              <a:pathLst>
                <a:path w="17856" h="19569">
                  <a:moveTo>
                    <a:pt x="17856" y="10375"/>
                  </a:moveTo>
                  <a:lnTo>
                    <a:pt x="17780" y="10375"/>
                  </a:lnTo>
                  <a:lnTo>
                    <a:pt x="17780" y="0"/>
                  </a:lnTo>
                  <a:lnTo>
                    <a:pt x="17755" y="0"/>
                  </a:lnTo>
                  <a:cubicBezTo>
                    <a:pt x="12700" y="3467"/>
                    <a:pt x="6579" y="5499"/>
                    <a:pt x="0" y="5499"/>
                  </a:cubicBezTo>
                  <a:lnTo>
                    <a:pt x="14072" y="19569"/>
                  </a:lnTo>
                  <a:close/>
                  <a:moveTo>
                    <a:pt x="17856" y="10375"/>
                  </a:moveTo>
                </a:path>
              </a:pathLst>
            </a:custGeom>
            <a:solidFill>
              <a:srgbClr val="D6D8D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46" name="Freeform 1649"/>
            <p:cNvSpPr/>
            <p:nvPr/>
          </p:nvSpPr>
          <p:spPr>
            <a:xfrm>
              <a:off x="6601323" y="1461419"/>
              <a:ext cx="16167" cy="16178"/>
            </a:xfrm>
            <a:custGeom>
              <a:avLst/>
              <a:gdLst/>
              <a:ahLst/>
              <a:cxnLst/>
              <a:rect l="0" t="0" r="0" b="0"/>
              <a:pathLst>
                <a:path w="16167" h="16178">
                  <a:moveTo>
                    <a:pt x="16167" y="8089"/>
                  </a:moveTo>
                  <a:lnTo>
                    <a:pt x="8090" y="16178"/>
                  </a:lnTo>
                  <a:lnTo>
                    <a:pt x="0" y="8089"/>
                  </a:lnTo>
                  <a:lnTo>
                    <a:pt x="8090" y="0"/>
                  </a:lnTo>
                  <a:close/>
                  <a:moveTo>
                    <a:pt x="16167" y="8089"/>
                  </a:moveTo>
                </a:path>
              </a:pathLst>
            </a:custGeom>
            <a:solidFill>
              <a:srgbClr val="5B6069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347" name="Picture 1650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77361" y="2037037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48" name="Picture 1651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05659" y="207104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49" name="Picture 1652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05656" y="207104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0" name="Picture 1653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4531" y="215357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1" name="Picture 1654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4531" y="218739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2" name="Picture 1655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4531" y="2221206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3" name="Picture 1656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4531" y="225503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4" name="Picture 165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4531" y="211975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5" name="Picture 165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44140" y="203704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6" name="Picture 1659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83252" y="1998416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7" name="Picture 1660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3158" y="2028319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8" name="Picture 166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5734" y="2128213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59" name="Picture 1662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5734" y="2191543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0" name="Picture 166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36960" y="2292469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1" name="Picture 1664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68646" y="2283415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2" name="Picture 166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73942" y="2278127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3" name="Picture 1666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85242" y="229470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4" name="Picture 166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30347" y="2129283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5" name="Picture 1668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19761" y="213983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6" name="Picture 166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0490" y="219867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7" name="Picture 1670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9178" y="2190220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8" name="Picture 1671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16612" y="2126126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69" name="Picture 167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36138" y="2237187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0" name="Picture 1673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27452" y="224561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1" name="Picture 1674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0019" y="2178927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2" name="Picture 1675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69426" y="2189507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3" name="Picture 1676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7769" y="2685670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4" name="Picture 1677"/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98206" y="2676094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5" name="Picture 1678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1736" y="2898229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6" name="Picture 167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89271" y="289822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7" name="Picture 1680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83395" y="2873792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8" name="Picture 1681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83390" y="2863443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79" name="Picture 168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7776" y="2785406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0" name="Picture 168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54182" y="275719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1" name="Picture 1684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37103" y="2712130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2" name="Picture 1685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83391" y="288952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3" name="Picture 168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1735" y="288953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4" name="Picture 1687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0231" y="288952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5" name="Picture 1688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66969" y="288952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6" name="Picture 1689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03083" y="2889521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7" name="Picture 1690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98940" y="2898229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8" name="Picture 1691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35353" y="2734095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89" name="Picture 1692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86280" y="2762428"/>
              <a:ext cx="25400" cy="25400"/>
            </a:xfrm>
            <a:prstGeom prst="rect">
              <a:avLst/>
            </a:prstGeom>
            <a:noFill/>
          </p:spPr>
        </p:pic>
        <p:pic>
          <p:nvPicPr>
            <p:cNvPr id="1390" name="Picture 1693"/>
            <p:cNvPicPr>
              <a:picLocks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37207" y="2834260"/>
              <a:ext cx="25400" cy="25400"/>
            </a:xfrm>
            <a:prstGeom prst="rect">
              <a:avLst/>
            </a:prstGeom>
            <a:noFill/>
          </p:spPr>
        </p:pic>
        <p:sp>
          <p:nvSpPr>
            <p:cNvPr id="1391" name="Freeform 1694"/>
            <p:cNvSpPr/>
            <p:nvPr/>
          </p:nvSpPr>
          <p:spPr>
            <a:xfrm>
              <a:off x="6521456" y="4916782"/>
              <a:ext cx="177" cy="520"/>
            </a:xfrm>
            <a:custGeom>
              <a:avLst/>
              <a:gdLst/>
              <a:ahLst/>
              <a:cxnLst/>
              <a:rect l="0" t="0" r="0" b="0"/>
              <a:pathLst>
                <a:path w="177" h="520">
                  <a:moveTo>
                    <a:pt x="0" y="0"/>
                  </a:moveTo>
                  <a:cubicBezTo>
                    <a:pt x="12" y="88"/>
                    <a:pt x="12" y="177"/>
                    <a:pt x="25" y="266"/>
                  </a:cubicBezTo>
                  <a:lnTo>
                    <a:pt x="177" y="52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005282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2" name="Freeform 1695"/>
            <p:cNvSpPr/>
            <p:nvPr/>
          </p:nvSpPr>
          <p:spPr>
            <a:xfrm>
              <a:off x="6459045" y="4809911"/>
              <a:ext cx="316014" cy="381456"/>
            </a:xfrm>
            <a:custGeom>
              <a:avLst/>
              <a:gdLst/>
              <a:ahLst/>
              <a:cxnLst/>
              <a:rect l="0" t="0" r="0" b="0"/>
              <a:pathLst>
                <a:path w="316014" h="381456">
                  <a:moveTo>
                    <a:pt x="316014" y="349999"/>
                  </a:moveTo>
                  <a:lnTo>
                    <a:pt x="39878" y="381456"/>
                  </a:lnTo>
                  <a:lnTo>
                    <a:pt x="0" y="31458"/>
                  </a:lnTo>
                  <a:lnTo>
                    <a:pt x="276136" y="0"/>
                  </a:lnTo>
                  <a:close/>
                  <a:moveTo>
                    <a:pt x="316014" y="349999"/>
                  </a:moveTo>
                </a:path>
              </a:pathLst>
            </a:custGeom>
            <a:solidFill>
              <a:srgbClr val="DEDEE0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3" name="Freeform 1696"/>
            <p:cNvSpPr/>
            <p:nvPr/>
          </p:nvSpPr>
          <p:spPr>
            <a:xfrm>
              <a:off x="6493949" y="4848665"/>
              <a:ext cx="218541" cy="45287"/>
            </a:xfrm>
            <a:custGeom>
              <a:avLst/>
              <a:gdLst/>
              <a:ahLst/>
              <a:cxnLst/>
              <a:rect l="0" t="0" r="0" b="0"/>
              <a:pathLst>
                <a:path w="218541" h="45287">
                  <a:moveTo>
                    <a:pt x="218541" y="20662"/>
                  </a:moveTo>
                  <a:lnTo>
                    <a:pt x="2362" y="45287"/>
                  </a:lnTo>
                  <a:lnTo>
                    <a:pt x="0" y="24637"/>
                  </a:lnTo>
                  <a:lnTo>
                    <a:pt x="216192" y="0"/>
                  </a:lnTo>
                  <a:close/>
                  <a:moveTo>
                    <a:pt x="218541" y="20662"/>
                  </a:moveTo>
                </a:path>
              </a:pathLst>
            </a:custGeom>
            <a:solidFill>
              <a:srgbClr val="59596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4" name="Freeform 1697"/>
            <p:cNvSpPr/>
            <p:nvPr/>
          </p:nvSpPr>
          <p:spPr>
            <a:xfrm>
              <a:off x="6499733" y="4907328"/>
              <a:ext cx="218541" cy="45313"/>
            </a:xfrm>
            <a:custGeom>
              <a:avLst/>
              <a:gdLst/>
              <a:ahLst/>
              <a:cxnLst/>
              <a:rect l="0" t="0" r="0" b="0"/>
              <a:pathLst>
                <a:path w="218541" h="45313">
                  <a:moveTo>
                    <a:pt x="218541" y="20675"/>
                  </a:moveTo>
                  <a:lnTo>
                    <a:pt x="2349" y="45313"/>
                  </a:lnTo>
                  <a:lnTo>
                    <a:pt x="0" y="24624"/>
                  </a:lnTo>
                  <a:lnTo>
                    <a:pt x="216192" y="0"/>
                  </a:lnTo>
                  <a:close/>
                  <a:moveTo>
                    <a:pt x="218541" y="20675"/>
                  </a:moveTo>
                </a:path>
              </a:pathLst>
            </a:custGeom>
            <a:solidFill>
              <a:srgbClr val="59596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5" name="Freeform 1698"/>
            <p:cNvSpPr/>
            <p:nvPr/>
          </p:nvSpPr>
          <p:spPr>
            <a:xfrm>
              <a:off x="6506843" y="4965856"/>
              <a:ext cx="218541" cy="45287"/>
            </a:xfrm>
            <a:custGeom>
              <a:avLst/>
              <a:gdLst/>
              <a:ahLst/>
              <a:cxnLst/>
              <a:rect l="0" t="0" r="0" b="0"/>
              <a:pathLst>
                <a:path w="218541" h="45287">
                  <a:moveTo>
                    <a:pt x="218541" y="20662"/>
                  </a:moveTo>
                  <a:lnTo>
                    <a:pt x="2362" y="45287"/>
                  </a:lnTo>
                  <a:lnTo>
                    <a:pt x="0" y="24624"/>
                  </a:lnTo>
                  <a:lnTo>
                    <a:pt x="216192" y="0"/>
                  </a:lnTo>
                  <a:close/>
                  <a:moveTo>
                    <a:pt x="218541" y="20662"/>
                  </a:moveTo>
                </a:path>
              </a:pathLst>
            </a:custGeom>
            <a:solidFill>
              <a:srgbClr val="59596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6" name="Freeform 1699"/>
            <p:cNvSpPr/>
            <p:nvPr/>
          </p:nvSpPr>
          <p:spPr>
            <a:xfrm>
              <a:off x="6512628" y="5024514"/>
              <a:ext cx="218541" cy="45300"/>
            </a:xfrm>
            <a:custGeom>
              <a:avLst/>
              <a:gdLst/>
              <a:ahLst/>
              <a:cxnLst/>
              <a:rect l="0" t="0" r="0" b="0"/>
              <a:pathLst>
                <a:path w="218541" h="45300">
                  <a:moveTo>
                    <a:pt x="218541" y="20675"/>
                  </a:moveTo>
                  <a:lnTo>
                    <a:pt x="2349" y="45300"/>
                  </a:lnTo>
                  <a:lnTo>
                    <a:pt x="0" y="24637"/>
                  </a:lnTo>
                  <a:lnTo>
                    <a:pt x="216192" y="0"/>
                  </a:lnTo>
                  <a:close/>
                  <a:moveTo>
                    <a:pt x="218541" y="20675"/>
                  </a:moveTo>
                </a:path>
              </a:pathLst>
            </a:custGeom>
            <a:solidFill>
              <a:srgbClr val="59596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7" name="Freeform 1700"/>
            <p:cNvSpPr/>
            <p:nvPr/>
          </p:nvSpPr>
          <p:spPr>
            <a:xfrm>
              <a:off x="6519742" y="5095353"/>
              <a:ext cx="110451" cy="32981"/>
            </a:xfrm>
            <a:custGeom>
              <a:avLst/>
              <a:gdLst/>
              <a:ahLst/>
              <a:cxnLst/>
              <a:rect l="0" t="0" r="0" b="0"/>
              <a:pathLst>
                <a:path w="110451" h="32981">
                  <a:moveTo>
                    <a:pt x="110451" y="20662"/>
                  </a:moveTo>
                  <a:lnTo>
                    <a:pt x="2362" y="32981"/>
                  </a:lnTo>
                  <a:lnTo>
                    <a:pt x="0" y="12319"/>
                  </a:lnTo>
                  <a:lnTo>
                    <a:pt x="108102" y="0"/>
                  </a:lnTo>
                  <a:close/>
                  <a:moveTo>
                    <a:pt x="110451" y="20662"/>
                  </a:moveTo>
                </a:path>
              </a:pathLst>
            </a:custGeom>
            <a:solidFill>
              <a:srgbClr val="595963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8" name="Freeform 1701"/>
            <p:cNvSpPr/>
            <p:nvPr/>
          </p:nvSpPr>
          <p:spPr>
            <a:xfrm>
              <a:off x="6676041" y="5129757"/>
              <a:ext cx="45846" cy="90893"/>
            </a:xfrm>
            <a:custGeom>
              <a:avLst/>
              <a:gdLst/>
              <a:ahLst/>
              <a:cxnLst/>
              <a:rect l="0" t="0" r="0" b="0"/>
              <a:pathLst>
                <a:path w="45846" h="90893">
                  <a:moveTo>
                    <a:pt x="0" y="4102"/>
                  </a:moveTo>
                  <a:lnTo>
                    <a:pt x="9893" y="90893"/>
                  </a:lnTo>
                  <a:lnTo>
                    <a:pt x="25780" y="70484"/>
                  </a:lnTo>
                  <a:lnTo>
                    <a:pt x="45846" y="86804"/>
                  </a:lnTo>
                  <a:lnTo>
                    <a:pt x="35953" y="0"/>
                  </a:lnTo>
                  <a:close/>
                  <a:moveTo>
                    <a:pt x="0" y="4102"/>
                  </a:moveTo>
                </a:path>
              </a:pathLst>
            </a:custGeom>
            <a:solidFill>
              <a:srgbClr val="B8C21F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399" name="Freeform 1702"/>
            <p:cNvSpPr/>
            <p:nvPr/>
          </p:nvSpPr>
          <p:spPr>
            <a:xfrm>
              <a:off x="6692706" y="5109815"/>
              <a:ext cx="89509" cy="83412"/>
            </a:xfrm>
            <a:custGeom>
              <a:avLst/>
              <a:gdLst/>
              <a:ahLst/>
              <a:cxnLst/>
              <a:rect l="0" t="0" r="0" b="0"/>
              <a:pathLst>
                <a:path w="89509" h="83412">
                  <a:moveTo>
                    <a:pt x="0" y="28879"/>
                  </a:moveTo>
                  <a:lnTo>
                    <a:pt x="67056" y="83412"/>
                  </a:lnTo>
                  <a:lnTo>
                    <a:pt x="64096" y="57428"/>
                  </a:lnTo>
                  <a:lnTo>
                    <a:pt x="89509" y="54532"/>
                  </a:lnTo>
                  <a:lnTo>
                    <a:pt x="22466" y="0"/>
                  </a:lnTo>
                  <a:close/>
                  <a:moveTo>
                    <a:pt x="0" y="28879"/>
                  </a:moveTo>
                </a:path>
              </a:pathLst>
            </a:custGeom>
            <a:solidFill>
              <a:srgbClr val="24A38F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sp>
          <p:nvSpPr>
            <p:cNvPr id="1400" name="Freeform 1703"/>
            <p:cNvSpPr/>
            <p:nvPr/>
          </p:nvSpPr>
          <p:spPr>
            <a:xfrm>
              <a:off x="6651593" y="5064559"/>
              <a:ext cx="78828" cy="81584"/>
            </a:xfrm>
            <a:custGeom>
              <a:avLst/>
              <a:gdLst/>
              <a:ahLst/>
              <a:cxnLst/>
              <a:rect l="0" t="0" r="0" b="0"/>
              <a:pathLst>
                <a:path w="78828" h="81584">
                  <a:moveTo>
                    <a:pt x="34772" y="0"/>
                  </a:moveTo>
                  <a:lnTo>
                    <a:pt x="45744" y="8636"/>
                  </a:lnTo>
                  <a:lnTo>
                    <a:pt x="59117" y="5118"/>
                  </a:lnTo>
                  <a:lnTo>
                    <a:pt x="63067" y="18669"/>
                  </a:lnTo>
                  <a:lnTo>
                    <a:pt x="75958" y="23863"/>
                  </a:lnTo>
                  <a:lnTo>
                    <a:pt x="71348" y="37160"/>
                  </a:lnTo>
                  <a:lnTo>
                    <a:pt x="78828" y="49072"/>
                  </a:lnTo>
                  <a:lnTo>
                    <a:pt x="67436" y="57035"/>
                  </a:lnTo>
                  <a:lnTo>
                    <a:pt x="66636" y="71119"/>
                  </a:lnTo>
                  <a:lnTo>
                    <a:pt x="52818" y="70700"/>
                  </a:lnTo>
                  <a:lnTo>
                    <a:pt x="44068" y="81584"/>
                  </a:lnTo>
                  <a:lnTo>
                    <a:pt x="33083" y="72948"/>
                  </a:lnTo>
                  <a:lnTo>
                    <a:pt x="19710" y="76466"/>
                  </a:lnTo>
                  <a:lnTo>
                    <a:pt x="15761" y="62928"/>
                  </a:lnTo>
                  <a:lnTo>
                    <a:pt x="2883" y="57721"/>
                  </a:lnTo>
                  <a:lnTo>
                    <a:pt x="7467" y="44437"/>
                  </a:lnTo>
                  <a:lnTo>
                    <a:pt x="0" y="32511"/>
                  </a:lnTo>
                  <a:lnTo>
                    <a:pt x="11392" y="24561"/>
                  </a:lnTo>
                  <a:lnTo>
                    <a:pt x="12192" y="10464"/>
                  </a:lnTo>
                  <a:lnTo>
                    <a:pt x="26010" y="10883"/>
                  </a:lnTo>
                  <a:close/>
                  <a:moveTo>
                    <a:pt x="34772" y="0"/>
                  </a:moveTo>
                </a:path>
              </a:pathLst>
            </a:custGeom>
            <a:solidFill>
              <a:srgbClr val="F0573D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401" name="Picture 1704"/>
            <p:cNvPicPr>
              <a:picLocks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33039" y="4905352"/>
              <a:ext cx="250303" cy="209244"/>
            </a:xfrm>
            <a:prstGeom prst="rect">
              <a:avLst/>
            </a:prstGeom>
            <a:noFill/>
          </p:spPr>
        </p:pic>
        <p:pic>
          <p:nvPicPr>
            <p:cNvPr id="1402" name="Picture 1705"/>
            <p:cNvPicPr>
              <a:picLocks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33071" y="4904361"/>
              <a:ext cx="250290" cy="209252"/>
            </a:xfrm>
            <a:prstGeom prst="rect">
              <a:avLst/>
            </a:prstGeom>
            <a:noFill/>
          </p:spPr>
        </p:pic>
        <p:sp>
          <p:nvSpPr>
            <p:cNvPr id="1403" name="Freeform 1706"/>
            <p:cNvSpPr/>
            <p:nvPr/>
          </p:nvSpPr>
          <p:spPr>
            <a:xfrm>
              <a:off x="6345765" y="4918045"/>
              <a:ext cx="264095" cy="227989"/>
            </a:xfrm>
            <a:custGeom>
              <a:avLst/>
              <a:gdLst/>
              <a:ahLst/>
              <a:cxnLst/>
              <a:rect l="0" t="0" r="0" b="0"/>
              <a:pathLst>
                <a:path w="264095" h="227989">
                  <a:moveTo>
                    <a:pt x="260362" y="204571"/>
                  </a:moveTo>
                  <a:lnTo>
                    <a:pt x="264095" y="227989"/>
                  </a:lnTo>
                  <a:lnTo>
                    <a:pt x="0" y="0"/>
                  </a:lnTo>
                  <a:close/>
                  <a:moveTo>
                    <a:pt x="260362" y="204571"/>
                  </a:moveTo>
                </a:path>
              </a:pathLst>
            </a:custGeom>
            <a:solidFill>
              <a:srgbClr val="2E303D">
                <a:alpha val="10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 dirty="0"/>
            </a:p>
          </p:txBody>
        </p:sp>
        <p:pic>
          <p:nvPicPr>
            <p:cNvPr id="1404" name="Picture 1057"/>
            <p:cNvPicPr>
              <a:picLocks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77270" y="1652606"/>
              <a:ext cx="2907030" cy="1560590"/>
            </a:xfrm>
            <a:prstGeom prst="rect">
              <a:avLst/>
            </a:prstGeom>
            <a:noFill/>
          </p:spPr>
        </p:pic>
        <p:sp>
          <p:nvSpPr>
            <p:cNvPr id="1405" name="Rectangle 1797"/>
            <p:cNvSpPr/>
            <p:nvPr/>
          </p:nvSpPr>
          <p:spPr>
            <a:xfrm>
              <a:off x="6737502" y="3746850"/>
              <a:ext cx="4484262" cy="4748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439232">
                <a:tabLst>
                  <a:tab pos="2744789" algn="l"/>
                  <a:tab pos="4279055" algn="l"/>
                </a:tabLst>
              </a:pPr>
              <a:r>
                <a:rPr lang="fr-FR" sz="1200" b="1" i="0" spc="0" baseline="0" noProof="0" dirty="0">
                  <a:solidFill>
                    <a:srgbClr val="231F20"/>
                  </a:solidFill>
                  <a:latin typeface="Calibri"/>
                </a:rPr>
                <a:t>Tension de la pile	</a:t>
              </a:r>
              <a:r>
                <a:rPr lang="fr-FR" sz="1200" b="1" i="0" spc="0" baseline="0" noProof="0" dirty="0">
                  <a:solidFill>
                    <a:srgbClr val="231F20"/>
                  </a:solidFill>
                  <a:latin typeface="Calibri-Bold"/>
                </a:rPr>
                <a:t>4,5 V	9 V</a:t>
              </a:r>
            </a:p>
            <a:p>
              <a:pPr marL="0">
                <a:lnSpc>
                  <a:spcPts val="2206"/>
                </a:lnSpc>
              </a:pP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Nombre de trombones soulevés</a:t>
              </a:r>
            </a:p>
          </p:txBody>
        </p:sp>
        <p:sp>
          <p:nvSpPr>
            <p:cNvPr id="1406" name="Rectangle 1798"/>
            <p:cNvSpPr/>
            <p:nvPr/>
          </p:nvSpPr>
          <p:spPr>
            <a:xfrm>
              <a:off x="9357826" y="4060529"/>
              <a:ext cx="2118720" cy="11673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>
                <a:tabLst>
                  <a:tab pos="1475999" algn="l"/>
                </a:tabLst>
              </a:pP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	.................</a:t>
              </a:r>
            </a:p>
          </p:txBody>
        </p:sp>
        <p:sp>
          <p:nvSpPr>
            <p:cNvPr id="1408" name="Rectangle 1807"/>
            <p:cNvSpPr/>
            <p:nvPr/>
          </p:nvSpPr>
          <p:spPr>
            <a:xfrm>
              <a:off x="6909798" y="1394721"/>
              <a:ext cx="2723860" cy="20391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Mettre en œuvre le protocole expérimental.</a:t>
              </a:r>
            </a:p>
          </p:txBody>
        </p:sp>
        <p:sp>
          <p:nvSpPr>
            <p:cNvPr id="1409" name="Rectangle 1808"/>
            <p:cNvSpPr/>
            <p:nvPr/>
          </p:nvSpPr>
          <p:spPr>
            <a:xfrm>
              <a:off x="6934998" y="3415836"/>
              <a:ext cx="2577708" cy="20391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Organiser et décrire les résultats obtenus.</a:t>
              </a:r>
            </a:p>
          </p:txBody>
        </p:sp>
        <p:sp>
          <p:nvSpPr>
            <p:cNvPr id="1410" name="Rectangle 1809"/>
            <p:cNvSpPr/>
            <p:nvPr/>
          </p:nvSpPr>
          <p:spPr>
            <a:xfrm>
              <a:off x="6934861" y="5001364"/>
              <a:ext cx="1290294" cy="20391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Tirer une conclusion.</a:t>
              </a:r>
            </a:p>
          </p:txBody>
        </p:sp>
        <p:sp>
          <p:nvSpPr>
            <p:cNvPr id="1411" name="Rectangle 1811"/>
            <p:cNvSpPr/>
            <p:nvPr/>
          </p:nvSpPr>
          <p:spPr>
            <a:xfrm>
              <a:off x="6601185" y="4285187"/>
              <a:ext cx="5556726" cy="52575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>
                <a:lnSpc>
                  <a:spcPct val="150000"/>
                </a:lnSpc>
              </a:pP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Plus</a:t>
              </a:r>
              <a:r>
                <a:rPr lang="fr-FR" sz="1200" b="0" i="0" spc="153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la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tension</a:t>
              </a:r>
              <a:r>
                <a:rPr lang="fr-FR" sz="1200" b="0" i="0" spc="153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est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grande,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plus</a:t>
              </a:r>
              <a:r>
                <a:rPr lang="fr-FR" sz="1200" b="0" i="0" spc="154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l’intensité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du</a:t>
              </a:r>
              <a:r>
                <a:rPr lang="fr-FR" sz="1200" b="0" i="0" spc="153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courant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est</a:t>
              </a:r>
              <a:r>
                <a:rPr lang="fr-FR" sz="1200" b="0" i="0" spc="153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</a:t>
              </a:r>
              <a:r>
                <a:rPr lang="fr-FR" sz="1200" b="0" i="0" spc="152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plus</a:t>
              </a:r>
              <a:r>
                <a:rPr lang="fr-FR" sz="1200" b="0" i="0" spc="154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le </a:t>
              </a:r>
            </a:p>
            <a:p>
              <a:pPr marL="0">
                <a:lnSpc>
                  <a:spcPct val="150000"/>
                </a:lnSpc>
              </a:pPr>
              <a:r>
                <a:rPr lang="fr-FR" sz="1200" b="0" i="0" spc="0" baseline="0" noProof="0" dirty="0" err="1">
                  <a:solidFill>
                    <a:srgbClr val="231F20"/>
                  </a:solidFill>
                  <a:latin typeface="Calibri"/>
                </a:rPr>
                <a:t>nombr</a:t>
              </a:r>
              <a:r>
                <a:rPr lang="fr-FR" sz="1200" b="0" i="0" spc="542" baseline="0" noProof="0" dirty="0" err="1">
                  <a:solidFill>
                    <a:srgbClr val="231F20"/>
                  </a:solidFill>
                  <a:latin typeface="Calibri"/>
                </a:rPr>
                <a:t>e</a:t>
              </a:r>
              <a:r>
                <a:rPr lang="fr-FR" sz="1200" b="0" i="0" spc="0" baseline="0" noProof="0" dirty="0" err="1">
                  <a:solidFill>
                    <a:srgbClr val="231F20"/>
                  </a:solidFill>
                  <a:latin typeface="Calibri"/>
                </a:rPr>
                <a:t>de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trombone</a:t>
              </a:r>
              <a:r>
                <a:rPr lang="fr-FR" sz="1200" b="0" i="0" spc="543" baseline="0" noProof="0" dirty="0">
                  <a:solidFill>
                    <a:srgbClr val="231F20"/>
                  </a:solidFill>
                  <a:latin typeface="Calibri"/>
                </a:rPr>
                <a:t>s</a:t>
              </a:r>
              <a:r>
                <a:rPr lang="fr-FR" sz="800" b="0" i="0" spc="0" baseline="0" noProof="0" dirty="0">
                  <a:solidFill>
                    <a:srgbClr val="231F20"/>
                  </a:solidFill>
                  <a:latin typeface="ArialMT-Light"/>
                </a:rPr>
                <a:t>......................................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ArialMT-Light"/>
                </a:rPr>
                <a:t>.</a:t>
              </a:r>
              <a:r>
                <a:rPr lang="fr-FR" sz="1200" b="0" i="0" spc="0" baseline="0" noProof="0" dirty="0">
                  <a:solidFill>
                    <a:srgbClr val="231F20"/>
                  </a:solidFill>
                  <a:latin typeface="Calibri"/>
                </a:rPr>
                <a:t> </a:t>
              </a: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6AC66DA3-23BE-59D0-0B74-3EA7A7F4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Maintenant on va passer à la tâche à réaliser: tâche p.12 </a:t>
            </a:r>
            <a:br>
              <a:rPr lang="fr-FR" noProof="0" dirty="0"/>
            </a:br>
            <a:r>
              <a:rPr lang="fr-FR" noProof="0" dirty="0"/>
              <a:t> Vous allez travailler en groupe.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8C37559-081A-E4E8-7030-8E2048F3EE2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Former des groupes de travail. Préciser la tâche attendue par chaque groupe.</a:t>
            </a:r>
          </a:p>
        </p:txBody>
      </p:sp>
    </p:spTree>
    <p:extLst>
      <p:ext uri="{BB962C8B-B14F-4D97-AF65-F5344CB8AC3E}">
        <p14:creationId xmlns:p14="http://schemas.microsoft.com/office/powerpoint/2010/main" val="19086170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Image 535"/>
          <p:cNvPicPr/>
          <p:nvPr/>
        </p:nvPicPr>
        <p:blipFill>
          <a:blip r:embed="rId2"/>
          <a:srcRect l="15612" t="20950" r="12082" b="54609"/>
          <a:stretch>
            <a:fillRect/>
          </a:stretch>
        </p:blipFill>
        <p:spPr bwMode="auto">
          <a:xfrm>
            <a:off x="645458" y="1425390"/>
            <a:ext cx="10906489" cy="2422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2508885-F66D-CE96-47A1-C60F75FB1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Voyons l’hypothèse à valider ou à invalider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E72863-6B0E-09F7-38B2-9E1DD645004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explicite l’hypothèse.</a:t>
            </a:r>
          </a:p>
        </p:txBody>
      </p:sp>
    </p:spTree>
    <p:extLst>
      <p:ext uri="{BB962C8B-B14F-4D97-AF65-F5344CB8AC3E}">
        <p14:creationId xmlns:p14="http://schemas.microsoft.com/office/powerpoint/2010/main" val="31489352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/>
          <a:srcRect l="14757" t="25140" r="11611" b="50279"/>
          <a:stretch>
            <a:fillRect/>
          </a:stretch>
        </p:blipFill>
        <p:spPr bwMode="auto">
          <a:xfrm>
            <a:off x="457201" y="1237129"/>
            <a:ext cx="10712823" cy="219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199817" y="2118364"/>
            <a:ext cx="30252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l’intensité du courant </a:t>
            </a:r>
          </a:p>
        </p:txBody>
      </p:sp>
      <p:sp>
        <p:nvSpPr>
          <p:cNvPr id="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995612" y="2519850"/>
            <a:ext cx="3636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le nombre de trombones soulevés </a:t>
            </a:r>
          </a:p>
        </p:txBody>
      </p:sp>
      <p:sp>
        <p:nvSpPr>
          <p:cNvPr id="11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893446" y="2974425"/>
            <a:ext cx="30252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le nombre N de spires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6ECE0E-37CB-244B-2875-FA5AF013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On commence par l’identification des variables.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7403AA-B4FC-368E-11C3-DF7DD3BC1C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explique la consigne.</a:t>
            </a:r>
          </a:p>
        </p:txBody>
      </p:sp>
    </p:spTree>
    <p:extLst>
      <p:ext uri="{BB962C8B-B14F-4D97-AF65-F5344CB8AC3E}">
        <p14:creationId xmlns:p14="http://schemas.microsoft.com/office/powerpoint/2010/main" val="290375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/>
          <a:srcRect l="14673" t="15782" r="11768" b="45531"/>
          <a:stretch>
            <a:fillRect/>
          </a:stretch>
        </p:blipFill>
        <p:spPr bwMode="auto">
          <a:xfrm>
            <a:off x="312133" y="1228165"/>
            <a:ext cx="11404738" cy="4356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599780" y="3064825"/>
            <a:ext cx="30252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Un générateur </a:t>
            </a:r>
          </a:p>
        </p:txBody>
      </p:sp>
      <p:sp>
        <p:nvSpPr>
          <p:cNvPr id="15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456341" y="3574770"/>
            <a:ext cx="30252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Faire varier la tension délivrée</a:t>
            </a:r>
          </a:p>
        </p:txBody>
      </p:sp>
      <p:sp>
        <p:nvSpPr>
          <p:cNvPr id="1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331118" y="4683962"/>
            <a:ext cx="35626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Le nombre de trombones soulevés </a:t>
            </a:r>
          </a:p>
        </p:txBody>
      </p:sp>
      <p:sp>
        <p:nvSpPr>
          <p:cNvPr id="17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676529" y="5193907"/>
            <a:ext cx="30252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Compter ce nombre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9D4400-6A0C-DFB2-0821-7FA8FE1E5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On passe à l’étape de l’élaboration d’un protocole expérimental.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70F998-BF62-4788-28C0-92318437A5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explique la consigne.</a:t>
            </a:r>
          </a:p>
        </p:txBody>
      </p:sp>
    </p:spTree>
    <p:extLst>
      <p:ext uri="{BB962C8B-B14F-4D97-AF65-F5344CB8AC3E}">
        <p14:creationId xmlns:p14="http://schemas.microsoft.com/office/powerpoint/2010/main" val="354378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>
          <a:blip r:embed="rId2"/>
          <a:srcRect l="15465" t="34238" r="22296" b="55421"/>
          <a:stretch>
            <a:fillRect/>
          </a:stretch>
        </p:blipFill>
        <p:spPr bwMode="auto">
          <a:xfrm>
            <a:off x="674775" y="1280310"/>
            <a:ext cx="11008659" cy="113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e 17"/>
          <p:cNvGrpSpPr/>
          <p:nvPr/>
        </p:nvGrpSpPr>
        <p:grpSpPr>
          <a:xfrm>
            <a:off x="2626659" y="3051431"/>
            <a:ext cx="4383739" cy="3232828"/>
            <a:chOff x="2154198" y="2352184"/>
            <a:chExt cx="2525377" cy="2804887"/>
          </a:xfrm>
        </p:grpSpPr>
        <p:pic>
          <p:nvPicPr>
            <p:cNvPr id="19" name="Image 18" descr="C:\Users\lenovo\Downloads\ChatGPT Image 25 févr. 2026, 19_42_04.png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45928" y="2352184"/>
              <a:ext cx="2333647" cy="2688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Image 19"/>
            <p:cNvPicPr/>
            <p:nvPr/>
          </p:nvPicPr>
          <p:blipFill>
            <a:blip r:embed="rId4" cstate="print"/>
            <a:srcRect l="52880" t="65098" r="38340" b="20915"/>
            <a:stretch>
              <a:fillRect/>
            </a:stretch>
          </p:blipFill>
          <p:spPr bwMode="auto">
            <a:xfrm>
              <a:off x="2456334" y="4704104"/>
              <a:ext cx="512233" cy="452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 20"/>
            <p:cNvPicPr/>
            <p:nvPr/>
          </p:nvPicPr>
          <p:blipFill>
            <a:blip r:embed="rId4" cstate="print"/>
            <a:srcRect l="52880" t="65098" r="38340" b="20915"/>
            <a:stretch>
              <a:fillRect/>
            </a:stretch>
          </p:blipFill>
          <p:spPr bwMode="auto">
            <a:xfrm>
              <a:off x="2154198" y="4704103"/>
              <a:ext cx="512233" cy="452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ZoneTexte 21"/>
            <p:cNvSpPr txBox="1"/>
            <p:nvPr/>
          </p:nvSpPr>
          <p:spPr>
            <a:xfrm>
              <a:off x="3965870" y="3863787"/>
              <a:ext cx="61200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noProof="0" dirty="0">
                  <a:solidFill>
                    <a:srgbClr val="FF0000"/>
                  </a:solidFill>
                </a:rPr>
                <a:t>5 V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0EE1238-45F5-7B97-C1A3-0506D325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On passe à la mise en œuvre du protocole expérimental.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52BBB0-1361-89BF-F42E-F11C8AE7FE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veille à gérer le matériel disponible et à suivre le travail des élèves.</a:t>
            </a:r>
          </a:p>
        </p:txBody>
      </p:sp>
    </p:spTree>
    <p:extLst>
      <p:ext uri="{BB962C8B-B14F-4D97-AF65-F5344CB8AC3E}">
        <p14:creationId xmlns:p14="http://schemas.microsoft.com/office/powerpoint/2010/main" val="432103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/>
          <p:nvPr/>
        </p:nvPicPr>
        <p:blipFill>
          <a:blip r:embed="rId2"/>
          <a:srcRect l="15936" t="35475" r="21275" b="55587"/>
          <a:stretch>
            <a:fillRect/>
          </a:stretch>
        </p:blipFill>
        <p:spPr bwMode="auto">
          <a:xfrm>
            <a:off x="439270" y="1142148"/>
            <a:ext cx="11143130" cy="668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266789"/>
              </p:ext>
            </p:extLst>
          </p:nvPr>
        </p:nvGraphicFramePr>
        <p:xfrm>
          <a:off x="1096681" y="2431210"/>
          <a:ext cx="9753641" cy="1749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0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1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4856">
                <a:tc>
                  <a:txBody>
                    <a:bodyPr/>
                    <a:lstStyle/>
                    <a:p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Intensité du courant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856">
                <a:tc>
                  <a:txBody>
                    <a:bodyPr/>
                    <a:lstStyle/>
                    <a:p>
                      <a:r>
                        <a:rPr lang="fr-FR" b="1" noProof="0" dirty="0">
                          <a:solidFill>
                            <a:schemeClr val="tx1"/>
                          </a:solidFill>
                        </a:rPr>
                        <a:t>Nombre de trombones soulevés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……………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96680" y="4616441"/>
            <a:ext cx="97536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noProof="0" dirty="0"/>
              <a:t>plus l’intensité du courant est ...................................... plus le nombre  de trombones  .......................... </a:t>
            </a:r>
          </a:p>
        </p:txBody>
      </p:sp>
      <p:sp>
        <p:nvSpPr>
          <p:cNvPr id="15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745345" y="4616441"/>
            <a:ext cx="12281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grande </a:t>
            </a:r>
          </a:p>
        </p:txBody>
      </p:sp>
      <p:sp>
        <p:nvSpPr>
          <p:cNvPr id="1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9194621" y="4581943"/>
            <a:ext cx="12281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est attiré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70E26AD-6718-6BC1-F9F3-1594DF34C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On note les résultats obtenus.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429D8D1-63C1-E1D9-951C-72E479381D1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demande de noter les résultats obtenus et demande une lecture à ces résultats .</a:t>
            </a:r>
          </a:p>
        </p:txBody>
      </p:sp>
    </p:spTree>
    <p:extLst>
      <p:ext uri="{BB962C8B-B14F-4D97-AF65-F5344CB8AC3E}">
        <p14:creationId xmlns:p14="http://schemas.microsoft.com/office/powerpoint/2010/main" val="3164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3963" y="1513149"/>
            <a:ext cx="18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noProof="0" dirty="0">
                <a:solidFill>
                  <a:srgbClr val="FF0000"/>
                </a:solidFill>
              </a:rPr>
              <a:t>Conclusion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885995" y="2581853"/>
            <a:ext cx="10470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noProof="0" dirty="0"/>
              <a:t>Plus l’intensité du courant augmente, plus le degré d’attraction est...........................</a:t>
            </a:r>
          </a:p>
          <a:p>
            <a:pPr>
              <a:lnSpc>
                <a:spcPct val="200000"/>
              </a:lnSpc>
            </a:pPr>
            <a:r>
              <a:rPr lang="fr-FR" sz="2400" noProof="0" dirty="0"/>
              <a:t>L’hypothèse est .....................</a:t>
            </a:r>
          </a:p>
        </p:txBody>
      </p:sp>
      <p:sp>
        <p:nvSpPr>
          <p:cNvPr id="17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9389019" y="2849765"/>
            <a:ext cx="12281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augmente </a:t>
            </a:r>
          </a:p>
        </p:txBody>
      </p:sp>
      <p:sp>
        <p:nvSpPr>
          <p:cNvPr id="18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418013" y="3567530"/>
            <a:ext cx="12281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b="1" noProof="0" dirty="0">
                <a:solidFill>
                  <a:srgbClr val="00B0F0"/>
                </a:solidFill>
                <a:latin typeface="Ink Free" panose="03080402000500000000" pitchFamily="66" charset="0"/>
              </a:rPr>
              <a:t>validée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180B1E-8824-D8EF-9434-4DAE4672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 Que peut-on conclure?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49BC0CF-5FB4-F419-C900-F43A0FEF16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fait participer les élèves.</a:t>
            </a:r>
          </a:p>
        </p:txBody>
      </p:sp>
    </p:spTree>
    <p:extLst>
      <p:ext uri="{BB962C8B-B14F-4D97-AF65-F5344CB8AC3E}">
        <p14:creationId xmlns:p14="http://schemas.microsoft.com/office/powerpoint/2010/main" val="204440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de finir, faisons un petit résumé ensemble ! Alors, Qui peut me rappeler ce qu’on a appris lors de cette séance?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</a:t>
            </a:r>
            <a:r>
              <a:rPr lang="fr-FR" noProof="0" dirty="0" err="1"/>
              <a:t>enseignant.e</a:t>
            </a:r>
            <a:r>
              <a:rPr lang="fr-FR" noProof="0" dirty="0"/>
              <a:t> pose quelques questions.</a:t>
            </a:r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1B22AF99-C36F-7213-47D8-A1584C487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Avant de finir cette séance, c’était quoi notre tâche?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donne un rappel de la séance.</a:t>
            </a:r>
          </a:p>
        </p:txBody>
      </p:sp>
      <p:sp>
        <p:nvSpPr>
          <p:cNvPr id="6" name="Google Shape;2054;p38">
            <a:extLst>
              <a:ext uri="{FF2B5EF4-FFF2-40B4-BE49-F238E27FC236}">
                <a16:creationId xmlns:a16="http://schemas.microsoft.com/office/drawing/2014/main" id="{AF875269-D7C5-A17D-6810-C1ECC6932A81}"/>
              </a:ext>
            </a:extLst>
          </p:cNvPr>
          <p:cNvSpPr/>
          <p:nvPr/>
        </p:nvSpPr>
        <p:spPr>
          <a:xfrm>
            <a:off x="850291" y="3116888"/>
            <a:ext cx="10611159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457200"/>
            <a:endParaRPr lang="fr-FR" sz="2400" noProof="0" dirty="0">
              <a:solidFill>
                <a:prstClr val="black"/>
              </a:solidFill>
            </a:endParaRPr>
          </a:p>
        </p:txBody>
      </p:sp>
      <p:pic>
        <p:nvPicPr>
          <p:cNvPr id="8" name="Image 23">
            <a:extLst>
              <a:ext uri="{FF2B5EF4-FFF2-40B4-BE49-F238E27FC236}">
                <a16:creationId xmlns:a16="http://schemas.microsoft.com/office/drawing/2014/main" id="{3458ACDA-96B0-972A-1193-B73E0EFC1B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52" y="2833612"/>
            <a:ext cx="805544" cy="805544"/>
          </a:xfrm>
          <a:prstGeom prst="rect">
            <a:avLst/>
          </a:prstGeom>
        </p:spPr>
      </p:pic>
      <p:sp>
        <p:nvSpPr>
          <p:cNvPr id="9" name="ZoneTexte 3">
            <a:extLst>
              <a:ext uri="{FF2B5EF4-FFF2-40B4-BE49-F238E27FC236}">
                <a16:creationId xmlns:a16="http://schemas.microsoft.com/office/drawing/2014/main" id="{6888CC28-5549-C20C-B4DB-CFA0E96A0BC7}"/>
              </a:ext>
            </a:extLst>
          </p:cNvPr>
          <p:cNvSpPr txBox="1"/>
          <p:nvPr/>
        </p:nvSpPr>
        <p:spPr>
          <a:xfrm>
            <a:off x="1349396" y="3209351"/>
            <a:ext cx="9952997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 defTabSz="457200"/>
            <a:endParaRPr lang="fr-FR" b="1" i="1" noProof="0" dirty="0">
              <a:ea typeface="Calibri"/>
              <a:cs typeface="Calibri"/>
              <a:sym typeface="Calibri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1DE72E31-5D5B-0492-5C4B-5863A4AB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6390" y="434507"/>
            <a:ext cx="467661" cy="4676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233AA6-8F7B-4EEA-BD25-F1680FF9524A}"/>
              </a:ext>
            </a:extLst>
          </p:cNvPr>
          <p:cNvSpPr/>
          <p:nvPr/>
        </p:nvSpPr>
        <p:spPr>
          <a:xfrm>
            <a:off x="1223704" y="3301553"/>
            <a:ext cx="10485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400" b="1" kern="0" noProof="0" dirty="0">
                <a:solidFill>
                  <a:srgbClr val="FF0000"/>
                </a:solidFill>
              </a:rPr>
              <a:t>Étudier</a:t>
            </a:r>
            <a:r>
              <a:rPr lang="fr-FR" sz="2400" b="1" kern="0" noProof="0" dirty="0"/>
              <a:t> l’effet de quelques facteurs sur le degré d’attraction d’un électro-aimant.</a:t>
            </a:r>
          </a:p>
        </p:txBody>
      </p:sp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831A-6EBF-A77B-D39C-E662B24D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8">
            <a:extLst>
              <a:ext uri="{FF2B5EF4-FFF2-40B4-BE49-F238E27FC236}">
                <a16:creationId xmlns:a16="http://schemas.microsoft.com/office/drawing/2014/main" id="{B4758A64-D0CE-5D23-EF19-C927F837E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84541" y="1295634"/>
            <a:ext cx="11260587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2800" noProof="0" dirty="0"/>
              <a:t>Plus </a:t>
            </a:r>
            <a:r>
              <a:rPr lang="fr-FR" sz="2800" b="1" noProof="0" dirty="0"/>
              <a:t>le nombre de spires est</a:t>
            </a:r>
            <a:r>
              <a:rPr lang="fr-FR" sz="2800" b="1" noProof="0" dirty="0">
                <a:solidFill>
                  <a:srgbClr val="FF0000"/>
                </a:solidFill>
              </a:rPr>
              <a:t> grand</a:t>
            </a:r>
            <a:r>
              <a:rPr lang="fr-FR" sz="2800" noProof="0" dirty="0"/>
              <a:t>, plus </a:t>
            </a:r>
            <a:r>
              <a:rPr lang="fr-FR" sz="2800" b="1" noProof="0" dirty="0"/>
              <a:t>la force d’attraction </a:t>
            </a:r>
            <a:r>
              <a:rPr lang="fr-FR" sz="2800" noProof="0" dirty="0"/>
              <a:t>de l’électro-aimant</a:t>
            </a:r>
            <a:r>
              <a:rPr lang="fr-FR" sz="2800" b="1" noProof="0" dirty="0">
                <a:solidFill>
                  <a:srgbClr val="FF0000"/>
                </a:solidFill>
              </a:rPr>
              <a:t> augmente</a:t>
            </a:r>
            <a:r>
              <a:rPr lang="fr-FR" sz="2800" noProof="0" dirty="0"/>
              <a:t>.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89531" y="3783828"/>
            <a:ext cx="11260587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fr-FR" sz="2800" noProof="0" dirty="0"/>
              <a:t>Plus </a:t>
            </a:r>
            <a:r>
              <a:rPr lang="fr-FR" sz="2800" b="1" noProof="0" dirty="0"/>
              <a:t>l’intensité du courant est</a:t>
            </a:r>
            <a:r>
              <a:rPr lang="fr-FR" sz="2800" b="1" noProof="0" dirty="0">
                <a:solidFill>
                  <a:srgbClr val="FF0000"/>
                </a:solidFill>
              </a:rPr>
              <a:t> grande</a:t>
            </a:r>
            <a:r>
              <a:rPr lang="fr-FR" sz="2800" noProof="0" dirty="0"/>
              <a:t>, plus </a:t>
            </a:r>
            <a:r>
              <a:rPr lang="fr-FR" sz="2800" b="1" noProof="0" dirty="0"/>
              <a:t>la force d’attraction </a:t>
            </a:r>
            <a:r>
              <a:rPr lang="fr-FR" sz="2800" noProof="0" dirty="0"/>
              <a:t>de l’électro-aimant</a:t>
            </a:r>
            <a:r>
              <a:rPr lang="fr-FR" sz="2800" b="1" noProof="0" dirty="0">
                <a:solidFill>
                  <a:srgbClr val="FF0000"/>
                </a:solidFill>
              </a:rPr>
              <a:t> augmente</a:t>
            </a:r>
            <a:r>
              <a:rPr lang="fr-FR" sz="2800" noProof="0" dirty="0"/>
              <a:t>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D96123-708A-2CA0-4CFD-2F1C149A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Voilà ce qu’il faut bien retenir.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FF2725-6B09-B8E1-96FE-09826FCD21A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fait participer les élèves pour rappeler l’influence des deux facteurs étudiés.</a:t>
            </a:r>
          </a:p>
        </p:txBody>
      </p:sp>
    </p:spTree>
    <p:extLst>
      <p:ext uri="{BB962C8B-B14F-4D97-AF65-F5344CB8AC3E}">
        <p14:creationId xmlns:p14="http://schemas.microsoft.com/office/powerpoint/2010/main" val="2379835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831A-6EBF-A77B-D39C-E662B24D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8">
            <a:extLst>
              <a:ext uri="{FF2B5EF4-FFF2-40B4-BE49-F238E27FC236}">
                <a16:creationId xmlns:a16="http://schemas.microsoft.com/office/drawing/2014/main" id="{B4758A64-D0CE-5D23-EF19-C927F837E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36696" y="1164134"/>
            <a:ext cx="119077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noProof="0" dirty="0">
                <a:solidFill>
                  <a:srgbClr val="FF0000"/>
                </a:solidFill>
              </a:rPr>
              <a:t>Après l’émission de l’hypothèse:</a:t>
            </a:r>
          </a:p>
          <a:p>
            <a:endParaRPr lang="fr-FR" sz="2800" noProof="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Identifier les variables</a:t>
            </a:r>
            <a:r>
              <a:rPr lang="fr-FR" sz="2800" noProof="0" dirty="0"/>
              <a:t> :indépendantes; dépendantes et contrôlées.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FR" sz="2800" noProof="0" dirty="0"/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Élaborer un protocole expérimental.</a:t>
            </a:r>
          </a:p>
          <a:p>
            <a:pPr lvl="0"/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kern="0" noProof="0" dirty="0">
                <a:solidFill>
                  <a:srgbClr val="231F20"/>
                </a:solidFill>
              </a:rPr>
              <a:t>Mettre en œuvre le protocole expérimental.</a:t>
            </a:r>
          </a:p>
          <a:p>
            <a:pPr lvl="0"/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rgbClr val="231F20"/>
                </a:solidFill>
              </a:rPr>
              <a:t>Organiser et décrire les résultats obtenus.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fr-FR" sz="2800" kern="0" noProof="0" dirty="0">
              <a:solidFill>
                <a:srgbClr val="231F2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rgbClr val="231F20"/>
                </a:solidFill>
              </a:rPr>
              <a:t>Tirer la conclusion sur l’effet du facteur.</a:t>
            </a:r>
            <a:endParaRPr lang="fr-FR" sz="2800" noProof="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FR" sz="280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4277E4-5288-1B9B-7B32-20A088FAD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Pour étudier l’effet d’un facteur sur le degré d’attraction d’un électro-aimant on doit: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D5E923-1324-63D6-DB5F-608286F9738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fait participer les élèves pour rappeler les lois de la réflexion.</a:t>
            </a:r>
          </a:p>
        </p:txBody>
      </p:sp>
    </p:spTree>
    <p:extLst>
      <p:ext uri="{BB962C8B-B14F-4D97-AF65-F5344CB8AC3E}">
        <p14:creationId xmlns:p14="http://schemas.microsoft.com/office/powerpoint/2010/main" val="32659135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ED7F110-2F67-0D06-5B91-D9417A4D5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757947" y="71000"/>
            <a:ext cx="365440" cy="369332"/>
          </a:xfrm>
          <a:prstGeom prst="rect">
            <a:avLst/>
          </a:prstGeom>
          <a:solidFill>
            <a:srgbClr val="F7C475"/>
          </a:solidFill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chemeClr val="bg1"/>
                </a:solidFill>
              </a:rPr>
              <a:t>C</a:t>
            </a:r>
          </a:p>
        </p:txBody>
      </p:sp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64635" y="2917380"/>
              <a:ext cx="2866263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285750" indent="-285750"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     </a:t>
              </a:r>
              <a:r>
                <a:rPr lang="fr-FR" b="1" kern="0" noProof="0" dirty="0"/>
                <a:t>Étudier l’effet de quelques facteurs sur le degré d’attraction d’un électro-aimant.</a:t>
              </a:r>
              <a:endParaRPr lang="fr-FR" b="1" noProof="0" dirty="0"/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6"/>
              <a:ext cx="2834967" cy="1742157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34719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495665"/>
              <a:ext cx="1149275" cy="280003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996930" y="2764706"/>
              <a:ext cx="24028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spires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Effet d’un facteur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Degré d’attraction</a:t>
              </a: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530898" y="3775668"/>
              <a:ext cx="884861" cy="53769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497122"/>
              <a:ext cx="9353208" cy="893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sz="1400" noProof="0" dirty="0"/>
                <a:t>Plus </a:t>
              </a:r>
              <a:r>
                <a:rPr lang="fr-FR" sz="1400" b="1" noProof="0" dirty="0"/>
                <a:t>le nombre de spires est ……………………………..</a:t>
              </a:r>
              <a:r>
                <a:rPr lang="fr-FR" sz="1400" noProof="0" dirty="0"/>
                <a:t> plus </a:t>
              </a:r>
              <a:r>
                <a:rPr lang="fr-FR" sz="1400" b="1" noProof="0" dirty="0"/>
                <a:t>la force d’attraction </a:t>
              </a:r>
              <a:r>
                <a:rPr lang="fr-FR" sz="1400" noProof="0" dirty="0"/>
                <a:t>de l’électro-aimant</a:t>
              </a:r>
              <a:r>
                <a:rPr lang="fr-FR" sz="1400" b="1" noProof="0" dirty="0"/>
                <a:t> …………………………..</a:t>
              </a:r>
              <a:r>
                <a:rPr lang="fr-FR" sz="1400" noProof="0" dirty="0"/>
                <a:t>.</a:t>
              </a:r>
            </a:p>
            <a:p>
              <a:endParaRPr lang="fr-FR" sz="1400" noProof="0" dirty="0"/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§"/>
              </a:pPr>
              <a:r>
                <a:rPr lang="fr-FR" sz="1400" noProof="0" dirty="0"/>
                <a:t>Plus </a:t>
              </a:r>
              <a:r>
                <a:rPr lang="fr-FR" sz="1400" b="1" noProof="0" dirty="0"/>
                <a:t>l’intensité du courant est ………………………………….</a:t>
              </a:r>
              <a:r>
                <a:rPr lang="fr-FR" sz="1400" noProof="0" dirty="0"/>
                <a:t> plus </a:t>
              </a:r>
              <a:r>
                <a:rPr lang="fr-FR" sz="1400" b="1" noProof="0" dirty="0"/>
                <a:t>la force d’attraction </a:t>
              </a:r>
              <a:r>
                <a:rPr lang="fr-FR" sz="1400" noProof="0" dirty="0"/>
                <a:t>de l’électro-aimant</a:t>
              </a:r>
              <a:r>
                <a:rPr lang="fr-FR" sz="1400" b="1" noProof="0" dirty="0"/>
                <a:t> ………………………..</a:t>
              </a:r>
              <a:r>
                <a:rPr lang="fr-FR" sz="1400" noProof="0" dirty="0"/>
                <a:t>.</a:t>
              </a: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325085" y="4689107"/>
              <a:ext cx="827834" cy="717531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26" name="ZoneTexte 32"/>
          <p:cNvSpPr txBox="1"/>
          <p:nvPr/>
        </p:nvSpPr>
        <p:spPr>
          <a:xfrm>
            <a:off x="8742381" y="3419657"/>
            <a:ext cx="2479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kern="0" noProof="0" dirty="0">
                <a:solidFill>
                  <a:srgbClr val="000000"/>
                </a:solidFill>
                <a:latin typeface="Arial"/>
              </a:rPr>
              <a:t>Tirer une conclusion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kern="0" noProof="0" dirty="0">
                <a:solidFill>
                  <a:srgbClr val="000000"/>
                </a:solidFill>
                <a:latin typeface="Arial"/>
              </a:rPr>
              <a:t>Elaborer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kern="0" noProof="0" dirty="0">
                <a:solidFill>
                  <a:srgbClr val="000000"/>
                </a:solidFill>
                <a:latin typeface="Arial"/>
              </a:rPr>
              <a:t>Identifier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kern="0" noProof="0" dirty="0">
                <a:solidFill>
                  <a:srgbClr val="000000"/>
                </a:solidFill>
                <a:latin typeface="Arial"/>
              </a:rPr>
              <a:t>Conclure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1517325" y="2850204"/>
            <a:ext cx="8559331" cy="754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i="1" noProof="0" dirty="0"/>
              <a:t>Exercice 3  ; 4 de la page 15 et exercice  6 page 16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FCFED45-E8C2-9AC7-8614-043D564E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Bravo à tous ! Révisez dans le livret  ce qu’on a vu aujourd'hui  et faire les exercices suivants: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F1CCDC0-4E56-9716-FF87-621259A56E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/>
              <a:t>L’enseignant incite les élèves à faire l’exercice à la maison et clore la séance.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200" noProof="0" dirty="0">
                <a:solidFill>
                  <a:prstClr val="white"/>
                </a:solidFill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200">
                <a:defRPr/>
              </a:pPr>
              <a:endParaRPr lang="fr-FR" sz="5600" b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" name="Rectangle : coins arrondis 1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200" noProof="0" dirty="0">
                <a:solidFill>
                  <a:prstClr val="white"/>
                </a:solidFill>
                <a:highlight>
                  <a:srgbClr val="FFFF00"/>
                </a:highlight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200">
                <a:defRPr/>
              </a:pPr>
              <a:endParaRPr lang="fr-FR" sz="5600" b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4800" i="1" noProof="0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r>
                <a:rPr lang="fr-FR" sz="4800" i="1" noProof="0" dirty="0">
                  <a:solidFill>
                    <a:prstClr val="black"/>
                  </a:solidFill>
                  <a:latin typeface="Calibri" panose="020F0502020204030204"/>
                  <a:sym typeface="Arial" panose="020B0604020202020204"/>
                </a:rPr>
                <a:t>A la prochaine séance!</a:t>
              </a:r>
            </a:p>
          </p:txBody>
        </p:sp>
      </p:grpSp>
      <p:pic>
        <p:nvPicPr>
          <p:cNvPr id="10" name="Google Shape;1141;p7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5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6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7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8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8584</TotalTime>
  <Words>2932</Words>
  <Application>Microsoft Office PowerPoint</Application>
  <PresentationFormat>Grand écran</PresentationFormat>
  <Paragraphs>436</Paragraphs>
  <Slides>64</Slides>
  <Notes>4</Notes>
  <HiddenSlides>4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64</vt:i4>
      </vt:variant>
    </vt:vector>
  </HeadingPairs>
  <TitlesOfParts>
    <vt:vector size="80" baseType="lpstr">
      <vt:lpstr>Aptos</vt:lpstr>
      <vt:lpstr>Arial</vt:lpstr>
      <vt:lpstr>ArialMT-Light</vt:lpstr>
      <vt:lpstr>Calibri</vt:lpstr>
      <vt:lpstr>Calibri-Bold</vt:lpstr>
      <vt:lpstr>Dosis</vt:lpstr>
      <vt:lpstr>Ink Free</vt:lpstr>
      <vt:lpstr>Wingdings</vt:lpstr>
      <vt:lpstr>Office Theme</vt:lpstr>
      <vt:lpstr>Custom Design</vt:lpstr>
      <vt:lpstr>1_Custom Design</vt:lpstr>
      <vt:lpstr>1_Office Theme</vt:lpstr>
      <vt:lpstr>6_Office Theme</vt:lpstr>
      <vt:lpstr>7_Office Theme</vt:lpstr>
      <vt:lpstr>2_Office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Le professeur ou l’un des élèves lit un texte. Observez le comportement de ces élèves dans ces images. À votre avis, quel comportement négatif est mis en évidence ?</vt:lpstr>
      <vt:lpstr>Tout le long de la séance on doit suivre sérieusement soit au cours de la lecture ou soit de la réalisation des activités ou….</vt:lpstr>
      <vt:lpstr>Présentation PowerPoint</vt:lpstr>
      <vt:lpstr>On va commencer cette séance par un rappel sur les électro-aimants.   Répondre par vrai ou faux.</vt:lpstr>
      <vt:lpstr>Oui , c’est  un aimant temporaire.</vt:lpstr>
      <vt:lpstr>Répondre par vrai ou faux.</vt:lpstr>
      <vt:lpstr>Vrai.</vt:lpstr>
      <vt:lpstr>Choisir la bonne réponse.</vt:lpstr>
      <vt:lpstr>Quand le courant est coupé, l’électro-aimant n’est plus aimant.</vt:lpstr>
      <vt:lpstr>Présentation PowerPoint</vt:lpstr>
      <vt:lpstr>Avant d’aborder notre tâche d’aujourd’hui, je vous présente la situation suivante:</vt:lpstr>
      <vt:lpstr>À la fin de cette séance, vous serez capables d’étudier l’influence de quelques facteurs sur le degré d’attraction d’un électro-aimant.</vt:lpstr>
      <vt:lpstr>Présentation PowerPoint</vt:lpstr>
      <vt:lpstr>Avant de passer à notre tâche, je vais vous présenter des  bobines avec leurs spires et donner quelques facteurs influençant sur le degré d’attraction. </vt:lpstr>
      <vt:lpstr>Avant de passer à notre tâche, je vais vous présenter des  bobines avec leurs spires et donner quelques facteurs influençant sur le degré d’attraction. </vt:lpstr>
      <vt:lpstr>Avant de passer à notre tâche, je vais vous présenter des  bobines avec leurs spires et donner quelques facteurs influençant sur le degré d’attraction. </vt:lpstr>
      <vt:lpstr>Dans cette séance on va étudier l’effet de quelques facteurs influençant sur le degré d’attraction d’un électro-aimant. </vt:lpstr>
      <vt:lpstr>Présentation PowerPoint</vt:lpstr>
      <vt:lpstr>Présentation PowerPoint</vt:lpstr>
      <vt:lpstr>Voici notre tâche principale. Je vais vous montrer comment étudier l’effet d’un facteur sur la force d’attraction d’un électro-aimant. </vt:lpstr>
      <vt:lpstr> Je commence par l’identification des variables.</vt:lpstr>
      <vt:lpstr> Je passe à l’étape de l’élaboration d’un protocole expérimental.</vt:lpstr>
      <vt:lpstr> Je passe à l’étape de la mise en œuvre du protocole expérimental.</vt:lpstr>
      <vt:lpstr>Présentation PowerPoint</vt:lpstr>
      <vt:lpstr> Je passe à la dernière étape qui consiste à tirer une conclusion pour confirmer ou infirmer l’hypothèse.</vt:lpstr>
      <vt:lpstr>Je récapitule: pour étudier l’influence d’un facteur sur le degré d’attraction , je procède comme suit:</vt:lpstr>
      <vt:lpstr>À retenir.</vt:lpstr>
      <vt:lpstr>Présentation PowerPoint</vt:lpstr>
      <vt:lpstr>Fermer vos livrets .Prenez vos ardoises et écrivez-y votre réponse.  Répondre par vrai ou faux.</vt:lpstr>
      <vt:lpstr>C’est faux: si le nombre de spires augmente,  le degré d’attraction augmente.</vt:lpstr>
      <vt:lpstr> Répondre par vrai ou faux.</vt:lpstr>
      <vt:lpstr>Effectivement si le nombre de spires augmente, alors le degré d’attraction augmente.</vt:lpstr>
      <vt:lpstr>Répondre par vrai ou faux.</vt:lpstr>
      <vt:lpstr>Faux.</vt:lpstr>
      <vt:lpstr>Choisir la bonne réponse.</vt:lpstr>
      <vt:lpstr>Le nombre de spires est la variable indépendante et le nombre de clous attiré est la variable dépendante.</vt:lpstr>
      <vt:lpstr>Choisir la bonne réponse.</vt:lpstr>
      <vt:lpstr>Présentation PowerPoint</vt:lpstr>
      <vt:lpstr>Présentation PowerPoint</vt:lpstr>
      <vt:lpstr>Maintenant on va passer à la tâche à réaliser: tâche p.12   Vous allez travailler en groupe.</vt:lpstr>
      <vt:lpstr>Voyons l’hypothèse à valider ou à invalider</vt:lpstr>
      <vt:lpstr>On commence par l’identification des variables.</vt:lpstr>
      <vt:lpstr> On passe à l’étape de l’élaboration d’un protocole expérimental.</vt:lpstr>
      <vt:lpstr> On passe à la mise en œuvre du protocole expérimental.</vt:lpstr>
      <vt:lpstr> On note les résultats obtenus.</vt:lpstr>
      <vt:lpstr> Que peut-on conclure?</vt:lpstr>
      <vt:lpstr>Présentation PowerPoint</vt:lpstr>
      <vt:lpstr>Avant de finir, faisons un petit résumé ensemble ! Alors, Qui peut me rappeler ce qu’on a appris lors de cette séance?</vt:lpstr>
      <vt:lpstr>Avant de finir cette séance, c’était quoi notre tâche? </vt:lpstr>
      <vt:lpstr>Voilà ce qu’il faut bien retenir.</vt:lpstr>
      <vt:lpstr>Pour étudier l’effet d’un facteur sur le degré d’attraction d’un électro-aimant on doit:</vt:lpstr>
      <vt:lpstr>On termine par la carte lexicale suivante.</vt:lpstr>
      <vt:lpstr>Bravo à tous ! Révisez dans le livret  ce qu’on a vu aujourd'hui  et faire les exercices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SALIM EL MOKHTAR</cp:lastModifiedBy>
  <cp:revision>2163</cp:revision>
  <cp:lastPrinted>2024-10-05T19:15:00Z</cp:lastPrinted>
  <dcterms:created xsi:type="dcterms:W3CDTF">2024-05-28T10:13:00Z</dcterms:created>
  <dcterms:modified xsi:type="dcterms:W3CDTF">2026-03-28T11:10:06Z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