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71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163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165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78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8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85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6.xml"/>
  <Override ContentType="application/vnd.openxmlformats-officedocument.presentationml.slideLayout+xml" PartName="/ppt/slideLayouts/slideLayout183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66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74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172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6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17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80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179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82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177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16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184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67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75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169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86.xml"/>
  <Override ContentType="application/vnd.openxmlformats-officedocument.presentationml.slideLayout+xml" PartName="/ppt/slideLayouts/slideLayout173.xml"/>
  <Override ContentType="application/vnd.openxmlformats-officedocument.presentationml.slideLayout+xml" PartName="/ppt/slideLayouts/slideLayout160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77" r:id="rId4"/>
    <p:sldMasterId id="2147483725" r:id="rId5"/>
    <p:sldMasterId id="2147483756" r:id="rId6"/>
    <p:sldMasterId id="2147483782" r:id="rId7"/>
    <p:sldMasterId id="2147483811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26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</p:sldIdLst>
  <p:sldSz cy="6858000" cx="12192000"/>
  <p:notesSz cx="6858000" cy="9144000"/>
  <p:embeddedFontLst>
    <p:embeddedFont>
      <p:font typeface="Dosis"/>
      <p:regular r:id="rId90"/>
      <p:bold r:id="rId9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2" roundtripDataSignature="AMtx7mib1u1v3BPWxQTGaSqxrB8B1kcd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84" Type="http://schemas.openxmlformats.org/officeDocument/2006/relationships/slide" Target="slides/slide75.xml"/><Relationship Id="rId83" Type="http://schemas.openxmlformats.org/officeDocument/2006/relationships/slide" Target="slides/slide74.xml"/><Relationship Id="rId42" Type="http://schemas.openxmlformats.org/officeDocument/2006/relationships/slide" Target="slides/slide33.xml"/><Relationship Id="rId86" Type="http://schemas.openxmlformats.org/officeDocument/2006/relationships/slide" Target="slides/slide77.xml"/><Relationship Id="rId41" Type="http://schemas.openxmlformats.org/officeDocument/2006/relationships/slide" Target="slides/slide32.xml"/><Relationship Id="rId85" Type="http://schemas.openxmlformats.org/officeDocument/2006/relationships/slide" Target="slides/slide76.xml"/><Relationship Id="rId44" Type="http://schemas.openxmlformats.org/officeDocument/2006/relationships/slide" Target="slides/slide35.xml"/><Relationship Id="rId88" Type="http://schemas.openxmlformats.org/officeDocument/2006/relationships/slide" Target="slides/slide79.xml"/><Relationship Id="rId43" Type="http://schemas.openxmlformats.org/officeDocument/2006/relationships/slide" Target="slides/slide34.xml"/><Relationship Id="rId87" Type="http://schemas.openxmlformats.org/officeDocument/2006/relationships/slide" Target="slides/slide78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89" Type="http://schemas.openxmlformats.org/officeDocument/2006/relationships/slide" Target="slides/slide80.xml"/><Relationship Id="rId80" Type="http://schemas.openxmlformats.org/officeDocument/2006/relationships/slide" Target="slides/slide71.xml"/><Relationship Id="rId82" Type="http://schemas.openxmlformats.org/officeDocument/2006/relationships/slide" Target="slides/slide73.xml"/><Relationship Id="rId81" Type="http://schemas.openxmlformats.org/officeDocument/2006/relationships/slide" Target="slides/slide72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73" Type="http://schemas.openxmlformats.org/officeDocument/2006/relationships/slide" Target="slides/slide64.xml"/><Relationship Id="rId72" Type="http://schemas.openxmlformats.org/officeDocument/2006/relationships/slide" Target="slides/slide63.xml"/><Relationship Id="rId31" Type="http://schemas.openxmlformats.org/officeDocument/2006/relationships/slide" Target="slides/slide22.xml"/><Relationship Id="rId75" Type="http://schemas.openxmlformats.org/officeDocument/2006/relationships/slide" Target="slides/slide66.xml"/><Relationship Id="rId30" Type="http://schemas.openxmlformats.org/officeDocument/2006/relationships/slide" Target="slides/slide21.xml"/><Relationship Id="rId74" Type="http://schemas.openxmlformats.org/officeDocument/2006/relationships/slide" Target="slides/slide65.xml"/><Relationship Id="rId33" Type="http://schemas.openxmlformats.org/officeDocument/2006/relationships/slide" Target="slides/slide24.xml"/><Relationship Id="rId77" Type="http://schemas.openxmlformats.org/officeDocument/2006/relationships/slide" Target="slides/slide68.xml"/><Relationship Id="rId32" Type="http://schemas.openxmlformats.org/officeDocument/2006/relationships/slide" Target="slides/slide23.xml"/><Relationship Id="rId76" Type="http://schemas.openxmlformats.org/officeDocument/2006/relationships/slide" Target="slides/slide67.xml"/><Relationship Id="rId35" Type="http://schemas.openxmlformats.org/officeDocument/2006/relationships/slide" Target="slides/slide26.xml"/><Relationship Id="rId79" Type="http://schemas.openxmlformats.org/officeDocument/2006/relationships/slide" Target="slides/slide70.xml"/><Relationship Id="rId34" Type="http://schemas.openxmlformats.org/officeDocument/2006/relationships/slide" Target="slides/slide25.xml"/><Relationship Id="rId78" Type="http://schemas.openxmlformats.org/officeDocument/2006/relationships/slide" Target="slides/slide69.xml"/><Relationship Id="rId71" Type="http://schemas.openxmlformats.org/officeDocument/2006/relationships/slide" Target="slides/slide62.xml"/><Relationship Id="rId70" Type="http://schemas.openxmlformats.org/officeDocument/2006/relationships/slide" Target="slides/slide61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62" Type="http://schemas.openxmlformats.org/officeDocument/2006/relationships/slide" Target="slides/slide53.xml"/><Relationship Id="rId61" Type="http://schemas.openxmlformats.org/officeDocument/2006/relationships/slide" Target="slides/slide52.xml"/><Relationship Id="rId20" Type="http://schemas.openxmlformats.org/officeDocument/2006/relationships/slide" Target="slides/slide11.xml"/><Relationship Id="rId64" Type="http://schemas.openxmlformats.org/officeDocument/2006/relationships/slide" Target="slides/slide55.xml"/><Relationship Id="rId63" Type="http://schemas.openxmlformats.org/officeDocument/2006/relationships/slide" Target="slides/slide54.xml"/><Relationship Id="rId22" Type="http://schemas.openxmlformats.org/officeDocument/2006/relationships/slide" Target="slides/slide13.xml"/><Relationship Id="rId66" Type="http://schemas.openxmlformats.org/officeDocument/2006/relationships/slide" Target="slides/slide57.xml"/><Relationship Id="rId21" Type="http://schemas.openxmlformats.org/officeDocument/2006/relationships/slide" Target="slides/slide12.xml"/><Relationship Id="rId65" Type="http://schemas.openxmlformats.org/officeDocument/2006/relationships/slide" Target="slides/slide56.xml"/><Relationship Id="rId24" Type="http://schemas.openxmlformats.org/officeDocument/2006/relationships/slide" Target="slides/slide15.xml"/><Relationship Id="rId68" Type="http://schemas.openxmlformats.org/officeDocument/2006/relationships/slide" Target="slides/slide59.xml"/><Relationship Id="rId23" Type="http://schemas.openxmlformats.org/officeDocument/2006/relationships/slide" Target="slides/slide14.xml"/><Relationship Id="rId67" Type="http://schemas.openxmlformats.org/officeDocument/2006/relationships/slide" Target="slides/slide58.xml"/><Relationship Id="rId60" Type="http://schemas.openxmlformats.org/officeDocument/2006/relationships/slide" Target="slides/slide5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69" Type="http://schemas.openxmlformats.org/officeDocument/2006/relationships/slide" Target="slides/slide6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3" Type="http://schemas.openxmlformats.org/officeDocument/2006/relationships/slide" Target="slides/slide44.xml"/><Relationship Id="rId52" Type="http://schemas.openxmlformats.org/officeDocument/2006/relationships/slide" Target="slides/slide43.xml"/><Relationship Id="rId11" Type="http://schemas.openxmlformats.org/officeDocument/2006/relationships/slide" Target="slides/slide2.xml"/><Relationship Id="rId55" Type="http://schemas.openxmlformats.org/officeDocument/2006/relationships/slide" Target="slides/slide46.xml"/><Relationship Id="rId10" Type="http://schemas.openxmlformats.org/officeDocument/2006/relationships/slide" Target="slides/slide1.xml"/><Relationship Id="rId54" Type="http://schemas.openxmlformats.org/officeDocument/2006/relationships/slide" Target="slides/slide45.xml"/><Relationship Id="rId13" Type="http://schemas.openxmlformats.org/officeDocument/2006/relationships/slide" Target="slides/slide4.xml"/><Relationship Id="rId57" Type="http://schemas.openxmlformats.org/officeDocument/2006/relationships/slide" Target="slides/slide48.xml"/><Relationship Id="rId12" Type="http://schemas.openxmlformats.org/officeDocument/2006/relationships/slide" Target="slides/slide3.xml"/><Relationship Id="rId56" Type="http://schemas.openxmlformats.org/officeDocument/2006/relationships/slide" Target="slides/slide47.xml"/><Relationship Id="rId91" Type="http://schemas.openxmlformats.org/officeDocument/2006/relationships/font" Target="fonts/Dosis-bold.fntdata"/><Relationship Id="rId90" Type="http://schemas.openxmlformats.org/officeDocument/2006/relationships/font" Target="fonts/Dosis-regular.fntdata"/><Relationship Id="rId92" Type="http://customschemas.google.com/relationships/presentationmetadata" Target="metadata"/><Relationship Id="rId15" Type="http://schemas.openxmlformats.org/officeDocument/2006/relationships/slide" Target="slides/slide6.xml"/><Relationship Id="rId59" Type="http://schemas.openxmlformats.org/officeDocument/2006/relationships/slide" Target="slides/slide50.xml"/><Relationship Id="rId14" Type="http://schemas.openxmlformats.org/officeDocument/2006/relationships/slide" Target="slides/slide5.xml"/><Relationship Id="rId58" Type="http://schemas.openxmlformats.org/officeDocument/2006/relationships/slide" Target="slides/slide4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0" name="Google Shape;16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8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0" name="Google Shape;1640;p5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5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" name="Google Shape;165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4" name="Google Shape;166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6" name="Google Shape;167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0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2" name="Google Shape;171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0" name="Google Shape;175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5" name="Google Shape;176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2" name="Google Shape;178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4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6" name="Google Shape;179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5" name="Google Shape;182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8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0" name="Google Shape;184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4" name="Google Shape;185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7" name="Google Shape;186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1" name="Google Shape;1881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4" name="Google Shape;189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6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8" name="Google Shape;190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4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9" name="Google Shape;196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4" name="Google Shape;1994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8" name="Google Shape;2008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6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" name="Google Shape;2027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8" name="Google Shape;2028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8" name="Google Shape;2038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4" name="Google Shape;205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2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4" name="Google Shape;2064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8" name="Google Shape;2078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0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Google Shape;2091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2" name="Google Shape;2092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7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9" name="Google Shape;2109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9" name="Google Shape;2119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1" name="Google Shape;2131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1" name="Google Shape;2141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4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6" name="Google Shape;2146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0" name="Google Shape;2160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1" name="Shape 2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2" name="Google Shape;2172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3" name="Google Shape;2173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5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7" name="Google Shape;2187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8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0" name="Google Shape;2200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2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Google Shape;2213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4" name="Google Shape;2214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5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Google Shape;2241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2" name="Google Shape;2242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4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Google Shape;2255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6" name="Google Shape;2256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9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1" name="Google Shape;2271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3" name="Shape 2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4" name="Google Shape;2284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5" name="Google Shape;2285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3" name="Google Shape;2303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0" name="Google Shape;2320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9" name="Google Shape;2339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5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7" name="Google Shape;2357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3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5" name="Google Shape;2375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0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2" name="Google Shape;2392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3" name="Shape 2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4" name="Google Shape;2404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5" name="Google Shape;2405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4" name="Shape 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5" name="Google Shape;2415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6" name="Google Shape;2416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8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0" name="Google Shape;2430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3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5" name="Google Shape;2435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3" name="Shape 2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4" name="Google Shape;2444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5" name="Google Shape;2445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8" name="Shape 2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" name="Google Shape;2459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0" name="Google Shape;2460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9" name="Shape 2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1" name="Google Shape;2471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3" name="Google Shape;2483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6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8" name="Google Shape;2488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2" name="Shape 2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3" name="Google Shape;2523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4" name="Google Shape;2524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3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5" name="Google Shape;2535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5" name="Shape 2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6" name="Google Shape;2546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7" name="Google Shape;2547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2" name="Shape 2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3" name="Google Shape;2563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4" name="Google Shape;2564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7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Google Shape;2568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9" name="Google Shape;2569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5" name="Shape 2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Google Shape;2576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7" name="Google Shape;2577;p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5" name="Shape 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" name="Google Shape;2586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7" name="Google Shape;2587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4" name="Shape 2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5" name="Google Shape;2595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6" name="Google Shape;2596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4" name="Shape 2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5" name="Google Shape;2605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6" name="Google Shape;2606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7" name="Google Shape;2607;p7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2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3" name="Google Shape;2633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4" name="Google Shape;2634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0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2" name="Google Shape;2642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2.png"/><Relationship Id="rId4" Type="http://schemas.openxmlformats.org/officeDocument/2006/relationships/image" Target="../media/image29.png"/><Relationship Id="rId5" Type="http://schemas.openxmlformats.org/officeDocument/2006/relationships/image" Target="../media/image9.png"/><Relationship Id="rId6" Type="http://schemas.openxmlformats.org/officeDocument/2006/relationships/image" Target="../media/image26.png"/><Relationship Id="rId7" Type="http://schemas.openxmlformats.org/officeDocument/2006/relationships/image" Target="../media/image7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14.png"/><Relationship Id="rId7" Type="http://schemas.openxmlformats.org/officeDocument/2006/relationships/image" Target="../media/image13.jpg"/><Relationship Id="rId8" Type="http://schemas.openxmlformats.org/officeDocument/2006/relationships/image" Target="../media/image25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gif"/><Relationship Id="rId3" Type="http://schemas.openxmlformats.org/officeDocument/2006/relationships/image" Target="../media/image43.png"/><Relationship Id="rId4" Type="http://schemas.openxmlformats.org/officeDocument/2006/relationships/image" Target="../media/image29.png"/><Relationship Id="rId5" Type="http://schemas.openxmlformats.org/officeDocument/2006/relationships/image" Target="../media/image9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gif"/><Relationship Id="rId3" Type="http://schemas.openxmlformats.org/officeDocument/2006/relationships/image" Target="../media/image4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gif"/><Relationship Id="rId3" Type="http://schemas.openxmlformats.org/officeDocument/2006/relationships/image" Target="../media/image3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14.png"/><Relationship Id="rId7" Type="http://schemas.openxmlformats.org/officeDocument/2006/relationships/image" Target="../media/image13.jpg"/><Relationship Id="rId8" Type="http://schemas.openxmlformats.org/officeDocument/2006/relationships/image" Target="../media/image25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16.gif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gif"/><Relationship Id="rId3" Type="http://schemas.openxmlformats.org/officeDocument/2006/relationships/image" Target="../media/image45.png"/><Relationship Id="rId4" Type="http://schemas.openxmlformats.org/officeDocument/2006/relationships/image" Target="../media/image1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4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12.png"/><Relationship Id="rId4" Type="http://schemas.openxmlformats.org/officeDocument/2006/relationships/image" Target="../media/image29.png"/><Relationship Id="rId5" Type="http://schemas.openxmlformats.org/officeDocument/2006/relationships/image" Target="../media/image9.png"/><Relationship Id="rId6" Type="http://schemas.openxmlformats.org/officeDocument/2006/relationships/image" Target="../media/image26.png"/><Relationship Id="rId7" Type="http://schemas.openxmlformats.org/officeDocument/2006/relationships/image" Target="../media/image7.pn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14.png"/><Relationship Id="rId7" Type="http://schemas.openxmlformats.org/officeDocument/2006/relationships/image" Target="../media/image13.jpg"/><Relationship Id="rId8" Type="http://schemas.openxmlformats.org/officeDocument/2006/relationships/image" Target="../media/image25.jp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gif"/><Relationship Id="rId3" Type="http://schemas.openxmlformats.org/officeDocument/2006/relationships/image" Target="../media/image43.png"/><Relationship Id="rId4" Type="http://schemas.openxmlformats.org/officeDocument/2006/relationships/image" Target="../media/image29.png"/><Relationship Id="rId5" Type="http://schemas.openxmlformats.org/officeDocument/2006/relationships/image" Target="../media/image9.png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png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gif"/><Relationship Id="rId3" Type="http://schemas.openxmlformats.org/officeDocument/2006/relationships/image" Target="../media/image47.png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4.png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gif"/><Relationship Id="rId3" Type="http://schemas.openxmlformats.org/officeDocument/2006/relationships/image" Target="../media/image31.png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4.png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gif"/><Relationship Id="rId3" Type="http://schemas.openxmlformats.org/officeDocument/2006/relationships/image" Target="../media/image45.png"/><Relationship Id="rId4" Type="http://schemas.openxmlformats.org/officeDocument/2006/relationships/image" Target="../media/image12.png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4.png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2.png"/><Relationship Id="rId3" Type="http://schemas.openxmlformats.org/officeDocument/2006/relationships/image" Target="../media/image51.png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2.png"/><Relationship Id="rId3" Type="http://schemas.openxmlformats.org/officeDocument/2006/relationships/image" Target="../media/image51.png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gif"/><Relationship Id="rId3" Type="http://schemas.openxmlformats.org/officeDocument/2006/relationships/image" Target="../media/image47.png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4.png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gif"/><Relationship Id="rId3" Type="http://schemas.openxmlformats.org/officeDocument/2006/relationships/image" Target="../media/image31.png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4.png"/><Relationship Id="rId3" Type="http://schemas.openxmlformats.org/officeDocument/2006/relationships/image" Target="../media/image46.png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gif"/><Relationship Id="rId3" Type="http://schemas.openxmlformats.org/officeDocument/2006/relationships/image" Target="../media/image55.png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Relationship Id="rId3" Type="http://schemas.openxmlformats.org/officeDocument/2006/relationships/image" Target="../media/image34.png"/><Relationship Id="rId4" Type="http://schemas.openxmlformats.org/officeDocument/2006/relationships/image" Target="../media/image44.png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gif"/><Relationship Id="rId3" Type="http://schemas.openxmlformats.org/officeDocument/2006/relationships/image" Target="../media/image45.png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4.png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4.png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0.png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1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Relationship Id="rId3" Type="http://schemas.openxmlformats.org/officeDocument/2006/relationships/image" Target="../media/image12.png"/><Relationship Id="rId4" Type="http://schemas.openxmlformats.org/officeDocument/2006/relationships/image" Target="../media/image29.png"/><Relationship Id="rId5" Type="http://schemas.openxmlformats.org/officeDocument/2006/relationships/image" Target="../media/image9.png"/><Relationship Id="rId6" Type="http://schemas.openxmlformats.org/officeDocument/2006/relationships/image" Target="../media/image26.png"/><Relationship Id="rId7" Type="http://schemas.openxmlformats.org/officeDocument/2006/relationships/image" Target="../media/image7.png"/></Relationships>
</file>

<file path=ppt/slideLayouts/_rels/slideLayout1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14.png"/><Relationship Id="rId7" Type="http://schemas.openxmlformats.org/officeDocument/2006/relationships/image" Target="../media/image13.jpg"/><Relationship Id="rId8" Type="http://schemas.openxmlformats.org/officeDocument/2006/relationships/image" Target="../media/image25.jpg"/></Relationships>
</file>

<file path=ppt/slideLayouts/_rels/slideLayout1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gif"/><Relationship Id="rId3" Type="http://schemas.openxmlformats.org/officeDocument/2006/relationships/image" Target="../media/image43.png"/><Relationship Id="rId4" Type="http://schemas.openxmlformats.org/officeDocument/2006/relationships/image" Target="../media/image29.png"/><Relationship Id="rId5" Type="http://schemas.openxmlformats.org/officeDocument/2006/relationships/image" Target="../media/image9.png"/></Relationships>
</file>

<file path=ppt/slideLayouts/_rels/slideLayout1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8.png"/></Relationships>
</file>

<file path=ppt/slideLayouts/_rels/slideLayout1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gif"/><Relationship Id="rId3" Type="http://schemas.openxmlformats.org/officeDocument/2006/relationships/image" Target="../media/image47.png"/></Relationships>
</file>

<file path=ppt/slideLayouts/_rels/slideLayout1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4.png"/></Relationships>
</file>

<file path=ppt/slideLayouts/_rels/slideLayout1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gif"/><Relationship Id="rId3" Type="http://schemas.openxmlformats.org/officeDocument/2006/relationships/image" Target="../media/image31.png"/></Relationships>
</file>

<file path=ppt/slideLayouts/_rels/slideLayout1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gif"/><Relationship Id="rId3" Type="http://schemas.openxmlformats.org/officeDocument/2006/relationships/image" Target="../media/image43.png"/><Relationship Id="rId4" Type="http://schemas.openxmlformats.org/officeDocument/2006/relationships/image" Target="../media/image29.png"/><Relationship Id="rId5" Type="http://schemas.openxmlformats.org/officeDocument/2006/relationships/image" Target="../media/image9.png"/></Relationships>
</file>

<file path=ppt/slideLayouts/_rels/slideLayout1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0.png"/></Relationships>
</file>

<file path=ppt/slideLayouts/_rels/slideLayout1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png"/></Relationships>
</file>

<file path=ppt/slideLayouts/_rels/slideLayout1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6.png"/><Relationship Id="rId3" Type="http://schemas.openxmlformats.org/officeDocument/2006/relationships/image" Target="../media/image12.png"/><Relationship Id="rId4" Type="http://schemas.openxmlformats.org/officeDocument/2006/relationships/image" Target="../media/image29.png"/><Relationship Id="rId5" Type="http://schemas.openxmlformats.org/officeDocument/2006/relationships/image" Target="../media/image9.png"/><Relationship Id="rId6" Type="http://schemas.openxmlformats.org/officeDocument/2006/relationships/image" Target="../media/image26.png"/><Relationship Id="rId7" Type="http://schemas.openxmlformats.org/officeDocument/2006/relationships/image" Target="../media/image7.png"/></Relationships>
</file>

<file path=ppt/slideLayouts/_rels/slideLayout1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14.png"/><Relationship Id="rId7" Type="http://schemas.openxmlformats.org/officeDocument/2006/relationships/image" Target="../media/image13.jpg"/><Relationship Id="rId8" Type="http://schemas.openxmlformats.org/officeDocument/2006/relationships/image" Target="../media/image25.jpg"/></Relationships>
</file>

<file path=ppt/slideLayouts/_rels/slideLayout1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8.png"/></Relationships>
</file>

<file path=ppt/slideLayouts/_rels/slideLayout1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gif"/><Relationship Id="rId3" Type="http://schemas.openxmlformats.org/officeDocument/2006/relationships/image" Target="../media/image47.png"/></Relationships>
</file>

<file path=ppt/slideLayouts/_rels/slideLayout1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4.png"/></Relationships>
</file>

<file path=ppt/slideLayouts/_rels/slideLayout1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gif"/><Relationship Id="rId3" Type="http://schemas.openxmlformats.org/officeDocument/2006/relationships/image" Target="../media/image31.png"/></Relationships>
</file>

<file path=ppt/slideLayouts/_rels/slideLayout1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2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82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82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82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82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2" name="Google Shape;2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2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2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82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82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82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2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2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82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82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82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2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4" name="Google Shape;34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8" name="Google Shape;38;p1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16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6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7" name="Google Shape;77;p17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7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71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7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" name="Google Shape;85;p17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7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" name="Google Shape;91;p1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" name="Google Shape;92;p1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" name="Google Shape;93;p1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" name="Google Shape;94;p17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7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7" name="Google Shape;97;p17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8" name="Google Shape;98;p17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9" name="Google Shape;99;p17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0" name="Google Shape;100;p17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3" name="Google Shape;103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4" name="Google Shape;104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5" name="Google Shape;105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6" name="Google Shape;106;p17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9" name="Google Shape;109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0" name="Google Shape;110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1" name="Google Shape;111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2" name="Google Shape;112;p17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5" name="Google Shape;115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6" name="Google Shape;116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7" name="Google Shape;117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8" name="Google Shape;118;p17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" name="Google Shape;121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" name="Google Shape;122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" name="Google Shape;123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" name="Google Shape;124;p17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7" name="Google Shape;127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8" name="Google Shape;128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9" name="Google Shape;129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0" name="Google Shape;130;p17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3" name="Google Shape;133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4" name="Google Shape;134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" name="Google Shape;136;p18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9" name="Google Shape;139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0" name="Google Shape;140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1" name="Google Shape;141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2" name="Google Shape;142;p18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" name="Google Shape;145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" name="Google Shape;146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" name="Google Shape;147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" name="Google Shape;148;p18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3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83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183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183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83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183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183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83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83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83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83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83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83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8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66" name="Google Shape;166;p184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8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1" name="Google Shape;171;p18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72" name="Google Shape;172;p18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8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174" name="Google Shape;174;p184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76" name="Google Shape;176;p18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18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79" name="Google Shape;179;p18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0" name="Google Shape;180;p18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" name="Google Shape;181;p18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2" name="Google Shape;182;p18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3" name="Google Shape;183;p18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4" name="Google Shape;184;p18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5" name="Google Shape;185;p1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18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18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8" name="Google Shape;188;p18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189" name="Google Shape;189;p18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8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91" name="Google Shape;191;p18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2" name="Google Shape;192;p18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193" name="Google Shape;193;p185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4" name="Google Shape;194;p18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18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96" name="Google Shape;196;p18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7" name="Google Shape;197;p18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98" name="Google Shape;198;p185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9" name="Google Shape;199;p185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0" name="Google Shape;200;p18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18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8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05" name="Google Shape;205;p18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8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18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8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09" name="Google Shape;209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0" name="Google Shape;210;p18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11" name="Google Shape;211;p186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8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18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8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6" name="Google Shape;216;p18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8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18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9" name="Google Shape;219;p18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0" name="Google Shape;220;p18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8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1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8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25" name="Google Shape;225;p18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27" name="Google Shape;227;p18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8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1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2" name="Google Shape;232;p1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3" name="Google Shape;233;p1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4" name="Google Shape;234;p1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35" name="Google Shape;235;p18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18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189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p18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239" name="Google Shape;239;p18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42" name="Google Shape;242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44" name="Google Shape;244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9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9" name="Google Shape;249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0" name="Google Shape;250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1" name="Google Shape;251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2" name="Google Shape;252;p19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19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4" name="Google Shape;254;p191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5" name="Google Shape;255;p191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56" name="Google Shape;256;p19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84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65" name="Google Shape;265;p84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6" name="Google Shape;266;p8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7" name="Google Shape;267;p84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68" name="Google Shape;268;p84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69" name="Google Shape;269;p8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0" name="Google Shape;270;p84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71" name="Google Shape;271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84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84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74" name="Google Shape;274;p84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275" name="Google Shape;275;p8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84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77" name="Google Shape;277;p84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8" name="Google Shape;278;p84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279" name="Google Shape;279;p84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0" name="Google Shape;280;p84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1" name="Google Shape;281;p84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82" name="Google Shape;282;p84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3" name="Google Shape;283;p84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84" name="Google Shape;284;p84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5" name="Google Shape;285;p84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86" name="Google Shape;286;p8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84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8" name="Google Shape;288;p8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8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88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292" name="Google Shape;292;p8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3" name="Google Shape;293;p88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294" name="Google Shape;294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295" name="Google Shape;295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88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298" name="Google Shape;298;p88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88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88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88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02" name="Google Shape;302;p88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3" name="Google Shape;303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07" name="Google Shape;307;p88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08" name="Google Shape;308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12" name="Google Shape;312;p88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13" name="Google Shape;313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17" name="Google Shape;317;p88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18" name="Google Shape;318;p88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8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88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88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22" name="Google Shape;322;p88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3" name="Google Shape;323;p88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4" name="Google Shape;324;p88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88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88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7" name="Google Shape;327;p88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89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30" name="Google Shape;330;p89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8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2" name="Google Shape;332;p8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89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34" name="Google Shape;334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8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oogle Shape;338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39" name="Google Shape;339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40" name="Google Shape;340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41" name="Google Shape;341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42" name="Google Shape;342;p9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9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4" name="Google Shape;344;p9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45" name="Google Shape;345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46" name="Google Shape;346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48" name="Google Shape;348;p9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1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52" name="Google Shape;352;p1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1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1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1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8" name="Google Shape;358;p1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1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1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12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4" name="Google Shape;364;p12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1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1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p1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12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1" name="Google Shape;371;p12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2" name="Google Shape;372;p12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3" name="Google Shape;373;p12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4" name="Google Shape;374;p1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1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1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9" name="Google Shape;379;p1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1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1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1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1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1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0" name="Google Shape;390;p1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91" name="Google Shape;391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28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1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9" name="Google Shape;399;p1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00" name="Google Shape;400;p1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1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1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rgbClr val="0070C0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05" name="Google Shape;405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6" name="Google Shape;406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7" name="Google Shape;407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8" name="Google Shape;408;p13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2060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Google Shape;410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11" name="Google Shape;411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2" name="Google Shape;412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3" name="Google Shape;413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4" name="Google Shape;414;p13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2060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" name="Google Shape;416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17" name="Google Shape;417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8" name="Google Shape;418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9" name="Google Shape;419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20" name="Google Shape;420;p13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solidFill>
          <a:srgbClr val="002060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23" name="Google Shape;423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4" name="Google Shape;424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5" name="Google Shape;425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26" name="Google Shape;426;p13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29" name="Google Shape;429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0" name="Google Shape;430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1" name="Google Shape;431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32" name="Google Shape;432;p13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oogle Shape;434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35" name="Google Shape;435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6" name="Google Shape;436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7" name="Google Shape;437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38" name="Google Shape;438;p13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440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41" name="Google Shape;441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2" name="Google Shape;442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3" name="Google Shape;443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4" name="Google Shape;444;p13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47" name="Google Shape;447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8" name="Google Shape;448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9" name="Google Shape;449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0" name="Google Shape;450;p13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3" name="Google Shape;453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4" name="Google Shape;454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5" name="Google Shape;455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6" name="Google Shape;456;p13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002060"/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9" name="Google Shape;459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0" name="Google Shape;460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1" name="Google Shape;461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2" name="Google Shape;462;p13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_Title Slide">
  <p:cSld name="35_Title Slide">
    <p:bg>
      <p:bgPr>
        <a:solidFill>
          <a:srgbClr val="002060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14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5" name="Google Shape;465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6" name="Google Shape;466;p14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7" name="Google Shape;467;p14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8" name="Google Shape;468;p14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bg>
      <p:bgPr>
        <a:solidFill>
          <a:srgbClr val="002060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14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1" name="Google Shape;471;p14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2" name="Google Shape;472;p14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3" name="Google Shape;473;p14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4" name="Google Shape;474;p14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bg>
      <p:bgPr>
        <a:solidFill>
          <a:srgbClr val="002060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14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7" name="Google Shape;477;p14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8" name="Google Shape;478;p14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9" name="Google Shape;479;p14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0" name="Google Shape;480;p14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bg>
      <p:bgPr>
        <a:solidFill>
          <a:srgbClr val="002060"/>
        </a:solidFill>
      </p:bgPr>
    </p:bg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oogle Shape;482;p14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3" name="Google Shape;483;p14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4" name="Google Shape;484;p14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5" name="Google Shape;485;p14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6" name="Google Shape;486;p14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bg>
      <p:bgPr>
        <a:solidFill>
          <a:srgbClr val="002060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14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9" name="Google Shape;489;p14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0" name="Google Shape;490;p14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1" name="Google Shape;491;p14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2" name="Google Shape;492;p14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bg>
      <p:bgPr>
        <a:solidFill>
          <a:srgbClr val="002060"/>
        </a:solidFill>
      </p:bgPr>
    </p:bg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14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5" name="Google Shape;495;p14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6" name="Google Shape;496;p14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7" name="Google Shape;497;p14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8" name="Google Shape;498;p14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bg>
      <p:bgPr>
        <a:solidFill>
          <a:srgbClr val="002060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oogle Shape;500;p14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1" name="Google Shape;501;p1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2" name="Google Shape;502;p1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3" name="Google Shape;503;p1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4" name="Google Shape;504;p14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bg>
      <p:bgPr>
        <a:solidFill>
          <a:srgbClr val="002060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14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7" name="Google Shape;507;p1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8" name="Google Shape;508;p1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9" name="Google Shape;509;p1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0" name="Google Shape;510;p14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Title Slide">
  <p:cSld name="27_Title Slide">
    <p:bg>
      <p:bgPr>
        <a:solidFill>
          <a:srgbClr val="002060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" name="Google Shape;512;p14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13" name="Google Shape;513;p14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4" name="Google Shape;514;p14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5" name="Google Shape;515;p14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6" name="Google Shape;516;p14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bg>
      <p:bgPr>
        <a:solidFill>
          <a:srgbClr val="002060"/>
        </a:solidFill>
      </p:bgPr>
    </p:bg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oogle Shape;518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19" name="Google Shape;519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0" name="Google Shape;520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1" name="Google Shape;521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22" name="Google Shape;522;p14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bg>
      <p:bgPr>
        <a:solidFill>
          <a:srgbClr val="002060"/>
        </a:solidFill>
      </p:bgPr>
    </p:bg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Google Shape;524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25" name="Google Shape;525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6" name="Google Shape;526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7" name="Google Shape;527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28" name="Google Shape;528;p15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bg>
      <p:bgPr>
        <a:solidFill>
          <a:srgbClr val="002060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0" name="Google Shape;530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31" name="Google Shape;531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2" name="Google Shape;532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3" name="Google Shape;533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34" name="Google Shape;534;p15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bg>
      <p:bgPr>
        <a:solidFill>
          <a:srgbClr val="002060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37" name="Google Shape;537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8" name="Google Shape;538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9" name="Google Shape;539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0" name="Google Shape;540;p15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bg>
      <p:bgPr>
        <a:solidFill>
          <a:srgbClr val="002060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43" name="Google Shape;543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5" name="Google Shape;545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6" name="Google Shape;546;p15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bg>
      <p:bgPr>
        <a:solidFill>
          <a:srgbClr val="002060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8" name="Google Shape;548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49" name="Google Shape;549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0" name="Google Shape;550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1" name="Google Shape;551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52" name="Google Shape;552;p15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bg>
      <p:bgPr>
        <a:solidFill>
          <a:srgbClr val="002060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Google Shape;554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55" name="Google Shape;555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6" name="Google Shape;556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7" name="Google Shape;557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58" name="Google Shape;558;p15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bg>
      <p:bgPr>
        <a:solidFill>
          <a:srgbClr val="002060"/>
        </a:solidFill>
      </p:bgPr>
    </p:bg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0" name="Google Shape;560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61" name="Google Shape;561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2" name="Google Shape;562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3" name="Google Shape;563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64" name="Google Shape;564;p15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bg>
      <p:bgPr>
        <a:solidFill>
          <a:srgbClr val="002060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67" name="Google Shape;567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8" name="Google Shape;568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9" name="Google Shape;569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70" name="Google Shape;570;p15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bg>
      <p:bgPr>
        <a:solidFill>
          <a:srgbClr val="002060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oogle Shape;572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73" name="Google Shape;573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4" name="Google Shape;574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5" name="Google Shape;575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76" name="Google Shape;576;p15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rgbClr val="002060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1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79" name="Google Shape;579;p1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80" name="Google Shape;580;p1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81" name="Google Shape;581;p1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82" name="Google Shape;582;p15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rgbClr val="002060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1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85" name="Google Shape;585;p1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86" name="Google Shape;586;p1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87" name="Google Shape;587;p1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88" name="Google Shape;588;p16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rgbClr val="002060"/>
        </a:solid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0" name="Google Shape;590;p1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91" name="Google Shape;591;p1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2" name="Google Shape;592;p1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3" name="Google Shape;593;p1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94" name="Google Shape;594;p16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rgbClr val="002060"/>
        </a:soli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1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97" name="Google Shape;597;p1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8" name="Google Shape;598;p1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9" name="Google Shape;599;p1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0" name="Google Shape;600;p16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oogle Shape;602;p1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3" name="Google Shape;603;p1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4" name="Google Shape;604;p1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1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6" name="Google Shape;606;p16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Google Shape;608;p164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609" name="Google Shape;609;p1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0" name="Google Shape;610;p164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164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2" name="Google Shape;612;p164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3" name="Google Shape;613;p164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b="1" sz="2000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4" name="Google Shape;614;p164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i="1" sz="1400">
                <a:solidFill>
                  <a:srgbClr val="AEAEA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3" name="Google Shape;623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4" name="Google Shape;624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87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7" name="Google Shape;627;p87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8" name="Google Shape;628;p87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9" name="Google Shape;629;p87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0" name="Google Shape;630;p87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1" name="Google Shape;631;p87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2" name="Google Shape;632;p87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3" name="Google Shape;633;p87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4" name="Google Shape;634;p87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5" name="Google Shape;635;p87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6" name="Google Shape;636;p87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7" name="Google Shape;637;p87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8" name="Google Shape;638;p87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oogle Shape;640;p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41" name="Google Shape;641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3" name="Google Shape;643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4" name="Google Shape;644;p9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5" name="Google Shape;645;p9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6" name="Google Shape;646;p9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47" name="Google Shape;647;p91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48" name="Google Shape;648;p91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91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50" name="Google Shape;650;p9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4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3" name="Google Shape;653;p24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54" name="Google Shape;654;p2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5" name="Google Shape;655;p2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6" name="Google Shape;656;p2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2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9" name="Google Shape;659;p24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0" name="Google Shape;660;p2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1" name="Google Shape;661;p2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2" name="Google Shape;662;p2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5" name="Google Shape;665;p24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6" name="Google Shape;666;p24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7" name="Google Shape;667;p2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8" name="Google Shape;668;p2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9" name="Google Shape;669;p2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4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2" name="Google Shape;672;p24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3" name="Google Shape;673;p24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4" name="Google Shape;674;p24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5" name="Google Shape;675;p24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6" name="Google Shape;676;p2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7" name="Google Shape;677;p2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2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1" name="Google Shape;681;p2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2" name="Google Shape;682;p2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3" name="Google Shape;683;p2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25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7" name="Google Shape;687;p2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8" name="Google Shape;688;p2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689" name="Google Shape;689;p25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25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251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2" name="Google Shape;692;p25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3" name="Google Shape;693;p2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5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6" name="Google Shape;696;p25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7" name="Google Shape;697;p25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8" name="Google Shape;698;p2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9" name="Google Shape;699;p2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0" name="Google Shape;700;p2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" name="Google Shape;702;p2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03" name="Google Shape;703;p2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4" name="Google Shape;704;p2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05" name="Google Shape;705;p2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06" name="Google Shape;706;p25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p2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09" name="Google Shape;709;p2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10" name="Google Shape;710;p2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11" name="Google Shape;711;p2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12" name="Google Shape;712;p25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4" name="Google Shape;714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15" name="Google Shape;715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16" name="Google Shape;716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17" name="Google Shape;717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18" name="Google Shape;718;p25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oogle Shape;720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21" name="Google Shape;721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22" name="Google Shape;722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23" name="Google Shape;723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24" name="Google Shape;724;p25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6" name="Google Shape;726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27" name="Google Shape;727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28" name="Google Shape;728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29" name="Google Shape;729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30" name="Google Shape;730;p25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2" name="Google Shape;732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33" name="Google Shape;733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4" name="Google Shape;734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5" name="Google Shape;735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36" name="Google Shape;736;p25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8" name="Google Shape;738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39" name="Google Shape;739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40" name="Google Shape;740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41" name="Google Shape;741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42" name="Google Shape;742;p25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4" name="Google Shape;744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45" name="Google Shape;745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46" name="Google Shape;746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47" name="Google Shape;747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48" name="Google Shape;748;p26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51" name="Google Shape;751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6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6" name="Google Shape;756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57" name="Google Shape;757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8" name="Google Shape;758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9" name="Google Shape;759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60" name="Google Shape;760;p26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26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3" name="Google Shape;763;p2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6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26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66" name="Google Shape;766;p26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26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768" name="Google Shape;768;p2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263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0" name="Google Shape;770;p263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1" name="Google Shape;771;p26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772" name="Google Shape;772;p26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263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4" name="Google Shape;774;p263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5" name="Google Shape;775;p263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6" name="Google Shape;776;p263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7" name="Google Shape;777;p26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263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9" name="Google Shape;779;p263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780" name="Google Shape;780;p2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26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26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784" name="Google Shape;784;p264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26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26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7" name="Google Shape;787;p2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26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9" name="Google Shape;789;p26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790" name="Google Shape;790;p26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26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792" name="Google Shape;792;p264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2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794" name="Google Shape;794;p26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6" name="Google Shape;796;p26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797" name="Google Shape;797;p26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98" name="Google Shape;798;p26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99" name="Google Shape;799;p26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800" name="Google Shape;800;p26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801" name="Google Shape;801;p26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2" name="Google Shape;802;p26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803" name="Google Shape;803;p26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4" name="Google Shape;804;p26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5" name="Google Shape;805;p26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806" name="Google Shape;806;p26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807" name="Google Shape;807;p26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8" name="Google Shape;808;p26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809" name="Google Shape;809;p26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10" name="Google Shape;810;p26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811" name="Google Shape;811;p265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2" name="Google Shape;812;p26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13" name="Google Shape;813;p26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814" name="Google Shape;814;p26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15" name="Google Shape;815;p26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816" name="Google Shape;816;p265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7" name="Google Shape;817;p265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18" name="Google Shape;818;p26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26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0" name="Google Shape;820;p26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2" name="Google Shape;822;p26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823" name="Google Shape;823;p2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2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5" name="Google Shape;825;p2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26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827" name="Google Shape;827;p2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8" name="Google Shape;828;p26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829" name="Google Shape;829;p266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1" name="Google Shape;831;p26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3" name="Google Shape;833;p26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834" name="Google Shape;834;p26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26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6" name="Google Shape;836;p26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7" name="Google Shape;837;p26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838" name="Google Shape;838;p26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26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0" name="Google Shape;840;p2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2" name="Google Shape;842;p26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43" name="Google Shape;843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845" name="Google Shape;845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6" name="Google Shape;846;p2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26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" name="Google Shape;849;p26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0" name="Google Shape;850;p26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1" name="Google Shape;851;p26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26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3" name="Google Shape;853;p26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4" name="Google Shape;854;p26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5" name="Google Shape;855;p269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6" name="Google Shape;856;p26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57" name="Google Shape;857;p26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9" name="Google Shape;859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0" name="Google Shape;860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862" name="Google Shape;862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3" name="Google Shape;863;p2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27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6" name="Google Shape;866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67" name="Google Shape;867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68" name="Google Shape;868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69" name="Google Shape;869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70" name="Google Shape;870;p27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1" name="Google Shape;871;p27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2" name="Google Shape;872;p271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3" name="Google Shape;873;p271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874" name="Google Shape;874;p27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2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877" name="Google Shape;877;p2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9" name="Google Shape;879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27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881" name="Google Shape;881;p2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2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27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1" name="Google Shape;891;p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92" name="Google Shape;892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93" name="Google Shape;893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94" name="Google Shape;894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95" name="Google Shape;895;p9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6" name="Google Shape;896;p9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7" name="Google Shape;897;p93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898" name="Google Shape;898;p93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99" name="Google Shape;899;p93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93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901" name="Google Shape;901;p9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4" name="Google Shape;904;p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5" name="Google Shape;905;p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 TACHE">
  <p:cSld name="INTRODUCTION TACHE">
    <p:bg>
      <p:bgPr>
        <a:solidFill>
          <a:srgbClr val="002060"/>
        </a:solidFill>
      </p:bgPr>
    </p:bg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7" name="Google Shape;907;p9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08" name="Google Shape;908;p9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09" name="Google Shape;909;p9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0" name="Google Shape;910;p9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11" name="Google Shape;911;p97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912" name="Google Shape;912;p9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9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4" name="Google Shape;914;p97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97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6" name="Google Shape;916;p97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solidFill>
          <a:srgbClr val="002060"/>
        </a:solidFill>
      </p:bgPr>
    </p:bg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10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19" name="Google Shape;919;p1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1" name="Google Shape;921;p1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22" name="Google Shape;922;p100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923" name="Google Shape;923;p100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10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5" name="Google Shape;925;p100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100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7" name="Google Shape;927;p100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930" name="Google Shape;930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932" name="Google Shape;932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3" name="Google Shape;933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10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">
  <p:cSld name="PRATIQUE COLL">
    <p:bg>
      <p:bgPr>
        <a:solidFill>
          <a:srgbClr val="002060"/>
        </a:solidFill>
      </p:bgPr>
    </p:bg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6" name="Google Shape;936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37" name="Google Shape;937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9" name="Google Shape;939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0" name="Google Shape;940;p10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1" name="Google Shape;941;p102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2" name="Google Shape;942;p102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43" name="Google Shape;943;p10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5" name="Google Shape;945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946" name="Google Shape;946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948" name="Google Shape;948;p10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9" name="Google Shape;949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10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53" name="Google Shape;953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4" name="Google Shape;954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6" name="Google Shape;956;p104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7" name="Google Shape;957;p104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958" name="Google Shape;958;p10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104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0" name="Google Shape;960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" name="Google Shape;962;p10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963" name="Google Shape;963;p10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270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965" name="Google Shape;965;p105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6" name="Google Shape;966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105"/>
          <p:cNvSpPr txBox="1"/>
          <p:nvPr>
            <p:ph idx="1" type="body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uto">
  <p:cSld name="Pauto">
    <p:bg>
      <p:bgPr>
        <a:solidFill>
          <a:srgbClr val="0070C0"/>
        </a:solidFill>
      </p:bgPr>
    </p:bg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9" name="Google Shape;969;p1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70" name="Google Shape;970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71" name="Google Shape;971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72" name="Google Shape;972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73" name="Google Shape;973;p10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974" name="Google Shape;974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75" name="Google Shape;975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76" name="Google Shape;976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77" name="Google Shape;977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78" name="Google Shape;978;p106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9" name="Google Shape;979;p106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980" name="Google Shape;980;p106"/>
          <p:cNvPicPr preferRelativeResize="0"/>
          <p:nvPr/>
        </p:nvPicPr>
        <p:blipFill rotWithShape="1">
          <a:blip r:embed="rId3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1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106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4" name="Google Shape;984;p107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985" name="Google Shape;985;p107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10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7" name="Google Shape;987;p10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107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989" name="Google Shape;989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107"/>
          <p:cNvSpPr txBox="1"/>
          <p:nvPr>
            <p:ph idx="1" type="body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pp">
  <p:cSld name="pppp">
    <p:bg>
      <p:bgPr>
        <a:solidFill>
          <a:srgbClr val="002060"/>
        </a:solidFill>
      </p:bgPr>
    </p:bg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2" name="Google Shape;992;p10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93" name="Google Shape;993;p1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94" name="Google Shape;994;p1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95" name="Google Shape;995;p1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96" name="Google Shape;996;p10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7" name="Google Shape;997;p108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8" name="Google Shape;998;p108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99" name="Google Shape;999;p10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0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2" name="Google Shape;1002;p10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03" name="Google Shape;1003;p1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4" name="Google Shape;1004;p1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5" name="Google Shape;1005;p1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8" name="Google Shape;1008;p1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9" name="Google Shape;1009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0" name="Google Shape;1010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1" name="Google Shape;1011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4" name="Google Shape;1014;p1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5" name="Google Shape;1015;p1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6" name="Google Shape;1016;p1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7" name="Google Shape;1017;p1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8" name="Google Shape;1018;p1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1" name="Google Shape;1021;p1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22" name="Google Shape;1022;p1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3" name="Google Shape;1023;p1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24" name="Google Shape;1024;p1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5" name="Google Shape;1025;p1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6" name="Google Shape;1026;p1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7" name="Google Shape;1027;p1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0" name="Google Shape;1030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1" name="Google Shape;1031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2" name="Google Shape;1032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114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6" name="Google Shape;1036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7" name="Google Shape;1037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038" name="Google Shape;1038;p114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114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114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1" name="Google Shape;1041;p114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2" name="Google Shape;1042;p1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5" name="Google Shape;1045;p1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6" name="Google Shape;1046;p1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47" name="Google Shape;1047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8" name="Google Shape;1048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9" name="Google Shape;1049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2060"/>
        </a:solidFill>
      </p:bgPr>
    </p:bg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1" name="Google Shape;1051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52" name="Google Shape;1052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53" name="Google Shape;1053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54" name="Google Shape;1054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55" name="Google Shape;1055;p11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58" name="Google Shape;1058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59" name="Google Shape;1059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60" name="Google Shape;1060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61" name="Google Shape;1061;p11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3" name="Google Shape;1063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4" name="Google Shape;1064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65" name="Google Shape;1065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66" name="Google Shape;1066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67" name="Google Shape;1067;p11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oogle Shape;1069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70" name="Google Shape;1070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1" name="Google Shape;1071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2" name="Google Shape;1072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73" name="Google Shape;1073;p11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" name="Google Shape;1075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76" name="Google Shape;1076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7" name="Google Shape;1077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8" name="Google Shape;1078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79" name="Google Shape;1079;p12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Google Shape;1081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82" name="Google Shape;1082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3" name="Google Shape;1083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4" name="Google Shape;1084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85" name="Google Shape;1085;p12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3" name="Google Shape;1093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094" name="Google Shape;1094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95" name="Google Shape;1095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96" name="Google Shape;1096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7" name="Google Shape;1097;p9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8" name="Google Shape;1098;p9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9" name="Google Shape;1099;p95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0" name="Google Shape;1100;p95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101" name="Google Shape;1101;p9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19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4" name="Google Shape;1104;p19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05" name="Google Shape;1105;p19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6" name="Google Shape;1106;p19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7" name="Google Shape;1107;p19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9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0" name="Google Shape;1110;p19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1" name="Google Shape;1111;p1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2" name="Google Shape;1112;p1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3" name="Google Shape;1113;p1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6" name="Google Shape;1116;p19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7" name="Google Shape;1117;p19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8" name="Google Shape;1118;p1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9" name="Google Shape;1119;p1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0" name="Google Shape;1120;p1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19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3" name="Google Shape;1123;p19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24" name="Google Shape;1124;p19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5" name="Google Shape;1125;p19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26" name="Google Shape;1126;p19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7" name="Google Shape;1127;p1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8" name="Google Shape;1128;p1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9" name="Google Shape;1129;p1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9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2" name="Google Shape;1132;p1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3" name="Google Shape;1133;p1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4" name="Google Shape;1134;p1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19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7" name="Google Shape;1137;p19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8" name="Google Shape;1138;p19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9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1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2" name="Google Shape;1142;p1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3" name="Google Shape;1143;p1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144" name="Google Shape;1144;p19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p19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198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7" name="Google Shape;1147;p19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8" name="Google Shape;1148;p1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19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1" name="Google Shape;1151;p19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152" name="Google Shape;1152;p19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53" name="Google Shape;1153;p19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4" name="Google Shape;1154;p19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5" name="Google Shape;1155;p19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" name="Google Shape;1157;p20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58" name="Google Shape;1158;p2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59" name="Google Shape;1159;p2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60" name="Google Shape;1160;p2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61" name="Google Shape;1161;p20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3" name="Google Shape;1163;p20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64" name="Google Shape;1164;p20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65" name="Google Shape;1165;p20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66" name="Google Shape;1166;p20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67" name="Google Shape;1167;p20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9" name="Google Shape;1169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70" name="Google Shape;1170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71" name="Google Shape;1171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72" name="Google Shape;1172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73" name="Google Shape;1173;p20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5" name="Google Shape;1175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76" name="Google Shape;1176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77" name="Google Shape;1177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78" name="Google Shape;1178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79" name="Google Shape;1179;p20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1" name="Google Shape;1181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2" name="Google Shape;1182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3" name="Google Shape;1183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4" name="Google Shape;1184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85" name="Google Shape;1185;p20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" name="Google Shape;1187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8" name="Google Shape;1188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9" name="Google Shape;1189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0" name="Google Shape;1190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91" name="Google Shape;1191;p20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oogle Shape;1193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94" name="Google Shape;1194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5" name="Google Shape;1195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6" name="Google Shape;1196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97" name="Google Shape;1197;p20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9" name="Google Shape;1199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00" name="Google Shape;1200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1" name="Google Shape;1201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2" name="Google Shape;1202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03" name="Google Shape;1203;p20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5" name="Google Shape;1205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06" name="Google Shape;1206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7" name="Google Shape;1207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8" name="Google Shape;1208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09" name="Google Shape;1209;p20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1" name="Google Shape;1211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2" name="Google Shape;1212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3" name="Google Shape;1213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4" name="Google Shape;1214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5" name="Google Shape;1215;p20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210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8" name="Google Shape;1218;p210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9" name="Google Shape;1219;p210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0" name="Google Shape;1220;p210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1" name="Google Shape;1221;p210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2" name="Google Shape;1222;p210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3" name="Google Shape;1223;p210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4" name="Google Shape;1224;p210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5" name="Google Shape;1225;p210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6" name="Google Shape;1226;p210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7" name="Google Shape;1227;p210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8" name="Google Shape;1228;p210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9" name="Google Shape;1229;p210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211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2" name="Google Shape;1232;p2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211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211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35" name="Google Shape;1235;p211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211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1237" name="Google Shape;1237;p2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211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9" name="Google Shape;1239;p211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0" name="Google Shape;1240;p211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41" name="Google Shape;1241;p211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p211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3" name="Google Shape;1243;p211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4" name="Google Shape;1244;p211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5" name="Google Shape;1245;p211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6" name="Google Shape;1246;p211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211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8" name="Google Shape;1248;p211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249" name="Google Shape;1249;p2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212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212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253" name="Google Shape;1253;p212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254" name="Google Shape;1254;p212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212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6" name="Google Shape;1256;p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21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8" name="Google Shape;1258;p212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259" name="Google Shape;1259;p21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21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1261" name="Google Shape;1261;p212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2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263" name="Google Shape;1263;p212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5" name="Google Shape;1265;p213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266" name="Google Shape;1266;p213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7" name="Google Shape;1267;p21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68" name="Google Shape;1268;p213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269" name="Google Shape;1269;p213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270" name="Google Shape;1270;p2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1" name="Google Shape;1271;p213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272" name="Google Shape;1272;p2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3" name="Google Shape;1273;p213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4" name="Google Shape;1274;p213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275" name="Google Shape;1275;p213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1276" name="Google Shape;1276;p2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7" name="Google Shape;1277;p213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278" name="Google Shape;1278;p213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9" name="Google Shape;1279;p213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1280" name="Google Shape;1280;p213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81" name="Google Shape;1281;p213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82" name="Google Shape;1282;p213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283" name="Google Shape;1283;p213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84" name="Google Shape;1284;p213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285" name="Google Shape;1285;p213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86" name="Google Shape;1286;p213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287" name="Google Shape;1287;p213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8" name="Google Shape;1288;p213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2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1" name="Google Shape;1291;p21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292" name="Google Shape;1292;p21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21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4" name="Google Shape;1294;p21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21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296" name="Google Shape;1296;p2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7" name="Google Shape;1297;p21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298" name="Google Shape;1298;p21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0" name="Google Shape;1300;p21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2" name="Google Shape;1302;p21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03" name="Google Shape;1303;p21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21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5" name="Google Shape;1305;p21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6" name="Google Shape;1306;p215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07" name="Google Shape;1307;p21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21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9" name="Google Shape;1309;p2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1" name="Google Shape;1311;p21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12" name="Google Shape;1312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14" name="Google Shape;1314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5" name="Google Shape;1315;p2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21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8" name="Google Shape;1318;p21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19" name="Google Shape;1319;p2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0" name="Google Shape;1320;p2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1" name="Google Shape;1321;p2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22" name="Google Shape;1322;p21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3" name="Google Shape;1323;p21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4" name="Google Shape;1324;p217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5" name="Google Shape;1325;p217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326" name="Google Shape;1326;p21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8" name="Google Shape;1328;p21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29" name="Google Shape;1329;p21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21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31" name="Google Shape;1331;p21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2" name="Google Shape;1332;p2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33" name="Google Shape;1333;p21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" name="Google Shape;1341;p99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342" name="Google Shape;1342;p9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9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4" name="Google Shape;1344;p9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99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346" name="Google Shape;1346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7" name="Google Shape;1347;p99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348" name="Google Shape;1348;p99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9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0" name="Google Shape;1350;p9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2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3" name="Google Shape;1353;p2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54" name="Google Shape;1354;p2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5" name="Google Shape;1355;p2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6" name="Google Shape;1356;p2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2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9" name="Google Shape;1359;p2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0" name="Google Shape;1360;p2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1" name="Google Shape;1361;p2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2" name="Google Shape;1362;p2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2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5" name="Google Shape;1365;p2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6" name="Google Shape;1366;p2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7" name="Google Shape;1367;p2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8" name="Google Shape;1368;p2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9" name="Google Shape;1369;p2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2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2" name="Google Shape;1372;p2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73" name="Google Shape;1373;p2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4" name="Google Shape;1374;p2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75" name="Google Shape;1375;p2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6" name="Google Shape;1376;p2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7" name="Google Shape;1377;p2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8" name="Google Shape;1378;p2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2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1" name="Google Shape;1381;p2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2" name="Google Shape;1382;p2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3" name="Google Shape;1383;p2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2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6" name="Google Shape;1386;p2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7" name="Google Shape;1387;p2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225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0" name="Google Shape;1390;p2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1" name="Google Shape;1391;p2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2" name="Google Shape;1392;p2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393" name="Google Shape;1393;p225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225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5" name="Google Shape;1395;p225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6" name="Google Shape;1396;p225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7" name="Google Shape;1397;p2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2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0" name="Google Shape;1400;p2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01" name="Google Shape;1401;p2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2" name="Google Shape;1402;p2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3" name="Google Shape;1403;p2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4" name="Google Shape;1404;p2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6" name="Google Shape;1406;p22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07" name="Google Shape;1407;p22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08" name="Google Shape;1408;p22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09" name="Google Shape;1409;p22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10" name="Google Shape;1410;p22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2" name="Google Shape;1412;p22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13" name="Google Shape;1413;p22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14" name="Google Shape;1414;p22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15" name="Google Shape;1415;p22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16" name="Google Shape;1416;p22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8" name="Google Shape;1418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19" name="Google Shape;1419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0" name="Google Shape;1420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1" name="Google Shape;1421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22" name="Google Shape;1422;p22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4" name="Google Shape;1424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5" name="Google Shape;1425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6" name="Google Shape;1426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7" name="Google Shape;1427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28" name="Google Shape;1428;p23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0" name="Google Shape;1430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31" name="Google Shape;1431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2" name="Google Shape;1432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3" name="Google Shape;1433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34" name="Google Shape;1434;p23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6" name="Google Shape;1436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37" name="Google Shape;1437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8" name="Google Shape;1438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9" name="Google Shape;1439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40" name="Google Shape;1440;p23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2" name="Google Shape;1442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43" name="Google Shape;1443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4" name="Google Shape;1444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5" name="Google Shape;1445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46" name="Google Shape;1446;p23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8" name="Google Shape;1448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49" name="Google Shape;1449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0" name="Google Shape;1450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1" name="Google Shape;1451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2" name="Google Shape;1452;p23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" name="Google Shape;1454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5" name="Google Shape;1455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6" name="Google Shape;1456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7" name="Google Shape;1457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8" name="Google Shape;1458;p23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0" name="Google Shape;1460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1" name="Google Shape;1461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2" name="Google Shape;1462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3" name="Google Shape;1463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4" name="Google Shape;1464;p23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237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7" name="Google Shape;1467;p237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8" name="Google Shape;1468;p237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9" name="Google Shape;1469;p237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0" name="Google Shape;1470;p237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1" name="Google Shape;1471;p237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2" name="Google Shape;1472;p237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3" name="Google Shape;1473;p237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4" name="Google Shape;1474;p237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5" name="Google Shape;1475;p237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6" name="Google Shape;1476;p237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7" name="Google Shape;1477;p237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8" name="Google Shape;1478;p237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p238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1" name="Google Shape;1481;p2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482" name="Google Shape;1482;p238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p238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484" name="Google Shape;1484;p238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238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1486" name="Google Shape;1486;p2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487" name="Google Shape;1487;p238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8" name="Google Shape;1488;p238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9" name="Google Shape;1489;p238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490" name="Google Shape;1490;p238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1" name="Google Shape;1491;p238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2" name="Google Shape;1492;p238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3" name="Google Shape;1493;p238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4" name="Google Shape;1494;p238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5" name="Google Shape;1495;p238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6" name="Google Shape;1496;p238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7" name="Google Shape;1497;p238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498" name="Google Shape;1498;p2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239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1" name="Google Shape;1501;p239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502" name="Google Shape;1502;p239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239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4" name="Google Shape;1504;p239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5" name="Google Shape;1505;p2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6" name="Google Shape;1506;p239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07" name="Google Shape;1507;p239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08" name="Google Shape;1508;p239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23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1510" name="Google Shape;1510;p239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2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12" name="Google Shape;1512;p239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4" name="Google Shape;1514;p240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15" name="Google Shape;1515;p240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16" name="Google Shape;1516;p24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7" name="Google Shape;1517;p240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18" name="Google Shape;1518;p240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19" name="Google Shape;1519;p2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20" name="Google Shape;1520;p240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21" name="Google Shape;1521;p2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2" name="Google Shape;1522;p240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3" name="Google Shape;1523;p240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24" name="Google Shape;1524;p240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1525" name="Google Shape;1525;p24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26" name="Google Shape;1526;p240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27" name="Google Shape;1527;p240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28" name="Google Shape;1528;p240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1529" name="Google Shape;1529;p240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30" name="Google Shape;1530;p240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31" name="Google Shape;1531;p240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32" name="Google Shape;1532;p240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33" name="Google Shape;1533;p240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34" name="Google Shape;1534;p240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5" name="Google Shape;1535;p240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36" name="Google Shape;1536;p24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40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8" name="Google Shape;1538;p24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0" name="Google Shape;1540;p24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541" name="Google Shape;1541;p24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24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3" name="Google Shape;1543;p24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4" name="Google Shape;1544;p241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545" name="Google Shape;1545;p24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6" name="Google Shape;1546;p24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7" name="Google Shape;1547;p2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9" name="Google Shape;1549;p24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550" name="Google Shape;1550;p24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24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552" name="Google Shape;1552;p24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3" name="Google Shape;1553;p2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554" name="Google Shape;1554;p24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" name="Google Shape;1556;p24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57" name="Google Shape;1557;p24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8" name="Google Shape;1558;p24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9" name="Google Shape;1559;p24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60" name="Google Shape;1560;p24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1" name="Google Shape;1561;p24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2" name="Google Shape;1562;p243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3" name="Google Shape;1563;p243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564" name="Google Shape;1564;p24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4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567" name="Google Shape;1567;p24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8" name="Google Shape;1568;p24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569" name="Google Shape;1569;p24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0" name="Google Shape;1570;p2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571" name="Google Shape;1571;p24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3" name="Google Shape;1573;p24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74" name="Google Shape;1574;p24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75" name="Google Shape;1575;p24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76" name="Google Shape;1576;p24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7" name="Google Shape;1577;p24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8" name="Google Shape;1578;p24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9" name="Google Shape;1579;p245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0" name="Google Shape;1580;p245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581" name="Google Shape;1581;p24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4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48.xml"/><Relationship Id="rId42" Type="http://schemas.openxmlformats.org/officeDocument/2006/relationships/slideLayout" Target="../slideLayouts/slideLayout70.xml"/><Relationship Id="rId41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50.xml"/><Relationship Id="rId44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49.xml"/><Relationship Id="rId43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52.xml"/><Relationship Id="rId46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73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54.xml"/><Relationship Id="rId48" Type="http://schemas.openxmlformats.org/officeDocument/2006/relationships/theme" Target="../theme/theme1.xml"/><Relationship Id="rId25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57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40.xml"/><Relationship Id="rId34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42.xml"/><Relationship Id="rId36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45.xml"/><Relationship Id="rId39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4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96.xml"/><Relationship Id="rId24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29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31" Type="http://schemas.openxmlformats.org/officeDocument/2006/relationships/theme" Target="../theme/theme3.xml"/><Relationship Id="rId3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3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26.xml"/><Relationship Id="rId24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26" Type="http://schemas.openxmlformats.org/officeDocument/2006/relationships/theme" Target="../theme/theme6.xml"/><Relationship Id="rId25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2.xml"/><Relationship Id="rId8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3.xml"/></Relationships>
</file>

<file path=ppt/slideMasters/_rels/slideMaster5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54.xml"/><Relationship Id="rId23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26" Type="http://schemas.openxmlformats.org/officeDocument/2006/relationships/slideLayout" Target="../slideLayouts/slideLayout156.xml"/><Relationship Id="rId25" Type="http://schemas.openxmlformats.org/officeDocument/2006/relationships/slideLayout" Target="../slideLayouts/slideLayout155.xml"/><Relationship Id="rId28" Type="http://schemas.openxmlformats.org/officeDocument/2006/relationships/slideLayout" Target="../slideLayouts/slideLayout158.xml"/><Relationship Id="rId27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29" Type="http://schemas.openxmlformats.org/officeDocument/2006/relationships/theme" Target="../theme/theme7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48.xml"/></Relationships>
</file>

<file path=ppt/slideMasters/_rels/slideMaster6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79.xml"/><Relationship Id="rId24" Type="http://schemas.openxmlformats.org/officeDocument/2006/relationships/slideLayout" Target="../slideLayouts/slideLayout182.xml"/><Relationship Id="rId23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26" Type="http://schemas.openxmlformats.org/officeDocument/2006/relationships/slideLayout" Target="../slideLayouts/slideLayout184.xml"/><Relationship Id="rId25" Type="http://schemas.openxmlformats.org/officeDocument/2006/relationships/slideLayout" Target="../slideLayouts/slideLayout183.xml"/><Relationship Id="rId28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4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74.xml"/><Relationship Id="rId19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9" name="Google Shape;259;p8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0" name="Google Shape;260;p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1" name="Google Shape;261;p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2" name="Google Shape;262;p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  <p:sldLayoutId id="2147483711" r:id="rId34"/>
    <p:sldLayoutId id="2147483712" r:id="rId35"/>
    <p:sldLayoutId id="2147483713" r:id="rId36"/>
    <p:sldLayoutId id="2147483714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0" r:id="rId43"/>
    <p:sldLayoutId id="2147483721" r:id="rId44"/>
    <p:sldLayoutId id="2147483722" r:id="rId45"/>
    <p:sldLayoutId id="2147483723" r:id="rId46"/>
    <p:sldLayoutId id="2147483724" r:id="rId4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7" name="Google Shape;617;p8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8" name="Google Shape;618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9" name="Google Shape;619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0" name="Google Shape;620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  <p:sldLayoutId id="2147483748" r:id="rId23"/>
    <p:sldLayoutId id="2147483749" r:id="rId24"/>
    <p:sldLayoutId id="2147483750" r:id="rId25"/>
    <p:sldLayoutId id="2147483751" r:id="rId26"/>
    <p:sldLayoutId id="2147483752" r:id="rId27"/>
    <p:sldLayoutId id="2147483753" r:id="rId28"/>
    <p:sldLayoutId id="2147483754" r:id="rId29"/>
    <p:sldLayoutId id="2147483755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9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86" name="Google Shape;886;p9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7" name="Google Shape;887;p9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8" name="Google Shape;888;p9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9" name="Google Shape;889;p9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  <p:sldLayoutId id="2147483779" r:id="rId23"/>
    <p:sldLayoutId id="2147483780" r:id="rId24"/>
    <p:sldLayoutId id="2147483781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8" name="Google Shape;1088;p9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9" name="Google Shape;1089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0" name="Google Shape;1090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1" name="Google Shape;1091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3805" r:id="rId23"/>
    <p:sldLayoutId id="2147483806" r:id="rId24"/>
    <p:sldLayoutId id="2147483807" r:id="rId25"/>
    <p:sldLayoutId id="2147483808" r:id="rId26"/>
    <p:sldLayoutId id="2147483809" r:id="rId27"/>
    <p:sldLayoutId id="2147483810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9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36" name="Google Shape;1336;p9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7" name="Google Shape;1337;p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8" name="Google Shape;1338;p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9" name="Google Shape;1339;p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828" r:id="rId17"/>
    <p:sldLayoutId id="2147483829" r:id="rId18"/>
    <p:sldLayoutId id="2147483830" r:id="rId19"/>
    <p:sldLayoutId id="2147483831" r:id="rId20"/>
    <p:sldLayoutId id="2147483832" r:id="rId21"/>
    <p:sldLayoutId id="2147483833" r:id="rId22"/>
    <p:sldLayoutId id="2147483834" r:id="rId23"/>
    <p:sldLayoutId id="2147483835" r:id="rId24"/>
    <p:sldLayoutId id="2147483836" r:id="rId25"/>
    <p:sldLayoutId id="2147483837" r:id="rId26"/>
    <p:sldLayoutId id="2147483838" r:id="rId27"/>
    <p:sldLayoutId id="2147483839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Relationship Id="rId4" Type="http://schemas.openxmlformats.org/officeDocument/2006/relationships/image" Target="../media/image62.png"/><Relationship Id="rId9" Type="http://schemas.openxmlformats.org/officeDocument/2006/relationships/image" Target="../media/image61.png"/><Relationship Id="rId5" Type="http://schemas.openxmlformats.org/officeDocument/2006/relationships/image" Target="../media/image63.jpg"/><Relationship Id="rId6" Type="http://schemas.openxmlformats.org/officeDocument/2006/relationships/image" Target="../media/image57.png"/><Relationship Id="rId7" Type="http://schemas.openxmlformats.org/officeDocument/2006/relationships/image" Target="../media/image56.png"/><Relationship Id="rId8" Type="http://schemas.openxmlformats.org/officeDocument/2006/relationships/image" Target="../media/image68.png"/><Relationship Id="rId11" Type="http://schemas.openxmlformats.org/officeDocument/2006/relationships/image" Target="../media/image66.png"/><Relationship Id="rId10" Type="http://schemas.openxmlformats.org/officeDocument/2006/relationships/image" Target="../media/image72.png"/><Relationship Id="rId13" Type="http://schemas.openxmlformats.org/officeDocument/2006/relationships/image" Target="../media/image76.png"/><Relationship Id="rId12" Type="http://schemas.openxmlformats.org/officeDocument/2006/relationships/image" Target="../media/image65.png"/><Relationship Id="rId15" Type="http://schemas.openxmlformats.org/officeDocument/2006/relationships/image" Target="../media/image70.png"/><Relationship Id="rId14" Type="http://schemas.openxmlformats.org/officeDocument/2006/relationships/image" Target="../media/image69.png"/><Relationship Id="rId17" Type="http://schemas.openxmlformats.org/officeDocument/2006/relationships/image" Target="../media/image64.png"/><Relationship Id="rId16" Type="http://schemas.openxmlformats.org/officeDocument/2006/relationships/image" Target="../media/image6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5.png"/><Relationship Id="rId4" Type="http://schemas.openxmlformats.org/officeDocument/2006/relationships/image" Target="../media/image6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6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8.png"/><Relationship Id="rId4" Type="http://schemas.openxmlformats.org/officeDocument/2006/relationships/image" Target="../media/image83.png"/><Relationship Id="rId5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8.png"/><Relationship Id="rId4" Type="http://schemas.openxmlformats.org/officeDocument/2006/relationships/image" Target="../media/image82.png"/><Relationship Id="rId5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2.png"/><Relationship Id="rId4" Type="http://schemas.openxmlformats.org/officeDocument/2006/relationships/image" Target="../media/image8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Relationship Id="rId4" Type="http://schemas.openxmlformats.org/officeDocument/2006/relationships/image" Target="../media/image85.png"/><Relationship Id="rId5" Type="http://schemas.openxmlformats.org/officeDocument/2006/relationships/image" Target="../media/image9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4.png"/><Relationship Id="rId4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2.png"/><Relationship Id="rId4" Type="http://schemas.openxmlformats.org/officeDocument/2006/relationships/image" Target="../media/image8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Relationship Id="rId4" Type="http://schemas.openxmlformats.org/officeDocument/2006/relationships/image" Target="../media/image91.jpg"/><Relationship Id="rId5" Type="http://schemas.openxmlformats.org/officeDocument/2006/relationships/image" Target="../media/image9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Relationship Id="rId4" Type="http://schemas.openxmlformats.org/officeDocument/2006/relationships/image" Target="../media/image9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9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.png"/><Relationship Id="rId4" Type="http://schemas.openxmlformats.org/officeDocument/2006/relationships/image" Target="../media/image9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.png"/><Relationship Id="rId4" Type="http://schemas.openxmlformats.org/officeDocument/2006/relationships/image" Target="../media/image101.png"/><Relationship Id="rId5" Type="http://schemas.openxmlformats.org/officeDocument/2006/relationships/image" Target="../media/image9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.png"/><Relationship Id="rId4" Type="http://schemas.openxmlformats.org/officeDocument/2006/relationships/image" Target="../media/image101.png"/><Relationship Id="rId5" Type="http://schemas.openxmlformats.org/officeDocument/2006/relationships/image" Target="../media/image104.png"/><Relationship Id="rId6" Type="http://schemas.openxmlformats.org/officeDocument/2006/relationships/image" Target="../media/image6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png"/><Relationship Id="rId4" Type="http://schemas.openxmlformats.org/officeDocument/2006/relationships/image" Target="../media/image104.png"/><Relationship Id="rId5" Type="http://schemas.openxmlformats.org/officeDocument/2006/relationships/image" Target="../media/image64.png"/><Relationship Id="rId6" Type="http://schemas.openxmlformats.org/officeDocument/2006/relationships/image" Target="../media/image10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.png"/><Relationship Id="rId4" Type="http://schemas.openxmlformats.org/officeDocument/2006/relationships/image" Target="../media/image104.png"/><Relationship Id="rId5" Type="http://schemas.openxmlformats.org/officeDocument/2006/relationships/image" Target="../media/image64.png"/><Relationship Id="rId6" Type="http://schemas.openxmlformats.org/officeDocument/2006/relationships/image" Target="../media/image10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.png"/><Relationship Id="rId4" Type="http://schemas.openxmlformats.org/officeDocument/2006/relationships/image" Target="../media/image104.png"/><Relationship Id="rId5" Type="http://schemas.openxmlformats.org/officeDocument/2006/relationships/image" Target="../media/image6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3.png"/><Relationship Id="rId4" Type="http://schemas.openxmlformats.org/officeDocument/2006/relationships/image" Target="../media/image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.png"/><Relationship Id="rId4" Type="http://schemas.openxmlformats.org/officeDocument/2006/relationships/image" Target="../media/image64.png"/><Relationship Id="rId5" Type="http://schemas.openxmlformats.org/officeDocument/2006/relationships/image" Target="../media/image10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8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.png"/><Relationship Id="rId4" Type="http://schemas.openxmlformats.org/officeDocument/2006/relationships/image" Target="../media/image8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09.jpg"/><Relationship Id="rId4" Type="http://schemas.openxmlformats.org/officeDocument/2006/relationships/image" Target="../media/image8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8.png"/><Relationship Id="rId4" Type="http://schemas.openxmlformats.org/officeDocument/2006/relationships/image" Target="../media/image5.png"/><Relationship Id="rId5" Type="http://schemas.openxmlformats.org/officeDocument/2006/relationships/image" Target="../media/image109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1.png"/><Relationship Id="rId4" Type="http://schemas.openxmlformats.org/officeDocument/2006/relationships/image" Target="../media/image11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.png"/><Relationship Id="rId4" Type="http://schemas.openxmlformats.org/officeDocument/2006/relationships/image" Target="../media/image88.png"/><Relationship Id="rId5" Type="http://schemas.openxmlformats.org/officeDocument/2006/relationships/image" Target="../media/image11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8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81.png"/><Relationship Id="rId4" Type="http://schemas.openxmlformats.org/officeDocument/2006/relationships/image" Target="../media/image109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8.png"/><Relationship Id="rId4" Type="http://schemas.openxmlformats.org/officeDocument/2006/relationships/image" Target="../media/image109.jpg"/><Relationship Id="rId5" Type="http://schemas.openxmlformats.org/officeDocument/2006/relationships/image" Target="../media/image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8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88.png"/><Relationship Id="rId4" Type="http://schemas.openxmlformats.org/officeDocument/2006/relationships/image" Target="../media/image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07.png"/><Relationship Id="rId4" Type="http://schemas.openxmlformats.org/officeDocument/2006/relationships/image" Target="../media/image111.png"/><Relationship Id="rId5" Type="http://schemas.openxmlformats.org/officeDocument/2006/relationships/image" Target="../media/image101.png"/><Relationship Id="rId6" Type="http://schemas.openxmlformats.org/officeDocument/2006/relationships/image" Target="../media/image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00.png"/><Relationship Id="rId4" Type="http://schemas.openxmlformats.org/officeDocument/2006/relationships/image" Target="../media/image111.png"/><Relationship Id="rId5" Type="http://schemas.openxmlformats.org/officeDocument/2006/relationships/image" Target="../media/image5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11.png"/><Relationship Id="rId4" Type="http://schemas.openxmlformats.org/officeDocument/2006/relationships/image" Target="../media/image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19.png"/><Relationship Id="rId4" Type="http://schemas.openxmlformats.org/officeDocument/2006/relationships/image" Target="../media/image110.png"/><Relationship Id="rId5" Type="http://schemas.openxmlformats.org/officeDocument/2006/relationships/image" Target="../media/image12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2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25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25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23.jpg"/><Relationship Id="rId4" Type="http://schemas.openxmlformats.org/officeDocument/2006/relationships/image" Target="../media/image116.jpg"/><Relationship Id="rId5" Type="http://schemas.openxmlformats.org/officeDocument/2006/relationships/image" Target="../media/image132.png"/><Relationship Id="rId6" Type="http://schemas.openxmlformats.org/officeDocument/2006/relationships/image" Target="../media/image128.png"/><Relationship Id="rId7" Type="http://schemas.openxmlformats.org/officeDocument/2006/relationships/image" Target="../media/image12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23.jpg"/><Relationship Id="rId4" Type="http://schemas.openxmlformats.org/officeDocument/2006/relationships/image" Target="../media/image116.jpg"/><Relationship Id="rId5" Type="http://schemas.openxmlformats.org/officeDocument/2006/relationships/image" Target="../media/image13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26.png"/><Relationship Id="rId4" Type="http://schemas.openxmlformats.org/officeDocument/2006/relationships/image" Target="../media/image123.jpg"/><Relationship Id="rId5" Type="http://schemas.openxmlformats.org/officeDocument/2006/relationships/image" Target="../media/image116.jpg"/><Relationship Id="rId6" Type="http://schemas.openxmlformats.org/officeDocument/2006/relationships/image" Target="../media/image1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23.jpg"/><Relationship Id="rId4" Type="http://schemas.openxmlformats.org/officeDocument/2006/relationships/image" Target="../media/image116.jpg"/><Relationship Id="rId5" Type="http://schemas.openxmlformats.org/officeDocument/2006/relationships/image" Target="../media/image11.png"/><Relationship Id="rId6" Type="http://schemas.openxmlformats.org/officeDocument/2006/relationships/image" Target="../media/image13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29.jpg"/><Relationship Id="rId4" Type="http://schemas.openxmlformats.org/officeDocument/2006/relationships/image" Target="../media/image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84.png"/><Relationship Id="rId4" Type="http://schemas.openxmlformats.org/officeDocument/2006/relationships/image" Target="../media/image5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03.png"/><Relationship Id="rId4" Type="http://schemas.openxmlformats.org/officeDocument/2006/relationships/image" Target="../media/image5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4.png"/><Relationship Id="rId4" Type="http://schemas.openxmlformats.org/officeDocument/2006/relationships/image" Target="../media/image108.png"/><Relationship Id="rId5" Type="http://schemas.openxmlformats.org/officeDocument/2006/relationships/image" Target="../media/image5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5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5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1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2 AC</a:t>
            </a:r>
            <a:endParaRPr/>
          </a:p>
        </p:txBody>
      </p:sp>
      <p:sp>
        <p:nvSpPr>
          <p:cNvPr id="1587" name="Google Shape;1587;p1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4</a:t>
            </a:r>
            <a:endParaRPr/>
          </a:p>
        </p:txBody>
      </p:sp>
      <p:sp>
        <p:nvSpPr>
          <p:cNvPr id="1588" name="Google Shape;1588;p1"/>
          <p:cNvSpPr txBox="1"/>
          <p:nvPr>
            <p:ph idx="3" type="body"/>
          </p:nvPr>
        </p:nvSpPr>
        <p:spPr>
          <a:xfrm>
            <a:off x="222472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Aimants et électro-aimant</a:t>
            </a:r>
            <a:endParaRPr/>
          </a:p>
        </p:txBody>
      </p:sp>
      <p:sp>
        <p:nvSpPr>
          <p:cNvPr id="1589" name="Google Shape;1589;p1"/>
          <p:cNvSpPr txBox="1"/>
          <p:nvPr>
            <p:ph idx="4" type="body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Leçon 2</a:t>
            </a:r>
            <a:endParaRPr/>
          </a:p>
        </p:txBody>
      </p:sp>
      <p:sp>
        <p:nvSpPr>
          <p:cNvPr id="1590" name="Google Shape;1590;p1"/>
          <p:cNvSpPr txBox="1"/>
          <p:nvPr>
            <p:ph idx="5" type="body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Tâche 2</a:t>
            </a:r>
            <a:endParaRPr/>
          </a:p>
        </p:txBody>
      </p:sp>
      <p:sp>
        <p:nvSpPr>
          <p:cNvPr id="1591" name="Google Shape;1591;p1"/>
          <p:cNvSpPr txBox="1"/>
          <p:nvPr>
            <p:ph idx="6" type="body"/>
          </p:nvPr>
        </p:nvSpPr>
        <p:spPr>
          <a:xfrm>
            <a:off x="222472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fr-FR">
                <a:solidFill>
                  <a:schemeClr val="lt1"/>
                </a:solidFill>
              </a:rPr>
              <a:t> Expliquer le fonctionnement de quelques appareils à base des électroaimants .</a:t>
            </a:r>
            <a:endParaRPr/>
          </a:p>
        </p:txBody>
      </p:sp>
      <p:sp>
        <p:nvSpPr>
          <p:cNvPr id="1592" name="Google Shape;1592;p1"/>
          <p:cNvSpPr txBox="1"/>
          <p:nvPr>
            <p:ph idx="7" type="body"/>
          </p:nvPr>
        </p:nvSpPr>
        <p:spPr>
          <a:xfrm>
            <a:off x="222472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Énergie et électromagnétisme</a:t>
            </a:r>
            <a:endParaRPr/>
          </a:p>
        </p:txBody>
      </p:sp>
      <p:sp>
        <p:nvSpPr>
          <p:cNvPr id="1593" name="Google Shape;1593;p1"/>
          <p:cNvSpPr txBox="1"/>
          <p:nvPr>
            <p:ph idx="8" type="body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Thème 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"/>
          <p:cNvSpPr/>
          <p:nvPr/>
        </p:nvSpPr>
        <p:spPr>
          <a:xfrm>
            <a:off x="363492" y="1089740"/>
            <a:ext cx="11547893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3" name="Google Shape;1603;p3"/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1604" name="Google Shape;1604;p3"/>
          <p:cNvSpPr txBox="1"/>
          <p:nvPr/>
        </p:nvSpPr>
        <p:spPr>
          <a:xfrm>
            <a:off x="1372164" y="1235556"/>
            <a:ext cx="4169416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 </a:t>
            </a:r>
            <a:endParaRPr/>
          </a:p>
        </p:txBody>
      </p:sp>
      <p:sp>
        <p:nvSpPr>
          <p:cNvPr id="1605" name="Google Shape;1605;p3"/>
          <p:cNvSpPr txBox="1"/>
          <p:nvPr/>
        </p:nvSpPr>
        <p:spPr>
          <a:xfrm>
            <a:off x="6833545" y="1196577"/>
            <a:ext cx="3931272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1606" name="Google Shape;1606;p3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59" y="46702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7" name="Google Shape;160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24716">
            <a:off x="7883822" y="3281774"/>
            <a:ext cx="1207308" cy="192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8" name="Google Shape;1608;p3"/>
          <p:cNvPicPr preferRelativeResize="0"/>
          <p:nvPr/>
        </p:nvPicPr>
        <p:blipFill rotWithShape="1">
          <a:blip r:embed="rId5">
            <a:alphaModFix/>
          </a:blip>
          <a:srcRect b="30055" l="11665" r="26247" t="23325"/>
          <a:stretch/>
        </p:blipFill>
        <p:spPr>
          <a:xfrm>
            <a:off x="7367766" y="2136483"/>
            <a:ext cx="1227204" cy="921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8105730" y="3858493"/>
            <a:ext cx="593846" cy="570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0" name="Google Shape;1610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98989" y="2210521"/>
            <a:ext cx="1272102" cy="921459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3"/>
          <p:cNvSpPr txBox="1"/>
          <p:nvPr/>
        </p:nvSpPr>
        <p:spPr>
          <a:xfrm>
            <a:off x="2760948" y="4051899"/>
            <a:ext cx="213432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Bobines à noyau de fer doux</a:t>
            </a:r>
            <a:endParaRPr/>
          </a:p>
        </p:txBody>
      </p:sp>
      <p:sp>
        <p:nvSpPr>
          <p:cNvPr id="1612" name="Google Shape;1612;p3"/>
          <p:cNvSpPr txBox="1"/>
          <p:nvPr/>
        </p:nvSpPr>
        <p:spPr>
          <a:xfrm>
            <a:off x="921642" y="2710989"/>
            <a:ext cx="17130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générateur</a:t>
            </a:r>
            <a:endParaRPr/>
          </a:p>
        </p:txBody>
      </p:sp>
      <p:sp>
        <p:nvSpPr>
          <p:cNvPr id="1613" name="Google Shape;1613;p3"/>
          <p:cNvSpPr txBox="1"/>
          <p:nvPr/>
        </p:nvSpPr>
        <p:spPr>
          <a:xfrm>
            <a:off x="4617936" y="2845681"/>
            <a:ext cx="14675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Interrupteur</a:t>
            </a:r>
            <a:endParaRPr/>
          </a:p>
        </p:txBody>
      </p:sp>
      <p:pic>
        <p:nvPicPr>
          <p:cNvPr descr="Règles réelles personnalisées - Précision pour l'école et le bureau" id="1614" name="Google Shape;1614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05392" y="4610238"/>
            <a:ext cx="1089578" cy="847810"/>
          </a:xfrm>
          <a:prstGeom prst="rect">
            <a:avLst/>
          </a:prstGeom>
          <a:noFill/>
          <a:ln>
            <a:noFill/>
          </a:ln>
        </p:spPr>
      </p:pic>
      <p:sp>
        <p:nvSpPr>
          <p:cNvPr id="1615" name="Google Shape;1615;p3"/>
          <p:cNvSpPr txBox="1"/>
          <p:nvPr/>
        </p:nvSpPr>
        <p:spPr>
          <a:xfrm>
            <a:off x="961923" y="5559723"/>
            <a:ext cx="11276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Moteur électrique</a:t>
            </a:r>
            <a:endParaRPr/>
          </a:p>
        </p:txBody>
      </p:sp>
      <p:pic>
        <p:nvPicPr>
          <p:cNvPr id="1616" name="Google Shape;1616;p3"/>
          <p:cNvPicPr preferRelativeResize="0"/>
          <p:nvPr/>
        </p:nvPicPr>
        <p:blipFill rotWithShape="1">
          <a:blip r:embed="rId9">
            <a:alphaModFix/>
          </a:blip>
          <a:srcRect b="11111" l="37203" r="36567" t="23268"/>
          <a:stretch/>
        </p:blipFill>
        <p:spPr>
          <a:xfrm>
            <a:off x="8683390" y="3578697"/>
            <a:ext cx="1513417" cy="2125134"/>
          </a:xfrm>
          <a:prstGeom prst="rect">
            <a:avLst/>
          </a:prstGeom>
          <a:noFill/>
          <a:ln>
            <a:noFill/>
          </a:ln>
        </p:spPr>
      </p:pic>
      <p:sp>
        <p:nvSpPr>
          <p:cNvPr id="1617" name="Google Shape;1617;p3"/>
          <p:cNvSpPr txBox="1"/>
          <p:nvPr/>
        </p:nvSpPr>
        <p:spPr>
          <a:xfrm>
            <a:off x="4779627" y="5838382"/>
            <a:ext cx="18118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Fils de connexion</a:t>
            </a:r>
            <a:endParaRPr/>
          </a:p>
        </p:txBody>
      </p:sp>
      <p:pic>
        <p:nvPicPr>
          <p:cNvPr id="1618" name="Google Shape;1618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12183" y="1923540"/>
            <a:ext cx="1133556" cy="73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" name="Google Shape;1619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747624" y="2127590"/>
            <a:ext cx="894364" cy="826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0" name="Google Shape;1620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71200" y="4714422"/>
            <a:ext cx="1086488" cy="7754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ir Core Solenoid" id="1621" name="Google Shape;1621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63657" y="3163768"/>
            <a:ext cx="1270349" cy="1100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dèle et fonction de l'électroaimant | Tameson.fr" id="1622" name="Google Shape;1622;p3"/>
          <p:cNvPicPr preferRelativeResize="0"/>
          <p:nvPr/>
        </p:nvPicPr>
        <p:blipFill rotWithShape="1">
          <a:blip r:embed="rId14">
            <a:alphaModFix/>
          </a:blip>
          <a:srcRect b="36095" l="0" r="61791" t="34023"/>
          <a:stretch/>
        </p:blipFill>
        <p:spPr>
          <a:xfrm>
            <a:off x="2820796" y="3291174"/>
            <a:ext cx="1703678" cy="7781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lenoid / Electromagnet With Iron Core" id="1623" name="Google Shape;1623;p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893251" y="2031539"/>
            <a:ext cx="1631223" cy="1060402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3"/>
          <p:cNvSpPr txBox="1"/>
          <p:nvPr/>
        </p:nvSpPr>
        <p:spPr>
          <a:xfrm>
            <a:off x="938774" y="4244759"/>
            <a:ext cx="12069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Bobines</a:t>
            </a:r>
            <a:endParaRPr/>
          </a:p>
        </p:txBody>
      </p:sp>
      <p:pic>
        <p:nvPicPr>
          <p:cNvPr descr="Labworld Banana Cable Connecting Wire Leads Pack of 6 for Circuits ..." id="1625" name="Google Shape;1625;p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793904" y="4710288"/>
            <a:ext cx="1440000" cy="92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454185" y="4519604"/>
            <a:ext cx="1975104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3"/>
          <p:cNvSpPr txBox="1"/>
          <p:nvPr/>
        </p:nvSpPr>
        <p:spPr>
          <a:xfrm>
            <a:off x="2368382" y="5930112"/>
            <a:ext cx="21467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Sonnette électrique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</a:t>
            </a:r>
            <a:r>
              <a:rPr b="1" i="0" lang="fr-FR" sz="3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 chapitre</a:t>
            </a:r>
            <a:endParaRPr i="1" sz="32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633" name="Google Shape;1633;p4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634" name="Google Shape;1634;p4"/>
          <p:cNvSpPr/>
          <p:nvPr/>
        </p:nvSpPr>
        <p:spPr>
          <a:xfrm>
            <a:off x="1121102" y="3024455"/>
            <a:ext cx="10264706" cy="1100029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C4132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5" name="Google Shape;1635;p4"/>
          <p:cNvSpPr txBox="1"/>
          <p:nvPr/>
        </p:nvSpPr>
        <p:spPr>
          <a:xfrm>
            <a:off x="2661551" y="4244598"/>
            <a:ext cx="861743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Étudier l’effet de quelques facteurs sur le degré d’attraction d’un électroaimant.</a:t>
            </a:r>
            <a:endParaRPr/>
          </a:p>
        </p:txBody>
      </p:sp>
      <p:sp>
        <p:nvSpPr>
          <p:cNvPr id="1636" name="Google Shape;1636;p4"/>
          <p:cNvSpPr txBox="1"/>
          <p:nvPr/>
        </p:nvSpPr>
        <p:spPr>
          <a:xfrm>
            <a:off x="2661551" y="3118262"/>
            <a:ext cx="861743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Expliquer le fonctionnement de quelques appareils à base des électroaimants.</a:t>
            </a:r>
            <a:endParaRPr/>
          </a:p>
        </p:txBody>
      </p:sp>
      <p:sp>
        <p:nvSpPr>
          <p:cNvPr id="1637" name="Google Shape;1637;p4"/>
          <p:cNvSpPr txBox="1"/>
          <p:nvPr/>
        </p:nvSpPr>
        <p:spPr>
          <a:xfrm>
            <a:off x="2661551" y="2242625"/>
            <a:ext cx="90198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Identifier la polarité magnétique d’un aimant et celle de la Terre. 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5"/>
          <p:cNvSpPr txBox="1"/>
          <p:nvPr/>
        </p:nvSpPr>
        <p:spPr>
          <a:xfrm>
            <a:off x="584200" y="299539"/>
            <a:ext cx="27706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</a:t>
            </a:r>
            <a:endParaRPr/>
          </a:p>
        </p:txBody>
      </p:sp>
      <p:sp>
        <p:nvSpPr>
          <p:cNvPr id="1644" name="Google Shape;1644;p5"/>
          <p:cNvSpPr/>
          <p:nvPr/>
        </p:nvSpPr>
        <p:spPr>
          <a:xfrm>
            <a:off x="584200" y="4452618"/>
            <a:ext cx="2063752" cy="1614701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2700">
            <a:solidFill>
              <a:srgbClr val="0C2E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645" name="Google Shape;1645;p5"/>
          <p:cNvSpPr/>
          <p:nvPr/>
        </p:nvSpPr>
        <p:spPr>
          <a:xfrm>
            <a:off x="2761487" y="4483318"/>
            <a:ext cx="9209793" cy="1584001"/>
          </a:xfrm>
          <a:prstGeom prst="roundRect">
            <a:avLst>
              <a:gd fmla="val 15774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électro-aimant attire toujours un aimant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L’électro-aimant n’a pas de pôles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pôles de l’électro-aimant sont fixes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L’aimant est attiré par le courant électrique</a:t>
            </a:r>
            <a:endParaRPr/>
          </a:p>
        </p:txBody>
      </p:sp>
      <p:sp>
        <p:nvSpPr>
          <p:cNvPr id="1646" name="Google Shape;1646;p5"/>
          <p:cNvSpPr/>
          <p:nvPr/>
        </p:nvSpPr>
        <p:spPr>
          <a:xfrm>
            <a:off x="584200" y="753833"/>
            <a:ext cx="2063752" cy="1836967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2700">
            <a:solidFill>
              <a:srgbClr val="0C2E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647" name="Google Shape;1647;p5"/>
          <p:cNvSpPr/>
          <p:nvPr/>
        </p:nvSpPr>
        <p:spPr>
          <a:xfrm>
            <a:off x="2761487" y="753833"/>
            <a:ext cx="9209795" cy="1836967"/>
          </a:xfrm>
          <a:prstGeom prst="roundRect">
            <a:avLst>
              <a:gd fmla="val 14216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de cette séance repose sur le savoir-faire suivant : Expliquer le fonctionnement de quelques appareils à base des électroaimants 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L’objectif est d’amener les élèves à expliquer le fonctionnement de quelques appareils à base des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électroaimants en exploitant son attraction ou sa répulsion.</a:t>
            </a:r>
            <a:endParaRPr/>
          </a:p>
        </p:txBody>
      </p:sp>
      <p:pic>
        <p:nvPicPr>
          <p:cNvPr descr="Image générée" id="1648" name="Google Shape;1648;p5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67016" y="61469"/>
            <a:ext cx="569256" cy="6682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9" name="Google Shape;1649;p5"/>
          <p:cNvSpPr/>
          <p:nvPr/>
        </p:nvSpPr>
        <p:spPr>
          <a:xfrm>
            <a:off x="2861308" y="4444763"/>
            <a:ext cx="88374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0" name="Google Shape;1650;p5"/>
          <p:cNvSpPr/>
          <p:nvPr/>
        </p:nvSpPr>
        <p:spPr>
          <a:xfrm>
            <a:off x="2761487" y="2691782"/>
            <a:ext cx="9209793" cy="165985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Bien expliciter un électro-aimant que c’est un aimant commandé par un courant électrique.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Relier les apprentissages au concret 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Adopter une démarche cause et effet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Suivre des étapes au fonctionnement des appareils à base des électro-aimants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schématisation a un rôle important.</a:t>
            </a:r>
            <a:endParaRPr/>
          </a:p>
        </p:txBody>
      </p:sp>
      <p:sp>
        <p:nvSpPr>
          <p:cNvPr id="1651" name="Google Shape;1651;p5"/>
          <p:cNvSpPr/>
          <p:nvPr/>
        </p:nvSpPr>
        <p:spPr>
          <a:xfrm>
            <a:off x="636272" y="2707133"/>
            <a:ext cx="2011680" cy="1629152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2700">
            <a:solidFill>
              <a:srgbClr val="0C2E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6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657" name="Google Shape;1657;p6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658" name="Google Shape;1658;p6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659" name="Google Shape;1659;p6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12 min</a:t>
            </a:r>
            <a:endParaRPr/>
          </a:p>
        </p:txBody>
      </p:sp>
      <p:sp>
        <p:nvSpPr>
          <p:cNvPr id="1660" name="Google Shape;1660;p6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661" name="Google Shape;1661;p6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03 min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p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séance? Allons-y!</a:t>
            </a:r>
            <a:endParaRPr/>
          </a:p>
        </p:txBody>
      </p:sp>
      <p:sp>
        <p:nvSpPr>
          <p:cNvPr id="1672" name="Google Shape;1672;p8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1673" name="Google Shape;1673;p8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mammifère, illustration, clipart&#10;&#10;Le contenu généré par l’IA peut être incorrect." id="1678" name="Google Shape;167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073" y="154984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9" name="Google Shape;1679;p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80" name="Google Shape;1680;p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2" name="Google Shape;1682;p9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3" name="Google Shape;1683;p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4" name="Google Shape;1684;p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1685" name="Google Shape;1685;p9"/>
          <p:cNvSpPr txBox="1"/>
          <p:nvPr/>
        </p:nvSpPr>
        <p:spPr>
          <a:xfrm>
            <a:off x="5147892" y="2280492"/>
            <a:ext cx="5869201" cy="1632435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Le rituel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b="1" sz="4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6" name="Google Shape;1686;p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87" name="Google Shape;1687;p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1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lang="fr-FR" sz="1600"/>
              <a:t>Observez ces images : à votre avis, quel comportement négatif est mis en évidence ?</a:t>
            </a:r>
            <a:endParaRPr/>
          </a:p>
        </p:txBody>
      </p:sp>
      <p:sp>
        <p:nvSpPr>
          <p:cNvPr id="1693" name="Google Shape;1693;p1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fait participer les élèves pour qu’ils expriment ce qu’ils comprennent de l’image.</a:t>
            </a:r>
            <a:endParaRPr/>
          </a:p>
        </p:txBody>
      </p:sp>
      <p:pic>
        <p:nvPicPr>
          <p:cNvPr id="1694" name="Google Shape;169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8566" y="1878275"/>
            <a:ext cx="3150394" cy="2764631"/>
          </a:xfrm>
          <a:prstGeom prst="rect">
            <a:avLst/>
          </a:prstGeom>
          <a:noFill/>
          <a:ln>
            <a:noFill/>
          </a:ln>
        </p:spPr>
      </p:pic>
      <p:sp>
        <p:nvSpPr>
          <p:cNvPr id="1695" name="Google Shape;1695;p10"/>
          <p:cNvSpPr/>
          <p:nvPr/>
        </p:nvSpPr>
        <p:spPr>
          <a:xfrm rot="-710389">
            <a:off x="1235610" y="1802283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Tout d'abord, je demande l'autorisation.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6" name="Google Shape;169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8692" y="2197048"/>
            <a:ext cx="3450431" cy="2342237"/>
          </a:xfrm>
          <a:prstGeom prst="rect">
            <a:avLst/>
          </a:prstGeom>
          <a:noFill/>
          <a:ln>
            <a:noFill/>
          </a:ln>
        </p:spPr>
      </p:pic>
      <p:sp>
        <p:nvSpPr>
          <p:cNvPr id="1697" name="Google Shape;1697;p10"/>
          <p:cNvSpPr/>
          <p:nvPr/>
        </p:nvSpPr>
        <p:spPr>
          <a:xfrm rot="-710389">
            <a:off x="8135000" y="1909859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parle quand je le souhaite.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1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lang="fr-FR" sz="1600"/>
              <a:t>Je ne dois pas parler quand je veux; mais quand mon professeur me donne la parole. .</a:t>
            </a:r>
            <a:endParaRPr/>
          </a:p>
        </p:txBody>
      </p:sp>
      <p:sp>
        <p:nvSpPr>
          <p:cNvPr id="1703" name="Google Shape;1703;p1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fait participer les élèves pour qu’ils expriment ce qu’ils comprennent de l’image.</a:t>
            </a:r>
            <a:endParaRPr/>
          </a:p>
        </p:txBody>
      </p:sp>
      <p:pic>
        <p:nvPicPr>
          <p:cNvPr descr="Coche avec un remplissage uni" id="1704" name="Google Shape;170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1853" y="467015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11"/>
          <p:cNvSpPr/>
          <p:nvPr/>
        </p:nvSpPr>
        <p:spPr>
          <a:xfrm>
            <a:off x="8276748" y="4652844"/>
            <a:ext cx="1194318" cy="1194318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6" name="Google Shape;170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68566" y="1878275"/>
            <a:ext cx="3150394" cy="2764631"/>
          </a:xfrm>
          <a:prstGeom prst="rect">
            <a:avLst/>
          </a:prstGeom>
          <a:noFill/>
          <a:ln>
            <a:noFill/>
          </a:ln>
        </p:spPr>
      </p:pic>
      <p:sp>
        <p:nvSpPr>
          <p:cNvPr id="1707" name="Google Shape;1707;p11"/>
          <p:cNvSpPr/>
          <p:nvPr/>
        </p:nvSpPr>
        <p:spPr>
          <a:xfrm rot="-710389">
            <a:off x="1235610" y="1802283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Tout d'abord, je demande l'autorisation.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8" name="Google Shape;170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8692" y="2197048"/>
            <a:ext cx="3450431" cy="2342237"/>
          </a:xfrm>
          <a:prstGeom prst="rect">
            <a:avLst/>
          </a:prstGeom>
          <a:noFill/>
          <a:ln>
            <a:noFill/>
          </a:ln>
        </p:spPr>
      </p:pic>
      <p:sp>
        <p:nvSpPr>
          <p:cNvPr id="1709" name="Google Shape;1709;p11"/>
          <p:cNvSpPr/>
          <p:nvPr/>
        </p:nvSpPr>
        <p:spPr>
          <a:xfrm rot="-710389">
            <a:off x="8135000" y="1909859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parle quand je le souhaite.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mammifère, illustration, clipart&#10;&#10;Le contenu généré par l’IA peut être incorrect." id="1714" name="Google Shape;171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5" name="Google Shape;1715;p1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716" name="Google Shape;1716;p1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8" name="Google Shape;1718;p12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p1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0" name="Google Shape;1720;p1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1721" name="Google Shape;1721;p12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b="1" sz="4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2" name="Google Shape;1722;p1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23" name="Google Shape;1723;p12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7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p1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va commencer cette séance par un rappel sur la polarité des aimants et l’interaction entre eux.</a:t>
            </a:r>
            <a:br>
              <a:rPr lang="fr-FR"/>
            </a:br>
            <a:r>
              <a:rPr lang="fr-FR"/>
              <a:t>  Répondre par vrai ou faux.</a:t>
            </a:r>
            <a:endParaRPr/>
          </a:p>
        </p:txBody>
      </p:sp>
      <p:sp>
        <p:nvSpPr>
          <p:cNvPr id="1729" name="Google Shape;1729;p13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Sur leur ardoise, les élèves écrivent  vrai ou faux  ou l’enseignant.e désigne quelques -uns pour  répondre oralement.</a:t>
            </a:r>
            <a:endParaRPr/>
          </a:p>
        </p:txBody>
      </p:sp>
      <p:grpSp>
        <p:nvGrpSpPr>
          <p:cNvPr id="1730" name="Google Shape;1730;p13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731" name="Google Shape;1731;p13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2" name="Google Shape;1732;p13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3" name="Google Shape;1733;p13"/>
          <p:cNvSpPr/>
          <p:nvPr/>
        </p:nvSpPr>
        <p:spPr>
          <a:xfrm>
            <a:off x="1120588" y="1926158"/>
            <a:ext cx="9178945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possède deux pôles : un pôle nord et un pôle sud.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4" name="Google Shape;1734;p13"/>
          <p:cNvSpPr/>
          <p:nvPr/>
        </p:nvSpPr>
        <p:spPr>
          <a:xfrm>
            <a:off x="2629329" y="3271509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735" name="Google Shape;1735;p13"/>
          <p:cNvSpPr/>
          <p:nvPr/>
        </p:nvSpPr>
        <p:spPr>
          <a:xfrm>
            <a:off x="7570463" y="3289945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1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Oui, un aimant possède un pôle nord noté N et un pôle sud noté S.</a:t>
            </a:r>
            <a:endParaRPr/>
          </a:p>
        </p:txBody>
      </p:sp>
      <p:sp>
        <p:nvSpPr>
          <p:cNvPr id="1741" name="Google Shape;1741;p1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présente aux élèves les aimants.</a:t>
            </a:r>
            <a:endParaRPr/>
          </a:p>
        </p:txBody>
      </p:sp>
      <p:pic>
        <p:nvPicPr>
          <p:cNvPr descr="Coche avec un remplissage uni" id="1742" name="Google Shape;174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3230" y="4277940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715038" y="3025781"/>
            <a:ext cx="1814318" cy="3189149"/>
          </a:xfrm>
          <a:prstGeom prst="rect">
            <a:avLst/>
          </a:prstGeom>
          <a:noFill/>
          <a:ln>
            <a:noFill/>
          </a:ln>
        </p:spPr>
      </p:pic>
      <p:sp>
        <p:nvSpPr>
          <p:cNvPr id="1744" name="Google Shape;1744;p14"/>
          <p:cNvSpPr/>
          <p:nvPr/>
        </p:nvSpPr>
        <p:spPr>
          <a:xfrm>
            <a:off x="1120588" y="1926158"/>
            <a:ext cx="9178945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possède deux pôles : un pôle nord et un pôle sud.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5" name="Google Shape;1745;p14"/>
          <p:cNvSpPr/>
          <p:nvPr/>
        </p:nvSpPr>
        <p:spPr>
          <a:xfrm>
            <a:off x="2629329" y="3271509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746" name="Google Shape;1746;p14"/>
          <p:cNvSpPr/>
          <p:nvPr/>
        </p:nvSpPr>
        <p:spPr>
          <a:xfrm>
            <a:off x="7570463" y="3289945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pic>
        <p:nvPicPr>
          <p:cNvPr id="1747" name="Google Shape;174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54999" y="440458"/>
            <a:ext cx="455760" cy="45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15"/>
          <p:cNvSpPr txBox="1"/>
          <p:nvPr/>
        </p:nvSpPr>
        <p:spPr>
          <a:xfrm>
            <a:off x="1226474" y="-1608008"/>
            <a:ext cx="105537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p15"/>
          <p:cNvSpPr txBox="1"/>
          <p:nvPr/>
        </p:nvSpPr>
        <p:spPr>
          <a:xfrm>
            <a:off x="778058" y="1562848"/>
            <a:ext cx="10673532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pôles de même nom (nord-nord ou sud-sud) s'attirent.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4" name="Google Shape;1754;p15"/>
          <p:cNvSpPr/>
          <p:nvPr/>
        </p:nvSpPr>
        <p:spPr>
          <a:xfrm>
            <a:off x="2368205" y="3429000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755" name="Google Shape;1755;p15"/>
          <p:cNvSpPr/>
          <p:nvPr/>
        </p:nvSpPr>
        <p:spPr>
          <a:xfrm>
            <a:off x="2072838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756" name="Google Shape;1756;p15"/>
          <p:cNvSpPr/>
          <p:nvPr/>
        </p:nvSpPr>
        <p:spPr>
          <a:xfrm>
            <a:off x="7469123" y="342900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757" name="Google Shape;1757;p15"/>
          <p:cNvSpPr/>
          <p:nvPr/>
        </p:nvSpPr>
        <p:spPr>
          <a:xfrm>
            <a:off x="7173756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1758" name="Google Shape;1758;p15"/>
          <p:cNvGrpSpPr/>
          <p:nvPr/>
        </p:nvGrpSpPr>
        <p:grpSpPr>
          <a:xfrm>
            <a:off x="11531376" y="452067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759" name="Google Shape;1759;p15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0" name="Google Shape;1760;p1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1" name="Google Shape;1761;p1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1762" name="Google Shape;1762;p15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6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che avec un remplissage uni" id="1767" name="Google Shape;176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4808" y="4032474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8" name="Google Shape;176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3666461" y="3917918"/>
            <a:ext cx="1209375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9" name="Google Shape;176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6333867" y="3859495"/>
            <a:ext cx="1326222" cy="21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0" name="Google Shape;1770;p16"/>
          <p:cNvSpPr/>
          <p:nvPr/>
        </p:nvSpPr>
        <p:spPr>
          <a:xfrm>
            <a:off x="6024284" y="5535181"/>
            <a:ext cx="860612" cy="55263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1" name="Google Shape;1771;p16"/>
          <p:cNvSpPr/>
          <p:nvPr/>
        </p:nvSpPr>
        <p:spPr>
          <a:xfrm flipH="1">
            <a:off x="4446494" y="5535181"/>
            <a:ext cx="860612" cy="53471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2" name="Google Shape;1772;p16"/>
          <p:cNvSpPr txBox="1"/>
          <p:nvPr/>
        </p:nvSpPr>
        <p:spPr>
          <a:xfrm>
            <a:off x="778058" y="1562848"/>
            <a:ext cx="10673532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pôles de même nom (nord-nord ou sud-sud) s'attirent.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3" name="Google Shape;1773;p16"/>
          <p:cNvSpPr/>
          <p:nvPr/>
        </p:nvSpPr>
        <p:spPr>
          <a:xfrm>
            <a:off x="2368205" y="3429000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774" name="Google Shape;1774;p16"/>
          <p:cNvSpPr/>
          <p:nvPr/>
        </p:nvSpPr>
        <p:spPr>
          <a:xfrm>
            <a:off x="2072838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775" name="Google Shape;1775;p16"/>
          <p:cNvSpPr/>
          <p:nvPr/>
        </p:nvSpPr>
        <p:spPr>
          <a:xfrm>
            <a:off x="7469123" y="342900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776" name="Google Shape;1776;p16"/>
          <p:cNvSpPr/>
          <p:nvPr/>
        </p:nvSpPr>
        <p:spPr>
          <a:xfrm>
            <a:off x="7173756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777" name="Google Shape;1777;p1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Les pôles de même nature se repoussent.</a:t>
            </a:r>
            <a:endParaRPr/>
          </a:p>
        </p:txBody>
      </p:sp>
      <p:sp>
        <p:nvSpPr>
          <p:cNvPr id="1778" name="Google Shape;1778;p1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réponse</a:t>
            </a:r>
            <a:endParaRPr/>
          </a:p>
        </p:txBody>
      </p:sp>
      <p:pic>
        <p:nvPicPr>
          <p:cNvPr id="1779" name="Google Shape;177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54999" y="440458"/>
            <a:ext cx="455760" cy="45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p17"/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L’action d’un aimant peut s’exercer sans contact .</a:t>
            </a:r>
            <a:endParaRPr/>
          </a:p>
        </p:txBody>
      </p:sp>
      <p:sp>
        <p:nvSpPr>
          <p:cNvPr id="1785" name="Google Shape;1785;p17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786" name="Google Shape;1786;p17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787" name="Google Shape;1787;p17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788" name="Google Shape;1788;p17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1789" name="Google Shape;1789;p17"/>
          <p:cNvGrpSpPr/>
          <p:nvPr/>
        </p:nvGrpSpPr>
        <p:grpSpPr>
          <a:xfrm>
            <a:off x="11451590" y="452067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790" name="Google Shape;1790;p17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1" name="Google Shape;1791;p17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2" name="Google Shape;1792;p17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1793" name="Google Shape;1793;p17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p18"/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L’action d’un aimant peut s’exercer sans contact .</a:t>
            </a:r>
            <a:endParaRPr/>
          </a:p>
        </p:txBody>
      </p:sp>
      <p:sp>
        <p:nvSpPr>
          <p:cNvPr id="1799" name="Google Shape;1799;p18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800" name="Google Shape;1800;p18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01" name="Google Shape;1801;p18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802" name="Google Shape;1802;p18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1803" name="Google Shape;180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8907" y="413223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1804" name="Google Shape;1804;p1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Oui.</a:t>
            </a:r>
            <a:endParaRPr/>
          </a:p>
        </p:txBody>
      </p:sp>
      <p:sp>
        <p:nvSpPr>
          <p:cNvPr id="1805" name="Google Shape;1805;p18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  <p:pic>
        <p:nvPicPr>
          <p:cNvPr id="1806" name="Google Shape;180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4999" y="440458"/>
            <a:ext cx="455760" cy="45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0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19"/>
          <p:cNvSpPr txBox="1"/>
          <p:nvPr/>
        </p:nvSpPr>
        <p:spPr>
          <a:xfrm>
            <a:off x="774700" y="1560741"/>
            <a:ext cx="10903534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se passe-t-il lorsque un pôle nord(N) se rapproche d’un pôle sud(S)?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2" name="Google Shape;1812;p19"/>
          <p:cNvSpPr/>
          <p:nvPr/>
        </p:nvSpPr>
        <p:spPr>
          <a:xfrm>
            <a:off x="1070067" y="2916616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Ils s’attirent</a:t>
            </a:r>
            <a:endParaRPr/>
          </a:p>
        </p:txBody>
      </p:sp>
      <p:sp>
        <p:nvSpPr>
          <p:cNvPr id="1813" name="Google Shape;1813;p19"/>
          <p:cNvSpPr/>
          <p:nvPr/>
        </p:nvSpPr>
        <p:spPr>
          <a:xfrm>
            <a:off x="774700" y="2916616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14" name="Google Shape;1814;p19"/>
          <p:cNvSpPr/>
          <p:nvPr/>
        </p:nvSpPr>
        <p:spPr>
          <a:xfrm>
            <a:off x="4940314" y="291554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Ils se repoussent</a:t>
            </a:r>
            <a:endParaRPr/>
          </a:p>
        </p:txBody>
      </p:sp>
      <p:sp>
        <p:nvSpPr>
          <p:cNvPr id="1815" name="Google Shape;1815;p19"/>
          <p:cNvSpPr/>
          <p:nvPr/>
        </p:nvSpPr>
        <p:spPr>
          <a:xfrm>
            <a:off x="4508314" y="291329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1816" name="Google Shape;1816;p19"/>
          <p:cNvGrpSpPr/>
          <p:nvPr/>
        </p:nvGrpSpPr>
        <p:grpSpPr>
          <a:xfrm>
            <a:off x="11429436" y="478960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817" name="Google Shape;1817;p19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8" name="Google Shape;1818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9" name="Google Shape;1819;p19"/>
          <p:cNvSpPr/>
          <p:nvPr/>
        </p:nvSpPr>
        <p:spPr>
          <a:xfrm>
            <a:off x="9043643" y="2912221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Rien ne se passe</a:t>
            </a:r>
            <a:endParaRPr/>
          </a:p>
        </p:txBody>
      </p:sp>
      <p:sp>
        <p:nvSpPr>
          <p:cNvPr id="1820" name="Google Shape;1820;p19"/>
          <p:cNvSpPr/>
          <p:nvPr/>
        </p:nvSpPr>
        <p:spPr>
          <a:xfrm>
            <a:off x="8748276" y="2912221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821" name="Google Shape;1821;p1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Choisir la bonne réponse.</a:t>
            </a:r>
            <a:endParaRPr/>
          </a:p>
        </p:txBody>
      </p:sp>
      <p:sp>
        <p:nvSpPr>
          <p:cNvPr id="1822" name="Google Shape;1822;p1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6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che avec un remplissage uni" id="1827" name="Google Shape;18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7347" y="3683905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1828" name="Google Shape;1828;p20"/>
          <p:cNvSpPr txBox="1"/>
          <p:nvPr/>
        </p:nvSpPr>
        <p:spPr>
          <a:xfrm>
            <a:off x="774700" y="1560741"/>
            <a:ext cx="10903534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se passe-t-il lorsque un pôle nord(N) se rapproche d’un pôle sud(S)?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9" name="Google Shape;1829;p2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Deux pôles de nature différente s’attirent.</a:t>
            </a:r>
            <a:endParaRPr/>
          </a:p>
        </p:txBody>
      </p:sp>
      <p:sp>
        <p:nvSpPr>
          <p:cNvPr id="1830" name="Google Shape;1830;p2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  <p:pic>
        <p:nvPicPr>
          <p:cNvPr id="1831" name="Google Shape;183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4999" y="440458"/>
            <a:ext cx="455760" cy="45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832" name="Google Shape;1832;p20"/>
          <p:cNvSpPr/>
          <p:nvPr/>
        </p:nvSpPr>
        <p:spPr>
          <a:xfrm>
            <a:off x="1070067" y="2916616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Ils s’attirent</a:t>
            </a:r>
            <a:endParaRPr/>
          </a:p>
        </p:txBody>
      </p:sp>
      <p:sp>
        <p:nvSpPr>
          <p:cNvPr id="1833" name="Google Shape;1833;p20"/>
          <p:cNvSpPr/>
          <p:nvPr/>
        </p:nvSpPr>
        <p:spPr>
          <a:xfrm>
            <a:off x="774700" y="2916616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34" name="Google Shape;1834;p20"/>
          <p:cNvSpPr/>
          <p:nvPr/>
        </p:nvSpPr>
        <p:spPr>
          <a:xfrm>
            <a:off x="4940314" y="291554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Ils se repoussent</a:t>
            </a:r>
            <a:endParaRPr/>
          </a:p>
        </p:txBody>
      </p:sp>
      <p:sp>
        <p:nvSpPr>
          <p:cNvPr id="1835" name="Google Shape;1835;p20"/>
          <p:cNvSpPr/>
          <p:nvPr/>
        </p:nvSpPr>
        <p:spPr>
          <a:xfrm>
            <a:off x="4508314" y="291329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836" name="Google Shape;1836;p20"/>
          <p:cNvSpPr/>
          <p:nvPr/>
        </p:nvSpPr>
        <p:spPr>
          <a:xfrm>
            <a:off x="9043643" y="2912221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Rien ne se passe</a:t>
            </a:r>
            <a:endParaRPr/>
          </a:p>
        </p:txBody>
      </p:sp>
      <p:sp>
        <p:nvSpPr>
          <p:cNvPr id="1837" name="Google Shape;1837;p20"/>
          <p:cNvSpPr/>
          <p:nvPr/>
        </p:nvSpPr>
        <p:spPr>
          <a:xfrm>
            <a:off x="8748276" y="2912221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21"/>
          <p:cNvSpPr txBox="1"/>
          <p:nvPr/>
        </p:nvSpPr>
        <p:spPr>
          <a:xfrm>
            <a:off x="774700" y="1564100"/>
            <a:ext cx="10931637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passage du courant électrique dans un circuit nécessite un générateur dans ce circuit.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3" name="Google Shape;1843;p21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844" name="Google Shape;1844;p21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45" name="Google Shape;1845;p21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846" name="Google Shape;1846;p21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1847" name="Google Shape;1847;p21"/>
          <p:cNvGrpSpPr/>
          <p:nvPr/>
        </p:nvGrpSpPr>
        <p:grpSpPr>
          <a:xfrm>
            <a:off x="11457539" y="476841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848" name="Google Shape;1848;p21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9" name="Google Shape;1849;p21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0" name="Google Shape;1850;p2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1851" name="Google Shape;1851;p2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22"/>
          <p:cNvSpPr txBox="1"/>
          <p:nvPr/>
        </p:nvSpPr>
        <p:spPr>
          <a:xfrm>
            <a:off x="774700" y="1564100"/>
            <a:ext cx="10931637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passage du courant électrique dans un circuit nécessite un générateur dans ce circuit.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7" name="Google Shape;1857;p22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858" name="Google Shape;1858;p22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59" name="Google Shape;1859;p22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860" name="Google Shape;1860;p22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1861" name="Google Shape;18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4962" y="413223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1862" name="Google Shape;1862;p2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Effectivement , le générateur est indispensable dans un circuit électrique.</a:t>
            </a:r>
            <a:endParaRPr/>
          </a:p>
        </p:txBody>
      </p:sp>
      <p:sp>
        <p:nvSpPr>
          <p:cNvPr id="1863" name="Google Shape;1863;p22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  <p:pic>
        <p:nvPicPr>
          <p:cNvPr id="1864" name="Google Shape;186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4999" y="440458"/>
            <a:ext cx="455760" cy="45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23"/>
          <p:cNvSpPr txBox="1"/>
          <p:nvPr/>
        </p:nvSpPr>
        <p:spPr>
          <a:xfrm>
            <a:off x="774700" y="1564100"/>
            <a:ext cx="10931637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mesure l’intensité du courant électrique avec un voltmètre.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0" name="Google Shape;1870;p2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1871" name="Google Shape;1871;p23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  <p:sp>
        <p:nvSpPr>
          <p:cNvPr id="1872" name="Google Shape;1872;p23"/>
          <p:cNvSpPr/>
          <p:nvPr/>
        </p:nvSpPr>
        <p:spPr>
          <a:xfrm>
            <a:off x="2368205" y="2714795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873" name="Google Shape;1873;p23"/>
          <p:cNvSpPr/>
          <p:nvPr/>
        </p:nvSpPr>
        <p:spPr>
          <a:xfrm>
            <a:off x="2072838" y="271479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74" name="Google Shape;1874;p23"/>
          <p:cNvSpPr/>
          <p:nvPr/>
        </p:nvSpPr>
        <p:spPr>
          <a:xfrm>
            <a:off x="7469123" y="2714795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875" name="Google Shape;1875;p23"/>
          <p:cNvSpPr/>
          <p:nvPr/>
        </p:nvSpPr>
        <p:spPr>
          <a:xfrm>
            <a:off x="7173756" y="271479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1876" name="Google Shape;1876;p23"/>
          <p:cNvGrpSpPr/>
          <p:nvPr/>
        </p:nvGrpSpPr>
        <p:grpSpPr>
          <a:xfrm>
            <a:off x="11457539" y="476841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877" name="Google Shape;1877;p23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8" name="Google Shape;1878;p23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24"/>
          <p:cNvSpPr/>
          <p:nvPr/>
        </p:nvSpPr>
        <p:spPr>
          <a:xfrm>
            <a:off x="2368205" y="2714795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884" name="Google Shape;1884;p24"/>
          <p:cNvSpPr/>
          <p:nvPr/>
        </p:nvSpPr>
        <p:spPr>
          <a:xfrm>
            <a:off x="2072838" y="271479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85" name="Google Shape;1885;p24"/>
          <p:cNvSpPr/>
          <p:nvPr/>
        </p:nvSpPr>
        <p:spPr>
          <a:xfrm>
            <a:off x="7469123" y="2714795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886" name="Google Shape;1886;p24"/>
          <p:cNvSpPr/>
          <p:nvPr/>
        </p:nvSpPr>
        <p:spPr>
          <a:xfrm>
            <a:off x="7173756" y="271479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1887" name="Google Shape;18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82393" y="336879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1888" name="Google Shape;1888;p24"/>
          <p:cNvSpPr txBox="1"/>
          <p:nvPr/>
        </p:nvSpPr>
        <p:spPr>
          <a:xfrm>
            <a:off x="774700" y="1564100"/>
            <a:ext cx="10931637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mesure l’intensité du courant électrique avec un voltmètre.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9" name="Google Shape;1889;p2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L’intensité du courant électrique se mesure avec un ampèremètre.</a:t>
            </a:r>
            <a:endParaRPr/>
          </a:p>
        </p:txBody>
      </p:sp>
      <p:sp>
        <p:nvSpPr>
          <p:cNvPr id="1890" name="Google Shape;1890;p2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  <p:pic>
        <p:nvPicPr>
          <p:cNvPr id="1891" name="Google Shape;189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4999" y="440458"/>
            <a:ext cx="455760" cy="45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25"/>
          <p:cNvSpPr txBox="1"/>
          <p:nvPr/>
        </p:nvSpPr>
        <p:spPr>
          <a:xfrm>
            <a:off x="774700" y="1564100"/>
            <a:ext cx="10931637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un circuit électrique fermé, le courant électrique circule de la borne positive vers la borne négative à l’extérieur du générateur.</a:t>
            </a:r>
            <a:endParaRPr/>
          </a:p>
        </p:txBody>
      </p:sp>
      <p:sp>
        <p:nvSpPr>
          <p:cNvPr id="1897" name="Google Shape;1897;p25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898" name="Google Shape;1898;p25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99" name="Google Shape;1899;p25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900" name="Google Shape;1900;p25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1901" name="Google Shape;1901;p25"/>
          <p:cNvGrpSpPr/>
          <p:nvPr/>
        </p:nvGrpSpPr>
        <p:grpSpPr>
          <a:xfrm>
            <a:off x="11413942" y="505330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902" name="Google Shape;1902;p25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3" name="Google Shape;1903;p2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4" name="Google Shape;1904;p2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1905" name="Google Shape;1905;p25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26"/>
          <p:cNvSpPr txBox="1"/>
          <p:nvPr/>
        </p:nvSpPr>
        <p:spPr>
          <a:xfrm>
            <a:off x="774700" y="1564100"/>
            <a:ext cx="10931637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un circuit électrique fermé, le courant électrique circule de la borne positive vers la borne négative à l’extérieur du générateur.</a:t>
            </a:r>
            <a:endParaRPr/>
          </a:p>
        </p:txBody>
      </p:sp>
      <p:sp>
        <p:nvSpPr>
          <p:cNvPr id="1911" name="Google Shape;1911;p26"/>
          <p:cNvSpPr/>
          <p:nvPr/>
        </p:nvSpPr>
        <p:spPr>
          <a:xfrm>
            <a:off x="2368205" y="293033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1912" name="Google Shape;1912;p26"/>
          <p:cNvSpPr/>
          <p:nvPr/>
        </p:nvSpPr>
        <p:spPr>
          <a:xfrm>
            <a:off x="2072838" y="293033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913" name="Google Shape;1913;p26"/>
          <p:cNvSpPr/>
          <p:nvPr/>
        </p:nvSpPr>
        <p:spPr>
          <a:xfrm>
            <a:off x="7469123" y="293033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1914" name="Google Shape;1914;p26"/>
          <p:cNvSpPr/>
          <p:nvPr/>
        </p:nvSpPr>
        <p:spPr>
          <a:xfrm>
            <a:off x="7173756" y="293033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1915" name="Google Shape;191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8054" y="3495664"/>
            <a:ext cx="684830" cy="6848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6" name="Google Shape;1916;p26"/>
          <p:cNvGrpSpPr/>
          <p:nvPr/>
        </p:nvGrpSpPr>
        <p:grpSpPr>
          <a:xfrm>
            <a:off x="4231337" y="3612233"/>
            <a:ext cx="3729325" cy="2577429"/>
            <a:chOff x="4954332" y="4377454"/>
            <a:chExt cx="2112404" cy="1459935"/>
          </a:xfrm>
        </p:grpSpPr>
        <p:sp>
          <p:nvSpPr>
            <p:cNvPr id="1917" name="Google Shape;1917;p26"/>
            <p:cNvSpPr/>
            <p:nvPr/>
          </p:nvSpPr>
          <p:spPr>
            <a:xfrm>
              <a:off x="7022540" y="5194996"/>
              <a:ext cx="44196" cy="44196"/>
            </a:xfrm>
            <a:custGeom>
              <a:rect b="b" l="l" r="r" t="t"/>
              <a:pathLst>
                <a:path extrusionOk="0" h="44196" w="44196">
                  <a:moveTo>
                    <a:pt x="0" y="22098"/>
                  </a:moveTo>
                  <a:cubicBezTo>
                    <a:pt x="0" y="9894"/>
                    <a:pt x="9893" y="0"/>
                    <a:pt x="22098" y="0"/>
                  </a:cubicBezTo>
                  <a:cubicBezTo>
                    <a:pt x="34302" y="0"/>
                    <a:pt x="44196" y="9894"/>
                    <a:pt x="44196" y="22098"/>
                  </a:cubicBezTo>
                  <a:cubicBezTo>
                    <a:pt x="44196" y="34302"/>
                    <a:pt x="34302" y="44196"/>
                    <a:pt x="22098" y="44196"/>
                  </a:cubicBezTo>
                  <a:cubicBezTo>
                    <a:pt x="9893" y="44196"/>
                    <a:pt x="0" y="34302"/>
                    <a:pt x="0" y="22098"/>
                  </a:cubicBezTo>
                </a:path>
              </a:pathLst>
            </a:custGeom>
            <a:solidFill>
              <a:srgbClr val="3735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8" name="Google Shape;1918;p26"/>
            <p:cNvSpPr/>
            <p:nvPr/>
          </p:nvSpPr>
          <p:spPr>
            <a:xfrm>
              <a:off x="7022540" y="4943316"/>
              <a:ext cx="44196" cy="44196"/>
            </a:xfrm>
            <a:custGeom>
              <a:rect b="b" l="l" r="r" t="t"/>
              <a:pathLst>
                <a:path extrusionOk="0" h="44196" w="44196">
                  <a:moveTo>
                    <a:pt x="0" y="22098"/>
                  </a:moveTo>
                  <a:cubicBezTo>
                    <a:pt x="0" y="9894"/>
                    <a:pt x="9893" y="0"/>
                    <a:pt x="22098" y="0"/>
                  </a:cubicBezTo>
                  <a:cubicBezTo>
                    <a:pt x="34302" y="0"/>
                    <a:pt x="44196" y="9894"/>
                    <a:pt x="44196" y="22098"/>
                  </a:cubicBezTo>
                  <a:cubicBezTo>
                    <a:pt x="44196" y="34302"/>
                    <a:pt x="34302" y="44196"/>
                    <a:pt x="22098" y="44196"/>
                  </a:cubicBezTo>
                  <a:cubicBezTo>
                    <a:pt x="9893" y="44196"/>
                    <a:pt x="0" y="34302"/>
                    <a:pt x="0" y="22098"/>
                  </a:cubicBezTo>
                </a:path>
              </a:pathLst>
            </a:custGeom>
            <a:solidFill>
              <a:srgbClr val="3735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9" name="Google Shape;1919;p26"/>
            <p:cNvSpPr/>
            <p:nvPr/>
          </p:nvSpPr>
          <p:spPr>
            <a:xfrm>
              <a:off x="7046883" y="4950809"/>
              <a:ext cx="9004" cy="261493"/>
            </a:xfrm>
            <a:custGeom>
              <a:rect b="b" l="l" r="r" t="t"/>
              <a:pathLst>
                <a:path extrusionOk="0" h="261493" w="9004">
                  <a:moveTo>
                    <a:pt x="0" y="261493"/>
                  </a:moveTo>
                  <a:lnTo>
                    <a:pt x="9004" y="0"/>
                  </a:lnTo>
                </a:path>
              </a:pathLst>
            </a:custGeom>
            <a:noFill/>
            <a:ln cap="flat" cmpd="sng" w="1905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0" name="Google Shape;1920;p26"/>
            <p:cNvSpPr/>
            <p:nvPr/>
          </p:nvSpPr>
          <p:spPr>
            <a:xfrm>
              <a:off x="4977925" y="4563797"/>
              <a:ext cx="2060904" cy="1146492"/>
            </a:xfrm>
            <a:custGeom>
              <a:rect b="b" l="l" r="r" t="t"/>
              <a:pathLst>
                <a:path extrusionOk="0" h="1146492" w="2060904">
                  <a:moveTo>
                    <a:pt x="1022705" y="0"/>
                  </a:moveTo>
                  <a:lnTo>
                    <a:pt x="0" y="0"/>
                  </a:lnTo>
                  <a:lnTo>
                    <a:pt x="0" y="1146492"/>
                  </a:lnTo>
                  <a:lnTo>
                    <a:pt x="2060904" y="1146492"/>
                  </a:lnTo>
                  <a:lnTo>
                    <a:pt x="2060904" y="638860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1" name="Google Shape;1921;p26"/>
            <p:cNvSpPr/>
            <p:nvPr/>
          </p:nvSpPr>
          <p:spPr>
            <a:xfrm>
              <a:off x="6145519" y="4557260"/>
              <a:ext cx="903071" cy="422275"/>
            </a:xfrm>
            <a:custGeom>
              <a:rect b="b" l="l" r="r" t="t"/>
              <a:pathLst>
                <a:path extrusionOk="0" h="422275" w="903071">
                  <a:moveTo>
                    <a:pt x="903071" y="422275"/>
                  </a:moveTo>
                  <a:lnTo>
                    <a:pt x="903071" y="0"/>
                  </a:ln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2" name="Google Shape;1922;p26"/>
            <p:cNvSpPr/>
            <p:nvPr/>
          </p:nvSpPr>
          <p:spPr>
            <a:xfrm>
              <a:off x="6006491" y="4497654"/>
              <a:ext cx="0" cy="132765"/>
            </a:xfrm>
            <a:custGeom>
              <a:rect b="b" l="l" r="r" t="t"/>
              <a:pathLst>
                <a:path extrusionOk="0" h="132765" w="120000">
                  <a:moveTo>
                    <a:pt x="0" y="0"/>
                  </a:moveTo>
                  <a:lnTo>
                    <a:pt x="0" y="132765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26"/>
            <p:cNvSpPr/>
            <p:nvPr/>
          </p:nvSpPr>
          <p:spPr>
            <a:xfrm>
              <a:off x="6136090" y="4437503"/>
              <a:ext cx="0" cy="253072"/>
            </a:xfrm>
            <a:custGeom>
              <a:rect b="b" l="l" r="r" t="t"/>
              <a:pathLst>
                <a:path extrusionOk="0" h="253072" w="120000">
                  <a:moveTo>
                    <a:pt x="0" y="0"/>
                  </a:moveTo>
                  <a:lnTo>
                    <a:pt x="0" y="253072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26"/>
            <p:cNvSpPr/>
            <p:nvPr/>
          </p:nvSpPr>
          <p:spPr>
            <a:xfrm>
              <a:off x="4986743" y="5043289"/>
              <a:ext cx="0" cy="182626"/>
            </a:xfrm>
            <a:custGeom>
              <a:rect b="b" l="l" r="r" t="t"/>
              <a:pathLst>
                <a:path extrusionOk="0" h="182626" w="120000">
                  <a:moveTo>
                    <a:pt x="0" y="182626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rgbClr val="EE3338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5" name="Google Shape;1925;p26"/>
            <p:cNvSpPr/>
            <p:nvPr/>
          </p:nvSpPr>
          <p:spPr>
            <a:xfrm>
              <a:off x="4954332" y="4973916"/>
              <a:ext cx="64820" cy="89052"/>
            </a:xfrm>
            <a:custGeom>
              <a:rect b="b" l="l" r="r" t="t"/>
              <a:pathLst>
                <a:path extrusionOk="0" h="89052" w="64820">
                  <a:moveTo>
                    <a:pt x="32410" y="0"/>
                  </a:moveTo>
                  <a:lnTo>
                    <a:pt x="0" y="89052"/>
                  </a:lnTo>
                  <a:lnTo>
                    <a:pt x="32410" y="69367"/>
                  </a:lnTo>
                  <a:lnTo>
                    <a:pt x="64820" y="89052"/>
                  </a:lnTo>
                  <a:close/>
                  <a:moveTo>
                    <a:pt x="32410" y="0"/>
                  </a:moveTo>
                </a:path>
              </a:pathLst>
            </a:custGeom>
            <a:solidFill>
              <a:srgbClr val="EE333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6" name="Google Shape;1926;p26"/>
            <p:cNvSpPr/>
            <p:nvPr/>
          </p:nvSpPr>
          <p:spPr>
            <a:xfrm>
              <a:off x="5305340" y="4558116"/>
              <a:ext cx="182626" cy="0"/>
            </a:xfrm>
            <a:custGeom>
              <a:rect b="b" l="l" r="r" t="t"/>
              <a:pathLst>
                <a:path extrusionOk="0" h="120000" w="182626">
                  <a:moveTo>
                    <a:pt x="0" y="0"/>
                  </a:moveTo>
                  <a:lnTo>
                    <a:pt x="182626" y="0"/>
                  </a:lnTo>
                </a:path>
              </a:pathLst>
            </a:custGeom>
            <a:noFill/>
            <a:ln cap="flat" cmpd="sng" w="12700">
              <a:solidFill>
                <a:srgbClr val="EE3338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7" name="Google Shape;1927;p26"/>
            <p:cNvSpPr/>
            <p:nvPr/>
          </p:nvSpPr>
          <p:spPr>
            <a:xfrm>
              <a:off x="6500541" y="4558116"/>
              <a:ext cx="182626" cy="0"/>
            </a:xfrm>
            <a:custGeom>
              <a:rect b="b" l="l" r="r" t="t"/>
              <a:pathLst>
                <a:path extrusionOk="0" h="120000" w="182626">
                  <a:moveTo>
                    <a:pt x="0" y="0"/>
                  </a:moveTo>
                  <a:lnTo>
                    <a:pt x="182626" y="0"/>
                  </a:lnTo>
                </a:path>
              </a:pathLst>
            </a:custGeom>
            <a:noFill/>
            <a:ln cap="flat" cmpd="sng" w="12700">
              <a:solidFill>
                <a:srgbClr val="EE3338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8" name="Google Shape;1928;p26"/>
            <p:cNvSpPr/>
            <p:nvPr/>
          </p:nvSpPr>
          <p:spPr>
            <a:xfrm>
              <a:off x="6663488" y="4525706"/>
              <a:ext cx="89052" cy="64820"/>
            </a:xfrm>
            <a:custGeom>
              <a:rect b="b" l="l" r="r" t="t"/>
              <a:pathLst>
                <a:path extrusionOk="0" h="64820" w="89052">
                  <a:moveTo>
                    <a:pt x="89052" y="32410"/>
                  </a:moveTo>
                  <a:lnTo>
                    <a:pt x="0" y="0"/>
                  </a:lnTo>
                  <a:lnTo>
                    <a:pt x="19685" y="32410"/>
                  </a:lnTo>
                  <a:lnTo>
                    <a:pt x="0" y="64820"/>
                  </a:lnTo>
                  <a:close/>
                  <a:moveTo>
                    <a:pt x="89052" y="32410"/>
                  </a:moveTo>
                </a:path>
              </a:pathLst>
            </a:custGeom>
            <a:solidFill>
              <a:srgbClr val="EE333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9" name="Google Shape;1929;p26"/>
            <p:cNvSpPr/>
            <p:nvPr/>
          </p:nvSpPr>
          <p:spPr>
            <a:xfrm>
              <a:off x="5914238" y="4377454"/>
              <a:ext cx="46488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200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endParaRPr/>
            </a:p>
          </p:txBody>
        </p:sp>
        <p:sp>
          <p:nvSpPr>
            <p:cNvPr id="1930" name="Google Shape;1930;p26"/>
            <p:cNvSpPr/>
            <p:nvPr/>
          </p:nvSpPr>
          <p:spPr>
            <a:xfrm>
              <a:off x="6166239" y="4377454"/>
              <a:ext cx="76944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200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+</a:t>
              </a:r>
              <a:endParaRPr/>
            </a:p>
          </p:txBody>
        </p:sp>
        <p:sp>
          <p:nvSpPr>
            <p:cNvPr id="1931" name="Google Shape;1931;p26"/>
            <p:cNvSpPr/>
            <p:nvPr/>
          </p:nvSpPr>
          <p:spPr>
            <a:xfrm>
              <a:off x="5682540" y="5568543"/>
              <a:ext cx="268858" cy="268846"/>
            </a:xfrm>
            <a:custGeom>
              <a:rect b="b" l="l" r="r" t="t"/>
              <a:pathLst>
                <a:path extrusionOk="0" h="268846" w="268858">
                  <a:moveTo>
                    <a:pt x="134429" y="268846"/>
                  </a:moveTo>
                  <a:cubicBezTo>
                    <a:pt x="208673" y="268846"/>
                    <a:pt x="268858" y="208661"/>
                    <a:pt x="268858" y="134417"/>
                  </a:cubicBezTo>
                  <a:cubicBezTo>
                    <a:pt x="268858" y="60173"/>
                    <a:pt x="208673" y="0"/>
                    <a:pt x="134429" y="0"/>
                  </a:cubicBezTo>
                  <a:cubicBezTo>
                    <a:pt x="60185" y="0"/>
                    <a:pt x="0" y="60173"/>
                    <a:pt x="0" y="134417"/>
                  </a:cubicBezTo>
                  <a:cubicBezTo>
                    <a:pt x="0" y="208661"/>
                    <a:pt x="60185" y="268846"/>
                    <a:pt x="134429" y="268846"/>
                  </a:cubicBezTo>
                </a:path>
              </a:pathLst>
            </a:custGeom>
            <a:solidFill>
              <a:srgbClr val="FFF21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2" name="Google Shape;1932;p26"/>
            <p:cNvSpPr/>
            <p:nvPr/>
          </p:nvSpPr>
          <p:spPr>
            <a:xfrm>
              <a:off x="5682540" y="5554478"/>
              <a:ext cx="268858" cy="268846"/>
            </a:xfrm>
            <a:custGeom>
              <a:rect b="b" l="l" r="r" t="t"/>
              <a:pathLst>
                <a:path extrusionOk="0" h="268846" w="268858">
                  <a:moveTo>
                    <a:pt x="134429" y="268846"/>
                  </a:moveTo>
                  <a:cubicBezTo>
                    <a:pt x="208673" y="268846"/>
                    <a:pt x="268858" y="208661"/>
                    <a:pt x="268858" y="134417"/>
                  </a:cubicBezTo>
                  <a:cubicBezTo>
                    <a:pt x="268858" y="60173"/>
                    <a:pt x="208673" y="0"/>
                    <a:pt x="134429" y="0"/>
                  </a:cubicBezTo>
                  <a:cubicBezTo>
                    <a:pt x="60185" y="0"/>
                    <a:pt x="0" y="60173"/>
                    <a:pt x="0" y="134417"/>
                  </a:cubicBezTo>
                  <a:cubicBezTo>
                    <a:pt x="0" y="208661"/>
                    <a:pt x="60185" y="268846"/>
                    <a:pt x="134429" y="268846"/>
                  </a:cubicBezTo>
                  <a:close/>
                  <a:moveTo>
                    <a:pt x="134429" y="268846"/>
                  </a:moveTo>
                </a:path>
              </a:pathLst>
            </a:custGeom>
            <a:noFill/>
            <a:ln cap="flat" cmpd="sng" w="9525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3" name="Google Shape;1933;p26"/>
            <p:cNvSpPr/>
            <p:nvPr/>
          </p:nvSpPr>
          <p:spPr>
            <a:xfrm>
              <a:off x="5732634" y="5598266"/>
              <a:ext cx="168668" cy="209397"/>
            </a:xfrm>
            <a:custGeom>
              <a:rect b="b" l="l" r="r" t="t"/>
              <a:pathLst>
                <a:path extrusionOk="0" h="209397" w="168668">
                  <a:moveTo>
                    <a:pt x="0" y="0"/>
                  </a:moveTo>
                  <a:lnTo>
                    <a:pt x="168668" y="209397"/>
                  </a:lnTo>
                </a:path>
              </a:pathLst>
            </a:custGeom>
            <a:noFill/>
            <a:ln cap="flat" cmpd="sng" w="9525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4" name="Google Shape;1934;p26"/>
            <p:cNvSpPr/>
            <p:nvPr/>
          </p:nvSpPr>
          <p:spPr>
            <a:xfrm>
              <a:off x="5732636" y="5598266"/>
              <a:ext cx="168668" cy="209397"/>
            </a:xfrm>
            <a:custGeom>
              <a:rect b="b" l="l" r="r" t="t"/>
              <a:pathLst>
                <a:path extrusionOk="0" h="209397" w="168668">
                  <a:moveTo>
                    <a:pt x="168668" y="0"/>
                  </a:moveTo>
                  <a:lnTo>
                    <a:pt x="0" y="209397"/>
                  </a:lnTo>
                </a:path>
              </a:pathLst>
            </a:custGeom>
            <a:noFill/>
            <a:ln cap="flat" cmpd="sng" w="9525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5" name="Google Shape;1935;p2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Oui , c’est le sens conventionnel du courant.</a:t>
            </a:r>
            <a:endParaRPr/>
          </a:p>
        </p:txBody>
      </p:sp>
      <p:sp>
        <p:nvSpPr>
          <p:cNvPr id="1936" name="Google Shape;1936;p2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oralement.</a:t>
            </a:r>
            <a:endParaRPr/>
          </a:p>
        </p:txBody>
      </p:sp>
      <p:pic>
        <p:nvPicPr>
          <p:cNvPr id="1937" name="Google Shape;193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4999" y="440458"/>
            <a:ext cx="455760" cy="45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2" name="Google Shape;1942;p2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943" name="Google Shape;1943;p2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p2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5" name="Google Shape;1945;p27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6" name="Google Shape;1946;p2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7" name="Google Shape;1947;p2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1948" name="Google Shape;1948;p27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36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i="1" sz="36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9" name="Google Shape;1949;p27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1950" name="Google Shape;195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1" name="Google Shape;1951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2" name="Google Shape;1952;p2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3" name="Google Shape;1953;p27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7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8" name="Google Shape;195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9" name="Google Shape;1959;p28"/>
          <p:cNvGrpSpPr/>
          <p:nvPr/>
        </p:nvGrpSpPr>
        <p:grpSpPr>
          <a:xfrm>
            <a:off x="197966" y="3741682"/>
            <a:ext cx="11436658" cy="2022624"/>
            <a:chOff x="197966" y="3741682"/>
            <a:chExt cx="11436658" cy="2022624"/>
          </a:xfrm>
        </p:grpSpPr>
        <p:sp>
          <p:nvSpPr>
            <p:cNvPr id="1960" name="Google Shape;1960;p28"/>
            <p:cNvSpPr/>
            <p:nvPr/>
          </p:nvSpPr>
          <p:spPr>
            <a:xfrm>
              <a:off x="1386270" y="3741682"/>
              <a:ext cx="10248354" cy="2022624"/>
            </a:xfrm>
            <a:prstGeom prst="rect">
              <a:avLst/>
            </a:prstGeom>
            <a:solidFill>
              <a:srgbClr val="F2F2F2"/>
            </a:solidFill>
            <a:ln cap="flat" cmpd="sng" w="12700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-285750" lvl="0" marL="285750" marR="0" rtl="0" algn="l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Char char="▪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Que se passe-t-il </a:t>
              </a:r>
              <a:r>
                <a:rPr b="1"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quand on appuie sur le bouton</a:t>
              </a: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?</a:t>
              </a:r>
              <a:endParaRPr/>
            </a:p>
            <a:p>
              <a:pPr indent="-285750" lvl="0" marL="285750" marR="0" rtl="0" algn="l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Char char="▪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D’où vient le </a:t>
              </a:r>
              <a:r>
                <a:rPr b="1"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son de la sonnette</a:t>
              </a: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?</a:t>
              </a:r>
              <a:endParaRPr/>
            </a:p>
            <a:p>
              <a:pPr indent="-285750" lvl="0" marL="285750" marR="0" rtl="0" algn="l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Char char="▪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Quel est le rôle du </a:t>
              </a:r>
              <a:r>
                <a:rPr b="1"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courant électrique</a:t>
              </a: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dans cette sonnette?</a:t>
              </a:r>
              <a:endParaRPr/>
            </a:p>
          </p:txBody>
        </p:sp>
        <p:pic>
          <p:nvPicPr>
            <p:cNvPr id="1961" name="Google Shape;1961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7966" y="4226317"/>
              <a:ext cx="1077195" cy="9289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62" name="Google Shape;1962;p28"/>
          <p:cNvGrpSpPr/>
          <p:nvPr/>
        </p:nvGrpSpPr>
        <p:grpSpPr>
          <a:xfrm>
            <a:off x="415769" y="973798"/>
            <a:ext cx="10816161" cy="2767884"/>
            <a:chOff x="415769" y="973798"/>
            <a:chExt cx="10816161" cy="2767884"/>
          </a:xfrm>
        </p:grpSpPr>
        <p:pic>
          <p:nvPicPr>
            <p:cNvPr descr="Sonnette sans fil avec caméra et WIFI 12V IP44 | Lumimania" id="1963" name="Google Shape;1963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26642" y="973798"/>
              <a:ext cx="3105288" cy="27678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4" name="Google Shape;1964;p28"/>
            <p:cNvSpPr/>
            <p:nvPr/>
          </p:nvSpPr>
          <p:spPr>
            <a:xfrm>
              <a:off x="415769" y="1203540"/>
              <a:ext cx="7960660" cy="1569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À la maison ou à l’école, lorsqu’une personne </a:t>
              </a:r>
              <a:r>
                <a:rPr b="1"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appuie sur le bouton de la sonnette</a:t>
              </a: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un </a:t>
              </a:r>
              <a:r>
                <a:rPr b="1"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son</a:t>
              </a: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se produit immédiatement.</a:t>
              </a:r>
              <a:endParaRPr/>
            </a:p>
          </p:txBody>
        </p:sp>
      </p:grpSp>
      <p:sp>
        <p:nvSpPr>
          <p:cNvPr id="1965" name="Google Shape;1965;p2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d’aborder notre tâche d’aujourd’hui, je vous présente la situation suivante:</a:t>
            </a:r>
            <a:endParaRPr/>
          </a:p>
        </p:txBody>
      </p:sp>
      <p:sp>
        <p:nvSpPr>
          <p:cNvPr id="1966" name="Google Shape;1966;p28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 L’enseignant·e présente les constitutions de la sonnette électrique(du labo) et la fait fonctionner.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29"/>
          <p:cNvSpPr/>
          <p:nvPr/>
        </p:nvSpPr>
        <p:spPr>
          <a:xfrm>
            <a:off x="774698" y="3191193"/>
            <a:ext cx="10457231" cy="707886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2" name="Google Shape;197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259" y="2907916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29"/>
          <p:cNvSpPr txBox="1"/>
          <p:nvPr/>
        </p:nvSpPr>
        <p:spPr>
          <a:xfrm>
            <a:off x="1122698" y="3277172"/>
            <a:ext cx="10294604" cy="517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285750" lvl="0" marL="285750" marR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Expliquer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fonctionnement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quelques appareils à base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électroaimants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5" name="Google Shape;1975;p29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976" name="Google Shape;1976;p29"/>
          <p:cNvSpPr txBox="1"/>
          <p:nvPr>
            <p:ph type="title"/>
          </p:nvPr>
        </p:nvSpPr>
        <p:spPr>
          <a:xfrm>
            <a:off x="774698" y="262416"/>
            <a:ext cx="9812605" cy="369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À la fin de cette séance, vous serez capables d’expliquer le fonctionnement de quelques appareils à base des électro-aimants.</a:t>
            </a:r>
            <a:endParaRPr/>
          </a:p>
        </p:txBody>
      </p:sp>
      <p:sp>
        <p:nvSpPr>
          <p:cNvPr id="1977" name="Google Shape;1977;p2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 en revenant à l’exemple de la situation déclenchante.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2" name="Google Shape;1982;p3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983" name="Google Shape;1983;p3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3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85" name="Google Shape;1985;p30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6" name="Google Shape;1986;p3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7" name="Google Shape;1987;p3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1988" name="Google Shape;1988;p30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5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indent="0" lvl="0" marL="0" marR="0" rtl="0" algn="ctr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5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1989" name="Google Shape;1989;p30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1990" name="Google Shape;1990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1" name="Google Shape;1991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5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p31"/>
          <p:cNvSpPr txBox="1"/>
          <p:nvPr/>
        </p:nvSpPr>
        <p:spPr>
          <a:xfrm>
            <a:off x="2420471" y="1170148"/>
            <a:ext cx="742857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L’électro-aimant :</a:t>
            </a:r>
            <a:endParaRPr/>
          </a:p>
        </p:txBody>
      </p:sp>
      <p:pic>
        <p:nvPicPr>
          <p:cNvPr id="1997" name="Google Shape;199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1998" name="Google Shape;1998;p31"/>
          <p:cNvSpPr/>
          <p:nvPr/>
        </p:nvSpPr>
        <p:spPr>
          <a:xfrm>
            <a:off x="586083" y="2028748"/>
            <a:ext cx="10660769" cy="2204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42064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 électroaimant </a:t>
            </a: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est un fil électrique en cuivre enroulé (bobine) autour d’un noyau de fer, qui </a:t>
            </a:r>
            <a:r>
              <a:rPr b="1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devient aimanté </a:t>
            </a: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uniquement quand </a:t>
            </a:r>
            <a:r>
              <a:rPr b="1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il est parcouru par un courant électrique</a:t>
            </a: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grpSp>
        <p:nvGrpSpPr>
          <p:cNvPr id="1999" name="Google Shape;1999;p31"/>
          <p:cNvGrpSpPr/>
          <p:nvPr/>
        </p:nvGrpSpPr>
        <p:grpSpPr>
          <a:xfrm>
            <a:off x="2420471" y="4250044"/>
            <a:ext cx="7333111" cy="2044768"/>
            <a:chOff x="2420471" y="4250044"/>
            <a:chExt cx="7333111" cy="2044768"/>
          </a:xfrm>
        </p:grpSpPr>
        <p:pic>
          <p:nvPicPr>
            <p:cNvPr descr="Modèle et fonction de l'électroaimant | Tameson.fr" id="2000" name="Google Shape;2000;p31"/>
            <p:cNvPicPr preferRelativeResize="0"/>
            <p:nvPr/>
          </p:nvPicPr>
          <p:blipFill rotWithShape="1">
            <a:blip r:embed="rId4">
              <a:alphaModFix/>
            </a:blip>
            <a:srcRect b="36095" l="0" r="61791" t="34023"/>
            <a:stretch/>
          </p:blipFill>
          <p:spPr>
            <a:xfrm>
              <a:off x="2420471" y="4304504"/>
              <a:ext cx="2888443" cy="14956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olenoid / Electromagnet With Iron Core" id="2001" name="Google Shape;2001;p3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13176" y="4250044"/>
              <a:ext cx="2940406" cy="16045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2" name="Google Shape;2002;p31"/>
            <p:cNvSpPr txBox="1"/>
            <p:nvPr/>
          </p:nvSpPr>
          <p:spPr>
            <a:xfrm>
              <a:off x="4778188" y="5925480"/>
              <a:ext cx="34334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Bobines avec noyau de fer</a:t>
              </a:r>
              <a:endParaRPr/>
            </a:p>
          </p:txBody>
        </p:sp>
      </p:grpSp>
      <p:sp>
        <p:nvSpPr>
          <p:cNvPr id="2003" name="Google Shape;2003;p31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de passer à notre tâche, je vais vous présenter les  électro-aimants et leurs caractéristiques. </a:t>
            </a:r>
            <a:endParaRPr/>
          </a:p>
        </p:txBody>
      </p:sp>
      <p:sp>
        <p:nvSpPr>
          <p:cNvPr id="2004" name="Google Shape;2004;p31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présente les constituants de l’électro-aimant en donnant sa définition. Donner du sens au mot: »électro-aimant ».</a:t>
            </a:r>
            <a:endParaRPr/>
          </a:p>
        </p:txBody>
      </p:sp>
      <p:sp>
        <p:nvSpPr>
          <p:cNvPr id="2005" name="Google Shape;2005;p31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0" name="Google Shape;201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11" name="Google Shape;2011;p32"/>
          <p:cNvSpPr/>
          <p:nvPr/>
        </p:nvSpPr>
        <p:spPr>
          <a:xfrm>
            <a:off x="644606" y="5505896"/>
            <a:ext cx="11157087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Lors du </a:t>
            </a:r>
            <a:r>
              <a:rPr b="1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passage du courant, 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l’électro-aimant se comporte comme </a:t>
            </a:r>
            <a:r>
              <a:rPr b="1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 aimant qui a un pôle nord et un pôle sud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012" name="Google Shape;2012;p32"/>
          <p:cNvSpPr/>
          <p:nvPr/>
        </p:nvSpPr>
        <p:spPr>
          <a:xfrm>
            <a:off x="1636011" y="4612065"/>
            <a:ext cx="186634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>
                <a:solidFill>
                  <a:srgbClr val="F5821F"/>
                </a:solidFill>
                <a:latin typeface="Calibri"/>
                <a:ea typeface="Calibri"/>
                <a:cs typeface="Calibri"/>
                <a:sym typeface="Calibri"/>
              </a:rPr>
              <a:t>Interrupteur ouvert</a:t>
            </a:r>
            <a:endParaRPr/>
          </a:p>
        </p:txBody>
      </p:sp>
      <p:sp>
        <p:nvSpPr>
          <p:cNvPr id="2013" name="Google Shape;2013;p32"/>
          <p:cNvSpPr/>
          <p:nvPr/>
        </p:nvSpPr>
        <p:spPr>
          <a:xfrm>
            <a:off x="7210517" y="4612065"/>
            <a:ext cx="1805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>
                <a:solidFill>
                  <a:srgbClr val="F5821F"/>
                </a:solidFill>
                <a:latin typeface="Calibri"/>
                <a:ea typeface="Calibri"/>
                <a:cs typeface="Calibri"/>
                <a:sym typeface="Calibri"/>
              </a:rPr>
              <a:t>Interrupteur fermé</a:t>
            </a:r>
            <a:endParaRPr/>
          </a:p>
        </p:txBody>
      </p:sp>
      <p:grpSp>
        <p:nvGrpSpPr>
          <p:cNvPr id="2014" name="Google Shape;2014;p32"/>
          <p:cNvGrpSpPr/>
          <p:nvPr/>
        </p:nvGrpSpPr>
        <p:grpSpPr>
          <a:xfrm>
            <a:off x="1196471" y="1460960"/>
            <a:ext cx="4349987" cy="3520600"/>
            <a:chOff x="1223766" y="1368464"/>
            <a:chExt cx="4349987" cy="3520600"/>
          </a:xfrm>
        </p:grpSpPr>
        <p:pic>
          <p:nvPicPr>
            <p:cNvPr id="2015" name="Google Shape;2015;p32"/>
            <p:cNvPicPr preferRelativeResize="0"/>
            <p:nvPr/>
          </p:nvPicPr>
          <p:blipFill rotWithShape="1">
            <a:blip r:embed="rId4">
              <a:alphaModFix/>
            </a:blip>
            <a:srcRect b="30404" l="18258" r="50436" t="37414"/>
            <a:stretch/>
          </p:blipFill>
          <p:spPr>
            <a:xfrm>
              <a:off x="1223766" y="1368464"/>
              <a:ext cx="3907792" cy="3004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6" name="Google Shape;2016;p32"/>
            <p:cNvSpPr txBox="1"/>
            <p:nvPr/>
          </p:nvSpPr>
          <p:spPr>
            <a:xfrm>
              <a:off x="3942177" y="4519732"/>
              <a:ext cx="163157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Limaille de fer</a:t>
              </a:r>
              <a:endParaRPr/>
            </a:p>
          </p:txBody>
        </p:sp>
      </p:grpSp>
      <p:sp>
        <p:nvSpPr>
          <p:cNvPr id="2017" name="Google Shape;2017;p32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8" name="Google Shape;2018;p32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Je vais faire passer un courant électrique dans une bobine à noyau de fer doux. </a:t>
            </a:r>
            <a:endParaRPr/>
          </a:p>
        </p:txBody>
      </p:sp>
      <p:sp>
        <p:nvSpPr>
          <p:cNvPr id="2019" name="Google Shape;2019;p32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réalise l’expérience en verbalisant et veille à ce que les élèves soient attentifs. Adapter le matériel utilisé au matériel disponible.</a:t>
            </a:r>
            <a:endParaRPr/>
          </a:p>
        </p:txBody>
      </p:sp>
      <p:pic>
        <p:nvPicPr>
          <p:cNvPr id="2020" name="Google Shape;2020;p32"/>
          <p:cNvPicPr preferRelativeResize="0"/>
          <p:nvPr/>
        </p:nvPicPr>
        <p:blipFill rotWithShape="1">
          <a:blip r:embed="rId4">
            <a:alphaModFix/>
          </a:blip>
          <a:srcRect b="30404" l="55794" r="12900" t="37414"/>
          <a:stretch/>
        </p:blipFill>
        <p:spPr>
          <a:xfrm>
            <a:off x="6801136" y="1515706"/>
            <a:ext cx="3907793" cy="3004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3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9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0" name="Google Shape;203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31" name="Google Shape;2031;p34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032" name="Google Shape;2032;p34"/>
          <p:cNvSpPr txBox="1"/>
          <p:nvPr/>
        </p:nvSpPr>
        <p:spPr>
          <a:xfrm>
            <a:off x="585223" y="4939519"/>
            <a:ext cx="1092326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schéma ci-contre modélise la sonnette étudiée.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demande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d’expliquer le fonctionnement de cette sonnette .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va utiliser le principe d’un électro-aimant pour cette explication.</a:t>
            </a:r>
            <a:endParaRPr/>
          </a:p>
        </p:txBody>
      </p:sp>
      <p:pic>
        <p:nvPicPr>
          <p:cNvPr id="2033" name="Google Shape;2033;p34"/>
          <p:cNvPicPr preferRelativeResize="0"/>
          <p:nvPr/>
        </p:nvPicPr>
        <p:blipFill rotWithShape="1">
          <a:blip r:embed="rId4">
            <a:alphaModFix/>
          </a:blip>
          <a:srcRect b="23660" l="18329" r="17383" t="29543"/>
          <a:stretch/>
        </p:blipFill>
        <p:spPr>
          <a:xfrm>
            <a:off x="457200" y="1452282"/>
            <a:ext cx="11438965" cy="3528181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34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Voici notre tâche principale. Je vais vous montrer comment expliquer le fonctionnement d’une sonnette électrique à base d’un électro-aimant. </a:t>
            </a:r>
            <a:endParaRPr/>
          </a:p>
        </p:txBody>
      </p:sp>
      <p:sp>
        <p:nvSpPr>
          <p:cNvPr id="2035" name="Google Shape;2035;p34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présente la sonnette et la fait fonctionner  deux ou trois fois; présente le schéma qui la modélise .  Après lit la consigne.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0" name="Google Shape;204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41" name="Google Shape;2041;p35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réaliser ma tâche je suis les étapes suivantes : </a:t>
            </a:r>
            <a:endParaRPr/>
          </a:p>
        </p:txBody>
      </p:sp>
      <p:sp>
        <p:nvSpPr>
          <p:cNvPr id="2042" name="Google Shape;2042;p35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 explique ce qui est demandé.</a:t>
            </a:r>
            <a:endParaRPr/>
          </a:p>
        </p:txBody>
      </p:sp>
      <p:grpSp>
        <p:nvGrpSpPr>
          <p:cNvPr id="2043" name="Google Shape;2043;p35"/>
          <p:cNvGrpSpPr/>
          <p:nvPr/>
        </p:nvGrpSpPr>
        <p:grpSpPr>
          <a:xfrm>
            <a:off x="657726" y="1784572"/>
            <a:ext cx="11142344" cy="705852"/>
            <a:chOff x="657726" y="1543941"/>
            <a:chExt cx="11142344" cy="705852"/>
          </a:xfrm>
        </p:grpSpPr>
        <p:sp>
          <p:nvSpPr>
            <p:cNvPr id="2044" name="Google Shape;2044;p35"/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J’identifié la caractéristique observable lors du fonctionnement de la sonnette.</a:t>
              </a:r>
              <a:endParaRPr/>
            </a:p>
          </p:txBody>
        </p:sp>
        <p:sp>
          <p:nvSpPr>
            <p:cNvPr id="2045" name="Google Shape;2045;p35"/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</p:grpSp>
      <p:grpSp>
        <p:nvGrpSpPr>
          <p:cNvPr id="2046" name="Google Shape;2046;p35"/>
          <p:cNvGrpSpPr/>
          <p:nvPr/>
        </p:nvGrpSpPr>
        <p:grpSpPr>
          <a:xfrm>
            <a:off x="657726" y="3164339"/>
            <a:ext cx="11142344" cy="705852"/>
            <a:chOff x="657726" y="1543941"/>
            <a:chExt cx="11142344" cy="705852"/>
          </a:xfrm>
        </p:grpSpPr>
        <p:sp>
          <p:nvSpPr>
            <p:cNvPr id="2047" name="Google Shape;2047;p35"/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Je décris le fonctionnement à partir de la caractéristique identifiée.</a:t>
              </a:r>
              <a:endParaRPr/>
            </a:p>
          </p:txBody>
        </p:sp>
        <p:sp>
          <p:nvSpPr>
            <p:cNvPr id="2048" name="Google Shape;2048;p35"/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</p:grpSp>
      <p:grpSp>
        <p:nvGrpSpPr>
          <p:cNvPr id="2049" name="Google Shape;2049;p35"/>
          <p:cNvGrpSpPr/>
          <p:nvPr/>
        </p:nvGrpSpPr>
        <p:grpSpPr>
          <a:xfrm>
            <a:off x="657726" y="4549696"/>
            <a:ext cx="11142344" cy="705852"/>
            <a:chOff x="657726" y="1543941"/>
            <a:chExt cx="11142344" cy="705852"/>
          </a:xfrm>
        </p:grpSpPr>
        <p:sp>
          <p:nvSpPr>
            <p:cNvPr id="2050" name="Google Shape;2050;p35"/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J’expliqué l’attraction du marteau par l’électroaimant.</a:t>
              </a:r>
              <a:endParaRPr/>
            </a:p>
          </p:txBody>
        </p:sp>
        <p:sp>
          <p:nvSpPr>
            <p:cNvPr id="2051" name="Google Shape;2051;p35"/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Google Shape;20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57" name="Google Shape;2057;p36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pic>
        <p:nvPicPr>
          <p:cNvPr id="2058" name="Google Shape;2058;p36"/>
          <p:cNvPicPr preferRelativeResize="0"/>
          <p:nvPr/>
        </p:nvPicPr>
        <p:blipFill rotWithShape="1">
          <a:blip r:embed="rId4">
            <a:alphaModFix/>
          </a:blip>
          <a:srcRect b="46274" l="17971" r="17666" t="49151"/>
          <a:stretch/>
        </p:blipFill>
        <p:spPr>
          <a:xfrm>
            <a:off x="310886" y="5313205"/>
            <a:ext cx="11197599" cy="41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36"/>
          <p:cNvPicPr preferRelativeResize="0"/>
          <p:nvPr/>
        </p:nvPicPr>
        <p:blipFill rotWithShape="1">
          <a:blip r:embed="rId5">
            <a:alphaModFix/>
          </a:blip>
          <a:srcRect b="23660" l="18329" r="17383" t="29543"/>
          <a:stretch/>
        </p:blipFill>
        <p:spPr>
          <a:xfrm>
            <a:off x="361105" y="1690560"/>
            <a:ext cx="11438965" cy="3528181"/>
          </a:xfrm>
          <a:prstGeom prst="rect">
            <a:avLst/>
          </a:prstGeom>
          <a:noFill/>
          <a:ln>
            <a:noFill/>
          </a:ln>
        </p:spPr>
      </p:pic>
      <p:sp>
        <p:nvSpPr>
          <p:cNvPr id="2060" name="Google Shape;2060;p36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 Je commence par l’identification de la  caractéristique observables lors du fonctionnement de la sonnette.</a:t>
            </a:r>
            <a:endParaRPr/>
          </a:p>
        </p:txBody>
      </p:sp>
      <p:sp>
        <p:nvSpPr>
          <p:cNvPr id="2061" name="Google Shape;2061;p36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. Il explique ce qui est demandé(caractéristiques observables).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5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Google Shape;206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67" name="Google Shape;2067;p37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pic>
        <p:nvPicPr>
          <p:cNvPr id="2068" name="Google Shape;2068;p37"/>
          <p:cNvPicPr preferRelativeResize="0"/>
          <p:nvPr/>
        </p:nvPicPr>
        <p:blipFill rotWithShape="1">
          <a:blip r:embed="rId4">
            <a:alphaModFix/>
          </a:blip>
          <a:srcRect b="46274" l="17971" r="17666" t="49151"/>
          <a:stretch/>
        </p:blipFill>
        <p:spPr>
          <a:xfrm>
            <a:off x="310886" y="3756642"/>
            <a:ext cx="11197599" cy="41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069" name="Google Shape;2069;p37"/>
          <p:cNvSpPr txBox="1"/>
          <p:nvPr/>
        </p:nvSpPr>
        <p:spPr>
          <a:xfrm>
            <a:off x="358813" y="1679210"/>
            <a:ext cx="11241929" cy="1938992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0" name="Google Shape;2070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23884" y="1872482"/>
            <a:ext cx="2491041" cy="1552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1" name="Google Shape;2071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90958" y="1870449"/>
            <a:ext cx="1975104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2072" name="Google Shape;2072;p37"/>
          <p:cNvSpPr/>
          <p:nvPr/>
        </p:nvSpPr>
        <p:spPr>
          <a:xfrm>
            <a:off x="382321" y="4307458"/>
            <a:ext cx="10973213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la sonnette fonctionne (interrupteur fermé, courant qui circule), la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caractéristique observable principale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 l’émission d’un……………… dû au mouvement du marteau.</a:t>
            </a:r>
            <a:endParaRPr/>
          </a:p>
        </p:txBody>
      </p:sp>
      <p:sp>
        <p:nvSpPr>
          <p:cNvPr id="2073" name="Google Shape;2073;p37"/>
          <p:cNvSpPr/>
          <p:nvPr/>
        </p:nvSpPr>
        <p:spPr>
          <a:xfrm>
            <a:off x="3715686" y="5033665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son</a:t>
            </a:r>
            <a:endParaRPr/>
          </a:p>
        </p:txBody>
      </p:sp>
      <p:sp>
        <p:nvSpPr>
          <p:cNvPr id="2074" name="Google Shape;2074;p37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 Je commence par l’identification de la  caractéristique observables lors du fonctionnement de la sonnette.</a:t>
            </a:r>
            <a:endParaRPr/>
          </a:p>
        </p:txBody>
      </p:sp>
      <p:sp>
        <p:nvSpPr>
          <p:cNvPr id="2075" name="Google Shape;2075;p37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. Il explique ce qui est demandé(caractéristiques observables).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9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0" name="Google Shape;208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81" name="Google Shape;2081;p38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082" name="Google Shape;2082;p38"/>
          <p:cNvSpPr txBox="1"/>
          <p:nvPr/>
        </p:nvSpPr>
        <p:spPr>
          <a:xfrm>
            <a:off x="358813" y="1679210"/>
            <a:ext cx="11241929" cy="1938992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3" name="Google Shape;208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23884" y="1872482"/>
            <a:ext cx="2491041" cy="1552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4" name="Google Shape;2084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0958" y="1870449"/>
            <a:ext cx="1975104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2085" name="Google Shape;2085;p38"/>
          <p:cNvSpPr/>
          <p:nvPr/>
        </p:nvSpPr>
        <p:spPr>
          <a:xfrm>
            <a:off x="743650" y="4812490"/>
            <a:ext cx="1097321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L’électroaimant de la sonnette ............................... le marteau qui donne un clap sur la cloche.</a:t>
            </a:r>
            <a:endParaRPr/>
          </a:p>
        </p:txBody>
      </p:sp>
      <p:sp>
        <p:nvSpPr>
          <p:cNvPr id="2086" name="Google Shape;2086;p38"/>
          <p:cNvSpPr/>
          <p:nvPr/>
        </p:nvSpPr>
        <p:spPr>
          <a:xfrm>
            <a:off x="4542818" y="4938678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attire</a:t>
            </a:r>
            <a:endParaRPr/>
          </a:p>
        </p:txBody>
      </p:sp>
      <p:pic>
        <p:nvPicPr>
          <p:cNvPr id="2087" name="Google Shape;2087;p38"/>
          <p:cNvPicPr preferRelativeResize="0"/>
          <p:nvPr/>
        </p:nvPicPr>
        <p:blipFill rotWithShape="1">
          <a:blip r:embed="rId6">
            <a:alphaModFix/>
          </a:blip>
          <a:srcRect b="35817" l="18192" r="18037" t="58823"/>
          <a:stretch/>
        </p:blipFill>
        <p:spPr>
          <a:xfrm>
            <a:off x="325900" y="3809442"/>
            <a:ext cx="11474170" cy="527513"/>
          </a:xfrm>
          <a:prstGeom prst="rect">
            <a:avLst/>
          </a:prstGeom>
          <a:noFill/>
          <a:ln>
            <a:noFill/>
          </a:ln>
        </p:spPr>
      </p:pic>
      <p:sp>
        <p:nvSpPr>
          <p:cNvPr id="2088" name="Google Shape;2088;p38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 Après  l’identification de la  caractéristique observables je vais décrire le fonctionnement.</a:t>
            </a:r>
            <a:endParaRPr/>
          </a:p>
        </p:txBody>
      </p:sp>
      <p:sp>
        <p:nvSpPr>
          <p:cNvPr id="2089" name="Google Shape;2089;p38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et se base sur le schéma du circuit..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4" name="Google Shape;209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95" name="Google Shape;2095;p39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096" name="Google Shape;2096;p39"/>
          <p:cNvSpPr txBox="1"/>
          <p:nvPr/>
        </p:nvSpPr>
        <p:spPr>
          <a:xfrm>
            <a:off x="358813" y="1679210"/>
            <a:ext cx="11241929" cy="1938992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" name="Google Shape;209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23884" y="1872482"/>
            <a:ext cx="2491041" cy="1552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0958" y="1870449"/>
            <a:ext cx="1975104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2099" name="Google Shape;2099;p39"/>
          <p:cNvSpPr/>
          <p:nvPr/>
        </p:nvSpPr>
        <p:spPr>
          <a:xfrm>
            <a:off x="535272" y="4336955"/>
            <a:ext cx="1097321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Lorsqu’on .................... le circuit, l’électroaimant devient ............................. Il ………………….alors le marteau qui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frappe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cloche. Le courant ....................... et le marteau revient à sa position initiale, et le cycle recommence.</a:t>
            </a:r>
            <a:endParaRPr/>
          </a:p>
        </p:txBody>
      </p:sp>
      <p:sp>
        <p:nvSpPr>
          <p:cNvPr id="2100" name="Google Shape;2100;p39"/>
          <p:cNvSpPr/>
          <p:nvPr/>
        </p:nvSpPr>
        <p:spPr>
          <a:xfrm>
            <a:off x="1910011" y="4508301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ferme</a:t>
            </a:r>
            <a:endParaRPr/>
          </a:p>
        </p:txBody>
      </p:sp>
      <p:pic>
        <p:nvPicPr>
          <p:cNvPr id="2101" name="Google Shape;2101;p39"/>
          <p:cNvPicPr preferRelativeResize="0"/>
          <p:nvPr/>
        </p:nvPicPr>
        <p:blipFill rotWithShape="1">
          <a:blip r:embed="rId6">
            <a:alphaModFix/>
          </a:blip>
          <a:srcRect b="26144" l="17677" r="18518" t="69150"/>
          <a:stretch/>
        </p:blipFill>
        <p:spPr>
          <a:xfrm>
            <a:off x="197225" y="3756642"/>
            <a:ext cx="11519638" cy="516479"/>
          </a:xfrm>
          <a:prstGeom prst="rect">
            <a:avLst/>
          </a:prstGeom>
          <a:noFill/>
          <a:ln>
            <a:noFill/>
          </a:ln>
        </p:spPr>
      </p:pic>
      <p:sp>
        <p:nvSpPr>
          <p:cNvPr id="2102" name="Google Shape;2102;p39"/>
          <p:cNvSpPr/>
          <p:nvPr/>
        </p:nvSpPr>
        <p:spPr>
          <a:xfrm>
            <a:off x="6709248" y="4508301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aimant</a:t>
            </a:r>
            <a:endParaRPr/>
          </a:p>
        </p:txBody>
      </p:sp>
      <p:sp>
        <p:nvSpPr>
          <p:cNvPr id="2103" name="Google Shape;2103;p39"/>
          <p:cNvSpPr/>
          <p:nvPr/>
        </p:nvSpPr>
        <p:spPr>
          <a:xfrm>
            <a:off x="8703120" y="4508301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attire</a:t>
            </a:r>
            <a:endParaRPr/>
          </a:p>
        </p:txBody>
      </p:sp>
      <p:sp>
        <p:nvSpPr>
          <p:cNvPr id="2104" name="Google Shape;2104;p39"/>
          <p:cNvSpPr/>
          <p:nvPr/>
        </p:nvSpPr>
        <p:spPr>
          <a:xfrm>
            <a:off x="4948826" y="5121785"/>
            <a:ext cx="16528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se coupe</a:t>
            </a:r>
            <a:endParaRPr/>
          </a:p>
        </p:txBody>
      </p:sp>
      <p:sp>
        <p:nvSpPr>
          <p:cNvPr id="2105" name="Google Shape;2105;p39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 Maintenant on passe à l’explication de l’attraction du marteau par l’électro-aimant et à la continuité du son émis.</a:t>
            </a:r>
            <a:endParaRPr/>
          </a:p>
        </p:txBody>
      </p:sp>
      <p:sp>
        <p:nvSpPr>
          <p:cNvPr id="2106" name="Google Shape;2106;p39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et se base sur le schéma du circuit..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0" name="Shape 2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1" name="Google Shape;211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12" name="Google Shape;2112;p40"/>
          <p:cNvSpPr txBox="1"/>
          <p:nvPr/>
        </p:nvSpPr>
        <p:spPr>
          <a:xfrm>
            <a:off x="793601" y="4260071"/>
            <a:ext cx="1092326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courant rend la bobine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électro-aimant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attire le marteau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L’attraction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coupe le courant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l’aimantation disparaît et le marteau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revient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courant ‘’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recommence’’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le va-et-vient du marteau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produit un son continu.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3" name="Google Shape;211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6850" y="1834040"/>
            <a:ext cx="2491041" cy="1552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4" name="Google Shape;2114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24677" y="1870449"/>
            <a:ext cx="1975104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2115" name="Google Shape;2115;p40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Voilà l’explication du fonctionnement d’une sonnette électrique.</a:t>
            </a:r>
            <a:endParaRPr/>
          </a:p>
        </p:txBody>
      </p:sp>
      <p:sp>
        <p:nvSpPr>
          <p:cNvPr id="2116" name="Google Shape;2116;p40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veille à ce que les élèves soient attentifs.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0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1" name="Google Shape;2121;p41"/>
          <p:cNvGrpSpPr/>
          <p:nvPr/>
        </p:nvGrpSpPr>
        <p:grpSpPr>
          <a:xfrm>
            <a:off x="3466669" y="3218084"/>
            <a:ext cx="4528266" cy="3432094"/>
            <a:chOff x="3242542" y="3185638"/>
            <a:chExt cx="4528266" cy="3432094"/>
          </a:xfrm>
        </p:grpSpPr>
        <p:pic>
          <p:nvPicPr>
            <p:cNvPr id="2122" name="Google Shape;2122;p41"/>
            <p:cNvPicPr preferRelativeResize="0"/>
            <p:nvPr/>
          </p:nvPicPr>
          <p:blipFill rotWithShape="1">
            <a:blip r:embed="rId3">
              <a:alphaModFix/>
            </a:blip>
            <a:srcRect b="30404" l="58505" r="12900" t="37414"/>
            <a:stretch/>
          </p:blipFill>
          <p:spPr>
            <a:xfrm>
              <a:off x="3242542" y="3185638"/>
              <a:ext cx="4391338" cy="32420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3" name="Google Shape;2123;p41"/>
            <p:cNvSpPr txBox="1"/>
            <p:nvPr/>
          </p:nvSpPr>
          <p:spPr>
            <a:xfrm>
              <a:off x="5484808" y="6248400"/>
              <a:ext cx="22860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Électro-aimant</a:t>
              </a:r>
              <a:endParaRPr/>
            </a:p>
          </p:txBody>
        </p:sp>
      </p:grpSp>
      <p:pic>
        <p:nvPicPr>
          <p:cNvPr id="2124" name="Google Shape;2124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5" name="Google Shape;2125;p41"/>
          <p:cNvSpPr txBox="1"/>
          <p:nvPr/>
        </p:nvSpPr>
        <p:spPr>
          <a:xfrm>
            <a:off x="284296" y="1190460"/>
            <a:ext cx="1190770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 électroaimant </a:t>
            </a: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est un fil électrique en cuivre enroulé (bobine) autour d’un noyau de fer, qui </a:t>
            </a:r>
            <a:r>
              <a:rPr b="1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devient aimanté </a:t>
            </a: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uniquement quand </a:t>
            </a:r>
            <a:r>
              <a:rPr b="1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il est parcouru par un courant électrique</a:t>
            </a: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6" name="Google Shape;2126;p41"/>
          <p:cNvSpPr/>
          <p:nvPr/>
        </p:nvSpPr>
        <p:spPr>
          <a:xfrm>
            <a:off x="5127812" y="4706471"/>
            <a:ext cx="2232212" cy="1541929"/>
          </a:xfrm>
          <a:prstGeom prst="ellipse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7" name="Google Shape;2127;p41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Je fais une synthèse sur les électro-aimants et leurs applications.</a:t>
            </a:r>
            <a:endParaRPr/>
          </a:p>
        </p:txBody>
      </p:sp>
      <p:sp>
        <p:nvSpPr>
          <p:cNvPr id="2128" name="Google Shape;2128;p41"/>
          <p:cNvSpPr txBox="1"/>
          <p:nvPr>
            <p:ph idx="4294967295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L’enseignant.e veille à ce que les élèves soient attentifs.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3" name="Google Shape;213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34" name="Google Shape;2134;p42"/>
          <p:cNvSpPr txBox="1"/>
          <p:nvPr/>
        </p:nvSpPr>
        <p:spPr>
          <a:xfrm>
            <a:off x="442874" y="1090645"/>
            <a:ext cx="11357195" cy="2805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des appareils comme la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sonnette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une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grue électromagnétique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……., le courant permet de provoquer l’attraction (d’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attirer)  d’une pièce en fer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puis de la relâcher quand le courant (s’arrête)s’annule.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 fonctionnement répétitif permet à l’appareil de 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produire un son, ouvrir ou fermer un circuit, déplacer un objet……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8091" y="4751295"/>
            <a:ext cx="2356289" cy="1870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kscranegroup.com/wp-content/uploads/2024/09/how-does-an-electromagnetic-crane-work.png" id="2136" name="Google Shape;2136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96951" y="4258102"/>
            <a:ext cx="3069186" cy="2095366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42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Voilà une synthèse.</a:t>
            </a:r>
            <a:endParaRPr/>
          </a:p>
        </p:txBody>
      </p:sp>
      <p:sp>
        <p:nvSpPr>
          <p:cNvPr id="2138" name="Google Shape;2138;p42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veille à ce que les élèves soient attentifs.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2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4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7" name="Shape 2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Google Shape;2148;p44"/>
          <p:cNvSpPr txBox="1"/>
          <p:nvPr/>
        </p:nvSpPr>
        <p:spPr>
          <a:xfrm>
            <a:off x="285296" y="1657656"/>
            <a:ext cx="11672047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électroaimant attire les objets en fer seulement lorsque le courant circule.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9" name="Google Shape;2149;p44"/>
          <p:cNvSpPr/>
          <p:nvPr/>
        </p:nvSpPr>
        <p:spPr>
          <a:xfrm>
            <a:off x="2381853" y="339408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150" name="Google Shape;2150;p44"/>
          <p:cNvSpPr/>
          <p:nvPr/>
        </p:nvSpPr>
        <p:spPr>
          <a:xfrm>
            <a:off x="2086486" y="339408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151" name="Google Shape;2151;p44"/>
          <p:cNvSpPr/>
          <p:nvPr/>
        </p:nvSpPr>
        <p:spPr>
          <a:xfrm>
            <a:off x="7482771" y="339408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152" name="Google Shape;2152;p44"/>
          <p:cNvSpPr/>
          <p:nvPr/>
        </p:nvSpPr>
        <p:spPr>
          <a:xfrm>
            <a:off x="7187404" y="339408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153" name="Google Shape;2153;p44"/>
          <p:cNvGrpSpPr/>
          <p:nvPr/>
        </p:nvGrpSpPr>
        <p:grpSpPr>
          <a:xfrm>
            <a:off x="11401508" y="536370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154" name="Google Shape;2154;p44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5" name="Google Shape;2155;p44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6" name="Google Shape;2156;p44"/>
          <p:cNvSpPr txBox="1"/>
          <p:nvPr>
            <p:ph type="title"/>
          </p:nvPr>
        </p:nvSpPr>
        <p:spPr>
          <a:xfrm>
            <a:off x="935304" y="216835"/>
            <a:ext cx="10372033" cy="3690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Fermer vos livrets .Prenez vos ardoises et écrivez-y votre réponse. </a:t>
            </a:r>
            <a:br>
              <a:rPr lang="fr-FR"/>
            </a:br>
            <a:r>
              <a:rPr lang="fr-FR"/>
              <a:t>Répondre par vrai ou faux.</a:t>
            </a:r>
            <a:endParaRPr/>
          </a:p>
        </p:txBody>
      </p:sp>
      <p:sp>
        <p:nvSpPr>
          <p:cNvPr id="2157" name="Google Shape;2157;p44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che avec un remplissage uni" id="2162" name="Google Shape;216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1224" y="413223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163" name="Google Shape;2163;p45"/>
          <p:cNvSpPr/>
          <p:nvPr/>
        </p:nvSpPr>
        <p:spPr>
          <a:xfrm>
            <a:off x="2381853" y="339408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164" name="Google Shape;2164;p45"/>
          <p:cNvSpPr/>
          <p:nvPr/>
        </p:nvSpPr>
        <p:spPr>
          <a:xfrm>
            <a:off x="2086486" y="339408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165" name="Google Shape;2165;p45"/>
          <p:cNvSpPr/>
          <p:nvPr/>
        </p:nvSpPr>
        <p:spPr>
          <a:xfrm>
            <a:off x="7482771" y="339408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166" name="Google Shape;2166;p45"/>
          <p:cNvSpPr/>
          <p:nvPr/>
        </p:nvSpPr>
        <p:spPr>
          <a:xfrm>
            <a:off x="7187404" y="339408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167" name="Google Shape;2167;p4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Oui , c’est  un aimant temporaire.</a:t>
            </a:r>
            <a:endParaRPr/>
          </a:p>
        </p:txBody>
      </p:sp>
      <p:sp>
        <p:nvSpPr>
          <p:cNvPr id="2168" name="Google Shape;2168;p45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répondre.</a:t>
            </a:r>
            <a:endParaRPr/>
          </a:p>
        </p:txBody>
      </p:sp>
      <p:pic>
        <p:nvPicPr>
          <p:cNvPr id="2169" name="Google Shape;216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96040" y="423760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70" name="Google Shape;2170;p45"/>
          <p:cNvSpPr txBox="1"/>
          <p:nvPr/>
        </p:nvSpPr>
        <p:spPr>
          <a:xfrm>
            <a:off x="285296" y="1657656"/>
            <a:ext cx="11672047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électroaimant attire les objets en fer seulement lorsque le courant circule.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4" name="Shape 2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5" name="Google Shape;2175;p46"/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 le courant s’annule, l’électroaimant cesse d’attirer le fer.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6" name="Google Shape;2176;p46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177" name="Google Shape;2177;p46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178" name="Google Shape;2178;p46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179" name="Google Shape;2179;p46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180" name="Google Shape;2180;p46"/>
          <p:cNvGrpSpPr/>
          <p:nvPr/>
        </p:nvGrpSpPr>
        <p:grpSpPr>
          <a:xfrm>
            <a:off x="11451590" y="46772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181" name="Google Shape;2181;p46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2" name="Google Shape;2182;p46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3" name="Google Shape;2183;p4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184" name="Google Shape;2184;p46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8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47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190" name="Google Shape;2190;p47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191" name="Google Shape;2191;p47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192" name="Google Shape;2192;p47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2193" name="Google Shape;219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56338" y="429127"/>
            <a:ext cx="478422" cy="4784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che avec un remplissage uni" id="2194" name="Google Shape;2194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0266" y="4278879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195" name="Google Shape;2195;p47"/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 le courant s’annule, l’électroaimant cesse d’attirer le fer.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6" name="Google Shape;2196;p4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Vrai.</a:t>
            </a:r>
            <a:endParaRPr/>
          </a:p>
        </p:txBody>
      </p:sp>
      <p:sp>
        <p:nvSpPr>
          <p:cNvPr id="2197" name="Google Shape;2197;p47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48"/>
          <p:cNvSpPr txBox="1"/>
          <p:nvPr/>
        </p:nvSpPr>
        <p:spPr>
          <a:xfrm>
            <a:off x="935304" y="1549656"/>
            <a:ext cx="10016788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électroaimant fonctionne sans source d’électricité.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3" name="Google Shape;2203;p48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204" name="Google Shape;2204;p48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05" name="Google Shape;2205;p48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206" name="Google Shape;2206;p48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207" name="Google Shape;2207;p48"/>
          <p:cNvGrpSpPr/>
          <p:nvPr/>
        </p:nvGrpSpPr>
        <p:grpSpPr>
          <a:xfrm>
            <a:off x="11475060" y="480851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208" name="Google Shape;2208;p48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9" name="Google Shape;2209;p48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0" name="Google Shape;2210;p4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211" name="Google Shape;2211;p48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p49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217" name="Google Shape;2217;p49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18" name="Google Shape;2218;p49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219" name="Google Shape;2219;p49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2220" name="Google Shape;222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5894" y="4221878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221" name="Google Shape;2221;p4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Faux</a:t>
            </a:r>
            <a:endParaRPr/>
          </a:p>
        </p:txBody>
      </p:sp>
      <p:sp>
        <p:nvSpPr>
          <p:cNvPr id="2222" name="Google Shape;2222;p49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reformuler oralement la réponse.</a:t>
            </a:r>
            <a:endParaRPr/>
          </a:p>
        </p:txBody>
      </p:sp>
      <p:pic>
        <p:nvPicPr>
          <p:cNvPr id="2223" name="Google Shape;2223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96040" y="423760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24" name="Google Shape;2224;p49"/>
          <p:cNvSpPr txBox="1"/>
          <p:nvPr/>
        </p:nvSpPr>
        <p:spPr>
          <a:xfrm>
            <a:off x="935304" y="1549656"/>
            <a:ext cx="10016788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électroaimant fonctionne sans source d’électricité.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8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9" name="Google Shape;2229;p50"/>
          <p:cNvSpPr txBox="1"/>
          <p:nvPr/>
        </p:nvSpPr>
        <p:spPr>
          <a:xfrm>
            <a:off x="425823" y="1334564"/>
            <a:ext cx="11340353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une sonnette électrique, le marteau reste collé 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permanence à l’électroaimant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0" name="Google Shape;2230;p50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231" name="Google Shape;2231;p50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32" name="Google Shape;2232;p50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233" name="Google Shape;2233;p50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https://europe1.discourse-cdn.com/arduino/original/4X/3/a/4/3a417bbe82484a87eed84e058f282c9082ffe759.jpeg" id="2234" name="Google Shape;223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9270" y="4373324"/>
            <a:ext cx="3800395" cy="2063334"/>
          </a:xfrm>
          <a:prstGeom prst="rect">
            <a:avLst/>
          </a:prstGeom>
          <a:noFill/>
          <a:ln>
            <a:noFill/>
          </a:ln>
        </p:spPr>
      </p:pic>
      <p:sp>
        <p:nvSpPr>
          <p:cNvPr id="2235" name="Google Shape;2235;p5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236" name="Google Shape;2236;p5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clarifie la question.</a:t>
            </a:r>
            <a:endParaRPr/>
          </a:p>
        </p:txBody>
      </p:sp>
      <p:grpSp>
        <p:nvGrpSpPr>
          <p:cNvPr id="2237" name="Google Shape;2237;p50"/>
          <p:cNvGrpSpPr/>
          <p:nvPr/>
        </p:nvGrpSpPr>
        <p:grpSpPr>
          <a:xfrm>
            <a:off x="11475060" y="480851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238" name="Google Shape;2238;p50"/>
            <p:cNvPicPr preferRelativeResize="0"/>
            <p:nvPr/>
          </p:nvPicPr>
          <p:blipFill rotWithShape="1">
            <a:blip r:embed="rId4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9" name="Google Shape;2239;p50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p51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245" name="Google Shape;2245;p51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46" name="Google Shape;2246;p51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247" name="Google Shape;2247;p51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2248" name="Google Shape;224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82393" y="413223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249" name="Google Shape;2249;p51"/>
          <p:cNvSpPr txBox="1"/>
          <p:nvPr/>
        </p:nvSpPr>
        <p:spPr>
          <a:xfrm>
            <a:off x="381373" y="1391846"/>
            <a:ext cx="11340353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une sonnette électrique, le marteau reste collé 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permanence à l’électroaimant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0" name="Google Shape;2250;p5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Non.</a:t>
            </a:r>
            <a:endParaRPr/>
          </a:p>
        </p:txBody>
      </p:sp>
      <p:sp>
        <p:nvSpPr>
          <p:cNvPr id="2251" name="Google Shape;2251;p51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explique d’avantage.</a:t>
            </a:r>
            <a:endParaRPr/>
          </a:p>
        </p:txBody>
      </p:sp>
      <p:pic>
        <p:nvPicPr>
          <p:cNvPr id="2252" name="Google Shape;2252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96040" y="423760"/>
            <a:ext cx="583170" cy="583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europe1.discourse-cdn.com/arduino/original/4X/3/a/4/3a417bbe82484a87eed84e058f282c9082ffe759.jpeg" id="2253" name="Google Shape;2253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49270" y="4373324"/>
            <a:ext cx="3800395" cy="2063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7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2"/>
          <p:cNvSpPr txBox="1"/>
          <p:nvPr/>
        </p:nvSpPr>
        <p:spPr>
          <a:xfrm>
            <a:off x="447848" y="1408766"/>
            <a:ext cx="11296304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grue électromagnétique peut lâcher une charge en coupant le courant.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9" name="Google Shape;2259;p52"/>
          <p:cNvSpPr/>
          <p:nvPr/>
        </p:nvSpPr>
        <p:spPr>
          <a:xfrm>
            <a:off x="1274495" y="3199284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260" name="Google Shape;2260;p52"/>
          <p:cNvSpPr/>
          <p:nvPr/>
        </p:nvSpPr>
        <p:spPr>
          <a:xfrm>
            <a:off x="979128" y="3199284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61" name="Google Shape;2261;p52"/>
          <p:cNvSpPr/>
          <p:nvPr/>
        </p:nvSpPr>
        <p:spPr>
          <a:xfrm>
            <a:off x="1296350" y="4977428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262" name="Google Shape;2262;p52"/>
          <p:cNvSpPr/>
          <p:nvPr/>
        </p:nvSpPr>
        <p:spPr>
          <a:xfrm>
            <a:off x="864350" y="4978504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263" name="Google Shape;2263;p52"/>
          <p:cNvGrpSpPr/>
          <p:nvPr/>
        </p:nvGrpSpPr>
        <p:grpSpPr>
          <a:xfrm>
            <a:off x="11495354" y="49199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264" name="Google Shape;2264;p52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5" name="Google Shape;2265;p52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66" name="Google Shape;2266;p52"/>
          <p:cNvPicPr preferRelativeResize="0"/>
          <p:nvPr/>
        </p:nvPicPr>
        <p:blipFill rotWithShape="1">
          <a:blip r:embed="rId4">
            <a:alphaModFix/>
          </a:blip>
          <a:srcRect b="19209" l="36473" r="36714" t="40788"/>
          <a:stretch/>
        </p:blipFill>
        <p:spPr>
          <a:xfrm>
            <a:off x="7565100" y="2820023"/>
            <a:ext cx="3117378" cy="3126441"/>
          </a:xfrm>
          <a:prstGeom prst="rect">
            <a:avLst/>
          </a:prstGeom>
          <a:noFill/>
          <a:ln>
            <a:noFill/>
          </a:ln>
        </p:spPr>
      </p:pic>
      <p:sp>
        <p:nvSpPr>
          <p:cNvPr id="2267" name="Google Shape;2267;p5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268" name="Google Shape;2268;p52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2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" name="Google Shape;227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96040" y="423760"/>
            <a:ext cx="583170" cy="583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che avec un remplissage uni" id="2274" name="Google Shape;2274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298" y="307233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275" name="Google Shape;2275;p53"/>
          <p:cNvSpPr/>
          <p:nvPr/>
        </p:nvSpPr>
        <p:spPr>
          <a:xfrm>
            <a:off x="1274495" y="3199284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276" name="Google Shape;2276;p53"/>
          <p:cNvSpPr/>
          <p:nvPr/>
        </p:nvSpPr>
        <p:spPr>
          <a:xfrm>
            <a:off x="979128" y="3199284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77" name="Google Shape;2277;p53"/>
          <p:cNvSpPr/>
          <p:nvPr/>
        </p:nvSpPr>
        <p:spPr>
          <a:xfrm>
            <a:off x="1296350" y="4977428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278" name="Google Shape;2278;p53"/>
          <p:cNvSpPr/>
          <p:nvPr/>
        </p:nvSpPr>
        <p:spPr>
          <a:xfrm>
            <a:off x="864350" y="4978504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2279" name="Google Shape;2279;p53"/>
          <p:cNvPicPr preferRelativeResize="0"/>
          <p:nvPr/>
        </p:nvPicPr>
        <p:blipFill rotWithShape="1">
          <a:blip r:embed="rId5">
            <a:alphaModFix/>
          </a:blip>
          <a:srcRect b="19209" l="36473" r="36714" t="40788"/>
          <a:stretch/>
        </p:blipFill>
        <p:spPr>
          <a:xfrm>
            <a:off x="7565100" y="2820023"/>
            <a:ext cx="3117378" cy="3126441"/>
          </a:xfrm>
          <a:prstGeom prst="rect">
            <a:avLst/>
          </a:prstGeom>
          <a:noFill/>
          <a:ln>
            <a:noFill/>
          </a:ln>
        </p:spPr>
      </p:pic>
      <p:sp>
        <p:nvSpPr>
          <p:cNvPr id="2280" name="Google Shape;2280;p5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C’est vrai, l’électro-aimant de la grue n’est plus aimant.</a:t>
            </a:r>
            <a:endParaRPr/>
          </a:p>
        </p:txBody>
      </p:sp>
      <p:sp>
        <p:nvSpPr>
          <p:cNvPr id="2281" name="Google Shape;2281;p53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  <p:sp>
        <p:nvSpPr>
          <p:cNvPr id="2282" name="Google Shape;2282;p53"/>
          <p:cNvSpPr txBox="1"/>
          <p:nvPr/>
        </p:nvSpPr>
        <p:spPr>
          <a:xfrm>
            <a:off x="447848" y="1408766"/>
            <a:ext cx="11296304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grue électromagnétique peut lâcher une charge en coupant le courant.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6" name="Shape 2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7" name="Google Shape;2287;p54"/>
          <p:cNvSpPr/>
          <p:nvPr/>
        </p:nvSpPr>
        <p:spPr>
          <a:xfrm>
            <a:off x="1536650" y="2608008"/>
            <a:ext cx="544901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toujours aimanté</a:t>
            </a:r>
            <a:endParaRPr/>
          </a:p>
        </p:txBody>
      </p:sp>
      <p:sp>
        <p:nvSpPr>
          <p:cNvPr id="2288" name="Google Shape;2288;p54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89" name="Google Shape;2289;p54"/>
          <p:cNvSpPr/>
          <p:nvPr/>
        </p:nvSpPr>
        <p:spPr>
          <a:xfrm>
            <a:off x="1536650" y="3629803"/>
            <a:ext cx="548487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peut être contrôlé avec un interrupteur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0" name="Google Shape;2290;p54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291" name="Google Shape;2291;p54"/>
          <p:cNvSpPr txBox="1"/>
          <p:nvPr/>
        </p:nvSpPr>
        <p:spPr>
          <a:xfrm>
            <a:off x="1898323" y="1321539"/>
            <a:ext cx="8306453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électroaimant est surtout utilisé parce que 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2" name="Google Shape;2292;p54"/>
          <p:cNvSpPr/>
          <p:nvPr/>
        </p:nvSpPr>
        <p:spPr>
          <a:xfrm>
            <a:off x="1536650" y="4581242"/>
            <a:ext cx="553866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n’a pas besoin d’électricité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3" name="Google Shape;2293;p54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294" name="Google Shape;2294;p54"/>
          <p:cNvSpPr/>
          <p:nvPr/>
        </p:nvSpPr>
        <p:spPr>
          <a:xfrm>
            <a:off x="1509754" y="5460059"/>
            <a:ext cx="553866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attire tous les matériaux</a:t>
            </a:r>
            <a:endParaRPr/>
          </a:p>
        </p:txBody>
      </p:sp>
      <p:sp>
        <p:nvSpPr>
          <p:cNvPr id="2295" name="Google Shape;2295;p54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grpSp>
        <p:nvGrpSpPr>
          <p:cNvPr id="2296" name="Google Shape;2296;p54"/>
          <p:cNvGrpSpPr/>
          <p:nvPr/>
        </p:nvGrpSpPr>
        <p:grpSpPr>
          <a:xfrm>
            <a:off x="11451835" y="492608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297" name="Google Shape;2297;p54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8" name="Google Shape;2298;p54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9" name="Google Shape;2299;p54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Choisir la bonne réponse.</a:t>
            </a:r>
            <a:endParaRPr/>
          </a:p>
        </p:txBody>
      </p:sp>
      <p:sp>
        <p:nvSpPr>
          <p:cNvPr id="2300" name="Google Shape;2300;p54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clarifie la question et peut utiliser l’alternance linguistique si besoin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4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che avec un remplissage uni" id="2305" name="Google Shape;230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405" y="3429000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306" name="Google Shape;2306;p55"/>
          <p:cNvSpPr txBox="1"/>
          <p:nvPr/>
        </p:nvSpPr>
        <p:spPr>
          <a:xfrm>
            <a:off x="1898323" y="1321539"/>
            <a:ext cx="8306453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électroaimant est surtout utilisé parce que 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7" name="Google Shape;2307;p55"/>
          <p:cNvSpPr/>
          <p:nvPr/>
        </p:nvSpPr>
        <p:spPr>
          <a:xfrm>
            <a:off x="1536650" y="2608008"/>
            <a:ext cx="544901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est toujours aimanté</a:t>
            </a:r>
            <a:endParaRPr/>
          </a:p>
        </p:txBody>
      </p:sp>
      <p:sp>
        <p:nvSpPr>
          <p:cNvPr id="2308" name="Google Shape;2308;p55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09" name="Google Shape;2309;p55"/>
          <p:cNvSpPr/>
          <p:nvPr/>
        </p:nvSpPr>
        <p:spPr>
          <a:xfrm>
            <a:off x="1536650" y="3629803"/>
            <a:ext cx="548487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peut être contrôlé avec un interrupteur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0" name="Google Shape;2310;p55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11" name="Google Shape;2311;p55"/>
          <p:cNvSpPr/>
          <p:nvPr/>
        </p:nvSpPr>
        <p:spPr>
          <a:xfrm>
            <a:off x="1536650" y="4581242"/>
            <a:ext cx="553866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n’a pas besoin d’électricité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2" name="Google Shape;2312;p55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313" name="Google Shape;2313;p55"/>
          <p:cNvSpPr/>
          <p:nvPr/>
        </p:nvSpPr>
        <p:spPr>
          <a:xfrm>
            <a:off x="1509754" y="5460059"/>
            <a:ext cx="553866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attire tous les matériaux</a:t>
            </a:r>
            <a:endParaRPr/>
          </a:p>
        </p:txBody>
      </p:sp>
      <p:sp>
        <p:nvSpPr>
          <p:cNvPr id="2314" name="Google Shape;2314;p55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315" name="Google Shape;2315;p5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L’interrupteur peut permet de faire passer le courant électrique ou de l’annuler.</a:t>
            </a:r>
            <a:endParaRPr/>
          </a:p>
        </p:txBody>
      </p:sp>
      <p:sp>
        <p:nvSpPr>
          <p:cNvPr id="2316" name="Google Shape;2316;p55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explique d’avantage</a:t>
            </a:r>
            <a:endParaRPr/>
          </a:p>
        </p:txBody>
      </p:sp>
      <p:pic>
        <p:nvPicPr>
          <p:cNvPr id="2317" name="Google Shape;2317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p56"/>
          <p:cNvSpPr/>
          <p:nvPr/>
        </p:nvSpPr>
        <p:spPr>
          <a:xfrm>
            <a:off x="1510854" y="2605722"/>
            <a:ext cx="3975547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produire de la lumière</a:t>
            </a:r>
            <a:endParaRPr/>
          </a:p>
        </p:txBody>
      </p:sp>
      <p:sp>
        <p:nvSpPr>
          <p:cNvPr id="2323" name="Google Shape;2323;p56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24" name="Google Shape;2324;p56"/>
          <p:cNvSpPr/>
          <p:nvPr/>
        </p:nvSpPr>
        <p:spPr>
          <a:xfrm>
            <a:off x="1536650" y="3660432"/>
            <a:ext cx="3838914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attirer et relâcher le marteau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56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26" name="Google Shape;2326;p56"/>
          <p:cNvSpPr txBox="1"/>
          <p:nvPr/>
        </p:nvSpPr>
        <p:spPr>
          <a:xfrm>
            <a:off x="832442" y="1306090"/>
            <a:ext cx="10243126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une sonnette électrique, le rôle de l’électroaimant est de :</a:t>
            </a:r>
            <a:endParaRPr/>
          </a:p>
        </p:txBody>
      </p:sp>
      <p:sp>
        <p:nvSpPr>
          <p:cNvPr id="2327" name="Google Shape;2327;p56"/>
          <p:cNvSpPr/>
          <p:nvPr/>
        </p:nvSpPr>
        <p:spPr>
          <a:xfrm>
            <a:off x="1536651" y="4557214"/>
            <a:ext cx="3949750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chauffer le fil électrique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8" name="Google Shape;2328;p56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329" name="Google Shape;2329;p56"/>
          <p:cNvSpPr/>
          <p:nvPr/>
        </p:nvSpPr>
        <p:spPr>
          <a:xfrm>
            <a:off x="1400017" y="5484625"/>
            <a:ext cx="4086384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Produire le courant électrique</a:t>
            </a:r>
            <a:endParaRPr/>
          </a:p>
        </p:txBody>
      </p:sp>
      <p:sp>
        <p:nvSpPr>
          <p:cNvPr id="2330" name="Google Shape;2330;p56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grpSp>
        <p:nvGrpSpPr>
          <p:cNvPr id="2331" name="Google Shape;2331;p56"/>
          <p:cNvGrpSpPr/>
          <p:nvPr/>
        </p:nvGrpSpPr>
        <p:grpSpPr>
          <a:xfrm>
            <a:off x="11494668" y="431800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332" name="Google Shape;2332;p56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3" name="Google Shape;2333;p56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https://europe1.discourse-cdn.com/arduino/original/4X/3/a/4/3a417bbe82484a87eed84e058f282c9082ffe759.jpeg" id="2334" name="Google Shape;2334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5601" y="2732776"/>
            <a:ext cx="4661513" cy="2719312"/>
          </a:xfrm>
          <a:prstGeom prst="rect">
            <a:avLst/>
          </a:prstGeom>
          <a:noFill/>
          <a:ln>
            <a:noFill/>
          </a:ln>
        </p:spPr>
      </p:pic>
      <p:sp>
        <p:nvSpPr>
          <p:cNvPr id="2335" name="Google Shape;2335;p5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Choisir la bonne réponse.</a:t>
            </a:r>
            <a:endParaRPr/>
          </a:p>
        </p:txBody>
      </p:sp>
      <p:sp>
        <p:nvSpPr>
          <p:cNvPr id="2336" name="Google Shape;2336;p56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0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p57"/>
          <p:cNvSpPr/>
          <p:nvPr/>
        </p:nvSpPr>
        <p:spPr>
          <a:xfrm>
            <a:off x="1510854" y="2605722"/>
            <a:ext cx="3975547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produire de la lumière</a:t>
            </a:r>
            <a:endParaRPr/>
          </a:p>
        </p:txBody>
      </p:sp>
      <p:sp>
        <p:nvSpPr>
          <p:cNvPr id="2342" name="Google Shape;2342;p57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43" name="Google Shape;2343;p57"/>
          <p:cNvSpPr/>
          <p:nvPr/>
        </p:nvSpPr>
        <p:spPr>
          <a:xfrm>
            <a:off x="1536650" y="3660432"/>
            <a:ext cx="3838914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attirer et relâcher le marteau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4" name="Google Shape;2344;p57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45" name="Google Shape;2345;p57"/>
          <p:cNvSpPr txBox="1"/>
          <p:nvPr/>
        </p:nvSpPr>
        <p:spPr>
          <a:xfrm>
            <a:off x="832442" y="1306090"/>
            <a:ext cx="10243126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une sonnette électrique, le rôle de l’électroaimant est de :</a:t>
            </a:r>
            <a:endParaRPr/>
          </a:p>
        </p:txBody>
      </p:sp>
      <p:sp>
        <p:nvSpPr>
          <p:cNvPr id="2346" name="Google Shape;2346;p57"/>
          <p:cNvSpPr/>
          <p:nvPr/>
        </p:nvSpPr>
        <p:spPr>
          <a:xfrm>
            <a:off x="1536651" y="4557214"/>
            <a:ext cx="3949750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chauffer le fil électrique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7" name="Google Shape;2347;p57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348" name="Google Shape;2348;p57"/>
          <p:cNvSpPr/>
          <p:nvPr/>
        </p:nvSpPr>
        <p:spPr>
          <a:xfrm>
            <a:off x="1400017" y="5484625"/>
            <a:ext cx="4086384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Produire le courant électrique</a:t>
            </a:r>
            <a:endParaRPr/>
          </a:p>
        </p:txBody>
      </p:sp>
      <p:sp>
        <p:nvSpPr>
          <p:cNvPr id="2349" name="Google Shape;2349;p57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pic>
        <p:nvPicPr>
          <p:cNvPr descr="Coche avec un remplissage uni" id="2350" name="Google Shape;2350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09" y="362980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europe1.discourse-cdn.com/arduino/original/4X/3/a/4/3a417bbe82484a87eed84e058f282c9082ffe759.jpeg" id="2351" name="Google Shape;2351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5601" y="2732776"/>
            <a:ext cx="4661513" cy="2719312"/>
          </a:xfrm>
          <a:prstGeom prst="rect">
            <a:avLst/>
          </a:prstGeom>
          <a:noFill/>
          <a:ln>
            <a:noFill/>
          </a:ln>
        </p:spPr>
      </p:pic>
      <p:sp>
        <p:nvSpPr>
          <p:cNvPr id="2352" name="Google Shape;2352;p5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Effectivement son rôle est d’attirer ou de relâcher le marteau selon le passage du courant.</a:t>
            </a:r>
            <a:endParaRPr/>
          </a:p>
        </p:txBody>
      </p:sp>
      <p:sp>
        <p:nvSpPr>
          <p:cNvPr id="2353" name="Google Shape;2353;p57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  <p:pic>
        <p:nvPicPr>
          <p:cNvPr id="2354" name="Google Shape;2354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8" name="Shape 2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" name="Google Shape;2359;p58"/>
          <p:cNvSpPr/>
          <p:nvPr/>
        </p:nvSpPr>
        <p:spPr>
          <a:xfrm>
            <a:off x="1510854" y="2622428"/>
            <a:ext cx="532025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courant circule sans arrêt</a:t>
            </a:r>
            <a:endParaRPr/>
          </a:p>
        </p:txBody>
      </p:sp>
      <p:sp>
        <p:nvSpPr>
          <p:cNvPr id="2360" name="Google Shape;2360;p58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61" name="Google Shape;2361;p58"/>
          <p:cNvSpPr/>
          <p:nvPr/>
        </p:nvSpPr>
        <p:spPr>
          <a:xfrm>
            <a:off x="1536649" y="3660432"/>
            <a:ext cx="5294457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marteau est collé définitivement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2" name="Google Shape;2362;p58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63" name="Google Shape;2363;p58"/>
          <p:cNvSpPr txBox="1"/>
          <p:nvPr/>
        </p:nvSpPr>
        <p:spPr>
          <a:xfrm>
            <a:off x="832442" y="1306090"/>
            <a:ext cx="10243126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Pourquoi le son de la sonnette est-il continu</a:t>
            </a:r>
            <a:endParaRPr/>
          </a:p>
        </p:txBody>
      </p:sp>
      <p:sp>
        <p:nvSpPr>
          <p:cNvPr id="2364" name="Google Shape;2364;p58"/>
          <p:cNvSpPr/>
          <p:nvPr/>
        </p:nvSpPr>
        <p:spPr>
          <a:xfrm>
            <a:off x="1536651" y="4557214"/>
            <a:ext cx="538410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circuit s’ouvre et se ferme rapidement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5" name="Google Shape;2365;p58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366" name="Google Shape;2366;p58"/>
          <p:cNvSpPr/>
          <p:nvPr/>
        </p:nvSpPr>
        <p:spPr>
          <a:xfrm>
            <a:off x="1468334" y="5484625"/>
            <a:ext cx="5520736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fil constituant la bobine s’ouvre</a:t>
            </a:r>
            <a:endParaRPr/>
          </a:p>
        </p:txBody>
      </p:sp>
      <p:sp>
        <p:nvSpPr>
          <p:cNvPr id="2367" name="Google Shape;2367;p58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grpSp>
        <p:nvGrpSpPr>
          <p:cNvPr id="2368" name="Google Shape;2368;p58"/>
          <p:cNvGrpSpPr/>
          <p:nvPr/>
        </p:nvGrpSpPr>
        <p:grpSpPr>
          <a:xfrm>
            <a:off x="11496486" y="503553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369" name="Google Shape;2369;p58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0" name="Google Shape;2370;p58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1" name="Google Shape;2371;p5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Choisir la bonne réponse.</a:t>
            </a:r>
            <a:endParaRPr/>
          </a:p>
        </p:txBody>
      </p:sp>
      <p:sp>
        <p:nvSpPr>
          <p:cNvPr id="2372" name="Google Shape;2372;p58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6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Google Shape;2377;p59"/>
          <p:cNvSpPr txBox="1"/>
          <p:nvPr/>
        </p:nvSpPr>
        <p:spPr>
          <a:xfrm>
            <a:off x="832442" y="1306090"/>
            <a:ext cx="10243126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Pourquoi le son de la sonnette est-il continu</a:t>
            </a:r>
            <a:endParaRPr/>
          </a:p>
        </p:txBody>
      </p:sp>
      <p:pic>
        <p:nvPicPr>
          <p:cNvPr descr="Coche avec un remplissage uni" id="2378" name="Google Shape;237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819" y="4445545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379" name="Google Shape;2379;p5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courant circule dans le circuit , puis s’annule et ainsi de suite.</a:t>
            </a:r>
            <a:endParaRPr/>
          </a:p>
        </p:txBody>
      </p:sp>
      <p:sp>
        <p:nvSpPr>
          <p:cNvPr id="2380" name="Google Shape;2380;p59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  <p:pic>
        <p:nvPicPr>
          <p:cNvPr id="2381" name="Google Shape;2381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  <p:sp>
        <p:nvSpPr>
          <p:cNvPr id="2382" name="Google Shape;2382;p59"/>
          <p:cNvSpPr/>
          <p:nvPr/>
        </p:nvSpPr>
        <p:spPr>
          <a:xfrm>
            <a:off x="1510854" y="2622428"/>
            <a:ext cx="532025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courant circule sans arrêt</a:t>
            </a:r>
            <a:endParaRPr/>
          </a:p>
        </p:txBody>
      </p:sp>
      <p:sp>
        <p:nvSpPr>
          <p:cNvPr id="2383" name="Google Shape;2383;p59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84" name="Google Shape;2384;p59"/>
          <p:cNvSpPr/>
          <p:nvPr/>
        </p:nvSpPr>
        <p:spPr>
          <a:xfrm>
            <a:off x="1536649" y="3660432"/>
            <a:ext cx="5294457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marteau est collé définitivement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5" name="Google Shape;2385;p59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86" name="Google Shape;2386;p59"/>
          <p:cNvSpPr/>
          <p:nvPr/>
        </p:nvSpPr>
        <p:spPr>
          <a:xfrm>
            <a:off x="1536651" y="4557214"/>
            <a:ext cx="538410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circuit s’ouvre et se ferme rapidement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7" name="Google Shape;2387;p59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388" name="Google Shape;2388;p59"/>
          <p:cNvSpPr/>
          <p:nvPr/>
        </p:nvSpPr>
        <p:spPr>
          <a:xfrm>
            <a:off x="1468334" y="5484625"/>
            <a:ext cx="5520736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fil constituant la bobine s’ouvre</a:t>
            </a:r>
            <a:endParaRPr/>
          </a:p>
        </p:txBody>
      </p:sp>
      <p:sp>
        <p:nvSpPr>
          <p:cNvPr id="2389" name="Google Shape;2389;p59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3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4" name="Google Shape;2394;p60"/>
          <p:cNvSpPr txBox="1"/>
          <p:nvPr/>
        </p:nvSpPr>
        <p:spPr>
          <a:xfrm>
            <a:off x="665624" y="1132315"/>
            <a:ext cx="10553700" cy="2677656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schéma ci-dessous illustre une sonnette électrique domestique.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(la sonnette contient une pièce mobile 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veut expliquer le fonctionnement de cette sonnette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395" name="Google Shape;2395;p60"/>
          <p:cNvPicPr preferRelativeResize="0"/>
          <p:nvPr/>
        </p:nvPicPr>
        <p:blipFill rotWithShape="1">
          <a:blip r:embed="rId3">
            <a:alphaModFix/>
          </a:blip>
          <a:srcRect b="21046" l="31165" r="48181" t="26405"/>
          <a:stretch/>
        </p:blipFill>
        <p:spPr>
          <a:xfrm>
            <a:off x="7819000" y="1687599"/>
            <a:ext cx="1356889" cy="2009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6" name="Google Shape;2396;p60"/>
          <p:cNvPicPr preferRelativeResize="0"/>
          <p:nvPr/>
        </p:nvPicPr>
        <p:blipFill rotWithShape="1">
          <a:blip r:embed="rId4">
            <a:alphaModFix/>
          </a:blip>
          <a:srcRect b="31765" l="54256" r="22822" t="25882"/>
          <a:stretch/>
        </p:blipFill>
        <p:spPr>
          <a:xfrm>
            <a:off x="9214032" y="1185993"/>
            <a:ext cx="2231700" cy="2776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7" name="Google Shape;2397;p60"/>
          <p:cNvPicPr preferRelativeResize="0"/>
          <p:nvPr/>
        </p:nvPicPr>
        <p:blipFill rotWithShape="1">
          <a:blip r:embed="rId5">
            <a:alphaModFix/>
          </a:blip>
          <a:srcRect b="46274" l="17971" r="17666" t="49151"/>
          <a:stretch/>
        </p:blipFill>
        <p:spPr>
          <a:xfrm>
            <a:off x="248133" y="4331420"/>
            <a:ext cx="11197599" cy="41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398" name="Google Shape;2398;p60"/>
          <p:cNvSpPr/>
          <p:nvPr/>
        </p:nvSpPr>
        <p:spPr>
          <a:xfrm>
            <a:off x="455867" y="4895913"/>
            <a:ext cx="10973213" cy="1466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la sonnette fonctionne (bouton enfoncé, courant qui circule), la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caractéristique observable principale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 l’émission d’un……………… .</a:t>
            </a:r>
            <a:endParaRPr/>
          </a:p>
        </p:txBody>
      </p:sp>
      <p:sp>
        <p:nvSpPr>
          <p:cNvPr id="2399" name="Google Shape;2399;p60"/>
          <p:cNvSpPr/>
          <p:nvPr/>
        </p:nvSpPr>
        <p:spPr>
          <a:xfrm>
            <a:off x="7819000" y="5831524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son</a:t>
            </a:r>
            <a:endParaRPr/>
          </a:p>
        </p:txBody>
      </p:sp>
      <p:sp>
        <p:nvSpPr>
          <p:cNvPr id="2400" name="Google Shape;2400;p6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 on va travailler ensemble une tâche similaire à la tache modelée.</a:t>
            </a:r>
            <a:br>
              <a:rPr lang="fr-FR"/>
            </a:br>
            <a:r>
              <a:rPr lang="fr-FR"/>
              <a:t>On identifie la caractéristique observable. </a:t>
            </a:r>
            <a:endParaRPr/>
          </a:p>
        </p:txBody>
      </p:sp>
      <p:sp>
        <p:nvSpPr>
          <p:cNvPr id="2401" name="Google Shape;2401;p6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présente la tâche et clarifie la consigne.</a:t>
            </a:r>
            <a:endParaRPr/>
          </a:p>
        </p:txBody>
      </p:sp>
      <p:pic>
        <p:nvPicPr>
          <p:cNvPr id="2402" name="Google Shape;2402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6" name="Shape 2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7" name="Google Shape;2407;p61"/>
          <p:cNvSpPr/>
          <p:nvPr/>
        </p:nvSpPr>
        <p:spPr>
          <a:xfrm>
            <a:off x="603180" y="3082302"/>
            <a:ext cx="7339549" cy="246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 on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appuie sur le bouton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il y a passage du courant électrique; l’électroaimant de la sonnette ................la pièce mobile et provoque une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vibration 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il y a production du son tant que le bouton reste appuyé.</a:t>
            </a:r>
            <a:endParaRPr/>
          </a:p>
        </p:txBody>
      </p:sp>
      <p:pic>
        <p:nvPicPr>
          <p:cNvPr id="2408" name="Google Shape;2408;p61"/>
          <p:cNvPicPr preferRelativeResize="0"/>
          <p:nvPr/>
        </p:nvPicPr>
        <p:blipFill rotWithShape="1">
          <a:blip r:embed="rId3">
            <a:alphaModFix/>
          </a:blip>
          <a:srcRect b="35817" l="18192" r="18037" t="58823"/>
          <a:stretch/>
        </p:blipFill>
        <p:spPr>
          <a:xfrm>
            <a:off x="459292" y="1419169"/>
            <a:ext cx="11474170" cy="527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9" name="Google Shape;2409;p61"/>
          <p:cNvPicPr preferRelativeResize="0"/>
          <p:nvPr/>
        </p:nvPicPr>
        <p:blipFill rotWithShape="1">
          <a:blip r:embed="rId4">
            <a:alphaModFix/>
          </a:blip>
          <a:srcRect b="31765" l="54256" r="22822" t="25882"/>
          <a:stretch/>
        </p:blipFill>
        <p:spPr>
          <a:xfrm>
            <a:off x="8263006" y="2032071"/>
            <a:ext cx="3447858" cy="3679613"/>
          </a:xfrm>
          <a:prstGeom prst="rect">
            <a:avLst/>
          </a:prstGeom>
          <a:noFill/>
          <a:ln>
            <a:noFill/>
          </a:ln>
        </p:spPr>
      </p:pic>
      <p:sp>
        <p:nvSpPr>
          <p:cNvPr id="2410" name="Google Shape;2410;p61"/>
          <p:cNvSpPr/>
          <p:nvPr/>
        </p:nvSpPr>
        <p:spPr>
          <a:xfrm>
            <a:off x="3897359" y="3871878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attire</a:t>
            </a:r>
            <a:endParaRPr/>
          </a:p>
        </p:txBody>
      </p:sp>
      <p:sp>
        <p:nvSpPr>
          <p:cNvPr id="2411" name="Google Shape;2411;p6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À partir de la caractéristique observable, on décrit le fonctionnement.</a:t>
            </a:r>
            <a:endParaRPr/>
          </a:p>
        </p:txBody>
      </p:sp>
      <p:sp>
        <p:nvSpPr>
          <p:cNvPr id="2412" name="Google Shape;2412;p61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lit la question . Il demande aux élèves d’expliciter leurs réponses . </a:t>
            </a:r>
            <a:endParaRPr/>
          </a:p>
        </p:txBody>
      </p:sp>
      <p:pic>
        <p:nvPicPr>
          <p:cNvPr id="2413" name="Google Shape;2413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7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Google Shape;2418;p62"/>
          <p:cNvSpPr/>
          <p:nvPr/>
        </p:nvSpPr>
        <p:spPr>
          <a:xfrm>
            <a:off x="199736" y="2524177"/>
            <a:ext cx="8798047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l’on appuie sur le bouton, le circuit électrique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………………..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l’électroaimant devient ........................ Il ………………….alors la pièce mobile et provoque des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vibrations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produisant du ………. tant que le bouton reste appuyé.</a:t>
            </a:r>
            <a:endParaRPr/>
          </a:p>
        </p:txBody>
      </p:sp>
      <p:sp>
        <p:nvSpPr>
          <p:cNvPr id="2419" name="Google Shape;2419;p62"/>
          <p:cNvSpPr/>
          <p:nvPr/>
        </p:nvSpPr>
        <p:spPr>
          <a:xfrm>
            <a:off x="7114975" y="2756928"/>
            <a:ext cx="14696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se ferme</a:t>
            </a:r>
            <a:endParaRPr/>
          </a:p>
        </p:txBody>
      </p:sp>
      <p:sp>
        <p:nvSpPr>
          <p:cNvPr id="2420" name="Google Shape;2420;p62"/>
          <p:cNvSpPr/>
          <p:nvPr/>
        </p:nvSpPr>
        <p:spPr>
          <a:xfrm>
            <a:off x="3773916" y="3502545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aimant</a:t>
            </a:r>
            <a:endParaRPr/>
          </a:p>
        </p:txBody>
      </p:sp>
      <p:sp>
        <p:nvSpPr>
          <p:cNvPr id="2421" name="Google Shape;2421;p62"/>
          <p:cNvSpPr/>
          <p:nvPr/>
        </p:nvSpPr>
        <p:spPr>
          <a:xfrm>
            <a:off x="5733723" y="3586092"/>
            <a:ext cx="9369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attire</a:t>
            </a:r>
            <a:endParaRPr/>
          </a:p>
        </p:txBody>
      </p:sp>
      <p:sp>
        <p:nvSpPr>
          <p:cNvPr id="2422" name="Google Shape;2422;p62"/>
          <p:cNvSpPr/>
          <p:nvPr/>
        </p:nvSpPr>
        <p:spPr>
          <a:xfrm>
            <a:off x="6446529" y="4286817"/>
            <a:ext cx="16528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son</a:t>
            </a:r>
            <a:endParaRPr/>
          </a:p>
        </p:txBody>
      </p:sp>
      <p:sp>
        <p:nvSpPr>
          <p:cNvPr id="2423" name="Google Shape;2423;p62"/>
          <p:cNvSpPr/>
          <p:nvPr/>
        </p:nvSpPr>
        <p:spPr>
          <a:xfrm>
            <a:off x="385456" y="1401109"/>
            <a:ext cx="7713918" cy="460281"/>
          </a:xfrm>
          <a:custGeom>
            <a:rect b="b" l="l" r="r" t="t"/>
            <a:pathLst>
              <a:path extrusionOk="0" h="217233" w="6019203">
                <a:moveTo>
                  <a:pt x="0" y="0"/>
                </a:moveTo>
                <a:lnTo>
                  <a:pt x="0" y="217233"/>
                </a:lnTo>
                <a:lnTo>
                  <a:pt x="5983198" y="217233"/>
                </a:lnTo>
                <a:cubicBezTo>
                  <a:pt x="6003086" y="217233"/>
                  <a:pt x="6019203" y="201117"/>
                  <a:pt x="6019203" y="181241"/>
                </a:cubicBezTo>
                <a:lnTo>
                  <a:pt x="6019203" y="36017"/>
                </a:lnTo>
                <a:cubicBezTo>
                  <a:pt x="6019203" y="16128"/>
                  <a:pt x="6003086" y="0"/>
                  <a:pt x="5983198" y="0"/>
                </a:cubicBezTo>
                <a:close/>
                <a:moveTo>
                  <a:pt x="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.Expliquer l’attraction de la pièce mobile qui provoque le son</a:t>
            </a:r>
            <a:endParaRPr/>
          </a:p>
        </p:txBody>
      </p:sp>
      <p:pic>
        <p:nvPicPr>
          <p:cNvPr id="2424" name="Google Shape;2424;p62"/>
          <p:cNvPicPr preferRelativeResize="0"/>
          <p:nvPr/>
        </p:nvPicPr>
        <p:blipFill rotWithShape="1">
          <a:blip r:embed="rId3">
            <a:alphaModFix/>
          </a:blip>
          <a:srcRect b="31765" l="54256" r="22822" t="25882"/>
          <a:stretch/>
        </p:blipFill>
        <p:spPr>
          <a:xfrm>
            <a:off x="9099176" y="2032071"/>
            <a:ext cx="2611688" cy="3679613"/>
          </a:xfrm>
          <a:prstGeom prst="rect">
            <a:avLst/>
          </a:prstGeom>
          <a:noFill/>
          <a:ln>
            <a:noFill/>
          </a:ln>
        </p:spPr>
      </p:pic>
      <p:sp>
        <p:nvSpPr>
          <p:cNvPr id="2425" name="Google Shape;2425;p6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explique l’attraction de la pièce qui provoque le son</a:t>
            </a:r>
            <a:endParaRPr/>
          </a:p>
        </p:txBody>
      </p:sp>
      <p:sp>
        <p:nvSpPr>
          <p:cNvPr id="2426" name="Google Shape;2426;p62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lit la question . Il demande aux élèves d’expliciter leurs réponses . </a:t>
            </a:r>
            <a:endParaRPr/>
          </a:p>
        </p:txBody>
      </p:sp>
      <p:pic>
        <p:nvPicPr>
          <p:cNvPr id="2427" name="Google Shape;2427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6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6" name="Shape 2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" name="Google Shape;2437;p64"/>
          <p:cNvPicPr preferRelativeResize="0"/>
          <p:nvPr/>
        </p:nvPicPr>
        <p:blipFill rotWithShape="1">
          <a:blip r:embed="rId3">
            <a:alphaModFix/>
          </a:blip>
          <a:srcRect b="454" l="2318" r="2289" t="72303"/>
          <a:stretch/>
        </p:blipFill>
        <p:spPr>
          <a:xfrm>
            <a:off x="10838371" y="243581"/>
            <a:ext cx="518400" cy="5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8" name="Google Shape;2438;p64"/>
          <p:cNvPicPr preferRelativeResize="0"/>
          <p:nvPr/>
        </p:nvPicPr>
        <p:blipFill rotWithShape="1">
          <a:blip r:embed="rId4">
            <a:alphaModFix/>
          </a:blip>
          <a:srcRect b="58301" l="38846" r="38258" t="27451"/>
          <a:stretch/>
        </p:blipFill>
        <p:spPr>
          <a:xfrm>
            <a:off x="312132" y="1026536"/>
            <a:ext cx="5271248" cy="3077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9" name="Google Shape;2439;p64"/>
          <p:cNvPicPr preferRelativeResize="0"/>
          <p:nvPr/>
        </p:nvPicPr>
        <p:blipFill rotWithShape="1">
          <a:blip r:embed="rId5">
            <a:alphaModFix/>
          </a:blip>
          <a:srcRect b="42244" l="31733" r="30834" t="23651"/>
          <a:stretch/>
        </p:blipFill>
        <p:spPr>
          <a:xfrm>
            <a:off x="312131" y="4103547"/>
            <a:ext cx="5271247" cy="243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0" name="Google Shape;2440;p64"/>
          <p:cNvPicPr preferRelativeResize="0"/>
          <p:nvPr/>
        </p:nvPicPr>
        <p:blipFill rotWithShape="1">
          <a:blip r:embed="rId5">
            <a:alphaModFix/>
          </a:blip>
          <a:srcRect b="12843" l="31733" r="30834" t="57625"/>
          <a:stretch/>
        </p:blipFill>
        <p:spPr>
          <a:xfrm>
            <a:off x="5671099" y="1326143"/>
            <a:ext cx="5773393" cy="5288276"/>
          </a:xfrm>
          <a:prstGeom prst="rect">
            <a:avLst/>
          </a:prstGeom>
          <a:noFill/>
          <a:ln>
            <a:noFill/>
          </a:ln>
        </p:spPr>
      </p:pic>
      <p:sp>
        <p:nvSpPr>
          <p:cNvPr id="2441" name="Google Shape;2441;p64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 on va passer aux tâches à réaliser sur le livret. On commence par  la tâche p.9« Je m’entraine en binôme » </a:t>
            </a:r>
            <a:br>
              <a:rPr lang="fr-FR"/>
            </a:br>
            <a:r>
              <a:rPr lang="fr-FR"/>
              <a:t> Travaillez individuellement, puis discutez de vos réponses en binômes.</a:t>
            </a:r>
            <a:endParaRPr/>
          </a:p>
        </p:txBody>
      </p:sp>
      <p:sp>
        <p:nvSpPr>
          <p:cNvPr id="2442" name="Google Shape;2442;p64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6" name="Shape 2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" name="Google Shape;2447;p65"/>
          <p:cNvSpPr/>
          <p:nvPr/>
        </p:nvSpPr>
        <p:spPr>
          <a:xfrm rot="5400000">
            <a:off x="2185583" y="3177670"/>
            <a:ext cx="1080000" cy="6986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B0F0"/>
          </a:solidFill>
          <a:ln cap="flat" cmpd="sng" w="12700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8" name="Google Shape;2448;p65"/>
          <p:cNvPicPr preferRelativeResize="0"/>
          <p:nvPr/>
        </p:nvPicPr>
        <p:blipFill rotWithShape="1">
          <a:blip r:embed="rId3">
            <a:alphaModFix/>
          </a:blip>
          <a:srcRect b="34549" l="31733" r="31878" t="62211"/>
          <a:stretch/>
        </p:blipFill>
        <p:spPr>
          <a:xfrm>
            <a:off x="465912" y="1029878"/>
            <a:ext cx="11041283" cy="64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9" name="Google Shape;2449;p65"/>
          <p:cNvPicPr preferRelativeResize="0"/>
          <p:nvPr/>
        </p:nvPicPr>
        <p:blipFill rotWithShape="1">
          <a:blip r:embed="rId3">
            <a:alphaModFix/>
          </a:blip>
          <a:srcRect b="42244" l="31733" r="30834" t="23651"/>
          <a:stretch/>
        </p:blipFill>
        <p:spPr>
          <a:xfrm>
            <a:off x="6079921" y="1677862"/>
            <a:ext cx="5744743" cy="445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450" name="Google Shape;2450;p65"/>
          <p:cNvSpPr/>
          <p:nvPr/>
        </p:nvSpPr>
        <p:spPr>
          <a:xfrm>
            <a:off x="6921829" y="4387213"/>
            <a:ext cx="1183341" cy="103094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1" name="Google Shape;2451;p65"/>
          <p:cNvSpPr/>
          <p:nvPr/>
        </p:nvSpPr>
        <p:spPr>
          <a:xfrm>
            <a:off x="328302" y="4392584"/>
            <a:ext cx="5581784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La caractéristique est </a:t>
            </a:r>
            <a:r>
              <a:rPr b="0" i="0"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...............................</a:t>
            </a:r>
            <a:r>
              <a:rPr b="0" i="0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du noyau du fer de l’électroaimant vers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le contact du démarreur</a:t>
            </a:r>
            <a:r>
              <a:rPr b="0" i="0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452" name="Google Shape;2452;p65"/>
          <p:cNvSpPr/>
          <p:nvPr/>
        </p:nvSpPr>
        <p:spPr>
          <a:xfrm>
            <a:off x="406192" y="1867054"/>
            <a:ext cx="4767908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Après la fermeture du circuit le noyau</a:t>
            </a:r>
            <a:r>
              <a:rPr b="0" i="0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du fer</a:t>
            </a:r>
            <a:r>
              <a:rPr lang="fr-FR" sz="24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est déplacer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453" name="Google Shape;2453;p65"/>
          <p:cNvSpPr/>
          <p:nvPr/>
        </p:nvSpPr>
        <p:spPr>
          <a:xfrm>
            <a:off x="3074894" y="4329114"/>
            <a:ext cx="23737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déplacement</a:t>
            </a:r>
            <a:endParaRPr/>
          </a:p>
        </p:txBody>
      </p:sp>
      <p:sp>
        <p:nvSpPr>
          <p:cNvPr id="2454" name="Google Shape;2454;p65"/>
          <p:cNvSpPr/>
          <p:nvPr/>
        </p:nvSpPr>
        <p:spPr>
          <a:xfrm>
            <a:off x="9678977" y="4513780"/>
            <a:ext cx="1183341" cy="103094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5" name="Google Shape;2455;p65"/>
          <p:cNvSpPr/>
          <p:nvPr/>
        </p:nvSpPr>
        <p:spPr>
          <a:xfrm rot="10800000">
            <a:off x="7267005" y="4858265"/>
            <a:ext cx="1008000" cy="180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6" name="Google Shape;2456;p6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commence par la caractéristique observable.</a:t>
            </a:r>
            <a:endParaRPr/>
          </a:p>
        </p:txBody>
      </p:sp>
      <p:sp>
        <p:nvSpPr>
          <p:cNvPr id="2457" name="Google Shape;2457;p65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des représentants de quelques binômes pour répondre et verbaliser le raisonnement avant d’afficher la réponse correcte.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p66"/>
          <p:cNvSpPr txBox="1"/>
          <p:nvPr/>
        </p:nvSpPr>
        <p:spPr>
          <a:xfrm>
            <a:off x="409665" y="2752205"/>
            <a:ext cx="564188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noyau en fer de l’électroaimant du circuit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contact est ............................ vers les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contacts du démarreur. </a:t>
            </a:r>
            <a:endParaRPr/>
          </a:p>
        </p:txBody>
      </p:sp>
      <p:sp>
        <p:nvSpPr>
          <p:cNvPr id="2463" name="Google Shape;2463;p66"/>
          <p:cNvSpPr/>
          <p:nvPr/>
        </p:nvSpPr>
        <p:spPr>
          <a:xfrm>
            <a:off x="3001659" y="3721701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attiré</a:t>
            </a:r>
            <a:endParaRPr/>
          </a:p>
        </p:txBody>
      </p:sp>
      <p:pic>
        <p:nvPicPr>
          <p:cNvPr id="2464" name="Google Shape;2464;p66"/>
          <p:cNvPicPr preferRelativeResize="0"/>
          <p:nvPr/>
        </p:nvPicPr>
        <p:blipFill rotWithShape="1">
          <a:blip r:embed="rId3">
            <a:alphaModFix/>
          </a:blip>
          <a:srcRect b="28985" l="32748" r="32748" t="68447"/>
          <a:stretch/>
        </p:blipFill>
        <p:spPr>
          <a:xfrm>
            <a:off x="337568" y="981703"/>
            <a:ext cx="7140264" cy="57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5" name="Google Shape;2465;p66"/>
          <p:cNvPicPr preferRelativeResize="0"/>
          <p:nvPr/>
        </p:nvPicPr>
        <p:blipFill rotWithShape="1">
          <a:blip r:embed="rId3">
            <a:alphaModFix/>
          </a:blip>
          <a:srcRect b="42244" l="31733" r="30834" t="23651"/>
          <a:stretch/>
        </p:blipFill>
        <p:spPr>
          <a:xfrm>
            <a:off x="7162800" y="1677862"/>
            <a:ext cx="4661864" cy="3163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66" name="Google Shape;2466;p66"/>
          <p:cNvSpPr/>
          <p:nvPr/>
        </p:nvSpPr>
        <p:spPr>
          <a:xfrm rot="10800000">
            <a:off x="10299337" y="3906367"/>
            <a:ext cx="1008000" cy="47445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7" name="Google Shape;2467;p6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À partir de la caractéristique observable, on décrit le fonctionnement.</a:t>
            </a:r>
            <a:endParaRPr/>
          </a:p>
        </p:txBody>
      </p:sp>
      <p:sp>
        <p:nvSpPr>
          <p:cNvPr id="2468" name="Google Shape;2468;p66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des représentants de quelques binômes pour répondre et verbaliser le raisonnement avant d’afficher la réponse correcte.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2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p67"/>
          <p:cNvSpPr/>
          <p:nvPr/>
        </p:nvSpPr>
        <p:spPr>
          <a:xfrm>
            <a:off x="4138248" y="4076454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aimant</a:t>
            </a:r>
            <a:endParaRPr/>
          </a:p>
        </p:txBody>
      </p:sp>
      <p:sp>
        <p:nvSpPr>
          <p:cNvPr id="2474" name="Google Shape;2474;p67"/>
          <p:cNvSpPr/>
          <p:nvPr/>
        </p:nvSpPr>
        <p:spPr>
          <a:xfrm>
            <a:off x="569987" y="2386076"/>
            <a:ext cx="6213038" cy="294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le conducteur tourne la clé , il  ................... le circuit.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L’électroaimant devient un .................... et par suite le noyau du fer est ............... par le contact.</a:t>
            </a:r>
            <a:endParaRPr/>
          </a:p>
        </p:txBody>
      </p:sp>
      <p:sp>
        <p:nvSpPr>
          <p:cNvPr id="2475" name="Google Shape;2475;p67"/>
          <p:cNvSpPr/>
          <p:nvPr/>
        </p:nvSpPr>
        <p:spPr>
          <a:xfrm>
            <a:off x="870525" y="3368941"/>
            <a:ext cx="11823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ferme</a:t>
            </a:r>
            <a:endParaRPr/>
          </a:p>
        </p:txBody>
      </p:sp>
      <p:pic>
        <p:nvPicPr>
          <p:cNvPr id="2476" name="Google Shape;2476;p67"/>
          <p:cNvPicPr preferRelativeResize="0"/>
          <p:nvPr/>
        </p:nvPicPr>
        <p:blipFill rotWithShape="1">
          <a:blip r:embed="rId3">
            <a:alphaModFix/>
          </a:blip>
          <a:srcRect b="21220" l="32516" r="32226" t="75539"/>
          <a:stretch/>
        </p:blipFill>
        <p:spPr>
          <a:xfrm>
            <a:off x="323712" y="921991"/>
            <a:ext cx="10111205" cy="823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7" name="Google Shape;2477;p67"/>
          <p:cNvPicPr preferRelativeResize="0"/>
          <p:nvPr/>
        </p:nvPicPr>
        <p:blipFill rotWithShape="1">
          <a:blip r:embed="rId3">
            <a:alphaModFix/>
          </a:blip>
          <a:srcRect b="42244" l="31733" r="30834" t="23651"/>
          <a:stretch/>
        </p:blipFill>
        <p:spPr>
          <a:xfrm>
            <a:off x="6929716" y="2386076"/>
            <a:ext cx="4661864" cy="3163079"/>
          </a:xfrm>
          <a:prstGeom prst="rect">
            <a:avLst/>
          </a:prstGeom>
          <a:noFill/>
          <a:ln>
            <a:noFill/>
          </a:ln>
        </p:spPr>
      </p:pic>
      <p:sp>
        <p:nvSpPr>
          <p:cNvPr id="2478" name="Google Shape;2478;p67"/>
          <p:cNvSpPr/>
          <p:nvPr/>
        </p:nvSpPr>
        <p:spPr>
          <a:xfrm>
            <a:off x="3861898" y="4812791"/>
            <a:ext cx="11823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attiré</a:t>
            </a:r>
            <a:endParaRPr/>
          </a:p>
        </p:txBody>
      </p:sp>
      <p:sp>
        <p:nvSpPr>
          <p:cNvPr id="2479" name="Google Shape;2479;p6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arrive à la description du fonctionnement du démarreur.</a:t>
            </a:r>
            <a:endParaRPr/>
          </a:p>
        </p:txBody>
      </p:sp>
      <p:sp>
        <p:nvSpPr>
          <p:cNvPr id="2480" name="Google Shape;2480;p67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des représentants de quelques binômes pour répondre et verbaliser le raisonnement avant d’afficher la réponse correcte.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4" name="Shape 2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5" name="Google Shape;2485;p68"/>
          <p:cNvSpPr txBox="1"/>
          <p:nvPr>
            <p:ph idx="1" type="body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9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69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2491" name="Google Shape;2491;p69"/>
            <p:cNvPicPr preferRelativeResize="0"/>
            <p:nvPr/>
          </p:nvPicPr>
          <p:blipFill rotWithShape="1">
            <a:blip r:embed="rId3">
              <a:alphaModFix/>
            </a:blip>
            <a:srcRect b="30055" l="11664" r="25923" t="2332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2" name="Google Shape;2492;p69"/>
            <p:cNvPicPr preferRelativeResize="0"/>
            <p:nvPr/>
          </p:nvPicPr>
          <p:blipFill rotWithShape="1">
            <a:blip r:embed="rId4">
              <a:alphaModFix/>
            </a:blip>
            <a:srcRect b="30055" l="74744" r="10688" t="2332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93" name="Google Shape;2493;p69"/>
          <p:cNvPicPr preferRelativeResize="0"/>
          <p:nvPr/>
        </p:nvPicPr>
        <p:blipFill rotWithShape="1">
          <a:blip r:embed="rId5">
            <a:alphaModFix/>
          </a:blip>
          <a:srcRect b="17909" l="19891" r="16281" t="39869"/>
          <a:stretch/>
        </p:blipFill>
        <p:spPr>
          <a:xfrm>
            <a:off x="852038" y="2180539"/>
            <a:ext cx="4042691" cy="1988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94" name="Google Shape;2494;p69"/>
          <p:cNvSpPr/>
          <p:nvPr/>
        </p:nvSpPr>
        <p:spPr>
          <a:xfrm>
            <a:off x="6269149" y="1303661"/>
            <a:ext cx="54860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schéma ci-dessous illustre le principe de fonctionnent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d’un moteur électrique à base d’un électroaimant.</a:t>
            </a:r>
            <a:endParaRPr/>
          </a:p>
        </p:txBody>
      </p:sp>
      <p:sp>
        <p:nvSpPr>
          <p:cNvPr id="2495" name="Google Shape;2495;p69"/>
          <p:cNvSpPr/>
          <p:nvPr/>
        </p:nvSpPr>
        <p:spPr>
          <a:xfrm>
            <a:off x="369696" y="1195459"/>
            <a:ext cx="54983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L’image ci-dessous représente un moteur électrique.</a:t>
            </a:r>
            <a:endParaRPr/>
          </a:p>
        </p:txBody>
      </p:sp>
      <p:grpSp>
        <p:nvGrpSpPr>
          <p:cNvPr id="2496" name="Google Shape;2496;p69"/>
          <p:cNvGrpSpPr/>
          <p:nvPr/>
        </p:nvGrpSpPr>
        <p:grpSpPr>
          <a:xfrm>
            <a:off x="2625895" y="2077559"/>
            <a:ext cx="9259290" cy="3934098"/>
            <a:chOff x="5641802" y="2210125"/>
            <a:chExt cx="5214368" cy="2054881"/>
          </a:xfrm>
        </p:grpSpPr>
        <p:sp>
          <p:nvSpPr>
            <p:cNvPr id="2497" name="Google Shape;2497;p69"/>
            <p:cNvSpPr/>
            <p:nvPr/>
          </p:nvSpPr>
          <p:spPr>
            <a:xfrm>
              <a:off x="7218309" y="2482517"/>
              <a:ext cx="3637861" cy="1504442"/>
            </a:xfrm>
            <a:custGeom>
              <a:rect b="b" l="l" r="r" t="t"/>
              <a:pathLst>
                <a:path extrusionOk="0" h="2462479" w="5954471">
                  <a:moveTo>
                    <a:pt x="71996" y="0"/>
                  </a:moveTo>
                  <a:cubicBezTo>
                    <a:pt x="32233" y="0"/>
                    <a:pt x="0" y="32232"/>
                    <a:pt x="0" y="71996"/>
                  </a:cubicBezTo>
                  <a:lnTo>
                    <a:pt x="0" y="2390470"/>
                  </a:lnTo>
                  <a:cubicBezTo>
                    <a:pt x="0" y="2430233"/>
                    <a:pt x="32233" y="2462479"/>
                    <a:pt x="71996" y="2462479"/>
                  </a:cubicBezTo>
                  <a:lnTo>
                    <a:pt x="5882474" y="2462479"/>
                  </a:lnTo>
                  <a:cubicBezTo>
                    <a:pt x="5922238" y="2462479"/>
                    <a:pt x="5954471" y="2430233"/>
                    <a:pt x="5954471" y="2390470"/>
                  </a:cubicBezTo>
                  <a:lnTo>
                    <a:pt x="5954471" y="71996"/>
                  </a:lnTo>
                  <a:cubicBezTo>
                    <a:pt x="5954471" y="32232"/>
                    <a:pt x="5922238" y="0"/>
                    <a:pt x="5882474" y="0"/>
                  </a:cubicBezTo>
                  <a:close/>
                  <a:moveTo>
                    <a:pt x="71996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8" name="Google Shape;2498;p69"/>
            <p:cNvSpPr/>
            <p:nvPr/>
          </p:nvSpPr>
          <p:spPr>
            <a:xfrm>
              <a:off x="7218309" y="2482517"/>
              <a:ext cx="3637861" cy="1504442"/>
            </a:xfrm>
            <a:custGeom>
              <a:rect b="b" l="l" r="r" t="t"/>
              <a:pathLst>
                <a:path extrusionOk="0" h="2462479" w="5954471">
                  <a:moveTo>
                    <a:pt x="71996" y="0"/>
                  </a:moveTo>
                  <a:cubicBezTo>
                    <a:pt x="32233" y="0"/>
                    <a:pt x="0" y="32232"/>
                    <a:pt x="0" y="71996"/>
                  </a:cubicBezTo>
                  <a:lnTo>
                    <a:pt x="0" y="2390470"/>
                  </a:lnTo>
                  <a:cubicBezTo>
                    <a:pt x="0" y="2430233"/>
                    <a:pt x="32233" y="2462479"/>
                    <a:pt x="71996" y="2462479"/>
                  </a:cubicBezTo>
                  <a:lnTo>
                    <a:pt x="5882474" y="2462479"/>
                  </a:lnTo>
                  <a:cubicBezTo>
                    <a:pt x="5922238" y="2462479"/>
                    <a:pt x="5954471" y="2430233"/>
                    <a:pt x="5954471" y="2390470"/>
                  </a:cubicBezTo>
                  <a:lnTo>
                    <a:pt x="5954471" y="71996"/>
                  </a:lnTo>
                  <a:cubicBezTo>
                    <a:pt x="5954471" y="32232"/>
                    <a:pt x="5922238" y="0"/>
                    <a:pt x="5882474" y="0"/>
                  </a:cubicBezTo>
                  <a:lnTo>
                    <a:pt x="71996" y="0"/>
                  </a:lnTo>
                  <a:close/>
                  <a:moveTo>
                    <a:pt x="71996" y="0"/>
                  </a:moveTo>
                </a:path>
              </a:pathLst>
            </a:custGeom>
            <a:noFill/>
            <a:ln cap="flat" cmpd="sng" w="9525">
              <a:solidFill>
                <a:srgbClr val="6C509E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99" name="Google Shape;2499;p6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354686" y="2655560"/>
              <a:ext cx="1290305" cy="1323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0" name="Google Shape;2500;p6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331233" y="2615006"/>
              <a:ext cx="1290305" cy="12184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1" name="Google Shape;2501;p69"/>
            <p:cNvSpPr/>
            <p:nvPr/>
          </p:nvSpPr>
          <p:spPr>
            <a:xfrm>
              <a:off x="7806303" y="3690668"/>
              <a:ext cx="84161" cy="143775"/>
            </a:xfrm>
            <a:custGeom>
              <a:rect b="b" l="l" r="r" t="t"/>
              <a:pathLst>
                <a:path extrusionOk="0" h="235331" w="137756">
                  <a:moveTo>
                    <a:pt x="137756" y="0"/>
                  </a:moveTo>
                  <a:lnTo>
                    <a:pt x="0" y="235331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2" name="Google Shape;2502;p69"/>
            <p:cNvSpPr/>
            <p:nvPr/>
          </p:nvSpPr>
          <p:spPr>
            <a:xfrm>
              <a:off x="7867300" y="3654088"/>
              <a:ext cx="44575" cy="56959"/>
            </a:xfrm>
            <a:custGeom>
              <a:rect b="b" l="l" r="r" t="t"/>
              <a:pathLst>
                <a:path extrusionOk="0" h="93230" w="72961">
                  <a:moveTo>
                    <a:pt x="72961" y="0"/>
                  </a:moveTo>
                  <a:lnTo>
                    <a:pt x="0" y="60490"/>
                  </a:lnTo>
                  <a:lnTo>
                    <a:pt x="37922" y="59867"/>
                  </a:lnTo>
                  <a:lnTo>
                    <a:pt x="55943" y="93230"/>
                  </a:lnTo>
                  <a:close/>
                  <a:moveTo>
                    <a:pt x="72961" y="0"/>
                  </a:moveTo>
                </a:path>
              </a:pathLst>
            </a:custGeom>
            <a:solidFill>
              <a:srgbClr val="3735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3" name="Google Shape;2503;p69"/>
            <p:cNvSpPr/>
            <p:nvPr/>
          </p:nvSpPr>
          <p:spPr>
            <a:xfrm>
              <a:off x="7467591" y="3231855"/>
              <a:ext cx="378174" cy="301965"/>
            </a:xfrm>
            <a:custGeom>
              <a:rect b="b" l="l" r="r" t="t"/>
              <a:pathLst>
                <a:path extrusionOk="0" h="494258" w="618998">
                  <a:moveTo>
                    <a:pt x="618998" y="0"/>
                  </a:moveTo>
                  <a:lnTo>
                    <a:pt x="0" y="494258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4" name="Google Shape;2504;p69"/>
            <p:cNvSpPr/>
            <p:nvPr/>
          </p:nvSpPr>
          <p:spPr>
            <a:xfrm>
              <a:off x="7824012" y="3205411"/>
              <a:ext cx="54872" cy="49424"/>
            </a:xfrm>
            <a:custGeom>
              <a:rect b="b" l="l" r="r" t="t"/>
              <a:pathLst>
                <a:path extrusionOk="0" h="80898" w="89814">
                  <a:moveTo>
                    <a:pt x="89814" y="0"/>
                  </a:moveTo>
                  <a:lnTo>
                    <a:pt x="0" y="30238"/>
                  </a:lnTo>
                  <a:lnTo>
                    <a:pt x="35611" y="43281"/>
                  </a:lnTo>
                  <a:lnTo>
                    <a:pt x="40450" y="80898"/>
                  </a:lnTo>
                  <a:close/>
                  <a:moveTo>
                    <a:pt x="89814" y="0"/>
                  </a:moveTo>
                </a:path>
              </a:pathLst>
            </a:custGeom>
            <a:solidFill>
              <a:srgbClr val="3735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5" name="Google Shape;2505;p69"/>
            <p:cNvSpPr/>
            <p:nvPr/>
          </p:nvSpPr>
          <p:spPr>
            <a:xfrm>
              <a:off x="7608286" y="2952008"/>
              <a:ext cx="757769" cy="511831"/>
            </a:xfrm>
            <a:custGeom>
              <a:rect b="b" l="l" r="r" t="t"/>
              <a:pathLst>
                <a:path extrusionOk="0" h="837768" w="1240320">
                  <a:moveTo>
                    <a:pt x="0" y="0"/>
                  </a:moveTo>
                  <a:lnTo>
                    <a:pt x="1240320" y="837768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6" name="Google Shape;2506;p69"/>
            <p:cNvSpPr/>
            <p:nvPr/>
          </p:nvSpPr>
          <p:spPr>
            <a:xfrm>
              <a:off x="7573167" y="2928284"/>
              <a:ext cx="56167" cy="46864"/>
            </a:xfrm>
            <a:custGeom>
              <a:rect b="b" l="l" r="r" t="t"/>
              <a:pathLst>
                <a:path extrusionOk="0" h="76707" w="91935">
                  <a:moveTo>
                    <a:pt x="0" y="0"/>
                  </a:moveTo>
                  <a:lnTo>
                    <a:pt x="55664" y="76707"/>
                  </a:lnTo>
                  <a:lnTo>
                    <a:pt x="57480" y="38836"/>
                  </a:lnTo>
                  <a:lnTo>
                    <a:pt x="91935" y="22999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3735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7" name="Google Shape;2507;p69"/>
            <p:cNvSpPr/>
            <p:nvPr/>
          </p:nvSpPr>
          <p:spPr>
            <a:xfrm>
              <a:off x="8369350" y="3115614"/>
              <a:ext cx="35327" cy="349326"/>
            </a:xfrm>
            <a:custGeom>
              <a:rect b="b" l="l" r="r" t="t"/>
              <a:pathLst>
                <a:path extrusionOk="0" h="571779" w="57823">
                  <a:moveTo>
                    <a:pt x="57823" y="0"/>
                  </a:moveTo>
                  <a:lnTo>
                    <a:pt x="0" y="571779"/>
                  </a:lnTo>
                </a:path>
              </a:pathLst>
            </a:custGeom>
            <a:noFill/>
            <a:ln cap="flat" cmpd="sng" w="12700">
              <a:solidFill>
                <a:srgbClr val="373535"/>
              </a:solidFill>
              <a:prstDash val="solid"/>
              <a:miter lim="508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8" name="Google Shape;2508;p69"/>
            <p:cNvSpPr/>
            <p:nvPr/>
          </p:nvSpPr>
          <p:spPr>
            <a:xfrm>
              <a:off x="8383770" y="3073447"/>
              <a:ext cx="39392" cy="56121"/>
            </a:xfrm>
            <a:custGeom>
              <a:rect b="b" l="l" r="r" t="t"/>
              <a:pathLst>
                <a:path extrusionOk="0" h="91859" w="64477">
                  <a:moveTo>
                    <a:pt x="41198" y="0"/>
                  </a:moveTo>
                  <a:lnTo>
                    <a:pt x="0" y="85343"/>
                  </a:lnTo>
                  <a:lnTo>
                    <a:pt x="34213" y="69024"/>
                  </a:lnTo>
                  <a:lnTo>
                    <a:pt x="64477" y="91859"/>
                  </a:lnTo>
                  <a:close/>
                  <a:moveTo>
                    <a:pt x="41198" y="0"/>
                  </a:moveTo>
                </a:path>
              </a:pathLst>
            </a:custGeom>
            <a:solidFill>
              <a:srgbClr val="3735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9" name="Google Shape;2509;p69"/>
            <p:cNvSpPr/>
            <p:nvPr/>
          </p:nvSpPr>
          <p:spPr>
            <a:xfrm>
              <a:off x="5641802" y="4072094"/>
              <a:ext cx="3738205" cy="19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400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Expliquer le principe de fonctionnement du moteur.</a:t>
              </a:r>
              <a:endParaRPr/>
            </a:p>
          </p:txBody>
        </p:sp>
        <p:sp>
          <p:nvSpPr>
            <p:cNvPr id="2510" name="Google Shape;2510;p69"/>
            <p:cNvSpPr/>
            <p:nvPr/>
          </p:nvSpPr>
          <p:spPr>
            <a:xfrm>
              <a:off x="7340028" y="3520562"/>
              <a:ext cx="411645" cy="160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Bobine</a:t>
              </a:r>
              <a:endParaRPr/>
            </a:p>
          </p:txBody>
        </p:sp>
        <p:sp>
          <p:nvSpPr>
            <p:cNvPr id="2511" name="Google Shape;2511;p69"/>
            <p:cNvSpPr/>
            <p:nvPr/>
          </p:nvSpPr>
          <p:spPr>
            <a:xfrm>
              <a:off x="7577565" y="3828480"/>
              <a:ext cx="813361" cy="19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Générateur</a:t>
              </a:r>
              <a:endParaRPr/>
            </a:p>
          </p:txBody>
        </p:sp>
        <p:sp>
          <p:nvSpPr>
            <p:cNvPr id="2512" name="Google Shape;2512;p69"/>
            <p:cNvSpPr/>
            <p:nvPr/>
          </p:nvSpPr>
          <p:spPr>
            <a:xfrm>
              <a:off x="7275209" y="2210125"/>
              <a:ext cx="1207351" cy="19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Circuit ouvert	</a:t>
              </a:r>
              <a:endParaRPr b="1" baseline="-25000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3" name="Google Shape;2513;p69"/>
            <p:cNvSpPr/>
            <p:nvPr/>
          </p:nvSpPr>
          <p:spPr>
            <a:xfrm>
              <a:off x="8308800" y="3475767"/>
              <a:ext cx="1335139" cy="192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Aimant permanent</a:t>
              </a:r>
              <a:endParaRPr/>
            </a:p>
          </p:txBody>
        </p:sp>
        <p:sp>
          <p:nvSpPr>
            <p:cNvPr id="2514" name="Google Shape;2514;p69"/>
            <p:cNvSpPr/>
            <p:nvPr/>
          </p:nvSpPr>
          <p:spPr>
            <a:xfrm>
              <a:off x="7463196" y="2913643"/>
              <a:ext cx="65724" cy="122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794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/>
            </a:p>
          </p:txBody>
        </p:sp>
        <p:sp>
          <p:nvSpPr>
            <p:cNvPr id="2515" name="Google Shape;2515;p69"/>
            <p:cNvSpPr/>
            <p:nvPr/>
          </p:nvSpPr>
          <p:spPr>
            <a:xfrm>
              <a:off x="9442661" y="3023614"/>
              <a:ext cx="65724" cy="122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794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/>
            </a:p>
          </p:txBody>
        </p:sp>
        <p:sp>
          <p:nvSpPr>
            <p:cNvPr id="2516" name="Google Shape;2516;p69"/>
            <p:cNvSpPr/>
            <p:nvPr/>
          </p:nvSpPr>
          <p:spPr>
            <a:xfrm>
              <a:off x="10023305" y="2803674"/>
              <a:ext cx="65724" cy="122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794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/>
            </a:p>
          </p:txBody>
        </p:sp>
        <p:sp>
          <p:nvSpPr>
            <p:cNvPr id="2517" name="Google Shape;2517;p69"/>
            <p:cNvSpPr/>
            <p:nvPr/>
          </p:nvSpPr>
          <p:spPr>
            <a:xfrm>
              <a:off x="8395745" y="2922440"/>
              <a:ext cx="46488" cy="122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794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/>
            </a:p>
          </p:txBody>
        </p:sp>
        <p:sp>
          <p:nvSpPr>
            <p:cNvPr id="2518" name="Google Shape;2518;p69"/>
            <p:cNvSpPr/>
            <p:nvPr/>
          </p:nvSpPr>
          <p:spPr>
            <a:xfrm>
              <a:off x="10511573" y="3045607"/>
              <a:ext cx="46488" cy="122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794">
                  <a:solidFill>
                    <a:srgbClr val="231F20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/>
            </a:p>
          </p:txBody>
        </p:sp>
      </p:grpSp>
      <p:sp>
        <p:nvSpPr>
          <p:cNvPr id="2519" name="Google Shape;2519;p69"/>
          <p:cNvSpPr/>
          <p:nvPr/>
        </p:nvSpPr>
        <p:spPr>
          <a:xfrm>
            <a:off x="9611231" y="1987173"/>
            <a:ext cx="21439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Circuit fermé	</a:t>
            </a:r>
            <a:endParaRPr b="1" baseline="-25000" sz="3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0" name="Google Shape;2520;p69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 c’est le moment de travailler tout seul. Voir le livret p 10 «je m’entraîne seul » .</a:t>
            </a:r>
            <a:endParaRPr/>
          </a:p>
        </p:txBody>
      </p:sp>
      <p:sp>
        <p:nvSpPr>
          <p:cNvPr id="2521" name="Google Shape;2521;p69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5" name="Shape 2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6" name="Google Shape;2526;p70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2527" name="Google Shape;2527;p70"/>
            <p:cNvPicPr preferRelativeResize="0"/>
            <p:nvPr/>
          </p:nvPicPr>
          <p:blipFill rotWithShape="1">
            <a:blip r:embed="rId3">
              <a:alphaModFix/>
            </a:blip>
            <a:srcRect b="30055" l="11664" r="25923" t="2332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8" name="Google Shape;2528;p70"/>
            <p:cNvPicPr preferRelativeResize="0"/>
            <p:nvPr/>
          </p:nvPicPr>
          <p:blipFill rotWithShape="1">
            <a:blip r:embed="rId4">
              <a:alphaModFix/>
            </a:blip>
            <a:srcRect b="30055" l="74744" r="10688" t="2332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29" name="Google Shape;2529;p70"/>
          <p:cNvPicPr preferRelativeResize="0"/>
          <p:nvPr/>
        </p:nvPicPr>
        <p:blipFill rotWithShape="1">
          <a:blip r:embed="rId5">
            <a:alphaModFix/>
          </a:blip>
          <a:srcRect b="13333" l="9743" r="9225" t="30327"/>
          <a:stretch/>
        </p:blipFill>
        <p:spPr>
          <a:xfrm>
            <a:off x="466165" y="1014088"/>
            <a:ext cx="11412070" cy="5458430"/>
          </a:xfrm>
          <a:prstGeom prst="rect">
            <a:avLst/>
          </a:prstGeom>
          <a:noFill/>
          <a:ln>
            <a:noFill/>
          </a:ln>
        </p:spPr>
      </p:pic>
      <p:sp>
        <p:nvSpPr>
          <p:cNvPr id="2530" name="Google Shape;2530;p70"/>
          <p:cNvSpPr txBox="1"/>
          <p:nvPr/>
        </p:nvSpPr>
        <p:spPr>
          <a:xfrm>
            <a:off x="794704" y="2700009"/>
            <a:ext cx="10754991" cy="830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le circuit est fermé , l’électro-aimant devient…………………..à l’intérieur de l’aimant permanant.</a:t>
            </a:r>
            <a:endParaRPr/>
          </a:p>
        </p:txBody>
      </p:sp>
      <p:sp>
        <p:nvSpPr>
          <p:cNvPr id="2531" name="Google Shape;2531;p70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 c’est le moment de travailler tout seul. Voir le livret p 10 «je m’entraîne seul » .</a:t>
            </a:r>
            <a:endParaRPr/>
          </a:p>
        </p:txBody>
      </p:sp>
      <p:sp>
        <p:nvSpPr>
          <p:cNvPr id="2532" name="Google Shape;2532;p70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.(Modifier la phrase de la question 2) 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6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71"/>
          <p:cNvSpPr/>
          <p:nvPr/>
        </p:nvSpPr>
        <p:spPr>
          <a:xfrm>
            <a:off x="3908946" y="1605283"/>
            <a:ext cx="30545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/>
          </a:p>
        </p:txBody>
      </p:sp>
      <p:pic>
        <p:nvPicPr>
          <p:cNvPr id="2538" name="Google Shape;2538;p71"/>
          <p:cNvPicPr preferRelativeResize="0"/>
          <p:nvPr/>
        </p:nvPicPr>
        <p:blipFill rotWithShape="1">
          <a:blip r:embed="rId3">
            <a:alphaModFix/>
          </a:blip>
          <a:srcRect b="20983" l="10491" r="10044" t="15401"/>
          <a:stretch/>
        </p:blipFill>
        <p:spPr>
          <a:xfrm>
            <a:off x="3882736" y="2777728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39" name="Google Shape;2539;p71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2540" name="Google Shape;2540;p71"/>
            <p:cNvPicPr preferRelativeResize="0"/>
            <p:nvPr/>
          </p:nvPicPr>
          <p:blipFill rotWithShape="1">
            <a:blip r:embed="rId4">
              <a:alphaModFix/>
            </a:blip>
            <a:srcRect b="30055" l="11664" r="25923" t="2332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1" name="Google Shape;2541;p71"/>
            <p:cNvPicPr preferRelativeResize="0"/>
            <p:nvPr/>
          </p:nvPicPr>
          <p:blipFill rotWithShape="1">
            <a:blip r:embed="rId5">
              <a:alphaModFix/>
            </a:blip>
            <a:srcRect b="30055" l="74744" r="10688" t="2332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42" name="Google Shape;2542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88504" y="480778"/>
            <a:ext cx="533308" cy="533310"/>
          </a:xfrm>
          <a:prstGeom prst="rect">
            <a:avLst/>
          </a:prstGeom>
          <a:noFill/>
          <a:ln>
            <a:noFill/>
          </a:ln>
        </p:spPr>
      </p:pic>
      <p:sp>
        <p:nvSpPr>
          <p:cNvPr id="2543" name="Google Shape;2543;p71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2544" name="Google Shape;2544;p71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8" name="Shape 2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9" name="Google Shape;2549;p72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2550" name="Google Shape;2550;p72"/>
            <p:cNvPicPr preferRelativeResize="0"/>
            <p:nvPr/>
          </p:nvPicPr>
          <p:blipFill rotWithShape="1">
            <a:blip r:embed="rId3">
              <a:alphaModFix/>
            </a:blip>
            <a:srcRect b="30055" l="11664" r="25923" t="2332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1" name="Google Shape;2551;p72"/>
            <p:cNvPicPr preferRelativeResize="0"/>
            <p:nvPr/>
          </p:nvPicPr>
          <p:blipFill rotWithShape="1">
            <a:blip r:embed="rId4">
              <a:alphaModFix/>
            </a:blip>
            <a:srcRect b="30055" l="74744" r="10688" t="2332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52" name="Google Shape;2552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88504" y="480778"/>
            <a:ext cx="533308" cy="533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3" name="Google Shape;2553;p72"/>
          <p:cNvPicPr preferRelativeResize="0"/>
          <p:nvPr/>
        </p:nvPicPr>
        <p:blipFill rotWithShape="1">
          <a:blip r:embed="rId6">
            <a:alphaModFix/>
          </a:blip>
          <a:srcRect b="13333" l="9743" r="9225" t="30327"/>
          <a:stretch/>
        </p:blipFill>
        <p:spPr>
          <a:xfrm>
            <a:off x="421339" y="1054792"/>
            <a:ext cx="11412070" cy="5458430"/>
          </a:xfrm>
          <a:prstGeom prst="rect">
            <a:avLst/>
          </a:prstGeom>
          <a:noFill/>
          <a:ln>
            <a:noFill/>
          </a:ln>
        </p:spPr>
      </p:pic>
      <p:sp>
        <p:nvSpPr>
          <p:cNvPr id="2554" name="Google Shape;2554;p72"/>
          <p:cNvSpPr txBox="1"/>
          <p:nvPr/>
        </p:nvSpPr>
        <p:spPr>
          <a:xfrm>
            <a:off x="3595067" y="1583141"/>
            <a:ext cx="16311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La rotation</a:t>
            </a:r>
            <a:endParaRPr/>
          </a:p>
        </p:txBody>
      </p:sp>
      <p:sp>
        <p:nvSpPr>
          <p:cNvPr id="2555" name="Google Shape;2555;p72"/>
          <p:cNvSpPr txBox="1"/>
          <p:nvPr/>
        </p:nvSpPr>
        <p:spPr>
          <a:xfrm>
            <a:off x="749879" y="2753799"/>
            <a:ext cx="10754991" cy="830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Lorsque le circuit est fermé , l’électro-aimant devient…………………..à l’intérieur de l’aimant permanent.</a:t>
            </a:r>
            <a:endParaRPr/>
          </a:p>
        </p:txBody>
      </p:sp>
      <p:sp>
        <p:nvSpPr>
          <p:cNvPr id="2556" name="Google Shape;2556;p72"/>
          <p:cNvSpPr txBox="1"/>
          <p:nvPr/>
        </p:nvSpPr>
        <p:spPr>
          <a:xfrm>
            <a:off x="7378173" y="2640976"/>
            <a:ext cx="16311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aimant</a:t>
            </a:r>
            <a:endParaRPr/>
          </a:p>
        </p:txBody>
      </p:sp>
      <p:sp>
        <p:nvSpPr>
          <p:cNvPr id="2557" name="Google Shape;2557;p72"/>
          <p:cNvSpPr txBox="1"/>
          <p:nvPr/>
        </p:nvSpPr>
        <p:spPr>
          <a:xfrm>
            <a:off x="8427045" y="4209801"/>
            <a:ext cx="16311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aimant</a:t>
            </a:r>
            <a:endParaRPr/>
          </a:p>
        </p:txBody>
      </p:sp>
      <p:sp>
        <p:nvSpPr>
          <p:cNvPr id="2558" name="Google Shape;2558;p72"/>
          <p:cNvSpPr txBox="1"/>
          <p:nvPr/>
        </p:nvSpPr>
        <p:spPr>
          <a:xfrm>
            <a:off x="6392057" y="5052970"/>
            <a:ext cx="16311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Le pôle sud</a:t>
            </a:r>
            <a:endParaRPr/>
          </a:p>
        </p:txBody>
      </p:sp>
      <p:sp>
        <p:nvSpPr>
          <p:cNvPr id="2559" name="Google Shape;2559;p72"/>
          <p:cNvSpPr txBox="1"/>
          <p:nvPr/>
        </p:nvSpPr>
        <p:spPr>
          <a:xfrm>
            <a:off x="5576489" y="5860214"/>
            <a:ext cx="16311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repoussé</a:t>
            </a:r>
            <a:endParaRPr/>
          </a:p>
        </p:txBody>
      </p:sp>
      <p:sp>
        <p:nvSpPr>
          <p:cNvPr id="2560" name="Google Shape;2560;p72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 vous! Montrez-moi comment vous avez résolu cet exercice.</a:t>
            </a:r>
            <a:endParaRPr/>
          </a:p>
        </p:txBody>
      </p:sp>
      <p:sp>
        <p:nvSpPr>
          <p:cNvPr id="2561" name="Google Shape;2561;p72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Faire passer un élève pour la correction. Associer le reste de la classe au feedback. Identifier les erreurs. Insister sur les étapes à respecter.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5" name="Shape 2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6" name="Google Shape;2566;p73"/>
          <p:cNvSpPr txBox="1"/>
          <p:nvPr>
            <p:ph idx="1" type="body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0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artoon character leaning on a question mark&#10;&#10;AI-generated content may be incorrect." id="2571" name="Google Shape;257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  <p:sp>
        <p:nvSpPr>
          <p:cNvPr id="2572" name="Google Shape;2572;p74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de finir, faisons un petit résumé ensemble ! Alors, Qui peut me rappeler ce qu’on a appris lors de cette séance?</a:t>
            </a:r>
            <a:endParaRPr/>
          </a:p>
        </p:txBody>
      </p:sp>
      <p:sp>
        <p:nvSpPr>
          <p:cNvPr id="2573" name="Google Shape;2573;p74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pose quelques questions.</a:t>
            </a:r>
            <a:endParaRPr/>
          </a:p>
        </p:txBody>
      </p:sp>
      <p:pic>
        <p:nvPicPr>
          <p:cNvPr id="2574" name="Google Shape;2574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8" name="Shape 2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9" name="Google Shape;2579;p75"/>
          <p:cNvSpPr/>
          <p:nvPr/>
        </p:nvSpPr>
        <p:spPr>
          <a:xfrm>
            <a:off x="774699" y="3191193"/>
            <a:ext cx="10908576" cy="707886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0" name="Google Shape;2580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259" y="2907916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2581" name="Google Shape;2581;p75"/>
          <p:cNvSpPr txBox="1"/>
          <p:nvPr/>
        </p:nvSpPr>
        <p:spPr>
          <a:xfrm>
            <a:off x="1279356" y="3295610"/>
            <a:ext cx="10615746" cy="46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285750" lvl="0" marL="285750" marR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Expliquer le 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fonctionnement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quelques appareils à base des électroaimants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2" name="Google Shape;2582;p75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Notre tache principale de cette séance est:</a:t>
            </a:r>
            <a:endParaRPr/>
          </a:p>
        </p:txBody>
      </p:sp>
      <p:sp>
        <p:nvSpPr>
          <p:cNvPr id="2583" name="Google Shape;2583;p75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donne un rappel de la séance.</a:t>
            </a:r>
            <a:endParaRPr/>
          </a:p>
        </p:txBody>
      </p:sp>
      <p:pic>
        <p:nvPicPr>
          <p:cNvPr id="2584" name="Google Shape;2584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76"/>
          <p:cNvSpPr txBox="1"/>
          <p:nvPr/>
        </p:nvSpPr>
        <p:spPr>
          <a:xfrm>
            <a:off x="434421" y="1093069"/>
            <a:ext cx="11907704" cy="1964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 électroaimant </a:t>
            </a: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est un fil électrique en cuivre enroulé (bobine) autour d’un noyau de fer, qui </a:t>
            </a:r>
            <a:r>
              <a:rPr b="1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devient aimanté </a:t>
            </a: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uniquement quand </a:t>
            </a:r>
            <a:r>
              <a:rPr b="1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il est parcouru par un courant électrique</a:t>
            </a: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590" name="Google Shape;2590;p76"/>
          <p:cNvPicPr preferRelativeResize="0"/>
          <p:nvPr/>
        </p:nvPicPr>
        <p:blipFill rotWithShape="1">
          <a:blip r:embed="rId3">
            <a:alphaModFix/>
          </a:blip>
          <a:srcRect b="30404" l="58505" r="12900" t="37414"/>
          <a:stretch/>
        </p:blipFill>
        <p:spPr>
          <a:xfrm>
            <a:off x="3242542" y="2934269"/>
            <a:ext cx="4673160" cy="3493427"/>
          </a:xfrm>
          <a:prstGeom prst="rect">
            <a:avLst/>
          </a:prstGeom>
          <a:noFill/>
          <a:ln>
            <a:noFill/>
          </a:ln>
        </p:spPr>
      </p:pic>
      <p:sp>
        <p:nvSpPr>
          <p:cNvPr id="2591" name="Google Shape;2591;p76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Voilà ce qu’il faut bien retenir.</a:t>
            </a:r>
            <a:endParaRPr/>
          </a:p>
        </p:txBody>
      </p:sp>
      <p:sp>
        <p:nvSpPr>
          <p:cNvPr id="2592" name="Google Shape;2592;p76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fait participer les élèves pour rappeler la définition d’un électroaimant.</a:t>
            </a:r>
            <a:endParaRPr/>
          </a:p>
        </p:txBody>
      </p:sp>
      <p:pic>
        <p:nvPicPr>
          <p:cNvPr id="2593" name="Google Shape;2593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7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p77"/>
          <p:cNvSpPr txBox="1"/>
          <p:nvPr/>
        </p:nvSpPr>
        <p:spPr>
          <a:xfrm>
            <a:off x="393997" y="1054957"/>
            <a:ext cx="11549587" cy="2805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des appareils comme la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sonnette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une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grue électromagnétique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……., le courant dans une bobine permet de provoquer l’attraction (d’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attirer)  d’une pièce en fer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puis de la relâcher quand le courant s’annule.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 fonctionnement répétitif permet à l’appareil 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produire un son, ouvrir ou fermer un circuit, ou déplacer un objet……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9" name="Google Shape;2599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0947" y="4209410"/>
            <a:ext cx="2471262" cy="19802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www.kscranegroup.com/wp-content/uploads/2024/09/how-does-an-electromagnetic-crane-work.png" id="2600" name="Google Shape;2600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02908" y="4257759"/>
            <a:ext cx="2854303" cy="2051628"/>
          </a:xfrm>
          <a:prstGeom prst="rect">
            <a:avLst/>
          </a:prstGeom>
          <a:noFill/>
          <a:ln>
            <a:noFill/>
          </a:ln>
        </p:spPr>
      </p:pic>
      <p:sp>
        <p:nvSpPr>
          <p:cNvPr id="2601" name="Google Shape;2601;p7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Voilà ce qu’il faut bien retenir.</a:t>
            </a:r>
            <a:endParaRPr/>
          </a:p>
        </p:txBody>
      </p:sp>
      <p:sp>
        <p:nvSpPr>
          <p:cNvPr id="2602" name="Google Shape;2602;p77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fait participer les élèves pour rappeler le principe de fonctionnement des appareils vus.</a:t>
            </a:r>
            <a:endParaRPr/>
          </a:p>
        </p:txBody>
      </p:sp>
      <p:pic>
        <p:nvPicPr>
          <p:cNvPr id="2603" name="Google Shape;2603;p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8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78"/>
          <p:cNvSpPr txBox="1"/>
          <p:nvPr>
            <p:ph idx="4294967295" type="body"/>
          </p:nvPr>
        </p:nvSpPr>
        <p:spPr>
          <a:xfrm>
            <a:off x="742601" y="569744"/>
            <a:ext cx="10179050" cy="2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Faire participer les élèves à la lecture de la carte.</a:t>
            </a:r>
            <a:endParaRPr/>
          </a:p>
        </p:txBody>
      </p:sp>
      <p:pic>
        <p:nvPicPr>
          <p:cNvPr id="2610" name="Google Shape;2610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11" name="Google Shape;2611;p78"/>
          <p:cNvGrpSpPr/>
          <p:nvPr/>
        </p:nvGrpSpPr>
        <p:grpSpPr>
          <a:xfrm>
            <a:off x="477808" y="1162768"/>
            <a:ext cx="11428467" cy="5063702"/>
            <a:chOff x="415600" y="1602971"/>
            <a:chExt cx="11428467" cy="5063702"/>
          </a:xfrm>
        </p:grpSpPr>
        <p:sp>
          <p:nvSpPr>
            <p:cNvPr id="2612" name="Google Shape;2612;p78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2F2F2"/>
            </a:solidFill>
            <a:ln cap="flat" cmpd="sng" w="254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78"/>
            <p:cNvSpPr/>
            <p:nvPr/>
          </p:nvSpPr>
          <p:spPr>
            <a:xfrm>
              <a:off x="4664635" y="2917380"/>
              <a:ext cx="2866263" cy="1716575"/>
            </a:xfrm>
            <a:prstGeom prst="roundRect">
              <a:avLst>
                <a:gd fmla="val 16667" name="adj"/>
              </a:avLst>
            </a:prstGeom>
            <a:solidFill>
              <a:srgbClr val="FEEDD8"/>
            </a:solidFill>
            <a:ln cap="flat" cmpd="sng" w="25400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   Expliquer le fonctionnement de quelques appareils à base des électroaimants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4" name="Google Shape;2614;p78"/>
            <p:cNvSpPr/>
            <p:nvPr/>
          </p:nvSpPr>
          <p:spPr>
            <a:xfrm>
              <a:off x="680393" y="2624586"/>
              <a:ext cx="2834967" cy="1742157"/>
            </a:xfrm>
            <a:prstGeom prst="roundRect">
              <a:avLst>
                <a:gd fmla="val 8096" name="adj"/>
              </a:avLst>
            </a:prstGeom>
            <a:solidFill>
              <a:srgbClr val="FEEDD8"/>
            </a:solidFill>
            <a:ln cap="flat" cmpd="sng" w="25400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b="1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78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1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 </a:t>
              </a:r>
              <a:r>
                <a:rPr i="1"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tâche</a:t>
              </a:r>
              <a:endParaRPr b="0" i="1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78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Termes thématiques</a:t>
              </a:r>
              <a:endParaRPr b="0" i="1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78"/>
            <p:cNvSpPr/>
            <p:nvPr/>
          </p:nvSpPr>
          <p:spPr>
            <a:xfrm>
              <a:off x="8415759" y="3696003"/>
              <a:ext cx="2824480" cy="670741"/>
            </a:xfrm>
            <a:prstGeom prst="roundRect">
              <a:avLst>
                <a:gd fmla="val 16667" name="adj"/>
              </a:avLst>
            </a:prstGeom>
            <a:solidFill>
              <a:srgbClr val="0097A7">
                <a:alpha val="30196"/>
              </a:srgbClr>
            </a:solidFill>
            <a:ln cap="flat" cmpd="sng" w="254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78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1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Verbes de consigne</a:t>
              </a:r>
              <a:endParaRPr/>
            </a:p>
          </p:txBody>
        </p:sp>
        <p:sp>
          <p:nvSpPr>
            <p:cNvPr id="2619" name="Google Shape;2619;p7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>
                <a:gd fmla="val 16667" name="adj"/>
              </a:avLst>
            </a:prstGeom>
            <a:solidFill>
              <a:srgbClr val="D8E6FC"/>
            </a:solidFill>
            <a:ln cap="flat" cmpd="sng" w="25400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78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1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Structures pour répondre</a:t>
              </a:r>
              <a:endParaRPr/>
            </a:p>
          </p:txBody>
        </p:sp>
        <p:cxnSp>
          <p:nvCxnSpPr>
            <p:cNvPr id="2621" name="Google Shape;2621;p78"/>
            <p:cNvCxnSpPr>
              <a:stCxn id="2614" idx="3"/>
              <a:endCxn id="2613" idx="1"/>
            </p:cNvCxnSpPr>
            <p:nvPr/>
          </p:nvCxnSpPr>
          <p:spPr>
            <a:xfrm>
              <a:off x="3515360" y="3495664"/>
              <a:ext cx="1149300" cy="2799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rgbClr val="FFAB4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22" name="Google Shape;2622;p78"/>
            <p:cNvSpPr txBox="1"/>
            <p:nvPr/>
          </p:nvSpPr>
          <p:spPr>
            <a:xfrm>
              <a:off x="996930" y="2764706"/>
              <a:ext cx="2402840" cy="1169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Bobine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Electro-aimant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Attraction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Répulsion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Fonctionnement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78"/>
            <p:cNvSpPr txBox="1"/>
            <p:nvPr/>
          </p:nvSpPr>
          <p:spPr>
            <a:xfrm>
              <a:off x="8692109" y="3682005"/>
              <a:ext cx="247904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Identifier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Décrire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Expliquer</a:t>
              </a:r>
              <a:endParaRPr/>
            </a:p>
          </p:txBody>
        </p:sp>
        <p:cxnSp>
          <p:nvCxnSpPr>
            <p:cNvPr id="2624" name="Google Shape;2624;p78"/>
            <p:cNvCxnSpPr>
              <a:stCxn id="2613" idx="3"/>
              <a:endCxn id="2617" idx="1"/>
            </p:cNvCxnSpPr>
            <p:nvPr/>
          </p:nvCxnSpPr>
          <p:spPr>
            <a:xfrm>
              <a:off x="7530898" y="3775668"/>
              <a:ext cx="885000" cy="255600"/>
            </a:xfrm>
            <a:prstGeom prst="bentConnector3">
              <a:avLst>
                <a:gd fmla="val 42970" name="adj1"/>
              </a:avLst>
            </a:prstGeom>
            <a:noFill/>
            <a:ln cap="flat" cmpd="sng" w="9525">
              <a:solidFill>
                <a:srgbClr val="FFAB4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25" name="Google Shape;2625;p78"/>
            <p:cNvSpPr txBox="1"/>
            <p:nvPr/>
          </p:nvSpPr>
          <p:spPr>
            <a:xfrm>
              <a:off x="849783" y="5497122"/>
              <a:ext cx="9353208" cy="1169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oto Sans Symbols"/>
                <a:buChar char="▪"/>
              </a:pPr>
              <a:r>
                <a:rPr lang="fr-F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Lors du passage du courant électrique, l’électro-aimant devient…………………….</a:t>
              </a:r>
              <a:endParaRPr/>
            </a:p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oto Sans Symbols"/>
                <a:buChar char="▪"/>
              </a:pPr>
              <a:r>
                <a:rPr lang="fr-F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L’électroaimant …………. ou ……………. une pièce métallique.</a:t>
              </a:r>
              <a:endParaRPr/>
            </a:p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oto Sans Symbols"/>
                <a:buChar char="▪"/>
              </a:pPr>
              <a:r>
                <a:rPr lang="fr-F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 électroaimant fonctionne seulement quand ………………………………… passe.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968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oto Sans Symbols"/>
                <a:buNone/>
              </a:pPr>
              <a:r>
                <a:t/>
              </a:r>
              <a:endParaRPr i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26" name="Google Shape;2626;p78"/>
            <p:cNvCxnSpPr>
              <a:stCxn id="2613" idx="2"/>
              <a:endCxn id="2619" idx="0"/>
            </p:cNvCxnSpPr>
            <p:nvPr/>
          </p:nvCxnSpPr>
          <p:spPr>
            <a:xfrm rot="5400000">
              <a:off x="5325117" y="4689005"/>
              <a:ext cx="827700" cy="7176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rgbClr val="FFAB4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27" name="Google Shape;2627;p78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717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0" lang="fr-FR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MA CARTE LEXICALE</a:t>
              </a:r>
              <a:endPara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p7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>
                <a:gd fmla="val 16667" name="adj"/>
              </a:avLst>
            </a:prstGeom>
            <a:solidFill>
              <a:srgbClr val="FEEDD8"/>
            </a:solidFill>
            <a:ln cap="flat" cmpd="sng" w="25400">
              <a:solidFill>
                <a:srgbClr val="FCBF1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fr-FR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629" name="Google Shape;2629;p78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1" lang="fr-FR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mots</a:t>
              </a:r>
              <a:endParaRPr/>
            </a:p>
          </p:txBody>
        </p:sp>
        <p:sp>
          <p:nvSpPr>
            <p:cNvPr id="2630" name="Google Shape;2630;p78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1" lang="fr-FR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Je retiens</a:t>
              </a:r>
              <a:endParaRPr/>
            </a:p>
          </p:txBody>
        </p:sp>
      </p:grpSp>
      <p:sp>
        <p:nvSpPr>
          <p:cNvPr id="2631" name="Google Shape;2631;p78"/>
          <p:cNvSpPr txBox="1"/>
          <p:nvPr/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alibri"/>
              <a:buNone/>
            </a:pPr>
            <a:r>
              <a:rPr lang="fr-FR" sz="16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On termine par la carte lexicale suivante.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5" name="Shape 2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6" name="Google Shape;263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37" name="Google Shape;2637;p79"/>
          <p:cNvSpPr txBox="1"/>
          <p:nvPr/>
        </p:nvSpPr>
        <p:spPr>
          <a:xfrm>
            <a:off x="2008957" y="2682321"/>
            <a:ext cx="7958204" cy="1493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 2 de la page 14 et exercice  5 page 16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Exercices défis: 9 de la page 19</a:t>
            </a:r>
            <a:endParaRPr/>
          </a:p>
        </p:txBody>
      </p:sp>
      <p:sp>
        <p:nvSpPr>
          <p:cNvPr id="2638" name="Google Shape;2638;p79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Bravo à tous ! Révisez dans le livret  ce qu’on a vu aujourd'hui  et faire les exercices suivants: </a:t>
            </a:r>
            <a:endParaRPr/>
          </a:p>
        </p:txBody>
      </p:sp>
      <p:sp>
        <p:nvSpPr>
          <p:cNvPr id="2639" name="Google Shape;2639;p79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incite les élèves à faire l’exercice à la maison et clore la séance.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3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4" name="Google Shape;2644;p80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645" name="Google Shape;2645;p80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9D7A2"/>
            </a:solidFill>
            <a:ln cap="flat" cmpd="sng" w="12700">
              <a:solidFill>
                <a:srgbClr val="F9D7A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6" name="Google Shape;2646;p8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7" name="Google Shape;2647;p8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648" name="Google Shape;2648;p8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6C374"/>
            </a:solidFill>
            <a:ln cap="flat" cmpd="sng" w="12700">
              <a:solidFill>
                <a:srgbClr val="F6C374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9" name="Google Shape;2649;p8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4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2650" name="Google Shape;2650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5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2024-05-28T10:13:00Z</dcterms:created>
  <dc:creator>D_Abdellah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