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96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88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14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193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206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210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89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95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202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21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203.xml"/>
  <Override ContentType="application/vnd.openxmlformats-officedocument.presentationml.slideLayout+xml" PartName="/ppt/slideLayouts/slideLayout190.xml"/>
  <Override ContentType="application/vnd.openxmlformats-officedocument.presentationml.slideLayout+xml" PartName="/ppt/slideLayouts/slideLayout207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99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198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216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208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94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201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204.xml"/>
  <Override ContentType="application/vnd.openxmlformats-officedocument.presentationml.slideLayout+xml" PartName="/ppt/slideLayouts/slideLayout212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87.xml"/>
  <Override ContentType="application/vnd.openxmlformats-officedocument.presentationml.slideLayout+xml" PartName="/ppt/slideLayouts/slideLayout19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200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9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215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09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20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192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211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7" r:id="rId4"/>
    <p:sldMasterId id="2147483728" r:id="rId5"/>
    <p:sldMasterId id="2147483759" r:id="rId6"/>
    <p:sldMasterId id="2147483784" r:id="rId7"/>
    <p:sldMasterId id="2147483813" r:id="rId8"/>
    <p:sldMasterId id="2147483842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  <p:sldId id="322" r:id="rId77"/>
    <p:sldId id="323" r:id="rId78"/>
    <p:sldId id="324" r:id="rId79"/>
    <p:sldId id="325" r:id="rId80"/>
    <p:sldId id="326" r:id="rId81"/>
    <p:sldId id="327" r:id="rId82"/>
    <p:sldId id="328" r:id="rId83"/>
  </p:sldIdLst>
  <p:sldSz cy="6858000" cx="12192000"/>
  <p:notesSz cx="6858000" cy="9144000"/>
  <p:embeddedFontLst>
    <p:embeddedFont>
      <p:font typeface="Dosis"/>
      <p:regular r:id="rId84"/>
      <p:bold r:id="rId85"/>
    </p:embeddedFont>
    <p:embeddedFont>
      <p:font typeface="Radley"/>
      <p:regular r:id="rId86"/>
      <p:italic r:id="rId8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8" roundtripDataSignature="AMtx7mgiXCFSaQKH4nmfMbW3kGLDEFg8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0.xml"/><Relationship Id="rId84" Type="http://schemas.openxmlformats.org/officeDocument/2006/relationships/font" Target="fonts/Dosis-regular.fntdata"/><Relationship Id="rId83" Type="http://schemas.openxmlformats.org/officeDocument/2006/relationships/slide" Target="slides/slide73.xml"/><Relationship Id="rId42" Type="http://schemas.openxmlformats.org/officeDocument/2006/relationships/slide" Target="slides/slide32.xml"/><Relationship Id="rId86" Type="http://schemas.openxmlformats.org/officeDocument/2006/relationships/font" Target="fonts/Radley-regular.fntdata"/><Relationship Id="rId41" Type="http://schemas.openxmlformats.org/officeDocument/2006/relationships/slide" Target="slides/slide31.xml"/><Relationship Id="rId85" Type="http://schemas.openxmlformats.org/officeDocument/2006/relationships/font" Target="fonts/Dosis-bold.fntdata"/><Relationship Id="rId44" Type="http://schemas.openxmlformats.org/officeDocument/2006/relationships/slide" Target="slides/slide34.xml"/><Relationship Id="rId88" Type="http://customschemas.google.com/relationships/presentationmetadata" Target="metadata"/><Relationship Id="rId43" Type="http://schemas.openxmlformats.org/officeDocument/2006/relationships/slide" Target="slides/slide33.xml"/><Relationship Id="rId87" Type="http://schemas.openxmlformats.org/officeDocument/2006/relationships/font" Target="fonts/Radley-italic.fntdata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80" Type="http://schemas.openxmlformats.org/officeDocument/2006/relationships/slide" Target="slides/slide70.xml"/><Relationship Id="rId82" Type="http://schemas.openxmlformats.org/officeDocument/2006/relationships/slide" Target="slides/slide72.xml"/><Relationship Id="rId81" Type="http://schemas.openxmlformats.org/officeDocument/2006/relationships/slide" Target="slides/slide71.xml"/><Relationship Id="rId1" Type="http://schemas.openxmlformats.org/officeDocument/2006/relationships/theme" Target="theme/theme7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9" Type="http://schemas.openxmlformats.org/officeDocument/2006/relationships/slide" Target="slides/slide39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73" Type="http://schemas.openxmlformats.org/officeDocument/2006/relationships/slide" Target="slides/slide63.xml"/><Relationship Id="rId72" Type="http://schemas.openxmlformats.org/officeDocument/2006/relationships/slide" Target="slides/slide62.xml"/><Relationship Id="rId31" Type="http://schemas.openxmlformats.org/officeDocument/2006/relationships/slide" Target="slides/slide21.xml"/><Relationship Id="rId75" Type="http://schemas.openxmlformats.org/officeDocument/2006/relationships/slide" Target="slides/slide65.xml"/><Relationship Id="rId30" Type="http://schemas.openxmlformats.org/officeDocument/2006/relationships/slide" Target="slides/slide20.xml"/><Relationship Id="rId74" Type="http://schemas.openxmlformats.org/officeDocument/2006/relationships/slide" Target="slides/slide64.xml"/><Relationship Id="rId33" Type="http://schemas.openxmlformats.org/officeDocument/2006/relationships/slide" Target="slides/slide23.xml"/><Relationship Id="rId77" Type="http://schemas.openxmlformats.org/officeDocument/2006/relationships/slide" Target="slides/slide67.xml"/><Relationship Id="rId32" Type="http://schemas.openxmlformats.org/officeDocument/2006/relationships/slide" Target="slides/slide22.xml"/><Relationship Id="rId76" Type="http://schemas.openxmlformats.org/officeDocument/2006/relationships/slide" Target="slides/slide66.xml"/><Relationship Id="rId35" Type="http://schemas.openxmlformats.org/officeDocument/2006/relationships/slide" Target="slides/slide25.xml"/><Relationship Id="rId79" Type="http://schemas.openxmlformats.org/officeDocument/2006/relationships/slide" Target="slides/slide69.xml"/><Relationship Id="rId34" Type="http://schemas.openxmlformats.org/officeDocument/2006/relationships/slide" Target="slides/slide24.xml"/><Relationship Id="rId78" Type="http://schemas.openxmlformats.org/officeDocument/2006/relationships/slide" Target="slides/slide68.xml"/><Relationship Id="rId71" Type="http://schemas.openxmlformats.org/officeDocument/2006/relationships/slide" Target="slides/slide61.xml"/><Relationship Id="rId70" Type="http://schemas.openxmlformats.org/officeDocument/2006/relationships/slide" Target="slides/slide60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62" Type="http://schemas.openxmlformats.org/officeDocument/2006/relationships/slide" Target="slides/slide52.xml"/><Relationship Id="rId61" Type="http://schemas.openxmlformats.org/officeDocument/2006/relationships/slide" Target="slides/slide51.xml"/><Relationship Id="rId20" Type="http://schemas.openxmlformats.org/officeDocument/2006/relationships/slide" Target="slides/slide10.xml"/><Relationship Id="rId64" Type="http://schemas.openxmlformats.org/officeDocument/2006/relationships/slide" Target="slides/slide54.xml"/><Relationship Id="rId63" Type="http://schemas.openxmlformats.org/officeDocument/2006/relationships/slide" Target="slides/slide53.xml"/><Relationship Id="rId22" Type="http://schemas.openxmlformats.org/officeDocument/2006/relationships/slide" Target="slides/slide12.xml"/><Relationship Id="rId66" Type="http://schemas.openxmlformats.org/officeDocument/2006/relationships/slide" Target="slides/slide56.xml"/><Relationship Id="rId21" Type="http://schemas.openxmlformats.org/officeDocument/2006/relationships/slide" Target="slides/slide11.xml"/><Relationship Id="rId65" Type="http://schemas.openxmlformats.org/officeDocument/2006/relationships/slide" Target="slides/slide55.xml"/><Relationship Id="rId24" Type="http://schemas.openxmlformats.org/officeDocument/2006/relationships/slide" Target="slides/slide14.xml"/><Relationship Id="rId68" Type="http://schemas.openxmlformats.org/officeDocument/2006/relationships/slide" Target="slides/slide58.xml"/><Relationship Id="rId23" Type="http://schemas.openxmlformats.org/officeDocument/2006/relationships/slide" Target="slides/slide13.xml"/><Relationship Id="rId67" Type="http://schemas.openxmlformats.org/officeDocument/2006/relationships/slide" Target="slides/slide57.xml"/><Relationship Id="rId60" Type="http://schemas.openxmlformats.org/officeDocument/2006/relationships/slide" Target="slides/slide50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69" Type="http://schemas.openxmlformats.org/officeDocument/2006/relationships/slide" Target="slides/slide59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9" Type="http://schemas.openxmlformats.org/officeDocument/2006/relationships/slide" Target="slides/slide19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11" Type="http://schemas.openxmlformats.org/officeDocument/2006/relationships/slide" Target="slides/slide1.xml"/><Relationship Id="rId55" Type="http://schemas.openxmlformats.org/officeDocument/2006/relationships/slide" Target="slides/slide45.xml"/><Relationship Id="rId10" Type="http://schemas.openxmlformats.org/officeDocument/2006/relationships/notesMaster" Target="notesMasters/notesMaster1.xml"/><Relationship Id="rId54" Type="http://schemas.openxmlformats.org/officeDocument/2006/relationships/slide" Target="slides/slide44.xml"/><Relationship Id="rId13" Type="http://schemas.openxmlformats.org/officeDocument/2006/relationships/slide" Target="slides/slide3.xml"/><Relationship Id="rId57" Type="http://schemas.openxmlformats.org/officeDocument/2006/relationships/slide" Target="slides/slide47.xml"/><Relationship Id="rId12" Type="http://schemas.openxmlformats.org/officeDocument/2006/relationships/slide" Target="slides/slide2.xml"/><Relationship Id="rId56" Type="http://schemas.openxmlformats.org/officeDocument/2006/relationships/slide" Target="slides/slide46.xml"/><Relationship Id="rId15" Type="http://schemas.openxmlformats.org/officeDocument/2006/relationships/slide" Target="slides/slide5.xml"/><Relationship Id="rId59" Type="http://schemas.openxmlformats.org/officeDocument/2006/relationships/slide" Target="slides/slide49.xml"/><Relationship Id="rId14" Type="http://schemas.openxmlformats.org/officeDocument/2006/relationships/slide" Target="slides/slide4.xml"/><Relationship Id="rId58" Type="http://schemas.openxmlformats.org/officeDocument/2006/relationships/slide" Target="slides/slide4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4" name="Google Shape;187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7" name="Google Shape;1907;p6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8" name="Google Shape;1908;p6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1" name="Google Shape;19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6" name="Google Shape;19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3" name="Google Shape;19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8" name="Google Shape;196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9" name="Google Shape;200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3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7" name="Google Shape;203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3" name="Google Shape;206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3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8" name="Google Shape;209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2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4" name="Google Shape;211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8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0" name="Google Shape;214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8" name="Google Shape;214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7" name="Shape 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Google Shape;215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59" name="Google Shape;215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2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4" name="Google Shape;216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2" name="Google Shape;220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2" name="Google Shape;221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7" name="Google Shape;221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3" name="Google Shape;223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9" name="Google Shape;2249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0" name="Google Shape;2290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1" name="Shape 2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2" name="Google Shape;2312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3" name="Google Shape;231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4" name="Google Shape;233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9" name="Google Shape;233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3" name="Google Shape;2353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7" name="Google Shape;2367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9" name="Shape 2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Google Shape;238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1" name="Google Shape;238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6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8" name="Google Shape;2398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2" name="Google Shape;2412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4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Google Shape;242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8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0" name="Google Shape;2440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3" name="Google Shape;2453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5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7" name="Google Shape;2467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8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0" name="Google Shape;248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8" name="Google Shape;2498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5" name="Google Shape;2515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3" name="Google Shape;2533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8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" name="Google Shape;2549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0" name="Google Shape;255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5" name="Shape 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Google Shape;2566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7" name="Google Shape;2567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0" name="Shape 2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1" name="Google Shape;2581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2" name="Google Shape;2582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1" name="Shape 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" name="Google Shape;2602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3" name="Google Shape;2603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6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7" name="Google Shape;2607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8" name="Google Shape;2608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3" name="Shape 2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4" name="Google Shape;2614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5" name="Google Shape;2615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8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0" name="Google Shape;2630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2" name="Google Shape;2642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4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6" name="Google Shape;2656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9" name="Shape 2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0" name="Google Shape;2660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1" name="Google Shape;2661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6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8" name="Google Shape;2668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4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5" name="Google Shape;2675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6" name="Google Shape;2676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6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7" name="Google Shape;2687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8" name="Google Shape;2688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3" name="Google Shape;2693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9" name="Shape 2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0" name="Google Shape;2700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1" name="Google Shape;2701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0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1" name="Google Shape;2711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2" name="Google Shape;2712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0" name="Shape 2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1" name="Google Shape;2721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2" name="Google Shape;2722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9" name="Shape 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Google Shape;2730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1" name="Google Shape;2731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0" name="Shape 2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1" name="Google Shape;2741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2" name="Google Shape;2742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3" name="Google Shape;2743;p7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9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8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0" name="Google Shape;2780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3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3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15.gif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43.png"/><Relationship Id="rId4" Type="http://schemas.openxmlformats.org/officeDocument/2006/relationships/image" Target="../media/image40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gif"/><Relationship Id="rId3" Type="http://schemas.openxmlformats.org/officeDocument/2006/relationships/image" Target="../media/image47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gif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31.png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gif"/><Relationship Id="rId3" Type="http://schemas.openxmlformats.org/officeDocument/2006/relationships/image" Target="../media/image27.png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3.png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3.png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gif"/><Relationship Id="rId3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3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3.png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3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7.png"/><Relationship Id="rId3" Type="http://schemas.openxmlformats.org/officeDocument/2006/relationships/image" Target="../media/image50.png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7.png"/><Relationship Id="rId3" Type="http://schemas.openxmlformats.org/officeDocument/2006/relationships/image" Target="../media/image50.png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3.png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3.png"/><Relationship Id="rId3" Type="http://schemas.openxmlformats.org/officeDocument/2006/relationships/image" Target="../media/image51.png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5.gif"/><Relationship Id="rId3" Type="http://schemas.openxmlformats.org/officeDocument/2006/relationships/image" Target="../media/image55.png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3.png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6.png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gif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31.png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3.png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gif"/><Relationship Id="rId3" Type="http://schemas.openxmlformats.org/officeDocument/2006/relationships/image" Target="../media/image27.png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3.png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gif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31.png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png"/></Relationships>
</file>

<file path=ppt/slideLayouts/_rels/slideLayout1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6.png"/></Relationships>
</file>

<file path=ppt/slideLayouts/_rels/slideLayout1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Layouts/_rels/slideLayout1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1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3.png"/></Relationships>
</file>

<file path=ppt/slideLayouts/_rels/slideLayout1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gif"/><Relationship Id="rId3" Type="http://schemas.openxmlformats.org/officeDocument/2006/relationships/image" Target="../media/image27.png"/></Relationships>
</file>

<file path=ppt/slideLayouts/_rels/slideLayout1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3.png"/></Relationships>
</file>

<file path=ppt/slideLayouts/_rels/slideLayout1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1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43.png"/></Relationships>
</file>

<file path=ppt/slideLayouts/_rels/slideLayout1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5.gif"/><Relationship Id="rId3" Type="http://schemas.openxmlformats.org/officeDocument/2006/relationships/image" Target="../media/image27.png"/></Relationships>
</file>

<file path=ppt/slideLayouts/_rels/slideLayout1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5.png"/></Relationships>
</file>

<file path=ppt/slideLayouts/_rels/slideLayout1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1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6.png"/></Relationships>
</file>

<file path=ppt/slideLayouts/_rels/slideLayout2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3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Layouts/_rels/slideLayout2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9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19.jpg"/><Relationship Id="rId8" Type="http://schemas.openxmlformats.org/officeDocument/2006/relationships/image" Target="../media/image14.jpg"/></Relationships>
</file>

<file path=ppt/slideLayouts/_rels/slideLayout2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5.gif"/><Relationship Id="rId3" Type="http://schemas.openxmlformats.org/officeDocument/2006/relationships/image" Target="../media/image45.png"/><Relationship Id="rId4" Type="http://schemas.openxmlformats.org/officeDocument/2006/relationships/image" Target="../media/image4.png"/><Relationship Id="rId5" Type="http://schemas.openxmlformats.org/officeDocument/2006/relationships/image" Target="../media/image31.png"/></Relationships>
</file>

<file path=ppt/slideLayouts/_rels/slideLayout2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3.png"/></Relationships>
</file>

<file path=ppt/slideLayouts/_rels/slideLayout2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3.png"/></Relationships>
</file>

<file path=ppt/slideLayouts/_rels/slideLayout2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5.gif"/><Relationship Id="rId3" Type="http://schemas.openxmlformats.org/officeDocument/2006/relationships/image" Target="../media/image20.png"/></Relationships>
</file>

<file path=ppt/slideLayouts/_rels/slideLayout2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4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2" name="Google Shape;2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5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5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7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5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5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75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75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7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5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5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4" name="Google Shape;34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8" name="Google Shape;38;p1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6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6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6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7" name="Google Shape;77;p16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7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6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5" name="Google Shape;85;p16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" name="Google Shape;86;p1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6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" name="Google Shape;91;p16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" name="Google Shape;92;p16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" name="Google Shape;93;p16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" name="Google Shape;94;p16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7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7" name="Google Shape;97;p1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8" name="Google Shape;98;p1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" name="Google Shape;99;p1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0" name="Google Shape;100;p17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7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3" name="Google Shape;103;p1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4" name="Google Shape;104;p1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5" name="Google Shape;105;p1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6" name="Google Shape;106;p17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7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9" name="Google Shape;109;p17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0" name="Google Shape;110;p17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1" name="Google Shape;111;p17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2" name="Google Shape;112;p17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7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5" name="Google Shape;115;p1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6" name="Google Shape;116;p1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7" name="Google Shape;117;p1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8" name="Google Shape;118;p17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7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" name="Google Shape;121;p1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" name="Google Shape;122;p1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" name="Google Shape;123;p1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" name="Google Shape;124;p17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7" name="Google Shape;127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8" name="Google Shape;128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9" name="Google Shape;129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0" name="Google Shape;130;p17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3" name="Google Shape;133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4" name="Google Shape;134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5" name="Google Shape;135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" name="Google Shape;136;p17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9" name="Google Shape;139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0" name="Google Shape;140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1" name="Google Shape;141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2" name="Google Shape;142;p17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" name="Google Shape;145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" name="Google Shape;146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" name="Google Shape;147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" name="Google Shape;148;p17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9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79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179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179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79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179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179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9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9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79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79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79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79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66" name="Google Shape;166;p180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8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1" name="Google Shape;171;p18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72" name="Google Shape;172;p18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8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74" name="Google Shape;174;p180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76" name="Google Shape;176;p18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8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79" name="Google Shape;179;p18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0" name="Google Shape;180;p18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" name="Google Shape;181;p18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2" name="Google Shape;182;p18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3" name="Google Shape;183;p18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18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5" name="Google Shape;185;p1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18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18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8" name="Google Shape;188;p18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89" name="Google Shape;189;p1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8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91" name="Google Shape;191;p18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" name="Google Shape;192;p18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93" name="Google Shape;193;p181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4" name="Google Shape;194;p18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96" name="Google Shape;196;p18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7" name="Google Shape;197;p18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98" name="Google Shape;198;p181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9" name="Google Shape;199;p181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0" name="Google Shape;200;p18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8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8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05" name="Google Shape;205;p18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1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8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09" name="Google Shape;209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" name="Google Shape;210;p18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11" name="Google Shape;211;p18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8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8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8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6" name="Google Shape;216;p18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8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18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18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0" name="Google Shape;220;p18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8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1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8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25" name="Google Shape;225;p18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27" name="Google Shape;227;p18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8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2" name="Google Shape;232;p1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3" name="Google Shape;233;p1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4" name="Google Shape;234;p1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5" name="Google Shape;235;p18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185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185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18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39" name="Google Shape;239;p18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8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42" name="Google Shape;242;p18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8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44" name="Google Shape;244;p18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8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8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9" name="Google Shape;249;p18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0" name="Google Shape;250;p18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1" name="Google Shape;251;p18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2" name="Google Shape;252;p18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187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4" name="Google Shape;254;p187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5" name="Google Shape;255;p18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56" name="Google Shape;256;p187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66" name="Google Shape;266;p77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7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271;p7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2" name="Google Shape;272;p7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7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274" name="Google Shape;274;p77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6" name="Google Shape;276;p7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7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9" name="Google Shape;279;p7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0" name="Google Shape;280;p7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7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2" name="Google Shape;282;p7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3" name="Google Shape;283;p7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4" name="Google Shape;284;p7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5" name="Google Shape;285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7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7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8" name="Google Shape;288;p7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289" name="Google Shape;289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0" name="Google Shape;290;p7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1" name="Google Shape;291;p7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2" name="Google Shape;292;p7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293" name="Google Shape;293;p78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4" name="Google Shape;294;p7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5" name="Google Shape;295;p7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6" name="Google Shape;296;p7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7" name="Google Shape;297;p7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8" name="Google Shape;298;p78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78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00" name="Google Shape;300;p7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7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7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82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2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306" name="Google Shape;306;p8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7" name="Google Shape;307;p82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8" name="Google Shape;308;p8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9" name="Google Shape;309;p8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82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2" name="Google Shape;312;p82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2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2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2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6" name="Google Shape;316;p82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7" name="Google Shape;317;p8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8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1" name="Google Shape;321;p82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2" name="Google Shape;322;p8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8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6" name="Google Shape;326;p82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7" name="Google Shape;327;p8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8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1" name="Google Shape;331;p82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2" name="Google Shape;332;p8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8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6" name="Google Shape;336;p82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p82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82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82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82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1" name="Google Shape;341;p82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" name="Google Shape;343;p83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4" name="Google Shape;344;p83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8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6" name="Google Shape;346;p8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83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8" name="Google Shape;348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8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53" name="Google Shape;353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4" name="Google Shape;354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5" name="Google Shape;355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56" name="Google Shape;356;p8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8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8" name="Google Shape;358;p8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59" name="Google Shape;359;p8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0" name="Google Shape;360;p8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8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2" name="Google Shape;362;p8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tt">
  <p:cSld name="ttt">
    <p:bg>
      <p:bgPr>
        <a:solidFill>
          <a:srgbClr val="002060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0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5" name="Google Shape;365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7" name="Google Shape;367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8" name="Google Shape;368;p10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9" name="Google Shape;369;p10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0" name="Google Shape;370;p1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2" name="Google Shape;372;p1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3" name="Google Shape;373;p100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100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375" name="Google Shape;375;p100"/>
          <p:cNvPicPr preferRelativeResize="0"/>
          <p:nvPr/>
        </p:nvPicPr>
        <p:blipFill rotWithShape="1">
          <a:blip r:embed="rId3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00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101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80" name="Google Shape;380;p101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2" name="Google Shape;382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01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4" name="Google Shape;384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101"/>
          <p:cNvSpPr txBox="1"/>
          <p:nvPr>
            <p:ph idx="1" type="body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Clôture">
  <p:cSld name="1_Slide Clôture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8" name="Google Shape;388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0" name="Google Shape;390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1" name="Google Shape;391;p10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102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3" name="Google Shape;393;p102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4" name="Google Shape;394;p10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8" name="Google Shape;398;p1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1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1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1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4" name="Google Shape;404;p1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1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1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1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1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1" name="Google Shape;411;p1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1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1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1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7" name="Google Shape;417;p1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8" name="Google Shape;418;p1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9" name="Google Shape;419;p1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0" name="Google Shape;420;p1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1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2" name="Google Shape;422;p1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1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1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25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1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1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37" name="Google Shape;437;p125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5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25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125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25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1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45" name="Google Shape;445;p1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46" name="Google Shape;446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0070C0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12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1" name="Google Shape;451;p12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2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3" name="Google Shape;453;p12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4" name="Google Shape;454;p12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2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7" name="Google Shape;457;p12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2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9" name="Google Shape;459;p12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0" name="Google Shape;460;p12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p1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3" name="Google Shape;463;p1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5" name="Google Shape;465;p1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6" name="Google Shape;466;p12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9" name="Google Shape;469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1" name="Google Shape;471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2" name="Google Shape;472;p13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5" name="Google Shape;475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7" name="Google Shape;477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8" name="Google Shape;478;p13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1" name="Google Shape;481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3" name="Google Shape;483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4" name="Google Shape;484;p13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6" name="Google Shape;486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7" name="Google Shape;487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9" name="Google Shape;489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0" name="Google Shape;490;p13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3" name="Google Shape;493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5" name="Google Shape;495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6" name="Google Shape;496;p13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9" name="Google Shape;499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1" name="Google Shape;501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2" name="Google Shape;502;p13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5" name="Google Shape;505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7" name="Google Shape;507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8" name="Google Shape;508;p13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Title Slide">
  <p:cSld name="35_Title Slide">
    <p:bg>
      <p:bgPr>
        <a:solidFill>
          <a:srgbClr val="002060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11" name="Google Shape;511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3" name="Google Shape;513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4" name="Google Shape;514;p13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Title Slide">
  <p:cSld name="34_Title Slide">
    <p:bg>
      <p:bgPr>
        <a:solidFill>
          <a:srgbClr val="002060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17" name="Google Shape;517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8" name="Google Shape;518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9" name="Google Shape;519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0" name="Google Shape;520;p13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Title Slide">
  <p:cSld name="33_Title Slide">
    <p:bg>
      <p:bgPr>
        <a:solidFill>
          <a:srgbClr val="002060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23" name="Google Shape;523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4" name="Google Shape;524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25" name="Google Shape;525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26" name="Google Shape;526;p13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Title Slide">
  <p:cSld name="32_Title Slide">
    <p:bg>
      <p:bgPr>
        <a:solidFill>
          <a:srgbClr val="002060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14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29" name="Google Shape;529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0" name="Google Shape;530;p14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1" name="Google Shape;531;p14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32" name="Google Shape;532;p14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Title Slide">
  <p:cSld name="31_Title Slide">
    <p:bg>
      <p:bgPr>
        <a:solidFill>
          <a:srgbClr val="002060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14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35" name="Google Shape;535;p14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6" name="Google Shape;536;p14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37" name="Google Shape;537;p14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38" name="Google Shape;538;p14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Title Slide">
  <p:cSld name="30_Title Slide">
    <p:bg>
      <p:bgPr>
        <a:solidFill>
          <a:srgbClr val="002060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14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41" name="Google Shape;541;p14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2" name="Google Shape;542;p14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14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4" name="Google Shape;544;p14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bg>
      <p:bgPr>
        <a:solidFill>
          <a:srgbClr val="002060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14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47" name="Google Shape;547;p14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8" name="Google Shape;548;p14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9" name="Google Shape;549;p14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50" name="Google Shape;550;p14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Title Slide">
  <p:cSld name="28_Title Slide">
    <p:bg>
      <p:bgPr>
        <a:solidFill>
          <a:srgbClr val="002060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14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53" name="Google Shape;553;p1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4" name="Google Shape;554;p14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5" name="Google Shape;555;p14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56" name="Google Shape;556;p14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Title Slide">
  <p:cSld name="26_Title Slide">
    <p:bg>
      <p:bgPr>
        <a:solidFill>
          <a:srgbClr val="002060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" name="Google Shape;558;p14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59" name="Google Shape;559;p1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0" name="Google Shape;560;p14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1" name="Google Shape;561;p14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2" name="Google Shape;562;p14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Title Slide">
  <p:cSld name="25_Title Slide">
    <p:bg>
      <p:bgPr>
        <a:solidFill>
          <a:srgbClr val="002060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Google Shape;564;p14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65" name="Google Shape;565;p1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6" name="Google Shape;566;p1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67" name="Google Shape;567;p1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8" name="Google Shape;568;p14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Title Slide">
  <p:cSld name="24_Title Slide">
    <p:bg>
      <p:bgPr>
        <a:solidFill>
          <a:srgbClr val="002060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14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71" name="Google Shape;571;p1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2" name="Google Shape;572;p1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3" name="Google Shape;573;p1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74" name="Google Shape;574;p14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Title Slide">
  <p:cSld name="23_Title Slide">
    <p:bg>
      <p:bgPr>
        <a:solidFill>
          <a:srgbClr val="002060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14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77" name="Google Shape;577;p14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8" name="Google Shape;578;p14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9" name="Google Shape;579;p14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80" name="Google Shape;580;p14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Title Slide">
  <p:cSld name="22_Title Slide">
    <p:bg>
      <p:bgPr>
        <a:solidFill>
          <a:srgbClr val="002060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83" name="Google Shape;583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4" name="Google Shape;584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85" name="Google Shape;585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86" name="Google Shape;586;p14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Title Slide">
  <p:cSld name="21_Title Slide">
    <p:bg>
      <p:bgPr>
        <a:solidFill>
          <a:srgbClr val="002060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89" name="Google Shape;589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0" name="Google Shape;590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1" name="Google Shape;591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92" name="Google Shape;592;p15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bg>
      <p:bgPr>
        <a:solidFill>
          <a:srgbClr val="002060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Google Shape;594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95" name="Google Shape;595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6" name="Google Shape;596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7" name="Google Shape;597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98" name="Google Shape;598;p15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bg>
      <p:bgPr>
        <a:solidFill>
          <a:srgbClr val="002060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1" name="Google Shape;601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2" name="Google Shape;602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3" name="Google Shape;603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4" name="Google Shape;604;p15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bg>
      <p:bgPr>
        <a:solidFill>
          <a:srgbClr val="002060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6" name="Google Shape;606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7" name="Google Shape;607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8" name="Google Shape;608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9" name="Google Shape;609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0" name="Google Shape;610;p15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bg>
      <p:bgPr>
        <a:solidFill>
          <a:srgbClr val="002060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3" name="Google Shape;613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4" name="Google Shape;614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6" name="Google Shape;616;p15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rgbClr val="002060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oogle Shape;618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9" name="Google Shape;619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0" name="Google Shape;620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1" name="Google Shape;621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2" name="Google Shape;622;p15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rgbClr val="002060"/>
        </a:solid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oogle Shape;624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5" name="Google Shape;625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6" name="Google Shape;626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7" name="Google Shape;627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8" name="Google Shape;628;p1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rgbClr val="002060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" name="Google Shape;630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1" name="Google Shape;631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2" name="Google Shape;632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3" name="Google Shape;633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4" name="Google Shape;634;p1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rgbClr val="002060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7" name="Google Shape;637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8" name="Google Shape;638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9" name="Google Shape;639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0" name="Google Shape;640;p1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1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3" name="Google Shape;643;p1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4" name="Google Shape;644;p1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5" name="Google Shape;645;p1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6" name="Google Shape;646;p1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16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649" name="Google Shape;649;p1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0" name="Google Shape;650;p16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1" name="Google Shape;651;p16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2" name="Google Shape;652;p160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3" name="Google Shape;653;p160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b="1" sz="2000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4" name="Google Shape;654;p160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i="1" sz="1400">
                <a:solidFill>
                  <a:srgbClr val="AEAEAE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3" name="Google Shape;663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4" name="Google Shape;664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81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7" name="Google Shape;667;p81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8" name="Google Shape;668;p81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9" name="Google Shape;669;p81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0" name="Google Shape;670;p81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81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2" name="Google Shape;672;p81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3" name="Google Shape;673;p81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4" name="Google Shape;674;p81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81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6" name="Google Shape;676;p81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7" name="Google Shape;677;p81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81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6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1" name="Google Shape;681;p26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82" name="Google Shape;682;p2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2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4" name="Google Shape;684;p2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7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27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8" name="Google Shape;688;p2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9" name="Google Shape;689;p2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0" name="Google Shape;690;p2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3" name="Google Shape;693;p27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4" name="Google Shape;694;p27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5" name="Google Shape;695;p2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6" name="Google Shape;696;p2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2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7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27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1" name="Google Shape;701;p27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27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3" name="Google Shape;703;p27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4" name="Google Shape;704;p2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5" name="Google Shape;705;p2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6" name="Google Shape;706;p2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9" name="Google Shape;709;p2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0" name="Google Shape;710;p2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1" name="Google Shape;711;p2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74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2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2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17" name="Google Shape;717;p274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274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74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0" name="Google Shape;720;p274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7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4" name="Google Shape;724;p27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25" name="Google Shape;725;p27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6" name="Google Shape;726;p2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7" name="Google Shape;727;p2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2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Google Shape;730;p2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31" name="Google Shape;731;p2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2" name="Google Shape;732;p2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3" name="Google Shape;733;p2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34" name="Google Shape;734;p27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2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37" name="Google Shape;737;p2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8" name="Google Shape;738;p2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9" name="Google Shape;739;p2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40" name="Google Shape;740;p27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2" name="Google Shape;742;p2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43" name="Google Shape;743;p2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4" name="Google Shape;744;p2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45" name="Google Shape;745;p2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46" name="Google Shape;746;p27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" name="Google Shape;748;p2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49" name="Google Shape;749;p2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0" name="Google Shape;750;p2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1" name="Google Shape;751;p2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2" name="Google Shape;752;p27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4" name="Google Shape;754;p2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55" name="Google Shape;755;p2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6" name="Google Shape;756;p2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7" name="Google Shape;757;p2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8" name="Google Shape;758;p28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61" name="Google Shape;761;p2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2" name="Google Shape;762;p2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3" name="Google Shape;763;p2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64" name="Google Shape;764;p28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6" name="Google Shape;766;p2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67" name="Google Shape;767;p2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8" name="Google Shape;768;p2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0" name="Google Shape;770;p28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oogle Shape;772;p2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73" name="Google Shape;773;p2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4" name="Google Shape;774;p2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5" name="Google Shape;775;p2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6" name="Google Shape;776;p28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2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79" name="Google Shape;779;p2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80" name="Google Shape;780;p2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81" name="Google Shape;781;p2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82" name="Google Shape;782;p28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4" name="Google Shape;784;p28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785" name="Google Shape;785;p2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86" name="Google Shape;786;p2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87" name="Google Shape;787;p2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88" name="Google Shape;788;p28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1" name="Google Shape;791;p2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2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2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94" name="Google Shape;794;p2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2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796" name="Google Shape;796;p2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286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8" name="Google Shape;798;p286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9" name="Google Shape;799;p2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800" name="Google Shape;800;p2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286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2" name="Google Shape;802;p286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3" name="Google Shape;803;p286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4" name="Google Shape;804;p286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5" name="Google Shape;805;p2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286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7" name="Google Shape;807;p286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08" name="Google Shape;808;p2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2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12" name="Google Shape;812;p287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2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5" name="Google Shape;815;p2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2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7" name="Google Shape;817;p2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818" name="Google Shape;818;p28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820" name="Google Shape;820;p287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2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22" name="Google Shape;822;p2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4" name="Google Shape;824;p2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825" name="Google Shape;825;p2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26" name="Google Shape;826;p28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7" name="Google Shape;827;p2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828" name="Google Shape;828;p2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829" name="Google Shape;829;p2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0" name="Google Shape;830;p2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831" name="Google Shape;831;p2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2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3" name="Google Shape;833;p2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834" name="Google Shape;834;p2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835" name="Google Shape;835;p2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6" name="Google Shape;836;p2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837" name="Google Shape;837;p2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8" name="Google Shape;838;p2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839" name="Google Shape;839;p288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40" name="Google Shape;840;p2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41" name="Google Shape;841;p2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842" name="Google Shape;842;p2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43" name="Google Shape;843;p2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844" name="Google Shape;844;p288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45" name="Google Shape;845;p288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46" name="Google Shape;846;p2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2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28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289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851" name="Google Shape;851;p28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2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3" name="Google Shape;853;p2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289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855" name="Google Shape;855;p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6" name="Google Shape;856;p289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857" name="Google Shape;857;p28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28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9" name="Google Shape;859;p28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1" name="Google Shape;861;p29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62" name="Google Shape;862;p29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9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4" name="Google Shape;864;p29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5" name="Google Shape;865;p290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866" name="Google Shape;866;p29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29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8" name="Google Shape;868;p2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" name="Google Shape;870;p29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71" name="Google Shape;871;p29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29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873" name="Google Shape;873;p29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4" name="Google Shape;874;p2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29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7" name="Google Shape;877;p2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78" name="Google Shape;878;p2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79" name="Google Shape;879;p2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80" name="Google Shape;880;p2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81" name="Google Shape;881;p29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2" name="Google Shape;882;p29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3" name="Google Shape;883;p292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4" name="Google Shape;884;p292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85" name="Google Shape;885;p29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29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88" name="Google Shape;888;p29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29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890" name="Google Shape;890;p29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1" name="Google Shape;891;p2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29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4" name="Google Shape;894;p29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95" name="Google Shape;895;p2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96" name="Google Shape;896;p2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97" name="Google Shape;897;p2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98" name="Google Shape;898;p294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9" name="Google Shape;899;p29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0" name="Google Shape;900;p294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1" name="Google Shape;901;p294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902" name="Google Shape;902;p29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4" name="Google Shape;904;p2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905" name="Google Shape;905;p2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270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2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7" name="Google Shape;907;p2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29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909" name="Google Shape;909;p2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2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29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Google Shape;913;p2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14" name="Google Shape;914;p2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5" name="Google Shape;915;p2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6" name="Google Shape;916;p2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17" name="Google Shape;917;p29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29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9" name="Google Shape;919;p29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920" name="Google Shape;920;p29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921" name="Google Shape;921;p29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29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923" name="Google Shape;923;p29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" name="Google Shape;931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32" name="Google Shape;932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3" name="Google Shape;933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4" name="Google Shape;934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5" name="Google Shape;935;p8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6" name="Google Shape;936;p8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7" name="Google Shape;937;p8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938" name="Google Shape;938;p8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939" name="Google Shape;939;p8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8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941" name="Google Shape;941;p8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naissances et notions de la séance">
  <p:cSld name="Connaissances et notions de la séance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944" name="Google Shape;944;p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6" name="Google Shape;946;p8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7" name="Google Shape;947;p89"/>
          <p:cNvSpPr txBox="1"/>
          <p:nvPr/>
        </p:nvSpPr>
        <p:spPr>
          <a:xfrm>
            <a:off x="5025418" y="2384963"/>
            <a:ext cx="5869201" cy="144328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733"/>
              <a:buFont typeface="Calibri"/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Connaissances et notions de la séance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0" name="Google Shape;950;p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53" name="Google Shape;953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4" name="Google Shape;954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56" name="Google Shape;956;p90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957" name="Google Shape;957;p9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9" name="Google Shape;959;p90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90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1" name="Google Shape;961;p90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solidFill>
          <a:srgbClr val="002060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3" name="Google Shape;963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64" name="Google Shape;964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5" name="Google Shape;965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6" name="Google Shape;966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967" name="Google Shape;967;p93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968" name="Google Shape;968;p9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9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0" name="Google Shape;970;p93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93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2" name="Google Shape;972;p93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75" name="Google Shape;975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6" name="Google Shape;976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77" name="Google Shape;977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78" name="Google Shape;978;p9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9" name="Google Shape;979;p9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0" name="Google Shape;980;p9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81" name="Google Shape;981;p9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" name="Google Shape;983;p9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984" name="Google Shape;984;p9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9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986" name="Google Shape;986;p9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7" name="Google Shape;987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9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0" name="Google Shape;990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991" name="Google Shape;991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2" name="Google Shape;992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93" name="Google Shape;993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94" name="Google Shape;994;p9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5" name="Google Shape;995;p9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996" name="Google Shape;996;p9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9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8" name="Google Shape;998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9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001" name="Google Shape;1001;p9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270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9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1003" name="Google Shape;1003;p99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4" name="Google Shape;1004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99"/>
          <p:cNvSpPr txBox="1"/>
          <p:nvPr>
            <p:ph idx="1" type="body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8" name="Google Shape;1008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9" name="Google Shape;1009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0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2" name="Google Shape;1012;p10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13" name="Google Shape;1013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4" name="Google Shape;1014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5" name="Google Shape;1015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0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8" name="Google Shape;1018;p10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9" name="Google Shape;1019;p1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0" name="Google Shape;1020;p1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1" name="Google Shape;1021;p1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10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10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5" name="Google Shape;1025;p10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6" name="Google Shape;1026;p1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7" name="Google Shape;1027;p1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8" name="Google Shape;1028;p1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10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1" name="Google Shape;1031;p10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2" name="Google Shape;1032;p10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3" name="Google Shape;1033;p10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34" name="Google Shape;1034;p10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5" name="Google Shape;1035;p1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6" name="Google Shape;1036;p1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7" name="Google Shape;1037;p1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0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0" name="Google Shape;1040;p1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1" name="Google Shape;1041;p1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2" name="Google Shape;1042;p1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09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6" name="Google Shape;1046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7" name="Google Shape;1047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048" name="Google Shape;1048;p109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109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109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1" name="Google Shape;1051;p109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2" name="Google Shape;1052;p1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5" name="Google Shape;1055;p1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56" name="Google Shape;1056;p1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7" name="Google Shape;1057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8" name="Google Shape;1058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9" name="Google Shape;1059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0070C0"/>
        </a:solidFill>
      </p:bgPr>
    </p:bg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oogle Shape;1061;p1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2" name="Google Shape;1062;p1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3" name="Google Shape;1063;p1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4" name="Google Shape;1064;p1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65" name="Google Shape;1065;p11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oogle Shape;1067;p11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8" name="Google Shape;1068;p11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9" name="Google Shape;1069;p11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0" name="Google Shape;1070;p11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71" name="Google Shape;1071;p11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3" name="Google Shape;1073;p11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74" name="Google Shape;1074;p11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5" name="Google Shape;1075;p11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6" name="Google Shape;1076;p11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77" name="Google Shape;1077;p11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oogle Shape;1079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80" name="Google Shape;1080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1" name="Google Shape;1081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2" name="Google Shape;1082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83" name="Google Shape;1083;p11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" name="Google Shape;1085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86" name="Google Shape;1086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7" name="Google Shape;1087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8" name="Google Shape;1088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89" name="Google Shape;1089;p11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1" name="Google Shape;1091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92" name="Google Shape;1092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3" name="Google Shape;1093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4" name="Google Shape;1094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5" name="Google Shape;1095;p11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7" name="Google Shape;1097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98" name="Google Shape;1098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99" name="Google Shape;1099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00" name="Google Shape;1100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01" name="Google Shape;1101;p11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oogle Shape;1103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04" name="Google Shape;1104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05" name="Google Shape;1105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06" name="Google Shape;1106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07" name="Google Shape;1107;p11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5" name="Google Shape;1115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116" name="Google Shape;1116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17" name="Google Shape;1117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18" name="Google Shape;1118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19" name="Google Shape;1119;p8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0" name="Google Shape;1120;p8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1" name="Google Shape;1121;p88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2" name="Google Shape;1122;p88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123" name="Google Shape;1123;p8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8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6" name="Google Shape;1126;p18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27" name="Google Shape;1127;p1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8" name="Google Shape;1128;p1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9" name="Google Shape;1129;p1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8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2" name="Google Shape;1132;p18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3" name="Google Shape;1133;p18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4" name="Google Shape;1134;p1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5" name="Google Shape;1135;p1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8" name="Google Shape;1138;p19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9" name="Google Shape;1139;p19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0" name="Google Shape;1140;p19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1" name="Google Shape;1141;p1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2" name="Google Shape;1142;p1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9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5" name="Google Shape;1145;p19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6" name="Google Shape;1146;p19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7" name="Google Shape;1147;p19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8" name="Google Shape;1148;p19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9" name="Google Shape;1149;p19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0" name="Google Shape;1150;p1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1" name="Google Shape;1151;p1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9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4" name="Google Shape;1154;p1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5" name="Google Shape;1155;p1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6" name="Google Shape;1156;p1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9" name="Google Shape;1159;p1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0" name="Google Shape;1160;p1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94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1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4" name="Google Shape;1164;p1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5" name="Google Shape;1165;p1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66" name="Google Shape;1166;p194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194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194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9" name="Google Shape;1169;p194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0" name="Google Shape;1170;p1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9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3" name="Google Shape;1173;p19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74" name="Google Shape;1174;p19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75" name="Google Shape;1175;p1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6" name="Google Shape;1176;p1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7" name="Google Shape;1177;p1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9" name="Google Shape;1179;p19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0" name="Google Shape;1180;p1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1" name="Google Shape;1181;p1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2" name="Google Shape;1182;p1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83" name="Google Shape;1183;p19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" name="Google Shape;1185;p19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6" name="Google Shape;1186;p1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7" name="Google Shape;1187;p1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8" name="Google Shape;1188;p1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89" name="Google Shape;1189;p19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1" name="Google Shape;1191;p19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92" name="Google Shape;1192;p1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3" name="Google Shape;1193;p1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4" name="Google Shape;1194;p1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95" name="Google Shape;1195;p19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7" name="Google Shape;1197;p19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98" name="Google Shape;1198;p1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9" name="Google Shape;1199;p1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0" name="Google Shape;1200;p1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01" name="Google Shape;1201;p19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20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04" name="Google Shape;1204;p20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5" name="Google Shape;1205;p20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6" name="Google Shape;1206;p20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07" name="Google Shape;1207;p20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9" name="Google Shape;1209;p20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0" name="Google Shape;1210;p20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1" name="Google Shape;1211;p20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2" name="Google Shape;1212;p20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3" name="Google Shape;1213;p20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5" name="Google Shape;1215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6" name="Google Shape;1216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8" name="Google Shape;1218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9" name="Google Shape;1219;p20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1" name="Google Shape;1221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2" name="Google Shape;1222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4" name="Google Shape;1224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5" name="Google Shape;1225;p20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7" name="Google Shape;1227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8" name="Google Shape;1228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0" name="Google Shape;1230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1" name="Google Shape;1231;p20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3" name="Google Shape;1233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4" name="Google Shape;1234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6" name="Google Shape;1236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7" name="Google Shape;1237;p20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206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0" name="Google Shape;1240;p206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1" name="Google Shape;1241;p206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2" name="Google Shape;1242;p206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3" name="Google Shape;1243;p206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4" name="Google Shape;1244;p206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5" name="Google Shape;1245;p206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6" name="Google Shape;1246;p206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7" name="Google Shape;1247;p206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8" name="Google Shape;1248;p206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9" name="Google Shape;1249;p206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0" name="Google Shape;1250;p206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1" name="Google Shape;1251;p206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207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4" name="Google Shape;1254;p2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207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207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57" name="Google Shape;1257;p207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207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1259" name="Google Shape;1259;p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207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1" name="Google Shape;1261;p207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2" name="Google Shape;1262;p207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63" name="Google Shape;1263;p207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207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5" name="Google Shape;1265;p207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6" name="Google Shape;1266;p207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7" name="Google Shape;1267;p207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8" name="Google Shape;1268;p207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207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0" name="Google Shape;1270;p207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271" name="Google Shape;1271;p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208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208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275" name="Google Shape;1275;p208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208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208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8" name="Google Shape;1278;p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20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0" name="Google Shape;1280;p208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281" name="Google Shape;1281;p208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20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283" name="Google Shape;1283;p208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20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285" name="Google Shape;1285;p208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7" name="Google Shape;1287;p209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288" name="Google Shape;1288;p209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89" name="Google Shape;1289;p20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0" name="Google Shape;1290;p209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291" name="Google Shape;1291;p209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292" name="Google Shape;1292;p20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3" name="Google Shape;1293;p209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294" name="Google Shape;1294;p2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5" name="Google Shape;1295;p209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6" name="Google Shape;1296;p209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297" name="Google Shape;1297;p209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298" name="Google Shape;1298;p20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9" name="Google Shape;1299;p209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00" name="Google Shape;1300;p209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01" name="Google Shape;1301;p209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302" name="Google Shape;1302;p209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03" name="Google Shape;1303;p209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04" name="Google Shape;1304;p209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05" name="Google Shape;1305;p209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06" name="Google Shape;1306;p209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07" name="Google Shape;1307;p209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8" name="Google Shape;1308;p209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09" name="Google Shape;1309;p20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209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1" name="Google Shape;1311;p20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3" name="Google Shape;1313;p210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314" name="Google Shape;1314;p21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21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6" name="Google Shape;1316;p21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210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318" name="Google Shape;1318;p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9" name="Google Shape;1319;p210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320" name="Google Shape;1320;p210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21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2" name="Google Shape;1322;p21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4" name="Google Shape;1324;p21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25" name="Google Shape;1325;p21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21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7" name="Google Shape;1327;p21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8" name="Google Shape;1328;p211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29" name="Google Shape;1329;p21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21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1" name="Google Shape;1331;p2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3" name="Google Shape;1333;p21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34" name="Google Shape;1334;p21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21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36" name="Google Shape;1336;p21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7" name="Google Shape;1337;p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21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0" name="Google Shape;1340;p21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41" name="Google Shape;1341;p21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42" name="Google Shape;1342;p21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43" name="Google Shape;1343;p21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44" name="Google Shape;1344;p21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5" name="Google Shape;1345;p21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6" name="Google Shape;1346;p213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7" name="Google Shape;1347;p213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348" name="Google Shape;1348;p21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21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1" name="Google Shape;1351;p21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21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53" name="Google Shape;1353;p21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4" name="Google Shape;1354;p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21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3" name="Google Shape;1363;p9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364" name="Google Shape;1364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6" name="Google Shape;1366;p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9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368" name="Google Shape;136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9" name="Google Shape;1369;p9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370" name="Google Shape;1370;p9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2" name="Google Shape;1372;p92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2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5" name="Google Shape;1375;p2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76" name="Google Shape;1376;p2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7" name="Google Shape;1377;p2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8" name="Google Shape;1378;p2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2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1" name="Google Shape;1381;p2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2" name="Google Shape;1382;p2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3" name="Google Shape;1383;p2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4" name="Google Shape;1384;p2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2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7" name="Google Shape;1387;p2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8" name="Google Shape;1388;p2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9" name="Google Shape;1389;p2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0" name="Google Shape;1390;p2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1" name="Google Shape;1391;p2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2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4" name="Google Shape;1394;p2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5" name="Google Shape;1395;p2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6" name="Google Shape;1396;p2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7" name="Google Shape;1397;p2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8" name="Google Shape;1398;p2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9" name="Google Shape;1399;p2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0" name="Google Shape;1400;p2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2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3" name="Google Shape;1403;p2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4" name="Google Shape;1404;p2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5" name="Google Shape;1405;p2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2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8" name="Google Shape;1408;p2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9" name="Google Shape;1409;p2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22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2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3" name="Google Shape;1413;p2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4" name="Google Shape;1414;p2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415" name="Google Shape;1415;p22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22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221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8" name="Google Shape;1418;p22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9" name="Google Shape;1419;p2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2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2" name="Google Shape;1422;p2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23" name="Google Shape;1423;p2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4" name="Google Shape;1424;p2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5" name="Google Shape;1425;p2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6" name="Google Shape;1426;p2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8" name="Google Shape;1428;p22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9" name="Google Shape;1429;p22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0" name="Google Shape;1430;p22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1" name="Google Shape;1431;p22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32" name="Google Shape;1432;p22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" name="Google Shape;1434;p22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35" name="Google Shape;1435;p22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6" name="Google Shape;1436;p22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7" name="Google Shape;1437;p22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38" name="Google Shape;1438;p22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0" name="Google Shape;1440;p22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41" name="Google Shape;1441;p22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2" name="Google Shape;1442;p22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3" name="Google Shape;1443;p22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44" name="Google Shape;1444;p22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6" name="Google Shape;1446;p22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47" name="Google Shape;1447;p22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8" name="Google Shape;1448;p22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9" name="Google Shape;1449;p22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0" name="Google Shape;1450;p22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2" name="Google Shape;1452;p22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3" name="Google Shape;1453;p22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4" name="Google Shape;1454;p22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5" name="Google Shape;1455;p22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6" name="Google Shape;1456;p22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2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2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2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2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2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2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3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3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3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233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9" name="Google Shape;1489;p233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0" name="Google Shape;1490;p233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1" name="Google Shape;1491;p233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2" name="Google Shape;1492;p233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3" name="Google Shape;1493;p233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4" name="Google Shape;1494;p233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5" name="Google Shape;1495;p233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6" name="Google Shape;1496;p233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7" name="Google Shape;1497;p233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8" name="Google Shape;1498;p233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9" name="Google Shape;1499;p233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0" name="Google Shape;1500;p233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23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3" name="Google Shape;1503;p2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23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23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06" name="Google Shape;1506;p23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23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1508" name="Google Shape;1508;p2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9" name="Google Shape;1509;p234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0" name="Google Shape;1510;p234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1" name="Google Shape;1511;p23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12" name="Google Shape;1512;p23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234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4" name="Google Shape;1514;p234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5" name="Google Shape;1515;p234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6" name="Google Shape;1516;p234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7" name="Google Shape;1517;p23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234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9" name="Google Shape;1519;p234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520" name="Google Shape;1520;p2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235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235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524" name="Google Shape;1524;p235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235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235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7" name="Google Shape;1527;p2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23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9" name="Google Shape;1529;p235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30" name="Google Shape;1530;p235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3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532" name="Google Shape;1532;p235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2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34" name="Google Shape;1534;p235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" name="Google Shape;1536;p236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37" name="Google Shape;1537;p236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38" name="Google Shape;1538;p23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9" name="Google Shape;1539;p236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40" name="Google Shape;1540;p236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41" name="Google Shape;1541;p2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2" name="Google Shape;1542;p236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43" name="Google Shape;1543;p2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4" name="Google Shape;1544;p236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5" name="Google Shape;1545;p236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46" name="Google Shape;1546;p236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547" name="Google Shape;1547;p23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8" name="Google Shape;1548;p236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49" name="Google Shape;1549;p236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50" name="Google Shape;1550;p236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551" name="Google Shape;1551;p236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52" name="Google Shape;1552;p236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53" name="Google Shape;1553;p236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54" name="Google Shape;1554;p236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55" name="Google Shape;1555;p236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56" name="Google Shape;1556;p236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7" name="Google Shape;1557;p236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58" name="Google Shape;1558;p23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236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0" name="Google Shape;1560;p2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2" name="Google Shape;1562;p23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563" name="Google Shape;1563;p23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23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5" name="Google Shape;1565;p237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6" name="Google Shape;1566;p23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567" name="Google Shape;1567;p23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8" name="Google Shape;1568;p23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9" name="Google Shape;1569;p2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1" name="Google Shape;1571;p23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572" name="Google Shape;1572;p23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3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574" name="Google Shape;1574;p23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5" name="Google Shape;1575;p2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23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8" name="Google Shape;1578;p23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79" name="Google Shape;1579;p2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0" name="Google Shape;1580;p2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81" name="Google Shape;1581;p2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82" name="Google Shape;1582;p23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3" name="Google Shape;1583;p23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4" name="Google Shape;1584;p239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5" name="Google Shape;1585;p23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586" name="Google Shape;1586;p239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8" name="Google Shape;1588;p24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589" name="Google Shape;1589;p24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4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591" name="Google Shape;1591;p24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2" name="Google Shape;1592;p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593" name="Google Shape;1593;p24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5" name="Google Shape;1595;p24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596" name="Google Shape;1596;p24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7" name="Google Shape;1597;p24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98" name="Google Shape;1598;p24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99" name="Google Shape;1599;p241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0" name="Google Shape;1600;p24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1" name="Google Shape;1601;p241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2" name="Google Shape;1602;p241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603" name="Google Shape;1603;p24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1" name="Google Shape;1611;p9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12" name="Google Shape;1612;p9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270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614" name="Google Shape;1614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5" name="Google Shape;1615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616" name="Google Shape;1616;p9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4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9" name="Google Shape;1619;p24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20" name="Google Shape;1620;p2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1" name="Google Shape;1621;p2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2" name="Google Shape;1622;p2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2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5" name="Google Shape;1625;p24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6" name="Google Shape;1626;p2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7" name="Google Shape;1627;p2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8" name="Google Shape;1628;p2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2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1" name="Google Shape;1631;p24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2" name="Google Shape;1632;p24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3" name="Google Shape;1633;p2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4" name="Google Shape;1634;p2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5" name="Google Shape;1635;p2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24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8" name="Google Shape;1638;p24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39" name="Google Shape;1639;p24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0" name="Google Shape;1640;p24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1" name="Google Shape;1641;p24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2" name="Google Shape;1642;p2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3" name="Google Shape;1643;p2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4" name="Google Shape;1644;p2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2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7" name="Google Shape;1647;p2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8" name="Google Shape;1648;p2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9" name="Google Shape;1649;p2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2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2" name="Google Shape;1652;p2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3" name="Google Shape;1653;p2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24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2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7" name="Google Shape;1657;p2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8" name="Google Shape;1658;p2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659" name="Google Shape;1659;p24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p24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1" name="Google Shape;1661;p248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2" name="Google Shape;1662;p24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3" name="Google Shape;1663;p2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2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6" name="Google Shape;1666;p2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67" name="Google Shape;1667;p2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68" name="Google Shape;1668;p2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9" name="Google Shape;1669;p2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0" name="Google Shape;1670;p2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2" name="Google Shape;1672;p2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673" name="Google Shape;1673;p2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4" name="Google Shape;1674;p2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75" name="Google Shape;1675;p2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76" name="Google Shape;1676;p25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8" name="Google Shape;1678;p2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679" name="Google Shape;1679;p2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0" name="Google Shape;1680;p2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1" name="Google Shape;1681;p2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82" name="Google Shape;1682;p25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4" name="Google Shape;1684;p2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685" name="Google Shape;1685;p2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6" name="Google Shape;1686;p2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7" name="Google Shape;1687;p2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88" name="Google Shape;1688;p25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0" name="Google Shape;1690;p2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691" name="Google Shape;1691;p2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92" name="Google Shape;1692;p2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93" name="Google Shape;1693;p2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94" name="Google Shape;1694;p25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6" name="Google Shape;1696;p2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697" name="Google Shape;1697;p2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98" name="Google Shape;1698;p2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99" name="Google Shape;1699;p2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00" name="Google Shape;1700;p25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2" name="Google Shape;1702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3" name="Google Shape;1703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4" name="Google Shape;1704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5" name="Google Shape;1705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06" name="Google Shape;1706;p25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8" name="Google Shape;1708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9" name="Google Shape;1709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0" name="Google Shape;1710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1" name="Google Shape;1711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2" name="Google Shape;1712;p2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4" name="Google Shape;1714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5" name="Google Shape;1715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6" name="Google Shape;1716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7" name="Google Shape;1717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8" name="Google Shape;1718;p2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" name="Google Shape;1720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1" name="Google Shape;1721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2" name="Google Shape;1722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3" name="Google Shape;1723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4" name="Google Shape;1724;p2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6" name="Google Shape;1726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7" name="Google Shape;1727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8" name="Google Shape;1728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9" name="Google Shape;1729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0" name="Google Shape;1730;p2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260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3" name="Google Shape;1733;p260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4" name="Google Shape;1734;p260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5" name="Google Shape;1735;p260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6" name="Google Shape;1736;p260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7" name="Google Shape;1737;p260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8" name="Google Shape;1738;p260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9" name="Google Shape;1739;p260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0" name="Google Shape;1740;p260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1" name="Google Shape;1741;p260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2" name="Google Shape;1742;p260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3" name="Google Shape;1743;p260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4" name="Google Shape;1744;p260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261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7" name="Google Shape;1747;p2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48" name="Google Shape;1748;p261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261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50" name="Google Shape;1750;p261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261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1752" name="Google Shape;1752;p2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53" name="Google Shape;1753;p261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4" name="Google Shape;1754;p261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5" name="Google Shape;1755;p261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56" name="Google Shape;1756;p261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sz="3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7" name="Google Shape;1757;p261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8" name="Google Shape;1758;p261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9" name="Google Shape;1759;p261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0" name="Google Shape;1760;p261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1" name="Google Shape;1761;p261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2" name="Google Shape;1762;p261"/>
          <p:cNvSpPr txBox="1"/>
          <p:nvPr>
            <p:ph idx="7" type="body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3" name="Google Shape;1763;p261"/>
          <p:cNvSpPr txBox="1"/>
          <p:nvPr>
            <p:ph idx="8" type="body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764" name="Google Shape;1764;p2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62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7" name="Google Shape;1767;p262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768" name="Google Shape;1768;p262"/>
          <p:cNvPicPr preferRelativeResize="0"/>
          <p:nvPr/>
        </p:nvPicPr>
        <p:blipFill rotWithShape="1">
          <a:blip r:embed="rId2">
            <a:alphaModFix/>
          </a:blip>
          <a:srcRect b="60700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9" name="Google Shape;1769;p262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0" name="Google Shape;1770;p262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1" name="Google Shape;1771;p2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2" name="Google Shape;1772;p26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3" name="Google Shape;1773;p262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774" name="Google Shape;1774;p262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2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1776" name="Google Shape;1776;p262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7" name="Google Shape;1777;p2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778" name="Google Shape;1778;p262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0" name="Google Shape;1780;p263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781" name="Google Shape;1781;p263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82" name="Google Shape;1782;p26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83" name="Google Shape;1783;p263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784" name="Google Shape;1784;p263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785" name="Google Shape;1785;p2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86" name="Google Shape;1786;p263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787" name="Google Shape;1787;p26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8" name="Google Shape;1788;p263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9" name="Google Shape;1789;p263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90" name="Google Shape;1790;p263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1791" name="Google Shape;1791;p26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92" name="Google Shape;1792;p263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793" name="Google Shape;1793;p263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94" name="Google Shape;1794;p263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1795" name="Google Shape;1795;p263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96" name="Google Shape;1796;p263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97" name="Google Shape;1797;p263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798" name="Google Shape;1798;p263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99" name="Google Shape;1799;p263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00" name="Google Shape;1800;p263"/>
              <p:cNvPicPr preferRelativeResize="0"/>
              <p:nvPr/>
            </p:nvPicPr>
            <p:blipFill rotWithShape="1">
              <a:blip r:embed="rId7">
                <a:alphaModFix/>
              </a:blip>
              <a:srcRect b="30055" l="11664" r="25923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1" name="Google Shape;1801;p263"/>
              <p:cNvPicPr preferRelativeResize="0"/>
              <p:nvPr/>
            </p:nvPicPr>
            <p:blipFill rotWithShape="1">
              <a:blip r:embed="rId8">
                <a:alphaModFix/>
              </a:blip>
              <a:srcRect b="30055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02" name="Google Shape;1802;p263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3" name="Google Shape;1803;p263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4" name="Google Shape;1804;p26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6" name="Google Shape;1806;p26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07" name="Google Shape;1807;p2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9" name="Google Shape;1809;p2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0" name="Google Shape;1810;p26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11" name="Google Shape;1811;p2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2" name="Google Shape;1812;p26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13" name="Google Shape;1813;p26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6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50" r="0" t="-1678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5" name="Google Shape;1815;p26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âche principale">
  <p:cSld name="Tâche principale"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7" name="Google Shape;1817;p26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18" name="Google Shape;1818;p26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26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0" name="Google Shape;1820;p26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1" name="Google Shape;1821;p265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733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22" name="Google Shape;1822;p26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3" name="Google Shape;1823;p26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4" name="Google Shape;1824;p2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6" name="Google Shape;1826;p26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27" name="Google Shape;1827;p26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8" name="Google Shape;1828;p26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9" name="Google Shape;1829;p26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30" name="Google Shape;1830;p26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1" name="Google Shape;1831;p26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2" name="Google Shape;1832;p266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3" name="Google Shape;1833;p26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834" name="Google Shape;1834;p266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35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6" name="Google Shape;1836;p26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37" name="Google Shape;1837;p26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270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26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839" name="Google Shape;1839;p26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0" name="Google Shape;1840;p2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841" name="Google Shape;1841;p26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" name="Google Shape;1843;p26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44" name="Google Shape;1844;p26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45" name="Google Shape;1845;p26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46" name="Google Shape;1846;p26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47" name="Google Shape;1847;p26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8" name="Google Shape;1848;p26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9" name="Google Shape;1849;p268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0" name="Google Shape;1850;p268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851" name="Google Shape;1851;p26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7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68.xml"/><Relationship Id="rId42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69.xml"/><Relationship Id="rId44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71.xml"/><Relationship Id="rId46" Type="http://schemas.openxmlformats.org/officeDocument/2006/relationships/slideLayout" Target="../slideLayouts/slideLayout74.xml"/><Relationship Id="rId45" Type="http://schemas.openxmlformats.org/officeDocument/2006/relationships/slideLayout" Target="../slideLayouts/slideLayout73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48" Type="http://schemas.openxmlformats.org/officeDocument/2006/relationships/slideLayout" Target="../slideLayouts/slideLayout76.xml"/><Relationship Id="rId47" Type="http://schemas.openxmlformats.org/officeDocument/2006/relationships/slideLayout" Target="../slideLayouts/slideLayout75.xml"/><Relationship Id="rId49" Type="http://schemas.openxmlformats.org/officeDocument/2006/relationships/slideLayout" Target="../slideLayouts/slideLayout77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67.xml"/><Relationship Id="rId38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7.xml"/><Relationship Id="rId51" Type="http://schemas.openxmlformats.org/officeDocument/2006/relationships/theme" Target="../theme/theme4.xml"/><Relationship Id="rId50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6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9.xml"/><Relationship Id="rId24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01.xml"/><Relationship Id="rId26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96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29.xml"/><Relationship Id="rId24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31.xml"/><Relationship Id="rId25" Type="http://schemas.openxmlformats.org/officeDocument/2006/relationships/theme" Target="../theme/theme8.xml"/><Relationship Id="rId11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0.xml"/><Relationship Id="rId15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26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56.xml"/><Relationship Id="rId23" Type="http://schemas.openxmlformats.org/officeDocument/2006/relationships/slideLayout" Target="../slideLayouts/slideLayout155.xml"/><Relationship Id="rId26" Type="http://schemas.openxmlformats.org/officeDocument/2006/relationships/slideLayout" Target="../slideLayouts/slideLayout158.xml"/><Relationship Id="rId25" Type="http://schemas.openxmlformats.org/officeDocument/2006/relationships/slideLayout" Target="../slideLayouts/slideLayout157.xml"/><Relationship Id="rId28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59.xml"/><Relationship Id="rId29" Type="http://schemas.openxmlformats.org/officeDocument/2006/relationships/theme" Target="../theme/theme5.xml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0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67.xml"/><Relationship Id="rId8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181.xml"/><Relationship Id="rId24" Type="http://schemas.openxmlformats.org/officeDocument/2006/relationships/slideLayout" Target="../slideLayouts/slideLayout184.xml"/><Relationship Id="rId23" Type="http://schemas.openxmlformats.org/officeDocument/2006/relationships/slideLayout" Target="../slideLayouts/slideLayout183.xml"/><Relationship Id="rId26" Type="http://schemas.openxmlformats.org/officeDocument/2006/relationships/slideLayout" Target="../slideLayouts/slideLayout186.xml"/><Relationship Id="rId25" Type="http://schemas.openxmlformats.org/officeDocument/2006/relationships/slideLayout" Target="../slideLayouts/slideLayout185.xml"/><Relationship Id="rId28" Type="http://schemas.openxmlformats.org/officeDocument/2006/relationships/slideLayout" Target="../slideLayouts/slideLayout188.xml"/><Relationship Id="rId27" Type="http://schemas.openxmlformats.org/officeDocument/2006/relationships/slideLayout" Target="../slideLayouts/slideLayout187.xml"/><Relationship Id="rId29" Type="http://schemas.openxmlformats.org/officeDocument/2006/relationships/theme" Target="../theme/theme2.xml"/><Relationship Id="rId11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74.xml"/><Relationship Id="rId17" Type="http://schemas.openxmlformats.org/officeDocument/2006/relationships/slideLayout" Target="../slideLayouts/slideLayout177.xml"/><Relationship Id="rId16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78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5.xml"/><Relationship Id="rId8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8.xml"/><Relationship Id="rId22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09.xml"/><Relationship Id="rId24" Type="http://schemas.openxmlformats.org/officeDocument/2006/relationships/slideLayout" Target="../slideLayouts/slideLayout212.xml"/><Relationship Id="rId23" Type="http://schemas.openxmlformats.org/officeDocument/2006/relationships/slideLayout" Target="../slideLayouts/slideLayout211.xml"/><Relationship Id="rId26" Type="http://schemas.openxmlformats.org/officeDocument/2006/relationships/slideLayout" Target="../slideLayouts/slideLayout214.xml"/><Relationship Id="rId25" Type="http://schemas.openxmlformats.org/officeDocument/2006/relationships/slideLayout" Target="../slideLayouts/slideLayout213.xml"/><Relationship Id="rId28" Type="http://schemas.openxmlformats.org/officeDocument/2006/relationships/slideLayout" Target="../slideLayouts/slideLayout216.xml"/><Relationship Id="rId27" Type="http://schemas.openxmlformats.org/officeDocument/2006/relationships/slideLayout" Target="../slideLayouts/slideLayout215.xml"/><Relationship Id="rId29" Type="http://schemas.openxmlformats.org/officeDocument/2006/relationships/theme" Target="../theme/theme6.xml"/><Relationship Id="rId11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5.xml"/><Relationship Id="rId16" Type="http://schemas.openxmlformats.org/officeDocument/2006/relationships/slideLayout" Target="../slideLayouts/slideLayout204.xml"/><Relationship Id="rId19" Type="http://schemas.openxmlformats.org/officeDocument/2006/relationships/slideLayout" Target="../slideLayouts/slideLayout207.xml"/><Relationship Id="rId18" Type="http://schemas.openxmlformats.org/officeDocument/2006/relationships/slideLayout" Target="../slideLayouts/slideLayout2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9" name="Google Shape;259;p7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0" name="Google Shape;260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1" name="Google Shape;261;p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2" name="Google Shape;262;p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26" r:id="rId49"/>
    <p:sldLayoutId id="2147483727" r:id="rId5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7" name="Google Shape;657;p7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8" name="Google Shape;658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9" name="Google Shape;659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0" name="Google Shape;660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6" name="Google Shape;926;p8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7" name="Google Shape;927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8" name="Google Shape;928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9" name="Google Shape;929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8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10" name="Google Shape;1110;p8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1" name="Google Shape;1111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2" name="Google Shape;1112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3" name="Google Shape;1113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804" r:id="rId20"/>
    <p:sldLayoutId id="2147483805" r:id="rId21"/>
    <p:sldLayoutId id="2147483806" r:id="rId22"/>
    <p:sldLayoutId id="2147483807" r:id="rId23"/>
    <p:sldLayoutId id="2147483808" r:id="rId24"/>
    <p:sldLayoutId id="2147483809" r:id="rId25"/>
    <p:sldLayoutId id="2147483810" r:id="rId26"/>
    <p:sldLayoutId id="2147483811" r:id="rId27"/>
    <p:sldLayoutId id="2147483812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9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8" name="Google Shape;1358;p9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9" name="Google Shape;1359;p9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0" name="Google Shape;1360;p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1" name="Google Shape;1361;p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  <p:sldLayoutId id="2147483830" r:id="rId17"/>
    <p:sldLayoutId id="2147483831" r:id="rId18"/>
    <p:sldLayoutId id="2147483832" r:id="rId19"/>
    <p:sldLayoutId id="2147483833" r:id="rId20"/>
    <p:sldLayoutId id="2147483834" r:id="rId21"/>
    <p:sldLayoutId id="2147483835" r:id="rId22"/>
    <p:sldLayoutId id="2147483836" r:id="rId23"/>
    <p:sldLayoutId id="2147483837" r:id="rId24"/>
    <p:sldLayoutId id="2147483838" r:id="rId25"/>
    <p:sldLayoutId id="2147483839" r:id="rId26"/>
    <p:sldLayoutId id="2147483840" r:id="rId27"/>
    <p:sldLayoutId id="2147483841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06" name="Google Shape;1606;p9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7" name="Google Shape;1607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8" name="Google Shape;1608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9" name="Google Shape;1609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  <p:sldLayoutId id="2147483860" r:id="rId18"/>
    <p:sldLayoutId id="2147483861" r:id="rId19"/>
    <p:sldLayoutId id="2147483862" r:id="rId20"/>
    <p:sldLayoutId id="2147483863" r:id="rId21"/>
    <p:sldLayoutId id="2147483864" r:id="rId22"/>
    <p:sldLayoutId id="2147483865" r:id="rId23"/>
    <p:sldLayoutId id="2147483866" r:id="rId24"/>
    <p:sldLayoutId id="2147483867" r:id="rId25"/>
    <p:sldLayoutId id="2147483868" r:id="rId26"/>
    <p:sldLayoutId id="2147483869" r:id="rId27"/>
    <p:sldLayoutId id="2147483870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73.png"/><Relationship Id="rId9" Type="http://schemas.openxmlformats.org/officeDocument/2006/relationships/image" Target="../media/image71.png"/><Relationship Id="rId5" Type="http://schemas.openxmlformats.org/officeDocument/2006/relationships/image" Target="../media/image62.jpg"/><Relationship Id="rId6" Type="http://schemas.openxmlformats.org/officeDocument/2006/relationships/image" Target="../media/image75.png"/><Relationship Id="rId7" Type="http://schemas.openxmlformats.org/officeDocument/2006/relationships/image" Target="../media/image60.png"/><Relationship Id="rId8" Type="http://schemas.openxmlformats.org/officeDocument/2006/relationships/image" Target="../media/image109.png"/><Relationship Id="rId11" Type="http://schemas.openxmlformats.org/officeDocument/2006/relationships/image" Target="../media/image65.png"/><Relationship Id="rId10" Type="http://schemas.openxmlformats.org/officeDocument/2006/relationships/image" Target="../media/image66.png"/><Relationship Id="rId13" Type="http://schemas.openxmlformats.org/officeDocument/2006/relationships/image" Target="../media/image76.png"/><Relationship Id="rId12" Type="http://schemas.openxmlformats.org/officeDocument/2006/relationships/image" Target="../media/image8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5.png"/><Relationship Id="rId4" Type="http://schemas.openxmlformats.org/officeDocument/2006/relationships/image" Target="../media/image64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5.png"/><Relationship Id="rId4" Type="http://schemas.openxmlformats.org/officeDocument/2006/relationships/image" Target="../media/image64.png"/><Relationship Id="rId5" Type="http://schemas.openxmlformats.org/officeDocument/2006/relationships/image" Target="../media/image6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9.png"/><Relationship Id="rId4" Type="http://schemas.openxmlformats.org/officeDocument/2006/relationships/image" Target="../media/image95.jpg"/><Relationship Id="rId5" Type="http://schemas.openxmlformats.org/officeDocument/2006/relationships/image" Target="../media/image103.jpg"/><Relationship Id="rId6" Type="http://schemas.openxmlformats.org/officeDocument/2006/relationships/image" Target="../media/image10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9.png"/><Relationship Id="rId4" Type="http://schemas.openxmlformats.org/officeDocument/2006/relationships/image" Target="../media/image74.png"/><Relationship Id="rId5" Type="http://schemas.openxmlformats.org/officeDocument/2006/relationships/image" Target="../media/image95.jpg"/><Relationship Id="rId6" Type="http://schemas.openxmlformats.org/officeDocument/2006/relationships/image" Target="../media/image103.jpg"/><Relationship Id="rId7" Type="http://schemas.openxmlformats.org/officeDocument/2006/relationships/image" Target="../media/image10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1.png"/><Relationship Id="rId4" Type="http://schemas.openxmlformats.org/officeDocument/2006/relationships/image" Target="../media/image66.png"/><Relationship Id="rId5" Type="http://schemas.openxmlformats.org/officeDocument/2006/relationships/image" Target="../media/image65.png"/><Relationship Id="rId6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9.png"/><Relationship Id="rId4" Type="http://schemas.openxmlformats.org/officeDocument/2006/relationships/image" Target="../media/image6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4.png"/><Relationship Id="rId4" Type="http://schemas.openxmlformats.org/officeDocument/2006/relationships/image" Target="../media/image65.png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4.png"/><Relationship Id="rId4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png"/><Relationship Id="rId4" Type="http://schemas.openxmlformats.org/officeDocument/2006/relationships/image" Target="../media/image8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87.png"/><Relationship Id="rId5" Type="http://schemas.openxmlformats.org/officeDocument/2006/relationships/image" Target="../media/image88.jpg"/><Relationship Id="rId6" Type="http://schemas.openxmlformats.org/officeDocument/2006/relationships/image" Target="../media/image113.jpg"/><Relationship Id="rId7" Type="http://schemas.openxmlformats.org/officeDocument/2006/relationships/image" Target="../media/image7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4.png"/><Relationship Id="rId4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Relationship Id="rId4" Type="http://schemas.openxmlformats.org/officeDocument/2006/relationships/image" Target="../media/image71.png"/><Relationship Id="rId5" Type="http://schemas.openxmlformats.org/officeDocument/2006/relationships/image" Target="../media/image66.png"/><Relationship Id="rId6" Type="http://schemas.openxmlformats.org/officeDocument/2006/relationships/image" Target="../media/image65.png"/><Relationship Id="rId7" Type="http://schemas.openxmlformats.org/officeDocument/2006/relationships/image" Target="../media/image8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Relationship Id="rId4" Type="http://schemas.openxmlformats.org/officeDocument/2006/relationships/image" Target="../media/image98.png"/><Relationship Id="rId5" Type="http://schemas.openxmlformats.org/officeDocument/2006/relationships/image" Target="../media/image120.png"/><Relationship Id="rId6" Type="http://schemas.openxmlformats.org/officeDocument/2006/relationships/image" Target="../media/image9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Relationship Id="rId4" Type="http://schemas.openxmlformats.org/officeDocument/2006/relationships/image" Target="../media/image10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Relationship Id="rId4" Type="http://schemas.openxmlformats.org/officeDocument/2006/relationships/image" Target="../media/image9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Relationship Id="rId4" Type="http://schemas.openxmlformats.org/officeDocument/2006/relationships/image" Target="../media/image93.png"/><Relationship Id="rId5" Type="http://schemas.openxmlformats.org/officeDocument/2006/relationships/image" Target="../media/image9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Relationship Id="rId4" Type="http://schemas.openxmlformats.org/officeDocument/2006/relationships/image" Target="../media/image93.png"/><Relationship Id="rId5" Type="http://schemas.openxmlformats.org/officeDocument/2006/relationships/image" Target="../media/image9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png"/><Relationship Id="rId4" Type="http://schemas.openxmlformats.org/officeDocument/2006/relationships/image" Target="../media/image99.png"/><Relationship Id="rId5" Type="http://schemas.openxmlformats.org/officeDocument/2006/relationships/image" Target="../media/image9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png"/><Relationship Id="rId4" Type="http://schemas.openxmlformats.org/officeDocument/2006/relationships/image" Target="../media/image71.png"/><Relationship Id="rId5" Type="http://schemas.openxmlformats.org/officeDocument/2006/relationships/image" Target="../media/image10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Relationship Id="rId4" Type="http://schemas.openxmlformats.org/officeDocument/2006/relationships/image" Target="../media/image92.png"/><Relationship Id="rId5" Type="http://schemas.openxmlformats.org/officeDocument/2006/relationships/image" Target="../media/image106.png"/><Relationship Id="rId6" Type="http://schemas.openxmlformats.org/officeDocument/2006/relationships/image" Target="../media/image10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8.png"/><Relationship Id="rId4" Type="http://schemas.openxmlformats.org/officeDocument/2006/relationships/image" Target="../media/image74.png"/><Relationship Id="rId5" Type="http://schemas.openxmlformats.org/officeDocument/2006/relationships/image" Target="../media/image7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8.png"/><Relationship Id="rId4" Type="http://schemas.openxmlformats.org/officeDocument/2006/relationships/image" Target="../media/image74.png"/><Relationship Id="rId5" Type="http://schemas.openxmlformats.org/officeDocument/2006/relationships/image" Target="../media/image11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4.png"/><Relationship Id="rId4" Type="http://schemas.openxmlformats.org/officeDocument/2006/relationships/image" Target="../media/image117.jpg"/><Relationship Id="rId5" Type="http://schemas.openxmlformats.org/officeDocument/2006/relationships/image" Target="../media/image1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4.png"/><Relationship Id="rId4" Type="http://schemas.openxmlformats.org/officeDocument/2006/relationships/image" Target="../media/image1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4.png"/><Relationship Id="rId4" Type="http://schemas.openxmlformats.org/officeDocument/2006/relationships/image" Target="../media/image1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4.png"/><Relationship Id="rId4" Type="http://schemas.openxmlformats.org/officeDocument/2006/relationships/image" Target="../media/image1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8.png"/><Relationship Id="rId4" Type="http://schemas.openxmlformats.org/officeDocument/2006/relationships/image" Target="../media/image7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1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93.png"/><Relationship Id="rId4" Type="http://schemas.openxmlformats.org/officeDocument/2006/relationships/image" Target="../media/image92.png"/><Relationship Id="rId5" Type="http://schemas.openxmlformats.org/officeDocument/2006/relationships/image" Target="../media/image1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92.png"/><Relationship Id="rId4" Type="http://schemas.openxmlformats.org/officeDocument/2006/relationships/image" Target="../media/image99.png"/><Relationship Id="rId5" Type="http://schemas.openxmlformats.org/officeDocument/2006/relationships/image" Target="../media/image1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2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2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23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19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2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1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22.jpg"/><Relationship Id="rId4" Type="http://schemas.openxmlformats.org/officeDocument/2006/relationships/image" Target="../media/image18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4.png"/><Relationship Id="rId4" Type="http://schemas.openxmlformats.org/officeDocument/2006/relationships/image" Target="../media/image1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1.png"/><Relationship Id="rId4" Type="http://schemas.openxmlformats.org/officeDocument/2006/relationships/image" Target="../media/image105.png"/><Relationship Id="rId5" Type="http://schemas.openxmlformats.org/officeDocument/2006/relationships/image" Target="../media/image1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02.jpg"/><Relationship Id="rId4" Type="http://schemas.openxmlformats.org/officeDocument/2006/relationships/image" Target="../media/image18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8.png"/><Relationship Id="rId4" Type="http://schemas.openxmlformats.org/officeDocument/2006/relationships/image" Target="../media/image92.png"/><Relationship Id="rId5" Type="http://schemas.openxmlformats.org/officeDocument/2006/relationships/image" Target="../media/image106.png"/><Relationship Id="rId6" Type="http://schemas.openxmlformats.org/officeDocument/2006/relationships/image" Target="../media/image10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8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1"/>
          <p:cNvSpPr txBox="1"/>
          <p:nvPr>
            <p:ph idx="1" type="body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2 AC</a:t>
            </a:r>
            <a:endParaRPr/>
          </a:p>
        </p:txBody>
      </p:sp>
      <p:sp>
        <p:nvSpPr>
          <p:cNvPr id="1857" name="Google Shape;1857;p1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/>
              <a:t>4</a:t>
            </a:r>
            <a:endParaRPr/>
          </a:p>
        </p:txBody>
      </p:sp>
      <p:sp>
        <p:nvSpPr>
          <p:cNvPr id="1858" name="Google Shape;1858;p1"/>
          <p:cNvSpPr txBox="1"/>
          <p:nvPr>
            <p:ph idx="3" type="body"/>
          </p:nvPr>
        </p:nvSpPr>
        <p:spPr>
          <a:xfrm>
            <a:off x="222472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Aimants et électro-aimant</a:t>
            </a:r>
            <a:endParaRPr/>
          </a:p>
        </p:txBody>
      </p:sp>
      <p:sp>
        <p:nvSpPr>
          <p:cNvPr id="1859" name="Google Shape;1859;p1"/>
          <p:cNvSpPr txBox="1"/>
          <p:nvPr>
            <p:ph idx="4" type="body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60" name="Google Shape;1860;p1"/>
          <p:cNvSpPr txBox="1"/>
          <p:nvPr>
            <p:ph idx="5" type="body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Tâche 1</a:t>
            </a:r>
            <a:endParaRPr/>
          </a:p>
        </p:txBody>
      </p:sp>
      <p:sp>
        <p:nvSpPr>
          <p:cNvPr id="1861" name="Google Shape;1861;p1"/>
          <p:cNvSpPr txBox="1"/>
          <p:nvPr>
            <p:ph idx="6" type="body"/>
          </p:nvPr>
        </p:nvSpPr>
        <p:spPr>
          <a:xfrm>
            <a:off x="222472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fr-FR">
                <a:solidFill>
                  <a:schemeClr val="lt1"/>
                </a:solidFill>
              </a:rPr>
              <a:t> Identifier la polarité magnétique d’un aimant et celle de la Terre.</a:t>
            </a:r>
            <a:endParaRPr/>
          </a:p>
        </p:txBody>
      </p:sp>
      <p:sp>
        <p:nvSpPr>
          <p:cNvPr id="1862" name="Google Shape;1862;p1"/>
          <p:cNvSpPr txBox="1"/>
          <p:nvPr>
            <p:ph idx="7" type="body"/>
          </p:nvPr>
        </p:nvSpPr>
        <p:spPr>
          <a:xfrm>
            <a:off x="222472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Énergie et électromagnétisme</a:t>
            </a:r>
            <a:endParaRPr/>
          </a:p>
        </p:txBody>
      </p:sp>
      <p:sp>
        <p:nvSpPr>
          <p:cNvPr id="1863" name="Google Shape;1863;p1"/>
          <p:cNvSpPr txBox="1"/>
          <p:nvPr>
            <p:ph idx="8" type="body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Thème2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p4"/>
          <p:cNvSpPr/>
          <p:nvPr/>
        </p:nvSpPr>
        <p:spPr>
          <a:xfrm>
            <a:off x="1063550" y="1177406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7" name="Google Shape;1877;p4"/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1878" name="Google Shape;1878;p4"/>
          <p:cNvSpPr txBox="1"/>
          <p:nvPr/>
        </p:nvSpPr>
        <p:spPr>
          <a:xfrm>
            <a:off x="1989337" y="1281704"/>
            <a:ext cx="3341675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 </a:t>
            </a:r>
            <a:endParaRPr/>
          </a:p>
        </p:txBody>
      </p:sp>
      <p:sp>
        <p:nvSpPr>
          <p:cNvPr id="1879" name="Google Shape;1879;p4"/>
          <p:cNvSpPr txBox="1"/>
          <p:nvPr/>
        </p:nvSpPr>
        <p:spPr>
          <a:xfrm>
            <a:off x="5991497" y="1281705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1880" name="Google Shape;1880;p4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46702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24716">
            <a:off x="7533301" y="3456758"/>
            <a:ext cx="1207308" cy="192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4"/>
          <p:cNvPicPr preferRelativeResize="0"/>
          <p:nvPr/>
        </p:nvPicPr>
        <p:blipFill rotWithShape="1">
          <a:blip r:embed="rId5">
            <a:alphaModFix/>
          </a:blip>
          <a:srcRect b="30055" l="11665" r="26247" t="23325"/>
          <a:stretch/>
        </p:blipFill>
        <p:spPr>
          <a:xfrm>
            <a:off x="6602203" y="2210521"/>
            <a:ext cx="1227204" cy="921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6621959" y="3635791"/>
            <a:ext cx="593846" cy="57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98989" y="2210521"/>
            <a:ext cx="1272102" cy="921459"/>
          </a:xfrm>
          <a:prstGeom prst="rect">
            <a:avLst/>
          </a:prstGeom>
          <a:noFill/>
          <a:ln>
            <a:noFill/>
          </a:ln>
        </p:spPr>
      </p:pic>
      <p:sp>
        <p:nvSpPr>
          <p:cNvPr id="1885" name="Google Shape;1885;p4"/>
          <p:cNvSpPr txBox="1"/>
          <p:nvPr/>
        </p:nvSpPr>
        <p:spPr>
          <a:xfrm>
            <a:off x="3851701" y="3209365"/>
            <a:ext cx="14971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Aimant en U </a:t>
            </a:r>
            <a:endParaRPr/>
          </a:p>
        </p:txBody>
      </p:sp>
      <p:sp>
        <p:nvSpPr>
          <p:cNvPr id="1886" name="Google Shape;1886;p4"/>
          <p:cNvSpPr txBox="1"/>
          <p:nvPr/>
        </p:nvSpPr>
        <p:spPr>
          <a:xfrm>
            <a:off x="2004112" y="2781535"/>
            <a:ext cx="17130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/>
          </a:p>
        </p:txBody>
      </p:sp>
      <p:sp>
        <p:nvSpPr>
          <p:cNvPr id="1887" name="Google Shape;1887;p4"/>
          <p:cNvSpPr txBox="1"/>
          <p:nvPr/>
        </p:nvSpPr>
        <p:spPr>
          <a:xfrm>
            <a:off x="4143940" y="4862000"/>
            <a:ext cx="11276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Boussole</a:t>
            </a:r>
            <a:endParaRPr/>
          </a:p>
        </p:txBody>
      </p:sp>
      <p:pic>
        <p:nvPicPr>
          <p:cNvPr descr="Règles réelles personnalisées - Précision pour l'école et le bureau" id="1888" name="Google Shape;1888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18882" y="4701180"/>
            <a:ext cx="1089578" cy="84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9" name="Google Shape;1889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5400000">
            <a:off x="2185564" y="1721428"/>
            <a:ext cx="1151624" cy="142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84157" y="1910023"/>
            <a:ext cx="1051483" cy="128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60262" y="3981773"/>
            <a:ext cx="620489" cy="789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85435" y="3621907"/>
            <a:ext cx="1820387" cy="1509286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p4"/>
          <p:cNvSpPr txBox="1"/>
          <p:nvPr/>
        </p:nvSpPr>
        <p:spPr>
          <a:xfrm>
            <a:off x="2026056" y="5125085"/>
            <a:ext cx="11276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Aiguille aimantée</a:t>
            </a:r>
            <a:endParaRPr/>
          </a:p>
        </p:txBody>
      </p:sp>
      <p:pic>
        <p:nvPicPr>
          <p:cNvPr id="1894" name="Google Shape;1894;p4"/>
          <p:cNvPicPr preferRelativeResize="0"/>
          <p:nvPr/>
        </p:nvPicPr>
        <p:blipFill rotWithShape="1">
          <a:blip r:embed="rId13">
            <a:alphaModFix/>
          </a:blip>
          <a:srcRect b="11111" l="37203" r="36567" t="23268"/>
          <a:stretch/>
        </p:blipFill>
        <p:spPr>
          <a:xfrm>
            <a:off x="8683390" y="3578697"/>
            <a:ext cx="1513417" cy="2125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8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b="1" i="0" lang="fr-FR" sz="3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i="1" sz="32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1900" name="Google Shape;1900;p5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01" name="Google Shape;1901;p5"/>
          <p:cNvSpPr/>
          <p:nvPr/>
        </p:nvSpPr>
        <p:spPr>
          <a:xfrm>
            <a:off x="1121102" y="1857983"/>
            <a:ext cx="10264706" cy="1190811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C4132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2" name="Google Shape;1902;p5"/>
          <p:cNvSpPr txBox="1"/>
          <p:nvPr/>
        </p:nvSpPr>
        <p:spPr>
          <a:xfrm>
            <a:off x="2661551" y="4244598"/>
            <a:ext cx="861743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Étudier l’effet de quelques facteurs sur le degré d’attraction d’un électroaimant.</a:t>
            </a:r>
            <a:endParaRPr/>
          </a:p>
        </p:txBody>
      </p:sp>
      <p:sp>
        <p:nvSpPr>
          <p:cNvPr id="1903" name="Google Shape;1903;p5"/>
          <p:cNvSpPr txBox="1"/>
          <p:nvPr/>
        </p:nvSpPr>
        <p:spPr>
          <a:xfrm>
            <a:off x="2661551" y="3118262"/>
            <a:ext cx="861743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Expliquer le fonctionnement de quelques appareils à base des électroaimants.</a:t>
            </a:r>
            <a:endParaRPr/>
          </a:p>
        </p:txBody>
      </p:sp>
      <p:sp>
        <p:nvSpPr>
          <p:cNvPr id="1904" name="Google Shape;1904;p5"/>
          <p:cNvSpPr txBox="1"/>
          <p:nvPr/>
        </p:nvSpPr>
        <p:spPr>
          <a:xfrm>
            <a:off x="2661551" y="2242625"/>
            <a:ext cx="90198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Identifier la polarité magnétique d’un aimant et celle de la Terre. 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6"/>
          <p:cNvSpPr txBox="1"/>
          <p:nvPr/>
        </p:nvSpPr>
        <p:spPr>
          <a:xfrm>
            <a:off x="584200" y="299539"/>
            <a:ext cx="277063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</a:t>
            </a:r>
            <a:endParaRPr/>
          </a:p>
        </p:txBody>
      </p:sp>
      <p:sp>
        <p:nvSpPr>
          <p:cNvPr id="1911" name="Google Shape;1911;p6"/>
          <p:cNvSpPr/>
          <p:nvPr/>
        </p:nvSpPr>
        <p:spPr>
          <a:xfrm>
            <a:off x="584200" y="4452618"/>
            <a:ext cx="2063752" cy="1614701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12" name="Google Shape;1912;p6"/>
          <p:cNvSpPr/>
          <p:nvPr/>
        </p:nvSpPr>
        <p:spPr>
          <a:xfrm>
            <a:off x="2761487" y="4483318"/>
            <a:ext cx="9209793" cy="1584001"/>
          </a:xfrm>
          <a:prstGeom prst="roundRect">
            <a:avLst>
              <a:gd fmla="val 15774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Couper un aimant sépare le pôle Nord du pôle Sud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n’a qu’un seul pôle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boussole pointe vers un pôle Nord magnétique terrestre situé au Nord géographique.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La Terre n’est pas un aimant »</a:t>
            </a:r>
            <a:endParaRPr/>
          </a:p>
        </p:txBody>
      </p:sp>
      <p:sp>
        <p:nvSpPr>
          <p:cNvPr id="1913" name="Google Shape;1913;p6"/>
          <p:cNvSpPr/>
          <p:nvPr/>
        </p:nvSpPr>
        <p:spPr>
          <a:xfrm>
            <a:off x="584200" y="753833"/>
            <a:ext cx="2063752" cy="183696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14" name="Google Shape;1914;p6"/>
          <p:cNvSpPr/>
          <p:nvPr/>
        </p:nvSpPr>
        <p:spPr>
          <a:xfrm>
            <a:off x="2761487" y="753833"/>
            <a:ext cx="9209795" cy="1836967"/>
          </a:xfrm>
          <a:prstGeom prst="roundRect">
            <a:avLst>
              <a:gd fmla="val 14216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de cette séance repose sur le savoir-faire suivant Identifier la polarité magnétique d’un aimant et celle de la Terre à partir de la polarité d’un autre aimant ou d’une aiguille aimantée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L’objectif est d’amener les élèves à identifier les pôles magnétiques d’un aimant ou de la Terre .</a:t>
            </a:r>
            <a:endParaRPr/>
          </a:p>
        </p:txBody>
      </p:sp>
      <p:pic>
        <p:nvPicPr>
          <p:cNvPr descr="Image générée" id="1915" name="Google Shape;1915;p6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67016" y="61469"/>
            <a:ext cx="569256" cy="66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916" name="Google Shape;1916;p6"/>
          <p:cNvSpPr/>
          <p:nvPr/>
        </p:nvSpPr>
        <p:spPr>
          <a:xfrm>
            <a:off x="2861308" y="4444763"/>
            <a:ext cx="88374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7" name="Google Shape;1917;p6"/>
          <p:cNvSpPr/>
          <p:nvPr/>
        </p:nvSpPr>
        <p:spPr>
          <a:xfrm>
            <a:off x="2761489" y="2707132"/>
            <a:ext cx="9209793" cy="165985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Favoriser la manipulation plutôt que la description.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L’identification de la polarité magnétique par observant l’interaction magnétique.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propriété d'attraction/répulsion entre aimants pour identifier des pôles inconnus.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Relier aimant et Terre sans créer de confusion: la boussole ne pointe pas un “Nord magnétique identique”, mais un pôle opposé</a:t>
            </a:r>
            <a:endParaRPr/>
          </a:p>
        </p:txBody>
      </p:sp>
      <p:sp>
        <p:nvSpPr>
          <p:cNvPr id="1918" name="Google Shape;1918;p6"/>
          <p:cNvSpPr/>
          <p:nvPr/>
        </p:nvSpPr>
        <p:spPr>
          <a:xfrm>
            <a:off x="636272" y="2707133"/>
            <a:ext cx="2011680" cy="1629152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0C2E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22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7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924" name="Google Shape;1924;p7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925" name="Google Shape;1925;p7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926" name="Google Shape;1926;p7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12 min</a:t>
            </a:r>
            <a:endParaRPr/>
          </a:p>
        </p:txBody>
      </p:sp>
      <p:sp>
        <p:nvSpPr>
          <p:cNvPr id="1927" name="Google Shape;1927;p7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28" name="Google Shape;1928;p7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03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/>
          </a:p>
        </p:txBody>
      </p:sp>
      <p:sp>
        <p:nvSpPr>
          <p:cNvPr id="1939" name="Google Shape;1939;p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1940" name="Google Shape;1940;p9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mammifère, illustration, clipart&#10;&#10;Le contenu généré par l’IA peut être incorrect." id="1945" name="Google Shape;19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073" y="154984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6" name="Google Shape;1946;p1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47" name="Google Shape;1947;p1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1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9" name="Google Shape;1949;p1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0" name="Google Shape;1950;p1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1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952" name="Google Shape;1952;p10"/>
          <p:cNvSpPr txBox="1"/>
          <p:nvPr/>
        </p:nvSpPr>
        <p:spPr>
          <a:xfrm>
            <a:off x="5147892" y="2280492"/>
            <a:ext cx="5869201" cy="163243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Le rituel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b="1" sz="4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1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4" name="Google Shape;1954;p1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1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Observez ces images : à votre avis, quel comportement positif est mis en évidence ?</a:t>
            </a:r>
            <a:endParaRPr/>
          </a:p>
        </p:txBody>
      </p:sp>
      <p:sp>
        <p:nvSpPr>
          <p:cNvPr id="1960" name="Google Shape;1960;p1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id="1961" name="Google Shape;19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273" y="2444250"/>
            <a:ext cx="2917689" cy="263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2" name="Google Shape;196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3388" y="2256268"/>
            <a:ext cx="2844142" cy="2821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3" name="Google Shape;1963;p11"/>
          <p:cNvSpPr/>
          <p:nvPr/>
        </p:nvSpPr>
        <p:spPr>
          <a:xfrm flipH="1" rot="710376">
            <a:off x="7741274" y="1588275"/>
            <a:ext cx="1642033" cy="878501"/>
          </a:xfrm>
          <a:prstGeom prst="wedgeEllipseCallout">
            <a:avLst>
              <a:gd fmla="val 44937" name="adj1"/>
              <a:gd fmla="val 59747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classe, je m’allonge sur ma chaise.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4" name="Google Shape;1964;p11"/>
          <p:cNvSpPr/>
          <p:nvPr/>
        </p:nvSpPr>
        <p:spPr>
          <a:xfrm flipH="1" rot="710376">
            <a:off x="3444714" y="1406643"/>
            <a:ext cx="1642033" cy="878501"/>
          </a:xfrm>
          <a:prstGeom prst="wedgeEllipseCallout">
            <a:avLst>
              <a:gd fmla="val 44937" name="adj1"/>
              <a:gd fmla="val 59747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classe, j’adopte une bonne posture.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5" name="Google Shape;196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1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En classe je dois m’assoir correctement et je dois être attentif.</a:t>
            </a:r>
            <a:endParaRPr/>
          </a:p>
        </p:txBody>
      </p:sp>
      <p:sp>
        <p:nvSpPr>
          <p:cNvPr id="1971" name="Google Shape;1971;p1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id="1972" name="Google Shape;197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8273" y="2444250"/>
            <a:ext cx="2917689" cy="263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3388" y="2256268"/>
            <a:ext cx="2844142" cy="2821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12"/>
          <p:cNvSpPr/>
          <p:nvPr/>
        </p:nvSpPr>
        <p:spPr>
          <a:xfrm flipH="1" rot="710376">
            <a:off x="7741274" y="1588275"/>
            <a:ext cx="1642033" cy="878501"/>
          </a:xfrm>
          <a:prstGeom prst="wedgeEllipseCallout">
            <a:avLst>
              <a:gd fmla="val 44937" name="adj1"/>
              <a:gd fmla="val 59747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classe, je m’allonge sur ma chaise.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5" name="Google Shape;1975;p12"/>
          <p:cNvSpPr/>
          <p:nvPr/>
        </p:nvSpPr>
        <p:spPr>
          <a:xfrm flipH="1" rot="710376">
            <a:off x="3444714" y="1406643"/>
            <a:ext cx="1642033" cy="878501"/>
          </a:xfrm>
          <a:prstGeom prst="wedgeEllipseCallout">
            <a:avLst>
              <a:gd fmla="val 44937" name="adj1"/>
              <a:gd fmla="val 59747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classe, j’adopte une bonne posture.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oche avec un remplissage uni" id="1976" name="Google Shape;197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8259" y="527526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12"/>
          <p:cNvSpPr/>
          <p:nvPr/>
        </p:nvSpPr>
        <p:spPr>
          <a:xfrm>
            <a:off x="7244502" y="5250003"/>
            <a:ext cx="1194318" cy="1194318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e image contenant dessin humoristique, mammifère, illustration, clipart&#10;&#10;Le contenu généré par l’IA peut être incorrect." id="1982" name="Google Shape;198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3" name="Google Shape;1983;p1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84" name="Google Shape;1984;p1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1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6" name="Google Shape;1986;p13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7" name="Google Shape;1987;p1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8" name="Google Shape;1988;p1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1989" name="Google Shape;1989;p13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b="1" sz="4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0" name="Google Shape;1990;p1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91" name="Google Shape;1991;p1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p1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va commencer cette séance par un rappel sur les caractéristiques et pôles d’un aimant.</a:t>
            </a:r>
            <a:br>
              <a:rPr lang="fr-FR"/>
            </a:br>
            <a:r>
              <a:rPr lang="fr-FR"/>
              <a:t>  Répondre par vrai ou faux.</a:t>
            </a:r>
            <a:endParaRPr/>
          </a:p>
        </p:txBody>
      </p:sp>
      <p:sp>
        <p:nvSpPr>
          <p:cNvPr id="1997" name="Google Shape;1997;p1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</a:t>
            </a:r>
            <a:endParaRPr/>
          </a:p>
        </p:txBody>
      </p:sp>
      <p:grpSp>
        <p:nvGrpSpPr>
          <p:cNvPr id="1998" name="Google Shape;1998;p14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1999" name="Google Shape;1999;p14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0" name="Google Shape;2000;p14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1" name="Google Shape;2001;p14"/>
          <p:cNvSpPr/>
          <p:nvPr/>
        </p:nvSpPr>
        <p:spPr>
          <a:xfrm>
            <a:off x="778058" y="1285563"/>
            <a:ext cx="674036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attire tous les métaux.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2" name="Google Shape;20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145" y="1315305"/>
            <a:ext cx="1986849" cy="183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35936" y="1318377"/>
            <a:ext cx="1983530" cy="183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14"/>
          <p:cNvPicPr preferRelativeResize="0"/>
          <p:nvPr/>
        </p:nvPicPr>
        <p:blipFill rotWithShape="1">
          <a:blip r:embed="rId6">
            <a:alphaModFix/>
          </a:blip>
          <a:srcRect b="13562" l="0" r="0" t="0"/>
          <a:stretch/>
        </p:blipFill>
        <p:spPr>
          <a:xfrm>
            <a:off x="7840980" y="3287300"/>
            <a:ext cx="3793014" cy="1587268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14"/>
          <p:cNvSpPr/>
          <p:nvPr/>
        </p:nvSpPr>
        <p:spPr>
          <a:xfrm>
            <a:off x="1429350" y="2578825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06" name="Google Shape;2006;p14"/>
          <p:cNvSpPr/>
          <p:nvPr/>
        </p:nvSpPr>
        <p:spPr>
          <a:xfrm>
            <a:off x="5183302" y="2658951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p1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Un aimant n’attire que les objets en fer , en nickel et en cobalt.</a:t>
            </a:r>
            <a:endParaRPr/>
          </a:p>
        </p:txBody>
      </p:sp>
      <p:sp>
        <p:nvSpPr>
          <p:cNvPr id="2012" name="Google Shape;2012;p1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réalise les petites expériences..</a:t>
            </a:r>
            <a:endParaRPr/>
          </a:p>
        </p:txBody>
      </p:sp>
      <p:grpSp>
        <p:nvGrpSpPr>
          <p:cNvPr id="2013" name="Google Shape;2013;p1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014" name="Google Shape;2014;p15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5" name="Google Shape;2015;p1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6" name="Google Shape;2016;p15"/>
          <p:cNvSpPr/>
          <p:nvPr/>
        </p:nvSpPr>
        <p:spPr>
          <a:xfrm>
            <a:off x="1429350" y="2578825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17" name="Google Shape;2017;p15"/>
          <p:cNvSpPr/>
          <p:nvPr/>
        </p:nvSpPr>
        <p:spPr>
          <a:xfrm>
            <a:off x="5183302" y="2658951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descr="Coche avec un remplissage uni" id="2018" name="Google Shape;201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8993" y="3594338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7145" y="1315305"/>
            <a:ext cx="1986849" cy="183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35936" y="1318377"/>
            <a:ext cx="1983530" cy="1836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15"/>
          <p:cNvPicPr preferRelativeResize="0"/>
          <p:nvPr/>
        </p:nvPicPr>
        <p:blipFill rotWithShape="1">
          <a:blip r:embed="rId7">
            <a:alphaModFix/>
          </a:blip>
          <a:srcRect b="13562" l="0" r="0" t="0"/>
          <a:stretch/>
        </p:blipFill>
        <p:spPr>
          <a:xfrm>
            <a:off x="7840980" y="3287300"/>
            <a:ext cx="3793014" cy="1587268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p15"/>
          <p:cNvSpPr/>
          <p:nvPr/>
        </p:nvSpPr>
        <p:spPr>
          <a:xfrm>
            <a:off x="778058" y="1285563"/>
            <a:ext cx="674036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attire tous les métaux.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6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p1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028" name="Google Shape;2028;p1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grpSp>
        <p:nvGrpSpPr>
          <p:cNvPr id="2029" name="Google Shape;2029;p16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030" name="Google Shape;2030;p16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1" name="Google Shape;2031;p16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2" name="Google Shape;2032;p16"/>
          <p:cNvSpPr/>
          <p:nvPr/>
        </p:nvSpPr>
        <p:spPr>
          <a:xfrm>
            <a:off x="1143448" y="1751046"/>
            <a:ext cx="9178945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deux pôles : un pôle nord et un pôle sud.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3" name="Google Shape;2033;p16"/>
          <p:cNvSpPr/>
          <p:nvPr/>
        </p:nvSpPr>
        <p:spPr>
          <a:xfrm>
            <a:off x="2640930" y="3410564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34" name="Google Shape;2034;p16"/>
          <p:cNvSpPr/>
          <p:nvPr/>
        </p:nvSpPr>
        <p:spPr>
          <a:xfrm>
            <a:off x="7322415" y="3429000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p1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Oui, un aimant possède un pôle nord noté N et un pôle sud noté S.</a:t>
            </a:r>
            <a:endParaRPr/>
          </a:p>
        </p:txBody>
      </p:sp>
      <p:sp>
        <p:nvSpPr>
          <p:cNvPr id="2040" name="Google Shape;2040;p17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présente aux élèves les aimants ainsi que la boussole.</a:t>
            </a:r>
            <a:endParaRPr/>
          </a:p>
        </p:txBody>
      </p:sp>
      <p:pic>
        <p:nvPicPr>
          <p:cNvPr id="2041" name="Google Shape;20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157698" y="4551806"/>
            <a:ext cx="1151624" cy="142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18537" y="4369455"/>
            <a:ext cx="1051483" cy="128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20413" y="4868559"/>
            <a:ext cx="620489" cy="789555"/>
          </a:xfrm>
          <a:prstGeom prst="rect">
            <a:avLst/>
          </a:prstGeom>
          <a:noFill/>
          <a:ln>
            <a:noFill/>
          </a:ln>
        </p:spPr>
      </p:pic>
      <p:sp>
        <p:nvSpPr>
          <p:cNvPr id="2044" name="Google Shape;2044;p17"/>
          <p:cNvSpPr/>
          <p:nvPr/>
        </p:nvSpPr>
        <p:spPr>
          <a:xfrm>
            <a:off x="1143448" y="1751046"/>
            <a:ext cx="9178945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deux pôles : un pôle nord et un pôle sud.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5" name="Google Shape;2045;p17"/>
          <p:cNvSpPr/>
          <p:nvPr/>
        </p:nvSpPr>
        <p:spPr>
          <a:xfrm>
            <a:off x="2640930" y="3410564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46" name="Google Shape;2046;p17"/>
          <p:cNvSpPr/>
          <p:nvPr/>
        </p:nvSpPr>
        <p:spPr>
          <a:xfrm>
            <a:off x="7322415" y="3429000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id="2047" name="Google Shape;204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1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053" name="Google Shape;2053;p1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grpSp>
        <p:nvGrpSpPr>
          <p:cNvPr id="2054" name="Google Shape;2054;p18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055" name="Google Shape;2055;p18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6" name="Google Shape;2056;p18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7" name="Google Shape;2057;p18"/>
          <p:cNvSpPr/>
          <p:nvPr/>
        </p:nvSpPr>
        <p:spPr>
          <a:xfrm>
            <a:off x="778058" y="1358613"/>
            <a:ext cx="770950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boussole contient une aiguille aimantée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18"/>
          <p:cNvSpPr/>
          <p:nvPr/>
        </p:nvSpPr>
        <p:spPr>
          <a:xfrm>
            <a:off x="1440780" y="2758028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59" name="Google Shape;2059;p18"/>
          <p:cNvSpPr/>
          <p:nvPr/>
        </p:nvSpPr>
        <p:spPr>
          <a:xfrm>
            <a:off x="5185005" y="2780002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id="2060" name="Google Shape;206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3055" y="1503721"/>
            <a:ext cx="2214282" cy="2888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Effectivement l’aiguille de la boussole est aimantée (sous forme d’aimant).</a:t>
            </a:r>
            <a:endParaRPr/>
          </a:p>
        </p:txBody>
      </p:sp>
      <p:sp>
        <p:nvSpPr>
          <p:cNvPr id="2066" name="Google Shape;2066;p1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pic>
        <p:nvPicPr>
          <p:cNvPr descr="Coche avec un remplissage uni" id="2067" name="Google Shape;20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7511" y="3737878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068" name="Google Shape;2068;p19"/>
          <p:cNvSpPr/>
          <p:nvPr/>
        </p:nvSpPr>
        <p:spPr>
          <a:xfrm>
            <a:off x="778058" y="1358613"/>
            <a:ext cx="770950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boussole contient une aiguille aimantée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9" name="Google Shape;2069;p19"/>
          <p:cNvSpPr/>
          <p:nvPr/>
        </p:nvSpPr>
        <p:spPr>
          <a:xfrm>
            <a:off x="1440780" y="2758028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70" name="Google Shape;2070;p19"/>
          <p:cNvSpPr/>
          <p:nvPr/>
        </p:nvSpPr>
        <p:spPr>
          <a:xfrm>
            <a:off x="5185005" y="2780002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id="2071" name="Google Shape;207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3055" y="1503721"/>
            <a:ext cx="2214282" cy="288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2" name="Google Shape;207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2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078" name="Google Shape;2078;p2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grpSp>
        <p:nvGrpSpPr>
          <p:cNvPr id="2079" name="Google Shape;2079;p20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080" name="Google Shape;2080;p20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1" name="Google Shape;2081;p20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2" name="Google Shape;2082;p20"/>
          <p:cNvSpPr/>
          <p:nvPr/>
        </p:nvSpPr>
        <p:spPr>
          <a:xfrm>
            <a:off x="297016" y="1536495"/>
            <a:ext cx="1159136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L’aiguille d’une boussole s'oriente approximativement nord-sud géographique.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p20"/>
          <p:cNvSpPr/>
          <p:nvPr/>
        </p:nvSpPr>
        <p:spPr>
          <a:xfrm>
            <a:off x="2503770" y="3204123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84" name="Google Shape;2084;p20"/>
          <p:cNvSpPr/>
          <p:nvPr/>
        </p:nvSpPr>
        <p:spPr>
          <a:xfrm>
            <a:off x="7996785" y="3196231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2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La boussole nous donne approximativement la direction nord-sud géographique..</a:t>
            </a:r>
            <a:endParaRPr/>
          </a:p>
        </p:txBody>
      </p:sp>
      <p:sp>
        <p:nvSpPr>
          <p:cNvPr id="2090" name="Google Shape;2090;p2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Sur leur ardoise, les élèves écrivent  vrai ou faux  ou l’enseignant.e désigne quelques -uns pour  répondre oralement.</a:t>
            </a:r>
            <a:endParaRPr/>
          </a:p>
        </p:txBody>
      </p:sp>
      <p:pic>
        <p:nvPicPr>
          <p:cNvPr descr="Coche avec un remplissage uni" id="2091" name="Google Shape;209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4631" y="4221208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092" name="Google Shape;2092;p21"/>
          <p:cNvSpPr/>
          <p:nvPr/>
        </p:nvSpPr>
        <p:spPr>
          <a:xfrm>
            <a:off x="297016" y="1536495"/>
            <a:ext cx="11591364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L’aiguille d’une boussole s'oriente approximativement nord-sud géographique.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3" name="Google Shape;2093;p21"/>
          <p:cNvSpPr/>
          <p:nvPr/>
        </p:nvSpPr>
        <p:spPr>
          <a:xfrm>
            <a:off x="2503770" y="3204123"/>
            <a:ext cx="1398292" cy="788485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094" name="Google Shape;2094;p21"/>
          <p:cNvSpPr/>
          <p:nvPr/>
        </p:nvSpPr>
        <p:spPr>
          <a:xfrm>
            <a:off x="7996785" y="3196231"/>
            <a:ext cx="1276212" cy="770049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pic>
        <p:nvPicPr>
          <p:cNvPr id="2095" name="Google Shape;209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9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0" name="Google Shape;2100;p2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1" name="Google Shape;2101;p2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2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3" name="Google Shape;2103;p22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4" name="Google Shape;2104;p2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5" name="Google Shape;2105;p2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 cmpd="sng" w="9525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06" name="Google Shape;2106;p22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36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i="1" sz="36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7" name="Google Shape;2107;p22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08" name="Google Shape;2108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9" name="Google Shape;2109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0" name="Google Shape;2110;p22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11" name="Google Shape;2111;p22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6" name="Google Shape;211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7" name="Google Shape;2117;p23"/>
          <p:cNvGrpSpPr/>
          <p:nvPr/>
        </p:nvGrpSpPr>
        <p:grpSpPr>
          <a:xfrm>
            <a:off x="175746" y="2385404"/>
            <a:ext cx="10704921" cy="1053675"/>
            <a:chOff x="175746" y="2385404"/>
            <a:chExt cx="10704921" cy="1053675"/>
          </a:xfrm>
        </p:grpSpPr>
        <p:pic>
          <p:nvPicPr>
            <p:cNvPr id="2118" name="Google Shape;2118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5746" y="2385404"/>
              <a:ext cx="1197905" cy="10330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9" name="Google Shape;2119;p23"/>
            <p:cNvSpPr/>
            <p:nvPr/>
          </p:nvSpPr>
          <p:spPr>
            <a:xfrm>
              <a:off x="1358872" y="2617984"/>
              <a:ext cx="9521795" cy="821095"/>
            </a:xfrm>
            <a:prstGeom prst="rect">
              <a:avLst/>
            </a:prstGeom>
            <a:solidFill>
              <a:srgbClr val="F2F2F2"/>
            </a:solidFill>
            <a:ln cap="flat" cmpd="sng" w="12700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Pourquoi l’aiguille de la boussole s’oriente-t-elle toujours dans la même direction ?</a:t>
              </a:r>
              <a:endParaRPr/>
            </a:p>
          </p:txBody>
        </p:sp>
      </p:grpSp>
      <p:grpSp>
        <p:nvGrpSpPr>
          <p:cNvPr id="2120" name="Google Shape;2120;p23"/>
          <p:cNvGrpSpPr/>
          <p:nvPr/>
        </p:nvGrpSpPr>
        <p:grpSpPr>
          <a:xfrm>
            <a:off x="429201" y="1096211"/>
            <a:ext cx="11720881" cy="1461105"/>
            <a:chOff x="429201" y="1096211"/>
            <a:chExt cx="11720881" cy="1461105"/>
          </a:xfrm>
        </p:grpSpPr>
        <p:sp>
          <p:nvSpPr>
            <p:cNvPr id="2121" name="Google Shape;2121;p23"/>
            <p:cNvSpPr txBox="1"/>
            <p:nvPr/>
          </p:nvSpPr>
          <p:spPr>
            <a:xfrm>
              <a:off x="429201" y="1239139"/>
              <a:ext cx="108870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❑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L’aiguille d’une boussole se stabilise toujours dans la même direction, même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en changeant la position de la boussole.</a:t>
              </a:r>
              <a:endParaRPr/>
            </a:p>
          </p:txBody>
        </p:sp>
        <p:grpSp>
          <p:nvGrpSpPr>
            <p:cNvPr id="2122" name="Google Shape;2122;p23"/>
            <p:cNvGrpSpPr/>
            <p:nvPr/>
          </p:nvGrpSpPr>
          <p:grpSpPr>
            <a:xfrm>
              <a:off x="10524565" y="1096211"/>
              <a:ext cx="1625517" cy="1461105"/>
              <a:chOff x="10524565" y="1096211"/>
              <a:chExt cx="1625517" cy="1461105"/>
            </a:xfrm>
          </p:grpSpPr>
          <p:pic>
            <p:nvPicPr>
              <p:cNvPr descr="Boussole — Wikipédia" id="2123" name="Google Shape;2123;p2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0524565" y="1096211"/>
                <a:ext cx="1498452" cy="127990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24" name="Google Shape;2124;p23"/>
              <p:cNvSpPr txBox="1"/>
              <p:nvPr/>
            </p:nvSpPr>
            <p:spPr>
              <a:xfrm>
                <a:off x="10787948" y="2187984"/>
                <a:ext cx="136213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Boussole</a:t>
                </a:r>
                <a:endParaRPr/>
              </a:p>
            </p:txBody>
          </p:sp>
        </p:grpSp>
      </p:grpSp>
      <p:grpSp>
        <p:nvGrpSpPr>
          <p:cNvPr id="2125" name="Google Shape;2125;p23"/>
          <p:cNvGrpSpPr/>
          <p:nvPr/>
        </p:nvGrpSpPr>
        <p:grpSpPr>
          <a:xfrm>
            <a:off x="344909" y="5608880"/>
            <a:ext cx="10451466" cy="928981"/>
            <a:chOff x="429201" y="5697284"/>
            <a:chExt cx="10451466" cy="928981"/>
          </a:xfrm>
        </p:grpSpPr>
        <p:sp>
          <p:nvSpPr>
            <p:cNvPr id="2126" name="Google Shape;2126;p23"/>
            <p:cNvSpPr/>
            <p:nvPr/>
          </p:nvSpPr>
          <p:spPr>
            <a:xfrm>
              <a:off x="1648933" y="6006955"/>
              <a:ext cx="9231734" cy="540589"/>
            </a:xfrm>
            <a:prstGeom prst="rect">
              <a:avLst/>
            </a:prstGeom>
            <a:solidFill>
              <a:srgbClr val="F2F2F2"/>
            </a:solidFill>
            <a:ln cap="flat" cmpd="sng" w="12700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Comment  reconnaître les pôles d’un aimant? </a:t>
              </a:r>
              <a:endParaRPr/>
            </a:p>
          </p:txBody>
        </p:sp>
        <p:pic>
          <p:nvPicPr>
            <p:cNvPr id="2127" name="Google Shape;2127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9201" y="5697284"/>
              <a:ext cx="1077195" cy="9289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28" name="Google Shape;2128;p23"/>
          <p:cNvGrpSpPr/>
          <p:nvPr/>
        </p:nvGrpSpPr>
        <p:grpSpPr>
          <a:xfrm>
            <a:off x="344909" y="3715183"/>
            <a:ext cx="10887021" cy="2113256"/>
            <a:chOff x="344909" y="3715183"/>
            <a:chExt cx="10887021" cy="2113256"/>
          </a:xfrm>
        </p:grpSpPr>
        <p:grpSp>
          <p:nvGrpSpPr>
            <p:cNvPr id="2129" name="Google Shape;2129;p23"/>
            <p:cNvGrpSpPr/>
            <p:nvPr/>
          </p:nvGrpSpPr>
          <p:grpSpPr>
            <a:xfrm>
              <a:off x="2684509" y="4755836"/>
              <a:ext cx="2546671" cy="1072603"/>
              <a:chOff x="2684509" y="4755836"/>
              <a:chExt cx="2546671" cy="1072603"/>
            </a:xfrm>
          </p:grpSpPr>
          <p:pic>
            <p:nvPicPr>
              <p:cNvPr id="2130" name="Google Shape;2130;p23"/>
              <p:cNvPicPr preferRelativeResize="0"/>
              <p:nvPr/>
            </p:nvPicPr>
            <p:blipFill rotWithShape="1">
              <a:blip r:embed="rId6">
                <a:alphaModFix/>
              </a:blip>
              <a:srcRect b="13042" l="6587" r="8748" t="18579"/>
              <a:stretch/>
            </p:blipFill>
            <p:spPr>
              <a:xfrm>
                <a:off x="2684509" y="4755836"/>
                <a:ext cx="2546671" cy="87172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1" name="Google Shape;2131;p23"/>
              <p:cNvSpPr txBox="1"/>
              <p:nvPr/>
            </p:nvSpPr>
            <p:spPr>
              <a:xfrm>
                <a:off x="3307496" y="5459107"/>
                <a:ext cx="136213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Aimant</a:t>
                </a:r>
                <a:endParaRPr/>
              </a:p>
            </p:txBody>
          </p:sp>
        </p:grpSp>
        <p:sp>
          <p:nvSpPr>
            <p:cNvPr id="2132" name="Google Shape;2132;p23"/>
            <p:cNvSpPr txBox="1"/>
            <p:nvPr/>
          </p:nvSpPr>
          <p:spPr>
            <a:xfrm>
              <a:off x="344909" y="3715183"/>
              <a:ext cx="108870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❑"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On approche un </a:t>
              </a:r>
              <a:r>
                <a:rPr b="1"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aimant droit</a:t>
              </a: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(AB) d’un aimant . On constate qu’il y a attraction ou répulsion selon le pôle rapproché.</a:t>
              </a:r>
              <a:endParaRPr/>
            </a:p>
          </p:txBody>
        </p:sp>
        <p:grpSp>
          <p:nvGrpSpPr>
            <p:cNvPr id="2133" name="Google Shape;2133;p23"/>
            <p:cNvGrpSpPr/>
            <p:nvPr/>
          </p:nvGrpSpPr>
          <p:grpSpPr>
            <a:xfrm>
              <a:off x="6264802" y="4755836"/>
              <a:ext cx="2201280" cy="1028037"/>
              <a:chOff x="6264802" y="4755836"/>
              <a:chExt cx="2201280" cy="1028037"/>
            </a:xfrm>
          </p:grpSpPr>
          <p:sp>
            <p:nvSpPr>
              <p:cNvPr id="2134" name="Google Shape;2134;p23"/>
              <p:cNvSpPr txBox="1"/>
              <p:nvPr/>
            </p:nvSpPr>
            <p:spPr>
              <a:xfrm>
                <a:off x="6960822" y="5414540"/>
                <a:ext cx="136213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Aimant</a:t>
                </a:r>
                <a:endParaRPr/>
              </a:p>
            </p:txBody>
          </p:sp>
          <p:pic>
            <p:nvPicPr>
              <p:cNvPr id="2135" name="Google Shape;2135;p23"/>
              <p:cNvPicPr preferRelativeResize="0"/>
              <p:nvPr/>
            </p:nvPicPr>
            <p:blipFill rotWithShape="1">
              <a:blip r:embed="rId7">
                <a:alphaModFix/>
              </a:blip>
              <a:srcRect b="0" l="30754" r="29768" t="0"/>
              <a:stretch/>
            </p:blipFill>
            <p:spPr>
              <a:xfrm rot="-5400000">
                <a:off x="7013806" y="4006831"/>
                <a:ext cx="703271" cy="22012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136" name="Google Shape;2136;p2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d’aborder notre tâche d’aujourd’hui, je vous présente la situation suivante:</a:t>
            </a:r>
            <a:endParaRPr/>
          </a:p>
        </p:txBody>
      </p:sp>
      <p:sp>
        <p:nvSpPr>
          <p:cNvPr id="2137" name="Google Shape;2137;p23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 L’enseignant·e décrit la situation et réalise l’expérience ( adapter avec le matériel disponible..)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2" name="Google Shape;214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80846" y="451327"/>
            <a:ext cx="434021" cy="434021"/>
          </a:xfrm>
          <a:prstGeom prst="rect">
            <a:avLst/>
          </a:prstGeom>
          <a:noFill/>
          <a:ln>
            <a:noFill/>
          </a:ln>
        </p:spPr>
      </p:pic>
      <p:sp>
        <p:nvSpPr>
          <p:cNvPr id="2143" name="Google Shape;2143;p24"/>
          <p:cNvSpPr txBox="1"/>
          <p:nvPr/>
        </p:nvSpPr>
        <p:spPr>
          <a:xfrm>
            <a:off x="1009015" y="1605070"/>
            <a:ext cx="10067364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Quelques réponses: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Parce que la Terre attire l’aiguille de la boussole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attire seulement les boussoles, pas comme un aimant.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pôle nord d’un aimant est le côté qui attire fortement le fer….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4" name="Google Shape;2144;p2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Proposer des réponses aux questions posées. </a:t>
            </a:r>
            <a:endParaRPr/>
          </a:p>
        </p:txBody>
      </p:sp>
      <p:sp>
        <p:nvSpPr>
          <p:cNvPr id="2145" name="Google Shape;2145;p24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 L’enseignant·e note quelques réponses des élèves aprés discussion.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25"/>
          <p:cNvSpPr/>
          <p:nvPr/>
        </p:nvSpPr>
        <p:spPr>
          <a:xfrm>
            <a:off x="774699" y="3191193"/>
            <a:ext cx="9730742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1" name="Google Shape;21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259" y="2907916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2" name="Google Shape;215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68814" y="441844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3" name="Google Shape;2153;p25"/>
          <p:cNvSpPr txBox="1"/>
          <p:nvPr/>
        </p:nvSpPr>
        <p:spPr>
          <a:xfrm>
            <a:off x="1279356" y="3295610"/>
            <a:ext cx="97315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285750" lvl="0" marL="285750" marR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polarité magnétiq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ue d’un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aimant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celle de la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Terre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4" name="Google Shape;2154;p2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55" name="Google Shape;2155;p2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À la fin de cette séance, vous serez capables  d’identifier les pôles magnétiques d’un aimant et de la Terre.</a:t>
            </a:r>
            <a:endParaRPr/>
          </a:p>
        </p:txBody>
      </p:sp>
      <p:sp>
        <p:nvSpPr>
          <p:cNvPr id="2156" name="Google Shape;2156;p25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(identifier; polarité magnétique) en revenant à la situation déclenchante.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0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p2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27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167" name="Google Shape;2167;p27"/>
          <p:cNvSpPr txBox="1"/>
          <p:nvPr/>
        </p:nvSpPr>
        <p:spPr>
          <a:xfrm>
            <a:off x="16225" y="1189811"/>
            <a:ext cx="1093547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Pôles d’un aimant:</a:t>
            </a:r>
            <a:endParaRPr/>
          </a:p>
        </p:txBody>
      </p:sp>
      <p:pic>
        <p:nvPicPr>
          <p:cNvPr id="2168" name="Google Shape;216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9" name="Google Shape;2169;p27"/>
          <p:cNvSpPr/>
          <p:nvPr/>
        </p:nvSpPr>
        <p:spPr>
          <a:xfrm>
            <a:off x="1076878" y="3043108"/>
            <a:ext cx="8814172" cy="2154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 aimant a deux pôles :</a:t>
            </a:r>
            <a:endParaRPr/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pôle </a:t>
            </a:r>
            <a:r>
              <a:rPr b="1" i="0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nord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0" lang="fr-FR" sz="2800">
                <a:solidFill>
                  <a:srgbClr val="ED1C24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 ,</a:t>
            </a:r>
            <a:endParaRPr b="0" i="0" sz="28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pôle</a:t>
            </a:r>
            <a:r>
              <a:rPr b="1" i="0" lang="fr-F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sud 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0" lang="fr-FR" sz="2800">
                <a:solidFill>
                  <a:srgbClr val="243D98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/>
          </a:p>
        </p:txBody>
      </p:sp>
      <p:pic>
        <p:nvPicPr>
          <p:cNvPr id="2170" name="Google Shape;217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6340560" y="1943246"/>
            <a:ext cx="1943887" cy="225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19548" y="1261916"/>
            <a:ext cx="1764016" cy="2080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62387" y="4571143"/>
            <a:ext cx="1349840" cy="171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33708" y="4198610"/>
            <a:ext cx="2957589" cy="2393408"/>
          </a:xfrm>
          <a:prstGeom prst="rect">
            <a:avLst/>
          </a:prstGeom>
          <a:noFill/>
          <a:ln>
            <a:noFill/>
          </a:ln>
        </p:spPr>
      </p:pic>
      <p:sp>
        <p:nvSpPr>
          <p:cNvPr id="2174" name="Google Shape;2174;p27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pouvoir identifier les pôles magnétiques d’un aimant ou de la Terre, je vais vous présenter les les pôles d’un aimant et l’interaction entre les pôles des aimants. </a:t>
            </a:r>
            <a:endParaRPr/>
          </a:p>
        </p:txBody>
      </p:sp>
      <p:sp>
        <p:nvSpPr>
          <p:cNvPr id="2175" name="Google Shape;2175;p27"/>
          <p:cNvSpPr txBox="1"/>
          <p:nvPr>
            <p:ph idx="4294967295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L’enseignant présente les différents aimants ainsi que les aiguilles aimantées et les boussoles en indiquant leurs pôles sud et nord</a:t>
            </a:r>
            <a:endParaRPr/>
          </a:p>
        </p:txBody>
      </p:sp>
      <p:sp>
        <p:nvSpPr>
          <p:cNvPr id="2176" name="Google Shape;2176;p27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p28"/>
          <p:cNvSpPr txBox="1"/>
          <p:nvPr/>
        </p:nvSpPr>
        <p:spPr>
          <a:xfrm>
            <a:off x="387918" y="1201331"/>
            <a:ext cx="1093547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Interaction entre les pôles sud (S) et nord(N):</a:t>
            </a:r>
            <a:endParaRPr/>
          </a:p>
        </p:txBody>
      </p:sp>
      <p:pic>
        <p:nvPicPr>
          <p:cNvPr id="2182" name="Google Shape;218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83" name="Google Shape;2183;p28"/>
          <p:cNvSpPr/>
          <p:nvPr/>
        </p:nvSpPr>
        <p:spPr>
          <a:xfrm>
            <a:off x="516345" y="2119744"/>
            <a:ext cx="782979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200"/>
              <a:buFont typeface="Noto Sans Symbols"/>
              <a:buChar char="▪"/>
            </a:pPr>
            <a:r>
              <a:rPr b="0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Deux pôles de </a:t>
            </a:r>
            <a:r>
              <a:rPr b="1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même nature </a:t>
            </a:r>
            <a:r>
              <a:rPr b="1" i="0" lang="fr-FR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se repoussent</a:t>
            </a:r>
            <a:r>
              <a:rPr b="0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184" name="Google Shape;2184;p28"/>
          <p:cNvSpPr/>
          <p:nvPr/>
        </p:nvSpPr>
        <p:spPr>
          <a:xfrm>
            <a:off x="387918" y="4145767"/>
            <a:ext cx="881417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200"/>
              <a:buFont typeface="Noto Sans Symbols"/>
              <a:buChar char="▪"/>
            </a:pPr>
            <a:r>
              <a:rPr b="0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Deux pôles de </a:t>
            </a:r>
            <a:r>
              <a:rPr b="1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nature différente </a:t>
            </a:r>
            <a:r>
              <a:rPr b="1" i="0" lang="fr-FR" sz="3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s’attirent</a:t>
            </a:r>
            <a:r>
              <a:rPr b="0" i="0" lang="fr-FR" sz="32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2185" name="Google Shape;2185;p28"/>
          <p:cNvGrpSpPr/>
          <p:nvPr/>
        </p:nvGrpSpPr>
        <p:grpSpPr>
          <a:xfrm>
            <a:off x="7728370" y="4962413"/>
            <a:ext cx="1949375" cy="1438692"/>
            <a:chOff x="5171518" y="4962413"/>
            <a:chExt cx="1949375" cy="1438692"/>
          </a:xfrm>
        </p:grpSpPr>
        <p:pic>
          <p:nvPicPr>
            <p:cNvPr id="2186" name="Google Shape;2186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5400000">
              <a:off x="5541518" y="4592413"/>
              <a:ext cx="1209375" cy="1949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7" name="Google Shape;2187;p28"/>
            <p:cNvSpPr/>
            <p:nvPr/>
          </p:nvSpPr>
          <p:spPr>
            <a:xfrm flipH="1">
              <a:off x="5342963" y="5908662"/>
              <a:ext cx="860612" cy="49244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8" name="Google Shape;2188;p28"/>
          <p:cNvGrpSpPr/>
          <p:nvPr/>
        </p:nvGrpSpPr>
        <p:grpSpPr>
          <a:xfrm>
            <a:off x="149787" y="5033403"/>
            <a:ext cx="2195852" cy="1485500"/>
            <a:chOff x="2446971" y="4945509"/>
            <a:chExt cx="2195852" cy="1485500"/>
          </a:xfrm>
        </p:grpSpPr>
        <p:pic>
          <p:nvPicPr>
            <p:cNvPr id="2189" name="Google Shape;2189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400000">
              <a:off x="2757159" y="4635321"/>
              <a:ext cx="1209375" cy="18297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0" name="Google Shape;2190;p28"/>
            <p:cNvSpPr/>
            <p:nvPr/>
          </p:nvSpPr>
          <p:spPr>
            <a:xfrm>
              <a:off x="3782211" y="5955054"/>
              <a:ext cx="860612" cy="47595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1" name="Google Shape;2191;p28"/>
          <p:cNvGrpSpPr/>
          <p:nvPr/>
        </p:nvGrpSpPr>
        <p:grpSpPr>
          <a:xfrm>
            <a:off x="5189446" y="2422891"/>
            <a:ext cx="1731771" cy="1398674"/>
            <a:chOff x="5189446" y="2422891"/>
            <a:chExt cx="1731771" cy="1398674"/>
          </a:xfrm>
        </p:grpSpPr>
        <p:pic>
          <p:nvPicPr>
            <p:cNvPr id="2192" name="Google Shape;2192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5400000">
              <a:off x="5450644" y="2161693"/>
              <a:ext cx="1209375" cy="17317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3" name="Google Shape;2193;p28"/>
            <p:cNvSpPr/>
            <p:nvPr/>
          </p:nvSpPr>
          <p:spPr>
            <a:xfrm>
              <a:off x="5342963" y="3329122"/>
              <a:ext cx="860612" cy="49244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4" name="Google Shape;2194;p28"/>
          <p:cNvGrpSpPr/>
          <p:nvPr/>
        </p:nvGrpSpPr>
        <p:grpSpPr>
          <a:xfrm>
            <a:off x="2623059" y="2422891"/>
            <a:ext cx="2019764" cy="1428578"/>
            <a:chOff x="2623059" y="2422891"/>
            <a:chExt cx="2019764" cy="1428578"/>
          </a:xfrm>
        </p:grpSpPr>
        <p:pic>
          <p:nvPicPr>
            <p:cNvPr id="2195" name="Google Shape;2195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400000">
              <a:off x="2884257" y="2161693"/>
              <a:ext cx="1209375" cy="17317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6" name="Google Shape;2196;p28"/>
            <p:cNvSpPr/>
            <p:nvPr/>
          </p:nvSpPr>
          <p:spPr>
            <a:xfrm flipH="1">
              <a:off x="3782211" y="3375514"/>
              <a:ext cx="860612" cy="47595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7" name="Google Shape;2197;p28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pouvoir de pouvoir identifier les pôles magnétiques d’un aimant ou de la Terre, je vais vous présenter les  pôles d’un aimant et l’interaction entre les pôles. </a:t>
            </a:r>
            <a:endParaRPr/>
          </a:p>
        </p:txBody>
      </p:sp>
      <p:sp>
        <p:nvSpPr>
          <p:cNvPr id="2198" name="Google Shape;2198;p28"/>
          <p:cNvSpPr txBox="1"/>
          <p:nvPr>
            <p:ph idx="4294967295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L’enseignant réalise les expériences en verbalisant.</a:t>
            </a:r>
            <a:endParaRPr/>
          </a:p>
        </p:txBody>
      </p:sp>
      <p:sp>
        <p:nvSpPr>
          <p:cNvPr id="2199" name="Google Shape;2199;p28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3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29"/>
          <p:cNvSpPr/>
          <p:nvPr/>
        </p:nvSpPr>
        <p:spPr>
          <a:xfrm>
            <a:off x="275234" y="1360967"/>
            <a:ext cx="617489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Terre et les aimants: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se comporte comme un aimant géant.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5" name="Google Shape;220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diagramme, capture d’écran, art&#10;&#10;Le contenu généré par l’IA peut être incorrect." id="2206" name="Google Shape;2206;p29"/>
          <p:cNvPicPr preferRelativeResize="0"/>
          <p:nvPr/>
        </p:nvPicPr>
        <p:blipFill rotWithShape="1">
          <a:blip r:embed="rId4">
            <a:alphaModFix/>
          </a:blip>
          <a:srcRect b="7643" l="7729" r="14504" t="8157"/>
          <a:stretch/>
        </p:blipFill>
        <p:spPr>
          <a:xfrm>
            <a:off x="6606539" y="1360967"/>
            <a:ext cx="5028698" cy="3817620"/>
          </a:xfrm>
          <a:prstGeom prst="rect">
            <a:avLst/>
          </a:prstGeom>
          <a:noFill/>
          <a:ln>
            <a:noFill/>
          </a:ln>
        </p:spPr>
      </p:pic>
      <p:sp>
        <p:nvSpPr>
          <p:cNvPr id="2207" name="Google Shape;2207;p29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la Terre, elle se comporte comme un aimant géant qui elle aussi a deux pôles. </a:t>
            </a:r>
            <a:endParaRPr/>
          </a:p>
        </p:txBody>
      </p:sp>
      <p:sp>
        <p:nvSpPr>
          <p:cNvPr id="2208" name="Google Shape;2208;p29"/>
          <p:cNvSpPr txBox="1"/>
          <p:nvPr>
            <p:ph idx="4294967295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L’enseignant décrit le schéma sans rentrer dans les détails.</a:t>
            </a:r>
            <a:endParaRPr/>
          </a:p>
        </p:txBody>
      </p:sp>
      <p:sp>
        <p:nvSpPr>
          <p:cNvPr id="2209" name="Google Shape;2209;p29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3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8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9" name="Google Shape;22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20" name="Google Shape;2220;p31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21" name="Google Shape;2221;p31"/>
          <p:cNvSpPr txBox="1"/>
          <p:nvPr/>
        </p:nvSpPr>
        <p:spPr>
          <a:xfrm>
            <a:off x="793601" y="4260071"/>
            <a:ext cx="1092326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demande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d’identifier le pôle nord(N) et le pôle sud(S)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l’aimant(AB) sachant qu’il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avec un aimant de pôles connus.</a:t>
            </a:r>
            <a:endParaRPr/>
          </a:p>
        </p:txBody>
      </p:sp>
      <p:sp>
        <p:nvSpPr>
          <p:cNvPr id="2222" name="Google Shape;2222;p31"/>
          <p:cNvSpPr txBox="1"/>
          <p:nvPr/>
        </p:nvSpPr>
        <p:spPr>
          <a:xfrm>
            <a:off x="7368988" y="3146612"/>
            <a:ext cx="8247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23" name="Google Shape;2223;p31"/>
          <p:cNvSpPr txBox="1"/>
          <p:nvPr/>
        </p:nvSpPr>
        <p:spPr>
          <a:xfrm>
            <a:off x="585223" y="1700714"/>
            <a:ext cx="10553700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ci-contre illustre deux aimants 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les pôles de l’aimant (AB).</a:t>
            </a:r>
            <a:endParaRPr/>
          </a:p>
        </p:txBody>
      </p:sp>
      <p:pic>
        <p:nvPicPr>
          <p:cNvPr descr="C:\Users\lenovo\Downloads\ChatGPT Image 12 janv. 2026, 15_19_40.png" id="2224" name="Google Shape;2224;p31"/>
          <p:cNvPicPr preferRelativeResize="0"/>
          <p:nvPr/>
        </p:nvPicPr>
        <p:blipFill rotWithShape="1">
          <a:blip r:embed="rId4">
            <a:alphaModFix/>
          </a:blip>
          <a:srcRect b="27687" l="0" r="0" t="33225"/>
          <a:stretch/>
        </p:blipFill>
        <p:spPr>
          <a:xfrm>
            <a:off x="6364941" y="1988317"/>
            <a:ext cx="4667382" cy="12569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5" name="Google Shape;2225;p31"/>
          <p:cNvCxnSpPr/>
          <p:nvPr/>
        </p:nvCxnSpPr>
        <p:spPr>
          <a:xfrm flipH="1">
            <a:off x="7207624" y="295834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26" name="Google Shape;2226;p31"/>
          <p:cNvCxnSpPr/>
          <p:nvPr/>
        </p:nvCxnSpPr>
        <p:spPr>
          <a:xfrm>
            <a:off x="8749554" y="300316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27" name="Google Shape;2227;p31"/>
          <p:cNvSpPr/>
          <p:nvPr/>
        </p:nvSpPr>
        <p:spPr>
          <a:xfrm>
            <a:off x="7497461" y="3092307"/>
            <a:ext cx="2008093" cy="448241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endParaRPr/>
          </a:p>
        </p:txBody>
      </p:sp>
      <p:sp>
        <p:nvSpPr>
          <p:cNvPr id="2228" name="Google Shape;2228;p31"/>
          <p:cNvSpPr txBox="1"/>
          <p:nvPr/>
        </p:nvSpPr>
        <p:spPr>
          <a:xfrm>
            <a:off x="9505554" y="1879781"/>
            <a:ext cx="6723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29" name="Google Shape;2229;p31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Voici notre tâche principale. Je vais vous montrer comment identifier les pôles d’un aimant.</a:t>
            </a:r>
            <a:endParaRPr/>
          </a:p>
        </p:txBody>
      </p:sp>
      <p:sp>
        <p:nvSpPr>
          <p:cNvPr id="2230" name="Google Shape;2230;p31"/>
          <p:cNvSpPr txBox="1"/>
          <p:nvPr>
            <p:ph idx="4294967295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L’enseignant.e réalise une expérience et attire l’attention des élèves à l’observation.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5" name="Google Shape;223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36" name="Google Shape;2236;p32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réaliser ma tâche je suis les étapes suivantes : </a:t>
            </a:r>
            <a:endParaRPr/>
          </a:p>
        </p:txBody>
      </p:sp>
      <p:sp>
        <p:nvSpPr>
          <p:cNvPr id="2237" name="Google Shape;2237;p32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 explique ce qui est demandé.</a:t>
            </a:r>
            <a:endParaRPr/>
          </a:p>
        </p:txBody>
      </p:sp>
      <p:grpSp>
        <p:nvGrpSpPr>
          <p:cNvPr id="2238" name="Google Shape;2238;p32"/>
          <p:cNvGrpSpPr/>
          <p:nvPr/>
        </p:nvGrpSpPr>
        <p:grpSpPr>
          <a:xfrm>
            <a:off x="657726" y="1784572"/>
            <a:ext cx="11142344" cy="705852"/>
            <a:chOff x="657726" y="1543941"/>
            <a:chExt cx="11142344" cy="705852"/>
          </a:xfrm>
        </p:grpSpPr>
        <p:sp>
          <p:nvSpPr>
            <p:cNvPr id="2239" name="Google Shape;2239;p32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précise s’il s’agit d’une répulsion ou attraction.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0" name="Google Shape;2240;p32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grpSp>
        <p:nvGrpSpPr>
          <p:cNvPr id="2241" name="Google Shape;2241;p32"/>
          <p:cNvGrpSpPr/>
          <p:nvPr/>
        </p:nvGrpSpPr>
        <p:grpSpPr>
          <a:xfrm>
            <a:off x="657726" y="3164339"/>
            <a:ext cx="11142344" cy="705852"/>
            <a:chOff x="657726" y="1543941"/>
            <a:chExt cx="11142344" cy="705852"/>
          </a:xfrm>
        </p:grpSpPr>
        <p:sp>
          <p:nvSpPr>
            <p:cNvPr id="2242" name="Google Shape;2242;p32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J’identifié la nature du pôle A.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3" name="Google Shape;2243;p32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</p:grpSp>
      <p:grpSp>
        <p:nvGrpSpPr>
          <p:cNvPr id="2244" name="Google Shape;2244;p32"/>
          <p:cNvGrpSpPr/>
          <p:nvPr/>
        </p:nvGrpSpPr>
        <p:grpSpPr>
          <a:xfrm>
            <a:off x="657726" y="4549696"/>
            <a:ext cx="11142344" cy="705852"/>
            <a:chOff x="657726" y="1543941"/>
            <a:chExt cx="11142344" cy="705852"/>
          </a:xfrm>
        </p:grpSpPr>
        <p:sp>
          <p:nvSpPr>
            <p:cNvPr id="2245" name="Google Shape;2245;p32"/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J’identifié la nature du pôle B. 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6" name="Google Shape;2246;p32"/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0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1" name="Google Shape;22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p33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53" name="Google Shape;2253;p33"/>
          <p:cNvSpPr txBox="1"/>
          <p:nvPr/>
        </p:nvSpPr>
        <p:spPr>
          <a:xfrm>
            <a:off x="671148" y="4650284"/>
            <a:ext cx="109232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aimants s’éloignent l’un de l’autre,  donc 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non attraction.</a:t>
            </a:r>
            <a:endParaRPr/>
          </a:p>
        </p:txBody>
      </p:sp>
      <p:pic>
        <p:nvPicPr>
          <p:cNvPr id="2254" name="Google Shape;2254;p33"/>
          <p:cNvPicPr preferRelativeResize="0"/>
          <p:nvPr/>
        </p:nvPicPr>
        <p:blipFill rotWithShape="1">
          <a:blip r:embed="rId4">
            <a:alphaModFix/>
          </a:blip>
          <a:srcRect b="25229" l="10915" r="11792" t="68235"/>
          <a:stretch/>
        </p:blipFill>
        <p:spPr>
          <a:xfrm>
            <a:off x="627370" y="4055606"/>
            <a:ext cx="10881115" cy="522013"/>
          </a:xfrm>
          <a:prstGeom prst="rect">
            <a:avLst/>
          </a:prstGeom>
          <a:noFill/>
          <a:ln>
            <a:noFill/>
          </a:ln>
        </p:spPr>
      </p:pic>
      <p:sp>
        <p:nvSpPr>
          <p:cNvPr id="2255" name="Google Shape;2255;p33"/>
          <p:cNvSpPr/>
          <p:nvPr/>
        </p:nvSpPr>
        <p:spPr>
          <a:xfrm>
            <a:off x="2662518" y="5614899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6" name="Google Shape;2256;p33"/>
          <p:cNvSpPr/>
          <p:nvPr/>
        </p:nvSpPr>
        <p:spPr>
          <a:xfrm>
            <a:off x="1112657" y="5596991"/>
            <a:ext cx="67559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Répulsion                                 	Attraction              </a:t>
            </a:r>
            <a:endParaRPr/>
          </a:p>
        </p:txBody>
      </p:sp>
      <p:sp>
        <p:nvSpPr>
          <p:cNvPr id="2257" name="Google Shape;2257;p33"/>
          <p:cNvSpPr/>
          <p:nvPr/>
        </p:nvSpPr>
        <p:spPr>
          <a:xfrm>
            <a:off x="2869194" y="5582520"/>
            <a:ext cx="16511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800">
                <a:solidFill>
                  <a:srgbClr val="243D98"/>
                </a:solidFill>
                <a:latin typeface="Radley"/>
                <a:ea typeface="Radley"/>
                <a:cs typeface="Radley"/>
                <a:sym typeface="Radley"/>
              </a:rPr>
              <a:t>x</a:t>
            </a:r>
            <a:endParaRPr/>
          </a:p>
        </p:txBody>
      </p:sp>
      <p:sp>
        <p:nvSpPr>
          <p:cNvPr id="2258" name="Google Shape;2258;p33"/>
          <p:cNvSpPr/>
          <p:nvPr/>
        </p:nvSpPr>
        <p:spPr>
          <a:xfrm>
            <a:off x="6822141" y="5639280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9" name="Google Shape;2259;p33"/>
          <p:cNvSpPr txBox="1"/>
          <p:nvPr/>
        </p:nvSpPr>
        <p:spPr>
          <a:xfrm>
            <a:off x="7368988" y="3146612"/>
            <a:ext cx="8247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60" name="Google Shape;2260;p33"/>
          <p:cNvSpPr txBox="1"/>
          <p:nvPr/>
        </p:nvSpPr>
        <p:spPr>
          <a:xfrm>
            <a:off x="585223" y="1700714"/>
            <a:ext cx="10553700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ci-contre illustre deux aimants 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les pôles de l’aimant (AB).</a:t>
            </a:r>
            <a:endParaRPr/>
          </a:p>
        </p:txBody>
      </p:sp>
      <p:pic>
        <p:nvPicPr>
          <p:cNvPr descr="C:\Users\lenovo\Downloads\ChatGPT Image 12 janv. 2026, 15_19_40.png" id="2261" name="Google Shape;2261;p33"/>
          <p:cNvPicPr preferRelativeResize="0"/>
          <p:nvPr/>
        </p:nvPicPr>
        <p:blipFill rotWithShape="1">
          <a:blip r:embed="rId5">
            <a:alphaModFix/>
          </a:blip>
          <a:srcRect b="27687" l="0" r="0" t="33225"/>
          <a:stretch/>
        </p:blipFill>
        <p:spPr>
          <a:xfrm>
            <a:off x="6364941" y="1988317"/>
            <a:ext cx="4667382" cy="12569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2" name="Google Shape;2262;p33"/>
          <p:cNvCxnSpPr/>
          <p:nvPr/>
        </p:nvCxnSpPr>
        <p:spPr>
          <a:xfrm flipH="1">
            <a:off x="7207624" y="295834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63" name="Google Shape;2263;p33"/>
          <p:cNvCxnSpPr/>
          <p:nvPr/>
        </p:nvCxnSpPr>
        <p:spPr>
          <a:xfrm>
            <a:off x="8749554" y="300316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64" name="Google Shape;2264;p33"/>
          <p:cNvSpPr/>
          <p:nvPr/>
        </p:nvSpPr>
        <p:spPr>
          <a:xfrm>
            <a:off x="7497461" y="3092307"/>
            <a:ext cx="2008093" cy="448241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endParaRPr/>
          </a:p>
        </p:txBody>
      </p:sp>
      <p:sp>
        <p:nvSpPr>
          <p:cNvPr id="2265" name="Google Shape;2265;p33"/>
          <p:cNvSpPr txBox="1"/>
          <p:nvPr/>
        </p:nvSpPr>
        <p:spPr>
          <a:xfrm>
            <a:off x="9505554" y="1879781"/>
            <a:ext cx="6723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66" name="Google Shape;2266;p33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Je constate le type d’interaction entre les deux aimants.</a:t>
            </a:r>
            <a:endParaRPr/>
          </a:p>
        </p:txBody>
      </p:sp>
      <p:sp>
        <p:nvSpPr>
          <p:cNvPr id="2267" name="Google Shape;2267;p33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réalise une expérience et attire l’attention des élèves à l’observation. Faire différentier l’attraction et la répulsion.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2" name="Google Shape;227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73" name="Google Shape;2273;p34"/>
          <p:cNvSpPr/>
          <p:nvPr/>
        </p:nvSpPr>
        <p:spPr>
          <a:xfrm>
            <a:off x="382321" y="1132419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74" name="Google Shape;2274;p34"/>
          <p:cNvSpPr txBox="1"/>
          <p:nvPr/>
        </p:nvSpPr>
        <p:spPr>
          <a:xfrm>
            <a:off x="695447" y="4616082"/>
            <a:ext cx="71977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sait que deux pôles de même nature se repoussent.</a:t>
            </a:r>
            <a:endParaRPr/>
          </a:p>
        </p:txBody>
      </p:sp>
      <p:pic>
        <p:nvPicPr>
          <p:cNvPr id="2275" name="Google Shape;2275;p34"/>
          <p:cNvPicPr preferRelativeResize="0"/>
          <p:nvPr/>
        </p:nvPicPr>
        <p:blipFill rotWithShape="1">
          <a:blip r:embed="rId4">
            <a:alphaModFix/>
          </a:blip>
          <a:srcRect b="13464" l="10695" r="11888" t="81700"/>
          <a:stretch/>
        </p:blipFill>
        <p:spPr>
          <a:xfrm>
            <a:off x="671148" y="3951934"/>
            <a:ext cx="10378432" cy="440927"/>
          </a:xfrm>
          <a:prstGeom prst="rect">
            <a:avLst/>
          </a:prstGeom>
          <a:noFill/>
          <a:ln>
            <a:noFill/>
          </a:ln>
        </p:spPr>
      </p:pic>
      <p:sp>
        <p:nvSpPr>
          <p:cNvPr id="2276" name="Google Shape;2276;p34"/>
          <p:cNvSpPr/>
          <p:nvPr/>
        </p:nvSpPr>
        <p:spPr>
          <a:xfrm>
            <a:off x="695447" y="5545241"/>
            <a:ext cx="117168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 ......................... entre A et S, donc le pôle A est le pôle ......................... de (AB).</a:t>
            </a:r>
            <a:endParaRPr/>
          </a:p>
        </p:txBody>
      </p:sp>
      <p:sp>
        <p:nvSpPr>
          <p:cNvPr id="2277" name="Google Shape;2277;p34"/>
          <p:cNvSpPr/>
          <p:nvPr/>
        </p:nvSpPr>
        <p:spPr>
          <a:xfrm>
            <a:off x="1757847" y="5512717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répulsion</a:t>
            </a:r>
            <a:endParaRPr/>
          </a:p>
        </p:txBody>
      </p:sp>
      <p:sp>
        <p:nvSpPr>
          <p:cNvPr id="2278" name="Google Shape;2278;p34"/>
          <p:cNvSpPr/>
          <p:nvPr/>
        </p:nvSpPr>
        <p:spPr>
          <a:xfrm>
            <a:off x="8749554" y="5446083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Sud (S)</a:t>
            </a:r>
            <a:endParaRPr/>
          </a:p>
        </p:txBody>
      </p:sp>
      <p:sp>
        <p:nvSpPr>
          <p:cNvPr id="2279" name="Google Shape;2279;p34"/>
          <p:cNvSpPr txBox="1"/>
          <p:nvPr/>
        </p:nvSpPr>
        <p:spPr>
          <a:xfrm>
            <a:off x="7368988" y="3146612"/>
            <a:ext cx="8247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80" name="Google Shape;2280;p34"/>
          <p:cNvSpPr txBox="1"/>
          <p:nvPr/>
        </p:nvSpPr>
        <p:spPr>
          <a:xfrm>
            <a:off x="585223" y="1700714"/>
            <a:ext cx="10553700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ci-contre illustre deux aimants 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les pôles de l’aimant (AB).</a:t>
            </a:r>
            <a:endParaRPr/>
          </a:p>
        </p:txBody>
      </p:sp>
      <p:pic>
        <p:nvPicPr>
          <p:cNvPr descr="C:\Users\lenovo\Downloads\ChatGPT Image 12 janv. 2026, 15_19_40.png" id="2281" name="Google Shape;2281;p34"/>
          <p:cNvPicPr preferRelativeResize="0"/>
          <p:nvPr/>
        </p:nvPicPr>
        <p:blipFill rotWithShape="1">
          <a:blip r:embed="rId5">
            <a:alphaModFix/>
          </a:blip>
          <a:srcRect b="27687" l="0" r="0" t="33225"/>
          <a:stretch/>
        </p:blipFill>
        <p:spPr>
          <a:xfrm>
            <a:off x="6364941" y="1988317"/>
            <a:ext cx="4667382" cy="12569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2" name="Google Shape;2282;p34"/>
          <p:cNvCxnSpPr/>
          <p:nvPr/>
        </p:nvCxnSpPr>
        <p:spPr>
          <a:xfrm flipH="1">
            <a:off x="7207624" y="295834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83" name="Google Shape;2283;p34"/>
          <p:cNvCxnSpPr/>
          <p:nvPr/>
        </p:nvCxnSpPr>
        <p:spPr>
          <a:xfrm>
            <a:off x="8749554" y="3003163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84" name="Google Shape;2284;p34"/>
          <p:cNvSpPr/>
          <p:nvPr/>
        </p:nvSpPr>
        <p:spPr>
          <a:xfrm>
            <a:off x="7497461" y="3092307"/>
            <a:ext cx="2008093" cy="448241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endParaRPr/>
          </a:p>
        </p:txBody>
      </p:sp>
      <p:sp>
        <p:nvSpPr>
          <p:cNvPr id="2285" name="Google Shape;2285;p34"/>
          <p:cNvSpPr txBox="1"/>
          <p:nvPr/>
        </p:nvSpPr>
        <p:spPr>
          <a:xfrm>
            <a:off x="9505554" y="1879781"/>
            <a:ext cx="6723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sp>
        <p:nvSpPr>
          <p:cNvPr id="2286" name="Google Shape;2286;p34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Après avoir constaté qu’il y a répulsion du pôle A par le pôle S , je  vais identifier la nature du pôle A.</a:t>
            </a:r>
            <a:endParaRPr/>
          </a:p>
        </p:txBody>
      </p:sp>
      <p:sp>
        <p:nvSpPr>
          <p:cNvPr id="2287" name="Google Shape;2287;p34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explicite son raisonnement.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35"/>
          <p:cNvSpPr txBox="1"/>
          <p:nvPr/>
        </p:nvSpPr>
        <p:spPr>
          <a:xfrm>
            <a:off x="424134" y="1395718"/>
            <a:ext cx="11375936" cy="1938992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schéma ci-contre illustre deux aimants 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les pôles de l’aimant (AB).</a:t>
            </a:r>
            <a:endParaRPr/>
          </a:p>
        </p:txBody>
      </p:sp>
      <p:pic>
        <p:nvPicPr>
          <p:cNvPr id="2293" name="Google Shape;229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35"/>
          <p:cNvSpPr/>
          <p:nvPr/>
        </p:nvSpPr>
        <p:spPr>
          <a:xfrm>
            <a:off x="391930" y="1019121"/>
            <a:ext cx="2500008" cy="408351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5" name="Google Shape;2295;p35"/>
          <p:cNvSpPr txBox="1"/>
          <p:nvPr/>
        </p:nvSpPr>
        <p:spPr>
          <a:xfrm>
            <a:off x="2883227" y="3913104"/>
            <a:ext cx="64577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deux pôles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 (S) et nord (N).</a:t>
            </a:r>
            <a:endParaRPr/>
          </a:p>
        </p:txBody>
      </p:sp>
      <p:sp>
        <p:nvSpPr>
          <p:cNvPr id="2296" name="Google Shape;2296;p35"/>
          <p:cNvSpPr/>
          <p:nvPr/>
        </p:nvSpPr>
        <p:spPr>
          <a:xfrm>
            <a:off x="3738281" y="4374356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Sud (S)</a:t>
            </a:r>
            <a:endParaRPr/>
          </a:p>
        </p:txBody>
      </p:sp>
      <p:pic>
        <p:nvPicPr>
          <p:cNvPr id="2297" name="Google Shape;2297;p35"/>
          <p:cNvPicPr preferRelativeResize="0"/>
          <p:nvPr/>
        </p:nvPicPr>
        <p:blipFill rotWithShape="1">
          <a:blip r:embed="rId4">
            <a:alphaModFix/>
          </a:blip>
          <a:srcRect b="38824" l="11057" r="12900" t="55424"/>
          <a:stretch/>
        </p:blipFill>
        <p:spPr>
          <a:xfrm>
            <a:off x="424134" y="3392958"/>
            <a:ext cx="10541384" cy="457954"/>
          </a:xfrm>
          <a:prstGeom prst="rect">
            <a:avLst/>
          </a:prstGeom>
          <a:noFill/>
          <a:ln>
            <a:noFill/>
          </a:ln>
        </p:spPr>
      </p:pic>
      <p:sp>
        <p:nvSpPr>
          <p:cNvPr id="2298" name="Google Shape;2298;p35"/>
          <p:cNvSpPr/>
          <p:nvPr/>
        </p:nvSpPr>
        <p:spPr>
          <a:xfrm>
            <a:off x="671147" y="4468459"/>
            <a:ext cx="111981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Puisque A est le pôle ....................., alors le pôle B est le pôle ................... de (AB).</a:t>
            </a:r>
            <a:endParaRPr/>
          </a:p>
        </p:txBody>
      </p:sp>
      <p:sp>
        <p:nvSpPr>
          <p:cNvPr id="2299" name="Google Shape;2299;p35"/>
          <p:cNvSpPr/>
          <p:nvPr/>
        </p:nvSpPr>
        <p:spPr>
          <a:xfrm>
            <a:off x="8471649" y="4410211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nord (N)</a:t>
            </a:r>
            <a:endParaRPr/>
          </a:p>
        </p:txBody>
      </p:sp>
      <p:sp>
        <p:nvSpPr>
          <p:cNvPr id="2300" name="Google Shape;2300;p35"/>
          <p:cNvSpPr txBox="1"/>
          <p:nvPr/>
        </p:nvSpPr>
        <p:spPr>
          <a:xfrm>
            <a:off x="7368988" y="3012137"/>
            <a:ext cx="8247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pic>
        <p:nvPicPr>
          <p:cNvPr descr="C:\Users\lenovo\Downloads\ChatGPT Image 12 janv. 2026, 15_19_40.png" id="2301" name="Google Shape;2301;p35"/>
          <p:cNvPicPr preferRelativeResize="0"/>
          <p:nvPr/>
        </p:nvPicPr>
        <p:blipFill rotWithShape="1">
          <a:blip r:embed="rId5">
            <a:alphaModFix/>
          </a:blip>
          <a:srcRect b="27687" l="0" r="0" t="33225"/>
          <a:stretch/>
        </p:blipFill>
        <p:spPr>
          <a:xfrm>
            <a:off x="6364941" y="1853842"/>
            <a:ext cx="4667382" cy="12569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2" name="Google Shape;2302;p35"/>
          <p:cNvCxnSpPr/>
          <p:nvPr/>
        </p:nvCxnSpPr>
        <p:spPr>
          <a:xfrm flipH="1">
            <a:off x="7207624" y="2823868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303" name="Google Shape;2303;p35"/>
          <p:cNvCxnSpPr/>
          <p:nvPr/>
        </p:nvCxnSpPr>
        <p:spPr>
          <a:xfrm>
            <a:off x="8749554" y="2868688"/>
            <a:ext cx="756000" cy="896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04" name="Google Shape;2304;p35"/>
          <p:cNvSpPr txBox="1"/>
          <p:nvPr/>
        </p:nvSpPr>
        <p:spPr>
          <a:xfrm>
            <a:off x="9505554" y="1745306"/>
            <a:ext cx="6723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(AB)</a:t>
            </a:r>
            <a:endParaRPr/>
          </a:p>
        </p:txBody>
      </p:sp>
      <p:pic>
        <p:nvPicPr>
          <p:cNvPr descr="C:\Users\lenovo\Downloads\ChatGPT Image 12 janv. 2026, 15_19_40.png" id="2305" name="Google Shape;2305;p35"/>
          <p:cNvPicPr preferRelativeResize="0"/>
          <p:nvPr/>
        </p:nvPicPr>
        <p:blipFill rotWithShape="1">
          <a:blip r:embed="rId5">
            <a:alphaModFix/>
          </a:blip>
          <a:srcRect b="27687" l="51610" r="0" t="33225"/>
          <a:stretch/>
        </p:blipFill>
        <p:spPr>
          <a:xfrm>
            <a:off x="4360048" y="5398845"/>
            <a:ext cx="3008940" cy="1173026"/>
          </a:xfrm>
          <a:prstGeom prst="rect">
            <a:avLst/>
          </a:prstGeom>
          <a:noFill/>
          <a:ln>
            <a:noFill/>
          </a:ln>
        </p:spPr>
      </p:pic>
      <p:sp>
        <p:nvSpPr>
          <p:cNvPr id="2306" name="Google Shape;2306;p35"/>
          <p:cNvSpPr/>
          <p:nvPr/>
        </p:nvSpPr>
        <p:spPr>
          <a:xfrm>
            <a:off x="3888902" y="6214161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2307" name="Google Shape;2307;p35"/>
          <p:cNvSpPr/>
          <p:nvPr/>
        </p:nvSpPr>
        <p:spPr>
          <a:xfrm>
            <a:off x="5395542" y="6241034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2308" name="Google Shape;2308;p35"/>
          <p:cNvSpPr/>
          <p:nvPr/>
        </p:nvSpPr>
        <p:spPr>
          <a:xfrm rot="5400000">
            <a:off x="5406826" y="4972553"/>
            <a:ext cx="576000" cy="4647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35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Après avoir identifié la nature du pôle A , je déduis la nature du pôle B.</a:t>
            </a:r>
            <a:endParaRPr/>
          </a:p>
        </p:txBody>
      </p:sp>
      <p:sp>
        <p:nvSpPr>
          <p:cNvPr id="2310" name="Google Shape;2310;p35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explicite son raisonnement.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4" name="Shape 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5" name="Google Shape;231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36"/>
          <p:cNvSpPr txBox="1"/>
          <p:nvPr/>
        </p:nvSpPr>
        <p:spPr>
          <a:xfrm>
            <a:off x="808495" y="1276305"/>
            <a:ext cx="9881409" cy="2610843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A savoir</a:t>
            </a:r>
            <a:endParaRPr/>
          </a:p>
          <a:p>
            <a:pPr indent="-457200" lvl="0" marL="6254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deux pôles: pôle </a:t>
            </a:r>
            <a:r>
              <a:rPr b="1" lang="fr-F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sud(S)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pôle 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nord(N).</a:t>
            </a:r>
            <a:endParaRPr/>
          </a:p>
          <a:p>
            <a:pPr indent="-457200" lvl="0" marL="6254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entre deux pôles de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nature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457200" lvl="0" marL="6254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attraction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 deux pôles de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différente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317" name="Google Shape;231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75466" y="1609976"/>
            <a:ext cx="1524604" cy="2295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8" name="Google Shape;2318;p36"/>
          <p:cNvPicPr preferRelativeResize="0"/>
          <p:nvPr/>
        </p:nvPicPr>
        <p:blipFill rotWithShape="1">
          <a:blip r:embed="rId5">
            <a:alphaModFix/>
          </a:blip>
          <a:srcRect b="25752" l="18183" r="17457" t="49412"/>
          <a:stretch/>
        </p:blipFill>
        <p:spPr>
          <a:xfrm>
            <a:off x="1696451" y="4433642"/>
            <a:ext cx="8350189" cy="1222569"/>
          </a:xfrm>
          <a:prstGeom prst="rect">
            <a:avLst/>
          </a:prstGeom>
          <a:noFill/>
          <a:ln>
            <a:noFill/>
          </a:ln>
        </p:spPr>
      </p:pic>
      <p:sp>
        <p:nvSpPr>
          <p:cNvPr id="2319" name="Google Shape;2319;p36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Je fais une synthèse.</a:t>
            </a:r>
            <a:endParaRPr/>
          </a:p>
        </p:txBody>
      </p:sp>
      <p:sp>
        <p:nvSpPr>
          <p:cNvPr id="2320" name="Google Shape;2320;p36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veille à ce que les élèves soient attentifs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4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5" name="Google Shape;23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326" name="Google Shape;2326;p37"/>
          <p:cNvSpPr/>
          <p:nvPr/>
        </p:nvSpPr>
        <p:spPr>
          <a:xfrm>
            <a:off x="369089" y="1218555"/>
            <a:ext cx="11453821" cy="44208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Étapes pour identifier les pôles d’un aimant :</a:t>
            </a:r>
            <a:endParaRPr sz="2400" u="sng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Je rapproche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l’aimant à étudier d’un aimant dont les pôles sont connus.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J’observe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l’interaction entre les deux aimants (attraction ou répulsion):</a:t>
            </a:r>
            <a:endParaRPr/>
          </a:p>
          <a:p>
            <a:pPr indent="-17463" lvl="0" marL="360363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nature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17463" lvl="0" marL="360363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opposée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J’identifie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ainsi le pôle de l’aimant étudié, puis j’en déduis la nature de l’autre pôle.</a:t>
            </a:r>
            <a:endParaRPr/>
          </a:p>
        </p:txBody>
      </p:sp>
      <p:pic>
        <p:nvPicPr>
          <p:cNvPr descr="C:\Users\lenovo\Downloads\ChatGPT Image 12 janv. 2026, 15_19_40.png" id="2327" name="Google Shape;2327;p37"/>
          <p:cNvPicPr preferRelativeResize="0"/>
          <p:nvPr/>
        </p:nvPicPr>
        <p:blipFill rotWithShape="1">
          <a:blip r:embed="rId4">
            <a:alphaModFix/>
          </a:blip>
          <a:srcRect b="27687" l="0" r="0" t="33225"/>
          <a:stretch/>
        </p:blipFill>
        <p:spPr>
          <a:xfrm>
            <a:off x="9580606" y="2178272"/>
            <a:ext cx="2341176" cy="4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8" name="Google Shape;2328;p37"/>
          <p:cNvPicPr preferRelativeResize="0"/>
          <p:nvPr/>
        </p:nvPicPr>
        <p:blipFill rotWithShape="1">
          <a:blip r:embed="rId5">
            <a:alphaModFix/>
          </a:blip>
          <a:srcRect b="31023" l="5098" r="2856" t="31353"/>
          <a:stretch/>
        </p:blipFill>
        <p:spPr>
          <a:xfrm>
            <a:off x="9510489" y="3620009"/>
            <a:ext cx="2289581" cy="5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9" name="Google Shape;2329;p37"/>
          <p:cNvPicPr preferRelativeResize="0"/>
          <p:nvPr/>
        </p:nvPicPr>
        <p:blipFill rotWithShape="1">
          <a:blip r:embed="rId6">
            <a:alphaModFix/>
          </a:blip>
          <a:srcRect b="40915" l="31883" r="39434" t="46536"/>
          <a:stretch/>
        </p:blipFill>
        <p:spPr>
          <a:xfrm>
            <a:off x="9632199" y="4494229"/>
            <a:ext cx="2289582" cy="482020"/>
          </a:xfrm>
          <a:prstGeom prst="rect">
            <a:avLst/>
          </a:prstGeom>
          <a:noFill/>
          <a:ln>
            <a:noFill/>
          </a:ln>
        </p:spPr>
      </p:pic>
      <p:sp>
        <p:nvSpPr>
          <p:cNvPr id="2330" name="Google Shape;2330;p37"/>
          <p:cNvSpPr txBox="1"/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l’identification des pôles d’un aimant:</a:t>
            </a:r>
            <a:endParaRPr/>
          </a:p>
        </p:txBody>
      </p:sp>
      <p:sp>
        <p:nvSpPr>
          <p:cNvPr id="2331" name="Google Shape;2331;p37"/>
          <p:cNvSpPr txBox="1"/>
          <p:nvPr>
            <p:ph idx="1" type="body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veille à ce que les élèves soient attentifs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3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p39"/>
          <p:cNvSpPr txBox="1"/>
          <p:nvPr/>
        </p:nvSpPr>
        <p:spPr>
          <a:xfrm>
            <a:off x="695960" y="1402080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toujours deux pôles : un pôle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nord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un pôle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2" name="Google Shape;2342;p39"/>
          <p:cNvSpPr/>
          <p:nvPr/>
        </p:nvSpPr>
        <p:spPr>
          <a:xfrm>
            <a:off x="2729153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343" name="Google Shape;2343;p39"/>
          <p:cNvSpPr/>
          <p:nvPr/>
        </p:nvSpPr>
        <p:spPr>
          <a:xfrm>
            <a:off x="2433786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44" name="Google Shape;2344;p39"/>
          <p:cNvSpPr/>
          <p:nvPr/>
        </p:nvSpPr>
        <p:spPr>
          <a:xfrm>
            <a:off x="7830071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345" name="Google Shape;2345;p39"/>
          <p:cNvSpPr/>
          <p:nvPr/>
        </p:nvSpPr>
        <p:spPr>
          <a:xfrm>
            <a:off x="7534704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346" name="Google Shape;2346;p39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347" name="Google Shape;2347;p39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8" name="Google Shape;2348;p3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9" name="Google Shape;2349;p3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Fermer vos livrets .Prenez vos ardoises et écrivez-y votre réponse. Répondre par vrai ou faux.</a:t>
            </a:r>
            <a:endParaRPr/>
          </a:p>
        </p:txBody>
      </p:sp>
      <p:sp>
        <p:nvSpPr>
          <p:cNvPr id="2350" name="Google Shape;2350;p3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donner oralement leur réponse.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4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" name="Google Shape;235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96040" y="431800"/>
            <a:ext cx="523220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che avec un remplissage uni" id="2356" name="Google Shape;235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2710" y="3947820"/>
            <a:ext cx="1041348" cy="1041348"/>
          </a:xfrm>
          <a:prstGeom prst="rect">
            <a:avLst/>
          </a:prstGeom>
          <a:noFill/>
          <a:ln>
            <a:noFill/>
          </a:ln>
        </p:spPr>
      </p:pic>
      <p:sp>
        <p:nvSpPr>
          <p:cNvPr id="2357" name="Google Shape;2357;p40"/>
          <p:cNvSpPr txBox="1"/>
          <p:nvPr/>
        </p:nvSpPr>
        <p:spPr>
          <a:xfrm>
            <a:off x="695960" y="1402080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possède toujours deux pôles : un pôle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nord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un pôle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8" name="Google Shape;2358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6349" y="4352300"/>
            <a:ext cx="1418037" cy="1837362"/>
          </a:xfrm>
          <a:prstGeom prst="rect">
            <a:avLst/>
          </a:prstGeom>
          <a:noFill/>
          <a:ln>
            <a:noFill/>
          </a:ln>
        </p:spPr>
      </p:pic>
      <p:sp>
        <p:nvSpPr>
          <p:cNvPr id="2359" name="Google Shape;2359;p4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Oui un aimant a deux pôles : S et N.</a:t>
            </a:r>
            <a:endParaRPr/>
          </a:p>
        </p:txBody>
      </p:sp>
      <p:sp>
        <p:nvSpPr>
          <p:cNvPr id="2360" name="Google Shape;2360;p4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donner oralement leur réponse.</a:t>
            </a:r>
            <a:endParaRPr/>
          </a:p>
        </p:txBody>
      </p:sp>
      <p:sp>
        <p:nvSpPr>
          <p:cNvPr id="2361" name="Google Shape;2361;p40"/>
          <p:cNvSpPr/>
          <p:nvPr/>
        </p:nvSpPr>
        <p:spPr>
          <a:xfrm>
            <a:off x="2729153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362" name="Google Shape;2362;p40"/>
          <p:cNvSpPr/>
          <p:nvPr/>
        </p:nvSpPr>
        <p:spPr>
          <a:xfrm>
            <a:off x="2433786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63" name="Google Shape;2363;p40"/>
          <p:cNvSpPr/>
          <p:nvPr/>
        </p:nvSpPr>
        <p:spPr>
          <a:xfrm>
            <a:off x="7830071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364" name="Google Shape;2364;p40"/>
          <p:cNvSpPr/>
          <p:nvPr/>
        </p:nvSpPr>
        <p:spPr>
          <a:xfrm>
            <a:off x="7534704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8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9" name="Google Shape;2369;p41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pôles de même nom (nord-nord ou sud-sud) s'attirent.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0" name="Google Shape;2370;p41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371" name="Google Shape;2371;p41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72" name="Google Shape;2372;p41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373" name="Google Shape;2373;p41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74" name="Google Shape;2374;p4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375" name="Google Shape;2375;p4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  <p:grpSp>
        <p:nvGrpSpPr>
          <p:cNvPr id="2376" name="Google Shape;2376;p41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377" name="Google Shape;2377;p41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8" name="Google Shape;2378;p41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2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42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384" name="Google Shape;2384;p42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385" name="Google Shape;2385;p42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386" name="Google Shape;2386;p42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2387" name="Google Shape;23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che avec un remplissage uni" id="2388" name="Google Shape;238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82393" y="4289740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389" name="Google Shape;2389;p42"/>
          <p:cNvSpPr txBox="1"/>
          <p:nvPr/>
        </p:nvSpPr>
        <p:spPr>
          <a:xfrm>
            <a:off x="651510" y="1562848"/>
            <a:ext cx="10800080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pôles de même nom (nord-nord ou sud-sud) s'attirent.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0" name="Google Shape;239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3713495" y="4267155"/>
            <a:ext cx="1465998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6279881" y="4267156"/>
            <a:ext cx="1465999" cy="21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2" name="Google Shape;2392;p42"/>
          <p:cNvSpPr/>
          <p:nvPr/>
        </p:nvSpPr>
        <p:spPr>
          <a:xfrm>
            <a:off x="6096000" y="5695964"/>
            <a:ext cx="860612" cy="49369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3" name="Google Shape;2393;p42"/>
          <p:cNvSpPr/>
          <p:nvPr/>
        </p:nvSpPr>
        <p:spPr>
          <a:xfrm flipH="1">
            <a:off x="4547203" y="5695964"/>
            <a:ext cx="860612" cy="49369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4" name="Google Shape;2394;p4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Les pôles de même nature se repoussent.</a:t>
            </a:r>
            <a:endParaRPr/>
          </a:p>
        </p:txBody>
      </p:sp>
      <p:sp>
        <p:nvSpPr>
          <p:cNvPr id="2395" name="Google Shape;2395;p4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leurs réponses.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9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43"/>
          <p:cNvSpPr txBox="1"/>
          <p:nvPr/>
        </p:nvSpPr>
        <p:spPr>
          <a:xfrm>
            <a:off x="1210471" y="1498600"/>
            <a:ext cx="9605918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boussole contient une aiguille aimantée.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1" name="Google Shape;2401;p43"/>
          <p:cNvSpPr/>
          <p:nvPr/>
        </p:nvSpPr>
        <p:spPr>
          <a:xfrm>
            <a:off x="2632900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02" name="Google Shape;2402;p43"/>
          <p:cNvSpPr/>
          <p:nvPr/>
        </p:nvSpPr>
        <p:spPr>
          <a:xfrm>
            <a:off x="2337533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03" name="Google Shape;2403;p43"/>
          <p:cNvSpPr/>
          <p:nvPr/>
        </p:nvSpPr>
        <p:spPr>
          <a:xfrm>
            <a:off x="7733818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04" name="Google Shape;2404;p43"/>
          <p:cNvSpPr/>
          <p:nvPr/>
        </p:nvSpPr>
        <p:spPr>
          <a:xfrm>
            <a:off x="7438451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405" name="Google Shape;2405;p4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406" name="Google Shape;2406;p43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répondre.</a:t>
            </a:r>
            <a:endParaRPr/>
          </a:p>
        </p:txBody>
      </p:sp>
      <p:grpSp>
        <p:nvGrpSpPr>
          <p:cNvPr id="2407" name="Google Shape;2407;p43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408" name="Google Shape;2408;p43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9" name="Google Shape;2409;p43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3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2414" name="Google Shape;241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3815" y="3987852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ussole — Wikipédia" id="2415" name="Google Shape;2415;p44"/>
          <p:cNvPicPr preferRelativeResize="0"/>
          <p:nvPr/>
        </p:nvPicPr>
        <p:blipFill rotWithShape="1">
          <a:blip r:embed="rId4">
            <a:alphaModFix/>
          </a:blip>
          <a:srcRect b="5853" l="9192" r="10363" t="6866"/>
          <a:stretch/>
        </p:blipFill>
        <p:spPr>
          <a:xfrm>
            <a:off x="4615209" y="4229100"/>
            <a:ext cx="2311371" cy="2068830"/>
          </a:xfrm>
          <a:prstGeom prst="rect">
            <a:avLst/>
          </a:prstGeom>
          <a:noFill/>
          <a:ln>
            <a:noFill/>
          </a:ln>
        </p:spPr>
      </p:pic>
      <p:sp>
        <p:nvSpPr>
          <p:cNvPr id="2416" name="Google Shape;2416;p4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Vrai.</a:t>
            </a:r>
            <a:endParaRPr/>
          </a:p>
        </p:txBody>
      </p:sp>
      <p:sp>
        <p:nvSpPr>
          <p:cNvPr id="2417" name="Google Shape;2417;p4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reformuler oralement la réponse.</a:t>
            </a:r>
            <a:endParaRPr/>
          </a:p>
        </p:txBody>
      </p:sp>
      <p:sp>
        <p:nvSpPr>
          <p:cNvPr id="2418" name="Google Shape;2418;p44"/>
          <p:cNvSpPr txBox="1"/>
          <p:nvPr/>
        </p:nvSpPr>
        <p:spPr>
          <a:xfrm>
            <a:off x="1210471" y="1498600"/>
            <a:ext cx="9605918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boussole contient une aiguille aimantée.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9" name="Google Shape;2419;p44"/>
          <p:cNvSpPr/>
          <p:nvPr/>
        </p:nvSpPr>
        <p:spPr>
          <a:xfrm>
            <a:off x="2632900" y="3429000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20" name="Google Shape;2420;p44"/>
          <p:cNvSpPr/>
          <p:nvPr/>
        </p:nvSpPr>
        <p:spPr>
          <a:xfrm>
            <a:off x="2337533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21" name="Google Shape;2421;p44"/>
          <p:cNvSpPr/>
          <p:nvPr/>
        </p:nvSpPr>
        <p:spPr>
          <a:xfrm>
            <a:off x="7733818" y="3429000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22" name="Google Shape;2422;p44"/>
          <p:cNvSpPr/>
          <p:nvPr/>
        </p:nvSpPr>
        <p:spPr>
          <a:xfrm>
            <a:off x="7438451" y="3429000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2423" name="Google Shape;2423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7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p45"/>
          <p:cNvSpPr txBox="1"/>
          <p:nvPr/>
        </p:nvSpPr>
        <p:spPr>
          <a:xfrm>
            <a:off x="1058779" y="1475609"/>
            <a:ext cx="9787566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pôle sud d’une aiguille aimantée d’une boussole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s’oriente vers le nord géographique.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9" name="Google Shape;2429;p45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30" name="Google Shape;2430;p45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31" name="Google Shape;2431;p45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32" name="Google Shape;2432;p45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433" name="Google Shape;2433;p45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434" name="Google Shape;2434;p45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5" name="Google Shape;2435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6" name="Google Shape;2436;p4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437" name="Google Shape;2437;p4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clarifie la question.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46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43" name="Google Shape;2443;p46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44" name="Google Shape;2444;p46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45" name="Google Shape;2445;p46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2446" name="Google Shape;244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088" y="422848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7" name="Google Shape;244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  <p:sp>
        <p:nvSpPr>
          <p:cNvPr id="2448" name="Google Shape;2448;p46"/>
          <p:cNvSpPr txBox="1"/>
          <p:nvPr/>
        </p:nvSpPr>
        <p:spPr>
          <a:xfrm>
            <a:off x="1058779" y="1475609"/>
            <a:ext cx="9787566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pôle sud d’une aiguille aimantée d’une boussole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s’oriente vers le nord géographique.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9" name="Google Shape;2449;p46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C’est exact.</a:t>
            </a:r>
            <a:endParaRPr/>
          </a:p>
        </p:txBody>
      </p:sp>
      <p:sp>
        <p:nvSpPr>
          <p:cNvPr id="2450" name="Google Shape;2450;p46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explique d’avantage.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4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p47"/>
          <p:cNvSpPr txBox="1"/>
          <p:nvPr/>
        </p:nvSpPr>
        <p:spPr>
          <a:xfrm>
            <a:off x="1273775" y="1510599"/>
            <a:ext cx="10223744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peut identifier le pôle nord d'un aimant en l'approchant d'une boussole : le pôle sud de l'aiguille sera attiré.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6" name="Google Shape;2456;p47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57" name="Google Shape;2457;p47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58" name="Google Shape;2458;p47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59" name="Google Shape;2459;p47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grpSp>
        <p:nvGrpSpPr>
          <p:cNvPr id="2460" name="Google Shape;2460;p47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461" name="Google Shape;2461;p47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2" name="Google Shape;2462;p47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3" name="Google Shape;2463;p4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Répondre par vrai ou faux.</a:t>
            </a:r>
            <a:endParaRPr/>
          </a:p>
        </p:txBody>
      </p:sp>
      <p:sp>
        <p:nvSpPr>
          <p:cNvPr id="2464" name="Google Shape;2464;p4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p48"/>
          <p:cNvSpPr/>
          <p:nvPr/>
        </p:nvSpPr>
        <p:spPr>
          <a:xfrm>
            <a:off x="2368205" y="3701307"/>
            <a:ext cx="207828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Vrai</a:t>
            </a:r>
            <a:endParaRPr/>
          </a:p>
        </p:txBody>
      </p:sp>
      <p:sp>
        <p:nvSpPr>
          <p:cNvPr id="2470" name="Google Shape;2470;p48"/>
          <p:cNvSpPr/>
          <p:nvPr/>
        </p:nvSpPr>
        <p:spPr>
          <a:xfrm>
            <a:off x="2072838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71" name="Google Shape;2471;p48"/>
          <p:cNvSpPr/>
          <p:nvPr/>
        </p:nvSpPr>
        <p:spPr>
          <a:xfrm>
            <a:off x="7469123" y="3701307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Faux</a:t>
            </a:r>
            <a:endParaRPr/>
          </a:p>
        </p:txBody>
      </p:sp>
      <p:sp>
        <p:nvSpPr>
          <p:cNvPr id="2472" name="Google Shape;2472;p48"/>
          <p:cNvSpPr/>
          <p:nvPr/>
        </p:nvSpPr>
        <p:spPr>
          <a:xfrm>
            <a:off x="7173756" y="3701307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descr="Coche avec un remplissage uni" id="2473" name="Google Shape;247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4934" y="4276610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4" name="Google Shape;247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  <p:sp>
        <p:nvSpPr>
          <p:cNvPr id="2475" name="Google Shape;2475;p48"/>
          <p:cNvSpPr txBox="1"/>
          <p:nvPr/>
        </p:nvSpPr>
        <p:spPr>
          <a:xfrm>
            <a:off x="1273775" y="1510599"/>
            <a:ext cx="10223744" cy="954107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peut identifier le pôle nord d'un aimant en l'approchant d'une boussole : le pôle sud de l'aiguille sera attiré.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6" name="Google Shape;2476;p4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C’est vrai, deux pôles de nature différente s’attirent.</a:t>
            </a:r>
            <a:endParaRPr/>
          </a:p>
        </p:txBody>
      </p:sp>
      <p:sp>
        <p:nvSpPr>
          <p:cNvPr id="2477" name="Google Shape;2477;p4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p49"/>
          <p:cNvSpPr/>
          <p:nvPr/>
        </p:nvSpPr>
        <p:spPr>
          <a:xfrm>
            <a:off x="1536650" y="2622428"/>
            <a:ext cx="212311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isolant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49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484" name="Google Shape;2484;p49"/>
          <p:cNvSpPr/>
          <p:nvPr/>
        </p:nvSpPr>
        <p:spPr>
          <a:xfrm>
            <a:off x="1552419" y="3646977"/>
            <a:ext cx="215896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conducteur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49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486" name="Google Shape;2486;p49"/>
          <p:cNvSpPr txBox="1"/>
          <p:nvPr/>
        </p:nvSpPr>
        <p:spPr>
          <a:xfrm>
            <a:off x="1898323" y="1321539"/>
            <a:ext cx="830645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se comporte comme 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49"/>
          <p:cNvSpPr/>
          <p:nvPr/>
        </p:nvSpPr>
        <p:spPr>
          <a:xfrm>
            <a:off x="1476217" y="4557752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géant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49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489" name="Google Shape;2489;p49"/>
          <p:cNvSpPr/>
          <p:nvPr/>
        </p:nvSpPr>
        <p:spPr>
          <a:xfrm>
            <a:off x="1552419" y="5484625"/>
            <a:ext cx="266099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lumineuse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0" name="Google Shape;2490;p49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grpSp>
        <p:nvGrpSpPr>
          <p:cNvPr id="2491" name="Google Shape;2491;p49"/>
          <p:cNvGrpSpPr/>
          <p:nvPr/>
        </p:nvGrpSpPr>
        <p:grpSpPr>
          <a:xfrm>
            <a:off x="11496040" y="443799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492" name="Google Shape;2492;p49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3" name="Google Shape;2493;p4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4" name="Google Shape;2494;p4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2495" name="Google Shape;2495;p4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clarifie la question et peut utiliser l’alternance linguistique si besoin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9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che avec un remplissage uni" id="2500" name="Google Shape;250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474" y="455182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501" name="Google Shape;2501;p50"/>
          <p:cNvSpPr txBox="1"/>
          <p:nvPr/>
        </p:nvSpPr>
        <p:spPr>
          <a:xfrm>
            <a:off x="1898323" y="1321539"/>
            <a:ext cx="8306453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se comporte comme :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2" name="Google Shape;250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  <p:sp>
        <p:nvSpPr>
          <p:cNvPr id="2503" name="Google Shape;2503;p5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C’est un aimant géant.</a:t>
            </a:r>
            <a:endParaRPr/>
          </a:p>
        </p:txBody>
      </p:sp>
      <p:sp>
        <p:nvSpPr>
          <p:cNvPr id="2504" name="Google Shape;2504;p5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explique d’avantage</a:t>
            </a:r>
            <a:endParaRPr/>
          </a:p>
        </p:txBody>
      </p:sp>
      <p:sp>
        <p:nvSpPr>
          <p:cNvPr id="2505" name="Google Shape;2505;p50"/>
          <p:cNvSpPr/>
          <p:nvPr/>
        </p:nvSpPr>
        <p:spPr>
          <a:xfrm>
            <a:off x="1536650" y="2622428"/>
            <a:ext cx="212311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 isolant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6" name="Google Shape;2506;p50"/>
          <p:cNvSpPr/>
          <p:nvPr/>
        </p:nvSpPr>
        <p:spPr>
          <a:xfrm>
            <a:off x="1104650" y="262242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507" name="Google Shape;2507;p50"/>
          <p:cNvSpPr/>
          <p:nvPr/>
        </p:nvSpPr>
        <p:spPr>
          <a:xfrm>
            <a:off x="1552419" y="3646977"/>
            <a:ext cx="2158969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conducteur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8" name="Google Shape;2508;p50"/>
          <p:cNvSpPr/>
          <p:nvPr/>
        </p:nvSpPr>
        <p:spPr>
          <a:xfrm>
            <a:off x="1104650" y="362980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509" name="Google Shape;2509;p50"/>
          <p:cNvSpPr/>
          <p:nvPr/>
        </p:nvSpPr>
        <p:spPr>
          <a:xfrm>
            <a:off x="1476217" y="4557752"/>
            <a:ext cx="2311371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géant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0" name="Google Shape;2510;p50"/>
          <p:cNvSpPr/>
          <p:nvPr/>
        </p:nvSpPr>
        <p:spPr>
          <a:xfrm>
            <a:off x="1104650" y="455775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511" name="Google Shape;2511;p50"/>
          <p:cNvSpPr/>
          <p:nvPr/>
        </p:nvSpPr>
        <p:spPr>
          <a:xfrm>
            <a:off x="1552419" y="5484625"/>
            <a:ext cx="2660995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lumineuse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2" name="Google Shape;2512;p50"/>
          <p:cNvSpPr/>
          <p:nvPr/>
        </p:nvSpPr>
        <p:spPr>
          <a:xfrm>
            <a:off x="1104650" y="548462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51"/>
          <p:cNvSpPr txBox="1"/>
          <p:nvPr/>
        </p:nvSpPr>
        <p:spPr>
          <a:xfrm>
            <a:off x="1898323" y="1321539"/>
            <a:ext cx="8563489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identifier la polarité d’un aimant inconnu, on peut :</a:t>
            </a:r>
            <a:endParaRPr/>
          </a:p>
        </p:txBody>
      </p:sp>
      <p:grpSp>
        <p:nvGrpSpPr>
          <p:cNvPr id="2518" name="Google Shape;2518;p51"/>
          <p:cNvGrpSpPr/>
          <p:nvPr/>
        </p:nvGrpSpPr>
        <p:grpSpPr>
          <a:xfrm>
            <a:off x="11456888" y="513845"/>
            <a:ext cx="497596" cy="431295"/>
            <a:chOff x="779844" y="4335989"/>
            <a:chExt cx="563238" cy="575842"/>
          </a:xfrm>
        </p:grpSpPr>
        <p:pic>
          <p:nvPicPr>
            <p:cNvPr descr="Une image contenant Dessin animé, clipart, Animation, illustration&#10;&#10;Description générée automatiquement" id="2519" name="Google Shape;2519;p51"/>
            <p:cNvPicPr preferRelativeResize="0"/>
            <p:nvPr/>
          </p:nvPicPr>
          <p:blipFill rotWithShape="1">
            <a:blip r:embed="rId3">
              <a:alphaModFix/>
            </a:blip>
            <a:srcRect b="23864" l="18242" r="18458" t="934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0" name="Google Shape;2520;p51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1" name="Google Shape;2521;p5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Choisir la bonne réponse.</a:t>
            </a:r>
            <a:endParaRPr/>
          </a:p>
        </p:txBody>
      </p:sp>
      <p:sp>
        <p:nvSpPr>
          <p:cNvPr id="2522" name="Google Shape;2522;p51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  <p:sp>
        <p:nvSpPr>
          <p:cNvPr id="2523" name="Google Shape;2523;p51"/>
          <p:cNvSpPr/>
          <p:nvPr/>
        </p:nvSpPr>
        <p:spPr>
          <a:xfrm>
            <a:off x="1861502" y="2560123"/>
            <a:ext cx="6219983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peser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4" name="Google Shape;2524;p51"/>
          <p:cNvSpPr/>
          <p:nvPr/>
        </p:nvSpPr>
        <p:spPr>
          <a:xfrm>
            <a:off x="1429502" y="255023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525" name="Google Shape;2525;p51"/>
          <p:cNvSpPr/>
          <p:nvPr/>
        </p:nvSpPr>
        <p:spPr>
          <a:xfrm>
            <a:off x="1861502" y="3578458"/>
            <a:ext cx="616619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chauffer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6" name="Google Shape;2526;p51"/>
          <p:cNvSpPr/>
          <p:nvPr/>
        </p:nvSpPr>
        <p:spPr>
          <a:xfrm>
            <a:off x="1429502" y="355761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527" name="Google Shape;2527;p51"/>
          <p:cNvSpPr/>
          <p:nvPr/>
        </p:nvSpPr>
        <p:spPr>
          <a:xfrm>
            <a:off x="1724869" y="4485562"/>
            <a:ext cx="6219983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rapprocher d’un aimant de polarité connue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8" name="Google Shape;2528;p51"/>
          <p:cNvSpPr/>
          <p:nvPr/>
        </p:nvSpPr>
        <p:spPr>
          <a:xfrm>
            <a:off x="1429502" y="448556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529" name="Google Shape;2529;p51"/>
          <p:cNvSpPr/>
          <p:nvPr/>
        </p:nvSpPr>
        <p:spPr>
          <a:xfrm>
            <a:off x="1778659" y="5411897"/>
            <a:ext cx="621998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casser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0" name="Google Shape;2530;p51"/>
          <p:cNvSpPr/>
          <p:nvPr/>
        </p:nvSpPr>
        <p:spPr>
          <a:xfrm>
            <a:off x="1429502" y="541243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4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5" name="Google Shape;253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39311" y="472425"/>
            <a:ext cx="456171" cy="456171"/>
          </a:xfrm>
          <a:prstGeom prst="rect">
            <a:avLst/>
          </a:prstGeom>
          <a:noFill/>
          <a:ln>
            <a:noFill/>
          </a:ln>
        </p:spPr>
      </p:pic>
      <p:sp>
        <p:nvSpPr>
          <p:cNvPr id="2536" name="Google Shape;2536;p52"/>
          <p:cNvSpPr txBox="1"/>
          <p:nvPr/>
        </p:nvSpPr>
        <p:spPr>
          <a:xfrm>
            <a:off x="1898323" y="1321539"/>
            <a:ext cx="8563489" cy="523220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identifier la polarité d’un aimant inconnu, on peut :</a:t>
            </a:r>
            <a:endParaRPr/>
          </a:p>
        </p:txBody>
      </p:sp>
      <p:pic>
        <p:nvPicPr>
          <p:cNvPr descr="Coche avec un remplissage uni" id="2537" name="Google Shape;2537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2285" y="4430799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538" name="Google Shape;2538;p52"/>
          <p:cNvSpPr/>
          <p:nvPr/>
        </p:nvSpPr>
        <p:spPr>
          <a:xfrm>
            <a:off x="1861502" y="2560123"/>
            <a:ext cx="6219983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peser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9" name="Google Shape;2539;p52"/>
          <p:cNvSpPr/>
          <p:nvPr/>
        </p:nvSpPr>
        <p:spPr>
          <a:xfrm>
            <a:off x="1429502" y="2550238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540" name="Google Shape;2540;p52"/>
          <p:cNvSpPr/>
          <p:nvPr/>
        </p:nvSpPr>
        <p:spPr>
          <a:xfrm>
            <a:off x="1861502" y="3578458"/>
            <a:ext cx="616619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chauffer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1" name="Google Shape;2541;p52"/>
          <p:cNvSpPr/>
          <p:nvPr/>
        </p:nvSpPr>
        <p:spPr>
          <a:xfrm>
            <a:off x="1429502" y="3557613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542" name="Google Shape;2542;p52"/>
          <p:cNvSpPr/>
          <p:nvPr/>
        </p:nvSpPr>
        <p:spPr>
          <a:xfrm>
            <a:off x="1724869" y="4485562"/>
            <a:ext cx="6219983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rapprocher d’un aimant de polarité connue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3" name="Google Shape;2543;p52"/>
          <p:cNvSpPr/>
          <p:nvPr/>
        </p:nvSpPr>
        <p:spPr>
          <a:xfrm>
            <a:off x="1429502" y="4485562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544" name="Google Shape;2544;p52"/>
          <p:cNvSpPr/>
          <p:nvPr/>
        </p:nvSpPr>
        <p:spPr>
          <a:xfrm>
            <a:off x="1778659" y="5411897"/>
            <a:ext cx="6219982" cy="432000"/>
          </a:xfrm>
          <a:prstGeom prst="roundRect">
            <a:avLst>
              <a:gd fmla="val 16667" name="adj"/>
            </a:avLst>
          </a:prstGeom>
          <a:solidFill>
            <a:srgbClr val="F4ED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casser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5" name="Google Shape;2545;p52"/>
          <p:cNvSpPr/>
          <p:nvPr/>
        </p:nvSpPr>
        <p:spPr>
          <a:xfrm>
            <a:off x="1429502" y="5412435"/>
            <a:ext cx="432000" cy="430924"/>
          </a:xfrm>
          <a:prstGeom prst="roundRect">
            <a:avLst>
              <a:gd fmla="val 16667" name="adj"/>
            </a:avLst>
          </a:prstGeom>
          <a:solidFill>
            <a:srgbClr val="ADDE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546" name="Google Shape;2546;p5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Il faut le rapprocher de l’aimant connu et voir le type d’interaction entre eux.</a:t>
            </a:r>
            <a:endParaRPr/>
          </a:p>
        </p:txBody>
      </p:sp>
      <p:sp>
        <p:nvSpPr>
          <p:cNvPr id="2547" name="Google Shape;2547;p5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justifier oralement leur choix.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1" name="Shape 2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2" name="Google Shape;2552;p53"/>
          <p:cNvSpPr txBox="1"/>
          <p:nvPr/>
        </p:nvSpPr>
        <p:spPr>
          <a:xfrm>
            <a:off x="665624" y="1132315"/>
            <a:ext cx="10553700" cy="23083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élève réalise l’expérience schématisée ci- contre.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constate que les deux aimants s’attirent.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veut identifier les pôles de l’aimant (AB).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lenovo\Downloads\ChatGPT Image 12 janv. 2026, 15_19_40.png" id="2553" name="Google Shape;2553;p53"/>
          <p:cNvPicPr preferRelativeResize="0"/>
          <p:nvPr/>
        </p:nvPicPr>
        <p:blipFill rotWithShape="1">
          <a:blip r:embed="rId3">
            <a:alphaModFix/>
          </a:blip>
          <a:srcRect b="27687" l="0" r="0" t="33225"/>
          <a:stretch/>
        </p:blipFill>
        <p:spPr>
          <a:xfrm rot="1468898">
            <a:off x="7111731" y="1926317"/>
            <a:ext cx="3720191" cy="620811"/>
          </a:xfrm>
          <a:prstGeom prst="rect">
            <a:avLst/>
          </a:prstGeom>
          <a:noFill/>
          <a:ln>
            <a:noFill/>
          </a:ln>
        </p:spPr>
      </p:pic>
      <p:sp>
        <p:nvSpPr>
          <p:cNvPr id="2554" name="Google Shape;2554;p53"/>
          <p:cNvSpPr/>
          <p:nvPr/>
        </p:nvSpPr>
        <p:spPr>
          <a:xfrm rot="1486805">
            <a:off x="7812455" y="2085172"/>
            <a:ext cx="860612" cy="1625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5" name="Google Shape;2555;p53"/>
          <p:cNvSpPr/>
          <p:nvPr/>
        </p:nvSpPr>
        <p:spPr>
          <a:xfrm flipH="1" rot="1523976">
            <a:off x="8974736" y="2641392"/>
            <a:ext cx="860612" cy="20750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6" name="Google Shape;2556;p53"/>
          <p:cNvSpPr txBox="1"/>
          <p:nvPr/>
        </p:nvSpPr>
        <p:spPr>
          <a:xfrm>
            <a:off x="634369" y="4342668"/>
            <a:ext cx="109232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aimants s’attirent,  donc il y a donc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557" name="Google Shape;2557;p53"/>
          <p:cNvPicPr preferRelativeResize="0"/>
          <p:nvPr/>
        </p:nvPicPr>
        <p:blipFill rotWithShape="1">
          <a:blip r:embed="rId4">
            <a:alphaModFix/>
          </a:blip>
          <a:srcRect b="25229" l="10915" r="11792" t="68235"/>
          <a:stretch/>
        </p:blipFill>
        <p:spPr>
          <a:xfrm>
            <a:off x="590591" y="3797279"/>
            <a:ext cx="10881115" cy="522013"/>
          </a:xfrm>
          <a:prstGeom prst="rect">
            <a:avLst/>
          </a:prstGeom>
          <a:noFill/>
          <a:ln>
            <a:noFill/>
          </a:ln>
        </p:spPr>
      </p:pic>
      <p:sp>
        <p:nvSpPr>
          <p:cNvPr id="2558" name="Google Shape;2558;p53"/>
          <p:cNvSpPr/>
          <p:nvPr/>
        </p:nvSpPr>
        <p:spPr>
          <a:xfrm>
            <a:off x="2662518" y="5614899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9" name="Google Shape;2559;p53"/>
          <p:cNvSpPr/>
          <p:nvPr/>
        </p:nvSpPr>
        <p:spPr>
          <a:xfrm>
            <a:off x="1112657" y="5596991"/>
            <a:ext cx="67559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Répulsion                                 	Attraction              </a:t>
            </a:r>
            <a:endParaRPr/>
          </a:p>
        </p:txBody>
      </p:sp>
      <p:sp>
        <p:nvSpPr>
          <p:cNvPr id="2560" name="Google Shape;2560;p53"/>
          <p:cNvSpPr/>
          <p:nvPr/>
        </p:nvSpPr>
        <p:spPr>
          <a:xfrm flipH="1">
            <a:off x="6999397" y="5509239"/>
            <a:ext cx="1870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600">
                <a:solidFill>
                  <a:srgbClr val="243D98"/>
                </a:solidFill>
                <a:latin typeface="Radley"/>
                <a:ea typeface="Radley"/>
                <a:cs typeface="Radley"/>
                <a:sym typeface="Radley"/>
              </a:rPr>
              <a:t>x</a:t>
            </a:r>
            <a:endParaRPr/>
          </a:p>
        </p:txBody>
      </p:sp>
      <p:sp>
        <p:nvSpPr>
          <p:cNvPr id="2561" name="Google Shape;2561;p53"/>
          <p:cNvSpPr/>
          <p:nvPr/>
        </p:nvSpPr>
        <p:spPr>
          <a:xfrm>
            <a:off x="6822141" y="5639280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2" name="Google Shape;2562;p5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on va travailler ensemble une tâche similaire à la tache modelée.</a:t>
            </a:r>
            <a:br>
              <a:rPr lang="fr-FR"/>
            </a:br>
            <a:r>
              <a:rPr lang="fr-FR"/>
              <a:t>On indique le type d’interaction entre les deux aimants. </a:t>
            </a:r>
            <a:endParaRPr/>
          </a:p>
        </p:txBody>
      </p:sp>
      <p:sp>
        <p:nvSpPr>
          <p:cNvPr id="2563" name="Google Shape;2563;p53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présente la tâche et clarifie la consigne.</a:t>
            </a:r>
            <a:endParaRPr/>
          </a:p>
        </p:txBody>
      </p:sp>
      <p:pic>
        <p:nvPicPr>
          <p:cNvPr id="2564" name="Google Shape;2564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8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p54"/>
          <p:cNvSpPr txBox="1"/>
          <p:nvPr/>
        </p:nvSpPr>
        <p:spPr>
          <a:xfrm>
            <a:off x="385456" y="2322280"/>
            <a:ext cx="70427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sait que deux pôles de nature différente s’attirent.</a:t>
            </a:r>
            <a:endParaRPr/>
          </a:p>
        </p:txBody>
      </p:sp>
      <p:pic>
        <p:nvPicPr>
          <p:cNvPr id="2570" name="Google Shape;2570;p54"/>
          <p:cNvPicPr preferRelativeResize="0"/>
          <p:nvPr/>
        </p:nvPicPr>
        <p:blipFill rotWithShape="1">
          <a:blip r:embed="rId3">
            <a:alphaModFix/>
          </a:blip>
          <a:srcRect b="13464" l="10695" r="11888" t="81700"/>
          <a:stretch/>
        </p:blipFill>
        <p:spPr>
          <a:xfrm>
            <a:off x="633766" y="1498600"/>
            <a:ext cx="10378432" cy="440927"/>
          </a:xfrm>
          <a:prstGeom prst="rect">
            <a:avLst/>
          </a:prstGeom>
          <a:noFill/>
          <a:ln>
            <a:noFill/>
          </a:ln>
        </p:spPr>
      </p:pic>
      <p:sp>
        <p:nvSpPr>
          <p:cNvPr id="2571" name="Google Shape;2571;p54"/>
          <p:cNvSpPr/>
          <p:nvPr/>
        </p:nvSpPr>
        <p:spPr>
          <a:xfrm>
            <a:off x="385456" y="3622374"/>
            <a:ext cx="1171687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 ......................... entre A et S, donc le pôle A 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pôle ......................... de (AB).</a:t>
            </a:r>
            <a:endParaRPr/>
          </a:p>
        </p:txBody>
      </p:sp>
      <p:sp>
        <p:nvSpPr>
          <p:cNvPr id="2572" name="Google Shape;2572;p54"/>
          <p:cNvSpPr/>
          <p:nvPr/>
        </p:nvSpPr>
        <p:spPr>
          <a:xfrm>
            <a:off x="1441307" y="3618686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attraction</a:t>
            </a:r>
            <a:endParaRPr/>
          </a:p>
        </p:txBody>
      </p:sp>
      <p:sp>
        <p:nvSpPr>
          <p:cNvPr id="2573" name="Google Shape;2573;p54"/>
          <p:cNvSpPr/>
          <p:nvPr/>
        </p:nvSpPr>
        <p:spPr>
          <a:xfrm>
            <a:off x="1696582" y="4601604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Nord (N)</a:t>
            </a:r>
            <a:endParaRPr/>
          </a:p>
        </p:txBody>
      </p:sp>
      <p:pic>
        <p:nvPicPr>
          <p:cNvPr descr="C:\Users\lenovo\Downloads\ChatGPT Image 12 janv. 2026, 15_19_40.png" id="2574" name="Google Shape;2574;p54"/>
          <p:cNvPicPr preferRelativeResize="0"/>
          <p:nvPr/>
        </p:nvPicPr>
        <p:blipFill rotWithShape="1">
          <a:blip r:embed="rId4">
            <a:alphaModFix/>
          </a:blip>
          <a:srcRect b="27687" l="0" r="0" t="33225"/>
          <a:stretch/>
        </p:blipFill>
        <p:spPr>
          <a:xfrm rot="1468898">
            <a:off x="7894803" y="3775429"/>
            <a:ext cx="3720191" cy="620811"/>
          </a:xfrm>
          <a:prstGeom prst="rect">
            <a:avLst/>
          </a:prstGeom>
          <a:noFill/>
          <a:ln>
            <a:noFill/>
          </a:ln>
        </p:spPr>
      </p:pic>
      <p:sp>
        <p:nvSpPr>
          <p:cNvPr id="2575" name="Google Shape;2575;p54"/>
          <p:cNvSpPr/>
          <p:nvPr/>
        </p:nvSpPr>
        <p:spPr>
          <a:xfrm rot="1486805">
            <a:off x="8541700" y="3973027"/>
            <a:ext cx="860612" cy="32527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6" name="Google Shape;2576;p54"/>
          <p:cNvSpPr/>
          <p:nvPr/>
        </p:nvSpPr>
        <p:spPr>
          <a:xfrm flipH="1" rot="1523976">
            <a:off x="9614468" y="4517896"/>
            <a:ext cx="860612" cy="28210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857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7" name="Google Shape;2577;p54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identifie  maintenant la nature du pôle A de l’aimant (AB).</a:t>
            </a:r>
            <a:endParaRPr/>
          </a:p>
        </p:txBody>
      </p:sp>
      <p:sp>
        <p:nvSpPr>
          <p:cNvPr id="2578" name="Google Shape;2578;p54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lit la question . Il demande aux élèves d’expliciter leurs réponses . </a:t>
            </a:r>
            <a:endParaRPr/>
          </a:p>
        </p:txBody>
      </p:sp>
      <p:pic>
        <p:nvPicPr>
          <p:cNvPr id="2579" name="Google Shape;2579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4" name="Google Shape;2584;p55"/>
          <p:cNvGrpSpPr/>
          <p:nvPr/>
        </p:nvGrpSpPr>
        <p:grpSpPr>
          <a:xfrm>
            <a:off x="3928060" y="4552512"/>
            <a:ext cx="3186915" cy="1991022"/>
            <a:chOff x="3928060" y="4552512"/>
            <a:chExt cx="3186915" cy="1991022"/>
          </a:xfrm>
        </p:grpSpPr>
        <p:pic>
          <p:nvPicPr>
            <p:cNvPr descr="C:\Users\lenovo\Downloads\ChatGPT Image 12 janv. 2026, 15_19_40.png" id="2585" name="Google Shape;2585;p55"/>
            <p:cNvPicPr preferRelativeResize="0"/>
            <p:nvPr/>
          </p:nvPicPr>
          <p:blipFill rotWithShape="1">
            <a:blip r:embed="rId3">
              <a:alphaModFix/>
            </a:blip>
            <a:srcRect b="27687" l="51610" r="0" t="33225"/>
            <a:stretch/>
          </p:blipFill>
          <p:spPr>
            <a:xfrm>
              <a:off x="3928060" y="5502758"/>
              <a:ext cx="3186915" cy="1040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6" name="Google Shape;2586;p55"/>
            <p:cNvSpPr/>
            <p:nvPr/>
          </p:nvSpPr>
          <p:spPr>
            <a:xfrm rot="5400000">
              <a:off x="4782966" y="4913218"/>
              <a:ext cx="1080000" cy="35858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12700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7" name="Google Shape;2587;p55"/>
          <p:cNvSpPr txBox="1"/>
          <p:nvPr/>
        </p:nvSpPr>
        <p:spPr>
          <a:xfrm>
            <a:off x="935304" y="1724996"/>
            <a:ext cx="64577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deux pôles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 (S) et nord (N).</a:t>
            </a:r>
            <a:endParaRPr/>
          </a:p>
        </p:txBody>
      </p:sp>
      <p:sp>
        <p:nvSpPr>
          <p:cNvPr id="2588" name="Google Shape;2588;p55"/>
          <p:cNvSpPr/>
          <p:nvPr/>
        </p:nvSpPr>
        <p:spPr>
          <a:xfrm>
            <a:off x="8320881" y="3772178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Sud (S)</a:t>
            </a:r>
            <a:endParaRPr/>
          </a:p>
        </p:txBody>
      </p:sp>
      <p:pic>
        <p:nvPicPr>
          <p:cNvPr id="2589" name="Google Shape;2589;p55"/>
          <p:cNvPicPr preferRelativeResize="0"/>
          <p:nvPr/>
        </p:nvPicPr>
        <p:blipFill rotWithShape="1">
          <a:blip r:embed="rId4">
            <a:alphaModFix/>
          </a:blip>
          <a:srcRect b="38824" l="11057" r="12900" t="55424"/>
          <a:stretch/>
        </p:blipFill>
        <p:spPr>
          <a:xfrm>
            <a:off x="592432" y="1123509"/>
            <a:ext cx="10541384" cy="457954"/>
          </a:xfrm>
          <a:prstGeom prst="rect">
            <a:avLst/>
          </a:prstGeom>
          <a:noFill/>
          <a:ln>
            <a:noFill/>
          </a:ln>
        </p:spPr>
      </p:pic>
      <p:sp>
        <p:nvSpPr>
          <p:cNvPr id="2590" name="Google Shape;2590;p55"/>
          <p:cNvSpPr/>
          <p:nvPr/>
        </p:nvSpPr>
        <p:spPr>
          <a:xfrm>
            <a:off x="438753" y="3830695"/>
            <a:ext cx="1074422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Puisque A est le pôle ....................., alors le pôle B est le pôle ................... de (AB).</a:t>
            </a:r>
            <a:endParaRPr/>
          </a:p>
        </p:txBody>
      </p:sp>
      <p:sp>
        <p:nvSpPr>
          <p:cNvPr id="2591" name="Google Shape;2591;p55"/>
          <p:cNvSpPr/>
          <p:nvPr/>
        </p:nvSpPr>
        <p:spPr>
          <a:xfrm>
            <a:off x="3331590" y="3772178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nord (N)</a:t>
            </a:r>
            <a:endParaRPr/>
          </a:p>
        </p:txBody>
      </p:sp>
      <p:sp>
        <p:nvSpPr>
          <p:cNvPr id="2592" name="Google Shape;2592;p55"/>
          <p:cNvSpPr/>
          <p:nvPr/>
        </p:nvSpPr>
        <p:spPr>
          <a:xfrm>
            <a:off x="5236572" y="6226302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2593" name="Google Shape;2593;p55"/>
          <p:cNvSpPr/>
          <p:nvPr/>
        </p:nvSpPr>
        <p:spPr>
          <a:xfrm>
            <a:off x="3583343" y="6118722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grpSp>
        <p:nvGrpSpPr>
          <p:cNvPr id="2594" name="Google Shape;2594;p55"/>
          <p:cNvGrpSpPr/>
          <p:nvPr/>
        </p:nvGrpSpPr>
        <p:grpSpPr>
          <a:xfrm>
            <a:off x="8102992" y="1666646"/>
            <a:ext cx="3642989" cy="2106649"/>
            <a:chOff x="8349276" y="1551905"/>
            <a:chExt cx="3642989" cy="2106649"/>
          </a:xfrm>
        </p:grpSpPr>
        <p:pic>
          <p:nvPicPr>
            <p:cNvPr descr="C:\Users\lenovo\Downloads\ChatGPT Image 12 janv. 2026, 15_19_40.png" id="2595" name="Google Shape;2595;p55"/>
            <p:cNvPicPr preferRelativeResize="0"/>
            <p:nvPr/>
          </p:nvPicPr>
          <p:blipFill rotWithShape="1">
            <a:blip r:embed="rId3">
              <a:alphaModFix/>
            </a:blip>
            <a:srcRect b="27687" l="0" r="0" t="33225"/>
            <a:stretch/>
          </p:blipFill>
          <p:spPr>
            <a:xfrm rot="1468898">
              <a:off x="8310675" y="2294824"/>
              <a:ext cx="3720191" cy="6208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6" name="Google Shape;2596;p55"/>
            <p:cNvSpPr/>
            <p:nvPr/>
          </p:nvSpPr>
          <p:spPr>
            <a:xfrm rot="1486805">
              <a:off x="8912674" y="2504989"/>
              <a:ext cx="908252" cy="25905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7" name="Google Shape;2597;p55"/>
            <p:cNvSpPr/>
            <p:nvPr/>
          </p:nvSpPr>
          <p:spPr>
            <a:xfrm flipH="1" rot="1523976">
              <a:off x="10015926" y="3053358"/>
              <a:ext cx="860612" cy="260901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28575">
              <a:solidFill>
                <a:srgbClr val="1570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8" name="Google Shape;2598;p55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déduit la pôlarité de l’autre pôle (B)</a:t>
            </a:r>
            <a:endParaRPr/>
          </a:p>
        </p:txBody>
      </p:sp>
      <p:sp>
        <p:nvSpPr>
          <p:cNvPr id="2599" name="Google Shape;2599;p55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lit la question . Il demande aux élèves d’expliciter leurs réponses . </a:t>
            </a:r>
            <a:endParaRPr/>
          </a:p>
        </p:txBody>
      </p:sp>
      <p:pic>
        <p:nvPicPr>
          <p:cNvPr id="2600" name="Google Shape;2600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8329" y="443832"/>
            <a:ext cx="483935" cy="483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4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" name="Google Shape;2605;p56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9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0" name="Google Shape;2610;p57"/>
          <p:cNvPicPr preferRelativeResize="0"/>
          <p:nvPr/>
        </p:nvPicPr>
        <p:blipFill rotWithShape="1">
          <a:blip r:embed="rId3">
            <a:alphaModFix/>
          </a:blip>
          <a:srcRect b="14771" l="15252" r="15105" t="24967"/>
          <a:stretch/>
        </p:blipFill>
        <p:spPr>
          <a:xfrm>
            <a:off x="421342" y="1026536"/>
            <a:ext cx="11444370" cy="5589417"/>
          </a:xfrm>
          <a:prstGeom prst="rect">
            <a:avLst/>
          </a:prstGeom>
          <a:noFill/>
          <a:ln>
            <a:noFill/>
          </a:ln>
        </p:spPr>
      </p:pic>
      <p:sp>
        <p:nvSpPr>
          <p:cNvPr id="2611" name="Google Shape;2611;p57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on va passer aux tâches à réaliser sur le livret. On commence par  la tâche p.7« Je m’entraine en binôme » </a:t>
            </a:r>
            <a:br>
              <a:rPr lang="fr-FR"/>
            </a:br>
            <a:r>
              <a:rPr lang="fr-FR"/>
              <a:t> Travaillez individuellement, puis discutez de vos réponses en binômes.</a:t>
            </a:r>
            <a:endParaRPr/>
          </a:p>
        </p:txBody>
      </p:sp>
      <p:sp>
        <p:nvSpPr>
          <p:cNvPr id="2612" name="Google Shape;2612;p57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6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7" name="Google Shape;2617;p58"/>
          <p:cNvPicPr preferRelativeResize="0"/>
          <p:nvPr/>
        </p:nvPicPr>
        <p:blipFill rotWithShape="1">
          <a:blip r:embed="rId3">
            <a:alphaModFix/>
          </a:blip>
          <a:srcRect b="42876" l="17448" r="17510" t="50850"/>
          <a:stretch/>
        </p:blipFill>
        <p:spPr>
          <a:xfrm>
            <a:off x="434716" y="1157149"/>
            <a:ext cx="10381673" cy="501323"/>
          </a:xfrm>
          <a:prstGeom prst="rect">
            <a:avLst/>
          </a:prstGeom>
          <a:noFill/>
          <a:ln>
            <a:noFill/>
          </a:ln>
        </p:spPr>
      </p:pic>
      <p:sp>
        <p:nvSpPr>
          <p:cNvPr id="2618" name="Google Shape;2618;p58"/>
          <p:cNvSpPr txBox="1"/>
          <p:nvPr/>
        </p:nvSpPr>
        <p:spPr>
          <a:xfrm>
            <a:off x="184652" y="2571102"/>
            <a:ext cx="7650501" cy="727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pôle N de l’aiguille de la boussole est attiré par le pôle M. </a:t>
            </a:r>
            <a:endParaRPr/>
          </a:p>
        </p:txBody>
      </p:sp>
      <p:sp>
        <p:nvSpPr>
          <p:cNvPr id="2619" name="Google Shape;2619;p58"/>
          <p:cNvSpPr/>
          <p:nvPr/>
        </p:nvSpPr>
        <p:spPr>
          <a:xfrm>
            <a:off x="3191436" y="5834741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0" name="Google Shape;2620;p58"/>
          <p:cNvSpPr/>
          <p:nvPr/>
        </p:nvSpPr>
        <p:spPr>
          <a:xfrm>
            <a:off x="1641575" y="5816833"/>
            <a:ext cx="67559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Répulsion                                 	Attraction              </a:t>
            </a:r>
            <a:endParaRPr/>
          </a:p>
        </p:txBody>
      </p:sp>
      <p:sp>
        <p:nvSpPr>
          <p:cNvPr id="2621" name="Google Shape;2621;p58"/>
          <p:cNvSpPr/>
          <p:nvPr/>
        </p:nvSpPr>
        <p:spPr>
          <a:xfrm flipH="1">
            <a:off x="7553988" y="5796367"/>
            <a:ext cx="18703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800">
                <a:solidFill>
                  <a:srgbClr val="243D98"/>
                </a:solidFill>
                <a:latin typeface="Radley"/>
                <a:ea typeface="Radley"/>
                <a:cs typeface="Radley"/>
                <a:sym typeface="Radley"/>
              </a:rPr>
              <a:t>x</a:t>
            </a:r>
            <a:endParaRPr/>
          </a:p>
        </p:txBody>
      </p:sp>
      <p:sp>
        <p:nvSpPr>
          <p:cNvPr id="2622" name="Google Shape;2622;p58"/>
          <p:cNvSpPr/>
          <p:nvPr/>
        </p:nvSpPr>
        <p:spPr>
          <a:xfrm>
            <a:off x="7351059" y="5859122"/>
            <a:ext cx="592889" cy="398508"/>
          </a:xfrm>
          <a:custGeom>
            <a:rect b="b" l="l" r="r" t="t"/>
            <a:pathLst>
              <a:path extrusionOk="0" h="146024" w="203301">
                <a:moveTo>
                  <a:pt x="36004" y="0"/>
                </a:moveTo>
                <a:cubicBezTo>
                  <a:pt x="16116" y="0"/>
                  <a:pt x="0" y="16116"/>
                  <a:pt x="0" y="35991"/>
                </a:cubicBezTo>
                <a:lnTo>
                  <a:pt x="0" y="110032"/>
                </a:lnTo>
                <a:cubicBezTo>
                  <a:pt x="0" y="129908"/>
                  <a:pt x="16116" y="146024"/>
                  <a:pt x="36004" y="146024"/>
                </a:cubicBezTo>
                <a:lnTo>
                  <a:pt x="167309" y="146024"/>
                </a:lnTo>
                <a:cubicBezTo>
                  <a:pt x="187184" y="146024"/>
                  <a:pt x="203301" y="129908"/>
                  <a:pt x="203301" y="110032"/>
                </a:cubicBezTo>
                <a:lnTo>
                  <a:pt x="203301" y="35991"/>
                </a:lnTo>
                <a:cubicBezTo>
                  <a:pt x="203301" y="16116"/>
                  <a:pt x="187184" y="0"/>
                  <a:pt x="167309" y="0"/>
                </a:cubicBezTo>
                <a:lnTo>
                  <a:pt x="36004" y="0"/>
                </a:lnTo>
                <a:close/>
                <a:moveTo>
                  <a:pt x="36004" y="0"/>
                </a:moveTo>
              </a:path>
            </a:pathLst>
          </a:custGeom>
          <a:noFill/>
          <a:ln cap="flat" cmpd="sng" w="12700">
            <a:solidFill>
              <a:srgbClr val="F59D90"/>
            </a:solidFill>
            <a:prstDash val="solid"/>
            <a:miter lim="508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3" name="Google Shape;2623;p58"/>
          <p:cNvPicPr preferRelativeResize="0"/>
          <p:nvPr/>
        </p:nvPicPr>
        <p:blipFill rotWithShape="1">
          <a:blip r:embed="rId3">
            <a:alphaModFix/>
          </a:blip>
          <a:srcRect b="49845" l="60931" r="18285" t="25333"/>
          <a:stretch/>
        </p:blipFill>
        <p:spPr>
          <a:xfrm>
            <a:off x="7741018" y="2218899"/>
            <a:ext cx="4222197" cy="2980629"/>
          </a:xfrm>
          <a:prstGeom prst="rect">
            <a:avLst/>
          </a:prstGeom>
          <a:noFill/>
          <a:ln>
            <a:noFill/>
          </a:ln>
        </p:spPr>
      </p:pic>
      <p:sp>
        <p:nvSpPr>
          <p:cNvPr id="2624" name="Google Shape;2624;p58"/>
          <p:cNvSpPr/>
          <p:nvPr/>
        </p:nvSpPr>
        <p:spPr>
          <a:xfrm rot="5400000">
            <a:off x="4125240" y="3639116"/>
            <a:ext cx="1080000" cy="92042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5" name="Google Shape;2625;p58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commence par la première question qui consiste à préciser s’il s’agit d’une répulsion ou d’une attraction.</a:t>
            </a:r>
            <a:endParaRPr/>
          </a:p>
        </p:txBody>
      </p:sp>
      <p:sp>
        <p:nvSpPr>
          <p:cNvPr id="2626" name="Google Shape;2626;p58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  <p:sp>
        <p:nvSpPr>
          <p:cNvPr id="2627" name="Google Shape;2627;p58"/>
          <p:cNvSpPr txBox="1"/>
          <p:nvPr/>
        </p:nvSpPr>
        <p:spPr>
          <a:xfrm>
            <a:off x="4009902" y="4704860"/>
            <a:ext cx="17652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2" name="Google Shape;2632;p59"/>
          <p:cNvPicPr preferRelativeResize="0"/>
          <p:nvPr/>
        </p:nvPicPr>
        <p:blipFill rotWithShape="1">
          <a:blip r:embed="rId3">
            <a:alphaModFix/>
          </a:blip>
          <a:srcRect b="32026" l="17492" r="17314" t="61699"/>
          <a:stretch/>
        </p:blipFill>
        <p:spPr>
          <a:xfrm>
            <a:off x="308586" y="1057196"/>
            <a:ext cx="10890859" cy="571032"/>
          </a:xfrm>
          <a:prstGeom prst="rect">
            <a:avLst/>
          </a:prstGeom>
          <a:noFill/>
          <a:ln>
            <a:noFill/>
          </a:ln>
        </p:spPr>
      </p:pic>
      <p:sp>
        <p:nvSpPr>
          <p:cNvPr id="2633" name="Google Shape;2633;p59"/>
          <p:cNvSpPr txBox="1"/>
          <p:nvPr/>
        </p:nvSpPr>
        <p:spPr>
          <a:xfrm>
            <a:off x="308586" y="2154650"/>
            <a:ext cx="67058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a deux pôles de nature différente s’attirent.</a:t>
            </a:r>
            <a:endParaRPr/>
          </a:p>
        </p:txBody>
      </p:sp>
      <p:sp>
        <p:nvSpPr>
          <p:cNvPr id="2634" name="Google Shape;2634;p59"/>
          <p:cNvSpPr/>
          <p:nvPr/>
        </p:nvSpPr>
        <p:spPr>
          <a:xfrm>
            <a:off x="246344" y="3478380"/>
            <a:ext cx="1171687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y a ......................... entre M et le pôle N, donc le pôle M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le pôle ......................... de (MP).</a:t>
            </a:r>
            <a:endParaRPr/>
          </a:p>
        </p:txBody>
      </p:sp>
      <p:sp>
        <p:nvSpPr>
          <p:cNvPr id="2635" name="Google Shape;2635;p59"/>
          <p:cNvSpPr/>
          <p:nvPr/>
        </p:nvSpPr>
        <p:spPr>
          <a:xfrm>
            <a:off x="1189577" y="3386245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/>
          </a:p>
        </p:txBody>
      </p:sp>
      <p:sp>
        <p:nvSpPr>
          <p:cNvPr id="2636" name="Google Shape;2636;p59"/>
          <p:cNvSpPr/>
          <p:nvPr/>
        </p:nvSpPr>
        <p:spPr>
          <a:xfrm>
            <a:off x="2095618" y="4525954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/>
          </a:p>
        </p:txBody>
      </p:sp>
      <p:pic>
        <p:nvPicPr>
          <p:cNvPr id="2637" name="Google Shape;2637;p59"/>
          <p:cNvPicPr preferRelativeResize="0"/>
          <p:nvPr/>
        </p:nvPicPr>
        <p:blipFill rotWithShape="1">
          <a:blip r:embed="rId3">
            <a:alphaModFix/>
          </a:blip>
          <a:srcRect b="49845" l="60931" r="18285" t="25333"/>
          <a:stretch/>
        </p:blipFill>
        <p:spPr>
          <a:xfrm>
            <a:off x="7632734" y="2196950"/>
            <a:ext cx="4222197" cy="2980629"/>
          </a:xfrm>
          <a:prstGeom prst="rect">
            <a:avLst/>
          </a:prstGeom>
          <a:noFill/>
          <a:ln>
            <a:noFill/>
          </a:ln>
        </p:spPr>
      </p:pic>
      <p:sp>
        <p:nvSpPr>
          <p:cNvPr id="2638" name="Google Shape;2638;p59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passe maintenant à l’identification du pôle M.</a:t>
            </a:r>
            <a:endParaRPr/>
          </a:p>
        </p:txBody>
      </p:sp>
      <p:sp>
        <p:nvSpPr>
          <p:cNvPr id="2639" name="Google Shape;2639;p59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3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4" name="Google Shape;2644;p60"/>
          <p:cNvSpPr/>
          <p:nvPr/>
        </p:nvSpPr>
        <p:spPr>
          <a:xfrm>
            <a:off x="356527" y="2887331"/>
            <a:ext cx="1119812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Puisque M est le pôle ....................., alors le pôle P est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pôle ................... de (MP).</a:t>
            </a:r>
            <a:endParaRPr/>
          </a:p>
        </p:txBody>
      </p:sp>
      <p:pic>
        <p:nvPicPr>
          <p:cNvPr id="2645" name="Google Shape;2645;p60"/>
          <p:cNvPicPr preferRelativeResize="0"/>
          <p:nvPr/>
        </p:nvPicPr>
        <p:blipFill rotWithShape="1">
          <a:blip r:embed="rId3">
            <a:alphaModFix/>
          </a:blip>
          <a:srcRect b="21438" l="18155" r="17276" t="73595"/>
          <a:stretch/>
        </p:blipFill>
        <p:spPr>
          <a:xfrm>
            <a:off x="392989" y="1151757"/>
            <a:ext cx="111252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6" name="Google Shape;2646;p60"/>
          <p:cNvSpPr txBox="1"/>
          <p:nvPr/>
        </p:nvSpPr>
        <p:spPr>
          <a:xfrm>
            <a:off x="392989" y="2047972"/>
            <a:ext cx="64577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deux pôles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 (S) et nord (N).</a:t>
            </a:r>
            <a:endParaRPr/>
          </a:p>
        </p:txBody>
      </p:sp>
      <p:sp>
        <p:nvSpPr>
          <p:cNvPr id="2647" name="Google Shape;2647;p60"/>
          <p:cNvSpPr/>
          <p:nvPr/>
        </p:nvSpPr>
        <p:spPr>
          <a:xfrm>
            <a:off x="3501062" y="3037291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Sud (S)</a:t>
            </a:r>
            <a:endParaRPr/>
          </a:p>
        </p:txBody>
      </p:sp>
      <p:sp>
        <p:nvSpPr>
          <p:cNvPr id="2648" name="Google Shape;2648;p60"/>
          <p:cNvSpPr/>
          <p:nvPr/>
        </p:nvSpPr>
        <p:spPr>
          <a:xfrm>
            <a:off x="1568664" y="3785727"/>
            <a:ext cx="18120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nord (N)</a:t>
            </a:r>
            <a:endParaRPr/>
          </a:p>
        </p:txBody>
      </p:sp>
      <p:pic>
        <p:nvPicPr>
          <p:cNvPr id="2649" name="Google Shape;2649;p60"/>
          <p:cNvPicPr preferRelativeResize="0"/>
          <p:nvPr/>
        </p:nvPicPr>
        <p:blipFill rotWithShape="1">
          <a:blip r:embed="rId3">
            <a:alphaModFix/>
          </a:blip>
          <a:srcRect b="49845" l="60931" r="18285" t="25333"/>
          <a:stretch/>
        </p:blipFill>
        <p:spPr>
          <a:xfrm>
            <a:off x="7546047" y="1916308"/>
            <a:ext cx="4222197" cy="2980629"/>
          </a:xfrm>
          <a:prstGeom prst="rect">
            <a:avLst/>
          </a:prstGeom>
          <a:noFill/>
          <a:ln>
            <a:noFill/>
          </a:ln>
        </p:spPr>
      </p:pic>
      <p:sp>
        <p:nvSpPr>
          <p:cNvPr id="2650" name="Google Shape;2650;p60"/>
          <p:cNvSpPr/>
          <p:nvPr/>
        </p:nvSpPr>
        <p:spPr>
          <a:xfrm>
            <a:off x="8751104" y="2774391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</p:txBody>
      </p:sp>
      <p:sp>
        <p:nvSpPr>
          <p:cNvPr id="2651" name="Google Shape;2651;p60"/>
          <p:cNvSpPr/>
          <p:nvPr/>
        </p:nvSpPr>
        <p:spPr>
          <a:xfrm>
            <a:off x="9350543" y="3523385"/>
            <a:ext cx="181208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2652" name="Google Shape;2652;p6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termine par l’identification du pôle P de l’aimant (MP).</a:t>
            </a:r>
            <a:endParaRPr/>
          </a:p>
        </p:txBody>
      </p:sp>
      <p:sp>
        <p:nvSpPr>
          <p:cNvPr id="2653" name="Google Shape;2653;p60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des représentants de quelques binômes pour répondre et verbaliser le raisonnement avant d’afficher la réponse correcte.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p61"/>
          <p:cNvSpPr txBox="1"/>
          <p:nvPr>
            <p:ph idx="1" type="body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2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" name="Google Shape;2663;p62"/>
          <p:cNvPicPr preferRelativeResize="0"/>
          <p:nvPr/>
        </p:nvPicPr>
        <p:blipFill rotWithShape="1">
          <a:blip r:embed="rId3">
            <a:alphaModFix/>
          </a:blip>
          <a:srcRect b="15163" l="25014" r="24734" t="23268"/>
          <a:stretch/>
        </p:blipFill>
        <p:spPr>
          <a:xfrm>
            <a:off x="549673" y="1146413"/>
            <a:ext cx="11092653" cy="4940828"/>
          </a:xfrm>
          <a:prstGeom prst="rect">
            <a:avLst/>
          </a:prstGeom>
          <a:noFill/>
          <a:ln>
            <a:noFill/>
          </a:ln>
        </p:spPr>
      </p:pic>
      <p:sp>
        <p:nvSpPr>
          <p:cNvPr id="2664" name="Google Shape;2664;p62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Maintenant c’est le moment de travailler tout seul. Voir le livret p 7 «je m’entraîne seul » </a:t>
            </a:r>
            <a:endParaRPr/>
          </a:p>
        </p:txBody>
      </p:sp>
      <p:sp>
        <p:nvSpPr>
          <p:cNvPr id="2665" name="Google Shape;2665;p62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9" name="Shape 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0" name="Google Shape;2670;p63"/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/>
          </a:p>
        </p:txBody>
      </p:sp>
      <p:pic>
        <p:nvPicPr>
          <p:cNvPr id="2671" name="Google Shape;2671;p63"/>
          <p:cNvPicPr preferRelativeResize="0"/>
          <p:nvPr/>
        </p:nvPicPr>
        <p:blipFill rotWithShape="1">
          <a:blip r:embed="rId3">
            <a:alphaModFix/>
          </a:blip>
          <a:srcRect b="20983" l="10491" r="10044" t="15401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2" name="Google Shape;2672;p63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</a:t>
            </a:r>
            <a:endParaRPr/>
          </a:p>
        </p:txBody>
      </p:sp>
      <p:sp>
        <p:nvSpPr>
          <p:cNvPr id="2673" name="Google Shape;2673;p63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8" name="Google Shape;2678;p64"/>
          <p:cNvPicPr preferRelativeResize="0"/>
          <p:nvPr/>
        </p:nvPicPr>
        <p:blipFill rotWithShape="1">
          <a:blip r:embed="rId3">
            <a:alphaModFix/>
          </a:blip>
          <a:srcRect b="15163" l="25014" r="24734" t="23268"/>
          <a:stretch/>
        </p:blipFill>
        <p:spPr>
          <a:xfrm>
            <a:off x="394447" y="1071311"/>
            <a:ext cx="11627365" cy="5580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79" name="Google Shape;2679;p64"/>
          <p:cNvSpPr txBox="1"/>
          <p:nvPr/>
        </p:nvSpPr>
        <p:spPr>
          <a:xfrm>
            <a:off x="5764747" y="4675966"/>
            <a:ext cx="7040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2680" name="Google Shape;2680;p64"/>
          <p:cNvSpPr txBox="1"/>
          <p:nvPr/>
        </p:nvSpPr>
        <p:spPr>
          <a:xfrm>
            <a:off x="1954747" y="5384176"/>
            <a:ext cx="16311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/>
          </a:p>
        </p:txBody>
      </p:sp>
      <p:sp>
        <p:nvSpPr>
          <p:cNvPr id="2681" name="Google Shape;2681;p64"/>
          <p:cNvSpPr txBox="1"/>
          <p:nvPr/>
        </p:nvSpPr>
        <p:spPr>
          <a:xfrm>
            <a:off x="8086606" y="5384176"/>
            <a:ext cx="2097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nord (N)</a:t>
            </a:r>
            <a:endParaRPr/>
          </a:p>
        </p:txBody>
      </p:sp>
      <p:sp>
        <p:nvSpPr>
          <p:cNvPr id="2682" name="Google Shape;2682;p64"/>
          <p:cNvSpPr txBox="1"/>
          <p:nvPr/>
        </p:nvSpPr>
        <p:spPr>
          <a:xfrm>
            <a:off x="3585882" y="6152027"/>
            <a:ext cx="2097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nord (N)</a:t>
            </a:r>
            <a:endParaRPr/>
          </a:p>
        </p:txBody>
      </p:sp>
      <p:sp>
        <p:nvSpPr>
          <p:cNvPr id="2683" name="Google Shape;2683;p64"/>
          <p:cNvSpPr txBox="1"/>
          <p:nvPr/>
        </p:nvSpPr>
        <p:spPr>
          <a:xfrm>
            <a:off x="8230042" y="6152026"/>
            <a:ext cx="20973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/>
          </a:p>
        </p:txBody>
      </p:sp>
      <p:sp>
        <p:nvSpPr>
          <p:cNvPr id="2684" name="Google Shape;2684;p64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 vous! Montrez-moi comment vous avez résolu cet exercice.</a:t>
            </a:r>
            <a:endParaRPr/>
          </a:p>
        </p:txBody>
      </p:sp>
      <p:sp>
        <p:nvSpPr>
          <p:cNvPr id="2685" name="Google Shape;2685;p64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Faire passer un élève pour la correction. Associer le reste de la classe au feedback. Identifier les erreurs. Insister sur les étapes à respecter.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9" name="Shape 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0" name="Google Shape;2690;p65"/>
          <p:cNvSpPr txBox="1"/>
          <p:nvPr>
            <p:ph idx="1" type="body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4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p66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finir, faisons un petit résumé ensemble ! Alors, Qui peut me rappeler ce qu’on a appris lors de cette séance?</a:t>
            </a:r>
            <a:endParaRPr/>
          </a:p>
        </p:txBody>
      </p:sp>
      <p:sp>
        <p:nvSpPr>
          <p:cNvPr id="2696" name="Google Shape;2696;p66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pose quelques questions.</a:t>
            </a:r>
            <a:endParaRPr/>
          </a:p>
        </p:txBody>
      </p:sp>
      <p:pic>
        <p:nvPicPr>
          <p:cNvPr descr="A cartoon character leaning on a question mark&#10;&#10;AI-generated content may be incorrect." id="2697" name="Google Shape;2697;p6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2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p67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de finir cette séance, c’était quoi notre tâche? </a:t>
            </a:r>
            <a:endParaRPr/>
          </a:p>
        </p:txBody>
      </p:sp>
      <p:sp>
        <p:nvSpPr>
          <p:cNvPr id="2704" name="Google Shape;2704;p67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donne un rappel de la séance.</a:t>
            </a:r>
            <a:endParaRPr/>
          </a:p>
        </p:txBody>
      </p:sp>
      <p:sp>
        <p:nvSpPr>
          <p:cNvPr id="2705" name="Google Shape;2705;p67"/>
          <p:cNvSpPr/>
          <p:nvPr/>
        </p:nvSpPr>
        <p:spPr>
          <a:xfrm>
            <a:off x="1332892" y="3218488"/>
            <a:ext cx="10143498" cy="830997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6" name="Google Shape;270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452" y="2935212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707" name="Google Shape;2707;p67"/>
          <p:cNvSpPr txBox="1"/>
          <p:nvPr/>
        </p:nvSpPr>
        <p:spPr>
          <a:xfrm>
            <a:off x="1831996" y="3310951"/>
            <a:ext cx="9952997" cy="46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8" name="Google Shape;2708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2709" name="Google Shape;2709;p67"/>
          <p:cNvSpPr/>
          <p:nvPr/>
        </p:nvSpPr>
        <p:spPr>
          <a:xfrm>
            <a:off x="1795204" y="3403153"/>
            <a:ext cx="983548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polarité magnétique d’un aimant et celle de la Terre.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p68"/>
          <p:cNvSpPr txBox="1"/>
          <p:nvPr/>
        </p:nvSpPr>
        <p:spPr>
          <a:xfrm>
            <a:off x="1073190" y="1244751"/>
            <a:ext cx="9881409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❑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deux pôles: pôle </a:t>
            </a:r>
            <a:r>
              <a:rPr b="1" lang="fr-F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sud(S)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pôle 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nord(N).</a:t>
            </a:r>
            <a:endParaRPr/>
          </a:p>
          <a:p>
            <a:pPr indent="-457200" lvl="0" marL="45720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❑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Il y a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entre deux pôles de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nature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79400" lvl="0" marL="45720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5720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❑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Il y a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attraction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 deux pôles de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différente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715" name="Google Shape;271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9858367" y="804317"/>
            <a:ext cx="1151624" cy="142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6" name="Google Shape;2716;p68"/>
          <p:cNvPicPr preferRelativeResize="0"/>
          <p:nvPr/>
        </p:nvPicPr>
        <p:blipFill rotWithShape="1">
          <a:blip r:embed="rId4">
            <a:alphaModFix/>
          </a:blip>
          <a:srcRect b="25752" l="18183" r="17457" t="49412"/>
          <a:stretch/>
        </p:blipFill>
        <p:spPr>
          <a:xfrm>
            <a:off x="1135943" y="3280308"/>
            <a:ext cx="9072282" cy="1255833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68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ce qu’il faut bien retenir.</a:t>
            </a:r>
            <a:endParaRPr/>
          </a:p>
        </p:txBody>
      </p:sp>
      <p:sp>
        <p:nvSpPr>
          <p:cNvPr id="2718" name="Google Shape;2718;p68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fait participer les élèves pour rappeler l’interaction entre deux aimants..</a:t>
            </a:r>
            <a:endParaRPr/>
          </a:p>
        </p:txBody>
      </p:sp>
      <p:pic>
        <p:nvPicPr>
          <p:cNvPr id="2719" name="Google Shape;2719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88459" y="460400"/>
            <a:ext cx="476225" cy="4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3" name="Shape 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4" name="Google Shape;2724;p69"/>
          <p:cNvSpPr/>
          <p:nvPr/>
        </p:nvSpPr>
        <p:spPr>
          <a:xfrm>
            <a:off x="332764" y="1161263"/>
            <a:ext cx="5017345" cy="196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Terre et les aimants: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se comporte comme un aimant géant.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5" name="Google Shape;2725;p6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ce qu’il faut bien retenir.</a:t>
            </a:r>
            <a:endParaRPr/>
          </a:p>
        </p:txBody>
      </p:sp>
      <p:sp>
        <p:nvSpPr>
          <p:cNvPr id="2726" name="Google Shape;2726;p69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fait participer les élèves pour rappeler l’aimantation de la Terre.</a:t>
            </a:r>
            <a:endParaRPr/>
          </a:p>
        </p:txBody>
      </p:sp>
      <p:pic>
        <p:nvPicPr>
          <p:cNvPr descr="Une image contenant texte, diagramme, capture d’écran, art&#10;&#10;Le contenu généré par l’IA peut être incorrect." id="2727" name="Google Shape;2727;p69"/>
          <p:cNvPicPr preferRelativeResize="0"/>
          <p:nvPr/>
        </p:nvPicPr>
        <p:blipFill rotWithShape="1">
          <a:blip r:embed="rId3">
            <a:alphaModFix/>
          </a:blip>
          <a:srcRect b="7643" l="7729" r="14504" t="8157"/>
          <a:stretch/>
        </p:blipFill>
        <p:spPr>
          <a:xfrm>
            <a:off x="6250675" y="1517637"/>
            <a:ext cx="5485732" cy="4164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" name="Google Shape;2728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88459" y="460400"/>
            <a:ext cx="476225" cy="47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2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3" name="Google Shape;273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8459" y="460400"/>
            <a:ext cx="476225" cy="4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4" name="Google Shape;2734;p70"/>
          <p:cNvSpPr/>
          <p:nvPr/>
        </p:nvSpPr>
        <p:spPr>
          <a:xfrm>
            <a:off x="416366" y="1357669"/>
            <a:ext cx="11453821" cy="4051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Étapes pour identifier les pôles d’un aimant 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1.Je rapproche l’aimant à étudier d’un aimant dont les pôles sont connus.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2.J’observe l’interaction entre les deux aimants (attraction ou répulsion):</a:t>
            </a:r>
            <a:endParaRPr/>
          </a:p>
          <a:p>
            <a:pPr indent="-12700" lvl="0" marL="355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nature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12700" lvl="0" marL="3556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opposée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3.J’identifie ainsi le pôle de l’aimant étudié, puis j’en déduis la nature de l’autre pôle.</a:t>
            </a:r>
            <a:endParaRPr/>
          </a:p>
        </p:txBody>
      </p:sp>
      <p:pic>
        <p:nvPicPr>
          <p:cNvPr descr="C:\Users\lenovo\Downloads\ChatGPT Image 12 janv. 2026, 15_19_40.png" id="2735" name="Google Shape;2735;p70"/>
          <p:cNvPicPr preferRelativeResize="0"/>
          <p:nvPr/>
        </p:nvPicPr>
        <p:blipFill rotWithShape="1">
          <a:blip r:embed="rId4">
            <a:alphaModFix/>
          </a:blip>
          <a:srcRect b="27687" l="0" r="0" t="33225"/>
          <a:stretch/>
        </p:blipFill>
        <p:spPr>
          <a:xfrm>
            <a:off x="9621672" y="2052838"/>
            <a:ext cx="2343012" cy="43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6" name="Google Shape;2736;p70"/>
          <p:cNvPicPr preferRelativeResize="0"/>
          <p:nvPr/>
        </p:nvPicPr>
        <p:blipFill rotWithShape="1">
          <a:blip r:embed="rId5">
            <a:alphaModFix/>
          </a:blip>
          <a:srcRect b="31023" l="5098" r="2856" t="31353"/>
          <a:stretch/>
        </p:blipFill>
        <p:spPr>
          <a:xfrm>
            <a:off x="9167076" y="3493162"/>
            <a:ext cx="2752912" cy="43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7" name="Google Shape;2737;p70"/>
          <p:cNvPicPr preferRelativeResize="0"/>
          <p:nvPr/>
        </p:nvPicPr>
        <p:blipFill rotWithShape="1">
          <a:blip r:embed="rId6">
            <a:alphaModFix/>
          </a:blip>
          <a:srcRect b="40915" l="31883" r="39434" t="46536"/>
          <a:stretch/>
        </p:blipFill>
        <p:spPr>
          <a:xfrm>
            <a:off x="9309317" y="4295892"/>
            <a:ext cx="2560870" cy="323495"/>
          </a:xfrm>
          <a:prstGeom prst="rect">
            <a:avLst/>
          </a:prstGeom>
          <a:noFill/>
          <a:ln>
            <a:noFill/>
          </a:ln>
        </p:spPr>
      </p:pic>
      <p:sp>
        <p:nvSpPr>
          <p:cNvPr id="2738" name="Google Shape;2738;p70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Voilà ce qu’il faut bien retenir.</a:t>
            </a:r>
            <a:endParaRPr/>
          </a:p>
        </p:txBody>
      </p:sp>
      <p:sp>
        <p:nvSpPr>
          <p:cNvPr id="2739" name="Google Shape;2739;p70"/>
          <p:cNvSpPr txBox="1"/>
          <p:nvPr>
            <p:ph idx="1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fait participer les élèves pour rappeler l’interaction entre deux aimants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4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5" name="Google Shape;2745;p7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On termine par la carte lexicale suivante.</a:t>
            </a:r>
            <a:endParaRPr/>
          </a:p>
        </p:txBody>
      </p:sp>
      <p:sp>
        <p:nvSpPr>
          <p:cNvPr id="2746" name="Google Shape;2746;p7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Faire participer les élèves à la lecture de la carte.</a:t>
            </a:r>
            <a:endParaRPr/>
          </a:p>
        </p:txBody>
      </p:sp>
      <p:sp>
        <p:nvSpPr>
          <p:cNvPr id="2747" name="Google Shape;2747;p71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pic>
        <p:nvPicPr>
          <p:cNvPr id="2748" name="Google Shape;274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9" name="Google Shape;2749;p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750" name="Google Shape;2750;p71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2F2F2"/>
            </a:solidFill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1" name="Google Shape;2751;p71"/>
            <p:cNvSpPr/>
            <p:nvPr/>
          </p:nvSpPr>
          <p:spPr>
            <a:xfrm>
              <a:off x="4664635" y="2917380"/>
              <a:ext cx="2866263" cy="1716575"/>
            </a:xfrm>
            <a:prstGeom prst="roundRect">
              <a:avLst>
                <a:gd fmla="val 16667" name="adj"/>
              </a:avLst>
            </a:prstGeom>
            <a:solidFill>
              <a:srgbClr val="FEEDD8"/>
            </a:solidFill>
            <a:ln cap="flat" cmpd="sng" w="254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Identifier la polarité magnétique d’un aimant et celle de la Terre</a:t>
              </a:r>
              <a:endParaRPr b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2" name="Google Shape;2752;p71"/>
            <p:cNvSpPr/>
            <p:nvPr/>
          </p:nvSpPr>
          <p:spPr>
            <a:xfrm>
              <a:off x="680393" y="2624586"/>
              <a:ext cx="2834967" cy="1742157"/>
            </a:xfrm>
            <a:prstGeom prst="roundRect">
              <a:avLst>
                <a:gd fmla="val 8096" name="adj"/>
              </a:avLst>
            </a:prstGeom>
            <a:solidFill>
              <a:srgbClr val="FEEDD8"/>
            </a:solidFill>
            <a:ln cap="flat" cmpd="sng" w="25400">
              <a:solidFill>
                <a:srgbClr val="FFC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t/>
              </a:r>
              <a:endParaRPr b="1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3" name="Google Shape;2753;p71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 </a:t>
              </a:r>
              <a:r>
                <a:rPr i="1"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tâche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4" name="Google Shape;2754;p71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i="1"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Termes thématiques</a:t>
              </a:r>
              <a:endParaRPr b="0" i="1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5" name="Google Shape;2755;p71"/>
            <p:cNvSpPr/>
            <p:nvPr/>
          </p:nvSpPr>
          <p:spPr>
            <a:xfrm>
              <a:off x="8415759" y="3696003"/>
              <a:ext cx="2824480" cy="670741"/>
            </a:xfrm>
            <a:prstGeom prst="roundRect">
              <a:avLst>
                <a:gd fmla="val 16667" name="adj"/>
              </a:avLst>
            </a:prstGeom>
            <a:solidFill>
              <a:srgbClr val="0097A7">
                <a:alpha val="30196"/>
              </a:srgbClr>
            </a:solidFill>
            <a:ln cap="flat" cmpd="sng" w="25400">
              <a:solidFill>
                <a:srgbClr val="0097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6" name="Google Shape;2756;p71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Verbes de consigne</a:t>
              </a:r>
              <a:endParaRPr/>
            </a:p>
          </p:txBody>
        </p:sp>
        <p:sp>
          <p:nvSpPr>
            <p:cNvPr id="2757" name="Google Shape;2757;p71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>
                <a:gd fmla="val 16667" name="adj"/>
              </a:avLst>
            </a:prstGeom>
            <a:solidFill>
              <a:srgbClr val="D8E6FC"/>
            </a:solidFill>
            <a:ln cap="flat" cmpd="sng" w="25400">
              <a:solidFill>
                <a:srgbClr val="4285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1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8" name="Google Shape;2758;p71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Structures pour répondre</a:t>
              </a:r>
              <a:endParaRPr/>
            </a:p>
          </p:txBody>
        </p:sp>
        <p:cxnSp>
          <p:nvCxnSpPr>
            <p:cNvPr id="2759" name="Google Shape;2759;p71"/>
            <p:cNvCxnSpPr>
              <a:stCxn id="2752" idx="3"/>
              <a:endCxn id="2751" idx="1"/>
            </p:cNvCxnSpPr>
            <p:nvPr/>
          </p:nvCxnSpPr>
          <p:spPr>
            <a:xfrm>
              <a:off x="3515360" y="3495664"/>
              <a:ext cx="1149300" cy="2799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60" name="Google Shape;2760;p71"/>
            <p:cNvSpPr txBox="1"/>
            <p:nvPr/>
          </p:nvSpPr>
          <p:spPr>
            <a:xfrm>
              <a:off x="996930" y="2764706"/>
              <a:ext cx="2402840" cy="16004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 pôle sud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 pôle nord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Aiguille aimantée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Attraction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Répulsion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Aimant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b="0" i="0" lang="fr-FR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Boussole</a:t>
              </a:r>
              <a:endParaRPr/>
            </a:p>
          </p:txBody>
        </p:sp>
        <p:sp>
          <p:nvSpPr>
            <p:cNvPr id="2761" name="Google Shape;2761;p71"/>
            <p:cNvSpPr txBox="1"/>
            <p:nvPr/>
          </p:nvSpPr>
          <p:spPr>
            <a:xfrm>
              <a:off x="8761199" y="3869203"/>
              <a:ext cx="247904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Identifier</a:t>
              </a:r>
              <a:endParaRPr/>
            </a:p>
            <a:p>
              <a:pPr indent="-285750" lvl="0" marL="2857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"/>
              </a:pPr>
              <a:r>
                <a:rPr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Préciser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62" name="Google Shape;2762;p71"/>
            <p:cNvCxnSpPr>
              <a:stCxn id="2751" idx="3"/>
              <a:endCxn id="2755" idx="1"/>
            </p:cNvCxnSpPr>
            <p:nvPr/>
          </p:nvCxnSpPr>
          <p:spPr>
            <a:xfrm>
              <a:off x="7530898" y="3775668"/>
              <a:ext cx="885000" cy="255600"/>
            </a:xfrm>
            <a:prstGeom prst="bentConnector3">
              <a:avLst>
                <a:gd fmla="val 4297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63" name="Google Shape;2763;p71"/>
            <p:cNvSpPr txBox="1"/>
            <p:nvPr/>
          </p:nvSpPr>
          <p:spPr>
            <a:xfrm>
              <a:off x="849783" y="5497122"/>
              <a:ext cx="9353208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Noto Sans Symbols"/>
                <a:buChar char="▪"/>
              </a:pPr>
              <a:r>
                <a:rPr lang="fr-F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y a ......................... entre A et S, donc le pôle A est le pôle ......................... de (AB).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Char char="▪"/>
              </a:pPr>
              <a:r>
                <a:rPr i="1" lang="fr-FR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Puisque A est le pôle …………….de (AB) alors B est le pôle………………..</a:t>
              </a:r>
              <a:endParaRPr/>
            </a:p>
          </p:txBody>
        </p:sp>
        <p:cxnSp>
          <p:nvCxnSpPr>
            <p:cNvPr id="2764" name="Google Shape;2764;p71"/>
            <p:cNvCxnSpPr>
              <a:stCxn id="2751" idx="2"/>
              <a:endCxn id="2757" idx="0"/>
            </p:cNvCxnSpPr>
            <p:nvPr/>
          </p:nvCxnSpPr>
          <p:spPr>
            <a:xfrm rot="5400000">
              <a:off x="5325117" y="4689005"/>
              <a:ext cx="827700" cy="71760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rgbClr val="FFAB4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65" name="Google Shape;2765;p71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717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0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 CARTE LEXICALE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6" name="Google Shape;2766;p71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>
                <a:gd fmla="val 16667" name="adj"/>
              </a:avLst>
            </a:prstGeom>
            <a:solidFill>
              <a:srgbClr val="FEEDD8"/>
            </a:solidFill>
            <a:ln cap="flat" cmpd="sng" w="25400">
              <a:solidFill>
                <a:srgbClr val="FCBF1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fr-FR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2767" name="Google Shape;2767;p71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1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mots</a:t>
              </a:r>
              <a:endParaRPr/>
            </a:p>
          </p:txBody>
        </p:sp>
        <p:sp>
          <p:nvSpPr>
            <p:cNvPr id="2768" name="Google Shape;2768;p71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None/>
              </a:pPr>
              <a:r>
                <a:rPr b="1" i="1" lang="fr-FR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Je retiens</a:t>
              </a:r>
              <a:endParaRPr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2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3" name="Google Shape;277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774" name="Google Shape;2774;p72"/>
          <p:cNvSpPr txBox="1"/>
          <p:nvPr/>
        </p:nvSpPr>
        <p:spPr>
          <a:xfrm>
            <a:off x="11757947" y="71000"/>
            <a:ext cx="365440" cy="369332"/>
          </a:xfrm>
          <a:prstGeom prst="rect">
            <a:avLst/>
          </a:prstGeom>
          <a:solidFill>
            <a:srgbClr val="F7C47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775" name="Google Shape;2775;p72"/>
          <p:cNvSpPr txBox="1"/>
          <p:nvPr/>
        </p:nvSpPr>
        <p:spPr>
          <a:xfrm>
            <a:off x="2290773" y="2850204"/>
            <a:ext cx="701243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Exercices 1de la page 14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320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Exercices défis: 1 à 8 des pages 17-18-19</a:t>
            </a:r>
            <a:endParaRPr/>
          </a:p>
        </p:txBody>
      </p:sp>
      <p:sp>
        <p:nvSpPr>
          <p:cNvPr id="2776" name="Google Shape;2776;p7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Bravo à tous ! Révisez dans le livret  ce qu’on a vu aujourd'hui  et faire les exercices suivants: </a:t>
            </a:r>
            <a:endParaRPr/>
          </a:p>
        </p:txBody>
      </p:sp>
      <p:sp>
        <p:nvSpPr>
          <p:cNvPr id="2777" name="Google Shape;2777;p72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 incite les élèves à faire l’exercice à la maison et clore la séance.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2" name="Google Shape;2782;p73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783" name="Google Shape;2783;p73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9D7A2"/>
            </a:solidFill>
            <a:ln cap="flat" cmpd="sng" w="12700">
              <a:solidFill>
                <a:srgbClr val="F9D7A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4" name="Google Shape;2784;p7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85" name="Google Shape;2785;p7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786" name="Google Shape;2786;p7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6C374"/>
            </a:solidFill>
            <a:ln cap="flat" cmpd="sng" w="12700">
              <a:solidFill>
                <a:srgbClr val="F6C374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7" name="Google Shape;2787;p7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4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2788" name="Google Shape;2788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5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2024-05-28T10:13:00Z</dcterms:created>
  <dc:creator>D_Abdellah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