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5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4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55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52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47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48.xml"/>
  <Override ContentType="application/vnd.openxmlformats-officedocument.presentationml.slideLayout+xml" PartName="/ppt/slideLayouts/slideLayout4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3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59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6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5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5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50.xml"/>
  <Override ContentType="application/vnd.openxmlformats-officedocument.presentationml.slideLayout+xml" PartName="/ppt/slideLayouts/slideLayout4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58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45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  <p:sldMasterId id="2147483669" r:id="rId4"/>
    <p:sldMasterId id="214748369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</p:sldIdLst>
  <p:sldSz cy="6858000" cx="12192000"/>
  <p:notesSz cx="6858000" cy="9144000"/>
  <p:embeddedFontLst>
    <p:embeddedFont>
      <p:font typeface="Dosis"/>
      <p:regular r:id="rId42"/>
      <p:bold r:id="rId4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44" roundtripDataSignature="AMtx7mj8f/QHTXz43Bl0vm4uLWzWA6H/M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20" Type="http://schemas.openxmlformats.org/officeDocument/2006/relationships/slide" Target="slides/slide14.xml"/><Relationship Id="rId42" Type="http://schemas.openxmlformats.org/officeDocument/2006/relationships/font" Target="fonts/Dosis-regular.fntdata"/><Relationship Id="rId41" Type="http://schemas.openxmlformats.org/officeDocument/2006/relationships/slide" Target="slides/slide35.xml"/><Relationship Id="rId22" Type="http://schemas.openxmlformats.org/officeDocument/2006/relationships/slide" Target="slides/slide16.xml"/><Relationship Id="rId44" Type="http://customschemas.google.com/relationships/presentationmetadata" Target="metadata"/><Relationship Id="rId21" Type="http://schemas.openxmlformats.org/officeDocument/2006/relationships/slide" Target="slides/slide15.xml"/><Relationship Id="rId43" Type="http://schemas.openxmlformats.org/officeDocument/2006/relationships/font" Target="fonts/Dosis-bold.fntdata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3.xml"/><Relationship Id="rId6" Type="http://schemas.openxmlformats.org/officeDocument/2006/relationships/notesMaster" Target="notesMasters/notesMaster1.xml"/><Relationship Id="rId29" Type="http://schemas.openxmlformats.org/officeDocument/2006/relationships/slide" Target="slides/slide2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11" Type="http://schemas.openxmlformats.org/officeDocument/2006/relationships/slide" Target="slides/slide5.xml"/><Relationship Id="rId33" Type="http://schemas.openxmlformats.org/officeDocument/2006/relationships/slide" Target="slides/slide27.xml"/><Relationship Id="rId10" Type="http://schemas.openxmlformats.org/officeDocument/2006/relationships/slide" Target="slides/slide4.xml"/><Relationship Id="rId32" Type="http://schemas.openxmlformats.org/officeDocument/2006/relationships/slide" Target="slides/slide26.xml"/><Relationship Id="rId13" Type="http://schemas.openxmlformats.org/officeDocument/2006/relationships/slide" Target="slides/slide7.xml"/><Relationship Id="rId35" Type="http://schemas.openxmlformats.org/officeDocument/2006/relationships/slide" Target="slides/slide29.xml"/><Relationship Id="rId12" Type="http://schemas.openxmlformats.org/officeDocument/2006/relationships/slide" Target="slides/slide6.xml"/><Relationship Id="rId34" Type="http://schemas.openxmlformats.org/officeDocument/2006/relationships/slide" Target="slides/slide28.xml"/><Relationship Id="rId15" Type="http://schemas.openxmlformats.org/officeDocument/2006/relationships/slide" Target="slides/slide9.xml"/><Relationship Id="rId37" Type="http://schemas.openxmlformats.org/officeDocument/2006/relationships/slide" Target="slides/slide31.xml"/><Relationship Id="rId14" Type="http://schemas.openxmlformats.org/officeDocument/2006/relationships/slide" Target="slides/slide8.xml"/><Relationship Id="rId36" Type="http://schemas.openxmlformats.org/officeDocument/2006/relationships/slide" Target="slides/slide30.xml"/><Relationship Id="rId17" Type="http://schemas.openxmlformats.org/officeDocument/2006/relationships/slide" Target="slides/slide11.xml"/><Relationship Id="rId39" Type="http://schemas.openxmlformats.org/officeDocument/2006/relationships/slide" Target="slides/slide33.xml"/><Relationship Id="rId16" Type="http://schemas.openxmlformats.org/officeDocument/2006/relationships/slide" Target="slides/slide10.xml"/><Relationship Id="rId38" Type="http://schemas.openxmlformats.org/officeDocument/2006/relationships/slide" Target="slides/slide32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fr-FR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9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1" name="Google Shape;441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3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65" name="Google Shape;465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6" name="Google Shape;466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8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0" name="Google Shape;480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2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Google Shape;493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94" name="Google Shape;494;p4:notes"/>
          <p:cNvSpPr txBox="1"/>
          <p:nvPr>
            <p:ph idx="1" type="body"/>
          </p:nvPr>
        </p:nvSpPr>
        <p:spPr>
          <a:xfrm>
            <a:off x="685800" y="4400549"/>
            <a:ext cx="5486400" cy="36005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495" name="Google Shape;495;p4:notes"/>
          <p:cNvSpPr txBox="1"/>
          <p:nvPr>
            <p:ph idx="12" type="sldNum"/>
          </p:nvPr>
        </p:nvSpPr>
        <p:spPr>
          <a:xfrm>
            <a:off x="3884608" y="8685208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00" spcFirstLastPara="1" rIns="91400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fr-FR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0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Google Shape;501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502" name="Google Shape;502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1" name="Shape 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" name="Google Shape;512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3" name="Google Shape;513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3" name="Google Shape;523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3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5" name="Google Shape;535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3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Google Shape;544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45" name="Google Shape;545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6" name="Google Shape;546;p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4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" name="Google Shape;555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6" name="Google Shape;556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5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Google Shape;566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7" name="Google Shape;567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6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Google Shape;577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8" name="Google Shape;578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9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Google Shape;590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1" name="Google Shape;591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9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Google Shape;600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1" name="Google Shape;601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9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Google Shape;610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1" name="Google Shape;611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1" name="Shape 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" name="Google Shape;622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3" name="Google Shape;623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1" name="Shape 6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2" name="Google Shape;632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3" name="Google Shape;633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5" name="Shape 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6" name="Google Shape;646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7" name="Google Shape;647;p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9" name="Shape 6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0" name="Google Shape;660;p1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1" name="Google Shape;661;p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9" name="Shape 6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0" name="Google Shape;670;p2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71" name="Google Shape;671;p2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2" name="Google Shape;672;p2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0" name="Shape 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1" name="Google Shape;681;p2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2" name="Google Shape;682;p2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1" name="Shape 6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2" name="Google Shape;692;p2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3" name="Google Shape;693;p2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9" name="Shape 6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0" name="Google Shape;700;p2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01" name="Google Shape;701;p2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2" name="Google Shape;702;p2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5" name="Shape 7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" name="Google Shape;716;p2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17" name="Google Shape;717;p2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8" name="Google Shape;718;p2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7" name="Shape 7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8" name="Google Shape;728;p2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729" name="Google Shape;729;p2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4" name="Shape 7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5" name="Google Shape;735;p2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36" name="Google Shape;736;p2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7" name="Google Shape;737;p2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6" name="Shape 7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" name="Google Shape;747;p2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48" name="Google Shape;748;p2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9" name="Google Shape;749;p2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5" name="Shape 7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6" name="Google Shape;766;p2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67" name="Google Shape;767;p2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8" name="Google Shape;768;p2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7" name="Shape 7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" name="Google Shape;778;p2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79" name="Google Shape;779;p2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0" name="Google Shape;780;p2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7" name="Shape 7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" name="Google Shape;788;p3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89" name="Google Shape;789;p3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0" name="Google Shape;790;p3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7" name="Shape 7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" name="Google Shape;798;p3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99" name="Google Shape;799;p3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0" name="Google Shape;800;p3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8" name="Shape 8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" name="Google Shape;809;p3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10" name="Google Shape;810;p3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1" name="Google Shape;811;p3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1" name="Shape 8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2" name="Google Shape;822;p3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23" name="Google Shape;823;p3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4" name="Google Shape;824;p3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2" name="Shape 8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3" name="Google Shape;833;p3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34" name="Google Shape;834;p3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5" name="Google Shape;835;p3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2" name="Shape 8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3" name="Google Shape;843;p3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4" name="Google Shape;844;p3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.png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.png"/></Relationships>
</file>

<file path=ppt/slideLayouts/_rels/slideLayout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2.png"/></Relationships>
</file>

<file path=ppt/slideLayouts/_rels/slideLayout5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.png"/></Relationships>
</file>

<file path=ppt/slideLayouts/_rels/slideLayout5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.png"/></Relationships>
</file>

<file path=ppt/slideLayouts/_rels/slideLayout5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.png"/></Relationships>
</file>

<file path=ppt/slideLayouts/_rels/slideLayout5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.png"/></Relationships>
</file>

<file path=ppt/slideLayouts/_rels/slideLayout5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.png"/></Relationships>
</file>

<file path=ppt/slideLayouts/_rels/slideLayout5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.png"/></Relationships>
</file>

<file path=ppt/slideLayouts/_rels/slideLayout5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.png"/></Relationships>
</file>

<file path=ppt/slideLayouts/_rels/slideLayout5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.png"/></Relationships>
</file>

<file path=ppt/slideLayouts/_rels/slideLayout5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3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3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Table of contents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8"/>
          <p:cNvSpPr txBox="1"/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50" lIns="91425" spcFirstLastPara="1" rIns="91425" wrap="square" tIns="6855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8"/>
          <p:cNvSpPr txBox="1"/>
          <p:nvPr>
            <p:ph idx="1" type="subTitle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50" lIns="91425" spcFirstLastPara="1" rIns="91425" wrap="square" tIns="6855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7"/>
              <a:buNone/>
              <a:defRPr sz="1867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2" name="Google Shape;22;p38"/>
          <p:cNvSpPr txBox="1"/>
          <p:nvPr>
            <p:ph idx="2" type="subTitle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50" lIns="91425" spcFirstLastPara="1" rIns="91425" wrap="square" tIns="6855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7"/>
              <a:buNone/>
              <a:defRPr sz="1867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3" name="Google Shape;23;p38"/>
          <p:cNvSpPr txBox="1"/>
          <p:nvPr>
            <p:ph idx="3" type="title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50" lIns="91425" spcFirstLastPara="1" rIns="91425" wrap="square" tIns="6855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38"/>
          <p:cNvSpPr txBox="1"/>
          <p:nvPr>
            <p:ph idx="4" type="subTitle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50" lIns="91425" spcFirstLastPara="1" rIns="91425" wrap="square" tIns="6855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7"/>
              <a:buNone/>
              <a:defRPr sz="1867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" name="Google Shape;25;p38"/>
          <p:cNvSpPr txBox="1"/>
          <p:nvPr>
            <p:ph idx="5" type="subTitle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50" lIns="91425" spcFirstLastPara="1" rIns="91425" wrap="square" tIns="6855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7"/>
              <a:buNone/>
              <a:defRPr sz="1867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6" name="Google Shape;26;p38"/>
          <p:cNvSpPr txBox="1"/>
          <p:nvPr>
            <p:ph idx="6" type="title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anchorCtr="1" anchor="ctr" bIns="68550" lIns="91425" spcFirstLastPara="1" rIns="91425" wrap="square" tIns="6855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38"/>
          <p:cNvSpPr txBox="1"/>
          <p:nvPr>
            <p:ph idx="7" type="title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anchorCtr="1" anchor="ctr" bIns="68550" lIns="91425" spcFirstLastPara="1" rIns="91425" wrap="square" tIns="6855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38"/>
          <p:cNvSpPr txBox="1"/>
          <p:nvPr>
            <p:ph idx="8" type="title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anchorCtr="1" anchor="ctr" bIns="68550" lIns="91425" spcFirstLastPara="1" rIns="91425" wrap="square" tIns="6855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38"/>
          <p:cNvSpPr txBox="1"/>
          <p:nvPr>
            <p:ph idx="9" type="title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anchorCtr="1" anchor="ctr" bIns="68550" lIns="91425" spcFirstLastPara="1" rIns="91425" wrap="square" tIns="6855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38"/>
          <p:cNvSpPr txBox="1"/>
          <p:nvPr>
            <p:ph idx="13" type="title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50" lIns="91425" spcFirstLastPara="1" rIns="91425" wrap="square" tIns="6855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38"/>
          <p:cNvSpPr txBox="1"/>
          <p:nvPr>
            <p:ph idx="14" type="title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50" lIns="91425" spcFirstLastPara="1" rIns="91425" wrap="square" tIns="6855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38"/>
          <p:cNvSpPr txBox="1"/>
          <p:nvPr>
            <p:ph idx="15" type="title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  <a:noFill/>
          <a:ln>
            <a:noFill/>
          </a:ln>
        </p:spPr>
        <p:txBody>
          <a:bodyPr anchorCtr="0" anchor="t" bIns="68550" lIns="91425" spcFirstLastPara="1" rIns="91425" wrap="square" tIns="6855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_Title Slide">
  <p:cSld name="4_Title Slide">
    <p:bg>
      <p:bgPr>
        <a:solidFill>
          <a:srgbClr val="002060"/>
        </a:solid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oogle Shape;34;p43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35" name="Google Shape;35;p4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26849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6" name="Google Shape;36;p43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7" name="Google Shape;37;p43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pic>
        <p:nvPicPr>
          <p:cNvPr descr="Image générée" id="38" name="Google Shape;38;p43"/>
          <p:cNvPicPr preferRelativeResize="0"/>
          <p:nvPr/>
        </p:nvPicPr>
        <p:blipFill rotWithShape="1">
          <a:blip r:embed="rId2">
            <a:alphaModFix/>
          </a:blip>
          <a:srcRect b="62431" l="6026" r="75345" t="25227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39;p43"/>
          <p:cNvSpPr txBox="1"/>
          <p:nvPr>
            <p:ph type="title"/>
          </p:nvPr>
        </p:nvSpPr>
        <p:spPr>
          <a:xfrm>
            <a:off x="778058" y="31829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43"/>
          <p:cNvSpPr txBox="1"/>
          <p:nvPr>
            <p:ph idx="1" type="body"/>
          </p:nvPr>
        </p:nvSpPr>
        <p:spPr>
          <a:xfrm>
            <a:off x="778058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i="1" sz="1050"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0_Title Slide">
  <p:cSld name="10_Title Slide">
    <p:bg>
      <p:bgPr>
        <a:solidFill>
          <a:srgbClr val="002060"/>
        </a:solidFill>
      </p:bgPr>
    </p:bg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oogle Shape;42;p44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43" name="Google Shape;43;p44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4" name="Google Shape;44;p44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5" name="Google Shape;45;p44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grpSp>
        <p:nvGrpSpPr>
          <p:cNvPr id="46" name="Google Shape;46;p44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47" name="Google Shape;47;p44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58E0BA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8" name="Google Shape;48;p44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9" name="Google Shape;49;p44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pic>
        <p:nvPicPr>
          <p:cNvPr descr="Image générée" id="50" name="Google Shape;50;p44"/>
          <p:cNvPicPr preferRelativeResize="0"/>
          <p:nvPr/>
        </p:nvPicPr>
        <p:blipFill rotWithShape="1">
          <a:blip r:embed="rId2">
            <a:alphaModFix/>
          </a:blip>
          <a:srcRect b="62431" l="6026" r="75345" t="25227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  <p:sp>
        <p:nvSpPr>
          <p:cNvPr id="51" name="Google Shape;51;p44"/>
          <p:cNvSpPr txBox="1"/>
          <p:nvPr>
            <p:ph type="title"/>
          </p:nvPr>
        </p:nvSpPr>
        <p:spPr>
          <a:xfrm>
            <a:off x="778058" y="31829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44"/>
          <p:cNvSpPr txBox="1"/>
          <p:nvPr>
            <p:ph idx="1" type="body"/>
          </p:nvPr>
        </p:nvSpPr>
        <p:spPr>
          <a:xfrm>
            <a:off x="778058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i="1" sz="1050"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46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46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6" name="Google Shape;56;p4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4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4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4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4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2" name="Google Shape;62;p4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4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4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4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48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8" name="Google Shape;68;p48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9" name="Google Shape;69;p4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4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4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49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49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75" name="Google Shape;75;p49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6" name="Google Shape;76;p49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77" name="Google Shape;77;p49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8" name="Google Shape;78;p4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4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4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5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5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5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5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">
  <p:cSld name="Custom Layout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51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fmla="val 2665" name="adj"/>
            </a:avLst>
          </a:prstGeom>
          <a:solidFill>
            <a:schemeClr val="lt1"/>
          </a:solidFill>
          <a:ln cap="flat" cmpd="sng" w="12700">
            <a:solidFill>
              <a:srgbClr val="D8D8D8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63500" sx="102000" rotWithShape="0" algn="ctr" sy="102000">
              <a:srgbClr val="000000">
                <a:alpha val="7058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5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5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5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  <p:sp>
        <p:nvSpPr>
          <p:cNvPr id="91" name="Google Shape;91;p51"/>
          <p:cNvSpPr/>
          <p:nvPr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51"/>
          <p:cNvSpPr/>
          <p:nvPr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rotWithShape="0" algn="ctr" sy="102000">
              <a:srgbClr val="000000">
                <a:alpha val="5098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51"/>
          <p:cNvSpPr txBox="1"/>
          <p:nvPr>
            <p:ph type="title"/>
          </p:nvPr>
        </p:nvSpPr>
        <p:spPr>
          <a:xfrm>
            <a:off x="2209800" y="2311679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b="1" sz="54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51"/>
          <p:cNvSpPr/>
          <p:nvPr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5" name="Google Shape;95;p5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635784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52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52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99" name="Google Shape;99;p52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0" name="Google Shape;100;p5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" name="Google Shape;101;p5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5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Title Slide">
  <p:cSld name="2_Title Slide">
    <p:bg>
      <p:bgPr>
        <a:solidFill>
          <a:srgbClr val="002060"/>
        </a:solidFill>
      </p:bgPr>
    </p:bg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4" name="Google Shape;104;p53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05" name="Google Shape;105;p5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6C37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06" name="Google Shape;106;p53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07" name="Google Shape;107;p53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08" name="Google Shape;108;p53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Title Slide">
  <p:cSld name="3_Title Slide">
    <p:bg>
      <p:bgPr>
        <a:solidFill>
          <a:srgbClr val="002060"/>
        </a:solidFill>
      </p:bgPr>
    </p:bg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0" name="Google Shape;110;p54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11" name="Google Shape;111;p54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EA875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12" name="Google Shape;112;p54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13" name="Google Shape;113;p54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14" name="Google Shape;114;p54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_Title Slide">
  <p:cSld name="5_Title Slide">
    <p:bg>
      <p:bgPr>
        <a:solidFill>
          <a:srgbClr val="002060"/>
        </a:solidFill>
      </p:bgPr>
    </p:bg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6" name="Google Shape;116;p55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17" name="Google Shape;117;p55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5CFE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18" name="Google Shape;118;p55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19" name="Google Shape;119;p55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20" name="Google Shape;120;p55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_Title Slide">
  <p:cSld name="6_Title Slide">
    <p:bg>
      <p:bgPr>
        <a:solidFill>
          <a:srgbClr val="002060"/>
        </a:solidFill>
      </p:bgPr>
    </p:bg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" name="Google Shape;122;p56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23" name="Google Shape;123;p56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B8D98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4" name="Google Shape;124;p56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5" name="Google Shape;125;p56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26" name="Google Shape;126;p56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7_Title Slide">
  <p:cSld name="7_Title Slide">
    <p:bg>
      <p:bgPr>
        <a:solidFill>
          <a:srgbClr val="002060"/>
        </a:solidFill>
      </p:bgPr>
    </p:bg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8" name="Google Shape;128;p57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29" name="Google Shape;129;p57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B2709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30" name="Google Shape;130;p57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31" name="Google Shape;131;p57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32" name="Google Shape;132;p57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8_Title Slide">
  <p:cSld name="8_Title Slide">
    <p:bg>
      <p:bgPr>
        <a:solidFill>
          <a:srgbClr val="002060"/>
        </a:solidFill>
      </p:bgPr>
    </p:bg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4" name="Google Shape;134;p58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35" name="Google Shape;135;p58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296B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36" name="Google Shape;136;p58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37" name="Google Shape;137;p58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38" name="Google Shape;138;p58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_Title Slide">
  <p:cSld name="9_Title Slide">
    <p:bg>
      <p:bgPr>
        <a:solidFill>
          <a:srgbClr val="002060"/>
        </a:solidFill>
      </p:bgPr>
    </p:bg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0" name="Google Shape;140;p59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41" name="Google Shape;141;p59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75707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42" name="Google Shape;142;p59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43" name="Google Shape;143;p59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44" name="Google Shape;144;p59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1_Title Slide">
  <p:cSld name="11_Title Slide">
    <p:bg>
      <p:bgPr>
        <a:solidFill>
          <a:srgbClr val="002060"/>
        </a:solidFill>
      </p:bgPr>
    </p:bg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6" name="Google Shape;146;p60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47" name="Google Shape;147;p60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DC94D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48" name="Google Shape;148;p60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49" name="Google Shape;149;p60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50" name="Google Shape;150;p60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2_Title Slide">
  <p:cSld name="12_Title Slide">
    <p:bg>
      <p:bgPr>
        <a:solidFill>
          <a:srgbClr val="002060"/>
        </a:solidFill>
      </p:bgPr>
    </p:bg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2" name="Google Shape;152;p61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53" name="Google Shape;153;p61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54" name="Google Shape;154;p61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55" name="Google Shape;155;p61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pic>
        <p:nvPicPr>
          <p:cNvPr descr="Image générée" id="156" name="Google Shape;156;p61"/>
          <p:cNvPicPr preferRelativeResize="0"/>
          <p:nvPr/>
        </p:nvPicPr>
        <p:blipFill rotWithShape="1">
          <a:blip r:embed="rId2">
            <a:alphaModFix/>
          </a:blip>
          <a:srcRect b="62431" l="6026" r="75345" t="25227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61"/>
          <p:cNvSpPr txBox="1"/>
          <p:nvPr>
            <p:ph type="title"/>
          </p:nvPr>
        </p:nvSpPr>
        <p:spPr>
          <a:xfrm>
            <a:off x="778058" y="31829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p61"/>
          <p:cNvSpPr txBox="1"/>
          <p:nvPr>
            <p:ph idx="1" type="body"/>
          </p:nvPr>
        </p:nvSpPr>
        <p:spPr>
          <a:xfrm>
            <a:off x="778058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i="1" sz="1050"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Ouverture">
  <p:cSld name="Slide Ouverture"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6" name="Google Shape;166;p40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167" name="Google Shape;167;p40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68" name="Google Shape;168;p40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69" name="Google Shape;169;p40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70" name="Google Shape;170;p40"/>
          <p:cNvSpPr txBox="1"/>
          <p:nvPr>
            <p:ph type="title"/>
          </p:nvPr>
        </p:nvSpPr>
        <p:spPr>
          <a:xfrm>
            <a:off x="778058" y="31829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1" name="Google Shape;171;p40"/>
          <p:cNvSpPr txBox="1"/>
          <p:nvPr>
            <p:ph idx="1" type="body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72" name="Google Shape;172;p40"/>
          <p:cNvSpPr txBox="1"/>
          <p:nvPr>
            <p:ph idx="2" type="body"/>
          </p:nvPr>
        </p:nvSpPr>
        <p:spPr>
          <a:xfrm>
            <a:off x="778058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i="1" sz="1050"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grpSp>
        <p:nvGrpSpPr>
          <p:cNvPr id="173" name="Google Shape;173;p40"/>
          <p:cNvGrpSpPr/>
          <p:nvPr/>
        </p:nvGrpSpPr>
        <p:grpSpPr>
          <a:xfrm>
            <a:off x="11779124" y="79508"/>
            <a:ext cx="232364" cy="304873"/>
            <a:chOff x="3292012" y="1302714"/>
            <a:chExt cx="867138" cy="384316"/>
          </a:xfrm>
        </p:grpSpPr>
        <p:sp>
          <p:nvSpPr>
            <p:cNvPr id="174" name="Google Shape;174;p40"/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solidFill>
              <a:srgbClr val="F19D19"/>
            </a:solidFill>
            <a:ln cap="flat" cmpd="sng" w="25400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00">
                <a:solidFill>
                  <a:srgbClr val="F7C475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5" name="Google Shape;175;p40"/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solidFill>
              <a:srgbClr val="F19D19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18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O</a:t>
              </a:r>
              <a:endParaRPr b="1"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Image générée" id="176" name="Google Shape;176;p40"/>
          <p:cNvPicPr preferRelativeResize="0"/>
          <p:nvPr/>
        </p:nvPicPr>
        <p:blipFill rotWithShape="1">
          <a:blip r:embed="rId2">
            <a:alphaModFix/>
          </a:blip>
          <a:srcRect b="62431" l="6026" r="75345" t="25227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79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9" name="Google Shape;179;p79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0" name="Google Shape;180;p7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1" name="Google Shape;181;p7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2" name="Google Shape;182;p7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8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5" name="Google Shape;185;p80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6" name="Google Shape;186;p8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7" name="Google Shape;187;p8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8" name="Google Shape;188;p8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8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1" name="Google Shape;191;p81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92" name="Google Shape;192;p81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93" name="Google Shape;193;p8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4" name="Google Shape;194;p8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5" name="Google Shape;195;p8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82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8" name="Google Shape;198;p82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99" name="Google Shape;199;p82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0" name="Google Shape;200;p82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201" name="Google Shape;201;p82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2" name="Google Shape;202;p8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3" name="Google Shape;203;p8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4" name="Google Shape;204;p8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8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7" name="Google Shape;207;p8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8" name="Google Shape;208;p8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9" name="Google Shape;209;p8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8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2" name="Google Shape;212;p8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3" name="Google Shape;213;p8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">
  <p:cSld name="Custom Layout"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85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fmla="val 2665" name="adj"/>
            </a:avLst>
          </a:prstGeom>
          <a:solidFill>
            <a:schemeClr val="lt1"/>
          </a:solidFill>
          <a:ln cap="flat" cmpd="sng" w="12700">
            <a:solidFill>
              <a:srgbClr val="D8D8D8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63500" sx="102000" rotWithShape="0" algn="ctr" sy="102000">
              <a:srgbClr val="000000">
                <a:alpha val="7058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" name="Google Shape;216;p8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7" name="Google Shape;217;p8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8" name="Google Shape;218;p8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  <p:sp>
        <p:nvSpPr>
          <p:cNvPr id="219" name="Google Shape;219;p85"/>
          <p:cNvSpPr/>
          <p:nvPr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p85"/>
          <p:cNvSpPr/>
          <p:nvPr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rotWithShape="0" algn="ctr" sy="102000">
              <a:srgbClr val="000000">
                <a:alpha val="5098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p85"/>
          <p:cNvSpPr txBox="1"/>
          <p:nvPr>
            <p:ph type="title"/>
          </p:nvPr>
        </p:nvSpPr>
        <p:spPr>
          <a:xfrm>
            <a:off x="2209800" y="2311679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b="1" sz="54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2" name="Google Shape;222;p85"/>
          <p:cNvSpPr/>
          <p:nvPr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3" name="Google Shape;223;p8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635784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86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6" name="Google Shape;226;p86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227" name="Google Shape;227;p86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228" name="Google Shape;228;p8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9" name="Google Shape;229;p8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0" name="Google Shape;230;p8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le Slide">
  <p:cSld name="1_Title Slide">
    <p:bg>
      <p:bgPr>
        <a:solidFill>
          <a:srgbClr val="0070C0"/>
        </a:solidFill>
      </p:bgPr>
    </p:bg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2" name="Google Shape;232;p87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233" name="Google Shape;233;p87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7030A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234" name="Google Shape;234;p87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235" name="Google Shape;235;p87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236" name="Google Shape;236;p87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Title Slide">
  <p:cSld name="2_Title Slide">
    <p:bg>
      <p:bgPr>
        <a:solidFill>
          <a:srgbClr val="002060"/>
        </a:solidFill>
      </p:bgPr>
    </p:bg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8" name="Google Shape;238;p88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239" name="Google Shape;239;p88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6C37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240" name="Google Shape;240;p88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241" name="Google Shape;241;p88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pic>
        <p:nvPicPr>
          <p:cNvPr descr="Image générée" id="242" name="Google Shape;242;p88"/>
          <p:cNvPicPr preferRelativeResize="0"/>
          <p:nvPr/>
        </p:nvPicPr>
        <p:blipFill rotWithShape="1">
          <a:blip r:embed="rId2">
            <a:alphaModFix/>
          </a:blip>
          <a:srcRect b="62431" l="6026" r="75345" t="25227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Title Slide">
  <p:cSld name="3_Title Slide">
    <p:bg>
      <p:bgPr>
        <a:solidFill>
          <a:srgbClr val="002060"/>
        </a:solidFill>
      </p:bgPr>
    </p:bg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4" name="Google Shape;244;p89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245" name="Google Shape;245;p89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EA875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246" name="Google Shape;246;p89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247" name="Google Shape;247;p89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248" name="Google Shape;248;p89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_Title Slide">
  <p:cSld name="4_Title Slide">
    <p:bg>
      <p:bgPr>
        <a:solidFill>
          <a:srgbClr val="002060"/>
        </a:solidFill>
      </p:bgPr>
    </p:bg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0" name="Google Shape;250;p90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251" name="Google Shape;251;p90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5EACE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252" name="Google Shape;252;p90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253" name="Google Shape;253;p90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254" name="Google Shape;254;p90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_Title Slide">
  <p:cSld name="5_Title Slide">
    <p:bg>
      <p:bgPr>
        <a:solidFill>
          <a:srgbClr val="002060"/>
        </a:solidFill>
      </p:bgPr>
    </p:bg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6" name="Google Shape;256;p91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257" name="Google Shape;257;p91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5CFE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258" name="Google Shape;258;p91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259" name="Google Shape;259;p91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260" name="Google Shape;260;p91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_Title Slide">
  <p:cSld name="6_Title Slide">
    <p:bg>
      <p:bgPr>
        <a:solidFill>
          <a:srgbClr val="002060"/>
        </a:solidFill>
      </p:bgPr>
    </p:bg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2" name="Google Shape;262;p92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263" name="Google Shape;263;p92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B8D98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264" name="Google Shape;264;p92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265" name="Google Shape;265;p92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266" name="Google Shape;266;p92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7_Title Slide">
  <p:cSld name="7_Title Slide">
    <p:bg>
      <p:bgPr>
        <a:solidFill>
          <a:srgbClr val="002060"/>
        </a:solidFill>
      </p:bgPr>
    </p:bg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8" name="Google Shape;268;p93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269" name="Google Shape;269;p9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B2709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270" name="Google Shape;270;p93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271" name="Google Shape;271;p93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272" name="Google Shape;272;p93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8_Title Slide">
  <p:cSld name="8_Title Slide">
    <p:bg>
      <p:bgPr>
        <a:solidFill>
          <a:srgbClr val="002060"/>
        </a:solidFill>
      </p:bgPr>
    </p:bg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4" name="Google Shape;274;p94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275" name="Google Shape;275;p94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296B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276" name="Google Shape;276;p94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277" name="Google Shape;277;p94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278" name="Google Shape;278;p94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_Title Slide">
  <p:cSld name="9_Title Slide">
    <p:bg>
      <p:bgPr>
        <a:solidFill>
          <a:srgbClr val="002060"/>
        </a:solidFill>
      </p:bgPr>
    </p:bg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0" name="Google Shape;280;p95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281" name="Google Shape;281;p95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75707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282" name="Google Shape;282;p95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283" name="Google Shape;283;p95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284" name="Google Shape;284;p95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0_Title Slide">
  <p:cSld name="10_Title Slide">
    <p:bg>
      <p:bgPr>
        <a:solidFill>
          <a:srgbClr val="002060"/>
        </a:solidFill>
      </p:bgPr>
    </p:bg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6" name="Google Shape;286;p96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287" name="Google Shape;287;p96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288" name="Google Shape;288;p96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289" name="Google Shape;289;p96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290" name="Google Shape;290;p96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1_Title Slide">
  <p:cSld name="11_Title Slide">
    <p:bg>
      <p:bgPr>
        <a:solidFill>
          <a:srgbClr val="002060"/>
        </a:solidFill>
      </p:bgPr>
    </p:bg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2" name="Google Shape;292;p97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293" name="Google Shape;293;p97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DC94D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294" name="Google Shape;294;p97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295" name="Google Shape;295;p97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296" name="Google Shape;296;p97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Title Slidenew">
  <p:cSld name="3_Title Slidenew">
    <p:bg>
      <p:bgPr>
        <a:solidFill>
          <a:srgbClr val="002060"/>
        </a:solidFill>
      </p:bgPr>
    </p:bg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4" name="Google Shape;304;p42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305" name="Google Shape;305;p42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EA875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06" name="Google Shape;306;p42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07" name="Google Shape;307;p42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pic>
        <p:nvPicPr>
          <p:cNvPr descr="Image générée" id="308" name="Google Shape;308;p42"/>
          <p:cNvPicPr preferRelativeResize="0"/>
          <p:nvPr/>
        </p:nvPicPr>
        <p:blipFill rotWithShape="1">
          <a:blip r:embed="rId2">
            <a:alphaModFix/>
          </a:blip>
          <a:srcRect b="62431" l="6026" r="75345" t="25227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  <p:sp>
        <p:nvSpPr>
          <p:cNvPr id="309" name="Google Shape;309;p42"/>
          <p:cNvSpPr txBox="1"/>
          <p:nvPr>
            <p:ph type="title"/>
          </p:nvPr>
        </p:nvSpPr>
        <p:spPr>
          <a:xfrm>
            <a:off x="778058" y="31829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0" name="Google Shape;310;p42"/>
          <p:cNvSpPr txBox="1"/>
          <p:nvPr>
            <p:ph idx="1" type="body"/>
          </p:nvPr>
        </p:nvSpPr>
        <p:spPr>
          <a:xfrm>
            <a:off x="778058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i="1" sz="1050"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i_slide">
  <p:cSld name="defi_slide">
    <p:bg>
      <p:bgPr>
        <a:solidFill>
          <a:srgbClr val="002060"/>
        </a:solidFill>
      </p:bgPr>
    </p:bg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2" name="Google Shape;312;p45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313" name="Google Shape;313;p45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14" name="Google Shape;314;p45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15" name="Google Shape;315;p45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grpSp>
        <p:nvGrpSpPr>
          <p:cNvPr id="316" name="Google Shape;316;p45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317" name="Google Shape;317;p45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18" name="Google Shape;318;p45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19" name="Google Shape;319;p45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pic>
        <p:nvPicPr>
          <p:cNvPr descr="Image générée" id="320" name="Google Shape;320;p45"/>
          <p:cNvPicPr preferRelativeResize="0"/>
          <p:nvPr/>
        </p:nvPicPr>
        <p:blipFill rotWithShape="1">
          <a:blip r:embed="rId2">
            <a:alphaModFix/>
          </a:blip>
          <a:srcRect b="62431" l="6026" r="75345" t="25227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  <p:sp>
        <p:nvSpPr>
          <p:cNvPr id="321" name="Google Shape;321;p45"/>
          <p:cNvSpPr txBox="1"/>
          <p:nvPr>
            <p:ph type="title"/>
          </p:nvPr>
        </p:nvSpPr>
        <p:spPr>
          <a:xfrm>
            <a:off x="778058" y="31829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2" name="Google Shape;322;p45"/>
          <p:cNvSpPr txBox="1"/>
          <p:nvPr>
            <p:ph idx="1" type="body"/>
          </p:nvPr>
        </p:nvSpPr>
        <p:spPr>
          <a:xfrm>
            <a:off x="778058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i="1" sz="1050"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6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5" name="Google Shape;325;p6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326" name="Google Shape;326;p6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7" name="Google Shape;327;p6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8" name="Google Shape;328;p6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6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1" name="Google Shape;331;p6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2" name="Google Shape;332;p6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3" name="Google Shape;333;p6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4" name="Google Shape;334;p6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6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7" name="Google Shape;337;p64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8" name="Google Shape;338;p64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9" name="Google Shape;339;p6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0" name="Google Shape;340;p6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1" name="Google Shape;341;p6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65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4" name="Google Shape;344;p65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45" name="Google Shape;345;p65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46" name="Google Shape;346;p65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47" name="Google Shape;347;p65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48" name="Google Shape;348;p6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9" name="Google Shape;349;p6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0" name="Google Shape;350;p6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6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3" name="Google Shape;353;p6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4" name="Google Shape;354;p6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5" name="Google Shape;355;p6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6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8" name="Google Shape;358;p6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9" name="Google Shape;359;p6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">
  <p:cSld name="Custom Layout"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68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fmla="val 2665" name="adj"/>
            </a:avLst>
          </a:prstGeom>
          <a:solidFill>
            <a:schemeClr val="lt1"/>
          </a:solidFill>
          <a:ln cap="flat" cmpd="sng" w="12700">
            <a:solidFill>
              <a:srgbClr val="D8D8D8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63500" sx="102000" rotWithShape="0" algn="ctr" sy="102000">
              <a:srgbClr val="000000">
                <a:alpha val="7058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2" name="Google Shape;362;p6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3" name="Google Shape;363;p6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4" name="Google Shape;364;p6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  <p:sp>
        <p:nvSpPr>
          <p:cNvPr id="365" name="Google Shape;365;p68"/>
          <p:cNvSpPr/>
          <p:nvPr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6" name="Google Shape;366;p68"/>
          <p:cNvSpPr/>
          <p:nvPr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rotWithShape="0" algn="ctr" sy="102000">
              <a:srgbClr val="000000">
                <a:alpha val="5098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7" name="Google Shape;367;p68"/>
          <p:cNvSpPr txBox="1"/>
          <p:nvPr>
            <p:ph type="title"/>
          </p:nvPr>
        </p:nvSpPr>
        <p:spPr>
          <a:xfrm>
            <a:off x="2209800" y="2311679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b="1" sz="54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8" name="Google Shape;368;p68"/>
          <p:cNvSpPr/>
          <p:nvPr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69" name="Google Shape;369;p6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635784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6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2" name="Google Shape;372;p6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373" name="Google Shape;373;p6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374" name="Google Shape;374;p6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5" name="Google Shape;375;p6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6" name="Google Shape;376;p6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Title Slide">
  <p:cSld name="2_Title Slide">
    <p:bg>
      <p:bgPr>
        <a:solidFill>
          <a:srgbClr val="002060"/>
        </a:solidFill>
      </p:bgPr>
    </p:bg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8" name="Google Shape;378;p70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379" name="Google Shape;379;p70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6C37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80" name="Google Shape;380;p70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81" name="Google Shape;381;p70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382" name="Google Shape;382;p70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_Title Slide">
  <p:cSld name="5_Title Slide">
    <p:bg>
      <p:bgPr>
        <a:solidFill>
          <a:srgbClr val="002060"/>
        </a:solidFill>
      </p:bgPr>
    </p:bg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4" name="Google Shape;384;p71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385" name="Google Shape;385;p71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5CFE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86" name="Google Shape;386;p71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87" name="Google Shape;387;p71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388" name="Google Shape;388;p71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_Title Slide">
  <p:cSld name="6_Title Slide">
    <p:bg>
      <p:bgPr>
        <a:solidFill>
          <a:srgbClr val="002060"/>
        </a:solidFill>
      </p:bgPr>
    </p:bg>
    <p:spTree>
      <p:nvGrpSpPr>
        <p:cNvPr id="389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0" name="Google Shape;390;p72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391" name="Google Shape;391;p72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B8D98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92" name="Google Shape;392;p72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93" name="Google Shape;393;p72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394" name="Google Shape;394;p72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7_Title Slide">
  <p:cSld name="7_Title Slide">
    <p:bg>
      <p:bgPr>
        <a:solidFill>
          <a:srgbClr val="002060"/>
        </a:solidFill>
      </p:bgPr>
    </p:bg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6" name="Google Shape;396;p73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397" name="Google Shape;397;p7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B2709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98" name="Google Shape;398;p73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99" name="Google Shape;399;p73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400" name="Google Shape;400;p73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8_Title Slide">
  <p:cSld name="8_Title Slide">
    <p:bg>
      <p:bgPr>
        <a:solidFill>
          <a:srgbClr val="002060"/>
        </a:solidFill>
      </p:bgPr>
    </p:bg>
    <p:spTree>
      <p:nvGrpSpPr>
        <p:cNvPr id="40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2" name="Google Shape;402;p74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403" name="Google Shape;403;p74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296B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04" name="Google Shape;404;p74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05" name="Google Shape;405;p74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406" name="Google Shape;406;p74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_Title Slide">
  <p:cSld name="9_Title Slide">
    <p:bg>
      <p:bgPr>
        <a:solidFill>
          <a:srgbClr val="002060"/>
        </a:solidFill>
      </p:bgPr>
    </p:bg>
    <p:spTree>
      <p:nvGrpSpPr>
        <p:cNvPr id="407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8" name="Google Shape;408;p75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409" name="Google Shape;409;p75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75707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10" name="Google Shape;410;p75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11" name="Google Shape;411;p75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412" name="Google Shape;412;p75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0_Title Slide">
  <p:cSld name="10_Title Slide">
    <p:bg>
      <p:bgPr>
        <a:solidFill>
          <a:srgbClr val="002060"/>
        </a:solidFill>
      </p:bgPr>
    </p:bg>
    <p:spTree>
      <p:nvGrpSpPr>
        <p:cNvPr id="413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4" name="Google Shape;414;p76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415" name="Google Shape;415;p76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16" name="Google Shape;416;p76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17" name="Google Shape;417;p76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418" name="Google Shape;418;p76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1_Title Slide">
  <p:cSld name="11_Title Slide">
    <p:bg>
      <p:bgPr>
        <a:solidFill>
          <a:srgbClr val="002060"/>
        </a:solidFill>
      </p:bgPr>
    </p:bg>
    <p:spTree>
      <p:nvGrpSpPr>
        <p:cNvPr id="419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0" name="Google Shape;420;p77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421" name="Google Shape;421;p77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DC94D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22" name="Google Shape;422;p77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23" name="Google Shape;423;p77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424" name="Google Shape;424;p77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Table of contents">
    <p:spTree>
      <p:nvGrpSpPr>
        <p:cNvPr id="425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p78"/>
          <p:cNvSpPr txBox="1"/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50" lIns="91425" spcFirstLastPara="1" rIns="91425" wrap="square" tIns="6855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7" name="Google Shape;427;p78"/>
          <p:cNvSpPr txBox="1"/>
          <p:nvPr>
            <p:ph idx="1" type="subTitle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50" lIns="91425" spcFirstLastPara="1" rIns="91425" wrap="square" tIns="6855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7"/>
              <a:buNone/>
              <a:defRPr sz="1867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8" name="Google Shape;428;p78"/>
          <p:cNvSpPr txBox="1"/>
          <p:nvPr>
            <p:ph idx="2" type="subTitle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50" lIns="91425" spcFirstLastPara="1" rIns="91425" wrap="square" tIns="6855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7"/>
              <a:buNone/>
              <a:defRPr sz="1867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9" name="Google Shape;429;p78"/>
          <p:cNvSpPr txBox="1"/>
          <p:nvPr>
            <p:ph idx="3" type="title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50" lIns="91425" spcFirstLastPara="1" rIns="91425" wrap="square" tIns="6855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0" name="Google Shape;430;p78"/>
          <p:cNvSpPr txBox="1"/>
          <p:nvPr>
            <p:ph idx="4" type="subTitle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50" lIns="91425" spcFirstLastPara="1" rIns="91425" wrap="square" tIns="6855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7"/>
              <a:buNone/>
              <a:defRPr sz="1867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31" name="Google Shape;431;p78"/>
          <p:cNvSpPr txBox="1"/>
          <p:nvPr>
            <p:ph idx="5" type="subTitle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50" lIns="91425" spcFirstLastPara="1" rIns="91425" wrap="square" tIns="6855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7"/>
              <a:buNone/>
              <a:defRPr sz="1867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32" name="Google Shape;432;p78"/>
          <p:cNvSpPr txBox="1"/>
          <p:nvPr>
            <p:ph idx="6" type="title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anchorCtr="1" anchor="ctr" bIns="68550" lIns="91425" spcFirstLastPara="1" rIns="91425" wrap="square" tIns="6855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3" name="Google Shape;433;p78"/>
          <p:cNvSpPr txBox="1"/>
          <p:nvPr>
            <p:ph idx="7" type="title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anchorCtr="1" anchor="ctr" bIns="68550" lIns="91425" spcFirstLastPara="1" rIns="91425" wrap="square" tIns="6855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4" name="Google Shape;434;p78"/>
          <p:cNvSpPr txBox="1"/>
          <p:nvPr>
            <p:ph idx="8" type="title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anchorCtr="1" anchor="ctr" bIns="68550" lIns="91425" spcFirstLastPara="1" rIns="91425" wrap="square" tIns="6855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5" name="Google Shape;435;p78"/>
          <p:cNvSpPr txBox="1"/>
          <p:nvPr>
            <p:ph idx="9" type="title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anchorCtr="1" anchor="ctr" bIns="68550" lIns="91425" spcFirstLastPara="1" rIns="91425" wrap="square" tIns="6855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6" name="Google Shape;436;p78"/>
          <p:cNvSpPr txBox="1"/>
          <p:nvPr>
            <p:ph idx="13" type="title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50" lIns="91425" spcFirstLastPara="1" rIns="91425" wrap="square" tIns="6855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7" name="Google Shape;437;p78"/>
          <p:cNvSpPr txBox="1"/>
          <p:nvPr>
            <p:ph idx="14" type="title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50" lIns="91425" spcFirstLastPara="1" rIns="91425" wrap="square" tIns="6855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8" name="Google Shape;438;p78"/>
          <p:cNvSpPr txBox="1"/>
          <p:nvPr>
            <p:ph idx="15" type="title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  <a:noFill/>
          <a:ln>
            <a:noFill/>
          </a:ln>
        </p:spPr>
        <p:txBody>
          <a:bodyPr anchorCtr="0" anchor="t" bIns="68550" lIns="91425" spcFirstLastPara="1" rIns="91425" wrap="square" tIns="6855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21" Type="http://schemas.openxmlformats.org/officeDocument/2006/relationships/theme" Target="../theme/theme1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19" Type="http://schemas.openxmlformats.org/officeDocument/2006/relationships/slideLayout" Target="../slideLayouts/slideLayout19.xml"/><Relationship Id="rId6" Type="http://schemas.openxmlformats.org/officeDocument/2006/relationships/slideLayout" Target="../slideLayouts/slideLayout6.xml"/><Relationship Id="rId18" Type="http://schemas.openxmlformats.org/officeDocument/2006/relationships/slideLayout" Target="../slideLayouts/slideLayout18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0.xml"/><Relationship Id="rId21" Type="http://schemas.openxmlformats.org/officeDocument/2006/relationships/theme" Target="../theme/theme3.xml"/><Relationship Id="rId13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21.xml"/><Relationship Id="rId2" Type="http://schemas.openxmlformats.org/officeDocument/2006/relationships/slideLayout" Target="../slideLayouts/slideLayout22.xml"/><Relationship Id="rId3" Type="http://schemas.openxmlformats.org/officeDocument/2006/relationships/slideLayout" Target="../slideLayouts/slideLayout23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Relationship Id="rId15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34.xml"/><Relationship Id="rId17" Type="http://schemas.openxmlformats.org/officeDocument/2006/relationships/slideLayout" Target="../slideLayouts/slideLayout37.xml"/><Relationship Id="rId16" Type="http://schemas.openxmlformats.org/officeDocument/2006/relationships/slideLayout" Target="../slideLayouts/slideLayout36.xml"/><Relationship Id="rId5" Type="http://schemas.openxmlformats.org/officeDocument/2006/relationships/slideLayout" Target="../slideLayouts/slideLayout25.xml"/><Relationship Id="rId19" Type="http://schemas.openxmlformats.org/officeDocument/2006/relationships/slideLayout" Target="../slideLayouts/slideLayout39.xml"/><Relationship Id="rId6" Type="http://schemas.openxmlformats.org/officeDocument/2006/relationships/slideLayout" Target="../slideLayouts/slideLayout26.xml"/><Relationship Id="rId18" Type="http://schemas.openxmlformats.org/officeDocument/2006/relationships/slideLayout" Target="../slideLayouts/slideLayout38.xml"/><Relationship Id="rId7" Type="http://schemas.openxmlformats.org/officeDocument/2006/relationships/slideLayout" Target="../slideLayouts/slideLayout27.xml"/><Relationship Id="rId8" Type="http://schemas.openxmlformats.org/officeDocument/2006/relationships/slideLayout" Target="../slideLayouts/slideLayout28.xml"/></Relationships>
</file>

<file path=ppt/slideMasters/_rels/slideMaster3.xml.rels><?xml version="1.0" encoding="UTF-8" standalone="yes"?><Relationships xmlns="http://schemas.openxmlformats.org/package/2006/relationships"><Relationship Id="rId20" Type="http://schemas.openxmlformats.org/officeDocument/2006/relationships/theme" Target="../theme/theme2.xml"/><Relationship Id="rId11" Type="http://schemas.openxmlformats.org/officeDocument/2006/relationships/slideLayout" Target="../slideLayouts/slideLayout51.xml"/><Relationship Id="rId10" Type="http://schemas.openxmlformats.org/officeDocument/2006/relationships/slideLayout" Target="../slideLayouts/slideLayout50.xml"/><Relationship Id="rId13" Type="http://schemas.openxmlformats.org/officeDocument/2006/relationships/slideLayout" Target="../slideLayouts/slideLayout53.xml"/><Relationship Id="rId12" Type="http://schemas.openxmlformats.org/officeDocument/2006/relationships/slideLayout" Target="../slideLayouts/slideLayout52.xml"/><Relationship Id="rId1" Type="http://schemas.openxmlformats.org/officeDocument/2006/relationships/slideLayout" Target="../slideLayouts/slideLayout41.xml"/><Relationship Id="rId2" Type="http://schemas.openxmlformats.org/officeDocument/2006/relationships/slideLayout" Target="../slideLayouts/slideLayout42.xml"/><Relationship Id="rId3" Type="http://schemas.openxmlformats.org/officeDocument/2006/relationships/slideLayout" Target="../slideLayouts/slideLayout43.xml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Relationship Id="rId15" Type="http://schemas.openxmlformats.org/officeDocument/2006/relationships/slideLayout" Target="../slideLayouts/slideLayout55.xml"/><Relationship Id="rId14" Type="http://schemas.openxmlformats.org/officeDocument/2006/relationships/slideLayout" Target="../slideLayouts/slideLayout54.xml"/><Relationship Id="rId17" Type="http://schemas.openxmlformats.org/officeDocument/2006/relationships/slideLayout" Target="../slideLayouts/slideLayout57.xml"/><Relationship Id="rId16" Type="http://schemas.openxmlformats.org/officeDocument/2006/relationships/slideLayout" Target="../slideLayouts/slideLayout56.xml"/><Relationship Id="rId5" Type="http://schemas.openxmlformats.org/officeDocument/2006/relationships/slideLayout" Target="../slideLayouts/slideLayout45.xml"/><Relationship Id="rId19" Type="http://schemas.openxmlformats.org/officeDocument/2006/relationships/slideLayout" Target="../slideLayouts/slideLayout59.xml"/><Relationship Id="rId6" Type="http://schemas.openxmlformats.org/officeDocument/2006/relationships/slideLayout" Target="../slideLayouts/slideLayout46.xml"/><Relationship Id="rId18" Type="http://schemas.openxmlformats.org/officeDocument/2006/relationships/slideLayout" Target="../slideLayouts/slideLayout58.xml"/><Relationship Id="rId7" Type="http://schemas.openxmlformats.org/officeDocument/2006/relationships/slideLayout" Target="../slideLayouts/slideLayout47.xml"/><Relationship Id="rId8" Type="http://schemas.openxmlformats.org/officeDocument/2006/relationships/slideLayout" Target="../slideLayouts/slideLayout4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CE6F2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3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3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3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3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CE6F2"/>
        </a:solidFill>
      </p:bgPr>
    </p:bg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3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61" name="Google Shape;161;p3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62" name="Google Shape;162;p3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63" name="Google Shape;163;p3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64" name="Google Shape;164;p3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86" r:id="rId17"/>
    <p:sldLayoutId id="2147483687" r:id="rId18"/>
    <p:sldLayoutId id="2147483688" r:id="rId19"/>
    <p:sldLayoutId id="2147483689" r:id="rId2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CE6F2"/>
        </a:solidFill>
      </p:bgPr>
    </p:bg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4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99" name="Google Shape;299;p4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00" name="Google Shape;300;p4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01" name="Google Shape;301;p4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02" name="Google Shape;302;p4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  <p:sldLayoutId id="2147483707" r:id="rId17"/>
    <p:sldLayoutId id="2147483708" r:id="rId18"/>
    <p:sldLayoutId id="2147483709" r:id="rId19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3.png"/><Relationship Id="rId4" Type="http://schemas.openxmlformats.org/officeDocument/2006/relationships/image" Target="../media/image18.png"/><Relationship Id="rId5" Type="http://schemas.openxmlformats.org/officeDocument/2006/relationships/image" Target="../media/image2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7.png"/><Relationship Id="rId4" Type="http://schemas.openxmlformats.org/officeDocument/2006/relationships/image" Target="../media/image15.png"/><Relationship Id="rId5" Type="http://schemas.openxmlformats.org/officeDocument/2006/relationships/image" Target="../media/image8.png"/></Relationships>
</file>

<file path=ppt/slides/_rels/slide3.xml.rels><?xml version="1.0" encoding="UTF-8" standalone="yes"?><Relationships xmlns="http://schemas.openxmlformats.org/package/2006/relationships"><Relationship Id="rId10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9.png"/><Relationship Id="rId4" Type="http://schemas.openxmlformats.org/officeDocument/2006/relationships/image" Target="../media/image9.png"/><Relationship Id="rId9" Type="http://schemas.openxmlformats.org/officeDocument/2006/relationships/image" Target="../media/image12.png"/><Relationship Id="rId5" Type="http://schemas.openxmlformats.org/officeDocument/2006/relationships/image" Target="../media/image11.png"/><Relationship Id="rId6" Type="http://schemas.openxmlformats.org/officeDocument/2006/relationships/image" Target="../media/image5.png"/><Relationship Id="rId7" Type="http://schemas.openxmlformats.org/officeDocument/2006/relationships/image" Target="../media/image10.jpg"/><Relationship Id="rId8" Type="http://schemas.openxmlformats.org/officeDocument/2006/relationships/image" Target="../media/image20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4.gif"/><Relationship Id="rId4" Type="http://schemas.openxmlformats.org/officeDocument/2006/relationships/image" Target="../media/image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2.jpg"/><Relationship Id="rId4" Type="http://schemas.openxmlformats.org/officeDocument/2006/relationships/image" Target="../media/image24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6.png"/><Relationship Id="rId4" Type="http://schemas.openxmlformats.org/officeDocument/2006/relationships/image" Target="../media/image22.jpg"/><Relationship Id="rId5" Type="http://schemas.openxmlformats.org/officeDocument/2006/relationships/image" Target="../media/image24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4.gif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7.png"/><Relationship Id="rId4" Type="http://schemas.openxmlformats.org/officeDocument/2006/relationships/image" Target="../media/image3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7.png"/><Relationship Id="rId4" Type="http://schemas.openxmlformats.org/officeDocument/2006/relationships/image" Target="../media/image25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7.png"/><Relationship Id="rId4" Type="http://schemas.openxmlformats.org/officeDocument/2006/relationships/image" Target="../media/image28.png"/><Relationship Id="rId5" Type="http://schemas.openxmlformats.org/officeDocument/2006/relationships/image" Target="../media/image29.png"/><Relationship Id="rId6" Type="http://schemas.openxmlformats.org/officeDocument/2006/relationships/image" Target="../media/image3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7.png"/><Relationship Id="rId4" Type="http://schemas.openxmlformats.org/officeDocument/2006/relationships/image" Target="../media/image35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4.gif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7.png"/><Relationship Id="rId4" Type="http://schemas.openxmlformats.org/officeDocument/2006/relationships/image" Target="../media/image3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7.png"/><Relationship Id="rId4" Type="http://schemas.openxmlformats.org/officeDocument/2006/relationships/image" Target="../media/image36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7.png"/><Relationship Id="rId4" Type="http://schemas.openxmlformats.org/officeDocument/2006/relationships/image" Target="../media/image37.png"/><Relationship Id="rId5" Type="http://schemas.openxmlformats.org/officeDocument/2006/relationships/image" Target="../media/image39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7.png"/><Relationship Id="rId4" Type="http://schemas.openxmlformats.org/officeDocument/2006/relationships/image" Target="../media/image53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7.png"/><Relationship Id="rId4" Type="http://schemas.openxmlformats.org/officeDocument/2006/relationships/image" Target="../media/image41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4.gif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7.png"/><Relationship Id="rId4" Type="http://schemas.openxmlformats.org/officeDocument/2006/relationships/image" Target="../media/image31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7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7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7.png"/><Relationship Id="rId4" Type="http://schemas.openxmlformats.org/officeDocument/2006/relationships/image" Target="../media/image49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7.png"/><Relationship Id="rId4" Type="http://schemas.openxmlformats.org/officeDocument/2006/relationships/image" Target="../media/image38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7.png"/><Relationship Id="rId4" Type="http://schemas.openxmlformats.org/officeDocument/2006/relationships/image" Target="../media/image42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7.png"/><Relationship Id="rId4" Type="http://schemas.openxmlformats.org/officeDocument/2006/relationships/image" Target="../media/image46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7.png"/><Relationship Id="rId4" Type="http://schemas.openxmlformats.org/officeDocument/2006/relationships/image" Target="../media/image45.png"/><Relationship Id="rId5" Type="http://schemas.openxmlformats.org/officeDocument/2006/relationships/image" Target="../media/image50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27.png"/><Relationship Id="rId4" Type="http://schemas.openxmlformats.org/officeDocument/2006/relationships/image" Target="../media/image51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2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27.png"/><Relationship Id="rId4" Type="http://schemas.openxmlformats.org/officeDocument/2006/relationships/image" Target="../media/image52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2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27.png"/><Relationship Id="rId4" Type="http://schemas.openxmlformats.org/officeDocument/2006/relationships/image" Target="../media/image48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2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27.png"/><Relationship Id="rId4" Type="http://schemas.openxmlformats.org/officeDocument/2006/relationships/image" Target="../media/image43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2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27.png"/><Relationship Id="rId4" Type="http://schemas.openxmlformats.org/officeDocument/2006/relationships/image" Target="../media/image40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2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27.png"/><Relationship Id="rId4" Type="http://schemas.openxmlformats.org/officeDocument/2006/relationships/image" Target="../media/image44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4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2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p1"/>
          <p:cNvSpPr txBox="1"/>
          <p:nvPr/>
        </p:nvSpPr>
        <p:spPr>
          <a:xfrm>
            <a:off x="461345" y="1787438"/>
            <a:ext cx="7747991" cy="1107996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7200" u="none" cap="none" strike="noStrik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Physique chimie</a:t>
            </a:r>
            <a:endParaRPr b="0" i="0" sz="1867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4" name="Google Shape;444;p1"/>
          <p:cNvSpPr txBox="1"/>
          <p:nvPr/>
        </p:nvSpPr>
        <p:spPr>
          <a:xfrm>
            <a:off x="9945099" y="1685373"/>
            <a:ext cx="1704404" cy="459741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835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867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Niveau</a:t>
            </a:r>
            <a:r>
              <a:rPr b="1" i="0" lang="fr-FR" sz="1600" u="none" cap="none" strike="noStrik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    </a:t>
            </a:r>
            <a:r>
              <a:rPr b="1" i="0" lang="fr-FR" sz="1333" u="none" cap="none" strike="noStrik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            </a:t>
            </a:r>
            <a:r>
              <a:rPr b="1" i="0" lang="fr-FR" sz="1600" u="none" cap="none" strike="noStrik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             </a:t>
            </a:r>
            <a:endParaRPr b="0" i="0" sz="1467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45" name="Google Shape;445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852013" y="1564952"/>
            <a:ext cx="2026479" cy="1623728"/>
          </a:xfrm>
          <a:prstGeom prst="rect">
            <a:avLst/>
          </a:prstGeom>
          <a:noFill/>
          <a:ln>
            <a:noFill/>
          </a:ln>
        </p:spPr>
      </p:pic>
      <p:sp>
        <p:nvSpPr>
          <p:cNvPr id="446" name="Google Shape;446;p1"/>
          <p:cNvSpPr txBox="1"/>
          <p:nvPr/>
        </p:nvSpPr>
        <p:spPr>
          <a:xfrm>
            <a:off x="10013049" y="1751881"/>
            <a:ext cx="1704404" cy="590931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835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Niveau</a:t>
            </a:r>
            <a:r>
              <a:rPr b="1" i="0" lang="fr-FR" sz="2133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        </a:t>
            </a:r>
            <a:endParaRPr b="0" i="0" sz="1867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7" name="Google Shape;447;p1"/>
          <p:cNvSpPr txBox="1"/>
          <p:nvPr/>
        </p:nvSpPr>
        <p:spPr>
          <a:xfrm>
            <a:off x="10116447" y="2376817"/>
            <a:ext cx="1497604" cy="461614"/>
          </a:xfrm>
          <a:prstGeom prst="rect">
            <a:avLst/>
          </a:prstGeom>
          <a:noFill/>
          <a:ln>
            <a:noFill/>
          </a:ln>
        </p:spPr>
        <p:txBody>
          <a:bodyPr anchorCtr="1" anchor="t" bIns="45675" lIns="91425" spcFirstLastPara="1" rIns="91425" wrap="square" tIns="456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400" u="none" cap="none" strike="noStrike">
                <a:solidFill>
                  <a:srgbClr val="FCBF18"/>
                </a:solidFill>
                <a:latin typeface="Calibri"/>
                <a:ea typeface="Calibri"/>
                <a:cs typeface="Calibri"/>
                <a:sym typeface="Calibri"/>
              </a:rPr>
              <a:t>2AC</a:t>
            </a:r>
            <a:endParaRPr/>
          </a:p>
        </p:txBody>
      </p:sp>
      <p:sp>
        <p:nvSpPr>
          <p:cNvPr id="448" name="Google Shape;448;p1"/>
          <p:cNvSpPr/>
          <p:nvPr/>
        </p:nvSpPr>
        <p:spPr>
          <a:xfrm>
            <a:off x="1186170" y="2846328"/>
            <a:ext cx="4226283" cy="50962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91425" spcFirstLastPara="1" rIns="91425" wrap="square" tIns="456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32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Période 4</a:t>
            </a:r>
            <a:endParaRPr b="1" i="0" sz="3200" u="none" cap="none" strike="noStrike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49" name="Google Shape;449;p1"/>
          <p:cNvGrpSpPr/>
          <p:nvPr/>
        </p:nvGrpSpPr>
        <p:grpSpPr>
          <a:xfrm>
            <a:off x="253512" y="3710465"/>
            <a:ext cx="5990003" cy="696796"/>
            <a:chOff x="253512" y="3710465"/>
            <a:chExt cx="5990003" cy="696796"/>
          </a:xfrm>
        </p:grpSpPr>
        <p:sp>
          <p:nvSpPr>
            <p:cNvPr id="450" name="Google Shape;450;p1"/>
            <p:cNvSpPr/>
            <p:nvPr/>
          </p:nvSpPr>
          <p:spPr>
            <a:xfrm>
              <a:off x="253512" y="3710465"/>
              <a:ext cx="5990003" cy="696796"/>
            </a:xfrm>
            <a:prstGeom prst="rect">
              <a:avLst/>
            </a:prstGeom>
            <a:solidFill>
              <a:srgbClr val="336FB6"/>
            </a:solidFill>
            <a:ln>
              <a:noFill/>
            </a:ln>
          </p:spPr>
          <p:txBody>
            <a:bodyPr anchorCtr="0" anchor="ctr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667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Thème :</a:t>
              </a:r>
              <a:endParaRPr/>
            </a:p>
          </p:txBody>
        </p:sp>
        <p:sp>
          <p:nvSpPr>
            <p:cNvPr id="451" name="Google Shape;451;p1"/>
            <p:cNvSpPr/>
            <p:nvPr/>
          </p:nvSpPr>
          <p:spPr>
            <a:xfrm>
              <a:off x="1937552" y="3770861"/>
              <a:ext cx="4286785" cy="576000"/>
            </a:xfrm>
            <a:prstGeom prst="rect">
              <a:avLst/>
            </a:prstGeom>
            <a:solidFill>
              <a:srgbClr val="336FB6"/>
            </a:solidFill>
            <a:ln>
              <a:noFill/>
            </a:ln>
          </p:spPr>
          <p:txBody>
            <a:bodyPr anchorCtr="0" anchor="ctr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i="0" sz="2667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52" name="Google Shape;452;p1"/>
          <p:cNvGrpSpPr/>
          <p:nvPr/>
        </p:nvGrpSpPr>
        <p:grpSpPr>
          <a:xfrm>
            <a:off x="246192" y="4566137"/>
            <a:ext cx="5990003" cy="696796"/>
            <a:chOff x="304312" y="4531839"/>
            <a:chExt cx="5990003" cy="696796"/>
          </a:xfrm>
        </p:grpSpPr>
        <p:sp>
          <p:nvSpPr>
            <p:cNvPr id="453" name="Google Shape;453;p1"/>
            <p:cNvSpPr/>
            <p:nvPr/>
          </p:nvSpPr>
          <p:spPr>
            <a:xfrm>
              <a:off x="304312" y="4531839"/>
              <a:ext cx="5990003" cy="696796"/>
            </a:xfrm>
            <a:prstGeom prst="rect">
              <a:avLst/>
            </a:prstGeom>
            <a:solidFill>
              <a:srgbClr val="26849C"/>
            </a:solidFill>
            <a:ln>
              <a:noFill/>
            </a:ln>
          </p:spPr>
          <p:txBody>
            <a:bodyPr anchorCtr="0" anchor="ctr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2667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Séance :</a:t>
              </a:r>
              <a:endParaRPr/>
            </a:p>
          </p:txBody>
        </p:sp>
        <p:sp>
          <p:nvSpPr>
            <p:cNvPr id="454" name="Google Shape;454;p1"/>
            <p:cNvSpPr/>
            <p:nvPr/>
          </p:nvSpPr>
          <p:spPr>
            <a:xfrm>
              <a:off x="1937552" y="4618418"/>
              <a:ext cx="4286785" cy="523636"/>
            </a:xfrm>
            <a:prstGeom prst="rect">
              <a:avLst/>
            </a:prstGeom>
            <a:solidFill>
              <a:srgbClr val="26849C"/>
            </a:solidFill>
            <a:ln>
              <a:noFill/>
            </a:ln>
          </p:spPr>
          <p:txBody>
            <a:bodyPr anchorCtr="0" anchor="ctr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i="0" sz="2667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55" name="Google Shape;455;p1"/>
          <p:cNvGrpSpPr/>
          <p:nvPr/>
        </p:nvGrpSpPr>
        <p:grpSpPr>
          <a:xfrm>
            <a:off x="304311" y="5381177"/>
            <a:ext cx="5990003" cy="696796"/>
            <a:chOff x="304312" y="5304657"/>
            <a:chExt cx="5990003" cy="696796"/>
          </a:xfrm>
        </p:grpSpPr>
        <p:sp>
          <p:nvSpPr>
            <p:cNvPr id="456" name="Google Shape;456;p1"/>
            <p:cNvSpPr/>
            <p:nvPr/>
          </p:nvSpPr>
          <p:spPr>
            <a:xfrm>
              <a:off x="304312" y="5304657"/>
              <a:ext cx="5990003" cy="696796"/>
            </a:xfrm>
            <a:prstGeom prst="rect">
              <a:avLst/>
            </a:prstGeom>
            <a:solidFill>
              <a:srgbClr val="54AFE9"/>
            </a:solidFill>
            <a:ln>
              <a:noFill/>
            </a:ln>
          </p:spPr>
          <p:txBody>
            <a:bodyPr anchorCtr="0" anchor="ctr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i="0" sz="2667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7" name="Google Shape;457;p1"/>
            <p:cNvSpPr/>
            <p:nvPr/>
          </p:nvSpPr>
          <p:spPr>
            <a:xfrm>
              <a:off x="1937552" y="5365053"/>
              <a:ext cx="4286785" cy="576000"/>
            </a:xfrm>
            <a:prstGeom prst="rect">
              <a:avLst/>
            </a:prstGeom>
            <a:solidFill>
              <a:srgbClr val="54AFE9"/>
            </a:solidFill>
            <a:ln>
              <a:noFill/>
            </a:ln>
          </p:spPr>
          <p:txBody>
            <a:bodyPr anchorCtr="0" anchor="ctr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i="0" sz="2133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descr="الصفحة الرئيسية" id="458" name="Google Shape;458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909512" y="183880"/>
            <a:ext cx="4372977" cy="663097"/>
          </a:xfrm>
          <a:prstGeom prst="rect">
            <a:avLst/>
          </a:prstGeom>
          <a:noFill/>
          <a:ln>
            <a:noFill/>
          </a:ln>
        </p:spPr>
      </p:pic>
      <p:sp>
        <p:nvSpPr>
          <p:cNvPr id="459" name="Google Shape;459;p1"/>
          <p:cNvSpPr txBox="1"/>
          <p:nvPr/>
        </p:nvSpPr>
        <p:spPr>
          <a:xfrm>
            <a:off x="2050230" y="3890953"/>
            <a:ext cx="41400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Aimants et électro-aimants</a:t>
            </a:r>
            <a:endParaRPr b="1" sz="2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0" name="Google Shape;460;p1"/>
          <p:cNvSpPr txBox="1"/>
          <p:nvPr/>
        </p:nvSpPr>
        <p:spPr>
          <a:xfrm>
            <a:off x="3103329" y="4693650"/>
            <a:ext cx="358777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1" lang="fr-FR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  Séance 4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61" name="Google Shape;461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492326" y="3453664"/>
            <a:ext cx="3524244" cy="2609033"/>
          </a:xfrm>
          <a:prstGeom prst="rect">
            <a:avLst/>
          </a:prstGeom>
          <a:noFill/>
          <a:ln>
            <a:noFill/>
          </a:ln>
        </p:spPr>
      </p:pic>
      <p:sp>
        <p:nvSpPr>
          <p:cNvPr id="462" name="Google Shape;462;p1"/>
          <p:cNvSpPr txBox="1"/>
          <p:nvPr/>
        </p:nvSpPr>
        <p:spPr>
          <a:xfrm>
            <a:off x="1937551" y="5381173"/>
            <a:ext cx="3913632" cy="5027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667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Consolidation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7E4F6"/>
        </a:solidFill>
      </p:bgPr>
    </p:bg>
    <p:spTree>
      <p:nvGrpSpPr>
        <p:cNvPr id="467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8" name="Google Shape;468;p2"/>
          <p:cNvGrpSpPr/>
          <p:nvPr/>
        </p:nvGrpSpPr>
        <p:grpSpPr>
          <a:xfrm>
            <a:off x="458727" y="2947041"/>
            <a:ext cx="10061151" cy="481959"/>
            <a:chOff x="641607" y="3874674"/>
            <a:chExt cx="10061151" cy="481959"/>
          </a:xfrm>
        </p:grpSpPr>
        <p:pic>
          <p:nvPicPr>
            <p:cNvPr id="469" name="Google Shape;469;p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41607" y="3874674"/>
              <a:ext cx="481959" cy="48195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70" name="Google Shape;470;p2"/>
            <p:cNvSpPr txBox="1"/>
            <p:nvPr/>
          </p:nvSpPr>
          <p:spPr>
            <a:xfrm>
              <a:off x="1596074" y="3942064"/>
              <a:ext cx="9106684" cy="40005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75" lIns="91425" spcFirstLastPara="1" rIns="91425" wrap="square" tIns="45675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2000" u="none" cap="none" strike="noStrike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L’élève prête attention à l’enseignant</a:t>
              </a:r>
              <a:endParaRPr sz="1467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71" name="Google Shape;471;p2"/>
          <p:cNvSpPr/>
          <p:nvPr/>
        </p:nvSpPr>
        <p:spPr>
          <a:xfrm>
            <a:off x="365255" y="110279"/>
            <a:ext cx="8240977" cy="603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425" spcFirstLastPara="1" rIns="91425" wrap="square" tIns="456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32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Banque des icônes utilisées dans les slides</a:t>
            </a:r>
            <a:endParaRPr sz="1867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72" name="Google Shape;472;p2"/>
          <p:cNvGrpSpPr/>
          <p:nvPr/>
        </p:nvGrpSpPr>
        <p:grpSpPr>
          <a:xfrm>
            <a:off x="450935" y="3602190"/>
            <a:ext cx="10068943" cy="527905"/>
            <a:chOff x="633815" y="5937939"/>
            <a:chExt cx="10068943" cy="527905"/>
          </a:xfrm>
        </p:grpSpPr>
        <p:sp>
          <p:nvSpPr>
            <p:cNvPr id="473" name="Google Shape;473;p2"/>
            <p:cNvSpPr txBox="1"/>
            <p:nvPr/>
          </p:nvSpPr>
          <p:spPr>
            <a:xfrm>
              <a:off x="1596074" y="6001862"/>
              <a:ext cx="9106684" cy="40005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75" lIns="91425" spcFirstLastPara="1" rIns="91425" wrap="square" tIns="45675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2000" u="none" cap="none" strike="noStrike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L’élève lève la main avant de répondre</a:t>
              </a:r>
              <a:endParaRPr sz="1467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descr="Lever la main - Icônes mains et gestes gratuites" id="474" name="Google Shape;474;p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33815" y="5937939"/>
              <a:ext cx="527905" cy="52790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75" name="Google Shape;475;p2"/>
          <p:cNvGrpSpPr/>
          <p:nvPr/>
        </p:nvGrpSpPr>
        <p:grpSpPr>
          <a:xfrm>
            <a:off x="508262" y="1996292"/>
            <a:ext cx="10092113" cy="641893"/>
            <a:chOff x="605726" y="736482"/>
            <a:chExt cx="10092113" cy="641893"/>
          </a:xfrm>
        </p:grpSpPr>
        <p:pic>
          <p:nvPicPr>
            <p:cNvPr descr="Image générée" id="476" name="Google Shape;476;p2"/>
            <p:cNvPicPr preferRelativeResize="0"/>
            <p:nvPr/>
          </p:nvPicPr>
          <p:blipFill rotWithShape="1">
            <a:blip r:embed="rId5">
              <a:alphaModFix/>
            </a:blip>
            <a:srcRect b="10678" l="0" r="0" t="11064"/>
            <a:stretch/>
          </p:blipFill>
          <p:spPr>
            <a:xfrm>
              <a:off x="605726" y="736482"/>
              <a:ext cx="546818" cy="64189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77" name="Google Shape;477;p2"/>
            <p:cNvSpPr txBox="1"/>
            <p:nvPr/>
          </p:nvSpPr>
          <p:spPr>
            <a:xfrm>
              <a:off x="1591155" y="857399"/>
              <a:ext cx="9106684" cy="40005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75" lIns="91425" spcFirstLastPara="1" rIns="91425" wrap="square" tIns="45675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2000" u="none" cap="none" strike="noStrike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Slide réservé à l’enseignant</a:t>
              </a:r>
              <a:endParaRPr sz="1467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p3"/>
          <p:cNvSpPr/>
          <p:nvPr/>
        </p:nvSpPr>
        <p:spPr>
          <a:xfrm>
            <a:off x="1063550" y="978446"/>
            <a:ext cx="9309992" cy="5232726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anchorCtr="1" anchor="ctr" bIns="45675" lIns="91425" spcFirstLastPara="1" rIns="91425" wrap="square" tIns="456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3" name="Google Shape;483;p3"/>
          <p:cNvSpPr/>
          <p:nvPr/>
        </p:nvSpPr>
        <p:spPr>
          <a:xfrm>
            <a:off x="948074" y="181481"/>
            <a:ext cx="3947196" cy="58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425" spcFirstLastPara="1" rIns="91425" wrap="square" tIns="45675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32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Matériel nécessaire</a:t>
            </a:r>
            <a:endParaRPr/>
          </a:p>
        </p:txBody>
      </p:sp>
      <p:pic>
        <p:nvPicPr>
          <p:cNvPr descr="Image générée" id="484" name="Google Shape;484;p3"/>
          <p:cNvPicPr preferRelativeResize="0"/>
          <p:nvPr/>
        </p:nvPicPr>
        <p:blipFill rotWithShape="1">
          <a:blip r:embed="rId3">
            <a:alphaModFix/>
          </a:blip>
          <a:srcRect b="10678" l="0" r="0" t="11064"/>
          <a:stretch/>
        </p:blipFill>
        <p:spPr>
          <a:xfrm>
            <a:off x="220259" y="46702"/>
            <a:ext cx="727815" cy="854359"/>
          </a:xfrm>
          <a:prstGeom prst="rect">
            <a:avLst/>
          </a:prstGeom>
          <a:noFill/>
          <a:ln>
            <a:noFill/>
          </a:ln>
        </p:spPr>
      </p:pic>
      <p:pic>
        <p:nvPicPr>
          <p:cNvPr id="485" name="Google Shape;485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-1924716">
            <a:off x="4913009" y="1918023"/>
            <a:ext cx="2454437" cy="273456"/>
          </a:xfrm>
          <a:prstGeom prst="rect">
            <a:avLst/>
          </a:prstGeom>
          <a:noFill/>
          <a:ln>
            <a:noFill/>
          </a:ln>
        </p:spPr>
      </p:pic>
      <p:pic>
        <p:nvPicPr>
          <p:cNvPr id="486" name="Google Shape;486;p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257870" y="1271739"/>
            <a:ext cx="3619500" cy="2514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7" name="Google Shape;487;p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605584" y="4499741"/>
            <a:ext cx="1632389" cy="116408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8" name="Google Shape;488;p3"/>
          <p:cNvPicPr preferRelativeResize="0"/>
          <p:nvPr/>
        </p:nvPicPr>
        <p:blipFill rotWithShape="1">
          <a:blip r:embed="rId7">
            <a:alphaModFix/>
          </a:blip>
          <a:srcRect b="30055" l="11665" r="26247" t="23325"/>
          <a:stretch/>
        </p:blipFill>
        <p:spPr>
          <a:xfrm>
            <a:off x="3885544" y="4917606"/>
            <a:ext cx="1227204" cy="921459"/>
          </a:xfrm>
          <a:prstGeom prst="rect">
            <a:avLst/>
          </a:prstGeom>
          <a:noFill/>
          <a:ln>
            <a:noFill/>
          </a:ln>
        </p:spPr>
      </p:pic>
      <p:pic>
        <p:nvPicPr>
          <p:cNvPr id="489" name="Google Shape;489;p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 flipH="1">
            <a:off x="6066479" y="2438594"/>
            <a:ext cx="894928" cy="86045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ègles réelles personnalisées - Précision pour l'école et le bureau" id="490" name="Google Shape;490;p3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5496080" y="3459777"/>
            <a:ext cx="1089578" cy="847810"/>
          </a:xfrm>
          <a:prstGeom prst="rect">
            <a:avLst/>
          </a:prstGeom>
          <a:noFill/>
          <a:ln>
            <a:noFill/>
          </a:ln>
        </p:spPr>
      </p:pic>
      <p:pic>
        <p:nvPicPr>
          <p:cNvPr id="491" name="Google Shape;491;p3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8045178" y="1271739"/>
            <a:ext cx="2177295" cy="29627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6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p4"/>
          <p:cNvSpPr txBox="1"/>
          <p:nvPr/>
        </p:nvSpPr>
        <p:spPr>
          <a:xfrm>
            <a:off x="648535" y="261403"/>
            <a:ext cx="5229729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40C0"/>
              </a:buClr>
              <a:buSzPts val="2400"/>
              <a:buFont typeface="Calibri"/>
              <a:buNone/>
            </a:pPr>
            <a:r>
              <a:rPr b="1" lang="fr-FR" sz="2400">
                <a:solidFill>
                  <a:srgbClr val="0040C0"/>
                </a:solidFill>
                <a:latin typeface="Calibri"/>
                <a:ea typeface="Calibri"/>
                <a:cs typeface="Calibri"/>
                <a:sym typeface="Calibri"/>
              </a:rPr>
              <a:t>Orientations didactiques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8" name="Google Shape;498;p4"/>
          <p:cNvSpPr txBox="1"/>
          <p:nvPr/>
        </p:nvSpPr>
        <p:spPr>
          <a:xfrm>
            <a:off x="648535" y="903296"/>
            <a:ext cx="10189956" cy="57597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Avant de corriger les exercices de consolidation correspondant à chaque tâche, </a:t>
            </a:r>
            <a:r>
              <a:rPr b="1"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l’enseignant·e rappelle la procédure de résolution</a:t>
            </a:r>
            <a:r>
              <a:rPr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en </a:t>
            </a:r>
            <a:r>
              <a:rPr b="1"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faisant participer les élèves</a:t>
            </a:r>
            <a:r>
              <a:rPr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Ces derniers complètent les </a:t>
            </a:r>
            <a:r>
              <a:rPr b="1"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espaces en pointillés</a:t>
            </a:r>
            <a:r>
              <a:rPr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qui s’affichent sur les diapositives.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Lors de la correction d’un exercice, </a:t>
            </a:r>
            <a:r>
              <a:rPr b="1"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l’enseignant·e sollicite la participation active des élèves</a:t>
            </a:r>
            <a:r>
              <a:rPr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en en choisissant </a:t>
            </a:r>
            <a:r>
              <a:rPr b="1"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deux ou trois au hasard</a:t>
            </a:r>
            <a:r>
              <a:rPr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pour répondre à chaque question, tout en les invitant à </a:t>
            </a:r>
            <a:r>
              <a:rPr b="1"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expliciter leur raisonnement</a:t>
            </a:r>
            <a:r>
              <a:rPr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b="1"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L’enseignant·e veille à fournir un feed-back immédiat et précis</a:t>
            </a:r>
            <a:r>
              <a:rPr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afin de </a:t>
            </a:r>
            <a:r>
              <a:rPr b="1"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corriger les erreurs conceptuelles ou procédurales</a:t>
            </a:r>
            <a:r>
              <a:rPr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et de </a:t>
            </a:r>
            <a:r>
              <a:rPr b="1"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renforcer les acquis</a:t>
            </a:r>
            <a:r>
              <a:rPr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b="1"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 tableau est utilisé pour expliciter les explications</a:t>
            </a:r>
            <a:r>
              <a:rPr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et </a:t>
            </a:r>
            <a:r>
              <a:rPr b="1"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l’enseignant·e peut recourir à l’alternance linguistique</a:t>
            </a:r>
            <a:r>
              <a:rPr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si nécessaire, afin de favoriser la compréhension de tous les élèves.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000"/>
              <a:buFont typeface="Arial"/>
              <a:buChar char="•"/>
            </a:pPr>
            <a:r>
              <a:rPr b="1" lang="fr-FR" sz="20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Si, après avoir corrigé les exercices de consolidation, il reste du temps, l’enseignant·e peut passer à la correction des défis.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 générée" id="499" name="Google Shape;499;p4"/>
          <p:cNvPicPr preferRelativeResize="0"/>
          <p:nvPr/>
        </p:nvPicPr>
        <p:blipFill rotWithShape="1">
          <a:blip r:embed="rId3">
            <a:alphaModFix/>
          </a:blip>
          <a:srcRect b="10678" l="0" r="0" t="11064"/>
          <a:stretch/>
        </p:blipFill>
        <p:spPr>
          <a:xfrm>
            <a:off x="101717" y="81175"/>
            <a:ext cx="546818" cy="64189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3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4" name="Google Shape;504;p5"/>
          <p:cNvGrpSpPr/>
          <p:nvPr/>
        </p:nvGrpSpPr>
        <p:grpSpPr>
          <a:xfrm>
            <a:off x="812158" y="829916"/>
            <a:ext cx="10567685" cy="5198169"/>
            <a:chOff x="2184400" y="1402025"/>
            <a:chExt cx="7823200" cy="4942038"/>
          </a:xfrm>
        </p:grpSpPr>
        <p:sp>
          <p:nvSpPr>
            <p:cNvPr id="505" name="Google Shape;505;p5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fmla="val 2665" name="adj"/>
              </a:avLst>
            </a:prstGeom>
            <a:solidFill>
              <a:srgbClr val="5FADE4"/>
            </a:solidFill>
            <a:ln cap="flat" cmpd="sng" w="12700">
              <a:solidFill>
                <a:srgbClr val="D8D8D8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6666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alibri"/>
                <a:buNone/>
              </a:pPr>
              <a:r>
                <a:t/>
              </a:r>
              <a:endPara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6" name="Google Shape;506;p5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5600"/>
                <a:buFont typeface="Calibri"/>
                <a:buNone/>
              </a:pPr>
              <a:r>
                <a:rPr b="1" lang="fr-FR" sz="56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Activité rituelle</a:t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07" name="Google Shape;507;p5"/>
          <p:cNvGrpSpPr/>
          <p:nvPr/>
        </p:nvGrpSpPr>
        <p:grpSpPr>
          <a:xfrm>
            <a:off x="8796759" y="4917801"/>
            <a:ext cx="2425142" cy="936370"/>
            <a:chOff x="8796759" y="4917801"/>
            <a:chExt cx="2425142" cy="936370"/>
          </a:xfrm>
        </p:grpSpPr>
        <p:sp>
          <p:nvSpPr>
            <p:cNvPr id="508" name="Google Shape;508;p5"/>
            <p:cNvSpPr/>
            <p:nvPr/>
          </p:nvSpPr>
          <p:spPr>
            <a:xfrm>
              <a:off x="10285531" y="4917801"/>
              <a:ext cx="936370" cy="936370"/>
            </a:xfrm>
            <a:prstGeom prst="ellipse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alibri"/>
                <a:buNone/>
              </a:pPr>
              <a:r>
                <a:t/>
              </a:r>
              <a:endPara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9" name="Google Shape;509;p5"/>
            <p:cNvSpPr/>
            <p:nvPr/>
          </p:nvSpPr>
          <p:spPr>
            <a:xfrm>
              <a:off x="8796759" y="5060928"/>
              <a:ext cx="1569327" cy="65011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600"/>
                <a:buFont typeface="Calibri"/>
                <a:buNone/>
              </a:pPr>
              <a:r>
                <a:rPr b="1" lang="fr-FR" sz="36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3 min</a:t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510" name="Google Shape;510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518813" y="1210310"/>
            <a:ext cx="1154374" cy="1162800"/>
          </a:xfrm>
          <a:custGeom>
            <a:rect b="b" l="l" r="r" t="t"/>
            <a:pathLst>
              <a:path extrusionOk="0" fill="none" h="1162800" w="1154374">
                <a:moveTo>
                  <a:pt x="0" y="0"/>
                </a:moveTo>
                <a:cubicBezTo>
                  <a:pt x="213644" y="-8733"/>
                  <a:pt x="391840" y="49994"/>
                  <a:pt x="565643" y="0"/>
                </a:cubicBezTo>
                <a:cubicBezTo>
                  <a:pt x="739446" y="-49994"/>
                  <a:pt x="874216" y="50711"/>
                  <a:pt x="1154374" y="0"/>
                </a:cubicBezTo>
                <a:cubicBezTo>
                  <a:pt x="1192048" y="236085"/>
                  <a:pt x="1097035" y="381148"/>
                  <a:pt x="1154374" y="593028"/>
                </a:cubicBezTo>
                <a:cubicBezTo>
                  <a:pt x="1211713" y="804908"/>
                  <a:pt x="1114044" y="1005123"/>
                  <a:pt x="1154374" y="1162800"/>
                </a:cubicBezTo>
                <a:cubicBezTo>
                  <a:pt x="982826" y="1185884"/>
                  <a:pt x="835950" y="1154862"/>
                  <a:pt x="565643" y="1162800"/>
                </a:cubicBezTo>
                <a:cubicBezTo>
                  <a:pt x="295336" y="1170738"/>
                  <a:pt x="275875" y="1110075"/>
                  <a:pt x="0" y="1162800"/>
                </a:cubicBezTo>
                <a:cubicBezTo>
                  <a:pt x="-733" y="951271"/>
                  <a:pt x="9986" y="866916"/>
                  <a:pt x="0" y="604656"/>
                </a:cubicBezTo>
                <a:cubicBezTo>
                  <a:pt x="-9986" y="342396"/>
                  <a:pt x="11489" y="270212"/>
                  <a:pt x="0" y="0"/>
                </a:cubicBezTo>
                <a:close/>
              </a:path>
              <a:path extrusionOk="0" h="1162800" w="1154374">
                <a:moveTo>
                  <a:pt x="0" y="0"/>
                </a:moveTo>
                <a:cubicBezTo>
                  <a:pt x="110579" y="-61253"/>
                  <a:pt x="308700" y="61734"/>
                  <a:pt x="542556" y="0"/>
                </a:cubicBezTo>
                <a:cubicBezTo>
                  <a:pt x="776412" y="-61734"/>
                  <a:pt x="875019" y="16015"/>
                  <a:pt x="1154374" y="0"/>
                </a:cubicBezTo>
                <a:cubicBezTo>
                  <a:pt x="1222263" y="186785"/>
                  <a:pt x="1117997" y="402746"/>
                  <a:pt x="1154374" y="569772"/>
                </a:cubicBezTo>
                <a:cubicBezTo>
                  <a:pt x="1190751" y="736798"/>
                  <a:pt x="1127040" y="902733"/>
                  <a:pt x="1154374" y="1162800"/>
                </a:cubicBezTo>
                <a:cubicBezTo>
                  <a:pt x="983061" y="1195368"/>
                  <a:pt x="722264" y="1140509"/>
                  <a:pt x="588731" y="1162800"/>
                </a:cubicBezTo>
                <a:cubicBezTo>
                  <a:pt x="455198" y="1185091"/>
                  <a:pt x="136416" y="1116172"/>
                  <a:pt x="0" y="1162800"/>
                </a:cubicBezTo>
                <a:cubicBezTo>
                  <a:pt x="-62942" y="938676"/>
                  <a:pt x="67965" y="770173"/>
                  <a:pt x="0" y="569772"/>
                </a:cubicBezTo>
                <a:cubicBezTo>
                  <a:pt x="-67965" y="369371"/>
                  <a:pt x="26860" y="170094"/>
                  <a:pt x="0" y="0"/>
                </a:cubicBezTo>
                <a:close/>
              </a:path>
            </a:pathLst>
          </a:custGeom>
          <a:noFill/>
          <a:ln cap="flat" cmpd="sng" w="57150">
            <a:solidFill>
              <a:srgbClr val="5FADE4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4" name="Shape 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Google Shape;515;p6"/>
          <p:cNvSpPr txBox="1"/>
          <p:nvPr>
            <p:ph type="title"/>
          </p:nvPr>
        </p:nvSpPr>
        <p:spPr>
          <a:xfrm>
            <a:off x="778058" y="31829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b="1" lang="fr-FR" sz="1600"/>
              <a:t>Observez ces images : à votre avis, quel comportement négatif est mis en évidence ?</a:t>
            </a:r>
            <a:endParaRPr/>
          </a:p>
        </p:txBody>
      </p:sp>
      <p:sp>
        <p:nvSpPr>
          <p:cNvPr id="516" name="Google Shape;516;p6"/>
          <p:cNvSpPr txBox="1"/>
          <p:nvPr>
            <p:ph idx="2" type="body"/>
          </p:nvPr>
        </p:nvSpPr>
        <p:spPr>
          <a:xfrm>
            <a:off x="778058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L’enseignant.e  fait participer les élèves pour qu’ils expriment ce qu’ils comprennent de l’image.</a:t>
            </a:r>
            <a:endParaRPr/>
          </a:p>
        </p:txBody>
      </p:sp>
      <p:pic>
        <p:nvPicPr>
          <p:cNvPr descr="Filles dans un couloir, visages abattus" id="517" name="Google Shape;517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008760" y="1858893"/>
            <a:ext cx="3429000" cy="228599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ncontre amicale dans le couloir" id="518" name="Google Shape;518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790104" y="1939576"/>
            <a:ext cx="3429000" cy="2286000"/>
          </a:xfrm>
          <a:prstGeom prst="rect">
            <a:avLst/>
          </a:prstGeom>
          <a:noFill/>
          <a:ln>
            <a:noFill/>
          </a:ln>
        </p:spPr>
      </p:pic>
      <p:sp>
        <p:nvSpPr>
          <p:cNvPr id="519" name="Google Shape;519;p6"/>
          <p:cNvSpPr/>
          <p:nvPr/>
        </p:nvSpPr>
        <p:spPr>
          <a:xfrm flipH="1" rot="710389">
            <a:off x="9377320" y="1577096"/>
            <a:ext cx="1685867" cy="942575"/>
          </a:xfrm>
          <a:prstGeom prst="wedgeEllipseCallout">
            <a:avLst>
              <a:gd fmla="val 22683" name="adj1"/>
              <a:gd fmla="val 65058" name="adj2"/>
            </a:avLst>
          </a:prstGeom>
          <a:solidFill>
            <a:schemeClr val="lt1"/>
          </a:solidFill>
          <a:ln cap="flat" cmpd="sng" w="9525">
            <a:solidFill>
              <a:srgbClr val="157057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rPr b="1" i="0" lang="fr-FR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Je refuse de saluer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0" name="Google Shape;520;p6"/>
          <p:cNvSpPr/>
          <p:nvPr/>
        </p:nvSpPr>
        <p:spPr>
          <a:xfrm rot="-710389">
            <a:off x="1276887" y="1657779"/>
            <a:ext cx="1685867" cy="942575"/>
          </a:xfrm>
          <a:prstGeom prst="wedgeEllipseCallout">
            <a:avLst>
              <a:gd fmla="val 22683" name="adj1"/>
              <a:gd fmla="val 65058" name="adj2"/>
            </a:avLst>
          </a:prstGeom>
          <a:solidFill>
            <a:schemeClr val="lt1"/>
          </a:solidFill>
          <a:ln cap="flat" cmpd="sng" w="9525">
            <a:solidFill>
              <a:srgbClr val="157057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rPr b="1" i="0" lang="fr-FR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Je salue tout le monde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4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p7"/>
          <p:cNvSpPr txBox="1"/>
          <p:nvPr>
            <p:ph type="title"/>
          </p:nvPr>
        </p:nvSpPr>
        <p:spPr>
          <a:xfrm>
            <a:off x="778058" y="31829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b="1" lang="fr-FR" sz="1600"/>
              <a:t>Le comportement négatif met en évidence  est le refus de saluer ses amis.</a:t>
            </a:r>
            <a:endParaRPr/>
          </a:p>
        </p:txBody>
      </p:sp>
      <p:sp>
        <p:nvSpPr>
          <p:cNvPr id="526" name="Google Shape;526;p7"/>
          <p:cNvSpPr txBox="1"/>
          <p:nvPr>
            <p:ph idx="2" type="body"/>
          </p:nvPr>
        </p:nvSpPr>
        <p:spPr>
          <a:xfrm>
            <a:off x="778058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L’enseignant.e  fait participer les élèves pour qu’ils expriment ce qu’ils comprennent de l’image.</a:t>
            </a:r>
            <a:endParaRPr/>
          </a:p>
        </p:txBody>
      </p:sp>
      <p:pic>
        <p:nvPicPr>
          <p:cNvPr descr="Coche avec un remplissage uni" id="527" name="Google Shape;527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665475" y="4784293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528" name="Google Shape;528;p7"/>
          <p:cNvSpPr/>
          <p:nvPr/>
        </p:nvSpPr>
        <p:spPr>
          <a:xfrm>
            <a:off x="8381868" y="4625787"/>
            <a:ext cx="1194318" cy="1194318"/>
          </a:xfrm>
          <a:prstGeom prst="mathMultiply">
            <a:avLst>
              <a:gd fmla="val 23520" name="adj1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Filles dans un couloir, visages abattus" id="529" name="Google Shape;529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008760" y="1858893"/>
            <a:ext cx="3429000" cy="228599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ncontre amicale dans le couloir" id="530" name="Google Shape;530;p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790104" y="1939576"/>
            <a:ext cx="3429000" cy="2286000"/>
          </a:xfrm>
          <a:prstGeom prst="rect">
            <a:avLst/>
          </a:prstGeom>
          <a:noFill/>
          <a:ln>
            <a:noFill/>
          </a:ln>
        </p:spPr>
      </p:pic>
      <p:sp>
        <p:nvSpPr>
          <p:cNvPr id="531" name="Google Shape;531;p7"/>
          <p:cNvSpPr/>
          <p:nvPr/>
        </p:nvSpPr>
        <p:spPr>
          <a:xfrm flipH="1" rot="710389">
            <a:off x="9377320" y="1577096"/>
            <a:ext cx="1685867" cy="942575"/>
          </a:xfrm>
          <a:prstGeom prst="wedgeEllipseCallout">
            <a:avLst>
              <a:gd fmla="val 22683" name="adj1"/>
              <a:gd fmla="val 65058" name="adj2"/>
            </a:avLst>
          </a:prstGeom>
          <a:solidFill>
            <a:schemeClr val="lt1"/>
          </a:solidFill>
          <a:ln cap="flat" cmpd="sng" w="9525">
            <a:solidFill>
              <a:srgbClr val="157057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rPr b="1" i="0" lang="fr-FR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Je refuse de saluer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2" name="Google Shape;532;p7"/>
          <p:cNvSpPr/>
          <p:nvPr/>
        </p:nvSpPr>
        <p:spPr>
          <a:xfrm rot="-710389">
            <a:off x="1276887" y="1657779"/>
            <a:ext cx="1685867" cy="942575"/>
          </a:xfrm>
          <a:prstGeom prst="wedgeEllipseCallout">
            <a:avLst>
              <a:gd fmla="val 22683" name="adj1"/>
              <a:gd fmla="val 65058" name="adj2"/>
            </a:avLst>
          </a:prstGeom>
          <a:solidFill>
            <a:schemeClr val="lt1"/>
          </a:solidFill>
          <a:ln cap="flat" cmpd="sng" w="9525">
            <a:solidFill>
              <a:srgbClr val="157057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rPr b="1" i="0" lang="fr-FR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Je salue tout le monde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6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7" name="Google Shape;537;p8"/>
          <p:cNvGrpSpPr/>
          <p:nvPr/>
        </p:nvGrpSpPr>
        <p:grpSpPr>
          <a:xfrm>
            <a:off x="812158" y="829916"/>
            <a:ext cx="10567685" cy="5198169"/>
            <a:chOff x="2184400" y="1402025"/>
            <a:chExt cx="7823200" cy="4942038"/>
          </a:xfrm>
        </p:grpSpPr>
        <p:sp>
          <p:nvSpPr>
            <p:cNvPr id="538" name="Google Shape;538;p8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fmla="val 2665" name="adj"/>
              </a:avLst>
            </a:prstGeom>
            <a:solidFill>
              <a:srgbClr val="FFC000"/>
            </a:solidFill>
            <a:ln cap="flat" cmpd="sng" w="12700">
              <a:solidFill>
                <a:srgbClr val="D8D8D8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7058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9" name="Google Shape;539;p8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56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Correction des exercices de consolidation</a:t>
              </a:r>
              <a:endParaRPr/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56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tâche 1</a:t>
              </a:r>
              <a:endParaRPr b="1" sz="5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40" name="Google Shape;540;p8"/>
          <p:cNvGrpSpPr/>
          <p:nvPr/>
        </p:nvGrpSpPr>
        <p:grpSpPr>
          <a:xfrm>
            <a:off x="8796759" y="4917801"/>
            <a:ext cx="2425142" cy="936370"/>
            <a:chOff x="8796759" y="4917801"/>
            <a:chExt cx="2425142" cy="936370"/>
          </a:xfrm>
        </p:grpSpPr>
        <p:sp>
          <p:nvSpPr>
            <p:cNvPr id="541" name="Google Shape;541;p8"/>
            <p:cNvSpPr/>
            <p:nvPr/>
          </p:nvSpPr>
          <p:spPr>
            <a:xfrm>
              <a:off x="10285531" y="4917801"/>
              <a:ext cx="936370" cy="936370"/>
            </a:xfrm>
            <a:prstGeom prst="ellipse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2" name="Google Shape;542;p8"/>
            <p:cNvSpPr/>
            <p:nvPr/>
          </p:nvSpPr>
          <p:spPr>
            <a:xfrm>
              <a:off x="8796759" y="5060928"/>
              <a:ext cx="1569327" cy="65011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7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Lever la main - Icônes mains et gestes gratuites" id="548" name="Google Shape;548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363507" y="193388"/>
            <a:ext cx="590187" cy="590187"/>
          </a:xfrm>
          <a:prstGeom prst="rect">
            <a:avLst/>
          </a:prstGeom>
          <a:noFill/>
          <a:ln>
            <a:noFill/>
          </a:ln>
        </p:spPr>
      </p:pic>
      <p:sp>
        <p:nvSpPr>
          <p:cNvPr id="549" name="Google Shape;549;p9"/>
          <p:cNvSpPr/>
          <p:nvPr/>
        </p:nvSpPr>
        <p:spPr>
          <a:xfrm>
            <a:off x="774699" y="3191193"/>
            <a:ext cx="10883902" cy="707886"/>
          </a:xfrm>
          <a:prstGeom prst="roundRect">
            <a:avLst>
              <a:gd fmla="val 50000" name="adj"/>
            </a:avLst>
          </a:prstGeom>
          <a:noFill/>
          <a:ln cap="flat" cmpd="sng" w="19050">
            <a:solidFill>
              <a:srgbClr val="72B6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0" name="Google Shape;550;p9"/>
          <p:cNvSpPr txBox="1"/>
          <p:nvPr/>
        </p:nvSpPr>
        <p:spPr>
          <a:xfrm>
            <a:off x="947945" y="3209460"/>
            <a:ext cx="9900855" cy="50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-285750" lvl="0" marL="285750" marR="0" rtl="0" algn="ctr">
              <a:spcBef>
                <a:spcPts val="600"/>
              </a:spcBef>
              <a:spcAft>
                <a:spcPts val="600"/>
              </a:spcAft>
              <a:buNone/>
            </a:pPr>
            <a:r>
              <a:rPr b="1" lang="fr-FR" sz="24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Identifier</a:t>
            </a: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la polarité magnétique d’un aimant et celle de la Terre.</a:t>
            </a:r>
            <a:endParaRPr b="1"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51" name="Google Shape;551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68259" y="2907916"/>
            <a:ext cx="805544" cy="805544"/>
          </a:xfrm>
          <a:prstGeom prst="rect">
            <a:avLst/>
          </a:prstGeom>
          <a:noFill/>
          <a:ln>
            <a:noFill/>
          </a:ln>
        </p:spPr>
      </p:pic>
      <p:sp>
        <p:nvSpPr>
          <p:cNvPr id="552" name="Google Shape;552;p9"/>
          <p:cNvSpPr txBox="1"/>
          <p:nvPr>
            <p:ph type="title"/>
          </p:nvPr>
        </p:nvSpPr>
        <p:spPr>
          <a:xfrm>
            <a:off x="778058" y="31829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/>
              <a:t>Nous allons commencer par la correction des exercices correspondant à la première tâche de ce chapitre.</a:t>
            </a:r>
            <a:br>
              <a:rPr lang="fr-FR"/>
            </a:br>
            <a:r>
              <a:rPr lang="fr-FR"/>
              <a:t>Je vous rappelle la tâche principale.</a:t>
            </a:r>
            <a:endParaRPr/>
          </a:p>
        </p:txBody>
      </p:sp>
      <p:sp>
        <p:nvSpPr>
          <p:cNvPr id="553" name="Google Shape;553;p9"/>
          <p:cNvSpPr txBox="1"/>
          <p:nvPr>
            <p:ph idx="1" type="body"/>
          </p:nvPr>
        </p:nvSpPr>
        <p:spPr>
          <a:xfrm>
            <a:off x="778058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7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Lever la main - Icônes mains et gestes gratuites" id="558" name="Google Shape;558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314960" y="202759"/>
            <a:ext cx="702642" cy="702642"/>
          </a:xfrm>
          <a:prstGeom prst="rect">
            <a:avLst/>
          </a:prstGeom>
          <a:noFill/>
          <a:ln>
            <a:noFill/>
          </a:ln>
        </p:spPr>
      </p:pic>
      <p:sp>
        <p:nvSpPr>
          <p:cNvPr id="559" name="Google Shape;559;p10"/>
          <p:cNvSpPr/>
          <p:nvPr/>
        </p:nvSpPr>
        <p:spPr>
          <a:xfrm>
            <a:off x="574114" y="1197650"/>
            <a:ext cx="5783143" cy="44012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800"/>
              <a:buFont typeface="Noto Sans Symbols"/>
              <a:buChar char="✔"/>
            </a:pPr>
            <a:r>
              <a:rPr b="1" lang="fr-FR" sz="2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L’aimant: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 aimant a un pôle ………..et un pôle ………….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L</a:t>
            </a:r>
            <a:r>
              <a:rPr b="1" lang="fr-FR" sz="2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a Terre et les aimants: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 Terre se comporte comme un aimant géant.</a:t>
            </a:r>
            <a:endParaRPr sz="28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0" name="Google Shape;560;p10"/>
          <p:cNvSpPr txBox="1"/>
          <p:nvPr/>
        </p:nvSpPr>
        <p:spPr>
          <a:xfrm>
            <a:off x="3648789" y="1564391"/>
            <a:ext cx="1224000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sud(S)</a:t>
            </a:r>
            <a:endParaRPr b="1" sz="24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1" name="Google Shape;561;p10"/>
          <p:cNvSpPr txBox="1"/>
          <p:nvPr/>
        </p:nvSpPr>
        <p:spPr>
          <a:xfrm>
            <a:off x="574114" y="2026056"/>
            <a:ext cx="1224000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nord(N)</a:t>
            </a:r>
            <a:endParaRPr b="1" sz="24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2" name="Google Shape;562;p10"/>
          <p:cNvSpPr txBox="1"/>
          <p:nvPr>
            <p:ph type="title"/>
          </p:nvPr>
        </p:nvSpPr>
        <p:spPr>
          <a:xfrm>
            <a:off x="778058" y="318293"/>
            <a:ext cx="10536902" cy="2682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/>
              <a:t>Pour réussir cette tâche, vous devez vous rappeler de la polarité de la Terre et de la façon d’identifier les pôles d’un aimant.</a:t>
            </a:r>
            <a:endParaRPr/>
          </a:p>
        </p:txBody>
      </p:sp>
      <p:sp>
        <p:nvSpPr>
          <p:cNvPr id="563" name="Google Shape;563;p10"/>
          <p:cNvSpPr txBox="1"/>
          <p:nvPr>
            <p:ph idx="1" type="body"/>
          </p:nvPr>
        </p:nvSpPr>
        <p:spPr>
          <a:xfrm>
            <a:off x="778058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L’enseignant.e fait participer les élèves pour compléter les espaces en pointillés.</a:t>
            </a:r>
            <a:endParaRPr/>
          </a:p>
        </p:txBody>
      </p:sp>
      <p:pic>
        <p:nvPicPr>
          <p:cNvPr descr="Une image contenant texte, diagramme, capture d’écran, art&#10;&#10;Le contenu généré par l’IA peut être incorrect." id="564" name="Google Shape;564;p10"/>
          <p:cNvPicPr preferRelativeResize="0"/>
          <p:nvPr/>
        </p:nvPicPr>
        <p:blipFill rotWithShape="1">
          <a:blip r:embed="rId4">
            <a:alphaModFix/>
          </a:blip>
          <a:srcRect b="7643" l="7729" r="14504" t="8157"/>
          <a:stretch/>
        </p:blipFill>
        <p:spPr>
          <a:xfrm>
            <a:off x="6606539" y="1360967"/>
            <a:ext cx="5028698" cy="38176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8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Lever la main - Icônes mains et gestes gratuites" id="569" name="Google Shape;569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311976" y="287389"/>
            <a:ext cx="702642" cy="702642"/>
          </a:xfrm>
          <a:prstGeom prst="rect">
            <a:avLst/>
          </a:prstGeom>
          <a:noFill/>
          <a:ln>
            <a:noFill/>
          </a:ln>
        </p:spPr>
      </p:pic>
      <p:sp>
        <p:nvSpPr>
          <p:cNvPr id="570" name="Google Shape;570;p11"/>
          <p:cNvSpPr txBox="1"/>
          <p:nvPr>
            <p:ph type="title"/>
          </p:nvPr>
        </p:nvSpPr>
        <p:spPr>
          <a:xfrm>
            <a:off x="778058" y="31829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/>
              <a:t>Pour réussir cette tâche, vous devez vous rappeler de la polarité de la Terre et de la façon d’identifier les pôles d’un aimant .</a:t>
            </a:r>
            <a:endParaRPr/>
          </a:p>
        </p:txBody>
      </p:sp>
      <p:sp>
        <p:nvSpPr>
          <p:cNvPr id="571" name="Google Shape;571;p11"/>
          <p:cNvSpPr txBox="1"/>
          <p:nvPr>
            <p:ph idx="1" type="body"/>
          </p:nvPr>
        </p:nvSpPr>
        <p:spPr>
          <a:xfrm>
            <a:off x="778058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L’enseignant.e fait participer les élèves en projetant étape par étape.</a:t>
            </a:r>
            <a:endParaRPr/>
          </a:p>
        </p:txBody>
      </p:sp>
      <p:sp>
        <p:nvSpPr>
          <p:cNvPr id="572" name="Google Shape;572;p11"/>
          <p:cNvSpPr/>
          <p:nvPr/>
        </p:nvSpPr>
        <p:spPr>
          <a:xfrm>
            <a:off x="369089" y="1218555"/>
            <a:ext cx="11453821" cy="442089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 u="sng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Étapes pour identifier les pôles d’un aimant :</a:t>
            </a:r>
            <a:endParaRPr sz="2400" u="sng">
              <a:solidFill>
                <a:srgbClr val="7030A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 </a:t>
            </a:r>
            <a:r>
              <a:rPr lang="fr-FR" sz="24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Je rapproche </a:t>
            </a: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l’aimant à étudier d’un aimant dont les pôles sont connus.</a:t>
            </a:r>
            <a:endParaRPr/>
          </a:p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 </a:t>
            </a:r>
            <a:r>
              <a:rPr lang="fr-FR" sz="24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J’observe</a:t>
            </a: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l’interaction entre les deux aimants (attraction ou répulsion):</a:t>
            </a:r>
            <a:endParaRPr/>
          </a:p>
          <a:p>
            <a:pPr indent="-17463" lvl="0" marL="360363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Noto Sans Symbols"/>
              <a:buChar char="❑"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S’il y a </a:t>
            </a: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répulsion</a:t>
            </a: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les pôles rapprochés sont de </a:t>
            </a: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même nature</a:t>
            </a: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  <a:p>
            <a:pPr indent="-17463" lvl="0" marL="360363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Noto Sans Symbols"/>
              <a:buChar char="❑"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S’il y a </a:t>
            </a: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attraction</a:t>
            </a: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les pôles rapprochés sont de </a:t>
            </a: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nature opposée</a:t>
            </a: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3. </a:t>
            </a:r>
            <a:r>
              <a:rPr lang="fr-FR" sz="24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J’identifie</a:t>
            </a: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ainsi le pôle de l’aimant étudié, puis j’en déduis la nature de l’autre pôle.</a:t>
            </a:r>
            <a:endParaRPr/>
          </a:p>
        </p:txBody>
      </p:sp>
      <p:pic>
        <p:nvPicPr>
          <p:cNvPr descr="C:\Users\lenovo\Downloads\ChatGPT Image 12 janv. 2026, 15_19_40.png" id="573" name="Google Shape;573;p11"/>
          <p:cNvPicPr preferRelativeResize="0"/>
          <p:nvPr/>
        </p:nvPicPr>
        <p:blipFill rotWithShape="1">
          <a:blip r:embed="rId4">
            <a:alphaModFix/>
          </a:blip>
          <a:srcRect b="27687" l="0" r="0" t="33225"/>
          <a:stretch/>
        </p:blipFill>
        <p:spPr>
          <a:xfrm>
            <a:off x="9580606" y="2178272"/>
            <a:ext cx="2341176" cy="48202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4" name="Google Shape;574;p11"/>
          <p:cNvPicPr preferRelativeResize="0"/>
          <p:nvPr/>
        </p:nvPicPr>
        <p:blipFill rotWithShape="1">
          <a:blip r:embed="rId5">
            <a:alphaModFix/>
          </a:blip>
          <a:srcRect b="31023" l="5098" r="2856" t="31353"/>
          <a:stretch/>
        </p:blipFill>
        <p:spPr>
          <a:xfrm>
            <a:off x="9510489" y="3620009"/>
            <a:ext cx="2289581" cy="577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5" name="Google Shape;575;p11"/>
          <p:cNvPicPr preferRelativeResize="0"/>
          <p:nvPr/>
        </p:nvPicPr>
        <p:blipFill rotWithShape="1">
          <a:blip r:embed="rId6">
            <a:alphaModFix/>
          </a:blip>
          <a:srcRect b="40915" l="31883" r="39434" t="46536"/>
          <a:stretch/>
        </p:blipFill>
        <p:spPr>
          <a:xfrm>
            <a:off x="9632199" y="4494229"/>
            <a:ext cx="2289582" cy="4820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9" name="Shape 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Lever la main - Icônes mains et gestes gratuites" id="580" name="Google Shape;580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97731" y="259976"/>
            <a:ext cx="702642" cy="702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581" name="Google Shape;581;p12"/>
          <p:cNvPicPr preferRelativeResize="0"/>
          <p:nvPr/>
        </p:nvPicPr>
        <p:blipFill rotWithShape="1">
          <a:blip r:embed="rId4">
            <a:alphaModFix/>
          </a:blip>
          <a:srcRect b="17647" l="15987" r="15105" t="23399"/>
          <a:stretch/>
        </p:blipFill>
        <p:spPr>
          <a:xfrm>
            <a:off x="427168" y="999615"/>
            <a:ext cx="11092479" cy="5598409"/>
          </a:xfrm>
          <a:prstGeom prst="rect">
            <a:avLst/>
          </a:prstGeom>
          <a:noFill/>
          <a:ln>
            <a:noFill/>
          </a:ln>
        </p:spPr>
      </p:pic>
      <p:sp>
        <p:nvSpPr>
          <p:cNvPr id="582" name="Google Shape;582;p12"/>
          <p:cNvSpPr txBox="1"/>
          <p:nvPr/>
        </p:nvSpPr>
        <p:spPr>
          <a:xfrm>
            <a:off x="5616580" y="3664348"/>
            <a:ext cx="504000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endParaRPr/>
          </a:p>
        </p:txBody>
      </p:sp>
      <p:sp>
        <p:nvSpPr>
          <p:cNvPr id="583" name="Google Shape;583;p12"/>
          <p:cNvSpPr txBox="1"/>
          <p:nvPr/>
        </p:nvSpPr>
        <p:spPr>
          <a:xfrm>
            <a:off x="1663144" y="4704254"/>
            <a:ext cx="1761373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attraction</a:t>
            </a:r>
            <a:endParaRPr/>
          </a:p>
        </p:txBody>
      </p:sp>
      <p:sp>
        <p:nvSpPr>
          <p:cNvPr id="584" name="Google Shape;584;p12"/>
          <p:cNvSpPr txBox="1"/>
          <p:nvPr/>
        </p:nvSpPr>
        <p:spPr>
          <a:xfrm>
            <a:off x="8117733" y="4704253"/>
            <a:ext cx="1017302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sud(S)</a:t>
            </a:r>
            <a:endParaRPr/>
          </a:p>
        </p:txBody>
      </p:sp>
      <p:sp>
        <p:nvSpPr>
          <p:cNvPr id="585" name="Google Shape;585;p12"/>
          <p:cNvSpPr txBox="1"/>
          <p:nvPr/>
        </p:nvSpPr>
        <p:spPr>
          <a:xfrm>
            <a:off x="3707098" y="5762088"/>
            <a:ext cx="1017302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sud(S)</a:t>
            </a:r>
            <a:endParaRPr/>
          </a:p>
        </p:txBody>
      </p:sp>
      <p:sp>
        <p:nvSpPr>
          <p:cNvPr id="586" name="Google Shape;586;p12"/>
          <p:cNvSpPr txBox="1"/>
          <p:nvPr/>
        </p:nvSpPr>
        <p:spPr>
          <a:xfrm>
            <a:off x="8305992" y="5645821"/>
            <a:ext cx="1375890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nord(N)</a:t>
            </a:r>
            <a:endParaRPr/>
          </a:p>
        </p:txBody>
      </p:sp>
      <p:sp>
        <p:nvSpPr>
          <p:cNvPr id="587" name="Google Shape;587;p12"/>
          <p:cNvSpPr txBox="1"/>
          <p:nvPr>
            <p:ph type="title"/>
          </p:nvPr>
        </p:nvSpPr>
        <p:spPr>
          <a:xfrm>
            <a:off x="778058" y="31829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/>
              <a:t>Commençons par exercice1  page 14 .</a:t>
            </a:r>
            <a:endParaRPr/>
          </a:p>
        </p:txBody>
      </p:sp>
      <p:sp>
        <p:nvSpPr>
          <p:cNvPr id="588" name="Google Shape;588;p12"/>
          <p:cNvSpPr txBox="1"/>
          <p:nvPr>
            <p:ph idx="1" type="body"/>
          </p:nvPr>
        </p:nvSpPr>
        <p:spPr>
          <a:xfrm>
            <a:off x="778058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L’enseignant·e désigne au hasard des élèves pour répondre, pas à pas, aux questions de l’exercice, en explicitant leur raisonnement avant d’afficher la réponse correcte sur la diapositive.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2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3" name="Google Shape;593;p13"/>
          <p:cNvGrpSpPr/>
          <p:nvPr/>
        </p:nvGrpSpPr>
        <p:grpSpPr>
          <a:xfrm>
            <a:off x="812158" y="829916"/>
            <a:ext cx="10567685" cy="5198169"/>
            <a:chOff x="2184400" y="1402025"/>
            <a:chExt cx="7823200" cy="4942038"/>
          </a:xfrm>
        </p:grpSpPr>
        <p:sp>
          <p:nvSpPr>
            <p:cNvPr id="594" name="Google Shape;594;p13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fmla="val 2665" name="adj"/>
              </a:avLst>
            </a:prstGeom>
            <a:solidFill>
              <a:srgbClr val="5FADE4"/>
            </a:solidFill>
            <a:ln cap="flat" cmpd="sng" w="12700">
              <a:solidFill>
                <a:srgbClr val="D8D8D8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7058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5" name="Google Shape;595;p13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56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Correction des exercices de consolidation</a:t>
              </a:r>
              <a:endParaRPr/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56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tâche 2</a:t>
              </a:r>
              <a:endParaRPr/>
            </a:p>
          </p:txBody>
        </p:sp>
      </p:grpSp>
      <p:grpSp>
        <p:nvGrpSpPr>
          <p:cNvPr id="596" name="Google Shape;596;p13"/>
          <p:cNvGrpSpPr/>
          <p:nvPr/>
        </p:nvGrpSpPr>
        <p:grpSpPr>
          <a:xfrm>
            <a:off x="8796759" y="4917801"/>
            <a:ext cx="2425142" cy="936370"/>
            <a:chOff x="8796759" y="4917801"/>
            <a:chExt cx="2425142" cy="936370"/>
          </a:xfrm>
        </p:grpSpPr>
        <p:sp>
          <p:nvSpPr>
            <p:cNvPr id="597" name="Google Shape;597;p13"/>
            <p:cNvSpPr/>
            <p:nvPr/>
          </p:nvSpPr>
          <p:spPr>
            <a:xfrm>
              <a:off x="10285531" y="4917801"/>
              <a:ext cx="936370" cy="936370"/>
            </a:xfrm>
            <a:prstGeom prst="ellipse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8" name="Google Shape;598;p13"/>
            <p:cNvSpPr/>
            <p:nvPr/>
          </p:nvSpPr>
          <p:spPr>
            <a:xfrm>
              <a:off x="8796759" y="5060928"/>
              <a:ext cx="1569327" cy="65011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2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Lever la main - Icônes mains et gestes gratuites" id="603" name="Google Shape;603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189996" y="343619"/>
            <a:ext cx="702642" cy="702642"/>
          </a:xfrm>
          <a:prstGeom prst="rect">
            <a:avLst/>
          </a:prstGeom>
          <a:noFill/>
          <a:ln>
            <a:noFill/>
          </a:ln>
        </p:spPr>
      </p:pic>
      <p:sp>
        <p:nvSpPr>
          <p:cNvPr id="604" name="Google Shape;604;p14"/>
          <p:cNvSpPr/>
          <p:nvPr/>
        </p:nvSpPr>
        <p:spPr>
          <a:xfrm>
            <a:off x="774699" y="3191193"/>
            <a:ext cx="10908576" cy="707886"/>
          </a:xfrm>
          <a:prstGeom prst="roundRect">
            <a:avLst>
              <a:gd fmla="val 50000" name="adj"/>
            </a:avLst>
          </a:prstGeom>
          <a:noFill/>
          <a:ln cap="flat" cmpd="sng" w="19050">
            <a:solidFill>
              <a:srgbClr val="72B6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1D6FA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05" name="Google Shape;605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68259" y="2907916"/>
            <a:ext cx="805544" cy="805544"/>
          </a:xfrm>
          <a:prstGeom prst="rect">
            <a:avLst/>
          </a:prstGeom>
          <a:noFill/>
          <a:ln>
            <a:noFill/>
          </a:ln>
        </p:spPr>
      </p:pic>
      <p:sp>
        <p:nvSpPr>
          <p:cNvPr id="606" name="Google Shape;606;p14"/>
          <p:cNvSpPr txBox="1"/>
          <p:nvPr/>
        </p:nvSpPr>
        <p:spPr>
          <a:xfrm>
            <a:off x="1089430" y="3143837"/>
            <a:ext cx="10650292" cy="6155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600"/>
              </a:spcBef>
              <a:spcAft>
                <a:spcPts val="600"/>
              </a:spcAft>
              <a:buNone/>
            </a:pP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lang="fr-FR" sz="24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Expliquer</a:t>
            </a: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le fonctionnement de quelques appareils à base des électro-aimants .</a:t>
            </a:r>
            <a:endParaRPr/>
          </a:p>
        </p:txBody>
      </p:sp>
      <p:sp>
        <p:nvSpPr>
          <p:cNvPr id="607" name="Google Shape;607;p14"/>
          <p:cNvSpPr txBox="1"/>
          <p:nvPr>
            <p:ph type="title"/>
          </p:nvPr>
        </p:nvSpPr>
        <p:spPr>
          <a:xfrm>
            <a:off x="778058" y="31829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/>
              <a:t>Passons maintenant à la correction des exercices correspondant à la deuxième tâche de ce chapitre.</a:t>
            </a:r>
            <a:br>
              <a:rPr lang="fr-FR"/>
            </a:br>
            <a:r>
              <a:rPr lang="fr-FR"/>
              <a:t>Je vous rappelle la tâche principale.</a:t>
            </a:r>
            <a:endParaRPr/>
          </a:p>
        </p:txBody>
      </p:sp>
      <p:sp>
        <p:nvSpPr>
          <p:cNvPr id="608" name="Google Shape;608;p14"/>
          <p:cNvSpPr txBox="1"/>
          <p:nvPr>
            <p:ph idx="1" type="body"/>
          </p:nvPr>
        </p:nvSpPr>
        <p:spPr>
          <a:xfrm>
            <a:off x="778058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2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3" name="Google Shape;613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397778" y="315194"/>
            <a:ext cx="583170" cy="583170"/>
          </a:xfrm>
          <a:prstGeom prst="rect">
            <a:avLst/>
          </a:prstGeom>
          <a:noFill/>
          <a:ln>
            <a:noFill/>
          </a:ln>
        </p:spPr>
      </p:pic>
      <p:sp>
        <p:nvSpPr>
          <p:cNvPr id="614" name="Google Shape;614;p15"/>
          <p:cNvSpPr txBox="1"/>
          <p:nvPr/>
        </p:nvSpPr>
        <p:spPr>
          <a:xfrm>
            <a:off x="4374515" y="2225601"/>
            <a:ext cx="1376555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aimanté</a:t>
            </a:r>
            <a:endParaRPr b="1" sz="24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5" name="Google Shape;615;p15"/>
          <p:cNvSpPr txBox="1"/>
          <p:nvPr/>
        </p:nvSpPr>
        <p:spPr>
          <a:xfrm>
            <a:off x="443832" y="1456159"/>
            <a:ext cx="11907704" cy="24622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Un électro-aimant </a:t>
            </a:r>
            <a:r>
              <a:rPr lang="fr-FR" sz="2800">
                <a:solidFill>
                  <a:srgbClr val="231F20"/>
                </a:solidFill>
                <a:latin typeface="Calibri"/>
                <a:ea typeface="Calibri"/>
                <a:cs typeface="Calibri"/>
                <a:sym typeface="Calibri"/>
              </a:rPr>
              <a:t>est un fil électrique en cuivre enroulé (bobine) autour d’un noyau de fer, qui </a:t>
            </a:r>
            <a:r>
              <a:rPr b="1" lang="fr-FR" sz="2800">
                <a:solidFill>
                  <a:srgbClr val="231F20"/>
                </a:solidFill>
                <a:latin typeface="Calibri"/>
                <a:ea typeface="Calibri"/>
                <a:cs typeface="Calibri"/>
                <a:sym typeface="Calibri"/>
              </a:rPr>
              <a:t>devient </a:t>
            </a:r>
            <a:r>
              <a:rPr lang="fr-FR" sz="2800">
                <a:solidFill>
                  <a:srgbClr val="231F20"/>
                </a:solidFill>
                <a:latin typeface="Calibri"/>
                <a:ea typeface="Calibri"/>
                <a:cs typeface="Calibri"/>
                <a:sym typeface="Calibri"/>
              </a:rPr>
              <a:t>………………..</a:t>
            </a:r>
            <a:r>
              <a:rPr b="1" lang="fr-FR" sz="2800">
                <a:solidFill>
                  <a:srgbClr val="231F2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fr-FR" sz="2800">
                <a:solidFill>
                  <a:srgbClr val="231F20"/>
                </a:solidFill>
                <a:latin typeface="Calibri"/>
                <a:ea typeface="Calibri"/>
                <a:cs typeface="Calibri"/>
                <a:sym typeface="Calibri"/>
              </a:rPr>
              <a:t>uniquement quand </a:t>
            </a:r>
            <a:r>
              <a:rPr b="1" lang="fr-FR" sz="2800">
                <a:solidFill>
                  <a:srgbClr val="231F20"/>
                </a:solidFill>
                <a:latin typeface="Calibri"/>
                <a:ea typeface="Calibri"/>
                <a:cs typeface="Calibri"/>
                <a:sym typeface="Calibri"/>
              </a:rPr>
              <a:t>il est parcouru par un ……………………………….</a:t>
            </a:r>
            <a:r>
              <a:rPr lang="fr-FR" sz="2800">
                <a:solidFill>
                  <a:srgbClr val="231F20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16" name="Google Shape;616;p15"/>
          <p:cNvPicPr preferRelativeResize="0"/>
          <p:nvPr/>
        </p:nvPicPr>
        <p:blipFill rotWithShape="1">
          <a:blip r:embed="rId4">
            <a:alphaModFix/>
          </a:blip>
          <a:srcRect b="30404" l="58505" r="12900" t="37414"/>
          <a:stretch/>
        </p:blipFill>
        <p:spPr>
          <a:xfrm>
            <a:off x="4936872" y="3310110"/>
            <a:ext cx="4391338" cy="3242058"/>
          </a:xfrm>
          <a:prstGeom prst="rect">
            <a:avLst/>
          </a:prstGeom>
          <a:noFill/>
          <a:ln>
            <a:noFill/>
          </a:ln>
        </p:spPr>
      </p:pic>
      <p:sp>
        <p:nvSpPr>
          <p:cNvPr id="617" name="Google Shape;617;p15"/>
          <p:cNvSpPr txBox="1"/>
          <p:nvPr/>
        </p:nvSpPr>
        <p:spPr>
          <a:xfrm>
            <a:off x="7042210" y="5970494"/>
            <a:ext cx="22860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Électro-aimant</a:t>
            </a:r>
            <a:endParaRPr/>
          </a:p>
        </p:txBody>
      </p:sp>
      <p:sp>
        <p:nvSpPr>
          <p:cNvPr id="618" name="Google Shape;618;p15"/>
          <p:cNvSpPr txBox="1"/>
          <p:nvPr/>
        </p:nvSpPr>
        <p:spPr>
          <a:xfrm>
            <a:off x="617825" y="2848445"/>
            <a:ext cx="2752905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Courant électrique</a:t>
            </a:r>
            <a:endParaRPr b="1" sz="24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9" name="Google Shape;619;p15"/>
          <p:cNvSpPr txBox="1"/>
          <p:nvPr>
            <p:ph type="title"/>
          </p:nvPr>
        </p:nvSpPr>
        <p:spPr>
          <a:xfrm>
            <a:off x="778058" y="31829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/>
              <a:t>Pour réussir cette tâche, vous devez vous rappeler du comportement de l’électroaimant comme aimant et ses applications dans plusieurs appareils.</a:t>
            </a:r>
            <a:endParaRPr/>
          </a:p>
        </p:txBody>
      </p:sp>
      <p:sp>
        <p:nvSpPr>
          <p:cNvPr id="620" name="Google Shape;620;p15"/>
          <p:cNvSpPr txBox="1"/>
          <p:nvPr>
            <p:ph idx="1" type="body"/>
          </p:nvPr>
        </p:nvSpPr>
        <p:spPr>
          <a:xfrm>
            <a:off x="778058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L’enseignant.e fait participer les élèves 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4" name="Shape 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5" name="Google Shape;625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348480" y="212713"/>
            <a:ext cx="583170" cy="583170"/>
          </a:xfrm>
          <a:prstGeom prst="rect">
            <a:avLst/>
          </a:prstGeom>
          <a:noFill/>
          <a:ln>
            <a:noFill/>
          </a:ln>
        </p:spPr>
      </p:pic>
      <p:sp>
        <p:nvSpPr>
          <p:cNvPr id="626" name="Google Shape;626;p16"/>
          <p:cNvSpPr txBox="1"/>
          <p:nvPr/>
        </p:nvSpPr>
        <p:spPr>
          <a:xfrm>
            <a:off x="592463" y="842050"/>
            <a:ext cx="10923262" cy="2805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Dans des appareils comme la </a:t>
            </a: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sonnette</a:t>
            </a: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ou une </a:t>
            </a: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grue électromagnétique…</a:t>
            </a: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le courant permet de provoquer l’attraction (d’</a:t>
            </a: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attirer)  d’une pièce en fer</a:t>
            </a: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puis de la relâcher quand le courant (s’arrête)s’annule.</a:t>
            </a:r>
            <a:b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Ce fonctionnement répétitif permet à l’appareil de : </a:t>
            </a: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produire un son, ouvrir ou fermer un circuit, déplacer un objet……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27" name="Google Shape;627;p16"/>
          <p:cNvPicPr preferRelativeResize="0"/>
          <p:nvPr/>
        </p:nvPicPr>
        <p:blipFill rotWithShape="1">
          <a:blip r:embed="rId4">
            <a:alphaModFix/>
          </a:blip>
          <a:srcRect b="21046" l="31165" r="48181" t="26405"/>
          <a:stretch/>
        </p:blipFill>
        <p:spPr>
          <a:xfrm>
            <a:off x="7657635" y="4606644"/>
            <a:ext cx="1356889" cy="2009106"/>
          </a:xfrm>
          <a:prstGeom prst="rect">
            <a:avLst/>
          </a:prstGeom>
          <a:noFill/>
          <a:ln>
            <a:noFill/>
          </a:ln>
        </p:spPr>
      </p:pic>
      <p:pic>
        <p:nvPicPr>
          <p:cNvPr id="628" name="Google Shape;628;p16"/>
          <p:cNvPicPr preferRelativeResize="0"/>
          <p:nvPr/>
        </p:nvPicPr>
        <p:blipFill rotWithShape="1">
          <a:blip r:embed="rId5">
            <a:alphaModFix/>
          </a:blip>
          <a:srcRect b="17909" l="19891" r="16281" t="39869"/>
          <a:stretch/>
        </p:blipFill>
        <p:spPr>
          <a:xfrm>
            <a:off x="2277426" y="4627702"/>
            <a:ext cx="4042691" cy="1988048"/>
          </a:xfrm>
          <a:prstGeom prst="rect">
            <a:avLst/>
          </a:prstGeom>
          <a:noFill/>
          <a:ln>
            <a:noFill/>
          </a:ln>
        </p:spPr>
      </p:pic>
      <p:sp>
        <p:nvSpPr>
          <p:cNvPr id="629" name="Google Shape;629;p16"/>
          <p:cNvSpPr txBox="1"/>
          <p:nvPr>
            <p:ph type="title"/>
          </p:nvPr>
        </p:nvSpPr>
        <p:spPr>
          <a:xfrm>
            <a:off x="778058" y="31829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/>
              <a:t>Il faut aussi se rappeler des étapes  pour la construction de l’image d’un point lumineux par un miroir plan.</a:t>
            </a:r>
            <a:endParaRPr/>
          </a:p>
        </p:txBody>
      </p:sp>
      <p:sp>
        <p:nvSpPr>
          <p:cNvPr id="630" name="Google Shape;630;p16"/>
          <p:cNvSpPr txBox="1"/>
          <p:nvPr>
            <p:ph idx="1" type="body"/>
          </p:nvPr>
        </p:nvSpPr>
        <p:spPr>
          <a:xfrm>
            <a:off x="778058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L’enseignant.e fait participer les élèves 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4" name="Shape 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Lever la main - Icônes mains et gestes gratuites" id="635" name="Google Shape;635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26043" y="315714"/>
            <a:ext cx="702642" cy="702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636" name="Google Shape;636;p17"/>
          <p:cNvPicPr preferRelativeResize="0"/>
          <p:nvPr/>
        </p:nvPicPr>
        <p:blipFill rotWithShape="1">
          <a:blip r:embed="rId4">
            <a:alphaModFix/>
          </a:blip>
          <a:srcRect b="16993" l="31660" r="31055" t="23137"/>
          <a:stretch/>
        </p:blipFill>
        <p:spPr>
          <a:xfrm>
            <a:off x="761260" y="1018356"/>
            <a:ext cx="10553700" cy="4876240"/>
          </a:xfrm>
          <a:prstGeom prst="rect">
            <a:avLst/>
          </a:prstGeom>
          <a:noFill/>
          <a:ln>
            <a:noFill/>
          </a:ln>
        </p:spPr>
      </p:pic>
      <p:sp>
        <p:nvSpPr>
          <p:cNvPr id="637" name="Google Shape;637;p17"/>
          <p:cNvSpPr txBox="1"/>
          <p:nvPr/>
        </p:nvSpPr>
        <p:spPr>
          <a:xfrm>
            <a:off x="4333372" y="4039627"/>
            <a:ext cx="1955215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ouverture</a:t>
            </a:r>
            <a:endParaRPr b="1" sz="20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8" name="Google Shape;638;p17"/>
          <p:cNvSpPr txBox="1"/>
          <p:nvPr/>
        </p:nvSpPr>
        <p:spPr>
          <a:xfrm>
            <a:off x="7592184" y="4039627"/>
            <a:ext cx="1955215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fermeture</a:t>
            </a:r>
            <a:endParaRPr b="1" sz="20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9" name="Google Shape;639;p17"/>
          <p:cNvSpPr txBox="1"/>
          <p:nvPr/>
        </p:nvSpPr>
        <p:spPr>
          <a:xfrm>
            <a:off x="5118392" y="4497562"/>
            <a:ext cx="1955215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ouverte</a:t>
            </a:r>
            <a:endParaRPr b="1" sz="20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0" name="Google Shape;640;p17"/>
          <p:cNvSpPr txBox="1"/>
          <p:nvPr/>
        </p:nvSpPr>
        <p:spPr>
          <a:xfrm>
            <a:off x="1948371" y="4726191"/>
            <a:ext cx="1955215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fermeture</a:t>
            </a:r>
            <a:endParaRPr b="1" sz="20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1" name="Google Shape;641;p17"/>
          <p:cNvSpPr txBox="1"/>
          <p:nvPr/>
        </p:nvSpPr>
        <p:spPr>
          <a:xfrm>
            <a:off x="2712143" y="5103043"/>
            <a:ext cx="1955215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ferme</a:t>
            </a:r>
            <a:endParaRPr b="1" sz="20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2" name="Google Shape;642;p17"/>
          <p:cNvSpPr txBox="1"/>
          <p:nvPr/>
        </p:nvSpPr>
        <p:spPr>
          <a:xfrm>
            <a:off x="8502249" y="5118473"/>
            <a:ext cx="1955215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aimant</a:t>
            </a:r>
            <a:endParaRPr b="1" sz="20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3" name="Google Shape;643;p17"/>
          <p:cNvSpPr txBox="1"/>
          <p:nvPr>
            <p:ph type="title"/>
          </p:nvPr>
        </p:nvSpPr>
        <p:spPr>
          <a:xfrm>
            <a:off x="778058" y="31829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/>
              <a:t>Corrigeons ensemble l’exercice 2 page 14. </a:t>
            </a:r>
            <a:endParaRPr/>
          </a:p>
        </p:txBody>
      </p:sp>
      <p:sp>
        <p:nvSpPr>
          <p:cNvPr id="644" name="Google Shape;644;p17"/>
          <p:cNvSpPr txBox="1"/>
          <p:nvPr>
            <p:ph idx="1" type="body"/>
          </p:nvPr>
        </p:nvSpPr>
        <p:spPr>
          <a:xfrm>
            <a:off x="778058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L’enseignant·e désigne au hasard des élèves pour répondre, pas à pas, aux questions de l’exercice, en explicitant leur raisonnement avant d’afficher la réponse correcte sur la diapositive.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8" name="Shape 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Lever la main - Icônes mains et gestes gratuites" id="649" name="Google Shape;649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26043" y="315714"/>
            <a:ext cx="702642" cy="702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650" name="Google Shape;650;p18"/>
          <p:cNvPicPr preferRelativeResize="0"/>
          <p:nvPr/>
        </p:nvPicPr>
        <p:blipFill rotWithShape="1">
          <a:blip r:embed="rId4">
            <a:alphaModFix/>
          </a:blip>
          <a:srcRect b="13203" l="29436" r="28923" t="26144"/>
          <a:stretch/>
        </p:blipFill>
        <p:spPr>
          <a:xfrm>
            <a:off x="618565" y="1289249"/>
            <a:ext cx="10696395" cy="5407386"/>
          </a:xfrm>
          <a:prstGeom prst="rect">
            <a:avLst/>
          </a:prstGeom>
          <a:noFill/>
          <a:ln>
            <a:noFill/>
          </a:ln>
        </p:spPr>
      </p:pic>
      <p:sp>
        <p:nvSpPr>
          <p:cNvPr id="651" name="Google Shape;651;p18"/>
          <p:cNvSpPr txBox="1"/>
          <p:nvPr/>
        </p:nvSpPr>
        <p:spPr>
          <a:xfrm>
            <a:off x="3682152" y="4972908"/>
            <a:ext cx="1955215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changement</a:t>
            </a:r>
            <a:endParaRPr b="1" sz="20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2" name="Google Shape;652;p18"/>
          <p:cNvSpPr txBox="1"/>
          <p:nvPr/>
        </p:nvSpPr>
        <p:spPr>
          <a:xfrm>
            <a:off x="6534818" y="5445065"/>
            <a:ext cx="1955215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aimant</a:t>
            </a:r>
            <a:endParaRPr b="1" sz="20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3" name="Google Shape;653;p18"/>
          <p:cNvSpPr txBox="1"/>
          <p:nvPr/>
        </p:nvSpPr>
        <p:spPr>
          <a:xfrm>
            <a:off x="9097341" y="5405102"/>
            <a:ext cx="1955215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attirer</a:t>
            </a:r>
            <a:endParaRPr b="1" sz="20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4" name="Google Shape;654;p18"/>
          <p:cNvSpPr txBox="1"/>
          <p:nvPr/>
        </p:nvSpPr>
        <p:spPr>
          <a:xfrm>
            <a:off x="1139444" y="5701409"/>
            <a:ext cx="1395209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repousser</a:t>
            </a:r>
            <a:endParaRPr b="1" sz="20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5" name="Google Shape;655;p18"/>
          <p:cNvSpPr txBox="1"/>
          <p:nvPr/>
        </p:nvSpPr>
        <p:spPr>
          <a:xfrm>
            <a:off x="6038110" y="6180676"/>
            <a:ext cx="1955215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attire</a:t>
            </a:r>
            <a:endParaRPr b="1" sz="20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6" name="Google Shape;656;p18"/>
          <p:cNvSpPr txBox="1"/>
          <p:nvPr/>
        </p:nvSpPr>
        <p:spPr>
          <a:xfrm>
            <a:off x="7512426" y="6154395"/>
            <a:ext cx="1955215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repousse</a:t>
            </a:r>
            <a:endParaRPr b="1" sz="20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7" name="Google Shape;657;p18"/>
          <p:cNvSpPr txBox="1"/>
          <p:nvPr>
            <p:ph type="title"/>
          </p:nvPr>
        </p:nvSpPr>
        <p:spPr>
          <a:xfrm>
            <a:off x="778058" y="31829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/>
              <a:t>Corrigeons ensemble l’exercice 5 page 16. </a:t>
            </a:r>
            <a:endParaRPr/>
          </a:p>
        </p:txBody>
      </p:sp>
      <p:sp>
        <p:nvSpPr>
          <p:cNvPr id="658" name="Google Shape;658;p18"/>
          <p:cNvSpPr txBox="1"/>
          <p:nvPr>
            <p:ph idx="1" type="body"/>
          </p:nvPr>
        </p:nvSpPr>
        <p:spPr>
          <a:xfrm>
            <a:off x="778058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L’enseignant·e désigne au hasard des élèves pour répondre, pas à pas, aux questions de l’exercice, en explicitant leur raisonnement avant d’afficher la réponse correcte sur la diapositive.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2" name="Shape 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3" name="Google Shape;663;p19"/>
          <p:cNvGrpSpPr/>
          <p:nvPr/>
        </p:nvGrpSpPr>
        <p:grpSpPr>
          <a:xfrm>
            <a:off x="812158" y="829916"/>
            <a:ext cx="10567685" cy="5198169"/>
            <a:chOff x="2184400" y="1402025"/>
            <a:chExt cx="7823200" cy="4942038"/>
          </a:xfrm>
        </p:grpSpPr>
        <p:sp>
          <p:nvSpPr>
            <p:cNvPr id="664" name="Google Shape;664;p19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fmla="val 2665" name="adj"/>
              </a:avLst>
            </a:prstGeom>
            <a:solidFill>
              <a:srgbClr val="5FADE4"/>
            </a:solidFill>
            <a:ln cap="flat" cmpd="sng" w="12700">
              <a:solidFill>
                <a:srgbClr val="D8D8D8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7058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5" name="Google Shape;665;p19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56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Correction des exercices de consolidation</a:t>
              </a:r>
              <a:endParaRPr/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56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tâche 3</a:t>
              </a:r>
              <a:endParaRPr/>
            </a:p>
          </p:txBody>
        </p:sp>
      </p:grpSp>
      <p:grpSp>
        <p:nvGrpSpPr>
          <p:cNvPr id="666" name="Google Shape;666;p19"/>
          <p:cNvGrpSpPr/>
          <p:nvPr/>
        </p:nvGrpSpPr>
        <p:grpSpPr>
          <a:xfrm>
            <a:off x="8796759" y="4917801"/>
            <a:ext cx="2425142" cy="936370"/>
            <a:chOff x="8796759" y="4917801"/>
            <a:chExt cx="2425142" cy="936370"/>
          </a:xfrm>
        </p:grpSpPr>
        <p:sp>
          <p:nvSpPr>
            <p:cNvPr id="667" name="Google Shape;667;p19"/>
            <p:cNvSpPr/>
            <p:nvPr/>
          </p:nvSpPr>
          <p:spPr>
            <a:xfrm>
              <a:off x="10285531" y="4917801"/>
              <a:ext cx="936370" cy="936370"/>
            </a:xfrm>
            <a:prstGeom prst="ellipse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8" name="Google Shape;668;p19"/>
            <p:cNvSpPr/>
            <p:nvPr/>
          </p:nvSpPr>
          <p:spPr>
            <a:xfrm>
              <a:off x="8796759" y="5060928"/>
              <a:ext cx="1569327" cy="65011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36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17 min</a:t>
              </a:r>
              <a:endParaRPr/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3" name="Shape 6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Lever la main - Icônes mains et gestes gratuites" id="674" name="Google Shape;674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079419" y="186940"/>
            <a:ext cx="702642" cy="702642"/>
          </a:xfrm>
          <a:prstGeom prst="rect">
            <a:avLst/>
          </a:prstGeom>
          <a:noFill/>
          <a:ln>
            <a:noFill/>
          </a:ln>
        </p:spPr>
      </p:pic>
      <p:sp>
        <p:nvSpPr>
          <p:cNvPr id="675" name="Google Shape;675;p20"/>
          <p:cNvSpPr/>
          <p:nvPr/>
        </p:nvSpPr>
        <p:spPr>
          <a:xfrm>
            <a:off x="1291586" y="3174258"/>
            <a:ext cx="10334288" cy="707886"/>
          </a:xfrm>
          <a:prstGeom prst="roundRect">
            <a:avLst>
              <a:gd fmla="val 50000" name="adj"/>
            </a:avLst>
          </a:prstGeom>
          <a:noFill/>
          <a:ln cap="flat" cmpd="sng" w="19050">
            <a:solidFill>
              <a:srgbClr val="72B6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76" name="Google Shape;676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74153" y="2890981"/>
            <a:ext cx="805544" cy="805544"/>
          </a:xfrm>
          <a:prstGeom prst="rect">
            <a:avLst/>
          </a:prstGeom>
          <a:noFill/>
          <a:ln>
            <a:noFill/>
          </a:ln>
        </p:spPr>
      </p:pic>
      <p:sp>
        <p:nvSpPr>
          <p:cNvPr id="677" name="Google Shape;677;p20"/>
          <p:cNvSpPr txBox="1"/>
          <p:nvPr/>
        </p:nvSpPr>
        <p:spPr>
          <a:xfrm>
            <a:off x="1238049" y="3174408"/>
            <a:ext cx="10544012" cy="79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-285750" lvl="0" marL="285750" marR="0" rtl="0" algn="l">
              <a:spcBef>
                <a:spcPts val="600"/>
              </a:spcBef>
              <a:spcAft>
                <a:spcPts val="600"/>
              </a:spcAft>
              <a:buNone/>
            </a:pPr>
            <a:r>
              <a:rPr b="1" lang="fr-FR" sz="24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Étudier</a:t>
            </a: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l’effet de quelques facteurs sur le degré d’attraction d’un électro-aimant.</a:t>
            </a:r>
            <a:endParaRPr b="1"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8" name="Google Shape;678;p20"/>
          <p:cNvSpPr txBox="1"/>
          <p:nvPr>
            <p:ph type="title"/>
          </p:nvPr>
        </p:nvSpPr>
        <p:spPr>
          <a:xfrm>
            <a:off x="778058" y="31829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/>
              <a:t>Nous arrivons à la correction des exercices correspondant à la troisième tâche de ce chapitre.</a:t>
            </a:r>
            <a:br>
              <a:rPr lang="fr-FR"/>
            </a:br>
            <a:r>
              <a:rPr lang="fr-FR"/>
              <a:t>Je vous rappelle la tâche principale.</a:t>
            </a:r>
            <a:endParaRPr/>
          </a:p>
        </p:txBody>
      </p:sp>
      <p:sp>
        <p:nvSpPr>
          <p:cNvPr id="679" name="Google Shape;679;p20"/>
          <p:cNvSpPr txBox="1"/>
          <p:nvPr>
            <p:ph idx="1" type="body"/>
          </p:nvPr>
        </p:nvSpPr>
        <p:spPr>
          <a:xfrm>
            <a:off x="778058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3" name="Shape 6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4" name="Google Shape;684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77276" y="292843"/>
            <a:ext cx="583170" cy="583170"/>
          </a:xfrm>
          <a:prstGeom prst="rect">
            <a:avLst/>
          </a:prstGeom>
          <a:noFill/>
          <a:ln>
            <a:noFill/>
          </a:ln>
        </p:spPr>
      </p:pic>
      <p:sp>
        <p:nvSpPr>
          <p:cNvPr id="685" name="Google Shape;685;p21"/>
          <p:cNvSpPr txBox="1"/>
          <p:nvPr/>
        </p:nvSpPr>
        <p:spPr>
          <a:xfrm>
            <a:off x="3354777" y="2129400"/>
            <a:ext cx="15681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augmente</a:t>
            </a:r>
            <a:endParaRPr b="1" sz="24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6" name="Google Shape;686;p21"/>
          <p:cNvSpPr txBox="1"/>
          <p:nvPr/>
        </p:nvSpPr>
        <p:spPr>
          <a:xfrm>
            <a:off x="484550" y="1295625"/>
            <a:ext cx="11260500" cy="138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457200" lvl="0" marL="45720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✔"/>
            </a:pPr>
            <a:r>
              <a:rPr lang="fr-F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Plus </a:t>
            </a:r>
            <a:r>
              <a:rPr b="1" lang="fr-F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 nombre de spires est</a:t>
            </a:r>
            <a:r>
              <a:rPr b="1" lang="fr-FR" sz="2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grand</a:t>
            </a:r>
            <a:r>
              <a:rPr lang="fr-F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plus </a:t>
            </a:r>
            <a:r>
              <a:rPr b="1" lang="fr-F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 force d’attraction </a:t>
            </a:r>
            <a:r>
              <a:rPr lang="fr-F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 l’électro-aimant</a:t>
            </a:r>
            <a:r>
              <a:rPr b="1" lang="fr-FR" sz="2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lang="fr-F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………………..</a:t>
            </a:r>
            <a:r>
              <a:rPr lang="fr-F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</p:txBody>
      </p:sp>
      <p:sp>
        <p:nvSpPr>
          <p:cNvPr id="687" name="Google Shape;687;p21"/>
          <p:cNvSpPr txBox="1"/>
          <p:nvPr/>
        </p:nvSpPr>
        <p:spPr>
          <a:xfrm>
            <a:off x="589531" y="3783828"/>
            <a:ext cx="11260587" cy="16952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457200" lvl="0" marL="45720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✔"/>
            </a:pPr>
            <a:r>
              <a:rPr lang="fr-F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Plus </a:t>
            </a:r>
            <a:r>
              <a:rPr b="1" lang="fr-F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l’intensité du courant est</a:t>
            </a:r>
            <a:r>
              <a:rPr b="1" lang="fr-FR" sz="2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lang="fr-F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……………….</a:t>
            </a:r>
            <a:r>
              <a:rPr lang="fr-F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plus </a:t>
            </a:r>
            <a:r>
              <a:rPr b="1" lang="fr-F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 force d’attraction </a:t>
            </a:r>
            <a:r>
              <a:rPr lang="fr-F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 l’électro-aimant</a:t>
            </a:r>
            <a:r>
              <a:rPr b="1" lang="fr-FR" sz="2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augmente</a:t>
            </a:r>
            <a:r>
              <a:rPr lang="fr-F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</p:txBody>
      </p:sp>
      <p:sp>
        <p:nvSpPr>
          <p:cNvPr id="688" name="Google Shape;688;p21"/>
          <p:cNvSpPr txBox="1"/>
          <p:nvPr/>
        </p:nvSpPr>
        <p:spPr>
          <a:xfrm>
            <a:off x="5677720" y="3783819"/>
            <a:ext cx="15681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grande</a:t>
            </a:r>
            <a:endParaRPr b="1" sz="28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9" name="Google Shape;689;p21"/>
          <p:cNvSpPr txBox="1"/>
          <p:nvPr>
            <p:ph type="title"/>
          </p:nvPr>
        </p:nvSpPr>
        <p:spPr>
          <a:xfrm>
            <a:off x="778058" y="31829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/>
              <a:t>Pour réussir cette tâche, vous devez vous rappeler de l’effet de quelques facteurs sur le degré d’attraction d’un électro-aimant.</a:t>
            </a:r>
            <a:endParaRPr/>
          </a:p>
        </p:txBody>
      </p:sp>
      <p:sp>
        <p:nvSpPr>
          <p:cNvPr id="690" name="Google Shape;690;p21"/>
          <p:cNvSpPr txBox="1"/>
          <p:nvPr>
            <p:ph idx="1" type="body"/>
          </p:nvPr>
        </p:nvSpPr>
        <p:spPr>
          <a:xfrm>
            <a:off x="778058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L’enseignant.e fait participer les élèves pour compléter les espaces en pointillés.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4" name="Shape 6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5" name="Google Shape;695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348480" y="217700"/>
            <a:ext cx="583170" cy="583170"/>
          </a:xfrm>
          <a:prstGeom prst="rect">
            <a:avLst/>
          </a:prstGeom>
          <a:noFill/>
          <a:ln>
            <a:noFill/>
          </a:ln>
        </p:spPr>
      </p:pic>
      <p:sp>
        <p:nvSpPr>
          <p:cNvPr id="696" name="Google Shape;696;p22"/>
          <p:cNvSpPr txBox="1"/>
          <p:nvPr/>
        </p:nvSpPr>
        <p:spPr>
          <a:xfrm>
            <a:off x="284296" y="1190460"/>
            <a:ext cx="11907704" cy="526297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Après l’émission de l’hypothèse: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2800"/>
              <a:buFont typeface="Noto Sans Symbols"/>
              <a:buChar char="▪"/>
            </a:pPr>
            <a:r>
              <a:rPr lang="fr-FR" sz="2800">
                <a:solidFill>
                  <a:srgbClr val="231F20"/>
                </a:solidFill>
                <a:latin typeface="Calibri"/>
                <a:ea typeface="Calibri"/>
                <a:cs typeface="Calibri"/>
                <a:sym typeface="Calibri"/>
              </a:rPr>
              <a:t>On identifie les variables</a:t>
            </a:r>
            <a:r>
              <a:rPr lang="fr-F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:indépendantes; dépendantes et contrôlées.</a:t>
            </a:r>
            <a:endParaRPr/>
          </a:p>
          <a:p>
            <a:pPr indent="-2794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None/>
            </a:pPr>
            <a:r>
              <a:t/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2800"/>
              <a:buFont typeface="Noto Sans Symbols"/>
              <a:buChar char="▪"/>
            </a:pPr>
            <a:r>
              <a:rPr lang="fr-FR" sz="2800">
                <a:solidFill>
                  <a:srgbClr val="231F20"/>
                </a:solidFill>
                <a:latin typeface="Calibri"/>
                <a:ea typeface="Calibri"/>
                <a:cs typeface="Calibri"/>
                <a:sym typeface="Calibri"/>
              </a:rPr>
              <a:t>On élabore un protocole expérimental.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rgbClr val="231F2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2800"/>
              <a:buFont typeface="Noto Sans Symbols"/>
              <a:buChar char="▪"/>
            </a:pPr>
            <a:r>
              <a:rPr lang="fr-FR" sz="2800">
                <a:solidFill>
                  <a:srgbClr val="231F20"/>
                </a:solidFill>
                <a:latin typeface="Calibri"/>
                <a:ea typeface="Calibri"/>
                <a:cs typeface="Calibri"/>
                <a:sym typeface="Calibri"/>
              </a:rPr>
              <a:t>On met en œuvre le protocole expérimental.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rgbClr val="231F2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2800"/>
              <a:buFont typeface="Noto Sans Symbols"/>
              <a:buChar char="▪"/>
            </a:pPr>
            <a:r>
              <a:rPr lang="fr-FR" sz="2800">
                <a:solidFill>
                  <a:srgbClr val="231F20"/>
                </a:solidFill>
                <a:latin typeface="Calibri"/>
                <a:ea typeface="Calibri"/>
                <a:cs typeface="Calibri"/>
                <a:sym typeface="Calibri"/>
              </a:rPr>
              <a:t>On organise et on décrit les résultats obtenus.</a:t>
            </a:r>
            <a:endParaRPr/>
          </a:p>
          <a:p>
            <a:pPr indent="-2794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None/>
            </a:pPr>
            <a:r>
              <a:t/>
            </a:r>
            <a:endParaRPr sz="2800">
              <a:solidFill>
                <a:srgbClr val="231F2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2800"/>
              <a:buFont typeface="Noto Sans Symbols"/>
              <a:buChar char="▪"/>
            </a:pPr>
            <a:r>
              <a:rPr lang="fr-FR" sz="2800">
                <a:solidFill>
                  <a:srgbClr val="231F20"/>
                </a:solidFill>
                <a:latin typeface="Calibri"/>
                <a:ea typeface="Calibri"/>
                <a:cs typeface="Calibri"/>
                <a:sym typeface="Calibri"/>
              </a:rPr>
              <a:t>On tire la conclusion sur l’effet du facteur.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794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None/>
            </a:pPr>
            <a:r>
              <a:t/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7" name="Google Shape;697;p22"/>
          <p:cNvSpPr txBox="1"/>
          <p:nvPr>
            <p:ph type="title"/>
          </p:nvPr>
        </p:nvSpPr>
        <p:spPr>
          <a:xfrm>
            <a:off x="778058" y="31829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/>
              <a:t>Il faut se rappeler aussi de la façon d’étudier l’effet d’un facteur sur le degré d’attraction d’un électro-aimant.</a:t>
            </a:r>
            <a:endParaRPr/>
          </a:p>
        </p:txBody>
      </p:sp>
      <p:sp>
        <p:nvSpPr>
          <p:cNvPr id="698" name="Google Shape;698;p22"/>
          <p:cNvSpPr txBox="1"/>
          <p:nvPr>
            <p:ph idx="1" type="body"/>
          </p:nvPr>
        </p:nvSpPr>
        <p:spPr>
          <a:xfrm>
            <a:off x="778058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L’enseignant.e fait participer les élèves en projetant étape par étape.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9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9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9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9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9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96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96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96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96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96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96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">
                                            <p:txEl>
                                              <p:pRg end="11" st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96">
                                            <p:txEl>
                                              <p:pRg end="11" st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3" name="Shape 7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Lever la main - Icônes mains et gestes gratuites" id="704" name="Google Shape;704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318178" y="212481"/>
            <a:ext cx="702642" cy="702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705" name="Google Shape;705;p23"/>
          <p:cNvPicPr preferRelativeResize="0"/>
          <p:nvPr/>
        </p:nvPicPr>
        <p:blipFill rotWithShape="1">
          <a:blip r:embed="rId4">
            <a:alphaModFix/>
          </a:blip>
          <a:srcRect b="10436" l="29375" r="28817" t="25011"/>
          <a:stretch/>
        </p:blipFill>
        <p:spPr>
          <a:xfrm>
            <a:off x="373530" y="1151689"/>
            <a:ext cx="10703859" cy="5569838"/>
          </a:xfrm>
          <a:prstGeom prst="rect">
            <a:avLst/>
          </a:prstGeom>
          <a:noFill/>
          <a:ln>
            <a:noFill/>
          </a:ln>
        </p:spPr>
      </p:pic>
      <p:sp>
        <p:nvSpPr>
          <p:cNvPr id="706" name="Google Shape;706;p23"/>
          <p:cNvSpPr/>
          <p:nvPr/>
        </p:nvSpPr>
        <p:spPr>
          <a:xfrm>
            <a:off x="1114611" y="3006113"/>
            <a:ext cx="3025292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le nombre N de spires </a:t>
            </a:r>
            <a:endParaRPr b="1" sz="20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7" name="Google Shape;707;p23"/>
          <p:cNvSpPr/>
          <p:nvPr/>
        </p:nvSpPr>
        <p:spPr>
          <a:xfrm>
            <a:off x="1114611" y="3793953"/>
            <a:ext cx="4177090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le nombre de trombones soulevés </a:t>
            </a:r>
            <a:endParaRPr b="1" sz="20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8" name="Google Shape;708;p23"/>
          <p:cNvSpPr/>
          <p:nvPr/>
        </p:nvSpPr>
        <p:spPr>
          <a:xfrm>
            <a:off x="1114611" y="4581793"/>
            <a:ext cx="3380977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l’intensité I du courant </a:t>
            </a:r>
            <a:endParaRPr b="1" sz="20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9" name="Google Shape;709;p23"/>
          <p:cNvSpPr/>
          <p:nvPr/>
        </p:nvSpPr>
        <p:spPr>
          <a:xfrm>
            <a:off x="2773132" y="5176935"/>
            <a:ext cx="4200508" cy="52937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en utilisant différentes bobines</a:t>
            </a:r>
            <a:endParaRPr b="1" sz="20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0" name="Google Shape;710;p23"/>
          <p:cNvSpPr/>
          <p:nvPr/>
        </p:nvSpPr>
        <p:spPr>
          <a:xfrm>
            <a:off x="2401901" y="5408290"/>
            <a:ext cx="4942971" cy="52937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en faisant varier le nombre de spires</a:t>
            </a:r>
            <a:endParaRPr b="1" sz="20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1" name="Google Shape;711;p23"/>
          <p:cNvSpPr/>
          <p:nvPr/>
        </p:nvSpPr>
        <p:spPr>
          <a:xfrm>
            <a:off x="2544700" y="5865455"/>
            <a:ext cx="4657371" cy="52937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en utilisant des trombones en fer</a:t>
            </a:r>
            <a:endParaRPr b="1" sz="20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2" name="Google Shape;712;p23"/>
          <p:cNvSpPr/>
          <p:nvPr/>
        </p:nvSpPr>
        <p:spPr>
          <a:xfrm>
            <a:off x="2401901" y="6141439"/>
            <a:ext cx="4911114" cy="61555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en comptant le nombre de trombones attirés.</a:t>
            </a:r>
            <a:endParaRPr b="1" sz="20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3" name="Google Shape;713;p23"/>
          <p:cNvSpPr txBox="1"/>
          <p:nvPr>
            <p:ph type="title"/>
          </p:nvPr>
        </p:nvSpPr>
        <p:spPr>
          <a:xfrm>
            <a:off x="778058" y="31829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/>
              <a:t>Corrigeons ensemble l’exercice 3 page 15. </a:t>
            </a:r>
            <a:endParaRPr/>
          </a:p>
        </p:txBody>
      </p:sp>
      <p:sp>
        <p:nvSpPr>
          <p:cNvPr id="714" name="Google Shape;714;p23"/>
          <p:cNvSpPr txBox="1"/>
          <p:nvPr>
            <p:ph idx="1" type="body"/>
          </p:nvPr>
        </p:nvSpPr>
        <p:spPr>
          <a:xfrm>
            <a:off x="778058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L’enseignant·e désigne au hasard des élèves pour répondre, pas à pas, aux questions de l’exercice, en explicitant leur raisonnement avant d’afficher la réponse correcte sur la diapositive.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9" name="Shape 7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Lever la main - Icônes mains et gestes gratuites" id="720" name="Google Shape;720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318178" y="212481"/>
            <a:ext cx="702642" cy="702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721" name="Google Shape;721;p24"/>
          <p:cNvPicPr preferRelativeResize="0"/>
          <p:nvPr/>
        </p:nvPicPr>
        <p:blipFill rotWithShape="1">
          <a:blip r:embed="rId4">
            <a:alphaModFix/>
          </a:blip>
          <a:srcRect b="22462" l="15857" r="14989" t="23611"/>
          <a:stretch/>
        </p:blipFill>
        <p:spPr>
          <a:xfrm>
            <a:off x="214583" y="1138989"/>
            <a:ext cx="11647054" cy="5418659"/>
          </a:xfrm>
          <a:prstGeom prst="rect">
            <a:avLst/>
          </a:prstGeom>
          <a:noFill/>
          <a:ln>
            <a:noFill/>
          </a:ln>
        </p:spPr>
      </p:pic>
      <p:sp>
        <p:nvSpPr>
          <p:cNvPr id="722" name="Google Shape;722;p24"/>
          <p:cNvSpPr/>
          <p:nvPr/>
        </p:nvSpPr>
        <p:spPr>
          <a:xfrm>
            <a:off x="5361711" y="3290805"/>
            <a:ext cx="5643572" cy="52937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- On augmente  le nombre de spires de la bobine</a:t>
            </a:r>
            <a:endParaRPr b="1" sz="20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3" name="Google Shape;723;p24"/>
          <p:cNvSpPr/>
          <p:nvPr/>
        </p:nvSpPr>
        <p:spPr>
          <a:xfrm>
            <a:off x="5384801" y="4171822"/>
            <a:ext cx="5643572" cy="61555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- On augmente  l’intensité du courant qui traverse la bobine.</a:t>
            </a:r>
            <a:endParaRPr b="1" sz="20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4" name="Google Shape;724;p24"/>
          <p:cNvSpPr/>
          <p:nvPr/>
        </p:nvSpPr>
        <p:spPr>
          <a:xfrm>
            <a:off x="5210655" y="5814081"/>
            <a:ext cx="6107523" cy="6129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4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Remarque: </a:t>
            </a:r>
            <a:r>
              <a:rPr b="1" lang="fr-FR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 barre  a aussi l’influence sur le degré d’attraction ( nature du matériau et sa position à l’intérieur de la bobine).</a:t>
            </a:r>
            <a:endParaRPr b="1"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5" name="Google Shape;725;p24"/>
          <p:cNvSpPr txBox="1"/>
          <p:nvPr>
            <p:ph type="title"/>
          </p:nvPr>
        </p:nvSpPr>
        <p:spPr>
          <a:xfrm>
            <a:off x="778058" y="31829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/>
              <a:t>Corrigeons ensemble l’exercice 4 page 15. </a:t>
            </a:r>
            <a:endParaRPr/>
          </a:p>
        </p:txBody>
      </p:sp>
      <p:sp>
        <p:nvSpPr>
          <p:cNvPr id="726" name="Google Shape;726;p24"/>
          <p:cNvSpPr txBox="1"/>
          <p:nvPr>
            <p:ph idx="1" type="body"/>
          </p:nvPr>
        </p:nvSpPr>
        <p:spPr>
          <a:xfrm>
            <a:off x="778058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L’enseignant·e désigne au hasard des élèves pour répondre, pas à pas, aux questions de l’exercice, en explicitant leur raisonnement avant d’afficher la réponse correcte sur la diapositive.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0" name="Shape 7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1" name="Google Shape;731;p25"/>
          <p:cNvGrpSpPr/>
          <p:nvPr/>
        </p:nvGrpSpPr>
        <p:grpSpPr>
          <a:xfrm>
            <a:off x="812158" y="829916"/>
            <a:ext cx="10567685" cy="5198169"/>
            <a:chOff x="2184400" y="1402025"/>
            <a:chExt cx="7823200" cy="4942038"/>
          </a:xfrm>
        </p:grpSpPr>
        <p:sp>
          <p:nvSpPr>
            <p:cNvPr id="732" name="Google Shape;732;p25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fmla="val 2665" name="adj"/>
              </a:avLst>
            </a:prstGeom>
            <a:solidFill>
              <a:srgbClr val="5FADE4"/>
            </a:solidFill>
            <a:ln cap="flat" cmpd="sng" w="12700">
              <a:solidFill>
                <a:srgbClr val="D8D8D8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6666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3" name="Google Shape;733;p25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56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Correction des exercices des défis</a:t>
              </a:r>
              <a:endParaRPr/>
            </a:p>
          </p:txBody>
        </p:sp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8" name="Shape 7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Lever la main - Icônes mains et gestes gratuites" id="739" name="Google Shape;739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314960" y="343619"/>
            <a:ext cx="702642" cy="702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740" name="Google Shape;740;p26"/>
          <p:cNvPicPr preferRelativeResize="0"/>
          <p:nvPr/>
        </p:nvPicPr>
        <p:blipFill rotWithShape="1">
          <a:blip r:embed="rId4">
            <a:alphaModFix/>
          </a:blip>
          <a:srcRect b="11289" l="16250" r="15854" t="23889"/>
          <a:stretch/>
        </p:blipFill>
        <p:spPr>
          <a:xfrm>
            <a:off x="476526" y="926819"/>
            <a:ext cx="11356886" cy="5599487"/>
          </a:xfrm>
          <a:prstGeom prst="rect">
            <a:avLst/>
          </a:prstGeom>
          <a:noFill/>
          <a:ln>
            <a:noFill/>
          </a:ln>
        </p:spPr>
      </p:pic>
      <p:sp>
        <p:nvSpPr>
          <p:cNvPr id="741" name="Google Shape;741;p26"/>
          <p:cNvSpPr txBox="1"/>
          <p:nvPr/>
        </p:nvSpPr>
        <p:spPr>
          <a:xfrm>
            <a:off x="2282919" y="4567890"/>
            <a:ext cx="531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endParaRPr b="1" sz="24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2" name="Google Shape;742;p26"/>
          <p:cNvSpPr txBox="1"/>
          <p:nvPr/>
        </p:nvSpPr>
        <p:spPr>
          <a:xfrm>
            <a:off x="5939119" y="3698900"/>
            <a:ext cx="4317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endParaRPr b="1" sz="24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3" name="Google Shape;743;p26"/>
          <p:cNvSpPr txBox="1"/>
          <p:nvPr/>
        </p:nvSpPr>
        <p:spPr>
          <a:xfrm>
            <a:off x="6747825" y="5730150"/>
            <a:ext cx="531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endParaRPr b="1" sz="24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4" name="Google Shape;744;p26"/>
          <p:cNvSpPr txBox="1"/>
          <p:nvPr>
            <p:ph type="title"/>
          </p:nvPr>
        </p:nvSpPr>
        <p:spPr>
          <a:xfrm>
            <a:off x="778058" y="31829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/>
              <a:t>Faisons maintenant ensemble la correction de l’exercice défi1, page 17.</a:t>
            </a:r>
            <a:endParaRPr/>
          </a:p>
        </p:txBody>
      </p:sp>
      <p:sp>
        <p:nvSpPr>
          <p:cNvPr id="745" name="Google Shape;745;p26"/>
          <p:cNvSpPr txBox="1"/>
          <p:nvPr>
            <p:ph idx="1" type="body"/>
          </p:nvPr>
        </p:nvSpPr>
        <p:spPr>
          <a:xfrm>
            <a:off x="778058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L’enseignant·e désigne au hasard des élèves pour répondre, pas à pas, aux questions de l’exercice, en explicitant leur raisonnement avant d’afficher la réponse correcte sur la diapositive.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0" name="Shape 7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Lever la main - Icônes mains et gestes gratuites" id="751" name="Google Shape;751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96960" y="194499"/>
            <a:ext cx="702642" cy="702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752" name="Google Shape;752;p27"/>
          <p:cNvPicPr preferRelativeResize="0"/>
          <p:nvPr/>
        </p:nvPicPr>
        <p:blipFill rotWithShape="1">
          <a:blip r:embed="rId4">
            <a:alphaModFix/>
          </a:blip>
          <a:srcRect b="12825" l="16640" r="15868" t="24308"/>
          <a:stretch/>
        </p:blipFill>
        <p:spPr>
          <a:xfrm>
            <a:off x="300700" y="998325"/>
            <a:ext cx="11474827" cy="5584926"/>
          </a:xfrm>
          <a:prstGeom prst="rect">
            <a:avLst/>
          </a:prstGeom>
          <a:noFill/>
          <a:ln>
            <a:noFill/>
          </a:ln>
        </p:spPr>
      </p:pic>
      <p:sp>
        <p:nvSpPr>
          <p:cNvPr id="753" name="Google Shape;753;p27"/>
          <p:cNvSpPr txBox="1"/>
          <p:nvPr/>
        </p:nvSpPr>
        <p:spPr>
          <a:xfrm>
            <a:off x="1438476" y="3219300"/>
            <a:ext cx="1192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N</a:t>
            </a:r>
            <a:r>
              <a:rPr b="1" lang="fr-FR" sz="20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ord(N)</a:t>
            </a:r>
            <a:endParaRPr b="1" sz="20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4" name="Google Shape;754;p27"/>
          <p:cNvSpPr txBox="1"/>
          <p:nvPr/>
        </p:nvSpPr>
        <p:spPr>
          <a:xfrm>
            <a:off x="2917641" y="3219349"/>
            <a:ext cx="6217394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C’est le deuxième pôle de l’aimant (A est le pôle S)</a:t>
            </a:r>
            <a:endParaRPr b="1" sz="20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5" name="Google Shape;755;p27"/>
          <p:cNvSpPr txBox="1"/>
          <p:nvPr/>
        </p:nvSpPr>
        <p:spPr>
          <a:xfrm>
            <a:off x="1438467" y="3667584"/>
            <a:ext cx="1008000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Sud(S)</a:t>
            </a:r>
            <a:endParaRPr b="1" sz="20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6" name="Google Shape;756;p27"/>
          <p:cNvSpPr txBox="1"/>
          <p:nvPr/>
        </p:nvSpPr>
        <p:spPr>
          <a:xfrm>
            <a:off x="3070041" y="3694479"/>
            <a:ext cx="6369794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Il y a attraction entre deux pôles de nature différente.</a:t>
            </a:r>
            <a:endParaRPr b="1" sz="20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7" name="Google Shape;757;p27"/>
          <p:cNvSpPr txBox="1"/>
          <p:nvPr/>
        </p:nvSpPr>
        <p:spPr>
          <a:xfrm>
            <a:off x="1456401" y="4088875"/>
            <a:ext cx="1261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N</a:t>
            </a:r>
            <a:r>
              <a:rPr b="1" lang="fr-FR" sz="20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ord(N)</a:t>
            </a:r>
            <a:endParaRPr b="1" sz="20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8" name="Google Shape;758;p27"/>
          <p:cNvSpPr txBox="1"/>
          <p:nvPr/>
        </p:nvSpPr>
        <p:spPr>
          <a:xfrm>
            <a:off x="3070051" y="4088925"/>
            <a:ext cx="6065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C’est le deuxième pôle de l’aimant (C est le pôle S)</a:t>
            </a:r>
            <a:endParaRPr b="1" sz="20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9" name="Google Shape;759;p27"/>
          <p:cNvSpPr txBox="1"/>
          <p:nvPr/>
        </p:nvSpPr>
        <p:spPr>
          <a:xfrm>
            <a:off x="2446471" y="6079148"/>
            <a:ext cx="2129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Attraction</a:t>
            </a:r>
            <a:endParaRPr b="1" sz="20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0" name="Google Shape;760;p27"/>
          <p:cNvSpPr txBox="1"/>
          <p:nvPr/>
        </p:nvSpPr>
        <p:spPr>
          <a:xfrm>
            <a:off x="8337154" y="6079202"/>
            <a:ext cx="2129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Attraction</a:t>
            </a:r>
            <a:endParaRPr b="1" sz="20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1" name="Google Shape;761;p27"/>
          <p:cNvSpPr txBox="1"/>
          <p:nvPr/>
        </p:nvSpPr>
        <p:spPr>
          <a:xfrm>
            <a:off x="6564220" y="5503150"/>
            <a:ext cx="1836000" cy="576000"/>
          </a:xfrm>
          <a:prstGeom prst="rect">
            <a:avLst/>
          </a:prstGeom>
          <a:solidFill>
            <a:srgbClr val="F2F2F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                         D      </a:t>
            </a:r>
            <a:endParaRPr/>
          </a:p>
        </p:txBody>
      </p:sp>
      <p:sp>
        <p:nvSpPr>
          <p:cNvPr id="762" name="Google Shape;762;p27"/>
          <p:cNvSpPr txBox="1"/>
          <p:nvPr/>
        </p:nvSpPr>
        <p:spPr>
          <a:xfrm>
            <a:off x="9496890" y="5507869"/>
            <a:ext cx="1836000" cy="576000"/>
          </a:xfrm>
          <a:prstGeom prst="rect">
            <a:avLst/>
          </a:prstGeom>
          <a:solidFill>
            <a:srgbClr val="F2F2F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                        B      </a:t>
            </a:r>
            <a:endParaRPr/>
          </a:p>
        </p:txBody>
      </p:sp>
      <p:sp>
        <p:nvSpPr>
          <p:cNvPr id="763" name="Google Shape;763;p27"/>
          <p:cNvSpPr txBox="1"/>
          <p:nvPr>
            <p:ph type="title"/>
          </p:nvPr>
        </p:nvSpPr>
        <p:spPr>
          <a:xfrm>
            <a:off x="778058" y="31829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/>
              <a:t>Faisons maintenant ensemble la correction de l’exercice </a:t>
            </a:r>
            <a:r>
              <a:rPr lang="fr-FR"/>
              <a:t>défi 2</a:t>
            </a:r>
            <a:r>
              <a:rPr lang="fr-FR"/>
              <a:t>, page 17.(permuter les deux aimants dans l’expérience 2)</a:t>
            </a:r>
            <a:endParaRPr/>
          </a:p>
        </p:txBody>
      </p:sp>
      <p:sp>
        <p:nvSpPr>
          <p:cNvPr id="764" name="Google Shape;764;p27"/>
          <p:cNvSpPr txBox="1"/>
          <p:nvPr>
            <p:ph idx="1" type="body"/>
          </p:nvPr>
        </p:nvSpPr>
        <p:spPr>
          <a:xfrm>
            <a:off x="778058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L’enseignant·e désigne au hasard des élèves pour répondre, pas à pas, aux questions de l’exercice, en explicitant leur raisonnement avant d’afficher la réponse correcte sur la diapositive.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9" name="Shape 7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Lever la main - Icônes mains et gestes gratuites" id="770" name="Google Shape;770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96960" y="194499"/>
            <a:ext cx="702642" cy="702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771" name="Google Shape;771;p28"/>
          <p:cNvPicPr preferRelativeResize="0"/>
          <p:nvPr/>
        </p:nvPicPr>
        <p:blipFill rotWithShape="1">
          <a:blip r:embed="rId4">
            <a:alphaModFix/>
          </a:blip>
          <a:srcRect b="31844" l="16408" r="15932" t="26815"/>
          <a:stretch/>
        </p:blipFill>
        <p:spPr>
          <a:xfrm>
            <a:off x="206188" y="979637"/>
            <a:ext cx="11775484" cy="3153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772" name="Google Shape;772;p28"/>
          <p:cNvPicPr preferRelativeResize="0"/>
          <p:nvPr/>
        </p:nvPicPr>
        <p:blipFill rotWithShape="1">
          <a:blip r:embed="rId5">
            <a:alphaModFix/>
          </a:blip>
          <a:srcRect b="37665" l="16562" r="16168" t="35081"/>
          <a:stretch/>
        </p:blipFill>
        <p:spPr>
          <a:xfrm>
            <a:off x="259975" y="4052047"/>
            <a:ext cx="11685837" cy="2680447"/>
          </a:xfrm>
          <a:prstGeom prst="rect">
            <a:avLst/>
          </a:prstGeom>
          <a:noFill/>
          <a:ln>
            <a:noFill/>
          </a:ln>
        </p:spPr>
      </p:pic>
      <p:sp>
        <p:nvSpPr>
          <p:cNvPr id="773" name="Google Shape;773;p28"/>
          <p:cNvSpPr txBox="1"/>
          <p:nvPr/>
        </p:nvSpPr>
        <p:spPr>
          <a:xfrm>
            <a:off x="588846" y="4930002"/>
            <a:ext cx="11356966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Le pôle nord de l’aiguille pointe vers le pôle Sud magnétique de la Terre, situé près du Nord géographique. </a:t>
            </a:r>
            <a:endParaRPr/>
          </a:p>
        </p:txBody>
      </p:sp>
      <p:sp>
        <p:nvSpPr>
          <p:cNvPr id="774" name="Google Shape;774;p28"/>
          <p:cNvSpPr txBox="1"/>
          <p:nvPr/>
        </p:nvSpPr>
        <p:spPr>
          <a:xfrm>
            <a:off x="778058" y="5989607"/>
            <a:ext cx="11356966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Le pôle sud de l’aiguille va être attiré par le pôle nord de l’aimant. </a:t>
            </a:r>
            <a:endParaRPr/>
          </a:p>
        </p:txBody>
      </p:sp>
      <p:sp>
        <p:nvSpPr>
          <p:cNvPr id="775" name="Google Shape;775;p28"/>
          <p:cNvSpPr txBox="1"/>
          <p:nvPr>
            <p:ph type="title"/>
          </p:nvPr>
        </p:nvSpPr>
        <p:spPr>
          <a:xfrm>
            <a:off x="778058" y="31829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/>
              <a:t>Faisons maintenant ensemble la correction de l’exercice défi3, page 17.</a:t>
            </a:r>
            <a:endParaRPr/>
          </a:p>
        </p:txBody>
      </p:sp>
      <p:sp>
        <p:nvSpPr>
          <p:cNvPr id="776" name="Google Shape;776;p28"/>
          <p:cNvSpPr txBox="1"/>
          <p:nvPr>
            <p:ph idx="1" type="body"/>
          </p:nvPr>
        </p:nvSpPr>
        <p:spPr>
          <a:xfrm>
            <a:off x="778058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L’enseignant·e désigne au hasard des élèves pour répondre, pas à pas, aux questions de l’exercice, en explicitant leur raisonnement avant d’afficher la réponse correcte sur la diapositive.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1" name="Shape 7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2" name="Google Shape;782;p29"/>
          <p:cNvSpPr txBox="1"/>
          <p:nvPr/>
        </p:nvSpPr>
        <p:spPr>
          <a:xfrm>
            <a:off x="476526" y="575498"/>
            <a:ext cx="11123168" cy="30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fr-FR" sz="14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L’enseignant·e désigne au hasard des élèves pour répondre, pas à pas, aux questions de l’exercice, en explicitant leur raisonnement avant d’afficher la réponse correcte sur la diapositive.</a:t>
            </a:r>
            <a:endParaRPr/>
          </a:p>
        </p:txBody>
      </p:sp>
      <p:sp>
        <p:nvSpPr>
          <p:cNvPr id="783" name="Google Shape;783;p29"/>
          <p:cNvSpPr txBox="1"/>
          <p:nvPr/>
        </p:nvSpPr>
        <p:spPr>
          <a:xfrm>
            <a:off x="761260" y="186940"/>
            <a:ext cx="10553700" cy="50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6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Faisons maintenant ensemble la correction de l’exercice défi4, page 18.</a:t>
            </a:r>
            <a:endParaRPr/>
          </a:p>
        </p:txBody>
      </p:sp>
      <p:pic>
        <p:nvPicPr>
          <p:cNvPr descr="Lever la main - Icônes mains et gestes gratuites" id="784" name="Google Shape;784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96960" y="194499"/>
            <a:ext cx="702642" cy="702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785" name="Google Shape;785;p29"/>
          <p:cNvPicPr preferRelativeResize="0"/>
          <p:nvPr/>
        </p:nvPicPr>
        <p:blipFill rotWithShape="1">
          <a:blip r:embed="rId4">
            <a:alphaModFix/>
          </a:blip>
          <a:srcRect b="24302" l="16483" r="16168" t="27095"/>
          <a:stretch/>
        </p:blipFill>
        <p:spPr>
          <a:xfrm>
            <a:off x="286870" y="880298"/>
            <a:ext cx="11712731" cy="5663937"/>
          </a:xfrm>
          <a:prstGeom prst="rect">
            <a:avLst/>
          </a:prstGeom>
          <a:noFill/>
          <a:ln>
            <a:noFill/>
          </a:ln>
        </p:spPr>
      </p:pic>
      <p:sp>
        <p:nvSpPr>
          <p:cNvPr id="786" name="Google Shape;786;p29"/>
          <p:cNvSpPr txBox="1"/>
          <p:nvPr/>
        </p:nvSpPr>
        <p:spPr>
          <a:xfrm>
            <a:off x="1044816" y="5158160"/>
            <a:ext cx="846737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endParaRPr b="1" sz="24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1" name="Shape 7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Lever la main - Icônes mains et gestes gratuites" id="792" name="Google Shape;792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96960" y="194499"/>
            <a:ext cx="702642" cy="702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793" name="Google Shape;793;p30"/>
          <p:cNvPicPr preferRelativeResize="0"/>
          <p:nvPr/>
        </p:nvPicPr>
        <p:blipFill rotWithShape="1">
          <a:blip r:embed="rId4">
            <a:alphaModFix/>
          </a:blip>
          <a:srcRect b="37683" l="16407" r="15775" t="26967"/>
          <a:stretch/>
        </p:blipFill>
        <p:spPr>
          <a:xfrm>
            <a:off x="368251" y="1157363"/>
            <a:ext cx="10928709" cy="5059482"/>
          </a:xfrm>
          <a:prstGeom prst="rect">
            <a:avLst/>
          </a:prstGeom>
          <a:noFill/>
          <a:ln>
            <a:noFill/>
          </a:ln>
        </p:spPr>
      </p:pic>
      <p:sp>
        <p:nvSpPr>
          <p:cNvPr id="794" name="Google Shape;794;p30"/>
          <p:cNvSpPr txBox="1"/>
          <p:nvPr/>
        </p:nvSpPr>
        <p:spPr>
          <a:xfrm>
            <a:off x="5591281" y="4716530"/>
            <a:ext cx="846737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endParaRPr b="1" sz="24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5" name="Google Shape;795;p30"/>
          <p:cNvSpPr txBox="1"/>
          <p:nvPr>
            <p:ph type="title"/>
          </p:nvPr>
        </p:nvSpPr>
        <p:spPr>
          <a:xfrm>
            <a:off x="778058" y="31829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/>
              <a:t>Faisons maintenant ensemble la correction de l’exercice défi5, page 18.</a:t>
            </a:r>
            <a:endParaRPr/>
          </a:p>
        </p:txBody>
      </p:sp>
      <p:sp>
        <p:nvSpPr>
          <p:cNvPr id="796" name="Google Shape;796;p30"/>
          <p:cNvSpPr txBox="1"/>
          <p:nvPr>
            <p:ph idx="1" type="body"/>
          </p:nvPr>
        </p:nvSpPr>
        <p:spPr>
          <a:xfrm>
            <a:off x="778058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L’enseignant·e désigne au hasard des élèves pour répondre, pas à pas, aux questions de l’exercice, en explicitant leur raisonnement avant d’afficher la réponse correcte sur la diapositive.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1" name="Shape 8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Lever la main - Icônes mains et gestes gratuites" id="802" name="Google Shape;802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96960" y="194499"/>
            <a:ext cx="702642" cy="702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803" name="Google Shape;803;p31"/>
          <p:cNvPicPr preferRelativeResize="0"/>
          <p:nvPr/>
        </p:nvPicPr>
        <p:blipFill rotWithShape="1">
          <a:blip r:embed="rId4">
            <a:alphaModFix/>
          </a:blip>
          <a:srcRect b="19110" l="16722" r="15696" t="28360"/>
          <a:stretch/>
        </p:blipFill>
        <p:spPr>
          <a:xfrm>
            <a:off x="213086" y="1106904"/>
            <a:ext cx="11632048" cy="5452229"/>
          </a:xfrm>
          <a:prstGeom prst="rect">
            <a:avLst/>
          </a:prstGeom>
          <a:noFill/>
          <a:ln>
            <a:noFill/>
          </a:ln>
        </p:spPr>
      </p:pic>
      <p:sp>
        <p:nvSpPr>
          <p:cNvPr id="804" name="Google Shape;804;p31"/>
          <p:cNvSpPr txBox="1"/>
          <p:nvPr/>
        </p:nvSpPr>
        <p:spPr>
          <a:xfrm>
            <a:off x="7904212" y="3658336"/>
            <a:ext cx="846737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N</a:t>
            </a:r>
            <a:endParaRPr b="1" sz="24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5" name="Google Shape;805;p31"/>
          <p:cNvSpPr txBox="1"/>
          <p:nvPr/>
        </p:nvSpPr>
        <p:spPr>
          <a:xfrm>
            <a:off x="8899294" y="3198167"/>
            <a:ext cx="846737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S</a:t>
            </a:r>
            <a:endParaRPr b="1" sz="24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6" name="Google Shape;806;p31"/>
          <p:cNvSpPr txBox="1"/>
          <p:nvPr>
            <p:ph type="title"/>
          </p:nvPr>
        </p:nvSpPr>
        <p:spPr>
          <a:xfrm>
            <a:off x="778058" y="31829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/>
              <a:t>Faisons maintenant ensemble la correction de l’exercice défi6, page 18.</a:t>
            </a:r>
            <a:endParaRPr/>
          </a:p>
        </p:txBody>
      </p:sp>
      <p:sp>
        <p:nvSpPr>
          <p:cNvPr id="807" name="Google Shape;807;p31"/>
          <p:cNvSpPr txBox="1"/>
          <p:nvPr>
            <p:ph idx="1" type="body"/>
          </p:nvPr>
        </p:nvSpPr>
        <p:spPr>
          <a:xfrm>
            <a:off x="778058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L’enseignant·e désigne au hasard des élèves pour répondre, pas à pas, aux questions de l’exercice, en explicitant leur raisonnement avant d’afficher la réponse correcte sur la diapositive.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2" name="Shape 8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Lever la main - Icônes mains et gestes gratuites" id="813" name="Google Shape;813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96960" y="194499"/>
            <a:ext cx="702642" cy="702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814" name="Google Shape;814;p32"/>
          <p:cNvPicPr preferRelativeResize="0"/>
          <p:nvPr/>
        </p:nvPicPr>
        <p:blipFill rotWithShape="1">
          <a:blip r:embed="rId4">
            <a:alphaModFix/>
          </a:blip>
          <a:srcRect b="12291" l="16248" r="16089" t="26397"/>
          <a:stretch/>
        </p:blipFill>
        <p:spPr>
          <a:xfrm>
            <a:off x="510986" y="976420"/>
            <a:ext cx="11322423" cy="5487135"/>
          </a:xfrm>
          <a:prstGeom prst="rect">
            <a:avLst/>
          </a:prstGeom>
          <a:noFill/>
          <a:ln>
            <a:noFill/>
          </a:ln>
        </p:spPr>
      </p:pic>
      <p:sp>
        <p:nvSpPr>
          <p:cNvPr id="815" name="Google Shape;815;p32"/>
          <p:cNvSpPr txBox="1"/>
          <p:nvPr/>
        </p:nvSpPr>
        <p:spPr>
          <a:xfrm>
            <a:off x="7515254" y="4114078"/>
            <a:ext cx="846737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N</a:t>
            </a:r>
            <a:endParaRPr b="1" sz="24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6" name="Google Shape;816;p32"/>
          <p:cNvSpPr txBox="1"/>
          <p:nvPr/>
        </p:nvSpPr>
        <p:spPr>
          <a:xfrm>
            <a:off x="8550622" y="4089658"/>
            <a:ext cx="846737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S</a:t>
            </a:r>
            <a:endParaRPr b="1" sz="24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7" name="Google Shape;817;p32"/>
          <p:cNvSpPr txBox="1"/>
          <p:nvPr/>
        </p:nvSpPr>
        <p:spPr>
          <a:xfrm>
            <a:off x="736537" y="5612813"/>
            <a:ext cx="10560423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Le pôle nord de l’aimant attire le pôle sud de l’aiguille aimantée(deux pôles de nature différente s’attirent)</a:t>
            </a:r>
            <a:endParaRPr b="1" sz="18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18" name="Google Shape;818;p32"/>
          <p:cNvPicPr preferRelativeResize="0"/>
          <p:nvPr/>
        </p:nvPicPr>
        <p:blipFill rotWithShape="1">
          <a:blip r:embed="rId4">
            <a:alphaModFix/>
          </a:blip>
          <a:srcRect b="48689" l="42101" r="54706" t="37174"/>
          <a:stretch/>
        </p:blipFill>
        <p:spPr>
          <a:xfrm rot="-5400000">
            <a:off x="8056341" y="4072146"/>
            <a:ext cx="432000" cy="1224000"/>
          </a:xfrm>
          <a:prstGeom prst="rect">
            <a:avLst/>
          </a:prstGeom>
          <a:noFill/>
          <a:ln>
            <a:noFill/>
          </a:ln>
        </p:spPr>
      </p:pic>
      <p:sp>
        <p:nvSpPr>
          <p:cNvPr id="819" name="Google Shape;819;p32"/>
          <p:cNvSpPr txBox="1"/>
          <p:nvPr>
            <p:ph type="title"/>
          </p:nvPr>
        </p:nvSpPr>
        <p:spPr>
          <a:xfrm>
            <a:off x="778058" y="31829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/>
              <a:t>Faisons maintenant ensemble la correction de l’exercice défi7, page 19.</a:t>
            </a:r>
            <a:endParaRPr/>
          </a:p>
        </p:txBody>
      </p:sp>
      <p:sp>
        <p:nvSpPr>
          <p:cNvPr id="820" name="Google Shape;820;p32"/>
          <p:cNvSpPr txBox="1"/>
          <p:nvPr>
            <p:ph idx="1" type="body"/>
          </p:nvPr>
        </p:nvSpPr>
        <p:spPr>
          <a:xfrm>
            <a:off x="778058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L’enseignant·e désigne au hasard des élèves pour répondre, pas à pas, aux questions de l’exercice, en explicitant leur raisonnement avant d’afficher la réponse correcte sur la diapositive.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5" name="Shape 8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Lever la main - Icônes mains et gestes gratuites" id="826" name="Google Shape;826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96960" y="194499"/>
            <a:ext cx="702642" cy="702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827" name="Google Shape;827;p33"/>
          <p:cNvPicPr preferRelativeResize="0"/>
          <p:nvPr/>
        </p:nvPicPr>
        <p:blipFill rotWithShape="1">
          <a:blip r:embed="rId4">
            <a:alphaModFix/>
          </a:blip>
          <a:srcRect b="13815" l="20340" r="20410" t="24165"/>
          <a:stretch/>
        </p:blipFill>
        <p:spPr>
          <a:xfrm>
            <a:off x="251012" y="1187116"/>
            <a:ext cx="11748589" cy="5428836"/>
          </a:xfrm>
          <a:prstGeom prst="rect">
            <a:avLst/>
          </a:prstGeom>
          <a:noFill/>
          <a:ln>
            <a:noFill/>
          </a:ln>
        </p:spPr>
      </p:pic>
      <p:sp>
        <p:nvSpPr>
          <p:cNvPr id="828" name="Google Shape;828;p33"/>
          <p:cNvSpPr txBox="1"/>
          <p:nvPr/>
        </p:nvSpPr>
        <p:spPr>
          <a:xfrm>
            <a:off x="628928" y="6061049"/>
            <a:ext cx="1028112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Le wagon A va s’éloigner du wagon B du fait que deux pôles de même nature (ici S) se repousent.</a:t>
            </a:r>
            <a:endParaRPr b="1" sz="18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9" name="Google Shape;829;p33"/>
          <p:cNvSpPr txBox="1"/>
          <p:nvPr/>
        </p:nvSpPr>
        <p:spPr>
          <a:xfrm>
            <a:off x="761260" y="4651258"/>
            <a:ext cx="846737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endParaRPr b="1" sz="24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0" name="Google Shape;830;p33"/>
          <p:cNvSpPr txBox="1"/>
          <p:nvPr>
            <p:ph type="title"/>
          </p:nvPr>
        </p:nvSpPr>
        <p:spPr>
          <a:xfrm>
            <a:off x="778058" y="31829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/>
              <a:t>Faisons maintenant ensemble la correction de l’exercice défi8, page 19.</a:t>
            </a:r>
            <a:endParaRPr/>
          </a:p>
        </p:txBody>
      </p:sp>
      <p:sp>
        <p:nvSpPr>
          <p:cNvPr id="831" name="Google Shape;831;p33"/>
          <p:cNvSpPr txBox="1"/>
          <p:nvPr>
            <p:ph idx="1" type="body"/>
          </p:nvPr>
        </p:nvSpPr>
        <p:spPr>
          <a:xfrm>
            <a:off x="778058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L’enseignant·e désigne au hasard des élèves pour répondre, pas à pas, aux questions de l’exercice, en explicitant leur raisonnement avant d’afficher la réponse correcte sur la diapositive.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6" name="Shape 8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Lever la main - Icônes mains et gestes gratuites" id="837" name="Google Shape;837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96960" y="194499"/>
            <a:ext cx="702642" cy="702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838" name="Google Shape;838;p34"/>
          <p:cNvPicPr preferRelativeResize="0"/>
          <p:nvPr/>
        </p:nvPicPr>
        <p:blipFill rotWithShape="1">
          <a:blip r:embed="rId4">
            <a:alphaModFix/>
          </a:blip>
          <a:srcRect b="23324" l="10744" r="10511" t="32682"/>
          <a:stretch/>
        </p:blipFill>
        <p:spPr>
          <a:xfrm>
            <a:off x="423368" y="1122947"/>
            <a:ext cx="11643126" cy="5564724"/>
          </a:xfrm>
          <a:prstGeom prst="rect">
            <a:avLst/>
          </a:prstGeom>
          <a:noFill/>
          <a:ln>
            <a:noFill/>
          </a:ln>
        </p:spPr>
      </p:pic>
      <p:sp>
        <p:nvSpPr>
          <p:cNvPr id="839" name="Google Shape;839;p34"/>
          <p:cNvSpPr txBox="1"/>
          <p:nvPr/>
        </p:nvSpPr>
        <p:spPr>
          <a:xfrm>
            <a:off x="6533241" y="4961249"/>
            <a:ext cx="846737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endParaRPr b="1" sz="24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0" name="Google Shape;840;p34"/>
          <p:cNvSpPr txBox="1"/>
          <p:nvPr>
            <p:ph type="title"/>
          </p:nvPr>
        </p:nvSpPr>
        <p:spPr>
          <a:xfrm>
            <a:off x="778058" y="31829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/>
              <a:t>Faisons maintenant ensemble la correction de l’exercice défi 9, page 19.</a:t>
            </a:r>
            <a:endParaRPr/>
          </a:p>
        </p:txBody>
      </p:sp>
      <p:sp>
        <p:nvSpPr>
          <p:cNvPr id="841" name="Google Shape;841;p34"/>
          <p:cNvSpPr txBox="1"/>
          <p:nvPr>
            <p:ph idx="1" type="body"/>
          </p:nvPr>
        </p:nvSpPr>
        <p:spPr>
          <a:xfrm>
            <a:off x="778058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fr-FR"/>
              <a:t>L’enseignant·e désigne au hasard des élèves pour répondre, pas à pas, aux questions de l’exercice, en explicitant leur raisonnement avant d’afficher la réponse correcte sur la diapositive.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DDF43">
                <a:alpha val="5882"/>
              </a:srgbClr>
            </a:gs>
            <a:gs pos="74000">
              <a:srgbClr val="FDDF43"/>
            </a:gs>
            <a:gs pos="83000">
              <a:srgbClr val="FDDF43"/>
            </a:gs>
            <a:gs pos="100000">
              <a:srgbClr val="7F7F7F"/>
            </a:gs>
          </a:gsLst>
          <a:lin ang="5400000" scaled="0"/>
        </a:gradFill>
      </p:bgPr>
    </p:bg>
    <p:spTree>
      <p:nvGrpSpPr>
        <p:cNvPr id="845" name="Shape 8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6" name="Google Shape;846;p35"/>
          <p:cNvGrpSpPr/>
          <p:nvPr/>
        </p:nvGrpSpPr>
        <p:grpSpPr>
          <a:xfrm>
            <a:off x="812158" y="829916"/>
            <a:ext cx="10567685" cy="5198169"/>
            <a:chOff x="2184400" y="1402025"/>
            <a:chExt cx="7823200" cy="4942038"/>
          </a:xfrm>
        </p:grpSpPr>
        <p:sp>
          <p:nvSpPr>
            <p:cNvPr id="847" name="Google Shape;847;p35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fmla="val 2665" name="adj"/>
              </a:avLst>
            </a:prstGeom>
            <a:solidFill>
              <a:srgbClr val="767171"/>
            </a:solidFill>
            <a:ln cap="flat" cmpd="sng" w="12700">
              <a:solidFill>
                <a:srgbClr val="D8D8D8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7058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8" name="Google Shape;848;p35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56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Fin de la séance</a:t>
              </a:r>
              <a:endParaRPr/>
            </a:p>
          </p:txBody>
        </p:sp>
      </p:grpSp>
      <p:pic>
        <p:nvPicPr>
          <p:cNvPr id="849" name="Google Shape;849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62575" y="1197428"/>
            <a:ext cx="1466850" cy="1524000"/>
          </a:xfrm>
          <a:custGeom>
            <a:rect b="b" l="l" r="r" t="t"/>
            <a:pathLst>
              <a:path extrusionOk="0" fill="none" h="1524000" w="1466850">
                <a:moveTo>
                  <a:pt x="0" y="0"/>
                </a:moveTo>
                <a:cubicBezTo>
                  <a:pt x="122377" y="-18041"/>
                  <a:pt x="310191" y="8558"/>
                  <a:pt x="474281" y="0"/>
                </a:cubicBezTo>
                <a:cubicBezTo>
                  <a:pt x="638371" y="-8558"/>
                  <a:pt x="758477" y="10877"/>
                  <a:pt x="948563" y="0"/>
                </a:cubicBezTo>
                <a:cubicBezTo>
                  <a:pt x="1138649" y="-10877"/>
                  <a:pt x="1318132" y="41130"/>
                  <a:pt x="1466850" y="0"/>
                </a:cubicBezTo>
                <a:cubicBezTo>
                  <a:pt x="1476298" y="144982"/>
                  <a:pt x="1434932" y="241894"/>
                  <a:pt x="1466850" y="462280"/>
                </a:cubicBezTo>
                <a:cubicBezTo>
                  <a:pt x="1498768" y="682666"/>
                  <a:pt x="1425043" y="875650"/>
                  <a:pt x="1466850" y="1000760"/>
                </a:cubicBezTo>
                <a:cubicBezTo>
                  <a:pt x="1508657" y="1125870"/>
                  <a:pt x="1422271" y="1300109"/>
                  <a:pt x="1466850" y="1524000"/>
                </a:cubicBezTo>
                <a:cubicBezTo>
                  <a:pt x="1335349" y="1548331"/>
                  <a:pt x="1125096" y="1513789"/>
                  <a:pt x="948563" y="1524000"/>
                </a:cubicBezTo>
                <a:cubicBezTo>
                  <a:pt x="772030" y="1534211"/>
                  <a:pt x="633575" y="1512689"/>
                  <a:pt x="444945" y="1524000"/>
                </a:cubicBezTo>
                <a:cubicBezTo>
                  <a:pt x="256315" y="1535311"/>
                  <a:pt x="115865" y="1477946"/>
                  <a:pt x="0" y="1524000"/>
                </a:cubicBezTo>
                <a:cubicBezTo>
                  <a:pt x="-39432" y="1374506"/>
                  <a:pt x="13378" y="1172278"/>
                  <a:pt x="0" y="1061720"/>
                </a:cubicBezTo>
                <a:cubicBezTo>
                  <a:pt x="-13378" y="951162"/>
                  <a:pt x="59843" y="708241"/>
                  <a:pt x="0" y="523240"/>
                </a:cubicBezTo>
                <a:cubicBezTo>
                  <a:pt x="-59843" y="338239"/>
                  <a:pt x="27836" y="230650"/>
                  <a:pt x="0" y="0"/>
                </a:cubicBezTo>
                <a:close/>
              </a:path>
              <a:path extrusionOk="0" h="1524000" w="1466850">
                <a:moveTo>
                  <a:pt x="0" y="0"/>
                </a:moveTo>
                <a:cubicBezTo>
                  <a:pt x="198828" y="-27095"/>
                  <a:pt x="286925" y="32601"/>
                  <a:pt x="459613" y="0"/>
                </a:cubicBezTo>
                <a:cubicBezTo>
                  <a:pt x="632301" y="-32601"/>
                  <a:pt x="813733" y="42740"/>
                  <a:pt x="904558" y="0"/>
                </a:cubicBezTo>
                <a:cubicBezTo>
                  <a:pt x="995384" y="-42740"/>
                  <a:pt x="1335743" y="11794"/>
                  <a:pt x="1466850" y="0"/>
                </a:cubicBezTo>
                <a:cubicBezTo>
                  <a:pt x="1499237" y="198296"/>
                  <a:pt x="1413709" y="306535"/>
                  <a:pt x="1466850" y="492760"/>
                </a:cubicBezTo>
                <a:cubicBezTo>
                  <a:pt x="1519991" y="678985"/>
                  <a:pt x="1406716" y="876363"/>
                  <a:pt x="1466850" y="1000760"/>
                </a:cubicBezTo>
                <a:cubicBezTo>
                  <a:pt x="1526984" y="1125157"/>
                  <a:pt x="1416446" y="1374465"/>
                  <a:pt x="1466850" y="1524000"/>
                </a:cubicBezTo>
                <a:cubicBezTo>
                  <a:pt x="1288953" y="1543042"/>
                  <a:pt x="1194956" y="1505010"/>
                  <a:pt x="977900" y="1524000"/>
                </a:cubicBezTo>
                <a:cubicBezTo>
                  <a:pt x="760844" y="1542990"/>
                  <a:pt x="692423" y="1475941"/>
                  <a:pt x="503619" y="1524000"/>
                </a:cubicBezTo>
                <a:cubicBezTo>
                  <a:pt x="314815" y="1572059"/>
                  <a:pt x="108286" y="1501389"/>
                  <a:pt x="0" y="1524000"/>
                </a:cubicBezTo>
                <a:cubicBezTo>
                  <a:pt x="-41297" y="1414003"/>
                  <a:pt x="36901" y="1131580"/>
                  <a:pt x="0" y="985520"/>
                </a:cubicBezTo>
                <a:cubicBezTo>
                  <a:pt x="-36901" y="839460"/>
                  <a:pt x="47136" y="689783"/>
                  <a:pt x="0" y="523240"/>
                </a:cubicBezTo>
                <a:cubicBezTo>
                  <a:pt x="-47136" y="356697"/>
                  <a:pt x="54797" y="235709"/>
                  <a:pt x="0" y="0"/>
                </a:cubicBezTo>
                <a:close/>
              </a:path>
            </a:pathLst>
          </a:custGeom>
          <a:noFill/>
          <a:ln cap="flat" cmpd="sng" w="57150">
            <a:solidFill>
              <a:srgbClr val="3F3F3F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1_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2_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Thèm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2025-12-06T09:32:16Z</dcterms:created>
  <dc:creator>lenovo</dc:creator>
</cp:coreProperties>
</file>