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2"/>
    <p:sldMasterId id="2147483669" r:id="rId3"/>
  </p:sldMasterIdLst>
  <p:notesMasterIdLst>
    <p:notesMasterId r:id="rId35"/>
  </p:notesMasterIdLst>
  <p:handoutMasterIdLst>
    <p:handoutMasterId r:id="rId36"/>
  </p:handoutMasterIdLst>
  <p:sldIdLst>
    <p:sldId id="16777121" r:id="rId4"/>
    <p:sldId id="16777053" r:id="rId5"/>
    <p:sldId id="16776965" r:id="rId6"/>
    <p:sldId id="263" r:id="rId7"/>
    <p:sldId id="4100135" r:id="rId8"/>
    <p:sldId id="269" r:id="rId9"/>
    <p:sldId id="270" r:id="rId10"/>
    <p:sldId id="271" r:id="rId11"/>
    <p:sldId id="16777208" r:id="rId12"/>
    <p:sldId id="16777193" r:id="rId13"/>
    <p:sldId id="16777231" r:id="rId14"/>
    <p:sldId id="16777239" r:id="rId15"/>
    <p:sldId id="16777219" r:id="rId16"/>
    <p:sldId id="16777209" r:id="rId17"/>
    <p:sldId id="16777202" r:id="rId18"/>
    <p:sldId id="16777204" r:id="rId19"/>
    <p:sldId id="16777241" r:id="rId20"/>
    <p:sldId id="16777242" r:id="rId21"/>
    <p:sldId id="16777221" r:id="rId22"/>
    <p:sldId id="16777233" r:id="rId23"/>
    <p:sldId id="16777234" r:id="rId24"/>
    <p:sldId id="16777235" r:id="rId25"/>
    <p:sldId id="16777236" r:id="rId26"/>
    <p:sldId id="16777243" r:id="rId27"/>
    <p:sldId id="16777237" r:id="rId28"/>
    <p:sldId id="258" r:id="rId29"/>
    <p:sldId id="259" r:id="rId30"/>
    <p:sldId id="16777214" r:id="rId31"/>
    <p:sldId id="261" r:id="rId32"/>
    <p:sldId id="260" r:id="rId33"/>
    <p:sldId id="410015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ébut de la séance" id="{C2A08ED1-B979-4AF1-8A74-6EA0648FD953}">
          <p14:sldIdLst>
            <p14:sldId id="16777121"/>
            <p14:sldId id="16777053"/>
            <p14:sldId id="16776965"/>
            <p14:sldId id="263"/>
            <p14:sldId id="4100135"/>
            <p14:sldId id="269"/>
            <p14:sldId id="270"/>
            <p14:sldId id="271"/>
          </p14:sldIdLst>
        </p14:section>
        <p14:section name="Activité rituelle" id="{79315A69-A635-48A2-B9BA-98FE67B817D4}">
          <p14:sldIdLst>
            <p14:sldId id="16777208"/>
            <p14:sldId id="16777193"/>
            <p14:sldId id="16777231"/>
            <p14:sldId id="16777239"/>
            <p14:sldId id="16777219"/>
            <p14:sldId id="16777209"/>
            <p14:sldId id="16777202"/>
            <p14:sldId id="16777204"/>
            <p14:sldId id="16777241"/>
            <p14:sldId id="16777242"/>
            <p14:sldId id="16777221"/>
            <p14:sldId id="16777233"/>
            <p14:sldId id="16777234"/>
            <p14:sldId id="16777235"/>
            <p14:sldId id="16777236"/>
            <p14:sldId id="16777243"/>
            <p14:sldId id="16777237"/>
            <p14:sldId id="258"/>
            <p14:sldId id="259"/>
            <p14:sldId id="16777214"/>
            <p14:sldId id="261"/>
            <p14:sldId id="260"/>
          </p14:sldIdLst>
        </p14:section>
        <p14:section name="Fin de la séance" id="{44B71B2B-D974-4F2C-B5A1-E1796678D1E2}">
          <p14:sldIdLst>
            <p14:sldId id="410015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26C"/>
    <a:srgbClr val="0040C0"/>
    <a:srgbClr val="5FADE4"/>
    <a:srgbClr val="FF6565"/>
    <a:srgbClr val="AB20B6"/>
    <a:srgbClr val="DC94DE"/>
    <a:srgbClr val="B27096"/>
    <a:srgbClr val="FDDF43"/>
    <a:srgbClr val="767171"/>
    <a:srgbClr val="F587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03" autoAdjust="0"/>
    <p:restoredTop sz="94690" autoAdjust="0"/>
  </p:normalViewPr>
  <p:slideViewPr>
    <p:cSldViewPr snapToGrid="0">
      <p:cViewPr>
        <p:scale>
          <a:sx n="70" d="100"/>
          <a:sy n="70" d="100"/>
        </p:scale>
        <p:origin x="298" y="154"/>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10/04/2026</a:t>
            </a:fld>
            <a:endParaRPr lang="fr-F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10/04/2026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p:cNvSpPr txBox="1">
            <a:spLocks noGrp="1"/>
          </p:cNvSpPr>
          <p:nvPr>
            <p:ph type="body" sz="quarter" idx="1"/>
          </p:nvPr>
        </p:nvSpPr>
        <p:spPr>
          <a:xfrm>
            <a:off x="685800" y="4400549"/>
            <a:ext cx="5486400" cy="3600596"/>
          </a:xfrm>
        </p:spPr>
        <p:txBody>
          <a:bodyPr tIns="45701" bIns="45701"/>
          <a:lstStyle/>
          <a:p>
            <a:endParaRPr lang="fr-FR" dirty="0"/>
          </a:p>
        </p:txBody>
      </p:sp>
      <p:sp>
        <p:nvSpPr>
          <p:cNvPr id="4" name="Google Shape;248;g3708d1f8300_1_658:notes"/>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7323401D-AD66-48E8-9BE6-514052742394}" type="slidenum">
              <a:rPr kumimoji="0" sz="1800" b="0" i="0" u="none" strike="noStrike" kern="1200" cap="none" spc="0" normalizeH="0" baseline="0" noProof="0">
                <a:ln>
                  <a:noFill/>
                </a:ln>
                <a:solidFill>
                  <a:prstClr val="black"/>
                </a:solidFill>
                <a:effectLst/>
                <a:uLnTx/>
                <a:uFillTx/>
                <a:latin typeface="Aptos" panose="02110004020202020204"/>
                <a:ea typeface="+mn-ea"/>
                <a:cs typeface="+mn-cs"/>
              </a:rPr>
              <a:t>4</a:t>
            </a:fld>
            <a:endParaRPr kumimoji="0" lang="fr-FR"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23437357-FDEB-42E8-94B9-16208305E930}" type="slidenum">
              <a:rPr lang="fr-FR" smtClean="0"/>
              <a:t>13</a:t>
            </a:fld>
            <a:endParaRPr lang="fr-FR" dirty="0"/>
          </a:p>
        </p:txBody>
      </p:sp>
    </p:spTree>
    <p:extLst>
      <p:ext uri="{BB962C8B-B14F-4D97-AF65-F5344CB8AC3E}">
        <p14:creationId xmlns:p14="http://schemas.microsoft.com/office/powerpoint/2010/main" val="2994507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15</a:t>
            </a:fld>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16</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17</a:t>
            </a:fld>
            <a:endParaRPr lang="fr-FR" dirty="0"/>
          </a:p>
        </p:txBody>
      </p:sp>
    </p:spTree>
    <p:extLst>
      <p:ext uri="{BB962C8B-B14F-4D97-AF65-F5344CB8AC3E}">
        <p14:creationId xmlns:p14="http://schemas.microsoft.com/office/powerpoint/2010/main" val="4175580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18</a:t>
            </a:fld>
            <a:endParaRPr lang="fr-FR" dirty="0"/>
          </a:p>
        </p:txBody>
      </p:sp>
    </p:spTree>
    <p:extLst>
      <p:ext uri="{BB962C8B-B14F-4D97-AF65-F5344CB8AC3E}">
        <p14:creationId xmlns:p14="http://schemas.microsoft.com/office/powerpoint/2010/main" val="3426414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19</a:t>
            </a:fld>
            <a:endParaRPr lang="fr-FR" dirty="0"/>
          </a:p>
        </p:txBody>
      </p:sp>
    </p:spTree>
    <p:extLst>
      <p:ext uri="{BB962C8B-B14F-4D97-AF65-F5344CB8AC3E}">
        <p14:creationId xmlns:p14="http://schemas.microsoft.com/office/powerpoint/2010/main" val="1428340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21</a:t>
            </a:fld>
            <a:endParaRPr lang="fr-FR" dirty="0"/>
          </a:p>
        </p:txBody>
      </p:sp>
    </p:spTree>
    <p:extLst>
      <p:ext uri="{BB962C8B-B14F-4D97-AF65-F5344CB8AC3E}">
        <p14:creationId xmlns:p14="http://schemas.microsoft.com/office/powerpoint/2010/main" val="3934283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22</a:t>
            </a:fld>
            <a:endParaRPr lang="fr-FR" dirty="0"/>
          </a:p>
        </p:txBody>
      </p:sp>
    </p:spTree>
    <p:extLst>
      <p:ext uri="{BB962C8B-B14F-4D97-AF65-F5344CB8AC3E}">
        <p14:creationId xmlns:p14="http://schemas.microsoft.com/office/powerpoint/2010/main" val="2158616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23</a:t>
            </a:fld>
            <a:endParaRPr lang="fr-FR" dirty="0"/>
          </a:p>
        </p:txBody>
      </p:sp>
    </p:spTree>
    <p:extLst>
      <p:ext uri="{BB962C8B-B14F-4D97-AF65-F5344CB8AC3E}">
        <p14:creationId xmlns:p14="http://schemas.microsoft.com/office/powerpoint/2010/main" val="2927073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24</a:t>
            </a:fld>
            <a:endParaRPr lang="fr-FR" dirty="0"/>
          </a:p>
        </p:txBody>
      </p:sp>
    </p:spTree>
    <p:extLst>
      <p:ext uri="{BB962C8B-B14F-4D97-AF65-F5344CB8AC3E}">
        <p14:creationId xmlns:p14="http://schemas.microsoft.com/office/powerpoint/2010/main" val="633872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25</a:t>
            </a:fld>
            <a:endParaRPr lang="fr-FR" dirty="0"/>
          </a:p>
        </p:txBody>
      </p:sp>
    </p:spTree>
    <p:extLst>
      <p:ext uri="{BB962C8B-B14F-4D97-AF65-F5344CB8AC3E}">
        <p14:creationId xmlns:p14="http://schemas.microsoft.com/office/powerpoint/2010/main" val="1416304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27</a:t>
            </a:fld>
            <a:endParaRPr lang="fr-F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28</a:t>
            </a:fld>
            <a:endParaRPr lang="fr-F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29</a:t>
            </a:fld>
            <a:endParaRPr 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30</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10/04/2026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p">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a:extLst>
              <a:ext uri="{FF2B5EF4-FFF2-40B4-BE49-F238E27FC236}">
                <a16:creationId xmlns:a16="http://schemas.microsoft.com/office/drawing/2014/main" id="{B5B56AF3-8231-4EDE-B64F-4EC8697DF84A}"/>
              </a:ext>
            </a:extLst>
          </p:cNvPr>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a:extLst>
              <a:ext uri="{FF2B5EF4-FFF2-40B4-BE49-F238E27FC236}">
                <a16:creationId xmlns:a16="http://schemas.microsoft.com/office/drawing/2014/main" id="{46506F23-BD21-417C-EE83-A3CE141802C1}"/>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3" name="Picture 3" descr="Image générée">
            <a:extLst>
              <a:ext uri="{FF2B5EF4-FFF2-40B4-BE49-F238E27FC236}">
                <a16:creationId xmlns:a16="http://schemas.microsoft.com/office/drawing/2014/main" id="{0C4088BF-8D71-39FC-B5FD-FCB986CB5100}"/>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rrrr">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a:extLst>
              <a:ext uri="{FF2B5EF4-FFF2-40B4-BE49-F238E27FC236}">
                <a16:creationId xmlns:a16="http://schemas.microsoft.com/office/drawing/2014/main" id="{B5B56AF3-8231-4EDE-B64F-4EC8697DF84A}"/>
              </a:ext>
            </a:extLst>
          </p:cNvPr>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a:extLst>
              <a:ext uri="{FF2B5EF4-FFF2-40B4-BE49-F238E27FC236}">
                <a16:creationId xmlns:a16="http://schemas.microsoft.com/office/drawing/2014/main" id="{46506F23-BD21-417C-EE83-A3CE141802C1}"/>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3" name="Picture 3" descr="Image générée">
            <a:extLst>
              <a:ext uri="{FF2B5EF4-FFF2-40B4-BE49-F238E27FC236}">
                <a16:creationId xmlns:a16="http://schemas.microsoft.com/office/drawing/2014/main" id="{0C4088BF-8D71-39FC-B5FD-FCB986CB5100}"/>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968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er diapos">
  <p:cSld name="1er diapos">
    <p:spTree>
      <p:nvGrpSpPr>
        <p:cNvPr id="1" name="Shape 49"/>
        <p:cNvGrpSpPr/>
        <p:nvPr/>
      </p:nvGrpSpPr>
      <p:grpSpPr>
        <a:xfrm>
          <a:off x="0" y="0"/>
          <a:ext cx="0" cy="0"/>
          <a:chOff x="0" y="0"/>
          <a:chExt cx="0" cy="0"/>
        </a:xfrm>
      </p:grpSpPr>
      <p:grpSp>
        <p:nvGrpSpPr>
          <p:cNvPr id="50" name="Google Shape;50;p42"/>
          <p:cNvGrpSpPr/>
          <p:nvPr/>
        </p:nvGrpSpPr>
        <p:grpSpPr>
          <a:xfrm>
            <a:off x="0" y="2"/>
            <a:ext cx="12192000" cy="6858001"/>
            <a:chOff x="0" y="0"/>
            <a:chExt cx="13716000" cy="10287000"/>
          </a:xfrm>
        </p:grpSpPr>
        <p:sp>
          <p:nvSpPr>
            <p:cNvPr id="51" name="Google Shape;51;p4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52" name="Google Shape;52;p4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53" name="Google Shape;53;p4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54" name="Google Shape;54;p42"/>
          <p:cNvGrpSpPr/>
          <p:nvPr/>
        </p:nvGrpSpPr>
        <p:grpSpPr>
          <a:xfrm>
            <a:off x="11779125" y="129890"/>
            <a:ext cx="232364" cy="375234"/>
            <a:chOff x="3292012" y="1302714"/>
            <a:chExt cx="867138" cy="473009"/>
          </a:xfrm>
        </p:grpSpPr>
        <p:sp>
          <p:nvSpPr>
            <p:cNvPr id="55" name="Google Shape;55;p42"/>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75"/>
                <a:buFont typeface="Arial"/>
                <a:buNone/>
              </a:pPr>
              <a:endParaRPr sz="900" b="0" i="0" u="none" strike="noStrike" cap="none">
                <a:solidFill>
                  <a:srgbClr val="F7C475"/>
                </a:solidFill>
                <a:latin typeface="Arial"/>
                <a:ea typeface="Arial"/>
                <a:cs typeface="Arial"/>
                <a:sym typeface="Arial"/>
              </a:endParaRPr>
            </a:p>
          </p:txBody>
        </p:sp>
        <p:sp>
          <p:nvSpPr>
            <p:cNvPr id="56" name="Google Shape;56;p42"/>
            <p:cNvSpPr/>
            <p:nvPr/>
          </p:nvSpPr>
          <p:spPr>
            <a:xfrm>
              <a:off x="3351781" y="1310206"/>
              <a:ext cx="789751" cy="46551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5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57" name="Google Shape;57;p42" descr="Image générée"/>
          <p:cNvPicPr preferRelativeResize="0"/>
          <p:nvPr/>
        </p:nvPicPr>
        <p:blipFill rotWithShape="1">
          <a:blip r:embed="rId2">
            <a:alphaModFix/>
          </a:blip>
          <a:srcRect l="6026" t="25226" r="75345" b="62431"/>
          <a:stretch/>
        </p:blipFill>
        <p:spPr>
          <a:xfrm>
            <a:off x="233375" y="168984"/>
            <a:ext cx="506620" cy="503517"/>
          </a:xfrm>
          <a:prstGeom prst="rect">
            <a:avLst/>
          </a:prstGeom>
          <a:noFill/>
          <a:ln>
            <a:noFill/>
          </a:ln>
        </p:spPr>
      </p:pic>
    </p:spTree>
    <p:extLst>
      <p:ext uri="{BB962C8B-B14F-4D97-AF65-F5344CB8AC3E}">
        <p14:creationId xmlns:p14="http://schemas.microsoft.com/office/powerpoint/2010/main" val="15253282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eme diapos">
  <p:cSld name="2eme diapos">
    <p:spTree>
      <p:nvGrpSpPr>
        <p:cNvPr id="1" name="Shape 58"/>
        <p:cNvGrpSpPr/>
        <p:nvPr/>
      </p:nvGrpSpPr>
      <p:grpSpPr>
        <a:xfrm>
          <a:off x="0" y="0"/>
          <a:ext cx="0" cy="0"/>
          <a:chOff x="0" y="0"/>
          <a:chExt cx="0" cy="0"/>
        </a:xfrm>
      </p:grpSpPr>
      <p:grpSp>
        <p:nvGrpSpPr>
          <p:cNvPr id="59" name="Google Shape;59;p43"/>
          <p:cNvGrpSpPr/>
          <p:nvPr/>
        </p:nvGrpSpPr>
        <p:grpSpPr>
          <a:xfrm>
            <a:off x="0" y="2"/>
            <a:ext cx="12192000" cy="6858001"/>
            <a:chOff x="0" y="0"/>
            <a:chExt cx="13716000" cy="10287000"/>
          </a:xfrm>
        </p:grpSpPr>
        <p:sp>
          <p:nvSpPr>
            <p:cNvPr id="60" name="Google Shape;60;p4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1" name="Google Shape;61;p4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2" name="Google Shape;62;p4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63" name="Google Shape;63;p43"/>
          <p:cNvGrpSpPr/>
          <p:nvPr/>
        </p:nvGrpSpPr>
        <p:grpSpPr>
          <a:xfrm>
            <a:off x="11779125" y="129890"/>
            <a:ext cx="232364" cy="375234"/>
            <a:chOff x="3292012" y="1302714"/>
            <a:chExt cx="867138" cy="473009"/>
          </a:xfrm>
        </p:grpSpPr>
        <p:sp>
          <p:nvSpPr>
            <p:cNvPr id="64" name="Google Shape;64;p43"/>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75"/>
                <a:buFont typeface="Arial"/>
                <a:buNone/>
              </a:pPr>
              <a:endParaRPr sz="900" b="0" i="0" u="none" strike="noStrike" cap="none">
                <a:solidFill>
                  <a:srgbClr val="F7C475"/>
                </a:solidFill>
                <a:latin typeface="Arial"/>
                <a:ea typeface="Arial"/>
                <a:cs typeface="Arial"/>
                <a:sym typeface="Arial"/>
              </a:endParaRPr>
            </a:p>
          </p:txBody>
        </p:sp>
        <p:sp>
          <p:nvSpPr>
            <p:cNvPr id="65" name="Google Shape;65;p43"/>
            <p:cNvSpPr/>
            <p:nvPr/>
          </p:nvSpPr>
          <p:spPr>
            <a:xfrm>
              <a:off x="3351781" y="1310206"/>
              <a:ext cx="789751" cy="46551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5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66" name="Google Shape;66;p43" descr="Image générée"/>
          <p:cNvPicPr preferRelativeResize="0"/>
          <p:nvPr/>
        </p:nvPicPr>
        <p:blipFill rotWithShape="1">
          <a:blip r:embed="rId2">
            <a:alphaModFix/>
          </a:blip>
          <a:srcRect l="6026" t="25226" r="75345" b="62431"/>
          <a:stretch/>
        </p:blipFill>
        <p:spPr>
          <a:xfrm>
            <a:off x="233375" y="168984"/>
            <a:ext cx="506620" cy="503517"/>
          </a:xfrm>
          <a:prstGeom prst="rect">
            <a:avLst/>
          </a:prstGeom>
          <a:noFill/>
          <a:ln>
            <a:noFill/>
          </a:ln>
        </p:spPr>
      </p:pic>
    </p:spTree>
    <p:extLst>
      <p:ext uri="{BB962C8B-B14F-4D97-AF65-F5344CB8AC3E}">
        <p14:creationId xmlns:p14="http://schemas.microsoft.com/office/powerpoint/2010/main" val="23436384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10/04/2026</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52"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750" r:id="rId21"/>
    <p:sldLayoutId id="214748375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Google Shape;731;p98"/>
          <p:cNvSpPr txBox="1"/>
          <p:nvPr/>
        </p:nvSpPr>
        <p:spPr>
          <a:xfrm>
            <a:off x="175986" y="1443029"/>
            <a:ext cx="7747991" cy="1107996"/>
          </a:xfrm>
          <a:prstGeom prst="rect">
            <a:avLst/>
          </a:prstGeom>
          <a:noFill/>
          <a:ln cap="flat">
            <a:noFill/>
          </a:ln>
        </p:spPr>
        <p:txBody>
          <a:bodyPr vert="horz" wrap="square" lIns="0" tIns="0" rIns="0" bIns="0" anchor="t" anchorCtr="1" compatLnSpc="1">
            <a:spAutoFit/>
          </a:bodyPr>
          <a:lstStyle/>
          <a:p>
            <a:pPr algn="ctr" defTabSz="1219200">
              <a:defRPr sz="1800" b="0" i="0" u="none" strike="noStrike" kern="0" cap="none" spc="0" baseline="0">
                <a:solidFill>
                  <a:srgbClr val="000000"/>
                </a:solidFill>
                <a:uFillTx/>
              </a:defRPr>
            </a:pPr>
            <a:r>
              <a:rPr lang="fr-FR" sz="7200" b="1" kern="0" noProof="0" dirty="0">
                <a:solidFill>
                  <a:srgbClr val="002060"/>
                </a:solidFill>
                <a:latin typeface="Calibri" panose="020F0502020204030204"/>
                <a:ea typeface="Calibri" panose="020F0502020204030204"/>
                <a:cs typeface="Calibri" panose="020F0502020204030204"/>
              </a:rPr>
              <a:t>Physique chimie</a:t>
            </a:r>
            <a:endParaRPr lang="fr-FR" sz="1865" kern="0" noProof="0" dirty="0">
              <a:solidFill>
                <a:srgbClr val="000000"/>
              </a:solidFill>
              <a:latin typeface="Arial" panose="020B0604020202020204"/>
              <a:ea typeface="Arial" panose="020B0604020202020204"/>
              <a:cs typeface="Arial" panose="020B0604020202020204"/>
            </a:endParaRPr>
          </a:p>
        </p:txBody>
      </p:sp>
      <p:sp>
        <p:nvSpPr>
          <p:cNvPr id="25" name="Google Shape;738;p98"/>
          <p:cNvSpPr txBox="1"/>
          <p:nvPr/>
        </p:nvSpPr>
        <p:spPr>
          <a:xfrm>
            <a:off x="9945099" y="1685373"/>
            <a:ext cx="1704404" cy="459741"/>
          </a:xfrm>
          <a:prstGeom prst="rect">
            <a:avLst/>
          </a:prstGeom>
          <a:noFill/>
          <a:ln cap="flat">
            <a:noFill/>
          </a:ln>
        </p:spPr>
        <p:txBody>
          <a:bodyPr vert="horz" wrap="square" lIns="0" tIns="0" rIns="0" bIns="0" anchor="t" anchorCtr="1" compatLnSpc="1">
            <a:spAutoFit/>
          </a:bodyPr>
          <a:lstStyle/>
          <a:p>
            <a:pPr algn="ctr" defTabSz="1219200">
              <a:lnSpc>
                <a:spcPct val="184000"/>
              </a:lnSpc>
              <a:defRPr sz="1800" b="0" i="0" u="none" strike="noStrike" kern="0" cap="none" spc="0" baseline="0">
                <a:solidFill>
                  <a:srgbClr val="000000"/>
                </a:solidFill>
                <a:uFillTx/>
              </a:defRPr>
            </a:pPr>
            <a:r>
              <a:rPr lang="fr-FR" sz="1865" b="1" kern="0" noProof="0" dirty="0">
                <a:solidFill>
                  <a:srgbClr val="FFFFFF"/>
                </a:solidFill>
                <a:latin typeface="Calibri" panose="020F0502020204030204"/>
                <a:ea typeface="Calibri" panose="020F0502020204030204"/>
                <a:cs typeface="Calibri" panose="020F0502020204030204"/>
              </a:rPr>
              <a:t>Niveau</a:t>
            </a:r>
            <a:r>
              <a:rPr lang="fr-FR" sz="1600" b="1" kern="0" noProof="0" dirty="0">
                <a:solidFill>
                  <a:srgbClr val="FFFFFF"/>
                </a:solidFill>
                <a:latin typeface="Dosis"/>
                <a:ea typeface="Dosis"/>
                <a:cs typeface="Dosis"/>
              </a:rPr>
              <a:t>    </a:t>
            </a:r>
            <a:r>
              <a:rPr lang="fr-FR" sz="1335" b="1" kern="0" noProof="0" dirty="0">
                <a:solidFill>
                  <a:srgbClr val="FFFFFF"/>
                </a:solidFill>
                <a:latin typeface="Dosis"/>
                <a:ea typeface="Dosis"/>
                <a:cs typeface="Dosis"/>
              </a:rPr>
              <a:t>            </a:t>
            </a:r>
            <a:r>
              <a:rPr lang="fr-FR" sz="1600" b="1" kern="0" noProof="0" dirty="0">
                <a:solidFill>
                  <a:srgbClr val="FFFFFF"/>
                </a:solidFill>
                <a:latin typeface="Dosis"/>
                <a:ea typeface="Dosis"/>
                <a:cs typeface="Dosis"/>
              </a:rPr>
              <a:t>             </a:t>
            </a:r>
            <a:endParaRPr lang="fr-FR" sz="1465" kern="0" noProof="0" dirty="0">
              <a:solidFill>
                <a:srgbClr val="000000"/>
              </a:solidFill>
              <a:latin typeface="Arial" panose="020B0604020202020204"/>
              <a:ea typeface="Arial" panose="020B0604020202020204"/>
              <a:cs typeface="Arial" panose="020B0604020202020204"/>
            </a:endParaRPr>
          </a:p>
        </p:txBody>
      </p:sp>
      <p:pic>
        <p:nvPicPr>
          <p:cNvPr id="26" name="Google Shape;743;p98"/>
          <p:cNvPicPr>
            <a:picLocks noChangeAspect="1"/>
          </p:cNvPicPr>
          <p:nvPr/>
        </p:nvPicPr>
        <p:blipFill>
          <a:blip r:embed="rId2"/>
          <a:srcRect/>
          <a:stretch>
            <a:fillRect/>
          </a:stretch>
        </p:blipFill>
        <p:spPr>
          <a:xfrm>
            <a:off x="9852013" y="1564952"/>
            <a:ext cx="2026479" cy="1623728"/>
          </a:xfrm>
          <a:prstGeom prst="rect">
            <a:avLst/>
          </a:prstGeom>
          <a:noFill/>
          <a:ln cap="flat">
            <a:noFill/>
          </a:ln>
        </p:spPr>
      </p:pic>
      <p:sp>
        <p:nvSpPr>
          <p:cNvPr id="27" name="Google Shape;744;p98"/>
          <p:cNvSpPr txBox="1"/>
          <p:nvPr/>
        </p:nvSpPr>
        <p:spPr>
          <a:xfrm>
            <a:off x="10013049" y="1751881"/>
            <a:ext cx="1704404" cy="590931"/>
          </a:xfrm>
          <a:prstGeom prst="rect">
            <a:avLst/>
          </a:prstGeom>
          <a:noFill/>
          <a:ln cap="flat">
            <a:noFill/>
          </a:ln>
        </p:spPr>
        <p:txBody>
          <a:bodyPr vert="horz" wrap="square" lIns="0" tIns="0" rIns="0" bIns="0" anchor="t" anchorCtr="1" compatLnSpc="1">
            <a:spAutoFit/>
          </a:bodyPr>
          <a:lstStyle/>
          <a:p>
            <a:pPr algn="ctr" defTabSz="1219200">
              <a:lnSpc>
                <a:spcPct val="184000"/>
              </a:lnSpc>
              <a:defRPr sz="1800" b="0" i="0" u="none" strike="noStrike" kern="0" cap="none" spc="0" baseline="0">
                <a:solidFill>
                  <a:srgbClr val="000000"/>
                </a:solidFill>
                <a:uFillTx/>
              </a:defRPr>
            </a:pPr>
            <a:r>
              <a:rPr lang="fr-FR" sz="2400"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2135"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sz="1865"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Google Shape;745;p98"/>
          <p:cNvSpPr txBox="1"/>
          <p:nvPr/>
        </p:nvSpPr>
        <p:spPr>
          <a:xfrm>
            <a:off x="10116447" y="2376817"/>
            <a:ext cx="1497604" cy="461614"/>
          </a:xfrm>
          <a:prstGeom prst="rect">
            <a:avLst/>
          </a:prstGeom>
          <a:noFill/>
          <a:ln cap="flat">
            <a:noFill/>
          </a:ln>
        </p:spPr>
        <p:txBody>
          <a:bodyPr vert="horz" wrap="square" lIns="91427" tIns="45695" rIns="91427" bIns="45695" anchor="t" anchorCtr="1" compatLnSpc="1">
            <a:spAutoFit/>
          </a:bodyPr>
          <a:lstStyle/>
          <a:p>
            <a:pPr algn="ctr" defTabSz="1219200">
              <a:defRPr sz="1800" b="0" i="0" u="none" strike="noStrike" kern="0" cap="none" spc="0" baseline="0">
                <a:solidFill>
                  <a:srgbClr val="000000"/>
                </a:solidFill>
                <a:uFillTx/>
              </a:defRPr>
            </a:pPr>
            <a:r>
              <a:rPr lang="fr-FR" sz="2400" b="1" kern="0" noProof="0" dirty="0">
                <a:solidFill>
                  <a:srgbClr val="FCBF18"/>
                </a:solidFill>
                <a:latin typeface="Calibri" panose="020F0502020204030204" pitchFamily="34" charset="0"/>
                <a:ea typeface="Calibri" panose="020F0502020204030204" pitchFamily="34" charset="0"/>
                <a:cs typeface="Calibri" panose="020F0502020204030204" pitchFamily="34" charset="0"/>
              </a:rPr>
              <a:t>2 AC</a:t>
            </a:r>
          </a:p>
        </p:txBody>
      </p:sp>
      <p:sp>
        <p:nvSpPr>
          <p:cNvPr id="29" name="Google Shape;223;p26"/>
          <p:cNvSpPr/>
          <p:nvPr/>
        </p:nvSpPr>
        <p:spPr>
          <a:xfrm>
            <a:off x="938125" y="2508821"/>
            <a:ext cx="2230381" cy="509623"/>
          </a:xfrm>
          <a:prstGeom prst="rect">
            <a:avLst/>
          </a:prstGeom>
          <a:noFill/>
          <a:ln w="38103" cap="flat">
            <a:noFill/>
            <a:prstDash val="solid"/>
          </a:ln>
        </p:spPr>
        <p:txBody>
          <a:bodyPr vert="horz" wrap="square" lIns="91427" tIns="45695" rIns="91427" bIns="45695" anchor="ctr" anchorCtr="0" compatLnSpc="1">
            <a:noAutofit/>
          </a:bodyPr>
          <a:lstStyle/>
          <a:p>
            <a:pPr lvl="0">
              <a:defRPr sz="1800" b="0" i="0" u="none" strike="noStrike" kern="0" cap="none" spc="0" baseline="0">
                <a:solidFill>
                  <a:srgbClr val="000000"/>
                </a:solidFill>
                <a:uFillTx/>
              </a:defRPr>
            </a:pPr>
            <a:r>
              <a:rPr lang="fr-FR" sz="3200" b="1" i="1" kern="0" noProof="0" dirty="0">
                <a:solidFill>
                  <a:srgbClr val="0070C0"/>
                </a:solidFill>
                <a:latin typeface="Calibri" panose="020F0502020204030204" pitchFamily="34" charset="0"/>
                <a:ea typeface="Calibri" panose="020F0502020204030204" pitchFamily="34" charset="0"/>
                <a:cs typeface="Calibri" panose="020F0502020204030204" pitchFamily="34" charset="0"/>
              </a:rPr>
              <a:t>Période 4</a:t>
            </a:r>
            <a:endParaRPr lang="fr-FR" sz="3200" b="1" i="1" kern="0" noProof="0" dirty="0">
              <a:solidFill>
                <a:srgbClr val="0070C0"/>
              </a:solidFill>
              <a:latin typeface="Calibri" panose="020F0502020204030204"/>
              <a:ea typeface="Calibri" panose="020F0502020204030204"/>
              <a:cs typeface="Calibri" panose="020F0502020204030204"/>
            </a:endParaRPr>
          </a:p>
        </p:txBody>
      </p:sp>
      <p:grpSp>
        <p:nvGrpSpPr>
          <p:cNvPr id="38" name="Groupe 37"/>
          <p:cNvGrpSpPr/>
          <p:nvPr/>
        </p:nvGrpSpPr>
        <p:grpSpPr>
          <a:xfrm>
            <a:off x="253512" y="3710465"/>
            <a:ext cx="5990003" cy="696796"/>
            <a:chOff x="253512" y="3710465"/>
            <a:chExt cx="5990003" cy="696796"/>
          </a:xfrm>
        </p:grpSpPr>
        <p:sp>
          <p:nvSpPr>
            <p:cNvPr id="19" name="Google Shape;223;p26"/>
            <p:cNvSpPr/>
            <p:nvPr/>
          </p:nvSpPr>
          <p:spPr>
            <a:xfrm>
              <a:off x="253512" y="3710465"/>
              <a:ext cx="5990003" cy="696796"/>
            </a:xfrm>
            <a:prstGeom prst="rect">
              <a:avLst/>
            </a:prstGeom>
            <a:solidFill>
              <a:srgbClr val="336FB6"/>
            </a:solidFill>
            <a:ln w="38103" cap="flat">
              <a:no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r>
                <a:rPr lang="fr-FR" sz="2665" b="1" kern="0" noProof="0" dirty="0">
                  <a:solidFill>
                    <a:srgbClr val="FFFFFF"/>
                  </a:solidFill>
                  <a:latin typeface="Calibri" panose="020F0502020204030204"/>
                  <a:ea typeface="Calibri" panose="020F0502020204030204"/>
                  <a:cs typeface="Calibri" panose="020F0502020204030204"/>
                </a:rPr>
                <a:t>Chapitre 3</a:t>
              </a:r>
            </a:p>
          </p:txBody>
        </p:sp>
        <p:sp>
          <p:nvSpPr>
            <p:cNvPr id="21" name="Google Shape;735;p98"/>
            <p:cNvSpPr/>
            <p:nvPr/>
          </p:nvSpPr>
          <p:spPr>
            <a:xfrm>
              <a:off x="1850355" y="3785845"/>
              <a:ext cx="65604"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935" kern="0" noProof="0" dirty="0">
                <a:solidFill>
                  <a:srgbClr val="FFFFFF"/>
                </a:solidFill>
                <a:latin typeface="Calibri" panose="020F0502020204030204"/>
                <a:ea typeface="Calibri" panose="020F0502020204030204"/>
                <a:cs typeface="Calibri" panose="020F0502020204030204"/>
              </a:endParaRPr>
            </a:p>
          </p:txBody>
        </p:sp>
        <p:sp>
          <p:nvSpPr>
            <p:cNvPr id="33" name="Google Shape;223;p26"/>
            <p:cNvSpPr/>
            <p:nvPr/>
          </p:nvSpPr>
          <p:spPr>
            <a:xfrm>
              <a:off x="1937552" y="3770861"/>
              <a:ext cx="4286785" cy="576000"/>
            </a:xfrm>
            <a:prstGeom prst="rect">
              <a:avLst/>
            </a:prstGeom>
            <a:solidFill>
              <a:srgbClr val="336FB6"/>
            </a:solidFill>
            <a:ln w="38103" cap="flat">
              <a:no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665" b="1" kern="0" noProof="0" dirty="0">
                <a:solidFill>
                  <a:srgbClr val="FFFFFF"/>
                </a:solidFill>
                <a:latin typeface="Calibri" panose="020F0502020204030204"/>
                <a:ea typeface="Calibri" panose="020F0502020204030204"/>
                <a:cs typeface="Calibri" panose="020F0502020204030204"/>
              </a:endParaRPr>
            </a:p>
          </p:txBody>
        </p:sp>
      </p:grpSp>
      <p:grpSp>
        <p:nvGrpSpPr>
          <p:cNvPr id="39" name="Groupe 38"/>
          <p:cNvGrpSpPr/>
          <p:nvPr/>
        </p:nvGrpSpPr>
        <p:grpSpPr>
          <a:xfrm>
            <a:off x="253512" y="4548505"/>
            <a:ext cx="5990003" cy="696796"/>
            <a:chOff x="304312" y="4531839"/>
            <a:chExt cx="5990003" cy="696796"/>
          </a:xfrm>
        </p:grpSpPr>
        <p:sp>
          <p:nvSpPr>
            <p:cNvPr id="30" name="Google Shape;223;p26"/>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91427" tIns="45695" rIns="91427" bIns="45695" anchor="ctr" anchorCtr="0" compatLnSpc="1">
              <a:noAutofit/>
            </a:bodyPr>
            <a:lstStyle/>
            <a:p>
              <a:pPr defTabSz="1219200"/>
              <a:r>
                <a:rPr lang="fr-FR" sz="2665" b="1" kern="0" noProof="0" dirty="0">
                  <a:solidFill>
                    <a:srgbClr val="FFFFFF"/>
                  </a:solidFill>
                  <a:latin typeface="Calibri" panose="020F0502020204030204"/>
                  <a:ea typeface="Calibri" panose="020F0502020204030204"/>
                  <a:cs typeface="Calibri" panose="020F0502020204030204"/>
                </a:rPr>
                <a:t>Séance</a:t>
              </a:r>
            </a:p>
          </p:txBody>
        </p:sp>
        <p:sp>
          <p:nvSpPr>
            <p:cNvPr id="31"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935" kern="0" noProof="0" dirty="0">
                <a:solidFill>
                  <a:srgbClr val="FFFFFF"/>
                </a:solidFill>
                <a:latin typeface="Calibri" panose="020F0502020204030204"/>
                <a:ea typeface="Calibri" panose="020F0502020204030204"/>
                <a:cs typeface="Calibri" panose="020F0502020204030204"/>
              </a:endParaRPr>
            </a:p>
          </p:txBody>
        </p:sp>
        <p:sp>
          <p:nvSpPr>
            <p:cNvPr id="34" name="Google Shape;223;p26"/>
            <p:cNvSpPr/>
            <p:nvPr/>
          </p:nvSpPr>
          <p:spPr>
            <a:xfrm>
              <a:off x="1937552" y="4618418"/>
              <a:ext cx="4286785" cy="523636"/>
            </a:xfrm>
            <a:prstGeom prst="rect">
              <a:avLst/>
            </a:prstGeom>
            <a:solidFill>
              <a:schemeClr val="accent3">
                <a:lumMod val="75000"/>
              </a:schemeClr>
            </a:solidFill>
            <a:ln w="38103" cap="flat">
              <a:noFill/>
              <a:prstDash val="solid"/>
            </a:ln>
          </p:spPr>
          <p:txBody>
            <a:bodyPr vert="horz" wrap="square" lIns="91427" tIns="45695" rIns="91427" bIns="45695" anchor="ctr" anchorCtr="0" compatLnSpc="1">
              <a:noAutofit/>
            </a:bodyPr>
            <a:lstStyle/>
            <a:p>
              <a:pPr defTabSz="1219200"/>
              <a:endParaRPr lang="fr-FR" sz="2665" b="1" kern="0" noProof="0" dirty="0">
                <a:solidFill>
                  <a:srgbClr val="FFFFFF"/>
                </a:solidFill>
                <a:latin typeface="Calibri" panose="020F0502020204030204"/>
                <a:ea typeface="Calibri" panose="020F0502020204030204"/>
                <a:cs typeface="Calibri" panose="020F0502020204030204"/>
              </a:endParaRPr>
            </a:p>
          </p:txBody>
        </p:sp>
      </p:grpSp>
      <p:grpSp>
        <p:nvGrpSpPr>
          <p:cNvPr id="40" name="Groupe 39"/>
          <p:cNvGrpSpPr/>
          <p:nvPr/>
        </p:nvGrpSpPr>
        <p:grpSpPr>
          <a:xfrm>
            <a:off x="253512" y="5381177"/>
            <a:ext cx="5990003" cy="696796"/>
            <a:chOff x="304312" y="5304657"/>
            <a:chExt cx="5990003" cy="696796"/>
          </a:xfrm>
        </p:grpSpPr>
        <p:sp>
          <p:nvSpPr>
            <p:cNvPr id="20" name="Google Shape;224;p26"/>
            <p:cNvSpPr/>
            <p:nvPr/>
          </p:nvSpPr>
          <p:spPr>
            <a:xfrm>
              <a:off x="304312" y="5304657"/>
              <a:ext cx="5990003" cy="696796"/>
            </a:xfrm>
            <a:prstGeom prst="rect">
              <a:avLst/>
            </a:prstGeom>
            <a:solidFill>
              <a:srgbClr val="54AFE9"/>
            </a:solidFill>
            <a:ln w="38103" cap="flat">
              <a:noFill/>
              <a:prstDash val="solid"/>
            </a:ln>
            <a:effectLst/>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665" b="1" kern="0" noProof="0" dirty="0">
                <a:solidFill>
                  <a:srgbClr val="FFFFFF"/>
                </a:solidFill>
                <a:latin typeface="Calibri" panose="020F0502020204030204"/>
                <a:ea typeface="Calibri" panose="020F0502020204030204"/>
                <a:cs typeface="Calibri" panose="020F0502020204030204"/>
              </a:endParaRPr>
            </a:p>
          </p:txBody>
        </p:sp>
        <p:sp>
          <p:nvSpPr>
            <p:cNvPr id="35" name="Google Shape;223;p26"/>
            <p:cNvSpPr/>
            <p:nvPr/>
          </p:nvSpPr>
          <p:spPr>
            <a:xfrm>
              <a:off x="1937552" y="5365053"/>
              <a:ext cx="4286785" cy="576000"/>
            </a:xfrm>
            <a:prstGeom prst="rect">
              <a:avLst/>
            </a:prstGeom>
            <a:solidFill>
              <a:srgbClr val="54AFE9"/>
            </a:solidFill>
            <a:ln w="38103" cap="flat">
              <a:no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135" b="1" kern="0" noProof="0" dirty="0">
                <a:solidFill>
                  <a:srgbClr val="FFFFFF"/>
                </a:solidFill>
                <a:latin typeface="Calibri" panose="020F0502020204030204"/>
                <a:ea typeface="Calibri" panose="020F0502020204030204"/>
                <a:cs typeface="Calibri" panose="020F0502020204030204"/>
              </a:endParaRPr>
            </a:p>
          </p:txBody>
        </p:sp>
      </p:grpSp>
      <p:pic>
        <p:nvPicPr>
          <p:cNvPr id="37" name="Google Shape;730;p98" descr="الصفحة الرئيسية"/>
          <p:cNvPicPr>
            <a:picLocks noChangeAspect="1"/>
          </p:cNvPicPr>
          <p:nvPr/>
        </p:nvPicPr>
        <p:blipFill>
          <a:blip r:embed="rId3"/>
          <a:srcRect/>
          <a:stretch>
            <a:fillRect/>
          </a:stretch>
        </p:blipFill>
        <p:spPr>
          <a:xfrm>
            <a:off x="3909512" y="183880"/>
            <a:ext cx="4372977" cy="663097"/>
          </a:xfrm>
          <a:prstGeom prst="rect">
            <a:avLst/>
          </a:prstGeom>
          <a:noFill/>
          <a:ln cap="flat">
            <a:noFill/>
          </a:ln>
        </p:spPr>
      </p:pic>
      <p:sp>
        <p:nvSpPr>
          <p:cNvPr id="2" name="Google Shape;91;p1"/>
          <p:cNvSpPr txBox="1"/>
          <p:nvPr/>
        </p:nvSpPr>
        <p:spPr>
          <a:xfrm>
            <a:off x="2105891" y="3890953"/>
            <a:ext cx="3223492" cy="369332"/>
          </a:xfrm>
          <a:prstGeom prst="rect">
            <a:avLst/>
          </a:prstGeom>
          <a:noFill/>
          <a:ln>
            <a:noFill/>
          </a:ln>
        </p:spPr>
        <p:txBody>
          <a:bodyPr spcFirstLastPara="1" wrap="square" lIns="0" tIns="0" rIns="0" bIns="0" anchor="t" anchorCtr="0">
            <a:spAutoFit/>
          </a:bodyPr>
          <a:lstStyle/>
          <a:p>
            <a:pPr lvl="0" algn="ctr">
              <a:buClr>
                <a:srgbClr val="000000"/>
              </a:buClr>
              <a:buSzPts val="2800"/>
            </a:pPr>
            <a:r>
              <a:rPr lang="fr-FR" sz="2400" b="1" i="1" noProof="0" dirty="0">
                <a:solidFill>
                  <a:srgbClr val="FFFFFF"/>
                </a:solidFill>
                <a:ea typeface="Calibri" panose="020F0502020204030204"/>
                <a:cs typeface="Calibri" panose="020F0502020204030204"/>
                <a:sym typeface="Calibri" panose="020F0502020204030204"/>
              </a:rPr>
              <a:t>Induction magnétique</a:t>
            </a:r>
          </a:p>
        </p:txBody>
      </p:sp>
      <p:sp>
        <p:nvSpPr>
          <p:cNvPr id="4" name="Google Shape;91;p1"/>
          <p:cNvSpPr txBox="1"/>
          <p:nvPr/>
        </p:nvSpPr>
        <p:spPr>
          <a:xfrm>
            <a:off x="3103329" y="4734594"/>
            <a:ext cx="1856598"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panose="020B0604020202020204"/>
              <a:buNone/>
            </a:pPr>
            <a:r>
              <a:rPr lang="fr-FR" sz="2400" b="1" i="1" u="none" strike="noStrike" cap="none" noProof="0" dirty="0">
                <a:solidFill>
                  <a:srgbClr val="FFFFFF"/>
                </a:solidFill>
                <a:latin typeface="Calibri" panose="020F0502020204030204"/>
                <a:ea typeface="Calibri" panose="020F0502020204030204"/>
                <a:cs typeface="Calibri" panose="020F0502020204030204"/>
                <a:sym typeface="Calibri" panose="020F0502020204030204"/>
              </a:rPr>
              <a:t>   Séance </a:t>
            </a:r>
            <a:r>
              <a:rPr lang="fr-FR" sz="2400" b="1" i="1" noProof="0" dirty="0">
                <a:solidFill>
                  <a:srgbClr val="FFFFFF"/>
                </a:solidFill>
                <a:latin typeface="Calibri" panose="020F0502020204030204"/>
                <a:ea typeface="Calibri" panose="020F0502020204030204"/>
                <a:cs typeface="Calibri" panose="020F0502020204030204"/>
                <a:sym typeface="Calibri" panose="020F0502020204030204"/>
              </a:rPr>
              <a:t>4</a:t>
            </a:r>
            <a:endParaRPr lang="fr-FR" sz="1400" b="0" i="0" u="none" strike="noStrike" cap="none" noProof="0"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8" name="Image 7"/>
          <p:cNvPicPr>
            <a:picLocks noChangeAspect="1"/>
          </p:cNvPicPr>
          <p:nvPr/>
        </p:nvPicPr>
        <p:blipFill>
          <a:blip r:embed="rId4"/>
          <a:stretch>
            <a:fillRect/>
          </a:stretch>
        </p:blipFill>
        <p:spPr>
          <a:xfrm>
            <a:off x="8492326" y="3453664"/>
            <a:ext cx="3524244" cy="2609033"/>
          </a:xfrm>
          <a:prstGeom prst="rect">
            <a:avLst/>
          </a:prstGeom>
        </p:spPr>
      </p:pic>
      <p:sp>
        <p:nvSpPr>
          <p:cNvPr id="7" name="ZoneTexte 6"/>
          <p:cNvSpPr txBox="1"/>
          <p:nvPr/>
        </p:nvSpPr>
        <p:spPr>
          <a:xfrm>
            <a:off x="3047238" y="3244334"/>
            <a:ext cx="6094476" cy="369332"/>
          </a:xfrm>
          <a:prstGeom prst="rect">
            <a:avLst/>
          </a:prstGeom>
          <a:noFill/>
        </p:spPr>
        <p:txBody>
          <a:bodyPr wrap="square">
            <a:spAutoFit/>
          </a:bodyPr>
          <a:lstStyle/>
          <a:p>
            <a:r>
              <a:rPr lang="fr-FR" sz="1800" b="1" kern="0" noProof="0" dirty="0">
                <a:solidFill>
                  <a:srgbClr val="FFFFFF"/>
                </a:solidFill>
                <a:latin typeface="Calibri" panose="020F0502020204030204"/>
                <a:ea typeface="Calibri" panose="020F0502020204030204"/>
                <a:cs typeface="Calibri" panose="020F0502020204030204"/>
              </a:rPr>
              <a:t>Séances</a:t>
            </a:r>
            <a:endParaRPr lang="fr-FR" noProof="0" dirty="0"/>
          </a:p>
        </p:txBody>
      </p:sp>
      <p:sp>
        <p:nvSpPr>
          <p:cNvPr id="10" name="ZoneTexte 9"/>
          <p:cNvSpPr txBox="1"/>
          <p:nvPr/>
        </p:nvSpPr>
        <p:spPr>
          <a:xfrm>
            <a:off x="3047238" y="3244334"/>
            <a:ext cx="6094476" cy="369332"/>
          </a:xfrm>
          <a:prstGeom prst="rect">
            <a:avLst/>
          </a:prstGeom>
          <a:noFill/>
        </p:spPr>
        <p:txBody>
          <a:bodyPr wrap="square">
            <a:spAutoFit/>
          </a:bodyPr>
          <a:lstStyle/>
          <a:p>
            <a:r>
              <a:rPr lang="fr-FR" sz="1800" b="1" kern="0" noProof="0" dirty="0">
                <a:solidFill>
                  <a:srgbClr val="FFFFFF"/>
                </a:solidFill>
                <a:latin typeface="Calibri" panose="020F0502020204030204"/>
                <a:ea typeface="Calibri" panose="020F0502020204030204"/>
                <a:cs typeface="Calibri" panose="020F0502020204030204"/>
              </a:rPr>
              <a:t>Séances</a:t>
            </a:r>
            <a:endParaRPr lang="fr-FR" noProof="0" dirty="0"/>
          </a:p>
        </p:txBody>
      </p:sp>
      <p:sp>
        <p:nvSpPr>
          <p:cNvPr id="12" name="ZoneTexte 11"/>
          <p:cNvSpPr txBox="1"/>
          <p:nvPr/>
        </p:nvSpPr>
        <p:spPr>
          <a:xfrm>
            <a:off x="3047238" y="3244334"/>
            <a:ext cx="6094476" cy="369332"/>
          </a:xfrm>
          <a:prstGeom prst="rect">
            <a:avLst/>
          </a:prstGeom>
          <a:noFill/>
        </p:spPr>
        <p:txBody>
          <a:bodyPr wrap="square">
            <a:spAutoFit/>
          </a:bodyPr>
          <a:lstStyle/>
          <a:p>
            <a:pPr defTabSz="1219200"/>
            <a:r>
              <a:rPr lang="fr-FR" sz="1800" b="1" kern="0" noProof="0" dirty="0">
                <a:solidFill>
                  <a:srgbClr val="FFFFFF"/>
                </a:solidFill>
                <a:latin typeface="Calibri" panose="020F0502020204030204"/>
                <a:ea typeface="Calibri" panose="020F0502020204030204"/>
                <a:cs typeface="Calibri" panose="020F0502020204030204"/>
              </a:rPr>
              <a:t>Séances</a:t>
            </a:r>
          </a:p>
        </p:txBody>
      </p:sp>
      <p:sp>
        <p:nvSpPr>
          <p:cNvPr id="13" name="ZoneTexte 12"/>
          <p:cNvSpPr txBox="1"/>
          <p:nvPr/>
        </p:nvSpPr>
        <p:spPr>
          <a:xfrm>
            <a:off x="1856150" y="5478190"/>
            <a:ext cx="2265474" cy="502766"/>
          </a:xfrm>
          <a:prstGeom prst="rect">
            <a:avLst/>
          </a:prstGeom>
          <a:noFill/>
        </p:spPr>
        <p:txBody>
          <a:bodyPr wrap="square" rtlCol="0">
            <a:spAutoFit/>
          </a:bodyPr>
          <a:lstStyle/>
          <a:p>
            <a:pPr algn="ctr"/>
            <a:r>
              <a:rPr lang="fr-FR" sz="2665" b="1" kern="0" noProof="0" dirty="0">
                <a:solidFill>
                  <a:srgbClr val="FFFFFF"/>
                </a:solidFill>
                <a:latin typeface="Calibri" panose="020F0502020204030204"/>
                <a:ea typeface="Calibri" panose="020F0502020204030204"/>
                <a:cs typeface="Calibri" panose="020F0502020204030204"/>
              </a:rPr>
              <a:t>Consolidation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e 30"/>
          <p:cNvGrpSpPr/>
          <p:nvPr/>
        </p:nvGrpSpPr>
        <p:grpSpPr>
          <a:xfrm>
            <a:off x="458727" y="2947041"/>
            <a:ext cx="10061151" cy="481959"/>
            <a:chOff x="641607" y="3874674"/>
            <a:chExt cx="10061151" cy="481959"/>
          </a:xfrm>
        </p:grpSpPr>
        <p:pic>
          <p:nvPicPr>
            <p:cNvPr id="30" name="Image 9"/>
            <p:cNvPicPr>
              <a:picLocks noChangeAspect="1"/>
            </p:cNvPicPr>
            <p:nvPr/>
          </p:nvPicPr>
          <p:blipFill>
            <a:blip r:embed="rId3"/>
            <a:stretch>
              <a:fillRect/>
            </a:stretch>
          </p:blipFill>
          <p:spPr>
            <a:xfrm>
              <a:off x="641607" y="3874674"/>
              <a:ext cx="481959" cy="481959"/>
            </a:xfrm>
            <a:prstGeom prst="rect">
              <a:avLst/>
            </a:prstGeom>
          </p:spPr>
        </p:pic>
        <p:sp>
          <p:nvSpPr>
            <p:cNvPr id="10" name="Google Shape;1185;p114"/>
            <p:cNvSpPr txBox="1"/>
            <p:nvPr/>
          </p:nvSpPr>
          <p:spPr>
            <a:xfrm>
              <a:off x="1596074" y="3942064"/>
              <a:ext cx="9106684" cy="400059"/>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000" b="1" kern="0" noProof="0" dirty="0">
                  <a:solidFill>
                    <a:srgbClr val="44546A"/>
                  </a:solidFill>
                  <a:latin typeface="Calibri" panose="020F0502020204030204"/>
                  <a:ea typeface="Calibri" panose="020F0502020204030204"/>
                  <a:cs typeface="Calibri" panose="020F0502020204030204"/>
                </a:rPr>
                <a:t>L’élève prête l’attention à l’enseignant</a:t>
              </a:r>
              <a:endParaRPr lang="fr-FR" sz="1465" kern="0" noProof="0" dirty="0">
                <a:solidFill>
                  <a:srgbClr val="000000"/>
                </a:solidFill>
                <a:latin typeface="Arial" panose="020B0604020202020204"/>
                <a:ea typeface="Arial" panose="020B0604020202020204"/>
                <a:cs typeface="Arial" panose="020B0604020202020204"/>
              </a:endParaRPr>
            </a:p>
          </p:txBody>
        </p:sp>
      </p:grpSp>
      <p:sp>
        <p:nvSpPr>
          <p:cNvPr id="13" name="Google Shape;853;p104"/>
          <p:cNvSpPr/>
          <p:nvPr/>
        </p:nvSpPr>
        <p:spPr>
          <a:xfrm>
            <a:off x="365255" y="110279"/>
            <a:ext cx="8240977" cy="603712"/>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r>
              <a:rPr lang="fr-FR" sz="3200" b="1" kern="0" noProof="0" dirty="0">
                <a:solidFill>
                  <a:srgbClr val="44546A"/>
                </a:solidFill>
                <a:latin typeface="Calibri" panose="020F0502020204030204"/>
                <a:ea typeface="Calibri" panose="020F0502020204030204"/>
                <a:cs typeface="Calibri" panose="020F0502020204030204"/>
              </a:rPr>
              <a:t>Banque des icones utilisées dans les slides</a:t>
            </a:r>
            <a:endParaRPr lang="fr-FR" sz="1865" kern="0" noProof="0" dirty="0">
              <a:solidFill>
                <a:srgbClr val="000000"/>
              </a:solidFill>
              <a:latin typeface="Arial" panose="020B0604020202020204"/>
              <a:ea typeface="Arial" panose="020B0604020202020204"/>
              <a:cs typeface="Arial" panose="020B0604020202020204"/>
            </a:endParaRPr>
          </a:p>
        </p:txBody>
      </p:sp>
      <p:grpSp>
        <p:nvGrpSpPr>
          <p:cNvPr id="29" name="Groupe 28"/>
          <p:cNvGrpSpPr/>
          <p:nvPr/>
        </p:nvGrpSpPr>
        <p:grpSpPr>
          <a:xfrm>
            <a:off x="450935" y="3602190"/>
            <a:ext cx="10068943" cy="527905"/>
            <a:chOff x="633815" y="5937939"/>
            <a:chExt cx="10068943" cy="527905"/>
          </a:xfrm>
        </p:grpSpPr>
        <p:sp>
          <p:nvSpPr>
            <p:cNvPr id="12" name="Google Shape;1185;p114"/>
            <p:cNvSpPr txBox="1"/>
            <p:nvPr/>
          </p:nvSpPr>
          <p:spPr>
            <a:xfrm>
              <a:off x="1596074" y="6001862"/>
              <a:ext cx="9106684" cy="400059"/>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000" b="1" kern="0" noProof="0" dirty="0">
                  <a:solidFill>
                    <a:srgbClr val="44546A"/>
                  </a:solidFill>
                  <a:latin typeface="Calibri" panose="020F0502020204030204"/>
                  <a:ea typeface="Calibri" panose="020F0502020204030204"/>
                  <a:cs typeface="Calibri" panose="020F0502020204030204"/>
                </a:rPr>
                <a:t>L’élève lève la main avant de répondre</a:t>
              </a:r>
              <a:endParaRPr lang="fr-FR" sz="1465" kern="0" noProof="0" dirty="0">
                <a:solidFill>
                  <a:srgbClr val="000000"/>
                </a:solidFill>
                <a:latin typeface="Arial" panose="020B0604020202020204"/>
                <a:ea typeface="Arial" panose="020B0604020202020204"/>
                <a:cs typeface="Arial" panose="020B0604020202020204"/>
              </a:endParaRPr>
            </a:p>
          </p:txBody>
        </p:sp>
        <p:pic>
          <p:nvPicPr>
            <p:cNvPr id="20" name="Picture 2" descr="Lever la main - Icônes mains et gestes gratui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15" y="5937939"/>
              <a:ext cx="527905" cy="527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e 44"/>
          <p:cNvGrpSpPr/>
          <p:nvPr/>
        </p:nvGrpSpPr>
        <p:grpSpPr>
          <a:xfrm>
            <a:off x="508262" y="1996292"/>
            <a:ext cx="10092113" cy="641893"/>
            <a:chOff x="605726" y="736482"/>
            <a:chExt cx="10092113" cy="641893"/>
          </a:xfrm>
        </p:grpSpPr>
        <p:pic>
          <p:nvPicPr>
            <p:cNvPr id="41" name="Picture 2" descr="Image généré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605726" y="736482"/>
              <a:ext cx="546818" cy="641893"/>
            </a:xfrm>
            <a:prstGeom prst="rect">
              <a:avLst/>
            </a:prstGeom>
            <a:noFill/>
            <a:extLst>
              <a:ext uri="{909E8E84-426E-40DD-AFC4-6F175D3DCCD1}">
                <a14:hiddenFill xmlns:a14="http://schemas.microsoft.com/office/drawing/2010/main">
                  <a:solidFill>
                    <a:srgbClr val="FFFFFF"/>
                  </a:solidFill>
                </a14:hiddenFill>
              </a:ext>
            </a:extLst>
          </p:spPr>
        </p:pic>
        <p:sp>
          <p:nvSpPr>
            <p:cNvPr id="44" name="Google Shape;1185;p114"/>
            <p:cNvSpPr txBox="1"/>
            <p:nvPr/>
          </p:nvSpPr>
          <p:spPr>
            <a:xfrm>
              <a:off x="1591155" y="978316"/>
              <a:ext cx="9106684" cy="400059"/>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000" b="1" kern="0" noProof="0" dirty="0">
                  <a:solidFill>
                    <a:srgbClr val="44546A"/>
                  </a:solidFill>
                  <a:latin typeface="Calibri" panose="020F0502020204030204"/>
                  <a:ea typeface="Calibri" panose="020F0502020204030204"/>
                  <a:cs typeface="Calibri" panose="020F0502020204030204"/>
                </a:rPr>
                <a:t>Slide réservé à l’enseignant</a:t>
              </a:r>
              <a:endParaRPr lang="fr-FR" sz="1465" kern="0" noProof="0" dirty="0">
                <a:solidFill>
                  <a:srgbClr val="000000"/>
                </a:solidFill>
                <a:latin typeface="Arial" panose="020B0604020202020204"/>
                <a:ea typeface="Arial" panose="020B0604020202020204"/>
                <a:cs typeface="Arial" panose="020B0604020202020204"/>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250;p28"/>
          <p:cNvGrpSpPr/>
          <p:nvPr/>
        </p:nvGrpSpPr>
        <p:grpSpPr>
          <a:xfrm>
            <a:off x="1257906" y="1032161"/>
            <a:ext cx="9579427" cy="5403036"/>
            <a:chOff x="1619475" y="1029778"/>
            <a:chExt cx="6095701" cy="3804525"/>
          </a:xfrm>
        </p:grpSpPr>
        <p:sp>
          <p:nvSpPr>
            <p:cNvPr id="5" name="Google Shape;251;p28"/>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noProof="0" dirty="0">
                <a:solidFill>
                  <a:srgbClr val="FFFFFF"/>
                </a:solidFill>
                <a:latin typeface="Calibri" panose="020F0502020204030204"/>
                <a:ea typeface="Calibri" panose="020F0502020204030204"/>
                <a:cs typeface="Calibri" panose="020F0502020204030204"/>
              </a:endParaRPr>
            </a:p>
          </p:txBody>
        </p:sp>
        <p:sp>
          <p:nvSpPr>
            <p:cNvPr id="6" name="Google Shape;252;p28"/>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noProof="0" dirty="0">
                <a:solidFill>
                  <a:srgbClr val="FFFFFF"/>
                </a:solidFill>
                <a:latin typeface="Calibri" panose="020F0502020204030204"/>
                <a:ea typeface="Calibri" panose="020F0502020204030204"/>
                <a:cs typeface="Calibri" panose="020F0502020204030204"/>
              </a:endParaRPr>
            </a:p>
          </p:txBody>
        </p:sp>
      </p:grpSp>
      <p:sp>
        <p:nvSpPr>
          <p:cNvPr id="14" name="Google Shape;255;p28"/>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pic>
        <p:nvPicPr>
          <p:cNvPr id="7" name="Picture 2" descr="Image généré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3">
            <a:clrChange>
              <a:clrFrom>
                <a:srgbClr val="FFFFFF"/>
              </a:clrFrom>
              <a:clrTo>
                <a:srgbClr val="FFFFFF">
                  <a:alpha val="0"/>
                </a:srgbClr>
              </a:clrTo>
            </a:clrChange>
          </a:blip>
          <a:stretch>
            <a:fillRect/>
          </a:stretch>
        </p:blipFill>
        <p:spPr>
          <a:xfrm rot="19675284">
            <a:off x="1480433" y="4699550"/>
            <a:ext cx="2454437" cy="273456"/>
          </a:xfrm>
          <a:prstGeom prst="rect">
            <a:avLst/>
          </a:prstGeom>
        </p:spPr>
      </p:pic>
      <p:pic>
        <p:nvPicPr>
          <p:cNvPr id="20" name="Picture 19"/>
          <p:cNvPicPr>
            <a:picLocks noChangeAspect="1"/>
          </p:cNvPicPr>
          <p:nvPr/>
        </p:nvPicPr>
        <p:blipFill>
          <a:blip r:embed="rId4">
            <a:clrChange>
              <a:clrFrom>
                <a:srgbClr val="FFFFFF"/>
              </a:clrFrom>
              <a:clrTo>
                <a:srgbClr val="FFFFFF">
                  <a:alpha val="0"/>
                </a:srgbClr>
              </a:clrTo>
            </a:clrChange>
          </a:blip>
          <a:stretch>
            <a:fillRect/>
          </a:stretch>
        </p:blipFill>
        <p:spPr>
          <a:xfrm>
            <a:off x="1595190" y="1348918"/>
            <a:ext cx="3619500" cy="2514600"/>
          </a:xfrm>
          <a:prstGeom prst="rect">
            <a:avLst/>
          </a:prstGeom>
        </p:spPr>
      </p:pic>
      <p:pic>
        <p:nvPicPr>
          <p:cNvPr id="2" name="Picture 1"/>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3886428" y="3733679"/>
            <a:ext cx="1227204" cy="921459"/>
          </a:xfrm>
          <a:prstGeom prst="rect">
            <a:avLst/>
          </a:prstGeom>
          <a:ln w="19050">
            <a:noFill/>
          </a:ln>
        </p:spPr>
      </p:pic>
      <p:pic>
        <p:nvPicPr>
          <p:cNvPr id="9" name="Picture 8"/>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935589" y="4921017"/>
            <a:ext cx="894928" cy="860453"/>
          </a:xfrm>
          <a:prstGeom prst="rect">
            <a:avLst/>
          </a:prstGeom>
        </p:spPr>
      </p:pic>
      <p:pic>
        <p:nvPicPr>
          <p:cNvPr id="3" name="Image 2"/>
          <p:cNvPicPr>
            <a:picLocks noChangeAspect="1"/>
          </p:cNvPicPr>
          <p:nvPr/>
        </p:nvPicPr>
        <p:blipFill>
          <a:blip r:embed="rId7"/>
          <a:stretch>
            <a:fillRect/>
          </a:stretch>
        </p:blipFill>
        <p:spPr>
          <a:xfrm rot="10800000" flipH="1" flipV="1">
            <a:off x="6502315" y="1537013"/>
            <a:ext cx="3277607" cy="39439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65534" y="302229"/>
            <a:ext cx="5229729" cy="461665"/>
          </a:xfrm>
          <a:prstGeom prst="rect">
            <a:avLst/>
          </a:prstGeom>
          <a:noFill/>
        </p:spPr>
        <p:txBody>
          <a:bodyPr wrap="square" rtlCol="0">
            <a:spAutoFit/>
          </a:bodyPr>
          <a:lstStyle/>
          <a:p>
            <a:r>
              <a:rPr lang="fr-FR" sz="2400" b="1" noProof="0" dirty="0">
                <a:solidFill>
                  <a:srgbClr val="0040C0"/>
                </a:solidFill>
              </a:rPr>
              <a:t>Orientations didactiques</a:t>
            </a:r>
          </a:p>
        </p:txBody>
      </p:sp>
      <p:sp>
        <p:nvSpPr>
          <p:cNvPr id="24" name="ZoneTexte 23"/>
          <p:cNvSpPr txBox="1"/>
          <p:nvPr/>
        </p:nvSpPr>
        <p:spPr>
          <a:xfrm>
            <a:off x="1084596" y="863786"/>
            <a:ext cx="10189956" cy="5584606"/>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fr-FR" sz="2000" noProof="0" dirty="0"/>
              <a:t>Avant de corriger les exercices de consolidation correspondant à chaque tâche, </a:t>
            </a:r>
            <a:r>
              <a:rPr lang="fr-FR" sz="2000" b="1" noProof="0" dirty="0"/>
              <a:t>l’</a:t>
            </a:r>
            <a:r>
              <a:rPr lang="fr-FR" sz="2000" b="1" noProof="0" dirty="0" err="1"/>
              <a:t>enseignant·e</a:t>
            </a:r>
            <a:r>
              <a:rPr lang="fr-FR" sz="2000" b="1" noProof="0" dirty="0"/>
              <a:t> rappelle la procédure de résolution</a:t>
            </a:r>
            <a:r>
              <a:rPr lang="fr-FR" sz="2000" noProof="0" dirty="0"/>
              <a:t> en </a:t>
            </a:r>
            <a:r>
              <a:rPr lang="fr-FR" sz="2000" b="1" noProof="0" dirty="0"/>
              <a:t>faisant participer les élèves</a:t>
            </a:r>
            <a:r>
              <a:rPr lang="fr-FR" sz="2000" noProof="0" dirty="0"/>
              <a:t>. Ces derniers complètent les </a:t>
            </a:r>
            <a:r>
              <a:rPr lang="fr-FR" sz="2000" b="1" noProof="0" dirty="0"/>
              <a:t>espaces en pointillés</a:t>
            </a:r>
            <a:r>
              <a:rPr lang="fr-FR" sz="2000" noProof="0" dirty="0"/>
              <a:t> qui s’affichent sur les diapositives.</a:t>
            </a:r>
          </a:p>
          <a:p>
            <a:pPr marL="342900" indent="-342900" algn="just">
              <a:lnSpc>
                <a:spcPct val="150000"/>
              </a:lnSpc>
              <a:buFont typeface="Arial" panose="020B0604020202020204" pitchFamily="34" charset="0"/>
              <a:buChar char="•"/>
            </a:pPr>
            <a:r>
              <a:rPr lang="fr-FR" sz="2000" noProof="0" dirty="0"/>
              <a:t>Lors de la correction d’un exercice, </a:t>
            </a:r>
            <a:r>
              <a:rPr lang="fr-FR" sz="2000" b="1" noProof="0" dirty="0"/>
              <a:t>l’</a:t>
            </a:r>
            <a:r>
              <a:rPr lang="fr-FR" sz="2000" b="1" noProof="0" dirty="0" err="1"/>
              <a:t>enseignant·e</a:t>
            </a:r>
            <a:r>
              <a:rPr lang="fr-FR" sz="2000" b="1" noProof="0" dirty="0"/>
              <a:t> sollicite la participation active des élèves</a:t>
            </a:r>
            <a:r>
              <a:rPr lang="fr-FR" sz="2000" noProof="0" dirty="0"/>
              <a:t>, en en choisissant </a:t>
            </a:r>
            <a:r>
              <a:rPr lang="fr-FR" sz="2000" b="1" noProof="0" dirty="0"/>
              <a:t>deux ou trois au hasard</a:t>
            </a:r>
            <a:r>
              <a:rPr lang="fr-FR" sz="2000" noProof="0" dirty="0"/>
              <a:t> pour répondre à chaque question, tout en les invitant à </a:t>
            </a:r>
            <a:r>
              <a:rPr lang="fr-FR" sz="2000" b="1" noProof="0" dirty="0"/>
              <a:t>expliciter leur raisonnement</a:t>
            </a:r>
            <a:r>
              <a:rPr lang="fr-FR" sz="2000" noProof="0" dirty="0"/>
              <a:t>.</a:t>
            </a:r>
          </a:p>
          <a:p>
            <a:pPr marL="342900" indent="-342900" algn="just">
              <a:lnSpc>
                <a:spcPct val="150000"/>
              </a:lnSpc>
              <a:buFont typeface="Arial" panose="020B0604020202020204" pitchFamily="34" charset="0"/>
              <a:buChar char="•"/>
            </a:pPr>
            <a:r>
              <a:rPr lang="fr-FR" sz="2000" b="1" noProof="0" dirty="0"/>
              <a:t>L’</a:t>
            </a:r>
            <a:r>
              <a:rPr lang="fr-FR" sz="2000" b="1" noProof="0" dirty="0" err="1"/>
              <a:t>enseignant·e</a:t>
            </a:r>
            <a:r>
              <a:rPr lang="fr-FR" sz="2000" b="1" noProof="0" dirty="0"/>
              <a:t> veille à fournir un feed-back immédiat et précis</a:t>
            </a:r>
            <a:r>
              <a:rPr lang="fr-FR" sz="2000" noProof="0" dirty="0"/>
              <a:t> afin de </a:t>
            </a:r>
            <a:r>
              <a:rPr lang="fr-FR" sz="2000" b="1" noProof="0" dirty="0"/>
              <a:t>corriger les erreurs conceptuelles ou procédurales</a:t>
            </a:r>
            <a:r>
              <a:rPr lang="fr-FR" sz="2000" noProof="0" dirty="0"/>
              <a:t> et de </a:t>
            </a:r>
            <a:r>
              <a:rPr lang="fr-FR" sz="2000" b="1" noProof="0" dirty="0"/>
              <a:t>renforcer les acquis</a:t>
            </a:r>
            <a:r>
              <a:rPr lang="fr-FR" sz="2000" noProof="0" dirty="0"/>
              <a:t>.</a:t>
            </a:r>
          </a:p>
          <a:p>
            <a:pPr marL="342900" indent="-342900" algn="just">
              <a:lnSpc>
                <a:spcPct val="150000"/>
              </a:lnSpc>
              <a:buFont typeface="Arial" panose="020B0604020202020204" pitchFamily="34" charset="0"/>
              <a:buChar char="•"/>
            </a:pPr>
            <a:r>
              <a:rPr lang="fr-FR" sz="2000" b="1" noProof="0" dirty="0"/>
              <a:t>Le tableau est utilisé pour expliciter les explications</a:t>
            </a:r>
            <a:r>
              <a:rPr lang="fr-FR" sz="2000" noProof="0" dirty="0"/>
              <a:t>, et </a:t>
            </a:r>
            <a:r>
              <a:rPr lang="fr-FR" sz="2000" b="1" noProof="0" dirty="0"/>
              <a:t>l’</a:t>
            </a:r>
            <a:r>
              <a:rPr lang="fr-FR" sz="2000" b="1" noProof="0" dirty="0" err="1"/>
              <a:t>enseignant·e</a:t>
            </a:r>
            <a:r>
              <a:rPr lang="fr-FR" sz="2000" b="1" noProof="0" dirty="0"/>
              <a:t> peut recourir à l’alternance linguistique</a:t>
            </a:r>
            <a:r>
              <a:rPr lang="fr-FR" sz="2000" noProof="0" dirty="0"/>
              <a:t> si nécessaire, afin de favoriser la compréhension de tous les élèves.</a:t>
            </a:r>
          </a:p>
          <a:p>
            <a:pPr marL="342900" indent="-342900" algn="just">
              <a:lnSpc>
                <a:spcPct val="150000"/>
              </a:lnSpc>
              <a:buFont typeface="Arial" panose="020B0604020202020204" pitchFamily="34" charset="0"/>
              <a:buChar char="•"/>
            </a:pPr>
            <a:r>
              <a:rPr lang="fr-FR" sz="2000" b="1" noProof="0" dirty="0"/>
              <a:t>Si, après avoir corrigé les exercices de consolidation, il reste du temps, l’</a:t>
            </a:r>
            <a:r>
              <a:rPr lang="fr-FR" sz="2000" b="1" noProof="0" dirty="0" err="1"/>
              <a:t>enseignant·e</a:t>
            </a:r>
            <a:r>
              <a:rPr lang="fr-FR" sz="2000" b="1" noProof="0" dirty="0"/>
              <a:t> peut passer à la correction des défis.</a:t>
            </a:r>
          </a:p>
        </p:txBody>
      </p:sp>
      <p:pic>
        <p:nvPicPr>
          <p:cNvPr id="8" name="Picture 2" descr="Image généré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1717" y="81175"/>
            <a:ext cx="546818" cy="6418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Activité rituelle</a:t>
              </a:r>
            </a:p>
          </p:txBody>
        </p:sp>
      </p:grpSp>
      <p:grpSp>
        <p:nvGrpSpPr>
          <p:cNvPr id="44" name="Group 43"/>
          <p:cNvGrpSpPr/>
          <p:nvPr/>
        </p:nvGrpSpPr>
        <p:grpSpPr>
          <a:xfrm>
            <a:off x="8796759" y="4917801"/>
            <a:ext cx="2425142" cy="936370"/>
            <a:chOff x="8796759" y="4917801"/>
            <a:chExt cx="2425142" cy="936370"/>
          </a:xfrm>
        </p:grpSpPr>
        <p:sp>
          <p:nvSpPr>
            <p:cNvPr id="42" name="Oval 41"/>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3 min</a:t>
              </a:r>
            </a:p>
          </p:txBody>
        </p:sp>
      </p:grpSp>
      <p:pic>
        <p:nvPicPr>
          <p:cNvPr id="2" name="Picture 1"/>
          <p:cNvPicPr>
            <a:picLocks noChangeAspect="1"/>
          </p:cNvPicPr>
          <p:nvPr/>
        </p:nvPicPr>
        <p:blipFill>
          <a:blip r:embed="rId3">
            <a:clrChange>
              <a:clrFrom>
                <a:srgbClr val="FFFFFF"/>
              </a:clrFrom>
              <a:clrTo>
                <a:srgbClr val="FFFFFF">
                  <a:alpha val="0"/>
                </a:srgbClr>
              </a:clrTo>
            </a:clrChange>
            <a:duotone>
              <a:schemeClr val="accent4">
                <a:shade val="45000"/>
                <a:satMod val="135000"/>
              </a:schemeClr>
              <a:prstClr val="white"/>
            </a:duotone>
          </a:blip>
          <a:stretch>
            <a:fillRect/>
          </a:stretch>
        </p:blipFill>
        <p:spPr>
          <a:xfrm>
            <a:off x="5518813" y="1210310"/>
            <a:ext cx="1154374" cy="1162800"/>
          </a:xfrm>
          <a:custGeom>
            <a:avLst/>
            <a:gdLst>
              <a:gd name="connsiteX0" fmla="*/ 0 w 1154374"/>
              <a:gd name="connsiteY0" fmla="*/ 0 h 1162800"/>
              <a:gd name="connsiteX1" fmla="*/ 565643 w 1154374"/>
              <a:gd name="connsiteY1" fmla="*/ 0 h 1162800"/>
              <a:gd name="connsiteX2" fmla="*/ 1154374 w 1154374"/>
              <a:gd name="connsiteY2" fmla="*/ 0 h 1162800"/>
              <a:gd name="connsiteX3" fmla="*/ 1154374 w 1154374"/>
              <a:gd name="connsiteY3" fmla="*/ 593028 h 1162800"/>
              <a:gd name="connsiteX4" fmla="*/ 1154374 w 1154374"/>
              <a:gd name="connsiteY4" fmla="*/ 1162800 h 1162800"/>
              <a:gd name="connsiteX5" fmla="*/ 565643 w 1154374"/>
              <a:gd name="connsiteY5" fmla="*/ 1162800 h 1162800"/>
              <a:gd name="connsiteX6" fmla="*/ 0 w 1154374"/>
              <a:gd name="connsiteY6" fmla="*/ 1162800 h 1162800"/>
              <a:gd name="connsiteX7" fmla="*/ 0 w 1154374"/>
              <a:gd name="connsiteY7" fmla="*/ 604656 h 1162800"/>
              <a:gd name="connsiteX8" fmla="*/ 0 w 1154374"/>
              <a:gd name="connsiteY8" fmla="*/ 0 h 116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374" h="1162800" fill="none" extrusionOk="0">
                <a:moveTo>
                  <a:pt x="0" y="0"/>
                </a:moveTo>
                <a:cubicBezTo>
                  <a:pt x="213644" y="-8733"/>
                  <a:pt x="391840" y="49994"/>
                  <a:pt x="565643" y="0"/>
                </a:cubicBezTo>
                <a:cubicBezTo>
                  <a:pt x="739446" y="-49994"/>
                  <a:pt x="874216" y="50711"/>
                  <a:pt x="1154374" y="0"/>
                </a:cubicBezTo>
                <a:cubicBezTo>
                  <a:pt x="1192048" y="236085"/>
                  <a:pt x="1097035" y="381148"/>
                  <a:pt x="1154374" y="593028"/>
                </a:cubicBezTo>
                <a:cubicBezTo>
                  <a:pt x="1211713" y="804908"/>
                  <a:pt x="1114044" y="1005123"/>
                  <a:pt x="1154374" y="1162800"/>
                </a:cubicBezTo>
                <a:cubicBezTo>
                  <a:pt x="982826" y="1185884"/>
                  <a:pt x="835950" y="1154862"/>
                  <a:pt x="565643" y="1162800"/>
                </a:cubicBezTo>
                <a:cubicBezTo>
                  <a:pt x="295336" y="1170738"/>
                  <a:pt x="275875" y="1110075"/>
                  <a:pt x="0" y="1162800"/>
                </a:cubicBezTo>
                <a:cubicBezTo>
                  <a:pt x="-733" y="951271"/>
                  <a:pt x="9986" y="866916"/>
                  <a:pt x="0" y="604656"/>
                </a:cubicBezTo>
                <a:cubicBezTo>
                  <a:pt x="-9986" y="342396"/>
                  <a:pt x="11489" y="270212"/>
                  <a:pt x="0" y="0"/>
                </a:cubicBezTo>
                <a:close/>
              </a:path>
              <a:path w="1154374" h="1162800" stroke="0" extrusionOk="0">
                <a:moveTo>
                  <a:pt x="0" y="0"/>
                </a:moveTo>
                <a:cubicBezTo>
                  <a:pt x="110579" y="-61253"/>
                  <a:pt x="308700" y="61734"/>
                  <a:pt x="542556" y="0"/>
                </a:cubicBezTo>
                <a:cubicBezTo>
                  <a:pt x="776412" y="-61734"/>
                  <a:pt x="875019" y="16015"/>
                  <a:pt x="1154374" y="0"/>
                </a:cubicBezTo>
                <a:cubicBezTo>
                  <a:pt x="1222263" y="186785"/>
                  <a:pt x="1117997" y="402746"/>
                  <a:pt x="1154374" y="569772"/>
                </a:cubicBezTo>
                <a:cubicBezTo>
                  <a:pt x="1190751" y="736798"/>
                  <a:pt x="1127040" y="902733"/>
                  <a:pt x="1154374" y="1162800"/>
                </a:cubicBezTo>
                <a:cubicBezTo>
                  <a:pt x="983061" y="1195368"/>
                  <a:pt x="722264" y="1140509"/>
                  <a:pt x="588731" y="1162800"/>
                </a:cubicBezTo>
                <a:cubicBezTo>
                  <a:pt x="455198" y="1185091"/>
                  <a:pt x="136416" y="1116172"/>
                  <a:pt x="0" y="1162800"/>
                </a:cubicBezTo>
                <a:cubicBezTo>
                  <a:pt x="-62942" y="938676"/>
                  <a:pt x="67965" y="770173"/>
                  <a:pt x="0" y="569772"/>
                </a:cubicBezTo>
                <a:cubicBezTo>
                  <a:pt x="-67965" y="369371"/>
                  <a:pt x="26860" y="170094"/>
                  <a:pt x="0" y="0"/>
                </a:cubicBezTo>
                <a:close/>
              </a:path>
            </a:pathLst>
          </a:custGeom>
          <a:ln w="57150">
            <a:solidFill>
              <a:srgbClr val="5FADE4"/>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12"/>
          <p:cNvPicPr preferRelativeResize="0"/>
          <p:nvPr/>
        </p:nvPicPr>
        <p:blipFill rotWithShape="1">
          <a:blip r:embed="rId3">
            <a:alphaModFix/>
          </a:blip>
          <a:srcRect/>
          <a:stretch/>
        </p:blipFill>
        <p:spPr>
          <a:xfrm>
            <a:off x="3823576" y="1446487"/>
            <a:ext cx="4544848" cy="3765732"/>
          </a:xfrm>
          <a:prstGeom prst="rect">
            <a:avLst/>
          </a:prstGeom>
          <a:noFill/>
          <a:ln>
            <a:noFill/>
          </a:ln>
        </p:spPr>
      </p:pic>
      <p:sp>
        <p:nvSpPr>
          <p:cNvPr id="310" name="Google Shape;310;p12"/>
          <p:cNvSpPr/>
          <p:nvPr/>
        </p:nvSpPr>
        <p:spPr>
          <a:xfrm>
            <a:off x="6310017" y="1141689"/>
            <a:ext cx="2212257" cy="835743"/>
          </a:xfrm>
          <a:prstGeom prst="wedgeEllipseCallout">
            <a:avLst>
              <a:gd name="adj1" fmla="val -52865"/>
              <a:gd name="adj2" fmla="val 68109"/>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lgn="ctr"/>
            <a:r>
              <a:rPr lang="fr-FR" sz="1467" b="1" noProof="0" dirty="0">
                <a:solidFill>
                  <a:schemeClr val="dk1"/>
                </a:solidFill>
                <a:latin typeface="Arial"/>
                <a:ea typeface="Arial"/>
                <a:cs typeface="Arial"/>
                <a:sym typeface="Arial"/>
              </a:rPr>
              <a:t>Nous allons démarrer!</a:t>
            </a:r>
            <a:endParaRPr lang="fr-FR" sz="2400" noProof="0" dirty="0"/>
          </a:p>
        </p:txBody>
      </p:sp>
      <p:sp>
        <p:nvSpPr>
          <p:cNvPr id="311" name="Google Shape;311;p12"/>
          <p:cNvSpPr txBox="1"/>
          <p:nvPr/>
        </p:nvSpPr>
        <p:spPr>
          <a:xfrm>
            <a:off x="694395" y="190902"/>
            <a:ext cx="11055645" cy="615499"/>
          </a:xfrm>
          <a:prstGeom prst="rect">
            <a:avLst/>
          </a:prstGeom>
          <a:noFill/>
          <a:ln>
            <a:noFill/>
          </a:ln>
        </p:spPr>
        <p:txBody>
          <a:bodyPr spcFirstLastPara="1" wrap="square" lIns="121900" tIns="60933" rIns="121900" bIns="60933" anchor="t" anchorCtr="0">
            <a:spAutoFit/>
          </a:bodyPr>
          <a:lstStyle/>
          <a:p>
            <a:r>
              <a:rPr lang="fr-FR" sz="1600" b="1" noProof="0" dirty="0">
                <a:solidFill>
                  <a:schemeClr val="dk1"/>
                </a:solidFill>
                <a:latin typeface="Calibri"/>
                <a:ea typeface="Calibri"/>
                <a:cs typeface="Calibri"/>
                <a:sym typeface="Calibri"/>
              </a:rPr>
              <a:t>Voici une situation en classe. Que remarquez-vous ? Ce comportement est-il approprié ? Pourquoi ? Que faudrait-il améliorer ou changer ?</a:t>
            </a:r>
            <a:endParaRPr lang="fr-FR" sz="2400" noProof="0" dirty="0"/>
          </a:p>
        </p:txBody>
      </p:sp>
      <p:sp>
        <p:nvSpPr>
          <p:cNvPr id="312" name="Google Shape;312;p12"/>
          <p:cNvSpPr txBox="1"/>
          <p:nvPr/>
        </p:nvSpPr>
        <p:spPr>
          <a:xfrm>
            <a:off x="961477" y="707261"/>
            <a:ext cx="8224720" cy="338500"/>
          </a:xfrm>
          <a:prstGeom prst="rect">
            <a:avLst/>
          </a:prstGeom>
          <a:noFill/>
          <a:ln>
            <a:noFill/>
          </a:ln>
        </p:spPr>
        <p:txBody>
          <a:bodyPr spcFirstLastPara="1" wrap="square" lIns="121900" tIns="60933" rIns="121900" bIns="60933" anchor="t" anchorCtr="0">
            <a:spAutoFit/>
          </a:bodyPr>
          <a:lstStyle/>
          <a:p>
            <a:r>
              <a:rPr lang="fr-FR" sz="1400" i="1" noProof="0" dirty="0">
                <a:solidFill>
                  <a:schemeClr val="dk1"/>
                </a:solidFill>
                <a:latin typeface="Calibri"/>
                <a:ea typeface="Calibri"/>
                <a:cs typeface="Calibri"/>
                <a:sym typeface="Calibri"/>
              </a:rPr>
              <a:t>Demander à 3 élèves au hasard en justifiant leurs réponses.</a:t>
            </a:r>
            <a:endParaRPr lang="fr-FR" sz="24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3"/>
          <p:cNvSpPr txBox="1"/>
          <p:nvPr/>
        </p:nvSpPr>
        <p:spPr>
          <a:xfrm>
            <a:off x="436728" y="5285451"/>
            <a:ext cx="11518711" cy="954053"/>
          </a:xfrm>
          <a:prstGeom prst="rect">
            <a:avLst/>
          </a:prstGeom>
          <a:noFill/>
          <a:ln>
            <a:noFill/>
          </a:ln>
        </p:spPr>
        <p:txBody>
          <a:bodyPr spcFirstLastPara="1" wrap="square" lIns="121900" tIns="60933" rIns="121900" bIns="60933" anchor="t" anchorCtr="0">
            <a:spAutoFit/>
          </a:bodyPr>
          <a:lstStyle/>
          <a:p>
            <a:pPr algn="ctr">
              <a:lnSpc>
                <a:spcPct val="150000"/>
              </a:lnSpc>
            </a:pPr>
            <a:r>
              <a:rPr lang="fr-FR" b="1" noProof="0" dirty="0">
                <a:solidFill>
                  <a:srgbClr val="000000"/>
                </a:solidFill>
                <a:latin typeface="Calibri"/>
                <a:ea typeface="Calibri"/>
                <a:cs typeface="Calibri"/>
                <a:sym typeface="Calibri"/>
              </a:rPr>
              <a:t>Utiliser le téléphone est interdit dans la classe. Même en mode silencieux, la simple vibration ou l'allumage de l'écran pour une notification (un message, un like, une alerte d'actualité) brise instantanément la concentration de l'élève.</a:t>
            </a:r>
            <a:endParaRPr lang="fr-FR" sz="2800" noProof="0" dirty="0"/>
          </a:p>
        </p:txBody>
      </p:sp>
      <p:pic>
        <p:nvPicPr>
          <p:cNvPr id="318" name="Google Shape;318;p13"/>
          <p:cNvPicPr preferRelativeResize="0"/>
          <p:nvPr/>
        </p:nvPicPr>
        <p:blipFill rotWithShape="1">
          <a:blip r:embed="rId3">
            <a:alphaModFix/>
          </a:blip>
          <a:srcRect/>
          <a:stretch/>
        </p:blipFill>
        <p:spPr>
          <a:xfrm>
            <a:off x="3823576" y="1446487"/>
            <a:ext cx="4544848" cy="3765732"/>
          </a:xfrm>
          <a:prstGeom prst="rect">
            <a:avLst/>
          </a:prstGeom>
          <a:noFill/>
          <a:ln>
            <a:noFill/>
          </a:ln>
        </p:spPr>
      </p:pic>
      <p:sp>
        <p:nvSpPr>
          <p:cNvPr id="319" name="Google Shape;319;p13"/>
          <p:cNvSpPr/>
          <p:nvPr/>
        </p:nvSpPr>
        <p:spPr>
          <a:xfrm>
            <a:off x="6310017" y="1141689"/>
            <a:ext cx="2212257" cy="835743"/>
          </a:xfrm>
          <a:prstGeom prst="wedgeEllipseCallout">
            <a:avLst>
              <a:gd name="adj1" fmla="val -52865"/>
              <a:gd name="adj2" fmla="val 68109"/>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lgn="ctr"/>
            <a:r>
              <a:rPr lang="fr-FR" sz="1467" b="1" noProof="0" dirty="0">
                <a:solidFill>
                  <a:schemeClr val="dk1"/>
                </a:solidFill>
                <a:latin typeface="Arial"/>
                <a:ea typeface="Arial"/>
                <a:cs typeface="Arial"/>
                <a:sym typeface="Arial"/>
              </a:rPr>
              <a:t>Nous allons démarrer!</a:t>
            </a:r>
            <a:endParaRPr lang="fr-FR" sz="2400" noProof="0" dirty="0"/>
          </a:p>
        </p:txBody>
      </p:sp>
      <p:sp>
        <p:nvSpPr>
          <p:cNvPr id="320" name="Google Shape;320;p13"/>
          <p:cNvSpPr txBox="1"/>
          <p:nvPr/>
        </p:nvSpPr>
        <p:spPr>
          <a:xfrm>
            <a:off x="782320" y="285599"/>
            <a:ext cx="7605325" cy="369277"/>
          </a:xfrm>
          <a:prstGeom prst="rect">
            <a:avLst/>
          </a:prstGeom>
          <a:noFill/>
          <a:ln>
            <a:noFill/>
          </a:ln>
        </p:spPr>
        <p:txBody>
          <a:bodyPr spcFirstLastPara="1" wrap="square" lIns="121900" tIns="60933" rIns="121900" bIns="60933" anchor="t" anchorCtr="0">
            <a:spAutoFit/>
          </a:bodyPr>
          <a:lstStyle/>
          <a:p>
            <a:pPr marL="0" lvl="1"/>
            <a:r>
              <a:rPr lang="fr-FR" sz="1600" b="1" noProof="0" dirty="0">
                <a:solidFill>
                  <a:srgbClr val="000000"/>
                </a:solidFill>
                <a:latin typeface="Calibri"/>
                <a:ea typeface="Calibri"/>
                <a:cs typeface="Calibri"/>
                <a:sym typeface="Calibri"/>
              </a:rPr>
              <a:t>C’est un mauvais comportement. L’élèves utilise le téléphone.</a:t>
            </a:r>
            <a:endParaRPr lang="fr-FR" sz="2400"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4"/>
          <p:cNvSpPr txBox="1"/>
          <p:nvPr/>
        </p:nvSpPr>
        <p:spPr>
          <a:xfrm>
            <a:off x="3301365" y="5445205"/>
            <a:ext cx="6017304" cy="985087"/>
          </a:xfrm>
          <a:prstGeom prst="rect">
            <a:avLst/>
          </a:prstGeom>
          <a:noFill/>
          <a:ln>
            <a:noFill/>
          </a:ln>
        </p:spPr>
        <p:txBody>
          <a:bodyPr spcFirstLastPara="1" wrap="square" lIns="121900" tIns="60933" rIns="121900" bIns="60933" anchor="t" anchorCtr="0">
            <a:spAutoFit/>
          </a:bodyPr>
          <a:lstStyle/>
          <a:p>
            <a:pPr>
              <a:lnSpc>
                <a:spcPct val="150000"/>
              </a:lnSpc>
            </a:pPr>
            <a:r>
              <a:rPr lang="fr-FR" sz="1867" b="1" noProof="0" dirty="0">
                <a:solidFill>
                  <a:srgbClr val="000000"/>
                </a:solidFill>
                <a:latin typeface="Calibri"/>
                <a:ea typeface="Calibri"/>
                <a:cs typeface="Calibri"/>
                <a:sym typeface="Calibri"/>
              </a:rPr>
              <a:t>Si j’ai un téléphone, je l’éteins et je le range dans mon sac.</a:t>
            </a:r>
            <a:endParaRPr lang="fr-FR" sz="2400" noProof="0" dirty="0"/>
          </a:p>
          <a:p>
            <a:pPr>
              <a:lnSpc>
                <a:spcPct val="150000"/>
              </a:lnSpc>
            </a:pPr>
            <a:r>
              <a:rPr lang="fr-FR" sz="1867" b="1" noProof="0" dirty="0">
                <a:solidFill>
                  <a:srgbClr val="000000"/>
                </a:solidFill>
                <a:latin typeface="Calibri"/>
                <a:ea typeface="Calibri"/>
                <a:cs typeface="Calibri"/>
                <a:sym typeface="Calibri"/>
              </a:rPr>
              <a:t>Je ne le consulte pas pendant la séance.</a:t>
            </a:r>
            <a:endParaRPr lang="fr-FR" sz="2400" noProof="0" dirty="0"/>
          </a:p>
        </p:txBody>
      </p:sp>
      <p:pic>
        <p:nvPicPr>
          <p:cNvPr id="326" name="Google Shape;326;p14"/>
          <p:cNvPicPr preferRelativeResize="0"/>
          <p:nvPr/>
        </p:nvPicPr>
        <p:blipFill rotWithShape="1">
          <a:blip r:embed="rId3">
            <a:alphaModFix/>
          </a:blip>
          <a:srcRect/>
          <a:stretch/>
        </p:blipFill>
        <p:spPr>
          <a:xfrm>
            <a:off x="3798176" y="1525089"/>
            <a:ext cx="4595648" cy="3807823"/>
          </a:xfrm>
          <a:prstGeom prst="rect">
            <a:avLst/>
          </a:prstGeom>
          <a:noFill/>
          <a:ln>
            <a:noFill/>
          </a:ln>
        </p:spPr>
      </p:pic>
      <p:sp>
        <p:nvSpPr>
          <p:cNvPr id="327" name="Google Shape;327;p14"/>
          <p:cNvSpPr/>
          <p:nvPr/>
        </p:nvSpPr>
        <p:spPr>
          <a:xfrm>
            <a:off x="6310017" y="1141689"/>
            <a:ext cx="2212257" cy="835743"/>
          </a:xfrm>
          <a:prstGeom prst="wedgeEllipseCallout">
            <a:avLst>
              <a:gd name="adj1" fmla="val -52865"/>
              <a:gd name="adj2" fmla="val 68109"/>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lgn="ctr"/>
            <a:r>
              <a:rPr lang="fr-FR" sz="1467" b="1" noProof="0" dirty="0">
                <a:solidFill>
                  <a:schemeClr val="dk1"/>
                </a:solidFill>
                <a:latin typeface="Arial"/>
                <a:ea typeface="Arial"/>
                <a:cs typeface="Arial"/>
                <a:sym typeface="Arial"/>
              </a:rPr>
              <a:t>Nous allons démarrer!</a:t>
            </a:r>
            <a:endParaRPr lang="fr-FR" sz="2400" noProof="0" dirty="0"/>
          </a:p>
        </p:txBody>
      </p:sp>
      <p:sp>
        <p:nvSpPr>
          <p:cNvPr id="328" name="Google Shape;328;p14"/>
          <p:cNvSpPr txBox="1"/>
          <p:nvPr/>
        </p:nvSpPr>
        <p:spPr>
          <a:xfrm>
            <a:off x="782320" y="285599"/>
            <a:ext cx="7605325" cy="369277"/>
          </a:xfrm>
          <a:prstGeom prst="rect">
            <a:avLst/>
          </a:prstGeom>
          <a:noFill/>
          <a:ln>
            <a:noFill/>
          </a:ln>
        </p:spPr>
        <p:txBody>
          <a:bodyPr spcFirstLastPara="1" wrap="square" lIns="121900" tIns="60933" rIns="121900" bIns="60933" anchor="t" anchorCtr="0">
            <a:spAutoFit/>
          </a:bodyPr>
          <a:lstStyle/>
          <a:p>
            <a:pPr marL="0" lvl="1"/>
            <a:r>
              <a:rPr lang="fr-FR" sz="1600" b="1" noProof="0" dirty="0">
                <a:solidFill>
                  <a:srgbClr val="000000"/>
                </a:solidFill>
                <a:latin typeface="Calibri"/>
                <a:ea typeface="Calibri"/>
                <a:cs typeface="Calibri"/>
                <a:sym typeface="Calibri"/>
              </a:rPr>
              <a:t>Voici le bon comportement :</a:t>
            </a:r>
            <a:endParaRPr lang="fr-FR" sz="24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Correction des exercices de consolidation</a:t>
              </a:r>
            </a:p>
            <a:p>
              <a:pPr algn="ctr"/>
              <a:r>
                <a:rPr lang="fr-FR" sz="5600" b="1" noProof="0" dirty="0">
                  <a:solidFill>
                    <a:schemeClr val="tx1"/>
                  </a:solidFill>
                </a:rPr>
                <a:t>tâche 1</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2482" y="169098"/>
            <a:ext cx="702642" cy="70264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385455" y="3061920"/>
            <a:ext cx="9355334" cy="1048261"/>
            <a:chOff x="1385455" y="3061920"/>
            <a:chExt cx="9355334" cy="1048261"/>
          </a:xfrm>
        </p:grpSpPr>
        <p:sp>
          <p:nvSpPr>
            <p:cNvPr id="9" name="Google Shape;2054;p38"/>
            <p:cNvSpPr/>
            <p:nvPr/>
          </p:nvSpPr>
          <p:spPr>
            <a:xfrm>
              <a:off x="1746851" y="3345196"/>
              <a:ext cx="8993938" cy="764985"/>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pic>
          <p:nvPicPr>
            <p:cNvPr id="10" name="Imag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455" y="3061920"/>
              <a:ext cx="860500" cy="870520"/>
            </a:xfrm>
            <a:prstGeom prst="rect">
              <a:avLst/>
            </a:prstGeom>
          </p:spPr>
        </p:pic>
        <p:sp>
          <p:nvSpPr>
            <p:cNvPr id="11" name="ZoneTexte 3"/>
            <p:cNvSpPr txBox="1"/>
            <p:nvPr/>
          </p:nvSpPr>
          <p:spPr>
            <a:xfrm>
              <a:off x="2045256" y="3478236"/>
              <a:ext cx="8490816" cy="49890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noProof="0" dirty="0">
                  <a:solidFill>
                    <a:srgbClr val="FF0000"/>
                  </a:solidFill>
                </a:rPr>
                <a:t>Identifier</a:t>
              </a:r>
              <a:r>
                <a:rPr lang="fr-FR" b="1" noProof="0" dirty="0"/>
                <a:t> les facteurs influençant le courant électrique induit dans une bobine.</a:t>
              </a:r>
            </a:p>
          </p:txBody>
        </p:sp>
      </p:grpSp>
      <p:sp>
        <p:nvSpPr>
          <p:cNvPr id="2" name="Titre 1">
            <a:extLst>
              <a:ext uri="{FF2B5EF4-FFF2-40B4-BE49-F238E27FC236}">
                <a16:creationId xmlns:a16="http://schemas.microsoft.com/office/drawing/2014/main" id="{7212B4DA-7F10-46E1-5968-22CF92A86701}"/>
              </a:ext>
            </a:extLst>
          </p:cNvPr>
          <p:cNvSpPr>
            <a:spLocks noGrp="1"/>
          </p:cNvSpPr>
          <p:nvPr>
            <p:ph type="title"/>
          </p:nvPr>
        </p:nvSpPr>
        <p:spPr/>
        <p:txBody>
          <a:bodyPr/>
          <a:lstStyle/>
          <a:p>
            <a:r>
              <a:rPr lang="fr-FR" noProof="0" dirty="0"/>
              <a:t>Passons maintenant à la correction des exercices correspondant à la première tâche de ce chapitre.</a:t>
            </a:r>
            <a:br>
              <a:rPr lang="fr-FR" noProof="0" dirty="0"/>
            </a:br>
            <a:r>
              <a:rPr lang="fr-FR" noProof="0" dirty="0"/>
              <a:t>Je vous rappelle la tâche principale.</a:t>
            </a:r>
          </a:p>
        </p:txBody>
      </p:sp>
      <p:sp>
        <p:nvSpPr>
          <p:cNvPr id="3" name="Espace réservé du contenu 2">
            <a:extLst>
              <a:ext uri="{FF2B5EF4-FFF2-40B4-BE49-F238E27FC236}">
                <a16:creationId xmlns:a16="http://schemas.microsoft.com/office/drawing/2014/main" id="{397F4AEF-D479-CA49-1FBC-B5CB253778B4}"/>
              </a:ext>
            </a:extLst>
          </p:cNvPr>
          <p:cNvSpPr>
            <a:spLocks noGrp="1"/>
          </p:cNvSpPr>
          <p:nvPr>
            <p:ph sz="quarter" idx="11"/>
          </p:nvPr>
        </p:nvSpPr>
        <p:spPr/>
        <p:txBody>
          <a:bodyPr/>
          <a:lstStyle/>
          <a:p>
            <a:endParaRPr lang="fr-FR"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234">
            <a:extLst>
              <a:ext uri="{FF2B5EF4-FFF2-40B4-BE49-F238E27FC236}">
                <a16:creationId xmlns:a16="http://schemas.microsoft.com/office/drawing/2014/main" id="{78D5194F-9DB1-44C0-A53D-605CA122979D}"/>
              </a:ext>
            </a:extLst>
          </p:cNvPr>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4096779" y="2651198"/>
            <a:ext cx="2581655" cy="2112263"/>
          </a:xfrm>
          <a:prstGeom prst="rect">
            <a:avLst/>
          </a:prstGeom>
          <a:noFill/>
        </p:spPr>
      </p:pic>
      <p:sp>
        <p:nvSpPr>
          <p:cNvPr id="28" name="Rectangle 3262">
            <a:extLst>
              <a:ext uri="{FF2B5EF4-FFF2-40B4-BE49-F238E27FC236}">
                <a16:creationId xmlns:a16="http://schemas.microsoft.com/office/drawing/2014/main" id="{98357462-A065-4D58-AF5D-3BC6FC452EE0}"/>
              </a:ext>
            </a:extLst>
          </p:cNvPr>
          <p:cNvSpPr/>
          <p:nvPr/>
        </p:nvSpPr>
        <p:spPr>
          <a:xfrm>
            <a:off x="1342590" y="2955441"/>
            <a:ext cx="1859805" cy="369332"/>
          </a:xfrm>
          <a:prstGeom prst="rect">
            <a:avLst/>
          </a:prstGeom>
        </p:spPr>
        <p:txBody>
          <a:bodyPr wrap="none" lIns="0" tIns="0" rIns="0" bIns="0">
            <a:spAutoFit/>
          </a:bodyPr>
          <a:lstStyle/>
          <a:p>
            <a:pPr marL="30185" marR="0" lvl="0" indent="0" defTabSz="914400" eaLnBrk="1" fontAlgn="auto" latinLnBrk="0" hangingPunct="1">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Galvanomètre</a:t>
            </a:r>
          </a:p>
        </p:txBody>
      </p:sp>
      <p:grpSp>
        <p:nvGrpSpPr>
          <p:cNvPr id="20" name="Groupe 19">
            <a:extLst>
              <a:ext uri="{FF2B5EF4-FFF2-40B4-BE49-F238E27FC236}">
                <a16:creationId xmlns:a16="http://schemas.microsoft.com/office/drawing/2014/main" id="{255F3B6D-67DE-1753-919E-38D83DD5521C}"/>
              </a:ext>
            </a:extLst>
          </p:cNvPr>
          <p:cNvGrpSpPr/>
          <p:nvPr/>
        </p:nvGrpSpPr>
        <p:grpSpPr>
          <a:xfrm>
            <a:off x="1030246" y="3050002"/>
            <a:ext cx="3186453" cy="369332"/>
            <a:chOff x="1030246" y="3050002"/>
            <a:chExt cx="3186453" cy="369332"/>
          </a:xfrm>
        </p:grpSpPr>
        <p:cxnSp>
          <p:nvCxnSpPr>
            <p:cNvPr id="33" name="Connecteur droit avec flèche 32">
              <a:extLst>
                <a:ext uri="{FF2B5EF4-FFF2-40B4-BE49-F238E27FC236}">
                  <a16:creationId xmlns:a16="http://schemas.microsoft.com/office/drawing/2014/main" id="{DE9D3949-4D4F-4B03-8D21-226860B2366D}"/>
                </a:ext>
              </a:extLst>
            </p:cNvPr>
            <p:cNvCxnSpPr>
              <a:cxnSpLocks/>
            </p:cNvCxnSpPr>
            <p:nvPr/>
          </p:nvCxnSpPr>
          <p:spPr>
            <a:xfrm>
              <a:off x="3390799" y="3264813"/>
              <a:ext cx="82590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CD0F2646-D9F9-42E1-B7C1-93EFFC2FDCB6}"/>
                </a:ext>
              </a:extLst>
            </p:cNvPr>
            <p:cNvSpPr/>
            <p:nvPr/>
          </p:nvSpPr>
          <p:spPr>
            <a:xfrm>
              <a:off x="1030246" y="3050002"/>
              <a:ext cx="2484494" cy="369332"/>
            </a:xfrm>
            <a:prstGeom prst="rect">
              <a:avLst/>
            </a:prstGeom>
          </p:spPr>
          <p:txBody>
            <a:bodyPr wrap="square">
              <a:spAutoFit/>
            </a:bodyPr>
            <a:lstStyle/>
            <a:p>
              <a:pPr lvl="0" algn="just" defTabSz="914400">
                <a:defRPr/>
              </a:pPr>
              <a:r>
                <a:rPr lang="fr-FR" kern="0" noProof="0" dirty="0">
                  <a:solidFill>
                    <a:srgbClr val="231F20"/>
                  </a:solidFill>
                </a:rPr>
                <a:t>……………………………………</a:t>
              </a:r>
            </a:p>
          </p:txBody>
        </p:sp>
      </p:grpSp>
      <p:pic>
        <p:nvPicPr>
          <p:cNvPr id="2" name="Image 8"/>
          <p:cNvPicPr>
            <a:picLocks noChangeAspect="1"/>
          </p:cNvPicPr>
          <p:nvPr/>
        </p:nvPicPr>
        <p:blipFill>
          <a:blip r:embed="rId3"/>
          <a:stretch>
            <a:fillRect/>
          </a:stretch>
        </p:blipFill>
        <p:spPr>
          <a:xfrm>
            <a:off x="11336818" y="246234"/>
            <a:ext cx="583170" cy="583170"/>
          </a:xfrm>
          <a:prstGeom prst="rect">
            <a:avLst/>
          </a:prstGeom>
        </p:spPr>
      </p:pic>
      <p:sp>
        <p:nvSpPr>
          <p:cNvPr id="3" name="Rectangle 2">
            <a:extLst>
              <a:ext uri="{FF2B5EF4-FFF2-40B4-BE49-F238E27FC236}">
                <a16:creationId xmlns:a16="http://schemas.microsoft.com/office/drawing/2014/main" id="{4D3F905E-449B-42ED-9F4E-E17996056FD6}"/>
              </a:ext>
            </a:extLst>
          </p:cNvPr>
          <p:cNvSpPr/>
          <p:nvPr/>
        </p:nvSpPr>
        <p:spPr>
          <a:xfrm>
            <a:off x="364057" y="1752236"/>
            <a:ext cx="11108285" cy="461665"/>
          </a:xfrm>
          <a:prstGeom prst="rect">
            <a:avLst/>
          </a:prstGeom>
        </p:spPr>
        <p:txBody>
          <a:bodyPr wrap="square">
            <a:spAutoFit/>
          </a:bodyPr>
          <a:lstStyle/>
          <a:p>
            <a:pPr lvl="0" algn="just" defTabSz="914400"/>
            <a:r>
              <a:rPr lang="fr-FR" sz="2400" kern="0" noProof="0" dirty="0">
                <a:solidFill>
                  <a:srgbClr val="231F20"/>
                </a:solidFill>
              </a:rPr>
              <a:t>Un aimant en mouvement près d’une bobine crée ……………………………………………………… .</a:t>
            </a:r>
            <a:endParaRPr kumimoji="0" lang="fr-FR" sz="2400" b="0" i="0" u="none" strike="noStrike" kern="0" cap="none" spc="0" normalizeH="0" baseline="0" noProof="0" dirty="0">
              <a:ln>
                <a:noFill/>
              </a:ln>
              <a:solidFill>
                <a:srgbClr val="231F20"/>
              </a:solidFill>
              <a:effectLst/>
              <a:uLnTx/>
              <a:uFillTx/>
            </a:endParaRPr>
          </a:p>
        </p:txBody>
      </p:sp>
      <p:sp>
        <p:nvSpPr>
          <p:cNvPr id="5" name="Rectangle 4">
            <a:extLst>
              <a:ext uri="{FF2B5EF4-FFF2-40B4-BE49-F238E27FC236}">
                <a16:creationId xmlns:a16="http://schemas.microsoft.com/office/drawing/2014/main" id="{A0953DEE-181B-4E7F-9322-11550531D5D7}"/>
              </a:ext>
            </a:extLst>
          </p:cNvPr>
          <p:cNvSpPr/>
          <p:nvPr/>
        </p:nvSpPr>
        <p:spPr>
          <a:xfrm>
            <a:off x="780872" y="5961214"/>
            <a:ext cx="8151590" cy="461665"/>
          </a:xfrm>
          <a:prstGeom prst="rect">
            <a:avLst/>
          </a:prstGeom>
        </p:spPr>
        <p:txBody>
          <a:bodyPr wrap="none">
            <a:spAutoFit/>
          </a:bodyPr>
          <a:lstStyle/>
          <a:p>
            <a:pPr lvl="0" algn="just" defTabSz="914400">
              <a:defRPr/>
            </a:pPr>
            <a:r>
              <a:rPr lang="fr-FR" sz="2400" kern="0" noProof="0" dirty="0">
                <a:solidFill>
                  <a:srgbClr val="231F20"/>
                </a:solidFill>
              </a:rPr>
              <a:t>Ce phénomène est appelé………………………………………………………..</a:t>
            </a:r>
            <a:r>
              <a:rPr lang="fr-FR" sz="2400" kern="0" noProof="0" dirty="0">
                <a:solidFill>
                  <a:srgbClr val="F5821F"/>
                </a:solidFill>
              </a:rPr>
              <a:t> </a:t>
            </a:r>
            <a:r>
              <a:rPr lang="fr-FR" sz="2400" kern="0" noProof="0" dirty="0">
                <a:solidFill>
                  <a:srgbClr val="231F20"/>
                </a:solidFill>
              </a:rPr>
              <a:t>.</a:t>
            </a:r>
          </a:p>
        </p:txBody>
      </p:sp>
      <p:sp>
        <p:nvSpPr>
          <p:cNvPr id="6" name="Rectangle 5">
            <a:extLst>
              <a:ext uri="{FF2B5EF4-FFF2-40B4-BE49-F238E27FC236}">
                <a16:creationId xmlns:a16="http://schemas.microsoft.com/office/drawing/2014/main" id="{3D796A27-5D4F-4FF5-9EDD-20A4C589F2CC}"/>
              </a:ext>
            </a:extLst>
          </p:cNvPr>
          <p:cNvSpPr/>
          <p:nvPr/>
        </p:nvSpPr>
        <p:spPr>
          <a:xfrm>
            <a:off x="4576438" y="5730381"/>
            <a:ext cx="3898824" cy="461665"/>
          </a:xfrm>
          <a:prstGeom prst="rect">
            <a:avLst/>
          </a:prstGeom>
        </p:spPr>
        <p:txBody>
          <a:bodyPr wrap="none">
            <a:spAutoFit/>
          </a:bodyPr>
          <a:lstStyle/>
          <a:p>
            <a:r>
              <a:rPr lang="fr-FR" sz="2400" b="1" kern="0" noProof="0" dirty="0">
                <a:solidFill>
                  <a:srgbClr val="F5821F"/>
                </a:solidFill>
              </a:rPr>
              <a:t>induction électromagnétique</a:t>
            </a:r>
            <a:endParaRPr lang="fr-FR" sz="2400" b="1" noProof="0" dirty="0"/>
          </a:p>
        </p:txBody>
      </p:sp>
      <p:sp>
        <p:nvSpPr>
          <p:cNvPr id="7" name="Rectangle 6">
            <a:extLst>
              <a:ext uri="{FF2B5EF4-FFF2-40B4-BE49-F238E27FC236}">
                <a16:creationId xmlns:a16="http://schemas.microsoft.com/office/drawing/2014/main" id="{F6BAD0C6-97F8-4D40-B8AB-791BC9ED9949}"/>
              </a:ext>
            </a:extLst>
          </p:cNvPr>
          <p:cNvSpPr/>
          <p:nvPr/>
        </p:nvSpPr>
        <p:spPr>
          <a:xfrm>
            <a:off x="7252354" y="1565977"/>
            <a:ext cx="3360215" cy="461665"/>
          </a:xfrm>
          <a:prstGeom prst="rect">
            <a:avLst/>
          </a:prstGeom>
        </p:spPr>
        <p:txBody>
          <a:bodyPr wrap="none">
            <a:spAutoFit/>
          </a:bodyPr>
          <a:lstStyle/>
          <a:p>
            <a:r>
              <a:rPr lang="fr-FR" sz="2400" b="1" kern="0" noProof="0" dirty="0">
                <a:solidFill>
                  <a:srgbClr val="0040C0"/>
                </a:solidFill>
              </a:rPr>
              <a:t>courant électrique induit</a:t>
            </a:r>
          </a:p>
        </p:txBody>
      </p:sp>
      <p:sp>
        <p:nvSpPr>
          <p:cNvPr id="29" name="Rectangle 3265">
            <a:extLst>
              <a:ext uri="{FF2B5EF4-FFF2-40B4-BE49-F238E27FC236}">
                <a16:creationId xmlns:a16="http://schemas.microsoft.com/office/drawing/2014/main" id="{755BFC1E-56BD-4726-A34F-62D2DDEE457A}"/>
              </a:ext>
            </a:extLst>
          </p:cNvPr>
          <p:cNvSpPr/>
          <p:nvPr/>
        </p:nvSpPr>
        <p:spPr>
          <a:xfrm>
            <a:off x="8629063" y="2708322"/>
            <a:ext cx="902491"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aimant</a:t>
            </a:r>
          </a:p>
        </p:txBody>
      </p:sp>
      <p:grpSp>
        <p:nvGrpSpPr>
          <p:cNvPr id="24" name="Groupe 23">
            <a:extLst>
              <a:ext uri="{FF2B5EF4-FFF2-40B4-BE49-F238E27FC236}">
                <a16:creationId xmlns:a16="http://schemas.microsoft.com/office/drawing/2014/main" id="{AD400CF4-C7E5-EACB-33C3-086E7F379F1F}"/>
              </a:ext>
            </a:extLst>
          </p:cNvPr>
          <p:cNvGrpSpPr/>
          <p:nvPr/>
        </p:nvGrpSpPr>
        <p:grpSpPr>
          <a:xfrm>
            <a:off x="6042945" y="2955441"/>
            <a:ext cx="4400065" cy="369332"/>
            <a:chOff x="6042945" y="2955441"/>
            <a:chExt cx="4400065" cy="369332"/>
          </a:xfrm>
        </p:grpSpPr>
        <p:sp>
          <p:nvSpPr>
            <p:cNvPr id="31" name="Rectangle 30">
              <a:extLst>
                <a:ext uri="{FF2B5EF4-FFF2-40B4-BE49-F238E27FC236}">
                  <a16:creationId xmlns:a16="http://schemas.microsoft.com/office/drawing/2014/main" id="{78C13C1C-4BBC-4BC0-B940-E3B471ADE387}"/>
                </a:ext>
              </a:extLst>
            </p:cNvPr>
            <p:cNvSpPr/>
            <p:nvPr/>
          </p:nvSpPr>
          <p:spPr>
            <a:xfrm>
              <a:off x="7958516" y="2955441"/>
              <a:ext cx="2484494" cy="369332"/>
            </a:xfrm>
            <a:prstGeom prst="rect">
              <a:avLst/>
            </a:prstGeom>
          </p:spPr>
          <p:txBody>
            <a:bodyPr wrap="square">
              <a:spAutoFit/>
            </a:bodyPr>
            <a:lstStyle/>
            <a:p>
              <a:pPr lvl="0" algn="just" defTabSz="914400">
                <a:defRPr/>
              </a:pPr>
              <a:r>
                <a:rPr lang="fr-FR" kern="0" noProof="0" dirty="0">
                  <a:solidFill>
                    <a:srgbClr val="231F20"/>
                  </a:solidFill>
                </a:rPr>
                <a:t>……………………………………</a:t>
              </a:r>
            </a:p>
          </p:txBody>
        </p:sp>
        <p:cxnSp>
          <p:nvCxnSpPr>
            <p:cNvPr id="9" name="Connecteur droit avec flèche 8">
              <a:extLst>
                <a:ext uri="{FF2B5EF4-FFF2-40B4-BE49-F238E27FC236}">
                  <a16:creationId xmlns:a16="http://schemas.microsoft.com/office/drawing/2014/main" id="{65B1C52D-FF96-4E5D-8CC6-6406A385AF70}"/>
                </a:ext>
              </a:extLst>
            </p:cNvPr>
            <p:cNvCxnSpPr>
              <a:cxnSpLocks/>
              <a:stCxn id="31" idx="1"/>
            </p:cNvCxnSpPr>
            <p:nvPr/>
          </p:nvCxnSpPr>
          <p:spPr>
            <a:xfrm flipH="1">
              <a:off x="6042945" y="3140107"/>
              <a:ext cx="1915571" cy="370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30" name="Rectangle 3266">
            <a:extLst>
              <a:ext uri="{FF2B5EF4-FFF2-40B4-BE49-F238E27FC236}">
                <a16:creationId xmlns:a16="http://schemas.microsoft.com/office/drawing/2014/main" id="{82C1A9B4-C15E-493D-B172-73FF04F5B400}"/>
              </a:ext>
            </a:extLst>
          </p:cNvPr>
          <p:cNvSpPr/>
          <p:nvPr/>
        </p:nvSpPr>
        <p:spPr>
          <a:xfrm>
            <a:off x="8630664" y="3859740"/>
            <a:ext cx="899285"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Bobine</a:t>
            </a:r>
          </a:p>
        </p:txBody>
      </p:sp>
      <p:grpSp>
        <p:nvGrpSpPr>
          <p:cNvPr id="26" name="Groupe 25">
            <a:extLst>
              <a:ext uri="{FF2B5EF4-FFF2-40B4-BE49-F238E27FC236}">
                <a16:creationId xmlns:a16="http://schemas.microsoft.com/office/drawing/2014/main" id="{E8FC58C4-507A-8B42-AB25-D0416909EDEB}"/>
              </a:ext>
            </a:extLst>
          </p:cNvPr>
          <p:cNvGrpSpPr/>
          <p:nvPr/>
        </p:nvGrpSpPr>
        <p:grpSpPr>
          <a:xfrm>
            <a:off x="6011149" y="4044406"/>
            <a:ext cx="4137219" cy="369332"/>
            <a:chOff x="6011149" y="4044406"/>
            <a:chExt cx="4137219" cy="369332"/>
          </a:xfrm>
        </p:grpSpPr>
        <p:cxnSp>
          <p:nvCxnSpPr>
            <p:cNvPr id="32" name="Connecteur droit avec flèche 31">
              <a:extLst>
                <a:ext uri="{FF2B5EF4-FFF2-40B4-BE49-F238E27FC236}">
                  <a16:creationId xmlns:a16="http://schemas.microsoft.com/office/drawing/2014/main" id="{06E430C3-142A-4940-BFA5-8AAFDDDBF273}"/>
                </a:ext>
              </a:extLst>
            </p:cNvPr>
            <p:cNvCxnSpPr>
              <a:cxnSpLocks/>
            </p:cNvCxnSpPr>
            <p:nvPr/>
          </p:nvCxnSpPr>
          <p:spPr>
            <a:xfrm flipH="1">
              <a:off x="6011149" y="4279872"/>
              <a:ext cx="1994602" cy="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34DDAAD0-6170-4CDF-A370-E44F38BDF849}"/>
                </a:ext>
              </a:extLst>
            </p:cNvPr>
            <p:cNvSpPr/>
            <p:nvPr/>
          </p:nvSpPr>
          <p:spPr>
            <a:xfrm>
              <a:off x="8012247" y="4044406"/>
              <a:ext cx="2136121" cy="369332"/>
            </a:xfrm>
            <a:prstGeom prst="rect">
              <a:avLst/>
            </a:prstGeom>
          </p:spPr>
          <p:txBody>
            <a:bodyPr wrap="square">
              <a:spAutoFit/>
            </a:bodyPr>
            <a:lstStyle/>
            <a:p>
              <a:pPr lvl="0" algn="just" defTabSz="914400">
                <a:defRPr/>
              </a:pPr>
              <a:r>
                <a:rPr lang="fr-FR" kern="0" noProof="0" dirty="0">
                  <a:solidFill>
                    <a:srgbClr val="231F20"/>
                  </a:solidFill>
                </a:rPr>
                <a:t>………………………………</a:t>
              </a:r>
            </a:p>
          </p:txBody>
        </p:sp>
      </p:grpSp>
      <p:sp>
        <p:nvSpPr>
          <p:cNvPr id="4" name="Titre 3">
            <a:extLst>
              <a:ext uri="{FF2B5EF4-FFF2-40B4-BE49-F238E27FC236}">
                <a16:creationId xmlns:a16="http://schemas.microsoft.com/office/drawing/2014/main" id="{2D4F499D-ED45-5EFF-1D11-BA11514A949A}"/>
              </a:ext>
            </a:extLst>
          </p:cNvPr>
          <p:cNvSpPr>
            <a:spLocks noGrp="1"/>
          </p:cNvSpPr>
          <p:nvPr>
            <p:ph type="title"/>
          </p:nvPr>
        </p:nvSpPr>
        <p:spPr/>
        <p:txBody>
          <a:bodyPr/>
          <a:lstStyle/>
          <a:p>
            <a:r>
              <a:rPr lang="fr-FR" noProof="0" dirty="0"/>
              <a:t>Pour réussir cette tâche, vous devez vous rappeler le phénomène d’induction magnétique.</a:t>
            </a:r>
          </a:p>
        </p:txBody>
      </p:sp>
      <p:sp>
        <p:nvSpPr>
          <p:cNvPr id="8" name="Espace réservé du contenu 7">
            <a:extLst>
              <a:ext uri="{FF2B5EF4-FFF2-40B4-BE49-F238E27FC236}">
                <a16:creationId xmlns:a16="http://schemas.microsoft.com/office/drawing/2014/main" id="{5582A4E1-3DFC-7F34-53BD-215C0AEFAF1B}"/>
              </a:ext>
            </a:extLst>
          </p:cNvPr>
          <p:cNvSpPr>
            <a:spLocks noGrp="1"/>
          </p:cNvSpPr>
          <p:nvPr>
            <p:ph sz="quarter" idx="11"/>
          </p:nvPr>
        </p:nvSpPr>
        <p:spPr/>
        <p:txBody>
          <a:bodyPr/>
          <a:lstStyle/>
          <a:p>
            <a:r>
              <a:rPr lang="fr-FR" noProof="0" dirty="0"/>
              <a:t>L’</a:t>
            </a:r>
            <a:r>
              <a:rPr lang="fr-FR" noProof="0" dirty="0" err="1"/>
              <a:t>enseignant.e</a:t>
            </a:r>
            <a:r>
              <a:rPr lang="fr-FR" noProof="0" dirty="0"/>
              <a:t> fait participer les élèves pour compléter les espaces en pointillés.</a:t>
            </a:r>
          </a:p>
        </p:txBody>
      </p:sp>
    </p:spTree>
    <p:extLst>
      <p:ext uri="{BB962C8B-B14F-4D97-AF65-F5344CB8AC3E}">
        <p14:creationId xmlns:p14="http://schemas.microsoft.com/office/powerpoint/2010/main" val="320389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righ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right)">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right)">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p:bldP spid="5" grpId="0"/>
      <p:bldP spid="6" grpId="0"/>
      <p:bldP spid="7"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p:cNvPicPr>
            <a:picLocks noChangeAspect="1"/>
          </p:cNvPicPr>
          <p:nvPr/>
        </p:nvPicPr>
        <p:blipFill>
          <a:blip r:embed="rId2"/>
          <a:stretch>
            <a:fillRect/>
          </a:stretch>
        </p:blipFill>
        <p:spPr>
          <a:xfrm>
            <a:off x="11363660" y="216604"/>
            <a:ext cx="583170" cy="583170"/>
          </a:xfrm>
          <a:prstGeom prst="rect">
            <a:avLst/>
          </a:prstGeom>
        </p:spPr>
      </p:pic>
      <p:sp>
        <p:nvSpPr>
          <p:cNvPr id="3" name="Rectangle 2">
            <a:extLst>
              <a:ext uri="{FF2B5EF4-FFF2-40B4-BE49-F238E27FC236}">
                <a16:creationId xmlns:a16="http://schemas.microsoft.com/office/drawing/2014/main" id="{4D3F905E-449B-42ED-9F4E-E17996056FD6}"/>
              </a:ext>
            </a:extLst>
          </p:cNvPr>
          <p:cNvSpPr/>
          <p:nvPr/>
        </p:nvSpPr>
        <p:spPr>
          <a:xfrm>
            <a:off x="361048" y="4106934"/>
            <a:ext cx="11108285" cy="589072"/>
          </a:xfrm>
          <a:prstGeom prst="rect">
            <a:avLst/>
          </a:prstGeom>
        </p:spPr>
        <p:txBody>
          <a:bodyPr wrap="square">
            <a:spAutoFit/>
          </a:bodyPr>
          <a:lstStyle/>
          <a:p>
            <a:pPr lvl="0" algn="just" defTabSz="914400">
              <a:lnSpc>
                <a:spcPct val="150000"/>
              </a:lnSpc>
            </a:pPr>
            <a:r>
              <a:rPr lang="fr-FR" sz="2400" kern="0" noProof="0" dirty="0">
                <a:solidFill>
                  <a:srgbClr val="231F20"/>
                </a:solidFill>
              </a:rPr>
              <a:t>L’</a:t>
            </a:r>
            <a:r>
              <a:rPr lang="fr-FR" sz="2400" b="1" kern="0" noProof="0" dirty="0">
                <a:solidFill>
                  <a:srgbClr val="231F20"/>
                </a:solidFill>
              </a:rPr>
              <a:t>intensité</a:t>
            </a:r>
            <a:r>
              <a:rPr lang="fr-FR" sz="2400" kern="0" noProof="0" dirty="0">
                <a:solidFill>
                  <a:srgbClr val="231F20"/>
                </a:solidFill>
              </a:rPr>
              <a:t> du courant éclectique </a:t>
            </a:r>
            <a:r>
              <a:rPr lang="fr-FR" sz="2400" b="1" kern="0" noProof="0" dirty="0">
                <a:solidFill>
                  <a:srgbClr val="231F20"/>
                </a:solidFill>
              </a:rPr>
              <a:t>induit </a:t>
            </a:r>
            <a:r>
              <a:rPr lang="fr-FR" sz="2400" kern="0" noProof="0" dirty="0">
                <a:solidFill>
                  <a:srgbClr val="231F20"/>
                </a:solidFill>
              </a:rPr>
              <a:t>dépend de trois facteurs :</a:t>
            </a:r>
          </a:p>
        </p:txBody>
      </p:sp>
      <p:sp>
        <p:nvSpPr>
          <p:cNvPr id="8" name="Rectangle 7">
            <a:extLst>
              <a:ext uri="{FF2B5EF4-FFF2-40B4-BE49-F238E27FC236}">
                <a16:creationId xmlns:a16="http://schemas.microsoft.com/office/drawing/2014/main" id="{8BA11B2B-1AC0-4344-8A99-87E7EC6E0779}"/>
              </a:ext>
            </a:extLst>
          </p:cNvPr>
          <p:cNvSpPr/>
          <p:nvPr/>
        </p:nvSpPr>
        <p:spPr>
          <a:xfrm>
            <a:off x="989306" y="4796373"/>
            <a:ext cx="5253124" cy="1697068"/>
          </a:xfrm>
          <a:prstGeom prst="rect">
            <a:avLst/>
          </a:prstGeom>
        </p:spPr>
        <p:txBody>
          <a:bodyPr wrap="square">
            <a:spAutoFit/>
          </a:body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2400" b="1" kern="0" noProof="0" dirty="0">
                <a:solidFill>
                  <a:srgbClr val="F5821F"/>
                </a:solidFill>
              </a:rPr>
              <a:t>la vitesse du mouvement de l’aimant</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2400" b="1" kern="0" noProof="0" dirty="0">
                <a:solidFill>
                  <a:srgbClr val="F5821F"/>
                </a:solidFill>
              </a:rPr>
              <a:t>le nombre de spires de la bobine</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lang="fr-FR" sz="2400" b="1" kern="0" noProof="0" dirty="0">
                <a:solidFill>
                  <a:srgbClr val="F5821F"/>
                </a:solidFill>
              </a:rPr>
              <a:t>la section de la bobine</a:t>
            </a:r>
          </a:p>
        </p:txBody>
      </p:sp>
      <p:pic>
        <p:nvPicPr>
          <p:cNvPr id="21" name="Picture 3243">
            <a:extLst>
              <a:ext uri="{FF2B5EF4-FFF2-40B4-BE49-F238E27FC236}">
                <a16:creationId xmlns:a16="http://schemas.microsoft.com/office/drawing/2014/main" id="{E982FA10-1F3D-4CA8-8A91-F16E26DCBDCA}"/>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p:blipFill>
        <p:spPr>
          <a:xfrm>
            <a:off x="3009496" y="1559420"/>
            <a:ext cx="5348442" cy="2737450"/>
          </a:xfrm>
          <a:prstGeom prst="rect">
            <a:avLst/>
          </a:prstGeom>
          <a:noFill/>
        </p:spPr>
      </p:pic>
      <p:sp>
        <p:nvSpPr>
          <p:cNvPr id="40" name="Rectangle 3274">
            <a:extLst>
              <a:ext uri="{FF2B5EF4-FFF2-40B4-BE49-F238E27FC236}">
                <a16:creationId xmlns:a16="http://schemas.microsoft.com/office/drawing/2014/main" id="{48D1319D-9B6A-447B-891F-AF33B80EA5EB}"/>
              </a:ext>
            </a:extLst>
          </p:cNvPr>
          <p:cNvSpPr/>
          <p:nvPr/>
        </p:nvSpPr>
        <p:spPr>
          <a:xfrm>
            <a:off x="9169102" y="2391754"/>
            <a:ext cx="2573545"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Section de la bobine</a:t>
            </a:r>
          </a:p>
        </p:txBody>
      </p:sp>
      <p:grpSp>
        <p:nvGrpSpPr>
          <p:cNvPr id="7" name="Groupe 6">
            <a:extLst>
              <a:ext uri="{FF2B5EF4-FFF2-40B4-BE49-F238E27FC236}">
                <a16:creationId xmlns:a16="http://schemas.microsoft.com/office/drawing/2014/main" id="{F8EBCD96-1187-153A-0D18-524087F81388}"/>
              </a:ext>
            </a:extLst>
          </p:cNvPr>
          <p:cNvGrpSpPr/>
          <p:nvPr/>
        </p:nvGrpSpPr>
        <p:grpSpPr>
          <a:xfrm>
            <a:off x="570548" y="3308186"/>
            <a:ext cx="3551317" cy="422826"/>
            <a:chOff x="570548" y="3308186"/>
            <a:chExt cx="3551317" cy="422826"/>
          </a:xfrm>
        </p:grpSpPr>
        <p:sp>
          <p:nvSpPr>
            <p:cNvPr id="39" name="Rectangle 3273">
              <a:extLst>
                <a:ext uri="{FF2B5EF4-FFF2-40B4-BE49-F238E27FC236}">
                  <a16:creationId xmlns:a16="http://schemas.microsoft.com/office/drawing/2014/main" id="{D030EBF8-7D69-4205-99A6-2D9677D18AD5}"/>
                </a:ext>
              </a:extLst>
            </p:cNvPr>
            <p:cNvSpPr/>
            <p:nvPr/>
          </p:nvSpPr>
          <p:spPr>
            <a:xfrm>
              <a:off x="570548" y="3361680"/>
              <a:ext cx="3551317" cy="369332"/>
            </a:xfrm>
            <a:prstGeom prst="rect">
              <a:avLst/>
            </a:prstGeom>
          </p:spPr>
          <p:txBody>
            <a:bodyPr wrap="square" lIns="0" tIns="0" rIns="0" bIns="0">
              <a:spAutoFit/>
            </a:bodyPr>
            <a:lstStyle/>
            <a:p>
              <a:pPr marL="43496" marR="0" lvl="0" indent="0" algn="ctr" defTabSz="914400" eaLnBrk="1" fontAlgn="auto" latinLnBrk="0" hangingPunct="1">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Mouvement</a:t>
              </a:r>
              <a:r>
                <a:rPr lang="fr-FR" sz="2400" b="1" kern="0" noProof="0" dirty="0">
                  <a:solidFill>
                    <a:srgbClr val="FF0000"/>
                  </a:solidFill>
                </a:rPr>
                <a:t> </a:t>
              </a:r>
              <a:r>
                <a:rPr kumimoji="0" lang="fr-FR" sz="2400" b="1" i="0" u="none" strike="noStrike" kern="0" cap="none" spc="0" normalizeH="0" baseline="0" noProof="0" dirty="0">
                  <a:ln>
                    <a:noFill/>
                  </a:ln>
                  <a:solidFill>
                    <a:srgbClr val="FF0000"/>
                  </a:solidFill>
                  <a:effectLst/>
                  <a:uLnTx/>
                  <a:uFillTx/>
                </a:rPr>
                <a:t>de l’aimant</a:t>
              </a:r>
            </a:p>
          </p:txBody>
        </p:sp>
        <p:cxnSp>
          <p:nvCxnSpPr>
            <p:cNvPr id="6" name="Connecteur droit avec flèche 5">
              <a:extLst>
                <a:ext uri="{FF2B5EF4-FFF2-40B4-BE49-F238E27FC236}">
                  <a16:creationId xmlns:a16="http://schemas.microsoft.com/office/drawing/2014/main" id="{628FC663-0432-4134-965F-6F954429E7B6}"/>
                </a:ext>
              </a:extLst>
            </p:cNvPr>
            <p:cNvCxnSpPr/>
            <p:nvPr/>
          </p:nvCxnSpPr>
          <p:spPr>
            <a:xfrm>
              <a:off x="2216308" y="3308186"/>
              <a:ext cx="1872000" cy="0"/>
            </a:xfrm>
            <a:prstGeom prst="straightConnector1">
              <a:avLst/>
            </a:prstGeom>
            <a:ln w="57150">
              <a:solidFill>
                <a:srgbClr val="00B0F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9" name="Groupe 8">
            <a:extLst>
              <a:ext uri="{FF2B5EF4-FFF2-40B4-BE49-F238E27FC236}">
                <a16:creationId xmlns:a16="http://schemas.microsoft.com/office/drawing/2014/main" id="{F76CA89E-B858-86EA-327A-23702AFEACC2}"/>
              </a:ext>
            </a:extLst>
          </p:cNvPr>
          <p:cNvGrpSpPr/>
          <p:nvPr/>
        </p:nvGrpSpPr>
        <p:grpSpPr>
          <a:xfrm>
            <a:off x="7374640" y="1621751"/>
            <a:ext cx="3342319" cy="369332"/>
            <a:chOff x="7374640" y="1621751"/>
            <a:chExt cx="3342319" cy="369332"/>
          </a:xfrm>
        </p:grpSpPr>
        <p:sp>
          <p:nvSpPr>
            <p:cNvPr id="41" name="Rectangle 3275">
              <a:extLst>
                <a:ext uri="{FF2B5EF4-FFF2-40B4-BE49-F238E27FC236}">
                  <a16:creationId xmlns:a16="http://schemas.microsoft.com/office/drawing/2014/main" id="{BA549B23-1507-4CE5-9652-DB9C86C03F1E}"/>
                </a:ext>
              </a:extLst>
            </p:cNvPr>
            <p:cNvSpPr/>
            <p:nvPr/>
          </p:nvSpPr>
          <p:spPr>
            <a:xfrm>
              <a:off x="9735671" y="1621751"/>
              <a:ext cx="981288" cy="369332"/>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FF0000"/>
                  </a:solidFill>
                  <a:effectLst/>
                  <a:uLnTx/>
                  <a:uFillTx/>
                </a:rPr>
                <a:t>Spires</a:t>
              </a:r>
            </a:p>
          </p:txBody>
        </p:sp>
        <p:cxnSp>
          <p:nvCxnSpPr>
            <p:cNvPr id="31" name="Connecteur droit avec flèche 30">
              <a:extLst>
                <a:ext uri="{FF2B5EF4-FFF2-40B4-BE49-F238E27FC236}">
                  <a16:creationId xmlns:a16="http://schemas.microsoft.com/office/drawing/2014/main" id="{96E0C6F9-D31E-4CB8-8A46-2E3AE7EDF609}"/>
                </a:ext>
              </a:extLst>
            </p:cNvPr>
            <p:cNvCxnSpPr/>
            <p:nvPr/>
          </p:nvCxnSpPr>
          <p:spPr>
            <a:xfrm>
              <a:off x="7374640" y="1895783"/>
              <a:ext cx="1584000" cy="0"/>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5" name="Rectangle 3275">
            <a:extLst>
              <a:ext uri="{FF2B5EF4-FFF2-40B4-BE49-F238E27FC236}">
                <a16:creationId xmlns:a16="http://schemas.microsoft.com/office/drawing/2014/main" id="{7A63C458-2FFD-4FEC-8026-BAED077862BC}"/>
              </a:ext>
            </a:extLst>
          </p:cNvPr>
          <p:cNvSpPr/>
          <p:nvPr/>
        </p:nvSpPr>
        <p:spPr>
          <a:xfrm>
            <a:off x="9155411" y="1723457"/>
            <a:ext cx="1944000"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latin typeface="Times New Roman" panose="02020603050405020304" pitchFamily="18" charset="0"/>
                <a:cs typeface="Times New Roman" panose="02020603050405020304" pitchFamily="18" charset="0"/>
              </a:rPr>
              <a:t>……………………….</a:t>
            </a:r>
          </a:p>
        </p:txBody>
      </p:sp>
      <p:grpSp>
        <p:nvGrpSpPr>
          <p:cNvPr id="11" name="Groupe 10">
            <a:extLst>
              <a:ext uri="{FF2B5EF4-FFF2-40B4-BE49-F238E27FC236}">
                <a16:creationId xmlns:a16="http://schemas.microsoft.com/office/drawing/2014/main" id="{99F17805-1F53-2F80-2929-BFD5CFFE0720}"/>
              </a:ext>
            </a:extLst>
          </p:cNvPr>
          <p:cNvGrpSpPr/>
          <p:nvPr/>
        </p:nvGrpSpPr>
        <p:grpSpPr>
          <a:xfrm>
            <a:off x="7863039" y="2516728"/>
            <a:ext cx="4137655" cy="246221"/>
            <a:chOff x="7863039" y="2516728"/>
            <a:chExt cx="4137655" cy="246221"/>
          </a:xfrm>
        </p:grpSpPr>
        <p:cxnSp>
          <p:nvCxnSpPr>
            <p:cNvPr id="34" name="Connecteur droit avec flèche 33">
              <a:extLst>
                <a:ext uri="{FF2B5EF4-FFF2-40B4-BE49-F238E27FC236}">
                  <a16:creationId xmlns:a16="http://schemas.microsoft.com/office/drawing/2014/main" id="{23FE3FA9-799D-48A7-A3F6-D792B39C4691}"/>
                </a:ext>
              </a:extLst>
            </p:cNvPr>
            <p:cNvCxnSpPr/>
            <p:nvPr/>
          </p:nvCxnSpPr>
          <p:spPr>
            <a:xfrm>
              <a:off x="7863039" y="2693516"/>
              <a:ext cx="1152000" cy="0"/>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Rectangle 3275">
              <a:extLst>
                <a:ext uri="{FF2B5EF4-FFF2-40B4-BE49-F238E27FC236}">
                  <a16:creationId xmlns:a16="http://schemas.microsoft.com/office/drawing/2014/main" id="{012E07E2-2502-4874-AED4-57B8875FCD87}"/>
                </a:ext>
              </a:extLst>
            </p:cNvPr>
            <p:cNvSpPr/>
            <p:nvPr/>
          </p:nvSpPr>
          <p:spPr>
            <a:xfrm>
              <a:off x="9015039" y="2516728"/>
              <a:ext cx="2985655"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latin typeface="Times New Roman" panose="02020603050405020304" pitchFamily="18" charset="0"/>
                  <a:cs typeface="Times New Roman" panose="02020603050405020304" pitchFamily="18" charset="0"/>
                </a:rPr>
                <a:t>………………………………….</a:t>
              </a:r>
            </a:p>
          </p:txBody>
        </p:sp>
      </p:grpSp>
      <p:sp>
        <p:nvSpPr>
          <p:cNvPr id="43" name="Rectangle 3275">
            <a:extLst>
              <a:ext uri="{FF2B5EF4-FFF2-40B4-BE49-F238E27FC236}">
                <a16:creationId xmlns:a16="http://schemas.microsoft.com/office/drawing/2014/main" id="{CDEA64ED-17AB-47AF-9CD2-B81247C1DED9}"/>
              </a:ext>
            </a:extLst>
          </p:cNvPr>
          <p:cNvSpPr/>
          <p:nvPr/>
        </p:nvSpPr>
        <p:spPr>
          <a:xfrm>
            <a:off x="361048" y="3507973"/>
            <a:ext cx="3970319"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latin typeface="Times New Roman" panose="02020603050405020304" pitchFamily="18" charset="0"/>
                <a:cs typeface="Times New Roman" panose="02020603050405020304" pitchFamily="18" charset="0"/>
              </a:rPr>
              <a:t>…………………………………………..…….</a:t>
            </a:r>
          </a:p>
        </p:txBody>
      </p:sp>
      <p:sp>
        <p:nvSpPr>
          <p:cNvPr id="4" name="Titre 3">
            <a:extLst>
              <a:ext uri="{FF2B5EF4-FFF2-40B4-BE49-F238E27FC236}">
                <a16:creationId xmlns:a16="http://schemas.microsoft.com/office/drawing/2014/main" id="{A0687B2E-C716-A07D-FE52-CEB19C36005F}"/>
              </a:ext>
            </a:extLst>
          </p:cNvPr>
          <p:cNvSpPr>
            <a:spLocks noGrp="1"/>
          </p:cNvSpPr>
          <p:nvPr>
            <p:ph type="title"/>
          </p:nvPr>
        </p:nvSpPr>
        <p:spPr/>
        <p:txBody>
          <a:bodyPr/>
          <a:lstStyle/>
          <a:p>
            <a:r>
              <a:rPr lang="fr-FR"/>
              <a:t>Vous devez également vous rappeler les facteurs dont dépend l’intensité du courant électrique induit.</a:t>
            </a:r>
          </a:p>
        </p:txBody>
      </p:sp>
      <p:sp>
        <p:nvSpPr>
          <p:cNvPr id="5" name="Espace réservé du contenu 4">
            <a:extLst>
              <a:ext uri="{FF2B5EF4-FFF2-40B4-BE49-F238E27FC236}">
                <a16:creationId xmlns:a16="http://schemas.microsoft.com/office/drawing/2014/main" id="{115B0C9A-68D7-ABEE-DCBA-51A190B22015}"/>
              </a:ext>
            </a:extLst>
          </p:cNvPr>
          <p:cNvSpPr>
            <a:spLocks noGrp="1"/>
          </p:cNvSpPr>
          <p:nvPr>
            <p:ph sz="quarter" idx="11"/>
          </p:nvPr>
        </p:nvSpPr>
        <p:spPr/>
        <p:txBody>
          <a:bodyPr/>
          <a:lstStyle/>
          <a:p>
            <a:r>
              <a:rPr lang="fr-FR"/>
              <a:t>L’enseignant.e fait participer les élèves pour compléter les espaces en pointillés.</a:t>
            </a:r>
          </a:p>
        </p:txBody>
      </p:sp>
    </p:spTree>
    <p:extLst>
      <p:ext uri="{BB962C8B-B14F-4D97-AF65-F5344CB8AC3E}">
        <p14:creationId xmlns:p14="http://schemas.microsoft.com/office/powerpoint/2010/main" val="33515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wipe(up)">
                                      <p:cBhvr>
                                        <p:cTn id="47" dur="500"/>
                                        <p:tgtEl>
                                          <p:spTgt spid="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wipe(up)">
                                      <p:cBhvr>
                                        <p:cTn id="52" dur="500"/>
                                        <p:tgtEl>
                                          <p:spTgt spid="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8">
                                            <p:txEl>
                                              <p:pRg st="2" end="2"/>
                                            </p:txEl>
                                          </p:spTgt>
                                        </p:tgtEl>
                                        <p:attrNameLst>
                                          <p:attrName>style.visibility</p:attrName>
                                        </p:attrNameLst>
                                      </p:cBhvr>
                                      <p:to>
                                        <p:strVal val="visible"/>
                                      </p:to>
                                    </p:set>
                                    <p:animEffect transition="in" filter="wipe(up)">
                                      <p:cBhvr>
                                        <p:cTn id="5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bldP spid="40" grpId="0"/>
      <p:bldP spid="35"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8"/>
          <p:cNvPicPr>
            <a:picLocks noChangeAspect="1"/>
          </p:cNvPicPr>
          <p:nvPr/>
        </p:nvPicPr>
        <p:blipFill>
          <a:blip r:embed="rId3"/>
          <a:stretch>
            <a:fillRect/>
          </a:stretch>
        </p:blipFill>
        <p:spPr>
          <a:xfrm>
            <a:off x="11369308" y="291864"/>
            <a:ext cx="583170" cy="583170"/>
          </a:xfrm>
          <a:prstGeom prst="rect">
            <a:avLst/>
          </a:prstGeom>
        </p:spPr>
      </p:pic>
      <p:sp>
        <p:nvSpPr>
          <p:cNvPr id="120" name="ZoneTexte 1"/>
          <p:cNvSpPr txBox="1"/>
          <p:nvPr/>
        </p:nvSpPr>
        <p:spPr>
          <a:xfrm>
            <a:off x="9698578" y="3048301"/>
            <a:ext cx="1149027" cy="461665"/>
          </a:xfrm>
          <a:prstGeom prst="rect">
            <a:avLst/>
          </a:prstGeom>
          <a:noFill/>
        </p:spPr>
        <p:txBody>
          <a:bodyPr wrap="square" rtlCol="0">
            <a:spAutoFit/>
          </a:bodyPr>
          <a:lstStyle/>
          <a:p>
            <a:r>
              <a:rPr lang="fr-FR" sz="2400" noProof="0" dirty="0">
                <a:solidFill>
                  <a:srgbClr val="FF0000"/>
                </a:solidFill>
              </a:rPr>
              <a:t>Faible</a:t>
            </a:r>
          </a:p>
        </p:txBody>
      </p:sp>
      <p:sp>
        <p:nvSpPr>
          <p:cNvPr id="101" name="Freeform 5366"/>
          <p:cNvSpPr/>
          <p:nvPr/>
        </p:nvSpPr>
        <p:spPr>
          <a:xfrm>
            <a:off x="285215" y="1028231"/>
            <a:ext cx="6473646" cy="5732043"/>
          </a:xfrm>
          <a:custGeom>
            <a:avLst/>
            <a:gdLst/>
            <a:ahLst/>
            <a:cxnLst/>
            <a:rect l="0" t="0" r="0" b="0"/>
            <a:pathLst>
              <a:path w="6473646" h="5732043">
                <a:moveTo>
                  <a:pt x="108000" y="0"/>
                </a:moveTo>
                <a:cubicBezTo>
                  <a:pt x="48349" y="0"/>
                  <a:pt x="0" y="48348"/>
                  <a:pt x="0" y="108000"/>
                </a:cubicBezTo>
                <a:lnTo>
                  <a:pt x="0" y="5624042"/>
                </a:lnTo>
                <a:cubicBezTo>
                  <a:pt x="0" y="5683694"/>
                  <a:pt x="48349" y="5732043"/>
                  <a:pt x="108000" y="5732043"/>
                </a:cubicBezTo>
                <a:lnTo>
                  <a:pt x="6365645" y="5732043"/>
                </a:lnTo>
                <a:cubicBezTo>
                  <a:pt x="6425297" y="5732043"/>
                  <a:pt x="6473646" y="5683694"/>
                  <a:pt x="6473646" y="5624042"/>
                </a:cubicBezTo>
                <a:lnTo>
                  <a:pt x="6473646" y="108000"/>
                </a:lnTo>
                <a:cubicBezTo>
                  <a:pt x="6473646" y="48348"/>
                  <a:pt x="6425297" y="0"/>
                  <a:pt x="6365645" y="0"/>
                </a:cubicBezTo>
                <a:lnTo>
                  <a:pt x="108000" y="0"/>
                </a:lnTo>
                <a:close/>
                <a:moveTo>
                  <a:pt x="108000" y="0"/>
                </a:moveTo>
              </a:path>
            </a:pathLst>
          </a:custGeom>
          <a:noFill/>
          <a:ln w="6350" cap="flat" cmpd="sng" algn="ctr">
            <a:noFill/>
            <a:prstDash val="solid"/>
            <a:miter lim="508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9" name="Freeform 5365"/>
          <p:cNvSpPr/>
          <p:nvPr/>
        </p:nvSpPr>
        <p:spPr>
          <a:xfrm>
            <a:off x="356239" y="1232421"/>
            <a:ext cx="6302016" cy="5321486"/>
          </a:xfrm>
          <a:custGeom>
            <a:avLst/>
            <a:gdLst/>
            <a:ahLst/>
            <a:cxnLst/>
            <a:rect l="0" t="0" r="0" b="0"/>
            <a:pathLst>
              <a:path w="6473646" h="5732043">
                <a:moveTo>
                  <a:pt x="108000" y="0"/>
                </a:moveTo>
                <a:cubicBezTo>
                  <a:pt x="48349" y="0"/>
                  <a:pt x="0" y="48348"/>
                  <a:pt x="0" y="108000"/>
                </a:cubicBezTo>
                <a:lnTo>
                  <a:pt x="0" y="5624042"/>
                </a:lnTo>
                <a:cubicBezTo>
                  <a:pt x="0" y="5683694"/>
                  <a:pt x="48349" y="5732043"/>
                  <a:pt x="108000" y="5732043"/>
                </a:cubicBezTo>
                <a:lnTo>
                  <a:pt x="6365645" y="5732043"/>
                </a:lnTo>
                <a:cubicBezTo>
                  <a:pt x="6425297" y="5732043"/>
                  <a:pt x="6473646" y="5683694"/>
                  <a:pt x="6473646" y="5624042"/>
                </a:cubicBezTo>
                <a:lnTo>
                  <a:pt x="6473646" y="108000"/>
                </a:lnTo>
                <a:cubicBezTo>
                  <a:pt x="6473646" y="48348"/>
                  <a:pt x="6425297" y="0"/>
                  <a:pt x="6365645" y="0"/>
                </a:cubicBezTo>
                <a:close/>
                <a:moveTo>
                  <a:pt x="108000" y="0"/>
                </a:moveTo>
              </a:path>
            </a:pathLst>
          </a:custGeom>
          <a:solidFill>
            <a:srgbClr val="F3EBF5">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4" name="Freeform 5417"/>
          <p:cNvSpPr/>
          <p:nvPr/>
        </p:nvSpPr>
        <p:spPr>
          <a:xfrm>
            <a:off x="6764236" y="1960049"/>
            <a:ext cx="5149043" cy="260749"/>
          </a:xfrm>
          <a:custGeom>
            <a:avLst/>
            <a:gdLst/>
            <a:ahLst/>
            <a:cxnLst/>
            <a:rect l="0" t="0" r="0" b="0"/>
            <a:pathLst>
              <a:path w="6138405" h="217233">
                <a:moveTo>
                  <a:pt x="0" y="0"/>
                </a:moveTo>
                <a:lnTo>
                  <a:pt x="0" y="217233"/>
                </a:lnTo>
                <a:lnTo>
                  <a:pt x="6102400" y="217233"/>
                </a:lnTo>
                <a:cubicBezTo>
                  <a:pt x="6122289" y="217233"/>
                  <a:pt x="6138405" y="201117"/>
                  <a:pt x="6138405" y="181241"/>
                </a:cubicBezTo>
                <a:lnTo>
                  <a:pt x="6138405" y="36017"/>
                </a:lnTo>
                <a:cubicBezTo>
                  <a:pt x="6138405" y="16128"/>
                  <a:pt x="6122289" y="0"/>
                  <a:pt x="6102400" y="0"/>
                </a:cubicBezTo>
                <a:close/>
                <a:moveTo>
                  <a:pt x="0" y="0"/>
                </a:moveTo>
              </a:path>
            </a:pathLst>
          </a:custGeom>
          <a:solidFill>
            <a:srgbClr val="EEE3F0">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solidFill>
                <a:prstClr val="white"/>
              </a:solidFill>
              <a:effectLst/>
              <a:uLnTx/>
              <a:uFillTx/>
              <a:latin typeface="Calibri"/>
              <a:ea typeface="+mn-ea"/>
              <a:cs typeface="+mn-cs"/>
            </a:endParaRPr>
          </a:p>
        </p:txBody>
      </p:sp>
      <p:sp>
        <p:nvSpPr>
          <p:cNvPr id="137" name="Freeform 5420"/>
          <p:cNvSpPr/>
          <p:nvPr/>
        </p:nvSpPr>
        <p:spPr>
          <a:xfrm>
            <a:off x="6788105" y="3953324"/>
            <a:ext cx="5164373" cy="316543"/>
          </a:xfrm>
          <a:custGeom>
            <a:avLst/>
            <a:gdLst/>
            <a:ahLst/>
            <a:cxnLst/>
            <a:rect l="0" t="0" r="0" b="0"/>
            <a:pathLst>
              <a:path w="6138405" h="217233">
                <a:moveTo>
                  <a:pt x="0" y="0"/>
                </a:moveTo>
                <a:lnTo>
                  <a:pt x="0" y="217233"/>
                </a:lnTo>
                <a:lnTo>
                  <a:pt x="6102400" y="217233"/>
                </a:lnTo>
                <a:cubicBezTo>
                  <a:pt x="6122289" y="217233"/>
                  <a:pt x="6138405" y="201117"/>
                  <a:pt x="6138405" y="181241"/>
                </a:cubicBezTo>
                <a:lnTo>
                  <a:pt x="6138405" y="36017"/>
                </a:lnTo>
                <a:cubicBezTo>
                  <a:pt x="6138405" y="16128"/>
                  <a:pt x="6122289" y="0"/>
                  <a:pt x="6102400" y="0"/>
                </a:cubicBezTo>
                <a:close/>
                <a:moveTo>
                  <a:pt x="0" y="0"/>
                </a:moveTo>
              </a:path>
            </a:pathLst>
          </a:custGeom>
          <a:solidFill>
            <a:srgbClr val="EEE3F0">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solidFill>
                <a:prstClr val="white"/>
              </a:solidFill>
              <a:effectLst/>
              <a:uLnTx/>
              <a:uFillTx/>
              <a:latin typeface="Calibri"/>
              <a:ea typeface="+mn-ea"/>
              <a:cs typeface="+mn-cs"/>
            </a:endParaRPr>
          </a:p>
        </p:txBody>
      </p:sp>
      <p:sp>
        <p:nvSpPr>
          <p:cNvPr id="142" name="Rectangle 5438"/>
          <p:cNvSpPr/>
          <p:nvPr/>
        </p:nvSpPr>
        <p:spPr>
          <a:xfrm>
            <a:off x="6798840" y="1952373"/>
            <a:ext cx="5114439" cy="246221"/>
          </a:xfrm>
          <a:prstGeom prst="rect">
            <a:avLst/>
          </a:prstGeom>
        </p:spPr>
        <p:txBody>
          <a:bodyPr wrap="square" lIns="0" tIns="0" rIns="0" bIns="0">
            <a:spAutoFit/>
          </a:bodyPr>
          <a:lstStyle/>
          <a:p>
            <a:pPr lvl="0" defTabSz="914400">
              <a:defRPr/>
            </a:pPr>
            <a:r>
              <a:rPr kumimoji="0" lang="fr-FR" sz="1600" b="1" i="0" u="none" strike="noStrike" kern="0" cap="none" spc="0" normalizeH="0" baseline="0" noProof="0" dirty="0">
                <a:ln>
                  <a:noFill/>
                </a:ln>
                <a:solidFill>
                  <a:srgbClr val="F5821F"/>
                </a:solidFill>
                <a:effectLst/>
                <a:uLnTx/>
                <a:uFillTx/>
                <a:latin typeface="Calibri-Bold"/>
              </a:rPr>
              <a:t>1</a:t>
            </a:r>
            <a:r>
              <a:rPr kumimoji="0" lang="fr-FR" sz="1600" b="1" i="0" u="none" strike="noStrike" kern="0" cap="none" spc="542" normalizeH="0" baseline="0" noProof="0" dirty="0">
                <a:ln>
                  <a:noFill/>
                </a:ln>
                <a:solidFill>
                  <a:srgbClr val="F5821F"/>
                </a:solidFill>
                <a:effectLst/>
                <a:uLnTx/>
                <a:uFillTx/>
                <a:latin typeface="Calibri-Bold"/>
              </a:rPr>
              <a:t>.</a:t>
            </a:r>
            <a:r>
              <a:rPr lang="fr-FR" sz="1600" kern="0" noProof="0" dirty="0">
                <a:solidFill>
                  <a:srgbClr val="231F20"/>
                </a:solidFill>
              </a:rPr>
              <a:t> Organiser les résultats.</a:t>
            </a:r>
            <a:endParaRPr kumimoji="0" lang="fr-FR" sz="1600" b="0" i="0" u="none" strike="noStrike" kern="0" cap="none" spc="0" normalizeH="0" baseline="0" noProof="0" dirty="0">
              <a:ln>
                <a:noFill/>
              </a:ln>
              <a:solidFill>
                <a:srgbClr val="231F20"/>
              </a:solidFill>
              <a:effectLst/>
              <a:uLnTx/>
              <a:uFillTx/>
            </a:endParaRPr>
          </a:p>
        </p:txBody>
      </p:sp>
      <p:sp>
        <p:nvSpPr>
          <p:cNvPr id="145" name="Rectangle 5441"/>
          <p:cNvSpPr/>
          <p:nvPr/>
        </p:nvSpPr>
        <p:spPr>
          <a:xfrm>
            <a:off x="6903453" y="3968467"/>
            <a:ext cx="3687858" cy="276999"/>
          </a:xfrm>
          <a:prstGeom prst="rect">
            <a:avLst/>
          </a:prstGeom>
        </p:spPr>
        <p:txBody>
          <a:bodyPr wrap="square" lIns="0" tIns="0" rIns="0" bIns="0">
            <a:spAutoFit/>
          </a:bodyPr>
          <a:lstStyle/>
          <a:p>
            <a:pPr lvl="0" defTabSz="914400">
              <a:defRPr/>
            </a:pPr>
            <a:r>
              <a:rPr kumimoji="0" lang="fr-FR" b="1" i="0" u="none" strike="noStrike" kern="0" cap="none" spc="0" normalizeH="0" baseline="0" noProof="0" dirty="0">
                <a:ln>
                  <a:noFill/>
                </a:ln>
                <a:solidFill>
                  <a:srgbClr val="F5821F"/>
                </a:solidFill>
                <a:effectLst/>
                <a:uLnTx/>
                <a:uFillTx/>
                <a:latin typeface="Calibri-Bold"/>
              </a:rPr>
              <a:t>2.</a:t>
            </a:r>
            <a:r>
              <a:rPr kumimoji="0" lang="fr-FR" b="0" i="0" u="none" strike="noStrike" kern="0" cap="none" spc="0" normalizeH="0" baseline="0" noProof="0" dirty="0">
                <a:ln>
                  <a:noFill/>
                </a:ln>
                <a:solidFill>
                  <a:srgbClr val="231F20"/>
                </a:solidFill>
                <a:effectLst/>
                <a:uLnTx/>
                <a:uFillTx/>
              </a:rPr>
              <a:t> </a:t>
            </a:r>
            <a:r>
              <a:rPr lang="fr-FR" kern="0" noProof="0" dirty="0">
                <a:solidFill>
                  <a:srgbClr val="231F20"/>
                </a:solidFill>
              </a:rPr>
              <a:t>Tirer une conclusion.</a:t>
            </a:r>
            <a:endParaRPr kumimoji="0" lang="fr-FR" b="1" i="0" u="none" strike="noStrike" kern="0" cap="none" spc="0" normalizeH="0" baseline="0" noProof="0" dirty="0">
              <a:ln>
                <a:noFill/>
              </a:ln>
              <a:solidFill>
                <a:srgbClr val="0FA9B9"/>
              </a:solidFill>
              <a:effectLst/>
              <a:uLnTx/>
              <a:uFillTx/>
              <a:latin typeface="Calibri-Bold"/>
            </a:endParaRPr>
          </a:p>
        </p:txBody>
      </p:sp>
      <p:sp>
        <p:nvSpPr>
          <p:cNvPr id="150" name="Freeform 4371"/>
          <p:cNvSpPr/>
          <p:nvPr/>
        </p:nvSpPr>
        <p:spPr>
          <a:xfrm>
            <a:off x="2051956" y="1351951"/>
            <a:ext cx="4468332" cy="57258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0" dirty="0"/>
          </a:p>
        </p:txBody>
      </p:sp>
      <p:sp>
        <p:nvSpPr>
          <p:cNvPr id="152" name="Rectangle 4402"/>
          <p:cNvSpPr/>
          <p:nvPr/>
        </p:nvSpPr>
        <p:spPr>
          <a:xfrm>
            <a:off x="484679" y="1804513"/>
            <a:ext cx="6214525" cy="1069780"/>
          </a:xfrm>
          <a:prstGeom prst="rect">
            <a:avLst/>
          </a:prstGeom>
        </p:spPr>
        <p:txBody>
          <a:bodyPr wrap="square" lIns="0" tIns="0" rIns="0" bIns="0">
            <a:spAutoFit/>
          </a:bodyPr>
          <a:lstStyle/>
          <a:p>
            <a:pPr marL="0"/>
            <a:r>
              <a:rPr lang="fr-FR" sz="1600" b="1" i="0" spc="0" baseline="0" noProof="0" dirty="0">
                <a:solidFill>
                  <a:srgbClr val="231F20"/>
                </a:solidFill>
                <a:latin typeface="Calibri"/>
              </a:rPr>
              <a:t>Expérience: </a:t>
            </a:r>
          </a:p>
          <a:p>
            <a:pPr>
              <a:lnSpc>
                <a:spcPts val="1637"/>
              </a:lnSpc>
            </a:pPr>
            <a:r>
              <a:rPr lang="fr-FR" sz="1600" noProof="0" dirty="0">
                <a:solidFill>
                  <a:srgbClr val="231F20"/>
                </a:solidFill>
              </a:rPr>
              <a:t>On fait passer un aimant devant une bobine reliée à un multimètre selon deux situations :</a:t>
            </a:r>
          </a:p>
          <a:p>
            <a:pPr>
              <a:lnSpc>
                <a:spcPts val="1637"/>
              </a:lnSpc>
            </a:pPr>
            <a:r>
              <a:rPr lang="fr-FR" sz="1600" noProof="0" dirty="0">
                <a:solidFill>
                  <a:srgbClr val="231F20"/>
                </a:solidFill>
              </a:rPr>
              <a:t>- Aimant déplacé lentement</a:t>
            </a:r>
          </a:p>
          <a:p>
            <a:pPr>
              <a:lnSpc>
                <a:spcPts val="1637"/>
              </a:lnSpc>
            </a:pPr>
            <a:r>
              <a:rPr lang="fr-FR" sz="1600" noProof="0" dirty="0">
                <a:solidFill>
                  <a:srgbClr val="231F20"/>
                </a:solidFill>
              </a:rPr>
              <a:t>- Aimant déplacé rapidement</a:t>
            </a:r>
          </a:p>
        </p:txBody>
      </p:sp>
      <p:sp>
        <p:nvSpPr>
          <p:cNvPr id="153" name="Rectangle 4403"/>
          <p:cNvSpPr/>
          <p:nvPr/>
        </p:nvSpPr>
        <p:spPr>
          <a:xfrm>
            <a:off x="2184548" y="1391821"/>
            <a:ext cx="4209446" cy="492443"/>
          </a:xfrm>
          <a:prstGeom prst="rect">
            <a:avLst/>
          </a:prstGeom>
        </p:spPr>
        <p:txBody>
          <a:bodyPr wrap="square" lIns="0" tIns="0" rIns="0" bIns="0">
            <a:spAutoFit/>
          </a:bodyPr>
          <a:lstStyle/>
          <a:p>
            <a:pPr algn="just"/>
            <a:r>
              <a:rPr lang="fr-FR" sz="1600" noProof="0" dirty="0">
                <a:solidFill>
                  <a:srgbClr val="231F20"/>
                </a:solidFill>
              </a:rPr>
              <a:t>Si la vitesse de l’aimant augmente, alors l’intensité du courant induit augmente.</a:t>
            </a:r>
          </a:p>
        </p:txBody>
      </p:sp>
      <p:grpSp>
        <p:nvGrpSpPr>
          <p:cNvPr id="7" name="Group 6"/>
          <p:cNvGrpSpPr/>
          <p:nvPr/>
        </p:nvGrpSpPr>
        <p:grpSpPr>
          <a:xfrm>
            <a:off x="350864" y="1232421"/>
            <a:ext cx="1465173" cy="351007"/>
            <a:chOff x="350864" y="1232421"/>
            <a:chExt cx="1465173" cy="351007"/>
          </a:xfrm>
        </p:grpSpPr>
        <p:sp>
          <p:nvSpPr>
            <p:cNvPr id="151" name="Freeform 4372"/>
            <p:cNvSpPr/>
            <p:nvPr/>
          </p:nvSpPr>
          <p:spPr>
            <a:xfrm>
              <a:off x="350864" y="1232421"/>
              <a:ext cx="1465173" cy="351007"/>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0" dirty="0"/>
            </a:p>
          </p:txBody>
        </p:sp>
        <p:sp>
          <p:nvSpPr>
            <p:cNvPr id="154" name="Rectangle 4404"/>
            <p:cNvSpPr/>
            <p:nvPr/>
          </p:nvSpPr>
          <p:spPr>
            <a:xfrm>
              <a:off x="626951" y="1271113"/>
              <a:ext cx="1027525" cy="276999"/>
            </a:xfrm>
            <a:prstGeom prst="rect">
              <a:avLst/>
            </a:prstGeom>
          </p:spPr>
          <p:txBody>
            <a:bodyPr wrap="none" lIns="0" tIns="0" rIns="0" bIns="0">
              <a:spAutoFit/>
            </a:bodyPr>
            <a:lstStyle/>
            <a:p>
              <a:pPr marL="0"/>
              <a:r>
                <a:rPr lang="fr-FR" b="1" i="0" spc="0" baseline="0" noProof="0" dirty="0">
                  <a:solidFill>
                    <a:srgbClr val="FFFFFF"/>
                  </a:solidFill>
                  <a:latin typeface="Calibri"/>
                </a:rPr>
                <a:t>Hypothèse</a:t>
              </a:r>
            </a:p>
          </p:txBody>
        </p:sp>
      </p:grpSp>
      <p:grpSp>
        <p:nvGrpSpPr>
          <p:cNvPr id="5" name="Group 4"/>
          <p:cNvGrpSpPr/>
          <p:nvPr/>
        </p:nvGrpSpPr>
        <p:grpSpPr>
          <a:xfrm>
            <a:off x="2177657" y="2938223"/>
            <a:ext cx="3937955" cy="3562839"/>
            <a:chOff x="866097" y="2687665"/>
            <a:chExt cx="5078475" cy="4612481"/>
          </a:xfrm>
        </p:grpSpPr>
        <p:sp>
          <p:nvSpPr>
            <p:cNvPr id="146" name="Freeform 4317"/>
            <p:cNvSpPr/>
            <p:nvPr/>
          </p:nvSpPr>
          <p:spPr>
            <a:xfrm>
              <a:off x="866097" y="2687665"/>
              <a:ext cx="5078475" cy="4612479"/>
            </a:xfrm>
            <a:custGeom>
              <a:avLst/>
              <a:gdLst/>
              <a:ahLst/>
              <a:cxnLst/>
              <a:rect l="0" t="0" r="0" b="0"/>
              <a:pathLst>
                <a:path w="5078475" h="5120475">
                  <a:moveTo>
                    <a:pt x="71996" y="0"/>
                  </a:moveTo>
                  <a:cubicBezTo>
                    <a:pt x="32233" y="0"/>
                    <a:pt x="0" y="32232"/>
                    <a:pt x="0" y="71996"/>
                  </a:cubicBezTo>
                  <a:lnTo>
                    <a:pt x="0" y="5048478"/>
                  </a:lnTo>
                  <a:cubicBezTo>
                    <a:pt x="0" y="5088242"/>
                    <a:pt x="32233" y="5120475"/>
                    <a:pt x="71996" y="5120475"/>
                  </a:cubicBezTo>
                  <a:lnTo>
                    <a:pt x="5006466" y="5120475"/>
                  </a:lnTo>
                  <a:cubicBezTo>
                    <a:pt x="5046230" y="5120475"/>
                    <a:pt x="5078475" y="5088242"/>
                    <a:pt x="5078475" y="5048478"/>
                  </a:cubicBezTo>
                  <a:lnTo>
                    <a:pt x="5078475" y="71996"/>
                  </a:lnTo>
                  <a:cubicBezTo>
                    <a:pt x="5078475" y="32232"/>
                    <a:pt x="5046230" y="0"/>
                    <a:pt x="5006466" y="0"/>
                  </a:cubicBezTo>
                  <a:close/>
                  <a:moveTo>
                    <a:pt x="71996" y="0"/>
                  </a:moveTo>
                </a:path>
              </a:pathLst>
            </a:custGeom>
            <a:solidFill>
              <a:srgbClr val="FFFFFF">
                <a:alpha val="10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noProof="0" dirty="0"/>
            </a:p>
          </p:txBody>
        </p:sp>
        <p:pic>
          <p:nvPicPr>
            <p:cNvPr id="148" name="Picture 4319"/>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332481" y="2742180"/>
              <a:ext cx="4399874" cy="2372800"/>
            </a:xfrm>
            <a:prstGeom prst="rect">
              <a:avLst/>
            </a:prstGeom>
            <a:noFill/>
          </p:spPr>
        </p:pic>
        <p:pic>
          <p:nvPicPr>
            <p:cNvPr id="149" name="Picture 432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272274" y="4927346"/>
              <a:ext cx="4399874" cy="2372800"/>
            </a:xfrm>
            <a:prstGeom prst="rect">
              <a:avLst/>
            </a:prstGeom>
            <a:noFill/>
          </p:spPr>
        </p:pic>
        <p:sp>
          <p:nvSpPr>
            <p:cNvPr id="155" name="Rectangle 4405"/>
            <p:cNvSpPr/>
            <p:nvPr/>
          </p:nvSpPr>
          <p:spPr>
            <a:xfrm>
              <a:off x="2876404" y="4442907"/>
              <a:ext cx="2985054" cy="318760"/>
            </a:xfrm>
            <a:prstGeom prst="rect">
              <a:avLst/>
            </a:prstGeom>
          </p:spPr>
          <p:txBody>
            <a:bodyPr wrap="none" lIns="0" tIns="0" rIns="0" bIns="0">
              <a:spAutoFit/>
            </a:bodyPr>
            <a:lstStyle/>
            <a:p>
              <a:pPr marL="0"/>
              <a:r>
                <a:rPr lang="fr-FR" sz="1600" b="0" i="0" spc="0" baseline="0" noProof="0" dirty="0">
                  <a:solidFill>
                    <a:srgbClr val="231F20"/>
                  </a:solidFill>
                  <a:latin typeface="Calibri"/>
                </a:rPr>
                <a:t>Aimant déplacé rapidement</a:t>
              </a:r>
            </a:p>
          </p:txBody>
        </p:sp>
        <p:sp>
          <p:nvSpPr>
            <p:cNvPr id="156" name="Rectangle 4406"/>
            <p:cNvSpPr/>
            <p:nvPr/>
          </p:nvSpPr>
          <p:spPr>
            <a:xfrm>
              <a:off x="2876404" y="6760521"/>
              <a:ext cx="2848780" cy="318760"/>
            </a:xfrm>
            <a:prstGeom prst="rect">
              <a:avLst/>
            </a:prstGeom>
          </p:spPr>
          <p:txBody>
            <a:bodyPr wrap="none" lIns="0" tIns="0" rIns="0" bIns="0">
              <a:spAutoFit/>
            </a:bodyPr>
            <a:lstStyle/>
            <a:p>
              <a:pPr marL="0"/>
              <a:r>
                <a:rPr lang="fr-FR" sz="1600" b="0" i="0" spc="0" baseline="0" noProof="0" dirty="0">
                  <a:solidFill>
                    <a:srgbClr val="231F20"/>
                  </a:solidFill>
                  <a:latin typeface="Calibri"/>
                </a:rPr>
                <a:t>Aimant déplacé lentement</a:t>
              </a:r>
            </a:p>
          </p:txBody>
        </p:sp>
        <p:sp>
          <p:nvSpPr>
            <p:cNvPr id="157" name="Rectangle 4411"/>
            <p:cNvSpPr/>
            <p:nvPr/>
          </p:nvSpPr>
          <p:spPr>
            <a:xfrm>
              <a:off x="1770875" y="2973711"/>
              <a:ext cx="270206" cy="203910"/>
            </a:xfrm>
            <a:prstGeom prst="rect">
              <a:avLst/>
            </a:prstGeom>
          </p:spPr>
          <p:txBody>
            <a:bodyPr wrap="none" lIns="0" tIns="0" rIns="0" bIns="0">
              <a:spAutoFit/>
            </a:bodyPr>
            <a:lstStyle/>
            <a:p>
              <a:pPr marL="0"/>
              <a:r>
                <a:rPr lang="fr-FR" sz="1200" b="0" i="0" spc="0" baseline="0" noProof="0" dirty="0">
                  <a:solidFill>
                    <a:srgbClr val="231F20"/>
                  </a:solidFill>
                  <a:latin typeface="Calibri"/>
                </a:rPr>
                <a:t>2.04</a:t>
              </a:r>
            </a:p>
          </p:txBody>
        </p:sp>
        <p:sp>
          <p:nvSpPr>
            <p:cNvPr id="158" name="Rectangle 4412"/>
            <p:cNvSpPr/>
            <p:nvPr/>
          </p:nvSpPr>
          <p:spPr>
            <a:xfrm>
              <a:off x="1635946" y="5136826"/>
              <a:ext cx="351282" cy="203910"/>
            </a:xfrm>
            <a:prstGeom prst="rect">
              <a:avLst/>
            </a:prstGeom>
          </p:spPr>
          <p:txBody>
            <a:bodyPr wrap="none" lIns="0" tIns="0" rIns="0" bIns="0">
              <a:spAutoFit/>
            </a:bodyPr>
            <a:lstStyle/>
            <a:p>
              <a:pPr marL="0"/>
              <a:r>
                <a:rPr lang="fr-FR" sz="1200" b="0" i="0" spc="0" baseline="0" noProof="0" dirty="0">
                  <a:solidFill>
                    <a:srgbClr val="231F20"/>
                  </a:solidFill>
                  <a:latin typeface="Calibri"/>
                </a:rPr>
                <a:t>- 1.82</a:t>
              </a:r>
            </a:p>
          </p:txBody>
        </p:sp>
      </p:grpSp>
      <p:graphicFrame>
        <p:nvGraphicFramePr>
          <p:cNvPr id="2" name="Tableau 1">
            <a:extLst>
              <a:ext uri="{FF2B5EF4-FFF2-40B4-BE49-F238E27FC236}">
                <a16:creationId xmlns:a16="http://schemas.microsoft.com/office/drawing/2014/main" id="{85CFE485-C34C-48C4-9626-41D75A1D2120}"/>
              </a:ext>
            </a:extLst>
          </p:cNvPr>
          <p:cNvGraphicFramePr>
            <a:graphicFrameLocks noGrp="1"/>
          </p:cNvGraphicFramePr>
          <p:nvPr>
            <p:extLst>
              <p:ext uri="{D42A27DB-BD31-4B8C-83A1-F6EECF244321}">
                <p14:modId xmlns:p14="http://schemas.microsoft.com/office/powerpoint/2010/main" val="1227505758"/>
              </p:ext>
            </p:extLst>
          </p:nvPr>
        </p:nvGraphicFramePr>
        <p:xfrm>
          <a:off x="6870962" y="2499046"/>
          <a:ext cx="4968000" cy="1010920"/>
        </p:xfrm>
        <a:graphic>
          <a:graphicData uri="http://schemas.openxmlformats.org/drawingml/2006/table">
            <a:tbl>
              <a:tblPr firstRow="1" bandRow="1">
                <a:tableStyleId>{5940675A-B579-460E-94D1-54222C63F5DA}</a:tableStyleId>
              </a:tblPr>
              <a:tblGrid>
                <a:gridCol w="2802427">
                  <a:extLst>
                    <a:ext uri="{9D8B030D-6E8A-4147-A177-3AD203B41FA5}">
                      <a16:colId xmlns:a16="http://schemas.microsoft.com/office/drawing/2014/main" val="1065652240"/>
                    </a:ext>
                  </a:extLst>
                </a:gridCol>
                <a:gridCol w="1090864">
                  <a:extLst>
                    <a:ext uri="{9D8B030D-6E8A-4147-A177-3AD203B41FA5}">
                      <a16:colId xmlns:a16="http://schemas.microsoft.com/office/drawing/2014/main" val="3751760415"/>
                    </a:ext>
                  </a:extLst>
                </a:gridCol>
                <a:gridCol w="1074709">
                  <a:extLst>
                    <a:ext uri="{9D8B030D-6E8A-4147-A177-3AD203B41FA5}">
                      <a16:colId xmlns:a16="http://schemas.microsoft.com/office/drawing/2014/main" val="2527900851"/>
                    </a:ext>
                  </a:extLst>
                </a:gridCol>
              </a:tblGrid>
              <a:tr h="370840">
                <a:tc>
                  <a:txBody>
                    <a:bodyPr/>
                    <a:lstStyle/>
                    <a:p>
                      <a:pPr algn="just"/>
                      <a:r>
                        <a:rPr lang="fr-FR" noProof="0" dirty="0"/>
                        <a:t>La vitesse de mouvement de l’aimant</a:t>
                      </a:r>
                    </a:p>
                  </a:txBody>
                  <a:tcPr/>
                </a:tc>
                <a:tc>
                  <a:txBody>
                    <a:bodyPr/>
                    <a:lstStyle/>
                    <a:p>
                      <a:pPr algn="ctr"/>
                      <a:r>
                        <a:rPr lang="fr-FR" noProof="0" dirty="0"/>
                        <a:t>Petite</a:t>
                      </a:r>
                    </a:p>
                  </a:txBody>
                  <a:tcPr anchor="ctr"/>
                </a:tc>
                <a:tc>
                  <a:txBody>
                    <a:bodyPr/>
                    <a:lstStyle/>
                    <a:p>
                      <a:pPr algn="ctr"/>
                      <a:r>
                        <a:rPr lang="fr-FR" noProof="0" dirty="0"/>
                        <a:t>Grande </a:t>
                      </a:r>
                    </a:p>
                  </a:txBody>
                  <a:tcPr anchor="ctr"/>
                </a:tc>
                <a:extLst>
                  <a:ext uri="{0D108BD9-81ED-4DB2-BD59-A6C34878D82A}">
                    <a16:rowId xmlns:a16="http://schemas.microsoft.com/office/drawing/2014/main" val="357754509"/>
                  </a:ext>
                </a:extLst>
              </a:tr>
              <a:tr h="370840">
                <a:tc>
                  <a:txBody>
                    <a:bodyPr/>
                    <a:lstStyle/>
                    <a:p>
                      <a:pPr algn="just"/>
                      <a:r>
                        <a:rPr lang="fr-FR" noProof="0" dirty="0"/>
                        <a:t>L’intensité du courant induit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noProof="0" dirty="0"/>
                        <a:t>……………….</a:t>
                      </a:r>
                    </a:p>
                  </a:txBody>
                  <a:tcPr anchor="ctr"/>
                </a:tc>
                <a:tc>
                  <a:txBody>
                    <a:bodyPr/>
                    <a:lstStyle/>
                    <a:p>
                      <a:pPr algn="ctr"/>
                      <a:r>
                        <a:rPr lang="fr-FR" sz="1400" noProof="0" dirty="0"/>
                        <a:t>……………….</a:t>
                      </a:r>
                    </a:p>
                  </a:txBody>
                  <a:tcPr anchor="ctr"/>
                </a:tc>
                <a:extLst>
                  <a:ext uri="{0D108BD9-81ED-4DB2-BD59-A6C34878D82A}">
                    <a16:rowId xmlns:a16="http://schemas.microsoft.com/office/drawing/2014/main" val="87809104"/>
                  </a:ext>
                </a:extLst>
              </a:tr>
            </a:tbl>
          </a:graphicData>
        </a:graphic>
      </p:graphicFrame>
      <p:sp>
        <p:nvSpPr>
          <p:cNvPr id="62" name="ZoneTexte 1">
            <a:extLst>
              <a:ext uri="{FF2B5EF4-FFF2-40B4-BE49-F238E27FC236}">
                <a16:creationId xmlns:a16="http://schemas.microsoft.com/office/drawing/2014/main" id="{F62A5E8F-E458-4A36-BFCD-EDDB21C46CFA}"/>
              </a:ext>
            </a:extLst>
          </p:cNvPr>
          <p:cNvSpPr txBox="1"/>
          <p:nvPr/>
        </p:nvSpPr>
        <p:spPr>
          <a:xfrm>
            <a:off x="10762304" y="3048301"/>
            <a:ext cx="1149027" cy="461665"/>
          </a:xfrm>
          <a:prstGeom prst="rect">
            <a:avLst/>
          </a:prstGeom>
          <a:noFill/>
        </p:spPr>
        <p:txBody>
          <a:bodyPr wrap="square" rtlCol="0">
            <a:spAutoFit/>
          </a:bodyPr>
          <a:lstStyle/>
          <a:p>
            <a:r>
              <a:rPr lang="fr-FR" sz="2400" noProof="0" dirty="0">
                <a:solidFill>
                  <a:srgbClr val="FF0000"/>
                </a:solidFill>
              </a:rPr>
              <a:t>Grande</a:t>
            </a:r>
          </a:p>
        </p:txBody>
      </p:sp>
      <p:sp>
        <p:nvSpPr>
          <p:cNvPr id="63" name="Freeform 4323">
            <a:extLst>
              <a:ext uri="{FF2B5EF4-FFF2-40B4-BE49-F238E27FC236}">
                <a16:creationId xmlns:a16="http://schemas.microsoft.com/office/drawing/2014/main" id="{0B6AE14C-D8A8-4185-BEA2-531CABBC56BA}"/>
              </a:ext>
            </a:extLst>
          </p:cNvPr>
          <p:cNvSpPr/>
          <p:nvPr/>
        </p:nvSpPr>
        <p:spPr>
          <a:xfrm>
            <a:off x="6027859" y="7212836"/>
            <a:ext cx="6141605" cy="239268"/>
          </a:xfrm>
          <a:custGeom>
            <a:avLst/>
            <a:gdLst/>
            <a:ahLst/>
            <a:cxnLst/>
            <a:rect l="0" t="0" r="0" b="0"/>
            <a:pathLst>
              <a:path w="6141605" h="239268">
                <a:moveTo>
                  <a:pt x="0" y="0"/>
                </a:moveTo>
                <a:lnTo>
                  <a:pt x="0" y="239268"/>
                </a:lnTo>
                <a:lnTo>
                  <a:pt x="6105601" y="239268"/>
                </a:lnTo>
                <a:cubicBezTo>
                  <a:pt x="6125476" y="239268"/>
                  <a:pt x="6141605" y="223138"/>
                  <a:pt x="6141605" y="203301"/>
                </a:cubicBezTo>
                <a:lnTo>
                  <a:pt x="6141605" y="35966"/>
                </a:lnTo>
                <a:cubicBezTo>
                  <a:pt x="6141605" y="16078"/>
                  <a:pt x="6125476" y="0"/>
                  <a:pt x="6105601" y="0"/>
                </a:cubicBezTo>
                <a:close/>
                <a:moveTo>
                  <a:pt x="0" y="0"/>
                </a:moveTo>
              </a:path>
            </a:pathLst>
          </a:custGeom>
          <a:solidFill>
            <a:srgbClr val="EEE3F0">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Rectangle 4401">
            <a:extLst>
              <a:ext uri="{FF2B5EF4-FFF2-40B4-BE49-F238E27FC236}">
                <a16:creationId xmlns:a16="http://schemas.microsoft.com/office/drawing/2014/main" id="{A6CCD84A-FE97-40CB-B293-85F8BFE11594}"/>
              </a:ext>
            </a:extLst>
          </p:cNvPr>
          <p:cNvSpPr/>
          <p:nvPr/>
        </p:nvSpPr>
        <p:spPr>
          <a:xfrm>
            <a:off x="6788106" y="4385779"/>
            <a:ext cx="5047656" cy="1203535"/>
          </a:xfrm>
          <a:prstGeom prst="rect">
            <a:avLst/>
          </a:prstGeom>
        </p:spPr>
        <p:txBody>
          <a:bodyPr wrap="square" lIns="0" tIns="0" rIns="0" bIns="0">
            <a:spAutoFit/>
          </a:bodyPr>
          <a:lstStyle/>
          <a:p>
            <a:pPr marL="273050" marR="0" lvl="0" indent="-130175"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kern="0" noProof="0" dirty="0">
                <a:solidFill>
                  <a:srgbClr val="231F20"/>
                </a:solidFill>
              </a:rPr>
              <a:t>Si la vitesse de l’aimant .................................., alors l’intensité du courant induit ................................... .</a:t>
            </a:r>
          </a:p>
          <a:p>
            <a:pPr marL="273050" marR="0" lvl="0" indent="-130175"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fr-FR" kern="0" noProof="0" dirty="0">
                <a:solidFill>
                  <a:srgbClr val="231F20"/>
                </a:solidFill>
              </a:rPr>
              <a:t>L’hypothèse est .............................. .  </a:t>
            </a:r>
          </a:p>
        </p:txBody>
      </p:sp>
      <p:sp>
        <p:nvSpPr>
          <p:cNvPr id="68" name="ZoneTexte 1">
            <a:extLst>
              <a:ext uri="{FF2B5EF4-FFF2-40B4-BE49-F238E27FC236}">
                <a16:creationId xmlns:a16="http://schemas.microsoft.com/office/drawing/2014/main" id="{D0783F81-A5FB-421E-B408-033F7C98A7B1}"/>
              </a:ext>
            </a:extLst>
          </p:cNvPr>
          <p:cNvSpPr txBox="1"/>
          <p:nvPr/>
        </p:nvSpPr>
        <p:spPr>
          <a:xfrm>
            <a:off x="9516486" y="4336716"/>
            <a:ext cx="1513210" cy="461665"/>
          </a:xfrm>
          <a:prstGeom prst="rect">
            <a:avLst/>
          </a:prstGeom>
          <a:noFill/>
        </p:spPr>
        <p:txBody>
          <a:bodyPr wrap="square" rtlCol="0">
            <a:spAutoFit/>
          </a:bodyPr>
          <a:lstStyle/>
          <a:p>
            <a:r>
              <a:rPr lang="fr-FR" sz="2400" noProof="0" dirty="0">
                <a:solidFill>
                  <a:srgbClr val="FF0000"/>
                </a:solidFill>
              </a:rPr>
              <a:t>augmente</a:t>
            </a:r>
          </a:p>
        </p:txBody>
      </p:sp>
      <p:sp>
        <p:nvSpPr>
          <p:cNvPr id="69" name="ZoneTexte 1">
            <a:extLst>
              <a:ext uri="{FF2B5EF4-FFF2-40B4-BE49-F238E27FC236}">
                <a16:creationId xmlns:a16="http://schemas.microsoft.com/office/drawing/2014/main" id="{E8D62BD3-0D0D-42EA-B421-5D91CA7F46B1}"/>
              </a:ext>
            </a:extLst>
          </p:cNvPr>
          <p:cNvSpPr txBox="1"/>
          <p:nvPr/>
        </p:nvSpPr>
        <p:spPr>
          <a:xfrm>
            <a:off x="9834706" y="4771085"/>
            <a:ext cx="1513210" cy="461665"/>
          </a:xfrm>
          <a:prstGeom prst="rect">
            <a:avLst/>
          </a:prstGeom>
          <a:noFill/>
        </p:spPr>
        <p:txBody>
          <a:bodyPr wrap="square" rtlCol="0">
            <a:spAutoFit/>
          </a:bodyPr>
          <a:lstStyle/>
          <a:p>
            <a:r>
              <a:rPr lang="fr-FR" sz="2400" noProof="0" dirty="0">
                <a:solidFill>
                  <a:srgbClr val="FF0000"/>
                </a:solidFill>
              </a:rPr>
              <a:t>augmente</a:t>
            </a:r>
          </a:p>
        </p:txBody>
      </p:sp>
      <p:sp>
        <p:nvSpPr>
          <p:cNvPr id="70" name="ZoneTexte 1">
            <a:extLst>
              <a:ext uri="{FF2B5EF4-FFF2-40B4-BE49-F238E27FC236}">
                <a16:creationId xmlns:a16="http://schemas.microsoft.com/office/drawing/2014/main" id="{4ECE8157-3C0D-499B-802A-461C9F82DCEA}"/>
              </a:ext>
            </a:extLst>
          </p:cNvPr>
          <p:cNvSpPr txBox="1"/>
          <p:nvPr/>
        </p:nvSpPr>
        <p:spPr>
          <a:xfrm>
            <a:off x="8613686" y="5163767"/>
            <a:ext cx="1513210" cy="461665"/>
          </a:xfrm>
          <a:prstGeom prst="rect">
            <a:avLst/>
          </a:prstGeom>
          <a:noFill/>
        </p:spPr>
        <p:txBody>
          <a:bodyPr wrap="square" rtlCol="0">
            <a:spAutoFit/>
          </a:bodyPr>
          <a:lstStyle/>
          <a:p>
            <a:r>
              <a:rPr lang="fr-FR" sz="2400" noProof="0" dirty="0">
                <a:solidFill>
                  <a:srgbClr val="FF0000"/>
                </a:solidFill>
              </a:rPr>
              <a:t>confirmée</a:t>
            </a:r>
          </a:p>
        </p:txBody>
      </p:sp>
      <p:sp>
        <p:nvSpPr>
          <p:cNvPr id="3" name="Titre 2">
            <a:extLst>
              <a:ext uri="{FF2B5EF4-FFF2-40B4-BE49-F238E27FC236}">
                <a16:creationId xmlns:a16="http://schemas.microsoft.com/office/drawing/2014/main" id="{B426C7C2-B40B-B91C-B1D1-BDC4833EDCC9}"/>
              </a:ext>
            </a:extLst>
          </p:cNvPr>
          <p:cNvSpPr>
            <a:spLocks noGrp="1"/>
          </p:cNvSpPr>
          <p:nvPr>
            <p:ph type="title"/>
          </p:nvPr>
        </p:nvSpPr>
        <p:spPr/>
        <p:txBody>
          <a:bodyPr/>
          <a:lstStyle/>
          <a:p>
            <a:r>
              <a:rPr lang="fr-FR"/>
              <a:t>Corrigeons ensemble l’exercice 1 page 33. </a:t>
            </a:r>
          </a:p>
        </p:txBody>
      </p:sp>
      <p:sp>
        <p:nvSpPr>
          <p:cNvPr id="4" name="Espace réservé du contenu 3">
            <a:extLst>
              <a:ext uri="{FF2B5EF4-FFF2-40B4-BE49-F238E27FC236}">
                <a16:creationId xmlns:a16="http://schemas.microsoft.com/office/drawing/2014/main" id="{D822E2B2-9C38-68BC-C51D-9B7E63FE5474}"/>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extLst>
      <p:ext uri="{BB962C8B-B14F-4D97-AF65-F5344CB8AC3E}">
        <p14:creationId xmlns:p14="http://schemas.microsoft.com/office/powerpoint/2010/main" val="135058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62"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Correction des exercices de consolidation</a:t>
              </a:r>
            </a:p>
            <a:p>
              <a:pPr algn="ctr"/>
              <a:r>
                <a:rPr lang="fr-FR" sz="5600" b="1" noProof="0" dirty="0">
                  <a:solidFill>
                    <a:schemeClr val="tx1"/>
                  </a:solidFill>
                </a:rPr>
                <a:t>tâche 2</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235997"/>
            <a:ext cx="702642" cy="70264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385455" y="3061920"/>
            <a:ext cx="9355334" cy="1048261"/>
            <a:chOff x="1385455" y="3061920"/>
            <a:chExt cx="9355334" cy="1048261"/>
          </a:xfrm>
        </p:grpSpPr>
        <p:sp>
          <p:nvSpPr>
            <p:cNvPr id="9" name="Google Shape;2054;p38"/>
            <p:cNvSpPr/>
            <p:nvPr/>
          </p:nvSpPr>
          <p:spPr>
            <a:xfrm>
              <a:off x="1746851" y="3345196"/>
              <a:ext cx="8993938" cy="764985"/>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pic>
          <p:nvPicPr>
            <p:cNvPr id="10" name="Imag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5455" y="3061920"/>
              <a:ext cx="860500" cy="870520"/>
            </a:xfrm>
            <a:prstGeom prst="rect">
              <a:avLst/>
            </a:prstGeom>
          </p:spPr>
        </p:pic>
        <p:sp>
          <p:nvSpPr>
            <p:cNvPr id="11" name="ZoneTexte 3"/>
            <p:cNvSpPr txBox="1"/>
            <p:nvPr/>
          </p:nvSpPr>
          <p:spPr>
            <a:xfrm>
              <a:off x="2045256" y="3478236"/>
              <a:ext cx="8490816" cy="49890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noProof="0" dirty="0">
                  <a:solidFill>
                    <a:srgbClr val="FF0000"/>
                  </a:solidFill>
                </a:rPr>
                <a:t>Identifier</a:t>
              </a:r>
              <a:r>
                <a:rPr lang="fr-FR" b="1" noProof="0" dirty="0"/>
                <a:t> la nature de la tension ou du courant électrique créé par un alternateur</a:t>
              </a:r>
            </a:p>
          </p:txBody>
        </p:sp>
      </p:grpSp>
      <p:sp>
        <p:nvSpPr>
          <p:cNvPr id="2" name="Titre 1">
            <a:extLst>
              <a:ext uri="{FF2B5EF4-FFF2-40B4-BE49-F238E27FC236}">
                <a16:creationId xmlns:a16="http://schemas.microsoft.com/office/drawing/2014/main" id="{694F7729-C165-E5C6-942F-F10A5CF43384}"/>
              </a:ext>
            </a:extLst>
          </p:cNvPr>
          <p:cNvSpPr>
            <a:spLocks noGrp="1"/>
          </p:cNvSpPr>
          <p:nvPr>
            <p:ph type="title"/>
          </p:nvPr>
        </p:nvSpPr>
        <p:spPr/>
        <p:txBody>
          <a:bodyPr/>
          <a:lstStyle/>
          <a:p>
            <a:r>
              <a:rPr lang="fr-FR"/>
              <a:t>Nous arrivons à la correction des exercices correspondant à la deuxième tâche de ce chapitre.</a:t>
            </a:r>
            <a:br>
              <a:rPr lang="fr-FR"/>
            </a:br>
            <a:r>
              <a:rPr lang="fr-FR"/>
              <a:t>Je vous rappelle la tâche principale.</a:t>
            </a:r>
          </a:p>
        </p:txBody>
      </p:sp>
      <p:sp>
        <p:nvSpPr>
          <p:cNvPr id="4" name="Espace réservé du contenu 3">
            <a:extLst>
              <a:ext uri="{FF2B5EF4-FFF2-40B4-BE49-F238E27FC236}">
                <a16:creationId xmlns:a16="http://schemas.microsoft.com/office/drawing/2014/main" id="{38A94E5F-436B-8F92-5E92-A88E5B278684}"/>
              </a:ext>
            </a:extLst>
          </p:cNvPr>
          <p:cNvSpPr>
            <a:spLocks noGrp="1"/>
          </p:cNvSpPr>
          <p:nvPr>
            <p:ph sz="quarter" idx="11"/>
          </p:nvPr>
        </p:nvSpPr>
        <p:spPr/>
        <p:txBody>
          <a:bodyPr/>
          <a:lstStyle/>
          <a:p>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07337" y="215022"/>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A5346C1-1847-4559-AFD2-FE8C71F0FE82}"/>
              </a:ext>
            </a:extLst>
          </p:cNvPr>
          <p:cNvSpPr/>
          <p:nvPr/>
        </p:nvSpPr>
        <p:spPr>
          <a:xfrm>
            <a:off x="319077" y="1032161"/>
            <a:ext cx="10553700" cy="3257174"/>
          </a:xfrm>
          <a:prstGeom prst="rect">
            <a:avLst/>
          </a:prstGeom>
        </p:spPr>
        <p:txBody>
          <a:bodyPr wrap="square">
            <a:spAutoFit/>
          </a:bodyPr>
          <a:lstStyle/>
          <a:p>
            <a:pPr algn="just">
              <a:lnSpc>
                <a:spcPct val="150000"/>
              </a:lnSpc>
            </a:pPr>
            <a:r>
              <a:rPr lang="fr-FR" sz="2800" noProof="0" dirty="0">
                <a:latin typeface="+mj-lt"/>
              </a:rPr>
              <a:t>Un alternateur produit ………………………………………………………………….. grâce à </a:t>
            </a:r>
            <a:r>
              <a:rPr lang="fr-FR" sz="2800" b="1" noProof="0" dirty="0">
                <a:solidFill>
                  <a:srgbClr val="0040C0"/>
                </a:solidFill>
                <a:latin typeface="+mj-lt"/>
              </a:rPr>
              <a:t>l’induction magnétique</a:t>
            </a:r>
            <a:r>
              <a:rPr lang="fr-FR" sz="2800" noProof="0" dirty="0">
                <a:latin typeface="+mj-lt"/>
              </a:rPr>
              <a:t>. </a:t>
            </a:r>
          </a:p>
          <a:p>
            <a:pPr marL="457200" indent="-457200" algn="just">
              <a:lnSpc>
                <a:spcPct val="150000"/>
              </a:lnSpc>
              <a:buFont typeface="Wingdings" panose="05000000000000000000" pitchFamily="2" charset="2"/>
              <a:buChar char="§"/>
            </a:pPr>
            <a:r>
              <a:rPr lang="fr-FR" sz="2800" noProof="0" dirty="0">
                <a:latin typeface="+mj-lt"/>
              </a:rPr>
              <a:t>Il comprend deux parties : </a:t>
            </a:r>
          </a:p>
          <a:p>
            <a:pPr marL="273050" algn="just">
              <a:lnSpc>
                <a:spcPct val="150000"/>
              </a:lnSpc>
            </a:pPr>
            <a:r>
              <a:rPr lang="fr-FR" sz="2000" noProof="0" dirty="0">
                <a:latin typeface="+mj-lt"/>
              </a:rPr>
              <a:t>……………………………….</a:t>
            </a:r>
            <a:r>
              <a:rPr lang="fr-FR" sz="2800" noProof="0" dirty="0">
                <a:latin typeface="+mj-lt"/>
              </a:rPr>
              <a:t>(fixe);</a:t>
            </a:r>
          </a:p>
          <a:p>
            <a:pPr marL="273050" algn="just">
              <a:lnSpc>
                <a:spcPct val="150000"/>
              </a:lnSpc>
            </a:pPr>
            <a:r>
              <a:rPr lang="fr-FR" sz="2000" noProof="0" dirty="0">
                <a:latin typeface="+mj-lt"/>
              </a:rPr>
              <a:t>………………………………(</a:t>
            </a:r>
            <a:r>
              <a:rPr lang="fr-FR" sz="2800" noProof="0" dirty="0">
                <a:latin typeface="+mj-lt"/>
              </a:rPr>
              <a:t>mobile).</a:t>
            </a:r>
          </a:p>
        </p:txBody>
      </p:sp>
      <p:sp>
        <p:nvSpPr>
          <p:cNvPr id="3" name="Rectangle 2">
            <a:extLst>
              <a:ext uri="{FF2B5EF4-FFF2-40B4-BE49-F238E27FC236}">
                <a16:creationId xmlns:a16="http://schemas.microsoft.com/office/drawing/2014/main" id="{86B5B5EA-72BA-426F-B1A8-84C3EF364A0F}"/>
              </a:ext>
            </a:extLst>
          </p:cNvPr>
          <p:cNvSpPr/>
          <p:nvPr/>
        </p:nvSpPr>
        <p:spPr>
          <a:xfrm>
            <a:off x="5456227" y="1088465"/>
            <a:ext cx="5059479" cy="523220"/>
          </a:xfrm>
          <a:prstGeom prst="rect">
            <a:avLst/>
          </a:prstGeom>
        </p:spPr>
        <p:txBody>
          <a:bodyPr wrap="square">
            <a:spAutoFit/>
          </a:bodyPr>
          <a:lstStyle/>
          <a:p>
            <a:pPr algn="ctr"/>
            <a:r>
              <a:rPr lang="fr-FR" sz="2800" b="1" noProof="0" dirty="0">
                <a:solidFill>
                  <a:srgbClr val="FF0000"/>
                </a:solidFill>
              </a:rPr>
              <a:t>un courant électrique alternatif </a:t>
            </a:r>
          </a:p>
        </p:txBody>
      </p:sp>
      <p:sp>
        <p:nvSpPr>
          <p:cNvPr id="7" name="Rectangle 6">
            <a:extLst>
              <a:ext uri="{FF2B5EF4-FFF2-40B4-BE49-F238E27FC236}">
                <a16:creationId xmlns:a16="http://schemas.microsoft.com/office/drawing/2014/main" id="{F0680172-8852-4E53-983D-CD2BD94A7523}"/>
              </a:ext>
            </a:extLst>
          </p:cNvPr>
          <p:cNvSpPr/>
          <p:nvPr/>
        </p:nvSpPr>
        <p:spPr>
          <a:xfrm>
            <a:off x="1030246" y="2984539"/>
            <a:ext cx="1609736" cy="523220"/>
          </a:xfrm>
          <a:prstGeom prst="rect">
            <a:avLst/>
          </a:prstGeom>
        </p:spPr>
        <p:txBody>
          <a:bodyPr wrap="square">
            <a:spAutoFit/>
          </a:bodyPr>
          <a:lstStyle/>
          <a:p>
            <a:pPr algn="ctr"/>
            <a:r>
              <a:rPr lang="fr-FR" sz="2800" b="1" noProof="0" dirty="0">
                <a:solidFill>
                  <a:srgbClr val="FF0000"/>
                </a:solidFill>
              </a:rPr>
              <a:t>un stator </a:t>
            </a:r>
          </a:p>
        </p:txBody>
      </p:sp>
      <p:sp>
        <p:nvSpPr>
          <p:cNvPr id="33" name="Rectangle 32">
            <a:extLst>
              <a:ext uri="{FF2B5EF4-FFF2-40B4-BE49-F238E27FC236}">
                <a16:creationId xmlns:a16="http://schemas.microsoft.com/office/drawing/2014/main" id="{459DB563-556D-4F4A-BCA8-42866E6AF9FE}"/>
              </a:ext>
            </a:extLst>
          </p:cNvPr>
          <p:cNvSpPr/>
          <p:nvPr/>
        </p:nvSpPr>
        <p:spPr>
          <a:xfrm>
            <a:off x="1030246" y="3636937"/>
            <a:ext cx="1609736" cy="523220"/>
          </a:xfrm>
          <a:prstGeom prst="rect">
            <a:avLst/>
          </a:prstGeom>
        </p:spPr>
        <p:txBody>
          <a:bodyPr wrap="square">
            <a:spAutoFit/>
          </a:bodyPr>
          <a:lstStyle/>
          <a:p>
            <a:pPr algn="ctr"/>
            <a:r>
              <a:rPr lang="fr-FR" sz="2800" b="1" noProof="0" dirty="0">
                <a:solidFill>
                  <a:srgbClr val="FF0000"/>
                </a:solidFill>
              </a:rPr>
              <a:t>un rotor </a:t>
            </a:r>
          </a:p>
        </p:txBody>
      </p:sp>
      <p:sp>
        <p:nvSpPr>
          <p:cNvPr id="8" name="Rectangle 7">
            <a:extLst>
              <a:ext uri="{FF2B5EF4-FFF2-40B4-BE49-F238E27FC236}">
                <a16:creationId xmlns:a16="http://schemas.microsoft.com/office/drawing/2014/main" id="{2CB5E275-6B02-4D72-9D03-334E84392182}"/>
              </a:ext>
            </a:extLst>
          </p:cNvPr>
          <p:cNvSpPr/>
          <p:nvPr/>
        </p:nvSpPr>
        <p:spPr>
          <a:xfrm>
            <a:off x="359217" y="4871481"/>
            <a:ext cx="6727383" cy="1318181"/>
          </a:xfrm>
          <a:prstGeom prst="rect">
            <a:avLst/>
          </a:prstGeom>
        </p:spPr>
        <p:txBody>
          <a:bodyPr wrap="square">
            <a:spAutoFit/>
          </a:bodyPr>
          <a:lstStyle/>
          <a:p>
            <a:pPr>
              <a:lnSpc>
                <a:spcPct val="150000"/>
              </a:lnSpc>
            </a:pPr>
            <a:r>
              <a:rPr lang="fr-FR" sz="2800" dirty="0">
                <a:latin typeface="+mj-lt"/>
              </a:rPr>
              <a:t>Un oscilloscope est un appareil qui permet de </a:t>
            </a:r>
            <a:r>
              <a:rPr lang="fr-FR" sz="2800" b="1" noProof="0" dirty="0">
                <a:solidFill>
                  <a:srgbClr val="0040C0"/>
                </a:solidFill>
                <a:latin typeface="+mj-lt"/>
              </a:rPr>
              <a:t>visualiser </a:t>
            </a:r>
            <a:r>
              <a:rPr lang="fr-FR" sz="2800" noProof="0" dirty="0">
                <a:solidFill>
                  <a:srgbClr val="231F20"/>
                </a:solidFill>
              </a:rPr>
              <a:t>une </a:t>
            </a:r>
            <a:r>
              <a:rPr lang="fr-FR" sz="2800" b="1" noProof="0" dirty="0">
                <a:solidFill>
                  <a:srgbClr val="0040C0"/>
                </a:solidFill>
                <a:latin typeface="+mj-lt"/>
              </a:rPr>
              <a:t>tension électrique.</a:t>
            </a:r>
          </a:p>
        </p:txBody>
      </p:sp>
      <p:sp>
        <p:nvSpPr>
          <p:cNvPr id="4" name="Titre 3">
            <a:extLst>
              <a:ext uri="{FF2B5EF4-FFF2-40B4-BE49-F238E27FC236}">
                <a16:creationId xmlns:a16="http://schemas.microsoft.com/office/drawing/2014/main" id="{4CDBC886-CABD-308D-4415-194440BA5EF9}"/>
              </a:ext>
            </a:extLst>
          </p:cNvPr>
          <p:cNvSpPr>
            <a:spLocks noGrp="1"/>
          </p:cNvSpPr>
          <p:nvPr>
            <p:ph type="title"/>
          </p:nvPr>
        </p:nvSpPr>
        <p:spPr/>
        <p:txBody>
          <a:bodyPr/>
          <a:lstStyle/>
          <a:p>
            <a:r>
              <a:rPr lang="fr-FR"/>
              <a:t>Rappelons les notions nécessaires pour résoudre la deuxième tâche.</a:t>
            </a:r>
            <a:endParaRPr lang="fr-FR" dirty="0"/>
          </a:p>
        </p:txBody>
      </p:sp>
      <p:sp>
        <p:nvSpPr>
          <p:cNvPr id="5" name="Espace réservé du contenu 4">
            <a:extLst>
              <a:ext uri="{FF2B5EF4-FFF2-40B4-BE49-F238E27FC236}">
                <a16:creationId xmlns:a16="http://schemas.microsoft.com/office/drawing/2014/main" id="{058C5A79-E1CD-8659-7C08-A3D006E97748}"/>
              </a:ext>
            </a:extLst>
          </p:cNvPr>
          <p:cNvSpPr>
            <a:spLocks noGrp="1"/>
          </p:cNvSpPr>
          <p:nvPr>
            <p:ph sz="quarter" idx="11"/>
          </p:nvPr>
        </p:nvSpPr>
        <p:spPr/>
        <p:txBody>
          <a:bodyPr/>
          <a:lstStyle/>
          <a:p>
            <a:r>
              <a:rPr lang="fr-FR"/>
              <a:t>L’enseignant.e fait participer les élèves pour compléter les espaces en pointillés.</a:t>
            </a:r>
          </a:p>
        </p:txBody>
      </p:sp>
      <p:grpSp>
        <p:nvGrpSpPr>
          <p:cNvPr id="24" name="Groupe 23">
            <a:extLst>
              <a:ext uri="{FF2B5EF4-FFF2-40B4-BE49-F238E27FC236}">
                <a16:creationId xmlns:a16="http://schemas.microsoft.com/office/drawing/2014/main" id="{5FE52CBA-8A13-AC28-B538-C1E8B52CE71B}"/>
              </a:ext>
            </a:extLst>
          </p:cNvPr>
          <p:cNvGrpSpPr/>
          <p:nvPr/>
        </p:nvGrpSpPr>
        <p:grpSpPr>
          <a:xfrm>
            <a:off x="7834257" y="1611685"/>
            <a:ext cx="3991346" cy="2998915"/>
            <a:chOff x="7834257" y="1611685"/>
            <a:chExt cx="3991346" cy="2998915"/>
          </a:xfrm>
        </p:grpSpPr>
        <p:grpSp>
          <p:nvGrpSpPr>
            <p:cNvPr id="19" name="Groupe 18">
              <a:extLst>
                <a:ext uri="{FF2B5EF4-FFF2-40B4-BE49-F238E27FC236}">
                  <a16:creationId xmlns:a16="http://schemas.microsoft.com/office/drawing/2014/main" id="{85E26DC3-748E-A1EE-6D49-4F6EDFC796B4}"/>
                </a:ext>
              </a:extLst>
            </p:cNvPr>
            <p:cNvGrpSpPr/>
            <p:nvPr/>
          </p:nvGrpSpPr>
          <p:grpSpPr>
            <a:xfrm>
              <a:off x="7834257" y="1611685"/>
              <a:ext cx="3991346" cy="2998915"/>
              <a:chOff x="6781800" y="1611685"/>
              <a:chExt cx="5134862" cy="3858100"/>
            </a:xfrm>
          </p:grpSpPr>
          <p:pic>
            <p:nvPicPr>
              <p:cNvPr id="9" name="Image 8">
                <a:extLst>
                  <a:ext uri="{FF2B5EF4-FFF2-40B4-BE49-F238E27FC236}">
                    <a16:creationId xmlns:a16="http://schemas.microsoft.com/office/drawing/2014/main" id="{EED78B9D-CF23-2DB1-7C2E-F27B0774F9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6800" y="1611685"/>
                <a:ext cx="3890537" cy="3627267"/>
              </a:xfrm>
              <a:prstGeom prst="rect">
                <a:avLst/>
              </a:prstGeom>
            </p:spPr>
          </p:pic>
          <p:cxnSp>
            <p:nvCxnSpPr>
              <p:cNvPr id="11" name="Connecteur droit avec flèche 10">
                <a:extLst>
                  <a:ext uri="{FF2B5EF4-FFF2-40B4-BE49-F238E27FC236}">
                    <a16:creationId xmlns:a16="http://schemas.microsoft.com/office/drawing/2014/main" id="{BBF1B8BA-6D2C-F8D1-9C35-701714AA172A}"/>
                  </a:ext>
                </a:extLst>
              </p:cNvPr>
              <p:cNvCxnSpPr>
                <a:cxnSpLocks/>
              </p:cNvCxnSpPr>
              <p:nvPr/>
            </p:nvCxnSpPr>
            <p:spPr>
              <a:xfrm>
                <a:off x="7607300" y="2286745"/>
                <a:ext cx="939800" cy="46953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7BC42F7E-E8BA-7FC1-360F-9D6E81B62EC8}"/>
                  </a:ext>
                </a:extLst>
              </p:cNvPr>
              <p:cNvSpPr txBox="1"/>
              <p:nvPr/>
            </p:nvSpPr>
            <p:spPr>
              <a:xfrm>
                <a:off x="6781800" y="1906118"/>
                <a:ext cx="1333500" cy="461665"/>
              </a:xfrm>
              <a:prstGeom prst="rect">
                <a:avLst/>
              </a:prstGeom>
              <a:noFill/>
            </p:spPr>
            <p:txBody>
              <a:bodyPr wrap="square" rtlCol="0">
                <a:spAutoFit/>
              </a:bodyPr>
              <a:lstStyle/>
              <a:p>
                <a:r>
                  <a:rPr lang="fr-FR" sz="2400" b="1" dirty="0"/>
                  <a:t>Stator</a:t>
                </a:r>
              </a:p>
            </p:txBody>
          </p:sp>
          <p:sp>
            <p:nvSpPr>
              <p:cNvPr id="16" name="ZoneTexte 15">
                <a:extLst>
                  <a:ext uri="{FF2B5EF4-FFF2-40B4-BE49-F238E27FC236}">
                    <a16:creationId xmlns:a16="http://schemas.microsoft.com/office/drawing/2014/main" id="{B4C0474C-288B-5125-ACF3-B29E63775653}"/>
                  </a:ext>
                </a:extLst>
              </p:cNvPr>
              <p:cNvSpPr txBox="1"/>
              <p:nvPr/>
            </p:nvSpPr>
            <p:spPr>
              <a:xfrm>
                <a:off x="10583162" y="5008120"/>
                <a:ext cx="1333500" cy="461665"/>
              </a:xfrm>
              <a:prstGeom prst="rect">
                <a:avLst/>
              </a:prstGeom>
              <a:noFill/>
            </p:spPr>
            <p:txBody>
              <a:bodyPr wrap="square" rtlCol="0">
                <a:spAutoFit/>
              </a:bodyPr>
              <a:lstStyle/>
              <a:p>
                <a:r>
                  <a:rPr lang="fr-FR" sz="2400" b="1" dirty="0"/>
                  <a:t>Rotor</a:t>
                </a:r>
              </a:p>
            </p:txBody>
          </p:sp>
        </p:grpSp>
        <p:cxnSp>
          <p:nvCxnSpPr>
            <p:cNvPr id="15" name="Connecteur droit avec flèche 14">
              <a:extLst>
                <a:ext uri="{FF2B5EF4-FFF2-40B4-BE49-F238E27FC236}">
                  <a16:creationId xmlns:a16="http://schemas.microsoft.com/office/drawing/2014/main" id="{B0A25B09-B488-E69E-BCA3-EE4116A53158}"/>
                </a:ext>
              </a:extLst>
            </p:cNvPr>
            <p:cNvCxnSpPr>
              <a:cxnSpLocks/>
            </p:cNvCxnSpPr>
            <p:nvPr/>
          </p:nvCxnSpPr>
          <p:spPr>
            <a:xfrm flipH="1" flipV="1">
              <a:off x="9664700" y="3021429"/>
              <a:ext cx="1124369" cy="158917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pic>
        <p:nvPicPr>
          <p:cNvPr id="25" name="Picture 7">
            <a:extLst>
              <a:ext uri="{FF2B5EF4-FFF2-40B4-BE49-F238E27FC236}">
                <a16:creationId xmlns:a16="http://schemas.microsoft.com/office/drawing/2014/main" id="{20B6ABB9-A2D5-B6E8-8B92-0BF5059E7C3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17056" y="4937239"/>
            <a:ext cx="3272013" cy="1523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500"/>
                                        <p:tgtEl>
                                          <p:spTgt spid="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10"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build="p"/>
      <p:bldP spid="7" grpId="0"/>
      <p:bldP spid="33"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07337" y="233983"/>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748">
            <a:extLst>
              <a:ext uri="{FF2B5EF4-FFF2-40B4-BE49-F238E27FC236}">
                <a16:creationId xmlns:a16="http://schemas.microsoft.com/office/drawing/2014/main" id="{534A672A-052A-4B12-A06B-3A4E3AE1DAFE}"/>
              </a:ext>
            </a:extLst>
          </p:cNvPr>
          <p:cNvSpPr/>
          <p:nvPr/>
        </p:nvSpPr>
        <p:spPr>
          <a:xfrm>
            <a:off x="480336" y="1277195"/>
            <a:ext cx="9155446" cy="1653979"/>
          </a:xfrm>
          <a:prstGeom prst="rect">
            <a:avLst/>
          </a:prstGeom>
        </p:spPr>
        <p:txBody>
          <a:bodyPr wrap="square" lIns="0" tIns="0" rIns="0" bIns="0">
            <a:spAutoFit/>
          </a:bodyPr>
          <a:lstStyle/>
          <a:p>
            <a:pPr marL="352425" indent="-352425">
              <a:buAutoNum type="arabicPeriod"/>
            </a:pPr>
            <a:r>
              <a:rPr lang="fr-FR" sz="2800" noProof="0" dirty="0">
                <a:solidFill>
                  <a:srgbClr val="231F20"/>
                </a:solidFill>
                <a:latin typeface="Calibri"/>
              </a:rPr>
              <a:t>Je </a:t>
            </a:r>
            <a:r>
              <a:rPr lang="fr-FR" sz="2800" b="1" noProof="0" dirty="0">
                <a:solidFill>
                  <a:srgbClr val="5FADE4"/>
                </a:solidFill>
                <a:latin typeface="Calibri"/>
              </a:rPr>
              <a:t>p</a:t>
            </a:r>
            <a:r>
              <a:rPr lang="fr-FR" sz="2800" b="1" i="0" spc="0" baseline="0" noProof="0" dirty="0">
                <a:solidFill>
                  <a:srgbClr val="5FADE4"/>
                </a:solidFill>
                <a:latin typeface="Calibri"/>
              </a:rPr>
              <a:t>récise</a:t>
            </a:r>
            <a:r>
              <a:rPr lang="fr-FR" sz="2800" b="0" i="0" spc="0" baseline="0" noProof="0" dirty="0">
                <a:solidFill>
                  <a:srgbClr val="231F20"/>
                </a:solidFill>
                <a:latin typeface="Calibri"/>
              </a:rPr>
              <a:t> le </a:t>
            </a:r>
            <a:r>
              <a:rPr lang="fr-FR" sz="2800" b="1" i="0" spc="0" baseline="0" noProof="0" dirty="0">
                <a:solidFill>
                  <a:srgbClr val="5FADE4"/>
                </a:solidFill>
                <a:latin typeface="Calibri"/>
              </a:rPr>
              <a:t>rotor</a:t>
            </a:r>
            <a:r>
              <a:rPr lang="fr-FR" sz="2800" b="0" i="0" spc="0" baseline="0" noProof="0" dirty="0">
                <a:solidFill>
                  <a:srgbClr val="231F20"/>
                </a:solidFill>
                <a:latin typeface="Calibri"/>
              </a:rPr>
              <a:t> et le </a:t>
            </a:r>
            <a:r>
              <a:rPr lang="fr-FR" sz="2800" b="1" i="0" spc="0" baseline="0" noProof="0" dirty="0">
                <a:solidFill>
                  <a:srgbClr val="5FADE4"/>
                </a:solidFill>
                <a:latin typeface="Calibri"/>
              </a:rPr>
              <a:t>stator</a:t>
            </a:r>
            <a:r>
              <a:rPr lang="fr-FR" sz="2800" b="0" i="0" spc="0" baseline="0" noProof="0" dirty="0">
                <a:solidFill>
                  <a:srgbClr val="231F20"/>
                </a:solidFill>
                <a:latin typeface="Calibri"/>
              </a:rPr>
              <a:t> dans cet alternateur.</a:t>
            </a:r>
          </a:p>
          <a:p>
            <a:pPr marL="457200" indent="-457200">
              <a:lnSpc>
                <a:spcPct val="150000"/>
              </a:lnSpc>
              <a:buFont typeface="Wingdings" panose="05000000000000000000" pitchFamily="2" charset="2"/>
              <a:buChar char="q"/>
            </a:pPr>
            <a:r>
              <a:rPr lang="fr-FR" sz="2800" noProof="0" dirty="0">
                <a:solidFill>
                  <a:srgbClr val="231F20"/>
                </a:solidFill>
              </a:rPr>
              <a:t>Le </a:t>
            </a:r>
            <a:r>
              <a:rPr lang="fr-FR" sz="2800" b="1" noProof="0" dirty="0">
                <a:solidFill>
                  <a:srgbClr val="5FADE4"/>
                </a:solidFill>
              </a:rPr>
              <a:t>rotor</a:t>
            </a:r>
            <a:r>
              <a:rPr lang="fr-FR" sz="2800" noProof="0" dirty="0">
                <a:solidFill>
                  <a:srgbClr val="231F20"/>
                </a:solidFill>
              </a:rPr>
              <a:t> est celui qui </a:t>
            </a:r>
            <a:r>
              <a:rPr lang="fr-FR" sz="2400" noProof="0" dirty="0">
                <a:solidFill>
                  <a:srgbClr val="231F20"/>
                </a:solidFill>
                <a:latin typeface="ArialMT-Light"/>
              </a:rPr>
              <a:t>......................................................</a:t>
            </a:r>
            <a:r>
              <a:rPr lang="fr-FR" sz="2800" noProof="0" dirty="0">
                <a:solidFill>
                  <a:srgbClr val="231F20"/>
                </a:solidFill>
              </a:rPr>
              <a:t>.</a:t>
            </a:r>
          </a:p>
          <a:p>
            <a:pPr marL="457200" indent="-457200">
              <a:lnSpc>
                <a:spcPct val="150000"/>
              </a:lnSpc>
              <a:buFont typeface="Wingdings" panose="05000000000000000000" pitchFamily="2" charset="2"/>
              <a:buChar char="q"/>
            </a:pPr>
            <a:r>
              <a:rPr lang="fr-FR" sz="2800" noProof="0" dirty="0">
                <a:solidFill>
                  <a:srgbClr val="231F20"/>
                </a:solidFill>
              </a:rPr>
              <a:t>Le </a:t>
            </a:r>
            <a:r>
              <a:rPr lang="fr-FR" sz="2800" b="1" noProof="0" dirty="0">
                <a:solidFill>
                  <a:srgbClr val="5FADE4"/>
                </a:solidFill>
              </a:rPr>
              <a:t>stator</a:t>
            </a:r>
            <a:r>
              <a:rPr lang="fr-FR" sz="2800" noProof="0" dirty="0">
                <a:solidFill>
                  <a:srgbClr val="231F20"/>
                </a:solidFill>
              </a:rPr>
              <a:t> est elle qui est </a:t>
            </a:r>
            <a:r>
              <a:rPr lang="fr-FR" sz="2400" noProof="0" dirty="0">
                <a:solidFill>
                  <a:srgbClr val="231F20"/>
                </a:solidFill>
                <a:latin typeface="ArialMT-Light"/>
              </a:rPr>
              <a:t>............................</a:t>
            </a:r>
            <a:r>
              <a:rPr lang="fr-FR" sz="2800" noProof="0" dirty="0">
                <a:solidFill>
                  <a:srgbClr val="231F20"/>
                </a:solidFill>
              </a:rPr>
              <a:t>.</a:t>
            </a:r>
          </a:p>
        </p:txBody>
      </p:sp>
      <p:sp>
        <p:nvSpPr>
          <p:cNvPr id="37" name="Rectangle 3749">
            <a:extLst>
              <a:ext uri="{FF2B5EF4-FFF2-40B4-BE49-F238E27FC236}">
                <a16:creationId xmlns:a16="http://schemas.microsoft.com/office/drawing/2014/main" id="{C5F085DC-E1ED-4F38-BEFB-B7AC8D2CCDA4}"/>
              </a:ext>
            </a:extLst>
          </p:cNvPr>
          <p:cNvSpPr/>
          <p:nvPr/>
        </p:nvSpPr>
        <p:spPr>
          <a:xfrm>
            <a:off x="480336" y="3742218"/>
            <a:ext cx="9401356" cy="1223092"/>
          </a:xfrm>
          <a:prstGeom prst="rect">
            <a:avLst/>
          </a:prstGeom>
        </p:spPr>
        <p:txBody>
          <a:bodyPr wrap="none" lIns="0" tIns="0" rIns="0" bIns="0">
            <a:spAutoFit/>
          </a:bodyPr>
          <a:lstStyle/>
          <a:p>
            <a:pPr marL="0">
              <a:lnSpc>
                <a:spcPct val="150000"/>
              </a:lnSpc>
            </a:pPr>
            <a:r>
              <a:rPr lang="fr-FR" sz="2800" i="0" spc="0" baseline="0" noProof="0" dirty="0">
                <a:latin typeface="Calibri-Bold"/>
              </a:rPr>
              <a:t>2</a:t>
            </a:r>
            <a:r>
              <a:rPr lang="fr-FR" sz="2800" i="0" spc="318" baseline="0" noProof="0" dirty="0">
                <a:latin typeface="Calibri-Bold"/>
              </a:rPr>
              <a:t>.</a:t>
            </a:r>
            <a:r>
              <a:rPr lang="fr-FR" sz="2800" b="0" i="0" spc="0" baseline="0" noProof="0" dirty="0">
                <a:solidFill>
                  <a:srgbClr val="231F20"/>
                </a:solidFill>
                <a:latin typeface="Calibri"/>
              </a:rPr>
              <a:t>Je </a:t>
            </a:r>
            <a:r>
              <a:rPr lang="fr-FR" sz="2800" b="1" i="0" spc="0" baseline="0" noProof="0" dirty="0">
                <a:solidFill>
                  <a:srgbClr val="5FADE4"/>
                </a:solidFill>
                <a:latin typeface="Calibri"/>
              </a:rPr>
              <a:t>précise</a:t>
            </a:r>
            <a:r>
              <a:rPr lang="fr-FR" sz="2800" b="0" i="0" spc="0" baseline="0" noProof="0" dirty="0">
                <a:solidFill>
                  <a:srgbClr val="231F20"/>
                </a:solidFill>
                <a:latin typeface="Calibri"/>
              </a:rPr>
              <a:t> la </a:t>
            </a:r>
            <a:r>
              <a:rPr lang="fr-FR" sz="2800" b="1" i="0" spc="0" baseline="0" noProof="0" dirty="0">
                <a:solidFill>
                  <a:srgbClr val="5FADE4"/>
                </a:solidFill>
                <a:latin typeface="Calibri"/>
              </a:rPr>
              <a:t>grandeur</a:t>
            </a:r>
            <a:r>
              <a:rPr lang="fr-FR" sz="2800" b="0" i="0" spc="0" baseline="0" noProof="0" dirty="0">
                <a:solidFill>
                  <a:srgbClr val="231F20"/>
                </a:solidFill>
                <a:latin typeface="Calibri"/>
              </a:rPr>
              <a:t> visualisée par l’</a:t>
            </a:r>
            <a:r>
              <a:rPr lang="fr-FR" sz="2800" b="1" i="0" spc="0" baseline="0" noProof="0" dirty="0">
                <a:solidFill>
                  <a:srgbClr val="5FADE4"/>
                </a:solidFill>
                <a:latin typeface="Calibri"/>
              </a:rPr>
              <a:t>oscilloscope</a:t>
            </a:r>
            <a:r>
              <a:rPr lang="fr-FR" sz="2800" b="0" i="0" spc="0" baseline="0" noProof="0" dirty="0">
                <a:solidFill>
                  <a:srgbClr val="231F20"/>
                </a:solidFill>
                <a:latin typeface="Calibri"/>
              </a:rPr>
              <a:t>.</a:t>
            </a:r>
          </a:p>
          <a:p>
            <a:pPr>
              <a:lnSpc>
                <a:spcPct val="150000"/>
              </a:lnSpc>
            </a:pPr>
            <a:r>
              <a:rPr lang="fr-FR" sz="2800" noProof="0" dirty="0">
                <a:solidFill>
                  <a:srgbClr val="231F20"/>
                </a:solidFill>
              </a:rPr>
              <a:t>La </a:t>
            </a:r>
            <a:r>
              <a:rPr lang="fr-FR" sz="2800" b="1" noProof="0" dirty="0">
                <a:solidFill>
                  <a:srgbClr val="5FADE4"/>
                </a:solidFill>
              </a:rPr>
              <a:t>grandeur</a:t>
            </a:r>
            <a:r>
              <a:rPr lang="fr-FR" sz="2800" noProof="0" dirty="0">
                <a:solidFill>
                  <a:srgbClr val="231F20"/>
                </a:solidFill>
              </a:rPr>
              <a:t> visualisée par l’</a:t>
            </a:r>
            <a:r>
              <a:rPr lang="fr-FR" sz="2800" b="1" noProof="0" dirty="0">
                <a:solidFill>
                  <a:srgbClr val="5FADE4"/>
                </a:solidFill>
              </a:rPr>
              <a:t>oscilloscope</a:t>
            </a:r>
            <a:r>
              <a:rPr lang="fr-FR" sz="2800" noProof="0" dirty="0">
                <a:solidFill>
                  <a:srgbClr val="231F20"/>
                </a:solidFill>
              </a:rPr>
              <a:t> est </a:t>
            </a:r>
            <a:r>
              <a:rPr lang="fr-FR" sz="2400" noProof="0" dirty="0">
                <a:solidFill>
                  <a:srgbClr val="231F20"/>
                </a:solidFill>
                <a:latin typeface="ArialMT-Light"/>
              </a:rPr>
              <a:t>...............................</a:t>
            </a:r>
            <a:r>
              <a:rPr lang="fr-FR" sz="2800" noProof="0" dirty="0">
                <a:solidFill>
                  <a:srgbClr val="231F20"/>
                </a:solidFill>
                <a:latin typeface="ArialMT-Light"/>
              </a:rPr>
              <a:t>. </a:t>
            </a:r>
            <a:endParaRPr lang="fr-FR" sz="2800" noProof="0" dirty="0">
              <a:solidFill>
                <a:srgbClr val="231F20"/>
              </a:solidFill>
            </a:endParaRPr>
          </a:p>
        </p:txBody>
      </p:sp>
      <p:sp>
        <p:nvSpPr>
          <p:cNvPr id="43" name="Rectangle 3756">
            <a:extLst>
              <a:ext uri="{FF2B5EF4-FFF2-40B4-BE49-F238E27FC236}">
                <a16:creationId xmlns:a16="http://schemas.microsoft.com/office/drawing/2014/main" id="{AB2E94B8-301C-4DCF-8902-8F5BE70F8DDF}"/>
              </a:ext>
            </a:extLst>
          </p:cNvPr>
          <p:cNvSpPr/>
          <p:nvPr/>
        </p:nvSpPr>
        <p:spPr>
          <a:xfrm>
            <a:off x="6918896" y="4445067"/>
            <a:ext cx="1987638" cy="430887"/>
          </a:xfrm>
          <a:prstGeom prst="rect">
            <a:avLst/>
          </a:prstGeom>
        </p:spPr>
        <p:txBody>
          <a:bodyPr wrap="square" lIns="0" tIns="0" rIns="0" bIns="0">
            <a:spAutoFit/>
          </a:bodyPr>
          <a:lstStyle/>
          <a:p>
            <a:pPr algn="ctr"/>
            <a:r>
              <a:rPr lang="fr-FR" sz="2800" b="1" noProof="0" dirty="0">
                <a:solidFill>
                  <a:srgbClr val="FF0000"/>
                </a:solidFill>
                <a:latin typeface="Arial"/>
              </a:rPr>
              <a:t>la tension</a:t>
            </a:r>
          </a:p>
        </p:txBody>
      </p:sp>
      <p:sp>
        <p:nvSpPr>
          <p:cNvPr id="45" name="Rectangle 3758">
            <a:extLst>
              <a:ext uri="{FF2B5EF4-FFF2-40B4-BE49-F238E27FC236}">
                <a16:creationId xmlns:a16="http://schemas.microsoft.com/office/drawing/2014/main" id="{C8B4C789-3946-496F-AE2D-0879489FBD8B}"/>
              </a:ext>
            </a:extLst>
          </p:cNvPr>
          <p:cNvSpPr/>
          <p:nvPr/>
        </p:nvSpPr>
        <p:spPr>
          <a:xfrm flipH="1">
            <a:off x="4664211" y="2411074"/>
            <a:ext cx="1504579" cy="430887"/>
          </a:xfrm>
          <a:prstGeom prst="rect">
            <a:avLst/>
          </a:prstGeom>
        </p:spPr>
        <p:txBody>
          <a:bodyPr wrap="square" lIns="0" tIns="0" rIns="0" bIns="0">
            <a:spAutoFit/>
          </a:bodyPr>
          <a:lstStyle/>
          <a:p>
            <a:pPr marL="0" algn="ctr"/>
            <a:r>
              <a:rPr lang="fr-FR" sz="2800" b="1" i="0" spc="0" baseline="0" noProof="0" dirty="0">
                <a:solidFill>
                  <a:srgbClr val="FF0000"/>
                </a:solidFill>
                <a:latin typeface="Arial"/>
              </a:rPr>
              <a:t>fixe</a:t>
            </a:r>
          </a:p>
        </p:txBody>
      </p:sp>
      <p:sp>
        <p:nvSpPr>
          <p:cNvPr id="46" name="Rectangle 3759">
            <a:extLst>
              <a:ext uri="{FF2B5EF4-FFF2-40B4-BE49-F238E27FC236}">
                <a16:creationId xmlns:a16="http://schemas.microsoft.com/office/drawing/2014/main" id="{47B4B259-E91B-44AC-9D77-D16A1609B6E0}"/>
              </a:ext>
            </a:extLst>
          </p:cNvPr>
          <p:cNvSpPr/>
          <p:nvPr/>
        </p:nvSpPr>
        <p:spPr>
          <a:xfrm>
            <a:off x="4197898" y="1736413"/>
            <a:ext cx="3941785" cy="430887"/>
          </a:xfrm>
          <a:prstGeom prst="rect">
            <a:avLst/>
          </a:prstGeom>
        </p:spPr>
        <p:txBody>
          <a:bodyPr wrap="none" lIns="0" tIns="0" rIns="0" bIns="0">
            <a:spAutoFit/>
          </a:bodyPr>
          <a:lstStyle/>
          <a:p>
            <a:pPr marL="0"/>
            <a:r>
              <a:rPr lang="fr-FR" sz="2800" b="1" i="0" spc="0" baseline="0" noProof="0" dirty="0">
                <a:solidFill>
                  <a:srgbClr val="FF0000"/>
                </a:solidFill>
                <a:latin typeface="BradleyTypePro-Regular"/>
              </a:rPr>
              <a:t>en </a:t>
            </a:r>
            <a:r>
              <a:rPr lang="fr-FR" sz="2800" b="1" i="0" spc="0" baseline="0" noProof="0" dirty="0" err="1">
                <a:solidFill>
                  <a:srgbClr val="FF0000"/>
                </a:solidFill>
                <a:latin typeface="BradleyTypePro-Regular"/>
              </a:rPr>
              <a:t>movement</a:t>
            </a:r>
            <a:r>
              <a:rPr lang="fr-FR" sz="2800" b="1" i="0" spc="0" baseline="0" noProof="0" dirty="0">
                <a:solidFill>
                  <a:srgbClr val="FF0000"/>
                </a:solidFill>
                <a:latin typeface="BradleyTypePro-Regular"/>
              </a:rPr>
              <a:t> (qui tourne</a:t>
            </a:r>
            <a:r>
              <a:rPr lang="fr-FR" sz="2800" b="1" noProof="0" dirty="0">
                <a:solidFill>
                  <a:srgbClr val="FF0000"/>
                </a:solidFill>
                <a:latin typeface="BradleyTypePro-Regular"/>
              </a:rPr>
              <a:t>)</a:t>
            </a:r>
            <a:endParaRPr lang="fr-FR" sz="2800" b="1" i="0" spc="0" baseline="0" noProof="0" dirty="0">
              <a:solidFill>
                <a:srgbClr val="FF0000"/>
              </a:solidFill>
              <a:latin typeface="BradleyTypePro-Regular"/>
            </a:endParaRPr>
          </a:p>
        </p:txBody>
      </p:sp>
      <p:sp>
        <p:nvSpPr>
          <p:cNvPr id="2" name="Titre 1">
            <a:extLst>
              <a:ext uri="{FF2B5EF4-FFF2-40B4-BE49-F238E27FC236}">
                <a16:creationId xmlns:a16="http://schemas.microsoft.com/office/drawing/2014/main" id="{A47EF51D-720C-E3A8-D2C0-56B10F318B21}"/>
              </a:ext>
            </a:extLst>
          </p:cNvPr>
          <p:cNvSpPr>
            <a:spLocks noGrp="1"/>
          </p:cNvSpPr>
          <p:nvPr>
            <p:ph type="title"/>
          </p:nvPr>
        </p:nvSpPr>
        <p:spPr/>
        <p:txBody>
          <a:bodyPr/>
          <a:lstStyle/>
          <a:p>
            <a:r>
              <a:rPr lang="fr-FR"/>
              <a:t>En résumé : pour identifier la nature de la tension ou du courant électrique créé par un alternateur, je suis les étapes suivantes :</a:t>
            </a:r>
          </a:p>
        </p:txBody>
      </p:sp>
      <p:sp>
        <p:nvSpPr>
          <p:cNvPr id="3" name="Espace réservé du contenu 2">
            <a:extLst>
              <a:ext uri="{FF2B5EF4-FFF2-40B4-BE49-F238E27FC236}">
                <a16:creationId xmlns:a16="http://schemas.microsoft.com/office/drawing/2014/main" id="{BAE88753-0637-8D49-C884-D81820B58E5A}"/>
              </a:ext>
            </a:extLst>
          </p:cNvPr>
          <p:cNvSpPr>
            <a:spLocks noGrp="1"/>
          </p:cNvSpPr>
          <p:nvPr>
            <p:ph sz="quarter" idx="11"/>
          </p:nvPr>
        </p:nvSpPr>
        <p:spPr/>
        <p:txBody>
          <a:bodyPr/>
          <a:lstStyle/>
          <a:p>
            <a:r>
              <a:rPr lang="fr-FR"/>
              <a:t>L’enseignant.e fait participer les élèves pour compléter les espaces en pointillés.</a:t>
            </a:r>
          </a:p>
        </p:txBody>
      </p:sp>
    </p:spTree>
    <p:extLst>
      <p:ext uri="{BB962C8B-B14F-4D97-AF65-F5344CB8AC3E}">
        <p14:creationId xmlns:p14="http://schemas.microsoft.com/office/powerpoint/2010/main" val="268245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wipe(up)">
                                      <p:cBhvr>
                                        <p:cTn id="7" dur="5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
                                            <p:txEl>
                                              <p:pRg st="1" end="1"/>
                                            </p:txEl>
                                          </p:spTgt>
                                        </p:tgtEl>
                                        <p:attrNameLst>
                                          <p:attrName>style.visibility</p:attrName>
                                        </p:attrNameLst>
                                      </p:cBhvr>
                                      <p:to>
                                        <p:strVal val="visible"/>
                                      </p:to>
                                    </p:set>
                                    <p:animEffect transition="in" filter="wipe(up)">
                                      <p:cBhvr>
                                        <p:cTn id="12" dur="500"/>
                                        <p:tgtEl>
                                          <p:spTgt spid="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
                                            <p:txEl>
                                              <p:pRg st="2" end="2"/>
                                            </p:txEl>
                                          </p:spTgt>
                                        </p:tgtEl>
                                        <p:attrNameLst>
                                          <p:attrName>style.visibility</p:attrName>
                                        </p:attrNameLst>
                                      </p:cBhvr>
                                      <p:to>
                                        <p:strVal val="visible"/>
                                      </p:to>
                                    </p:set>
                                    <p:animEffect transition="in" filter="wipe(up)">
                                      <p:cBhvr>
                                        <p:cTn id="22" dur="500"/>
                                        <p:tgtEl>
                                          <p:spTgt spid="3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up)">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p:bldP spid="37" grpId="0"/>
      <p:bldP spid="43" grpId="0"/>
      <p:bldP spid="45" grpId="0"/>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8143" y="246585"/>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50">
            <a:extLst>
              <a:ext uri="{FF2B5EF4-FFF2-40B4-BE49-F238E27FC236}">
                <a16:creationId xmlns:a16="http://schemas.microsoft.com/office/drawing/2014/main" id="{6BB4267E-C9D7-40F4-8161-21D5F2B3E0E3}"/>
              </a:ext>
            </a:extLst>
          </p:cNvPr>
          <p:cNvSpPr/>
          <p:nvPr/>
        </p:nvSpPr>
        <p:spPr>
          <a:xfrm>
            <a:off x="582535" y="1384638"/>
            <a:ext cx="11026929" cy="1225848"/>
          </a:xfrm>
          <a:prstGeom prst="rect">
            <a:avLst/>
          </a:prstGeom>
        </p:spPr>
        <p:txBody>
          <a:bodyPr wrap="none" lIns="0" tIns="0" rIns="0" bIns="0">
            <a:spAutoFit/>
          </a:bodyPr>
          <a:lstStyle/>
          <a:p>
            <a:pPr marL="0">
              <a:lnSpc>
                <a:spcPct val="150000"/>
              </a:lnSpc>
            </a:pPr>
            <a:r>
              <a:rPr lang="fr-FR" sz="2800" i="0" spc="0" baseline="0" noProof="0" dirty="0">
                <a:latin typeface="Calibri-Bold"/>
              </a:rPr>
              <a:t>3</a:t>
            </a:r>
            <a:r>
              <a:rPr lang="fr-FR" sz="2800" i="0" spc="542" baseline="0" noProof="0" dirty="0">
                <a:latin typeface="Calibri-Bold"/>
              </a:rPr>
              <a:t>.</a:t>
            </a:r>
            <a:r>
              <a:rPr lang="fr-FR" sz="2800" noProof="0" dirty="0">
                <a:solidFill>
                  <a:srgbClr val="231F20"/>
                </a:solidFill>
                <a:latin typeface="Calibri"/>
              </a:rPr>
              <a:t>J’</a:t>
            </a:r>
            <a:r>
              <a:rPr lang="fr-FR" sz="2800" b="1" noProof="0" dirty="0">
                <a:solidFill>
                  <a:srgbClr val="5FADE4"/>
                </a:solidFill>
                <a:latin typeface="Calibri"/>
              </a:rPr>
              <a:t>i</a:t>
            </a:r>
            <a:r>
              <a:rPr lang="fr-FR" sz="2800" b="1" i="0" spc="0" baseline="0" noProof="0" dirty="0">
                <a:solidFill>
                  <a:srgbClr val="5FADE4"/>
                </a:solidFill>
                <a:latin typeface="Calibri"/>
              </a:rPr>
              <a:t>dentifie</a:t>
            </a:r>
            <a:r>
              <a:rPr lang="fr-FR" sz="2800" b="0" i="0" spc="0" baseline="0" noProof="0" dirty="0">
                <a:solidFill>
                  <a:srgbClr val="231F20"/>
                </a:solidFill>
                <a:latin typeface="Calibri"/>
              </a:rPr>
              <a:t> la </a:t>
            </a:r>
            <a:r>
              <a:rPr lang="fr-FR" sz="2800" b="1" i="0" spc="0" baseline="0" noProof="0" dirty="0">
                <a:solidFill>
                  <a:srgbClr val="231F20"/>
                </a:solidFill>
                <a:latin typeface="Calibri"/>
              </a:rPr>
              <a:t>nature</a:t>
            </a:r>
            <a:r>
              <a:rPr lang="fr-FR" sz="2800" b="0" i="0" spc="0" baseline="0" noProof="0" dirty="0">
                <a:solidFill>
                  <a:srgbClr val="231F20"/>
                </a:solidFill>
                <a:latin typeface="Calibri"/>
              </a:rPr>
              <a:t> de la </a:t>
            </a:r>
            <a:r>
              <a:rPr lang="fr-FR" sz="2800" b="1" i="0" spc="0" baseline="0" noProof="0" dirty="0">
                <a:solidFill>
                  <a:srgbClr val="231F20"/>
                </a:solidFill>
                <a:latin typeface="Calibri"/>
              </a:rPr>
              <a:t>grandeur</a:t>
            </a:r>
            <a:r>
              <a:rPr lang="fr-FR" sz="2800" b="0" i="0" spc="0" baseline="0" noProof="0" dirty="0">
                <a:solidFill>
                  <a:srgbClr val="231F20"/>
                </a:solidFill>
                <a:latin typeface="Calibri"/>
              </a:rPr>
              <a:t> générée par l’</a:t>
            </a:r>
            <a:r>
              <a:rPr lang="fr-FR" sz="2800" b="1" i="0" spc="0" baseline="0" noProof="0" dirty="0">
                <a:solidFill>
                  <a:srgbClr val="5FADE4"/>
                </a:solidFill>
                <a:latin typeface="Calibri"/>
              </a:rPr>
              <a:t>alternateur</a:t>
            </a:r>
            <a:r>
              <a:rPr lang="fr-FR" sz="2800" b="0" i="0" spc="0" baseline="0" noProof="0" dirty="0">
                <a:solidFill>
                  <a:srgbClr val="231F20"/>
                </a:solidFill>
                <a:latin typeface="Calibri"/>
              </a:rPr>
              <a:t>.</a:t>
            </a:r>
          </a:p>
          <a:p>
            <a:pPr marL="273050">
              <a:lnSpc>
                <a:spcPct val="150000"/>
              </a:lnSpc>
            </a:pPr>
            <a:r>
              <a:rPr lang="fr-FR" sz="2800" noProof="0" dirty="0">
                <a:solidFill>
                  <a:srgbClr val="231F20"/>
                </a:solidFill>
              </a:rPr>
              <a:t>La </a:t>
            </a:r>
            <a:r>
              <a:rPr lang="fr-FR" sz="2800" b="1" noProof="0" dirty="0">
                <a:solidFill>
                  <a:srgbClr val="231F20"/>
                </a:solidFill>
              </a:rPr>
              <a:t>grandeur</a:t>
            </a:r>
            <a:r>
              <a:rPr lang="fr-FR" sz="2800" noProof="0" dirty="0">
                <a:solidFill>
                  <a:srgbClr val="231F20"/>
                </a:solidFill>
              </a:rPr>
              <a:t> générée par l’</a:t>
            </a:r>
            <a:r>
              <a:rPr lang="fr-FR" sz="2800" b="1" noProof="0" dirty="0">
                <a:solidFill>
                  <a:srgbClr val="5FADE4"/>
                </a:solidFill>
              </a:rPr>
              <a:t>alternateur</a:t>
            </a:r>
            <a:r>
              <a:rPr lang="fr-FR" sz="2800" noProof="0" dirty="0">
                <a:solidFill>
                  <a:srgbClr val="231F20"/>
                </a:solidFill>
              </a:rPr>
              <a:t> </a:t>
            </a:r>
            <a:r>
              <a:rPr lang="fr-FR" sz="2800" noProof="0" dirty="0">
                <a:solidFill>
                  <a:srgbClr val="231F20"/>
                </a:solidFill>
                <a:latin typeface="Calibri"/>
              </a:rPr>
              <a:t>est </a:t>
            </a:r>
            <a:r>
              <a:rPr lang="fr-FR" sz="2000" noProof="0" dirty="0">
                <a:solidFill>
                  <a:srgbClr val="231F20"/>
                </a:solidFill>
                <a:latin typeface="ArialMT-Light"/>
              </a:rPr>
              <a:t>..................................................................</a:t>
            </a:r>
            <a:r>
              <a:rPr lang="fr-FR" sz="2000" noProof="0" dirty="0">
                <a:solidFill>
                  <a:srgbClr val="231F20"/>
                </a:solidFill>
              </a:rPr>
              <a:t>.</a:t>
            </a:r>
            <a:endParaRPr lang="fr-FR" sz="2400" noProof="0" dirty="0">
              <a:solidFill>
                <a:srgbClr val="231F20"/>
              </a:solidFill>
            </a:endParaRPr>
          </a:p>
        </p:txBody>
      </p:sp>
      <p:sp>
        <p:nvSpPr>
          <p:cNvPr id="47" name="Rectangle 3756">
            <a:extLst>
              <a:ext uri="{FF2B5EF4-FFF2-40B4-BE49-F238E27FC236}">
                <a16:creationId xmlns:a16="http://schemas.microsoft.com/office/drawing/2014/main" id="{F79B916C-6E63-4BCC-B3CA-4EF5443D5C1B}"/>
              </a:ext>
            </a:extLst>
          </p:cNvPr>
          <p:cNvSpPr/>
          <p:nvPr/>
        </p:nvSpPr>
        <p:spPr>
          <a:xfrm>
            <a:off x="6714476" y="1997562"/>
            <a:ext cx="4592861" cy="430887"/>
          </a:xfrm>
          <a:prstGeom prst="rect">
            <a:avLst/>
          </a:prstGeom>
        </p:spPr>
        <p:txBody>
          <a:bodyPr wrap="square" lIns="0" tIns="0" rIns="0" bIns="0">
            <a:spAutoFit/>
          </a:bodyPr>
          <a:lstStyle/>
          <a:p>
            <a:pPr algn="ctr"/>
            <a:r>
              <a:rPr lang="fr-FR" sz="2800" b="1" noProof="0" dirty="0">
                <a:solidFill>
                  <a:srgbClr val="FF0000"/>
                </a:solidFill>
                <a:latin typeface="Arial"/>
              </a:rPr>
              <a:t>une tension alternative</a:t>
            </a:r>
          </a:p>
        </p:txBody>
      </p:sp>
      <p:sp>
        <p:nvSpPr>
          <p:cNvPr id="2" name="Titre 1">
            <a:extLst>
              <a:ext uri="{FF2B5EF4-FFF2-40B4-BE49-F238E27FC236}">
                <a16:creationId xmlns:a16="http://schemas.microsoft.com/office/drawing/2014/main" id="{795414C4-52C1-B568-8F24-07CFCC1B14E9}"/>
              </a:ext>
            </a:extLst>
          </p:cNvPr>
          <p:cNvSpPr>
            <a:spLocks noGrp="1"/>
          </p:cNvSpPr>
          <p:nvPr>
            <p:ph type="title"/>
          </p:nvPr>
        </p:nvSpPr>
        <p:spPr/>
        <p:txBody>
          <a:bodyPr/>
          <a:lstStyle/>
          <a:p>
            <a:r>
              <a:rPr lang="fr-FR"/>
              <a:t>Voici la troisième étape.</a:t>
            </a:r>
          </a:p>
        </p:txBody>
      </p:sp>
      <p:sp>
        <p:nvSpPr>
          <p:cNvPr id="3" name="Espace réservé du contenu 2">
            <a:extLst>
              <a:ext uri="{FF2B5EF4-FFF2-40B4-BE49-F238E27FC236}">
                <a16:creationId xmlns:a16="http://schemas.microsoft.com/office/drawing/2014/main" id="{523A847E-02C7-1D6D-1F01-5DAE762EA7A9}"/>
              </a:ext>
            </a:extLst>
          </p:cNvPr>
          <p:cNvSpPr>
            <a:spLocks noGrp="1"/>
          </p:cNvSpPr>
          <p:nvPr>
            <p:ph sz="quarter" idx="11"/>
          </p:nvPr>
        </p:nvSpPr>
        <p:spPr/>
        <p:txBody>
          <a:bodyPr/>
          <a:lstStyle/>
          <a:p>
            <a:r>
              <a:rPr lang="fr-FR"/>
              <a:t>L’enseignant.e fait participer les élèves pour compléter les espaces en pointillés.</a:t>
            </a:r>
          </a:p>
        </p:txBody>
      </p:sp>
    </p:spTree>
    <p:extLst>
      <p:ext uri="{BB962C8B-B14F-4D97-AF65-F5344CB8AC3E}">
        <p14:creationId xmlns:p14="http://schemas.microsoft.com/office/powerpoint/2010/main" val="385047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fade">
                                      <p:cBhvr>
                                        <p:cTn id="7" dur="5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xEl>
                                              <p:pRg st="1" end="1"/>
                                            </p:txEl>
                                          </p:spTgt>
                                        </p:tgtEl>
                                        <p:attrNameLst>
                                          <p:attrName>style.visibility</p:attrName>
                                        </p:attrNameLst>
                                      </p:cBhvr>
                                      <p:to>
                                        <p:strVal val="visible"/>
                                      </p:to>
                                    </p:set>
                                    <p:animEffect transition="in" filter="fade">
                                      <p:cBhvr>
                                        <p:cTn id="12" dur="500"/>
                                        <p:tgtEl>
                                          <p:spTgt spid="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32160" y="212742"/>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5446"/>
          <p:cNvSpPr/>
          <p:nvPr/>
        </p:nvSpPr>
        <p:spPr>
          <a:xfrm>
            <a:off x="329077" y="1447446"/>
            <a:ext cx="5580313" cy="5082731"/>
          </a:xfrm>
          <a:custGeom>
            <a:avLst/>
            <a:gdLst/>
            <a:ahLst/>
            <a:cxnLst/>
            <a:rect l="0" t="0" r="0" b="0"/>
            <a:pathLst>
              <a:path w="6473646" h="3784447">
                <a:moveTo>
                  <a:pt x="108000" y="0"/>
                </a:moveTo>
                <a:cubicBezTo>
                  <a:pt x="48349" y="0"/>
                  <a:pt x="0" y="48348"/>
                  <a:pt x="0" y="108000"/>
                </a:cubicBezTo>
                <a:lnTo>
                  <a:pt x="0" y="3676446"/>
                </a:lnTo>
                <a:cubicBezTo>
                  <a:pt x="0" y="3736085"/>
                  <a:pt x="48349" y="3784447"/>
                  <a:pt x="108000" y="3784447"/>
                </a:cubicBezTo>
                <a:lnTo>
                  <a:pt x="6365645" y="3784447"/>
                </a:lnTo>
                <a:cubicBezTo>
                  <a:pt x="6425297" y="3784447"/>
                  <a:pt x="6473646" y="3736085"/>
                  <a:pt x="6473646" y="3676446"/>
                </a:cubicBezTo>
                <a:lnTo>
                  <a:pt x="6473646" y="108000"/>
                </a:lnTo>
                <a:cubicBezTo>
                  <a:pt x="6473646" y="48348"/>
                  <a:pt x="6425297" y="0"/>
                  <a:pt x="6365645" y="0"/>
                </a:cubicBezTo>
                <a:close/>
                <a:moveTo>
                  <a:pt x="108000" y="0"/>
                </a:moveTo>
              </a:path>
            </a:pathLst>
          </a:custGeom>
          <a:solidFill>
            <a:srgbClr val="F3EBF5">
              <a:alpha val="100000"/>
            </a:srgbClr>
          </a:solidFill>
          <a:ln w="12700" cap="flat" cmpd="sng" algn="ctr">
            <a:noFill/>
            <a:prstDash val="solid"/>
          </a:ln>
          <a:effectLst/>
        </p:spPr>
        <p:txBody>
          <a:bodyPr/>
          <a:lstStyle/>
          <a:p>
            <a:pPr marL="0" marR="0" lvl="0" indent="0" defTabSz="914400" eaLnBrk="1" fontAlgn="auto" latinLnBrk="0" hangingPunct="1">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Freeform 4414"/>
          <p:cNvSpPr/>
          <p:nvPr/>
        </p:nvSpPr>
        <p:spPr>
          <a:xfrm>
            <a:off x="346904" y="1542828"/>
            <a:ext cx="5489519" cy="2387815"/>
          </a:xfrm>
          <a:custGeom>
            <a:avLst/>
            <a:gdLst/>
            <a:ahLst/>
            <a:cxnLst/>
            <a:rect l="0" t="0" r="0" b="0"/>
            <a:pathLst>
              <a:path w="6308051" h="2387815">
                <a:moveTo>
                  <a:pt x="4014736" y="455980"/>
                </a:moveTo>
                <a:lnTo>
                  <a:pt x="4014736" y="2387815"/>
                </a:lnTo>
                <a:lnTo>
                  <a:pt x="6200050" y="2387815"/>
                </a:lnTo>
                <a:cubicBezTo>
                  <a:pt x="6259689" y="2387815"/>
                  <a:pt x="6308051" y="2339453"/>
                  <a:pt x="6308051" y="2279814"/>
                </a:cubicBezTo>
                <a:lnTo>
                  <a:pt x="6308051" y="108001"/>
                </a:lnTo>
                <a:cubicBezTo>
                  <a:pt x="6308051" y="48336"/>
                  <a:pt x="6259689" y="0"/>
                  <a:pt x="6200050" y="0"/>
                </a:cubicBezTo>
                <a:lnTo>
                  <a:pt x="108001" y="0"/>
                </a:lnTo>
                <a:cubicBezTo>
                  <a:pt x="48349" y="0"/>
                  <a:pt x="0" y="48336"/>
                  <a:pt x="0" y="108001"/>
                </a:cubicBezTo>
                <a:lnTo>
                  <a:pt x="0" y="459675"/>
                </a:lnTo>
                <a:close/>
                <a:moveTo>
                  <a:pt x="4014736" y="455980"/>
                </a:moveTo>
              </a:path>
            </a:pathLst>
          </a:custGeom>
          <a:solidFill>
            <a:srgbClr val="F3EBF5">
              <a:alpha val="100000"/>
            </a:srgbClr>
          </a:solidFill>
          <a:ln w="12700" cap="flat" cmpd="sng" algn="ctr">
            <a:noFill/>
            <a:prstDash val="solid"/>
          </a:ln>
          <a:effectLst/>
        </p:spPr>
        <p:txBody>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Freeform 4418"/>
          <p:cNvSpPr/>
          <p:nvPr/>
        </p:nvSpPr>
        <p:spPr>
          <a:xfrm>
            <a:off x="6064309" y="1663775"/>
            <a:ext cx="5336505" cy="368007"/>
          </a:xfrm>
          <a:custGeom>
            <a:avLst/>
            <a:gdLst/>
            <a:ahLst/>
            <a:cxnLst/>
            <a:rect l="0" t="0" r="0" b="0"/>
            <a:pathLst>
              <a:path w="3744938" h="239268">
                <a:moveTo>
                  <a:pt x="0" y="0"/>
                </a:moveTo>
                <a:lnTo>
                  <a:pt x="0" y="239268"/>
                </a:lnTo>
                <a:lnTo>
                  <a:pt x="3708933" y="239268"/>
                </a:lnTo>
                <a:cubicBezTo>
                  <a:pt x="3728821" y="239268"/>
                  <a:pt x="3744938" y="223138"/>
                  <a:pt x="3744938" y="203301"/>
                </a:cubicBezTo>
                <a:lnTo>
                  <a:pt x="3744938" y="35966"/>
                </a:lnTo>
                <a:cubicBezTo>
                  <a:pt x="3744938" y="16078"/>
                  <a:pt x="3728821" y="0"/>
                  <a:pt x="3708933" y="0"/>
                </a:cubicBezTo>
                <a:close/>
                <a:moveTo>
                  <a:pt x="0" y="0"/>
                </a:moveTo>
              </a:path>
            </a:pathLst>
          </a:custGeom>
          <a:solidFill>
            <a:srgbClr val="EEE3F0">
              <a:alpha val="100000"/>
            </a:srgbClr>
          </a:solidFill>
          <a:ln w="952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Freeform 4422"/>
          <p:cNvSpPr/>
          <p:nvPr/>
        </p:nvSpPr>
        <p:spPr>
          <a:xfrm>
            <a:off x="6140105" y="3117937"/>
            <a:ext cx="5325711" cy="449580"/>
          </a:xfrm>
          <a:custGeom>
            <a:avLst/>
            <a:gdLst/>
            <a:ahLst/>
            <a:cxnLst/>
            <a:rect l="0" t="0" r="0" b="0"/>
            <a:pathLst>
              <a:path w="3762933" h="239268">
                <a:moveTo>
                  <a:pt x="0" y="0"/>
                </a:moveTo>
                <a:lnTo>
                  <a:pt x="0" y="239268"/>
                </a:lnTo>
                <a:lnTo>
                  <a:pt x="3726941" y="239268"/>
                </a:lnTo>
                <a:cubicBezTo>
                  <a:pt x="3746817" y="239268"/>
                  <a:pt x="3762933" y="223138"/>
                  <a:pt x="3762933" y="203301"/>
                </a:cubicBezTo>
                <a:lnTo>
                  <a:pt x="3762933" y="35966"/>
                </a:lnTo>
                <a:cubicBezTo>
                  <a:pt x="3762933" y="16078"/>
                  <a:pt x="3746817" y="0"/>
                  <a:pt x="3726941" y="0"/>
                </a:cubicBezTo>
                <a:close/>
                <a:moveTo>
                  <a:pt x="0" y="0"/>
                </a:moveTo>
              </a:path>
            </a:pathLst>
          </a:custGeom>
          <a:solidFill>
            <a:srgbClr val="EEE3F0">
              <a:alpha val="100000"/>
            </a:srgbClr>
          </a:solidFill>
          <a:ln w="952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Freeform 4423"/>
          <p:cNvSpPr/>
          <p:nvPr/>
        </p:nvSpPr>
        <p:spPr>
          <a:xfrm>
            <a:off x="6328511" y="4295935"/>
            <a:ext cx="5137306" cy="610193"/>
          </a:xfrm>
          <a:custGeom>
            <a:avLst/>
            <a:gdLst/>
            <a:ahLst/>
            <a:cxnLst/>
            <a:rect l="0" t="0" r="0" b="0"/>
            <a:pathLst>
              <a:path w="3744938" h="239268">
                <a:moveTo>
                  <a:pt x="0" y="0"/>
                </a:moveTo>
                <a:lnTo>
                  <a:pt x="0" y="239268"/>
                </a:lnTo>
                <a:lnTo>
                  <a:pt x="3708933" y="239268"/>
                </a:lnTo>
                <a:cubicBezTo>
                  <a:pt x="3728821" y="239268"/>
                  <a:pt x="3744938" y="223138"/>
                  <a:pt x="3744938" y="203301"/>
                </a:cubicBezTo>
                <a:lnTo>
                  <a:pt x="3744938" y="35966"/>
                </a:lnTo>
                <a:cubicBezTo>
                  <a:pt x="3744938" y="16078"/>
                  <a:pt x="3728821" y="0"/>
                  <a:pt x="3708933" y="0"/>
                </a:cubicBezTo>
                <a:close/>
                <a:moveTo>
                  <a:pt x="0" y="0"/>
                </a:moveTo>
              </a:path>
            </a:pathLst>
          </a:custGeom>
          <a:solidFill>
            <a:srgbClr val="EEE3F0">
              <a:alpha val="100000"/>
            </a:srgbClr>
          </a:solidFill>
          <a:ln w="952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55" name="Freeform 4454"/>
          <p:cNvSpPr/>
          <p:nvPr/>
        </p:nvSpPr>
        <p:spPr>
          <a:xfrm>
            <a:off x="5773940" y="1425044"/>
            <a:ext cx="62483" cy="22402"/>
          </a:xfrm>
          <a:custGeom>
            <a:avLst/>
            <a:gdLst/>
            <a:ahLst/>
            <a:cxnLst/>
            <a:rect l="0" t="0" r="0" b="0"/>
            <a:pathLst>
              <a:path w="62483" h="22402">
                <a:moveTo>
                  <a:pt x="59283" y="368"/>
                </a:moveTo>
                <a:cubicBezTo>
                  <a:pt x="58433" y="368"/>
                  <a:pt x="57594" y="748"/>
                  <a:pt x="57036" y="1472"/>
                </a:cubicBezTo>
                <a:lnTo>
                  <a:pt x="53886" y="5574"/>
                </a:lnTo>
                <a:cubicBezTo>
                  <a:pt x="48438" y="12661"/>
                  <a:pt x="40183" y="16725"/>
                  <a:pt x="31242" y="16725"/>
                </a:cubicBezTo>
                <a:cubicBezTo>
                  <a:pt x="22301" y="16725"/>
                  <a:pt x="14046" y="12661"/>
                  <a:pt x="8598" y="5574"/>
                </a:cubicBezTo>
                <a:lnTo>
                  <a:pt x="5448" y="1472"/>
                </a:lnTo>
                <a:cubicBezTo>
                  <a:pt x="4496" y="242"/>
                  <a:pt x="2730" y="0"/>
                  <a:pt x="1473" y="952"/>
                </a:cubicBezTo>
                <a:cubicBezTo>
                  <a:pt x="228" y="1904"/>
                  <a:pt x="0" y="3682"/>
                  <a:pt x="952" y="4927"/>
                </a:cubicBezTo>
                <a:lnTo>
                  <a:pt x="4102" y="9029"/>
                </a:lnTo>
                <a:cubicBezTo>
                  <a:pt x="10630" y="17525"/>
                  <a:pt x="20523" y="22402"/>
                  <a:pt x="31242" y="22402"/>
                </a:cubicBezTo>
                <a:cubicBezTo>
                  <a:pt x="41961" y="22402"/>
                  <a:pt x="51854" y="17525"/>
                  <a:pt x="58382" y="9029"/>
                </a:cubicBezTo>
                <a:lnTo>
                  <a:pt x="61530" y="4927"/>
                </a:lnTo>
                <a:cubicBezTo>
                  <a:pt x="62483" y="3682"/>
                  <a:pt x="62242" y="1904"/>
                  <a:pt x="61010" y="952"/>
                </a:cubicBezTo>
                <a:cubicBezTo>
                  <a:pt x="60489" y="558"/>
                  <a:pt x="59879" y="368"/>
                  <a:pt x="59283" y="368"/>
                </a:cubicBezTo>
              </a:path>
            </a:pathLst>
          </a:custGeom>
          <a:solidFill>
            <a:srgbClr val="222224">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911385" y="2793247"/>
            <a:ext cx="4547719" cy="3372131"/>
            <a:chOff x="4428230" y="1994587"/>
            <a:chExt cx="2114473" cy="1838477"/>
          </a:xfrm>
        </p:grpSpPr>
        <p:sp>
          <p:nvSpPr>
            <p:cNvPr id="50" name="Freeform 4416"/>
            <p:cNvSpPr/>
            <p:nvPr/>
          </p:nvSpPr>
          <p:spPr>
            <a:xfrm>
              <a:off x="4428230" y="1994587"/>
              <a:ext cx="2114473" cy="1838477"/>
            </a:xfrm>
            <a:custGeom>
              <a:avLst/>
              <a:gdLst/>
              <a:ahLst/>
              <a:cxnLst/>
              <a:rect l="0" t="0" r="0" b="0"/>
              <a:pathLst>
                <a:path w="2114473" h="1838477">
                  <a:moveTo>
                    <a:pt x="71996" y="0"/>
                  </a:moveTo>
                  <a:cubicBezTo>
                    <a:pt x="32233" y="0"/>
                    <a:pt x="0" y="32232"/>
                    <a:pt x="0" y="71996"/>
                  </a:cubicBezTo>
                  <a:lnTo>
                    <a:pt x="0" y="1766481"/>
                  </a:lnTo>
                  <a:cubicBezTo>
                    <a:pt x="0" y="1806244"/>
                    <a:pt x="32233" y="1838477"/>
                    <a:pt x="71996" y="1838477"/>
                  </a:cubicBezTo>
                  <a:lnTo>
                    <a:pt x="2042477" y="1838477"/>
                  </a:lnTo>
                  <a:cubicBezTo>
                    <a:pt x="2082240" y="1838477"/>
                    <a:pt x="2114473" y="1806244"/>
                    <a:pt x="2114473" y="1766481"/>
                  </a:cubicBezTo>
                  <a:lnTo>
                    <a:pt x="2114473" y="71996"/>
                  </a:lnTo>
                  <a:cubicBezTo>
                    <a:pt x="2114473" y="32232"/>
                    <a:pt x="2082240" y="0"/>
                    <a:pt x="2042477" y="0"/>
                  </a:cubicBezTo>
                  <a:close/>
                  <a:moveTo>
                    <a:pt x="71996" y="0"/>
                  </a:moveTo>
                </a:path>
              </a:pathLst>
            </a:custGeom>
            <a:solidFill>
              <a:srgbClr val="FFFFFF">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Freeform 4417"/>
            <p:cNvSpPr/>
            <p:nvPr/>
          </p:nvSpPr>
          <p:spPr>
            <a:xfrm>
              <a:off x="4428230" y="1994587"/>
              <a:ext cx="2114473" cy="1838477"/>
            </a:xfrm>
            <a:custGeom>
              <a:avLst/>
              <a:gdLst/>
              <a:ahLst/>
              <a:cxnLst/>
              <a:rect l="0" t="0" r="0" b="0"/>
              <a:pathLst>
                <a:path w="2114473" h="1838477">
                  <a:moveTo>
                    <a:pt x="71996" y="0"/>
                  </a:moveTo>
                  <a:cubicBezTo>
                    <a:pt x="32233" y="0"/>
                    <a:pt x="0" y="32232"/>
                    <a:pt x="0" y="71996"/>
                  </a:cubicBezTo>
                  <a:lnTo>
                    <a:pt x="0" y="1766481"/>
                  </a:lnTo>
                  <a:cubicBezTo>
                    <a:pt x="0" y="1806244"/>
                    <a:pt x="32233" y="1838477"/>
                    <a:pt x="71996" y="1838477"/>
                  </a:cubicBezTo>
                  <a:lnTo>
                    <a:pt x="2042477" y="1838477"/>
                  </a:lnTo>
                  <a:cubicBezTo>
                    <a:pt x="2082240" y="1838477"/>
                    <a:pt x="2114473" y="1806244"/>
                    <a:pt x="2114473" y="1766481"/>
                  </a:cubicBezTo>
                  <a:lnTo>
                    <a:pt x="2114473" y="71996"/>
                  </a:lnTo>
                  <a:cubicBezTo>
                    <a:pt x="2114473" y="32232"/>
                    <a:pt x="2082240" y="0"/>
                    <a:pt x="2042477" y="0"/>
                  </a:cubicBezTo>
                  <a:lnTo>
                    <a:pt x="71996" y="0"/>
                  </a:lnTo>
                  <a:close/>
                  <a:moveTo>
                    <a:pt x="71996" y="0"/>
                  </a:moveTo>
                </a:path>
              </a:pathLst>
            </a:custGeom>
            <a:noFill/>
            <a:ln w="9525" cap="flat" cmpd="sng" algn="ctr">
              <a:solidFill>
                <a:srgbClr val="F58735">
                  <a:alpha val="100000"/>
                </a:srgbClr>
              </a:solidFill>
              <a:prstDash val="solid"/>
              <a:miter lim="508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6" name="Freeform 4477"/>
            <p:cNvSpPr/>
            <p:nvPr/>
          </p:nvSpPr>
          <p:spPr>
            <a:xfrm>
              <a:off x="4450952" y="2070823"/>
              <a:ext cx="2024507" cy="1716977"/>
            </a:xfrm>
            <a:custGeom>
              <a:avLst/>
              <a:gdLst/>
              <a:ahLst/>
              <a:cxnLst/>
              <a:rect l="0" t="0" r="0" b="0"/>
              <a:pathLst>
                <a:path w="2024507" h="1716977">
                  <a:moveTo>
                    <a:pt x="0" y="1716977"/>
                  </a:moveTo>
                  <a:lnTo>
                    <a:pt x="2024507" y="1716977"/>
                  </a:lnTo>
                  <a:lnTo>
                    <a:pt x="2024507" y="0"/>
                  </a:lnTo>
                  <a:lnTo>
                    <a:pt x="0" y="0"/>
                  </a:lnTo>
                  <a:lnTo>
                    <a:pt x="0" y="1716977"/>
                  </a:lnTo>
                  <a:close/>
                </a:path>
              </a:pathLst>
            </a:custGeom>
            <a:solidFill>
              <a:srgbClr val="FFFFFF">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57" name="Picture 447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4471422" y="2104690"/>
              <a:ext cx="2028088" cy="1698970"/>
            </a:xfrm>
            <a:prstGeom prst="rect">
              <a:avLst/>
            </a:prstGeom>
            <a:noFill/>
          </p:spPr>
        </p:pic>
      </p:grpSp>
      <p:sp>
        <p:nvSpPr>
          <p:cNvPr id="58" name="Freeform 4479"/>
          <p:cNvSpPr/>
          <p:nvPr/>
        </p:nvSpPr>
        <p:spPr>
          <a:xfrm>
            <a:off x="7392241" y="4924913"/>
            <a:ext cx="180000" cy="180000"/>
          </a:xfrm>
          <a:custGeom>
            <a:avLst/>
            <a:gdLst/>
            <a:ahLst/>
            <a:cxnLst/>
            <a:rect l="0" t="0" r="0" b="0"/>
            <a:pathLst>
              <a:path w="203301" h="146024">
                <a:moveTo>
                  <a:pt x="36004" y="0"/>
                </a:moveTo>
                <a:cubicBezTo>
                  <a:pt x="16116" y="0"/>
                  <a:pt x="0" y="16116"/>
                  <a:pt x="0" y="35991"/>
                </a:cubicBezTo>
                <a:lnTo>
                  <a:pt x="0" y="110032"/>
                </a:lnTo>
                <a:cubicBezTo>
                  <a:pt x="0" y="129908"/>
                  <a:pt x="16116" y="146024"/>
                  <a:pt x="36004" y="146024"/>
                </a:cubicBezTo>
                <a:lnTo>
                  <a:pt x="167309" y="146024"/>
                </a:lnTo>
                <a:cubicBezTo>
                  <a:pt x="187184" y="146024"/>
                  <a:pt x="203301" y="129908"/>
                  <a:pt x="203301" y="110032"/>
                </a:cubicBezTo>
                <a:lnTo>
                  <a:pt x="203301" y="35991"/>
                </a:lnTo>
                <a:cubicBezTo>
                  <a:pt x="203301" y="16116"/>
                  <a:pt x="187184" y="0"/>
                  <a:pt x="167309" y="0"/>
                </a:cubicBezTo>
                <a:lnTo>
                  <a:pt x="36004" y="0"/>
                </a:lnTo>
                <a:close/>
                <a:moveTo>
                  <a:pt x="36004" y="0"/>
                </a:moveTo>
              </a:path>
            </a:pathLst>
          </a:custGeom>
          <a:noFill/>
          <a:ln w="12700" cap="flat" cmpd="sng" algn="ctr">
            <a:solidFill>
              <a:srgbClr val="F59D90">
                <a:alpha val="100000"/>
              </a:srgbClr>
            </a:solidFill>
            <a:prstDash val="solid"/>
            <a:miter lim="508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Rectangle 4497"/>
          <p:cNvSpPr/>
          <p:nvPr/>
        </p:nvSpPr>
        <p:spPr>
          <a:xfrm>
            <a:off x="429441" y="1592560"/>
            <a:ext cx="5344500" cy="830997"/>
          </a:xfrm>
          <a:prstGeom prst="rect">
            <a:avLst/>
          </a:prstGeom>
        </p:spPr>
        <p:txBody>
          <a:bodyPr wrap="square" lIns="0" tIns="0" rIns="0" bIns="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srgbClr val="231F20"/>
                </a:solidFill>
                <a:effectLst/>
                <a:uLnTx/>
                <a:uFillTx/>
              </a:rPr>
              <a:t>L’expérience représentée sur l’image montre un aimant en rotation devant une bobine, reliée à un oscilloscope qui affiche une courbe ondulée.</a:t>
            </a:r>
          </a:p>
        </p:txBody>
      </p:sp>
      <p:sp>
        <p:nvSpPr>
          <p:cNvPr id="61" name="Rectangle 4501"/>
          <p:cNvSpPr/>
          <p:nvPr/>
        </p:nvSpPr>
        <p:spPr>
          <a:xfrm>
            <a:off x="6588340" y="5731932"/>
            <a:ext cx="5025968" cy="946669"/>
          </a:xfrm>
          <a:prstGeom prst="rect">
            <a:avLst/>
          </a:prstGeom>
        </p:spPr>
        <p:txBody>
          <a:bodyPr wrap="square" lIns="0" tIns="0" rIns="0" bIns="0">
            <a:spAutoFit/>
          </a:bodyPr>
          <a:lstStyle/>
          <a:p>
            <a:pPr defTabSz="914400">
              <a:lnSpc>
                <a:spcPct val="200000"/>
              </a:lnSpc>
            </a:pPr>
            <a:r>
              <a:rPr lang="fr-FR" sz="800" kern="0" noProof="0" dirty="0">
                <a:solidFill>
                  <a:srgbClr val="231F20"/>
                </a:solidFill>
                <a:latin typeface="ArialMT-Light"/>
              </a:rPr>
              <a:t>..............................................................................................................................................................................</a:t>
            </a:r>
          </a:p>
          <a:p>
            <a:pPr defTabSz="914400">
              <a:lnSpc>
                <a:spcPct val="200000"/>
              </a:lnSpc>
            </a:pPr>
            <a:r>
              <a:rPr lang="fr-FR" sz="800" kern="0" noProof="0" dirty="0">
                <a:solidFill>
                  <a:srgbClr val="231F20"/>
                </a:solidFill>
                <a:latin typeface="ArialMT-Light"/>
              </a:rPr>
              <a:t>..............................................................................................................................................................................</a:t>
            </a:r>
          </a:p>
          <a:p>
            <a:pPr defTabSz="914400">
              <a:lnSpc>
                <a:spcPct val="200000"/>
              </a:lnSpc>
            </a:pPr>
            <a:r>
              <a:rPr lang="fr-FR" sz="800" kern="0" noProof="0" dirty="0">
                <a:solidFill>
                  <a:srgbClr val="231F20"/>
                </a:solidFill>
                <a:latin typeface="ArialMT-Light"/>
              </a:rPr>
              <a:t>..............................................................................................................................................................................</a:t>
            </a:r>
          </a:p>
          <a:p>
            <a:pPr defTabSz="914400">
              <a:lnSpc>
                <a:spcPct val="200000"/>
              </a:lnSpc>
            </a:pPr>
            <a:r>
              <a:rPr lang="fr-FR" sz="800" kern="0" noProof="0" dirty="0">
                <a:solidFill>
                  <a:srgbClr val="231F20"/>
                </a:solidFill>
                <a:latin typeface="ArialMT-Light"/>
              </a:rPr>
              <a:t>..............................................................................................................................................................................</a:t>
            </a:r>
          </a:p>
        </p:txBody>
      </p:sp>
      <p:sp>
        <p:nvSpPr>
          <p:cNvPr id="65" name="Rectangle 4502"/>
          <p:cNvSpPr/>
          <p:nvPr/>
        </p:nvSpPr>
        <p:spPr>
          <a:xfrm>
            <a:off x="6092039" y="1685747"/>
            <a:ext cx="4345741" cy="307777"/>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5821F"/>
                </a:solidFill>
                <a:effectLst/>
                <a:uLnTx/>
                <a:uFillTx/>
                <a:latin typeface="Calibri-Bold"/>
              </a:rPr>
              <a:t>1. </a:t>
            </a:r>
            <a:r>
              <a:rPr kumimoji="0" lang="fr-FR" sz="2000" b="0" i="0" u="none" strike="noStrike" kern="0" cap="none" spc="0" normalizeH="0" baseline="0" noProof="0" dirty="0">
                <a:ln>
                  <a:noFill/>
                </a:ln>
                <a:solidFill>
                  <a:srgbClr val="231F20"/>
                </a:solidFill>
                <a:effectLst/>
                <a:uLnTx/>
                <a:uFillTx/>
              </a:rPr>
              <a:t>Identifier les éléments de l’alternateur.</a:t>
            </a:r>
          </a:p>
        </p:txBody>
      </p:sp>
      <p:sp>
        <p:nvSpPr>
          <p:cNvPr id="66" name="Rectangle 4506"/>
          <p:cNvSpPr/>
          <p:nvPr/>
        </p:nvSpPr>
        <p:spPr>
          <a:xfrm>
            <a:off x="6163255" y="3194017"/>
            <a:ext cx="5331588" cy="307777"/>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5821F"/>
                </a:solidFill>
                <a:effectLst/>
                <a:uLnTx/>
                <a:uFillTx/>
                <a:latin typeface="Calibri-Bold"/>
              </a:rPr>
              <a:t>2. </a:t>
            </a:r>
            <a:r>
              <a:rPr kumimoji="0" lang="fr-FR" sz="2000" b="0" i="0" u="none" strike="noStrike" kern="0" cap="none" spc="0" normalizeH="0" baseline="0" noProof="0" dirty="0">
                <a:ln>
                  <a:noFill/>
                </a:ln>
                <a:solidFill>
                  <a:srgbClr val="231F20"/>
                </a:solidFill>
                <a:effectLst/>
                <a:uLnTx/>
                <a:uFillTx/>
              </a:rPr>
              <a:t>Préciser la grandeur visualisée par l’oscilloscope.</a:t>
            </a:r>
          </a:p>
        </p:txBody>
      </p:sp>
      <p:sp>
        <p:nvSpPr>
          <p:cNvPr id="67" name="Rectangle 4507"/>
          <p:cNvSpPr/>
          <p:nvPr/>
        </p:nvSpPr>
        <p:spPr>
          <a:xfrm>
            <a:off x="6139786" y="4276481"/>
            <a:ext cx="5202598" cy="615553"/>
          </a:xfrm>
          <a:prstGeom prst="rect">
            <a:avLst/>
          </a:prstGeom>
        </p:spPr>
        <p:txBody>
          <a:bodyPr wrap="square" lIns="0" tIns="0" rIns="0" bIns="0">
            <a:spAutoFit/>
          </a:bodyPr>
          <a:lstStyle/>
          <a:p>
            <a:pPr marL="273050" marR="0" lvl="0" indent="-27305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5821F"/>
                </a:solidFill>
                <a:effectLst/>
                <a:uLnTx/>
                <a:uFillTx/>
                <a:latin typeface="Calibri-Bold"/>
              </a:rPr>
              <a:t>3. </a:t>
            </a:r>
            <a:r>
              <a:rPr kumimoji="0" lang="fr-FR" sz="2000" b="0" i="0" u="none" strike="noStrike" kern="0" cap="none" spc="0" normalizeH="0" baseline="0" noProof="0" dirty="0">
                <a:ln>
                  <a:noFill/>
                </a:ln>
                <a:solidFill>
                  <a:srgbClr val="231F20"/>
                </a:solidFill>
                <a:effectLst/>
                <a:uLnTx/>
                <a:uFillTx/>
              </a:rPr>
              <a:t>Identifier la nature de la tension produite par l’alternateur.</a:t>
            </a:r>
          </a:p>
        </p:txBody>
      </p:sp>
      <p:sp>
        <p:nvSpPr>
          <p:cNvPr id="68" name="Rectangle 4508"/>
          <p:cNvSpPr/>
          <p:nvPr/>
        </p:nvSpPr>
        <p:spPr>
          <a:xfrm>
            <a:off x="6139786" y="2045431"/>
            <a:ext cx="3565079" cy="875624"/>
          </a:xfrm>
          <a:prstGeom prst="rect">
            <a:avLst/>
          </a:prstGeom>
        </p:spPr>
        <p:txBody>
          <a:bodyPr wrap="none" lIns="0" tIns="0" rIns="0" bIns="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000" b="0" i="0" u="none" strike="noStrike" kern="0" cap="none" spc="0" normalizeH="0" baseline="0" noProof="0" dirty="0">
                <a:ln>
                  <a:noFill/>
                </a:ln>
                <a:solidFill>
                  <a:srgbClr val="F5821F"/>
                </a:solidFill>
                <a:effectLst/>
                <a:uLnTx/>
                <a:uFillTx/>
              </a:rPr>
              <a:t>-</a:t>
            </a:r>
            <a:r>
              <a:rPr kumimoji="0" lang="fr-FR" sz="2000" b="0" i="0" u="none" strike="noStrike" kern="0" cap="none" spc="0" normalizeH="0" baseline="0" noProof="0" dirty="0">
                <a:ln>
                  <a:noFill/>
                </a:ln>
                <a:solidFill>
                  <a:srgbClr val="231F20"/>
                </a:solidFill>
                <a:effectLst/>
                <a:uLnTx/>
                <a:uFillTx/>
              </a:rPr>
              <a:t> Le rotor est </a:t>
            </a:r>
            <a:r>
              <a:rPr kumimoji="0" lang="fr-FR" sz="1600" b="0" i="0" u="none" strike="noStrike" kern="0" cap="none" spc="0" normalizeH="0" baseline="0" noProof="0" dirty="0">
                <a:ln>
                  <a:noFill/>
                </a:ln>
                <a:solidFill>
                  <a:srgbClr val="231F20"/>
                </a:solidFill>
                <a:effectLst/>
                <a:uLnTx/>
                <a:uFillTx/>
              </a:rPr>
              <a:t>: </a:t>
            </a:r>
            <a:r>
              <a:rPr kumimoji="0" lang="fr-FR" sz="1600" b="0" i="0" u="none" strike="noStrike" kern="0" cap="none" spc="0" normalizeH="0" baseline="0" noProof="0" dirty="0">
                <a:ln>
                  <a:noFill/>
                </a:ln>
                <a:solidFill>
                  <a:srgbClr val="231F20"/>
                </a:solidFill>
                <a:effectLst/>
                <a:uLnTx/>
                <a:uFillTx/>
                <a:latin typeface="ArialMT-Light"/>
              </a:rPr>
              <a:t>..............................</a:t>
            </a:r>
            <a:r>
              <a:rPr kumimoji="0" lang="fr-FR" sz="1600" b="0" i="0" u="none" strike="noStrike" kern="0" cap="none" spc="0" normalizeH="0" baseline="0" noProof="0" dirty="0">
                <a:ln>
                  <a:noFill/>
                </a:ln>
                <a:solidFill>
                  <a:srgbClr val="231F20"/>
                </a:solidFill>
                <a:effectLst/>
                <a:uLnTx/>
                <a:uFillTx/>
              </a:rPr>
              <a:t>.</a:t>
            </a:r>
          </a:p>
          <a:p>
            <a:pPr marL="0" marR="0" lvl="0" indent="0" defTabSz="914400" eaLnBrk="1" fontAlgn="auto" latinLnBrk="0" hangingPunct="1">
              <a:lnSpc>
                <a:spcPct val="150000"/>
              </a:lnSpc>
              <a:spcBef>
                <a:spcPts val="0"/>
              </a:spcBef>
              <a:spcAft>
                <a:spcPts val="0"/>
              </a:spcAft>
              <a:buClrTx/>
              <a:buSzTx/>
              <a:buFontTx/>
              <a:buNone/>
              <a:tabLst/>
              <a:defRPr/>
            </a:pPr>
            <a:r>
              <a:rPr kumimoji="0" lang="fr-FR" sz="2000" b="0" i="0" u="none" strike="noStrike" kern="0" cap="none" spc="0" normalizeH="0" baseline="0" noProof="0" dirty="0">
                <a:ln>
                  <a:noFill/>
                </a:ln>
                <a:solidFill>
                  <a:srgbClr val="F5821F"/>
                </a:solidFill>
                <a:effectLst/>
                <a:uLnTx/>
                <a:uFillTx/>
              </a:rPr>
              <a:t>-</a:t>
            </a:r>
            <a:r>
              <a:rPr kumimoji="0" lang="fr-FR" sz="2000" b="0" i="0" u="none" strike="noStrike" kern="0" cap="none" spc="0" normalizeH="0" baseline="0" noProof="0" dirty="0">
                <a:ln>
                  <a:noFill/>
                </a:ln>
                <a:solidFill>
                  <a:srgbClr val="231F20"/>
                </a:solidFill>
                <a:effectLst/>
                <a:uLnTx/>
                <a:uFillTx/>
              </a:rPr>
              <a:t> Le stator est : </a:t>
            </a:r>
            <a:r>
              <a:rPr kumimoji="0" lang="fr-FR" sz="1600" b="0" i="0" u="none" strike="noStrike" kern="0" cap="none" spc="0" normalizeH="0" baseline="0" noProof="0" dirty="0">
                <a:ln>
                  <a:noFill/>
                </a:ln>
                <a:solidFill>
                  <a:srgbClr val="231F20"/>
                </a:solidFill>
                <a:effectLst/>
                <a:uLnTx/>
                <a:uFillTx/>
                <a:latin typeface="ArialMT-Light"/>
              </a:rPr>
              <a:t>...............................</a:t>
            </a:r>
            <a:r>
              <a:rPr kumimoji="0" lang="fr-FR" sz="1600" b="0" i="0" u="none" strike="noStrike" kern="0" cap="none" spc="0" normalizeH="0" baseline="0" noProof="0" dirty="0">
                <a:ln>
                  <a:noFill/>
                </a:ln>
                <a:solidFill>
                  <a:srgbClr val="231F20"/>
                </a:solidFill>
                <a:effectLst/>
                <a:uLnTx/>
                <a:uFillTx/>
              </a:rPr>
              <a:t>.</a:t>
            </a:r>
          </a:p>
        </p:txBody>
      </p:sp>
      <p:sp>
        <p:nvSpPr>
          <p:cNvPr id="69" name="Rectangle 4512"/>
          <p:cNvSpPr/>
          <p:nvPr/>
        </p:nvSpPr>
        <p:spPr>
          <a:xfrm>
            <a:off x="6185929" y="5377488"/>
            <a:ext cx="113011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231F20"/>
                </a:solidFill>
                <a:effectLst/>
                <a:uLnTx/>
                <a:uFillTx/>
              </a:rPr>
              <a:t>Justifier :</a:t>
            </a:r>
          </a:p>
        </p:txBody>
      </p:sp>
      <p:sp>
        <p:nvSpPr>
          <p:cNvPr id="70" name="Rectangle 4513"/>
          <p:cNvSpPr/>
          <p:nvPr/>
        </p:nvSpPr>
        <p:spPr>
          <a:xfrm>
            <a:off x="6163255" y="3590508"/>
            <a:ext cx="5237559" cy="553998"/>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srgbClr val="231F20"/>
                </a:solidFill>
                <a:effectLst/>
                <a:uLnTx/>
                <a:uFillTx/>
              </a:rPr>
              <a:t>La grandeur visualisée par l’oscilloscope est </a:t>
            </a:r>
            <a:r>
              <a:rPr kumimoji="0" lang="fr-FR" sz="2000" b="0" i="0" u="none" strike="noStrike" kern="0" cap="none" spc="542" normalizeH="0" baseline="0" noProof="0" dirty="0">
                <a:ln>
                  <a:noFill/>
                </a:ln>
                <a:solidFill>
                  <a:srgbClr val="231F20"/>
                </a:solidFill>
                <a:effectLst/>
                <a:uLnTx/>
                <a:uFillTx/>
              </a:rPr>
              <a:t>: </a:t>
            </a:r>
            <a:r>
              <a:rPr kumimoji="0" lang="fr-FR" sz="1600" b="0" i="0" u="none" strike="noStrike" kern="0" cap="none" spc="0" normalizeH="0" baseline="0" noProof="0" dirty="0">
                <a:ln>
                  <a:noFill/>
                </a:ln>
                <a:solidFill>
                  <a:srgbClr val="231F20"/>
                </a:solidFill>
                <a:effectLst/>
                <a:uLnTx/>
                <a:uFillTx/>
                <a:latin typeface="ArialMT-Light"/>
              </a:rPr>
              <a:t>....................................</a:t>
            </a:r>
            <a:r>
              <a:rPr kumimoji="0" lang="fr-FR" sz="1600" b="0" i="0" u="none" strike="noStrike" kern="0" cap="none" spc="0" normalizeH="0" baseline="0" noProof="0" dirty="0">
                <a:ln>
                  <a:noFill/>
                </a:ln>
                <a:solidFill>
                  <a:srgbClr val="231F20"/>
                </a:solidFill>
                <a:effectLst/>
                <a:uLnTx/>
                <a:uFillTx/>
              </a:rPr>
              <a:t>.</a:t>
            </a:r>
          </a:p>
        </p:txBody>
      </p:sp>
      <p:sp>
        <p:nvSpPr>
          <p:cNvPr id="71" name="Rectangle 4514"/>
          <p:cNvSpPr/>
          <p:nvPr/>
        </p:nvSpPr>
        <p:spPr>
          <a:xfrm>
            <a:off x="7691771" y="4849157"/>
            <a:ext cx="2426946" cy="615553"/>
          </a:xfrm>
          <a:prstGeom prst="rect">
            <a:avLst/>
          </a:prstGeom>
        </p:spPr>
        <p:txBody>
          <a:bodyPr wrap="none" lIns="0" tIns="0" rIns="0" bIns="0">
            <a:spAutoFit/>
          </a:bodyPr>
          <a:lstStyle/>
          <a:p>
            <a:pPr marL="0" marR="0" lvl="0" indent="0" defTabSz="914400" eaLnBrk="1" fontAlgn="auto" latinLnBrk="0" hangingPunct="1">
              <a:spcBef>
                <a:spcPts val="0"/>
              </a:spcBef>
              <a:spcAft>
                <a:spcPts val="0"/>
              </a:spcAft>
              <a:buClrTx/>
              <a:buSzTx/>
              <a:buFontTx/>
              <a:buNone/>
              <a:tabLst/>
              <a:defRPr/>
            </a:pPr>
            <a:r>
              <a:rPr kumimoji="0" lang="fr-FR" sz="2000" b="0" i="0" u="none" strike="noStrike" kern="0" cap="none" spc="0" normalizeH="0" baseline="0" noProof="0" dirty="0">
                <a:ln>
                  <a:noFill/>
                </a:ln>
                <a:solidFill>
                  <a:srgbClr val="231F20"/>
                </a:solidFill>
                <a:effectLst/>
                <a:uLnTx/>
                <a:uFillTx/>
              </a:rPr>
              <a:t>une tension continue</a:t>
            </a:r>
          </a:p>
          <a:p>
            <a:pPr marL="0" marR="0" lvl="0" indent="0" defTabSz="914400" eaLnBrk="1" fontAlgn="auto" latinLnBrk="0" hangingPunct="1">
              <a:spcBef>
                <a:spcPts val="0"/>
              </a:spcBef>
              <a:spcAft>
                <a:spcPts val="0"/>
              </a:spcAft>
              <a:buClrTx/>
              <a:buSzTx/>
              <a:buFontTx/>
              <a:buNone/>
              <a:tabLst/>
              <a:defRPr/>
            </a:pPr>
            <a:r>
              <a:rPr kumimoji="0" lang="fr-FR" sz="2000" b="0" i="0" u="none" strike="noStrike" kern="0" cap="none" spc="0" normalizeH="0" baseline="0" noProof="0" dirty="0">
                <a:ln>
                  <a:noFill/>
                </a:ln>
                <a:solidFill>
                  <a:srgbClr val="231F20"/>
                </a:solidFill>
                <a:effectLst/>
                <a:uLnTx/>
                <a:uFillTx/>
              </a:rPr>
              <a:t>une tension alternative</a:t>
            </a:r>
          </a:p>
        </p:txBody>
      </p:sp>
      <p:sp>
        <p:nvSpPr>
          <p:cNvPr id="2" name="Rectangle 1">
            <a:extLst>
              <a:ext uri="{FF2B5EF4-FFF2-40B4-BE49-F238E27FC236}">
                <a16:creationId xmlns:a16="http://schemas.microsoft.com/office/drawing/2014/main" id="{2A595490-1CD2-4666-9511-0AEFE56D7484}"/>
              </a:ext>
            </a:extLst>
          </p:cNvPr>
          <p:cNvSpPr/>
          <p:nvPr/>
        </p:nvSpPr>
        <p:spPr>
          <a:xfrm>
            <a:off x="7770268" y="2031782"/>
            <a:ext cx="1219308" cy="461665"/>
          </a:xfrm>
          <a:prstGeom prst="rect">
            <a:avLst/>
          </a:prstGeom>
        </p:spPr>
        <p:txBody>
          <a:bodyPr wrap="none">
            <a:spAutoFit/>
          </a:bodyPr>
          <a:lstStyle/>
          <a:p>
            <a:r>
              <a:rPr lang="fr-FR" sz="2400" noProof="0" dirty="0">
                <a:solidFill>
                  <a:srgbClr val="FF0000"/>
                </a:solidFill>
              </a:rPr>
              <a:t>l’aimant</a:t>
            </a:r>
          </a:p>
        </p:txBody>
      </p:sp>
      <p:sp>
        <p:nvSpPr>
          <p:cNvPr id="28" name="Freeform 4479">
            <a:extLst>
              <a:ext uri="{FF2B5EF4-FFF2-40B4-BE49-F238E27FC236}">
                <a16:creationId xmlns:a16="http://schemas.microsoft.com/office/drawing/2014/main" id="{CB3F0643-674B-456B-99B8-3C576B9DD742}"/>
              </a:ext>
            </a:extLst>
          </p:cNvPr>
          <p:cNvSpPr/>
          <p:nvPr/>
        </p:nvSpPr>
        <p:spPr>
          <a:xfrm>
            <a:off x="7392241" y="5227441"/>
            <a:ext cx="180000" cy="180000"/>
          </a:xfrm>
          <a:custGeom>
            <a:avLst/>
            <a:gdLst/>
            <a:ahLst/>
            <a:cxnLst/>
            <a:rect l="0" t="0" r="0" b="0"/>
            <a:pathLst>
              <a:path w="203301" h="146024">
                <a:moveTo>
                  <a:pt x="36004" y="0"/>
                </a:moveTo>
                <a:cubicBezTo>
                  <a:pt x="16116" y="0"/>
                  <a:pt x="0" y="16116"/>
                  <a:pt x="0" y="35991"/>
                </a:cubicBezTo>
                <a:lnTo>
                  <a:pt x="0" y="110032"/>
                </a:lnTo>
                <a:cubicBezTo>
                  <a:pt x="0" y="129908"/>
                  <a:pt x="16116" y="146024"/>
                  <a:pt x="36004" y="146024"/>
                </a:cubicBezTo>
                <a:lnTo>
                  <a:pt x="167309" y="146024"/>
                </a:lnTo>
                <a:cubicBezTo>
                  <a:pt x="187184" y="146024"/>
                  <a:pt x="203301" y="129908"/>
                  <a:pt x="203301" y="110032"/>
                </a:cubicBezTo>
                <a:lnTo>
                  <a:pt x="203301" y="35991"/>
                </a:lnTo>
                <a:cubicBezTo>
                  <a:pt x="203301" y="16116"/>
                  <a:pt x="187184" y="0"/>
                  <a:pt x="167309" y="0"/>
                </a:cubicBezTo>
                <a:lnTo>
                  <a:pt x="36004" y="0"/>
                </a:lnTo>
                <a:close/>
                <a:moveTo>
                  <a:pt x="36004" y="0"/>
                </a:moveTo>
              </a:path>
            </a:pathLst>
          </a:custGeom>
          <a:noFill/>
          <a:ln w="12700" cap="flat" cmpd="sng" algn="ctr">
            <a:solidFill>
              <a:srgbClr val="F59D90">
                <a:alpha val="100000"/>
              </a:srgbClr>
            </a:solidFill>
            <a:prstDash val="solid"/>
            <a:miter lim="508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2363385C-FF65-4636-A4B2-29A013EEB05D}"/>
              </a:ext>
            </a:extLst>
          </p:cNvPr>
          <p:cNvSpPr/>
          <p:nvPr/>
        </p:nvSpPr>
        <p:spPr>
          <a:xfrm>
            <a:off x="7853384" y="2496891"/>
            <a:ext cx="1343638" cy="461665"/>
          </a:xfrm>
          <a:prstGeom prst="rect">
            <a:avLst/>
          </a:prstGeom>
        </p:spPr>
        <p:txBody>
          <a:bodyPr wrap="none">
            <a:spAutoFit/>
          </a:bodyPr>
          <a:lstStyle/>
          <a:p>
            <a:r>
              <a:rPr lang="fr-FR" sz="2400" noProof="0" dirty="0">
                <a:solidFill>
                  <a:srgbClr val="FF0000"/>
                </a:solidFill>
              </a:rPr>
              <a:t>la bobine</a:t>
            </a:r>
          </a:p>
        </p:txBody>
      </p:sp>
      <p:sp>
        <p:nvSpPr>
          <p:cNvPr id="30" name="Rectangle 29">
            <a:extLst>
              <a:ext uri="{FF2B5EF4-FFF2-40B4-BE49-F238E27FC236}">
                <a16:creationId xmlns:a16="http://schemas.microsoft.com/office/drawing/2014/main" id="{3499C3CC-CE08-4EEA-87BF-736577C8A3CA}"/>
              </a:ext>
            </a:extLst>
          </p:cNvPr>
          <p:cNvSpPr/>
          <p:nvPr/>
        </p:nvSpPr>
        <p:spPr>
          <a:xfrm>
            <a:off x="8128440" y="3726654"/>
            <a:ext cx="1401217" cy="461665"/>
          </a:xfrm>
          <a:prstGeom prst="rect">
            <a:avLst/>
          </a:prstGeom>
        </p:spPr>
        <p:txBody>
          <a:bodyPr wrap="none">
            <a:spAutoFit/>
          </a:bodyPr>
          <a:lstStyle/>
          <a:p>
            <a:r>
              <a:rPr lang="fr-FR" sz="2400" noProof="0" dirty="0">
                <a:solidFill>
                  <a:srgbClr val="FF0000"/>
                </a:solidFill>
              </a:rPr>
              <a:t>la tension</a:t>
            </a:r>
          </a:p>
        </p:txBody>
      </p:sp>
      <p:sp>
        <p:nvSpPr>
          <p:cNvPr id="31" name="Rectangle 30">
            <a:extLst>
              <a:ext uri="{FF2B5EF4-FFF2-40B4-BE49-F238E27FC236}">
                <a16:creationId xmlns:a16="http://schemas.microsoft.com/office/drawing/2014/main" id="{AA679C6A-CF15-4F3A-90BB-71FE084BEB23}"/>
              </a:ext>
            </a:extLst>
          </p:cNvPr>
          <p:cNvSpPr/>
          <p:nvPr/>
        </p:nvSpPr>
        <p:spPr>
          <a:xfrm>
            <a:off x="7347955" y="5104913"/>
            <a:ext cx="268572" cy="461665"/>
          </a:xfrm>
          <a:prstGeom prst="rect">
            <a:avLst/>
          </a:prstGeom>
        </p:spPr>
        <p:txBody>
          <a:bodyPr wrap="square">
            <a:spAutoFit/>
          </a:bodyPr>
          <a:lstStyle/>
          <a:p>
            <a:r>
              <a:rPr lang="fr-FR" sz="2400" noProof="0" dirty="0">
                <a:solidFill>
                  <a:srgbClr val="FF0000"/>
                </a:solidFill>
              </a:rPr>
              <a:t>X</a:t>
            </a:r>
          </a:p>
        </p:txBody>
      </p:sp>
      <p:sp>
        <p:nvSpPr>
          <p:cNvPr id="32" name="Rectangle 31">
            <a:extLst>
              <a:ext uri="{FF2B5EF4-FFF2-40B4-BE49-F238E27FC236}">
                <a16:creationId xmlns:a16="http://schemas.microsoft.com/office/drawing/2014/main" id="{194BDFA0-ABBC-4E34-8287-3D1A9872CC9D}"/>
              </a:ext>
            </a:extLst>
          </p:cNvPr>
          <p:cNvSpPr/>
          <p:nvPr/>
        </p:nvSpPr>
        <p:spPr>
          <a:xfrm>
            <a:off x="6008301" y="5596313"/>
            <a:ext cx="6026501" cy="1107996"/>
          </a:xfrm>
          <a:prstGeom prst="rect">
            <a:avLst/>
          </a:prstGeom>
        </p:spPr>
        <p:txBody>
          <a:bodyPr wrap="square">
            <a:spAutoFit/>
          </a:bodyPr>
          <a:lstStyle/>
          <a:p>
            <a:pPr marL="342900" indent="-342900" algn="just">
              <a:buFont typeface="Wingdings" panose="05000000000000000000" pitchFamily="2" charset="2"/>
              <a:buChar char="ü"/>
            </a:pPr>
            <a:r>
              <a:rPr lang="fr-FR" sz="2200" noProof="0" dirty="0">
                <a:solidFill>
                  <a:srgbClr val="FF0000"/>
                </a:solidFill>
              </a:rPr>
              <a:t>L’oscilloscope visualise des tensions. </a:t>
            </a:r>
          </a:p>
          <a:p>
            <a:pPr marL="342900" indent="-342900" algn="just">
              <a:buFont typeface="Wingdings" panose="05000000000000000000" pitchFamily="2" charset="2"/>
              <a:buChar char="ü"/>
            </a:pPr>
            <a:r>
              <a:rPr lang="fr-FR" sz="2200" noProof="0" dirty="0">
                <a:solidFill>
                  <a:srgbClr val="FF0000"/>
                </a:solidFill>
              </a:rPr>
              <a:t>La tension visualisée est ondulée.</a:t>
            </a:r>
          </a:p>
          <a:p>
            <a:pPr algn="just"/>
            <a:r>
              <a:rPr lang="fr-FR" sz="2200" noProof="0" dirty="0">
                <a:solidFill>
                  <a:srgbClr val="FF0000"/>
                </a:solidFill>
              </a:rPr>
              <a:t>Donc, il s’agit d’une tension alternative sinusoïdale.</a:t>
            </a:r>
          </a:p>
        </p:txBody>
      </p:sp>
      <p:sp>
        <p:nvSpPr>
          <p:cNvPr id="4" name="Titre 3">
            <a:extLst>
              <a:ext uri="{FF2B5EF4-FFF2-40B4-BE49-F238E27FC236}">
                <a16:creationId xmlns:a16="http://schemas.microsoft.com/office/drawing/2014/main" id="{0EB35536-E800-A23F-E5A8-82F973C79AD0}"/>
              </a:ext>
            </a:extLst>
          </p:cNvPr>
          <p:cNvSpPr>
            <a:spLocks noGrp="1"/>
          </p:cNvSpPr>
          <p:nvPr>
            <p:ph type="title"/>
          </p:nvPr>
        </p:nvSpPr>
        <p:spPr/>
        <p:txBody>
          <a:bodyPr/>
          <a:lstStyle/>
          <a:p>
            <a:r>
              <a:rPr lang="fr-FR"/>
              <a:t>Corrigeons ensemble l’exercice 2 page 34. </a:t>
            </a:r>
          </a:p>
        </p:txBody>
      </p:sp>
      <p:sp>
        <p:nvSpPr>
          <p:cNvPr id="5" name="Espace réservé du contenu 4">
            <a:extLst>
              <a:ext uri="{FF2B5EF4-FFF2-40B4-BE49-F238E27FC236}">
                <a16:creationId xmlns:a16="http://schemas.microsoft.com/office/drawing/2014/main" id="{8A753B75-FED3-35AE-25B2-4854E8AC8051}"/>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extLst>
      <p:ext uri="{BB962C8B-B14F-4D97-AF65-F5344CB8AC3E}">
        <p14:creationId xmlns:p14="http://schemas.microsoft.com/office/powerpoint/2010/main" val="153807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Correction des exercices de consolidation</a:t>
              </a:r>
            </a:p>
            <a:p>
              <a:pPr algn="ctr"/>
              <a:r>
                <a:rPr lang="fr-FR" sz="5600" b="1" noProof="0" dirty="0">
                  <a:solidFill>
                    <a:schemeClr val="tx1"/>
                  </a:solidFill>
                </a:rPr>
                <a:t>tâche 3</a:t>
              </a:r>
            </a:p>
          </p:txBody>
        </p:sp>
      </p:grpSp>
    </p:spTree>
    <p:extLst>
      <p:ext uri="{BB962C8B-B14F-4D97-AF65-F5344CB8AC3E}">
        <p14:creationId xmlns:p14="http://schemas.microsoft.com/office/powerpoint/2010/main" val="1352918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194498"/>
            <a:ext cx="702642" cy="70264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935079" y="3198398"/>
            <a:ext cx="9891626" cy="1048261"/>
            <a:chOff x="1385455" y="3061920"/>
            <a:chExt cx="9891626" cy="1048261"/>
          </a:xfrm>
        </p:grpSpPr>
        <p:sp>
          <p:nvSpPr>
            <p:cNvPr id="3" name="Google Shape;2054;p38"/>
            <p:cNvSpPr/>
            <p:nvPr/>
          </p:nvSpPr>
          <p:spPr>
            <a:xfrm>
              <a:off x="1746850" y="3345196"/>
              <a:ext cx="9530231" cy="764985"/>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pic>
          <p:nvPicPr>
            <p:cNvPr id="4" name="Imag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5455" y="3061920"/>
              <a:ext cx="860500" cy="870520"/>
            </a:xfrm>
            <a:prstGeom prst="rect">
              <a:avLst/>
            </a:prstGeom>
          </p:spPr>
        </p:pic>
        <p:sp>
          <p:nvSpPr>
            <p:cNvPr id="5" name="ZoneTexte 3"/>
            <p:cNvSpPr txBox="1"/>
            <p:nvPr/>
          </p:nvSpPr>
          <p:spPr>
            <a:xfrm>
              <a:off x="2172026" y="3478236"/>
              <a:ext cx="9056929" cy="49890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noProof="0" dirty="0">
                  <a:solidFill>
                    <a:srgbClr val="FF0000"/>
                  </a:solidFill>
                </a:rPr>
                <a:t>Déterminer</a:t>
              </a:r>
              <a:r>
                <a:rPr lang="fr-FR" b="1" noProof="0" dirty="0"/>
                <a:t> les caractéristiques d’une tension alternative sinusoïdale</a:t>
              </a:r>
            </a:p>
          </p:txBody>
        </p:sp>
      </p:grpSp>
      <p:sp>
        <p:nvSpPr>
          <p:cNvPr id="6" name="Titre 5">
            <a:extLst>
              <a:ext uri="{FF2B5EF4-FFF2-40B4-BE49-F238E27FC236}">
                <a16:creationId xmlns:a16="http://schemas.microsoft.com/office/drawing/2014/main" id="{CD498183-E177-AB3E-BEBC-ECB7A0692648}"/>
              </a:ext>
            </a:extLst>
          </p:cNvPr>
          <p:cNvSpPr>
            <a:spLocks noGrp="1"/>
          </p:cNvSpPr>
          <p:nvPr>
            <p:ph type="title"/>
          </p:nvPr>
        </p:nvSpPr>
        <p:spPr/>
        <p:txBody>
          <a:bodyPr/>
          <a:lstStyle/>
          <a:p>
            <a:r>
              <a:rPr lang="fr-FR" dirty="0"/>
              <a:t>Nous arrivons à la correction des exercices correspondant à la deuxième tâche de ce chapitre.</a:t>
            </a:r>
            <a:br>
              <a:rPr lang="fr-FR" dirty="0"/>
            </a:br>
            <a:r>
              <a:rPr lang="fr-FR" dirty="0"/>
              <a:t>Je vous rappelle la tâche principale.</a:t>
            </a:r>
          </a:p>
        </p:txBody>
      </p:sp>
      <p:sp>
        <p:nvSpPr>
          <p:cNvPr id="7" name="Espace réservé du contenu 6">
            <a:extLst>
              <a:ext uri="{FF2B5EF4-FFF2-40B4-BE49-F238E27FC236}">
                <a16:creationId xmlns:a16="http://schemas.microsoft.com/office/drawing/2014/main" id="{3456CA99-BC38-8DF8-1E8B-0D403CB44E41}"/>
              </a:ext>
            </a:extLst>
          </p:cNvPr>
          <p:cNvSpPr>
            <a:spLocks noGrp="1"/>
          </p:cNvSpPr>
          <p:nvPr>
            <p:ph sz="quarter" idx="11"/>
          </p:nvPr>
        </p:nvSpPr>
        <p:spPr/>
        <p:txBody>
          <a:bodyPr/>
          <a:lstStyle/>
          <a:p>
            <a:endParaRPr lang="fr-FR"/>
          </a:p>
        </p:txBody>
      </p:sp>
    </p:spTree>
    <p:extLst>
      <p:ext uri="{BB962C8B-B14F-4D97-AF65-F5344CB8AC3E}">
        <p14:creationId xmlns:p14="http://schemas.microsoft.com/office/powerpoint/2010/main" val="1245291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56064" y="261282"/>
            <a:ext cx="702642" cy="7026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932C01CD-A530-4985-A455-119A4A469D9D}"/>
                  </a:ext>
                </a:extLst>
              </p:cNvPr>
              <p:cNvSpPr/>
              <p:nvPr/>
            </p:nvSpPr>
            <p:spPr>
              <a:xfrm>
                <a:off x="385813" y="1022877"/>
                <a:ext cx="10791703" cy="313650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800" b="0" i="0" u="none" strike="noStrike" kern="0" cap="none" spc="0" normalizeH="0" baseline="0" noProof="0" dirty="0">
                    <a:ln>
                      <a:noFill/>
                    </a:ln>
                    <a:effectLst/>
                    <a:uLnTx/>
                    <a:uFillTx/>
                  </a:rPr>
                  <a:t>Une tension </a:t>
                </a:r>
                <a:r>
                  <a:rPr kumimoji="0" lang="fr-FR" sz="2000" b="0" i="0" u="none" strike="noStrike" kern="0" cap="none" spc="0" normalizeH="0" baseline="0" noProof="0" dirty="0">
                    <a:ln>
                      <a:noFill/>
                    </a:ln>
                    <a:effectLst/>
                    <a:uLnTx/>
                    <a:uFillTx/>
                  </a:rPr>
                  <a:t>……………………………………..………...</a:t>
                </a:r>
                <a:r>
                  <a:rPr lang="fr-FR" sz="2000" kern="0" noProof="0" dirty="0"/>
                  <a:t>…</a:t>
                </a:r>
                <a:r>
                  <a:rPr lang="fr-FR" kern="0" noProof="0" dirty="0"/>
                  <a:t>.</a:t>
                </a:r>
                <a:r>
                  <a:rPr lang="fr-FR" sz="2000" kern="0" noProof="0" dirty="0"/>
                  <a:t>…</a:t>
                </a:r>
                <a:r>
                  <a:rPr kumimoji="0" lang="fr-FR" sz="2000" b="0" i="0" u="none" strike="noStrike" kern="0" cap="none" spc="0" normalizeH="0" baseline="0" noProof="0" dirty="0">
                    <a:ln>
                      <a:noFill/>
                    </a:ln>
                    <a:effectLst/>
                    <a:uLnTx/>
                    <a:uFillTx/>
                  </a:rPr>
                  <a:t>………</a:t>
                </a:r>
                <a:r>
                  <a:rPr kumimoji="0" lang="fr-FR" sz="2800" b="0" i="0" u="none" strike="noStrike" kern="0" cap="none" spc="0" normalizeH="0" baseline="0" noProof="0" dirty="0">
                    <a:ln>
                      <a:noFill/>
                    </a:ln>
                    <a:effectLst/>
                    <a:uLnTx/>
                    <a:uFillTx/>
                  </a:rPr>
                  <a:t>est caractérisée par: </a:t>
                </a:r>
              </a:p>
              <a:p>
                <a:pPr marL="273050" marR="0" lvl="0" indent="-2730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0" i="0" u="none" strike="noStrike" kern="0" cap="none" spc="0" normalizeH="0" baseline="0" noProof="0" dirty="0">
                    <a:ln>
                      <a:noFill/>
                    </a:ln>
                    <a:effectLst/>
                    <a:uLnTx/>
                    <a:uFillTx/>
                  </a:rPr>
                  <a:t>sa …………………….</a:t>
                </a:r>
                <a:r>
                  <a:rPr kumimoji="0" lang="fr-FR" sz="2800" b="0" i="1" u="none" strike="noStrike" kern="0" cap="none" spc="0" normalizeH="0" baseline="0" noProof="0" dirty="0">
                    <a:ln>
                      <a:noFill/>
                    </a:ln>
                    <a:effectLst/>
                    <a:uLnTx/>
                    <a:uFillTx/>
                  </a:rPr>
                  <a:t>f</a:t>
                </a:r>
                <a:r>
                  <a:rPr kumimoji="0" lang="fr-FR" sz="2800" b="0" i="0" u="none" strike="noStrike" kern="0" cap="none" spc="0" normalizeH="0" baseline="0" noProof="0" dirty="0">
                    <a:ln>
                      <a:noFill/>
                    </a:ln>
                    <a:effectLst/>
                    <a:uLnTx/>
                    <a:uFillTx/>
                  </a:rPr>
                  <a:t> avec </a:t>
                </a:r>
                <a:r>
                  <a:rPr kumimoji="0" lang="fr-FR" sz="2800" b="0" i="1" u="none" strike="noStrike" kern="0" cap="none" spc="0" normalizeH="0" baseline="0" noProof="0" dirty="0">
                    <a:ln>
                      <a:noFill/>
                    </a:ln>
                    <a:effectLst/>
                    <a:uLnTx/>
                    <a:uFillTx/>
                  </a:rPr>
                  <a:t>f</a:t>
                </a:r>
                <a:r>
                  <a:rPr kumimoji="0" lang="fr-FR" sz="2800" b="0" i="0" u="none" strike="noStrike" kern="0" cap="none" spc="0" normalizeH="0" baseline="0" noProof="0" dirty="0">
                    <a:ln>
                      <a:noFill/>
                    </a:ln>
                    <a:effectLst/>
                    <a:uLnTx/>
                    <a:uFillTx/>
                  </a:rPr>
                  <a:t>= </a:t>
                </a:r>
                <a14:m>
                  <m:oMath xmlns:m="http://schemas.openxmlformats.org/officeDocument/2006/math">
                    <m:f>
                      <m:fPr>
                        <m:ctrlPr>
                          <a:rPr kumimoji="0" lang="fr-FR" sz="2800" b="0" i="1" u="none" strike="noStrike" kern="0" cap="none" spc="0" normalizeH="0" baseline="0" noProof="0" smtClean="0">
                            <a:ln>
                              <a:noFill/>
                            </a:ln>
                            <a:effectLst/>
                            <a:uLnTx/>
                            <a:uFillTx/>
                            <a:latin typeface="Cambria Math" panose="02040503050406030204" pitchFamily="18" charset="0"/>
                          </a:rPr>
                        </m:ctrlPr>
                      </m:fPr>
                      <m:num>
                        <m:r>
                          <a:rPr kumimoji="0" lang="fr-FR" sz="2800" b="0" i="1" u="none" strike="noStrike" kern="0" cap="none" spc="0" normalizeH="0" baseline="0" noProof="0" smtClean="0">
                            <a:ln>
                              <a:noFill/>
                            </a:ln>
                            <a:effectLst/>
                            <a:uLnTx/>
                            <a:uFillTx/>
                            <a:latin typeface="Cambria Math" panose="02040503050406030204" pitchFamily="18" charset="0"/>
                          </a:rPr>
                          <m:t>𝑛</m:t>
                        </m:r>
                      </m:num>
                      <m:den>
                        <m:r>
                          <a:rPr kumimoji="0" lang="fr-FR" sz="2800" b="0" i="1" u="none" strike="noStrike" kern="0" cap="none" spc="0" normalizeH="0" baseline="0" noProof="0" smtClean="0">
                            <a:ln>
                              <a:noFill/>
                            </a:ln>
                            <a:effectLst/>
                            <a:uLnTx/>
                            <a:uFillTx/>
                            <a:latin typeface="Cambria Math" panose="02040503050406030204" pitchFamily="18" charset="0"/>
                          </a:rPr>
                          <m:t>𝑡</m:t>
                        </m:r>
                      </m:den>
                    </m:f>
                    <m:r>
                      <a:rPr kumimoji="0" lang="fr-FR" sz="2800" b="0" i="0" u="none" strike="noStrike" kern="0" cap="none" spc="0" normalizeH="0" baseline="0" noProof="0" smtClean="0">
                        <a:ln>
                          <a:noFill/>
                        </a:ln>
                        <a:effectLst/>
                        <a:uLnTx/>
                        <a:uFillTx/>
                        <a:latin typeface="Cambria Math" panose="02040503050406030204" pitchFamily="18" charset="0"/>
                      </a:rPr>
                      <m:t> </m:t>
                    </m:r>
                  </m:oMath>
                </a14:m>
                <a:r>
                  <a:rPr kumimoji="0" lang="fr-FR" sz="2800" b="0" i="0" u="none" strike="noStrike" kern="0" cap="none" spc="0" normalizeH="0" baseline="0" noProof="0" dirty="0">
                    <a:ln>
                      <a:noFill/>
                    </a:ln>
                    <a:effectLst/>
                    <a:uLnTx/>
                    <a:uFillTx/>
                  </a:rPr>
                  <a:t>(</a:t>
                </a:r>
                <a:r>
                  <a:rPr kumimoji="0" lang="fr-FR" sz="2800" b="0" u="none" strike="noStrike" kern="0" cap="none" spc="0" normalizeH="0" baseline="0" noProof="0" dirty="0">
                    <a:ln>
                      <a:noFill/>
                    </a:ln>
                    <a:effectLst/>
                    <a:uLnTx/>
                    <a:uFillTx/>
                  </a:rPr>
                  <a:t>n nombre de périodes et t leur durée en s</a:t>
                </a:r>
                <a:r>
                  <a:rPr kumimoji="0" lang="fr-FR" sz="2800" b="0" i="0" u="none" strike="noStrike" kern="0" cap="none" spc="0" normalizeH="0" baseline="0" noProof="0" dirty="0">
                    <a:ln>
                      <a:noFill/>
                    </a:ln>
                    <a:effectLst/>
                    <a:uLnTx/>
                    <a:uFillTx/>
                  </a:rPr>
                  <a:t>), </a:t>
                </a:r>
              </a:p>
              <a:p>
                <a:pPr marL="273050" marR="0" lvl="0" indent="-2730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2800" b="0" i="0" u="none" strike="noStrike" kern="0" cap="none" spc="0" normalizeH="0" baseline="0" noProof="0" dirty="0">
                    <a:ln>
                      <a:noFill/>
                    </a:ln>
                    <a:effectLst/>
                    <a:uLnTx/>
                    <a:uFillTx/>
                  </a:rPr>
                  <a:t>sa ………………………………..U</a:t>
                </a:r>
                <a:r>
                  <a:rPr kumimoji="0" lang="fr-FR" sz="2800" b="0" i="0" u="none" strike="noStrike" kern="0" cap="none" spc="0" normalizeH="0" baseline="-25000" noProof="0" dirty="0">
                    <a:ln>
                      <a:noFill/>
                    </a:ln>
                    <a:effectLst/>
                    <a:uLnTx/>
                    <a:uFillTx/>
                  </a:rPr>
                  <a:t>max</a:t>
                </a:r>
                <a:r>
                  <a:rPr kumimoji="0" lang="fr-FR" sz="2800" b="0" i="0" u="none" strike="noStrike" kern="0" cap="none" spc="0" normalizeH="0" baseline="0" noProof="0" dirty="0">
                    <a:ln>
                      <a:noFill/>
                    </a:ln>
                    <a:effectLst/>
                    <a:uLnTx/>
                    <a:uFillTx/>
                  </a:rPr>
                  <a:t> et ,</a:t>
                </a:r>
              </a:p>
              <a:p>
                <a:pPr marL="273050" lvl="0" indent="-273050" defTabSz="914400">
                  <a:lnSpc>
                    <a:spcPct val="150000"/>
                  </a:lnSpc>
                  <a:buFont typeface="Arial" panose="020B0604020202020204" pitchFamily="34" charset="0"/>
                  <a:buChar char="•"/>
                  <a:defRPr/>
                </a:pPr>
                <a:r>
                  <a:rPr kumimoji="0" lang="fr-FR" sz="2800" b="0" i="0" u="none" strike="noStrike" kern="0" cap="none" spc="0" normalizeH="0" baseline="0" noProof="0" dirty="0">
                    <a:ln>
                      <a:noFill/>
                    </a:ln>
                    <a:effectLst/>
                    <a:uLnTx/>
                    <a:uFillTx/>
                  </a:rPr>
                  <a:t>sa ………………………………..</a:t>
                </a:r>
                <a:r>
                  <a:rPr kumimoji="0" lang="fr-FR" sz="2800" b="0" i="0" u="none" strike="noStrike" kern="0" cap="none" spc="0" normalizeH="0" baseline="0" noProof="0" dirty="0" err="1">
                    <a:ln>
                      <a:noFill/>
                    </a:ln>
                    <a:effectLst/>
                    <a:uLnTx/>
                    <a:uFillTx/>
                  </a:rPr>
                  <a:t>U</a:t>
                </a:r>
                <a:r>
                  <a:rPr kumimoji="0" lang="fr-FR" sz="2800" b="0" i="0" u="none" strike="noStrike" kern="0" cap="none" spc="0" normalizeH="0" baseline="-25000" noProof="0" dirty="0" err="1">
                    <a:ln>
                      <a:noFill/>
                    </a:ln>
                    <a:effectLst/>
                    <a:uLnTx/>
                    <a:uFillTx/>
                  </a:rPr>
                  <a:t>e</a:t>
                </a:r>
                <a:r>
                  <a:rPr kumimoji="0" lang="fr-FR" sz="2800" b="0" i="0" u="none" strike="noStrike" kern="0" cap="none" spc="0" normalizeH="0" baseline="0" noProof="0" dirty="0">
                    <a:ln>
                      <a:noFill/>
                    </a:ln>
                    <a:effectLst/>
                    <a:uLnTx/>
                    <a:uFillTx/>
                  </a:rPr>
                  <a:t> avec </a:t>
                </a:r>
                <a:r>
                  <a:rPr kumimoji="0" lang="fr-FR" sz="2800" b="0" i="0" u="none" strike="noStrike" kern="0" cap="none" spc="0" normalizeH="0" baseline="0" noProof="0" dirty="0" err="1">
                    <a:ln>
                      <a:noFill/>
                    </a:ln>
                    <a:effectLst/>
                    <a:uLnTx/>
                    <a:uFillTx/>
                  </a:rPr>
                  <a:t>U</a:t>
                </a:r>
                <a:r>
                  <a:rPr kumimoji="0" lang="fr-FR" sz="2800" b="0" i="0" u="none" strike="noStrike" kern="0" cap="none" spc="0" normalizeH="0" baseline="-25000" noProof="0" dirty="0" err="1">
                    <a:ln>
                      <a:noFill/>
                    </a:ln>
                    <a:effectLst/>
                    <a:uLnTx/>
                    <a:uFillTx/>
                  </a:rPr>
                  <a:t>e</a:t>
                </a:r>
                <a:r>
                  <a:rPr kumimoji="0" lang="fr-FR" sz="2800" b="0" i="0" u="none" strike="noStrike" kern="0" cap="none" spc="0" normalizeH="0" baseline="0" noProof="0" dirty="0">
                    <a:ln>
                      <a:noFill/>
                    </a:ln>
                    <a:effectLst/>
                    <a:uLnTx/>
                    <a:uFillTx/>
                  </a:rPr>
                  <a:t> = </a:t>
                </a:r>
                <a14:m>
                  <m:oMath xmlns:m="http://schemas.openxmlformats.org/officeDocument/2006/math">
                    <m:f>
                      <m:fPr>
                        <m:ctrlPr>
                          <a:rPr lang="fr-FR" sz="2800" i="1" kern="0">
                            <a:latin typeface="Cambria Math" panose="02040503050406030204" pitchFamily="18" charset="0"/>
                          </a:rPr>
                        </m:ctrlPr>
                      </m:fPr>
                      <m:num>
                        <m:r>
                          <a:rPr lang="fr-FR" sz="2800" b="0" i="1" kern="0" smtClean="0">
                            <a:latin typeface="Cambria Math" panose="02040503050406030204" pitchFamily="18" charset="0"/>
                          </a:rPr>
                          <m:t>𝑈</m:t>
                        </m:r>
                        <m:r>
                          <a:rPr lang="fr-FR" sz="2800" b="0" i="1" kern="0" baseline="-25000" smtClean="0">
                            <a:latin typeface="Cambria Math" panose="02040503050406030204" pitchFamily="18" charset="0"/>
                          </a:rPr>
                          <m:t>𝑚𝑎𝑥</m:t>
                        </m:r>
                      </m:num>
                      <m:den>
                        <m:r>
                          <a:rPr lang="fr-FR" sz="2800" b="0" i="1" kern="0" smtClean="0">
                            <a:latin typeface="Cambria Math" panose="02040503050406030204" pitchFamily="18" charset="0"/>
                          </a:rPr>
                          <m:t>1,41</m:t>
                        </m:r>
                      </m:den>
                    </m:f>
                    <m:r>
                      <a:rPr lang="fr-FR" sz="2800" kern="0">
                        <a:latin typeface="Cambria Math" panose="02040503050406030204" pitchFamily="18" charset="0"/>
                      </a:rPr>
                      <m:t> </m:t>
                    </m:r>
                    <m:r>
                      <a:rPr lang="fr-FR" sz="2800" b="0" i="0" kern="0" smtClean="0">
                        <a:latin typeface="Cambria Math" panose="02040503050406030204" pitchFamily="18" charset="0"/>
                      </a:rPr>
                      <m:t> </m:t>
                    </m:r>
                  </m:oMath>
                </a14:m>
                <a:r>
                  <a:rPr kumimoji="0" lang="fr-FR" sz="2800" b="0" i="0" u="none" strike="noStrike" kern="0" cap="none" spc="0" normalizeH="0" baseline="0" noProof="0" dirty="0">
                    <a:ln>
                      <a:noFill/>
                    </a:ln>
                    <a:effectLst/>
                    <a:uLnTx/>
                    <a:uFillTx/>
                  </a:rPr>
                  <a:t>. </a:t>
                </a:r>
              </a:p>
            </p:txBody>
          </p:sp>
        </mc:Choice>
        <mc:Fallback>
          <p:sp>
            <p:nvSpPr>
              <p:cNvPr id="2" name="Rectangle 1">
                <a:extLst>
                  <a:ext uri="{FF2B5EF4-FFF2-40B4-BE49-F238E27FC236}">
                    <a16:creationId xmlns:a16="http://schemas.microsoft.com/office/drawing/2014/main" id="{932C01CD-A530-4985-A455-119A4A469D9D}"/>
                  </a:ext>
                </a:extLst>
              </p:cNvPr>
              <p:cNvSpPr>
                <a:spLocks noRot="1" noChangeAspect="1" noMove="1" noResize="1" noEditPoints="1" noAdjustHandles="1" noChangeArrowheads="1" noChangeShapeType="1" noTextEdit="1"/>
              </p:cNvSpPr>
              <p:nvPr/>
            </p:nvSpPr>
            <p:spPr>
              <a:xfrm>
                <a:off x="385813" y="1022877"/>
                <a:ext cx="10791703" cy="3136500"/>
              </a:xfrm>
              <a:prstGeom prst="rect">
                <a:avLst/>
              </a:prstGeom>
              <a:blipFill>
                <a:blip r:embed="rId4"/>
                <a:stretch>
                  <a:fillRect l="-1129" r="-1750" b="-778"/>
                </a:stretch>
              </a:blipFill>
            </p:spPr>
            <p:txBody>
              <a:bodyPr/>
              <a:lstStyle/>
              <a:p>
                <a:r>
                  <a:rPr lang="fr-FR">
                    <a:noFill/>
                  </a:rPr>
                  <a:t> </a:t>
                </a:r>
              </a:p>
            </p:txBody>
          </p:sp>
        </mc:Fallback>
      </mc:AlternateContent>
      <p:sp>
        <p:nvSpPr>
          <p:cNvPr id="3" name="Rectangle 2">
            <a:extLst>
              <a:ext uri="{FF2B5EF4-FFF2-40B4-BE49-F238E27FC236}">
                <a16:creationId xmlns:a16="http://schemas.microsoft.com/office/drawing/2014/main" id="{D4657558-93BC-40BE-A66D-E7BE438E0113}"/>
              </a:ext>
            </a:extLst>
          </p:cNvPr>
          <p:cNvSpPr/>
          <p:nvPr/>
        </p:nvSpPr>
        <p:spPr>
          <a:xfrm>
            <a:off x="2656721" y="1119021"/>
            <a:ext cx="3650551" cy="523220"/>
          </a:xfrm>
          <a:prstGeom prst="rect">
            <a:avLst/>
          </a:prstGeom>
        </p:spPr>
        <p:txBody>
          <a:bodyPr wrap="none">
            <a:spAutoFit/>
          </a:bodyPr>
          <a:lstStyle/>
          <a:p>
            <a:r>
              <a:rPr lang="fr-FR" sz="2800" b="1" noProof="0" dirty="0">
                <a:solidFill>
                  <a:srgbClr val="FF0000"/>
                </a:solidFill>
              </a:rPr>
              <a:t>alternative sinusoïdale </a:t>
            </a:r>
          </a:p>
        </p:txBody>
      </p:sp>
      <p:sp>
        <p:nvSpPr>
          <p:cNvPr id="7" name="Rectangle 6">
            <a:extLst>
              <a:ext uri="{FF2B5EF4-FFF2-40B4-BE49-F238E27FC236}">
                <a16:creationId xmlns:a16="http://schemas.microsoft.com/office/drawing/2014/main" id="{2EC5CE2B-1BE5-4ADB-AD89-B8F80F54A547}"/>
              </a:ext>
            </a:extLst>
          </p:cNvPr>
          <p:cNvSpPr/>
          <p:nvPr/>
        </p:nvSpPr>
        <p:spPr>
          <a:xfrm>
            <a:off x="1228262" y="1728493"/>
            <a:ext cx="2806118" cy="1318181"/>
          </a:xfrm>
          <a:prstGeom prst="rect">
            <a:avLst/>
          </a:prstGeom>
        </p:spPr>
        <p:txBody>
          <a:bodyPr wrap="square">
            <a:spAutoFit/>
          </a:bodyPr>
          <a:lstStyle/>
          <a:p>
            <a:pPr lvl="0" defTabSz="914400">
              <a:lnSpc>
                <a:spcPct val="150000"/>
              </a:lnSpc>
              <a:defRPr/>
            </a:pPr>
            <a:r>
              <a:rPr lang="fr-FR" sz="2800" b="1" kern="0" noProof="0" dirty="0">
                <a:solidFill>
                  <a:srgbClr val="FF0000"/>
                </a:solidFill>
              </a:rPr>
              <a:t>fréquence </a:t>
            </a:r>
          </a:p>
          <a:p>
            <a:pPr lvl="0" defTabSz="914400">
              <a:lnSpc>
                <a:spcPct val="150000"/>
              </a:lnSpc>
              <a:defRPr/>
            </a:pPr>
            <a:r>
              <a:rPr lang="fr-FR" sz="2800" b="1" kern="0" noProof="0" dirty="0">
                <a:solidFill>
                  <a:srgbClr val="FF0000"/>
                </a:solidFill>
              </a:rPr>
              <a:t>valeur maximale </a:t>
            </a:r>
          </a:p>
        </p:txBody>
      </p:sp>
      <p:grpSp>
        <p:nvGrpSpPr>
          <p:cNvPr id="13" name="Groupe 12">
            <a:extLst>
              <a:ext uri="{FF2B5EF4-FFF2-40B4-BE49-F238E27FC236}">
                <a16:creationId xmlns:a16="http://schemas.microsoft.com/office/drawing/2014/main" id="{C8AD185E-0442-4681-8A8F-D1A6C6BB4A98}"/>
              </a:ext>
            </a:extLst>
          </p:cNvPr>
          <p:cNvGrpSpPr/>
          <p:nvPr/>
        </p:nvGrpSpPr>
        <p:grpSpPr>
          <a:xfrm>
            <a:off x="7318748" y="2481046"/>
            <a:ext cx="4487439" cy="2996084"/>
            <a:chOff x="3111690" y="3412490"/>
            <a:chExt cx="5622810" cy="3754126"/>
          </a:xfrm>
        </p:grpSpPr>
        <p:pic>
          <p:nvPicPr>
            <p:cNvPr id="50" name="Image 49">
              <a:extLst>
                <a:ext uri="{FF2B5EF4-FFF2-40B4-BE49-F238E27FC236}">
                  <a16:creationId xmlns:a16="http://schemas.microsoft.com/office/drawing/2014/main" id="{625B3CE4-251D-422E-915C-26A772A5DB82}"/>
                </a:ext>
              </a:extLst>
            </p:cNvPr>
            <p:cNvPicPr>
              <a:picLocks noChangeAspect="1"/>
            </p:cNvPicPr>
            <p:nvPr/>
          </p:nvPicPr>
          <p:blipFill>
            <a:blip r:embed="rId5"/>
            <a:stretch>
              <a:fillRect/>
            </a:stretch>
          </p:blipFill>
          <p:spPr>
            <a:xfrm>
              <a:off x="3111690" y="3412490"/>
              <a:ext cx="5622810" cy="3754126"/>
            </a:xfrm>
            <a:prstGeom prst="rect">
              <a:avLst/>
            </a:prstGeom>
          </p:spPr>
        </p:pic>
        <p:cxnSp>
          <p:nvCxnSpPr>
            <p:cNvPr id="9" name="Connecteur droit avec flèche 8">
              <a:extLst>
                <a:ext uri="{FF2B5EF4-FFF2-40B4-BE49-F238E27FC236}">
                  <a16:creationId xmlns:a16="http://schemas.microsoft.com/office/drawing/2014/main" id="{50505BF1-324F-450D-B534-687BC66B7863}"/>
                </a:ext>
              </a:extLst>
            </p:cNvPr>
            <p:cNvCxnSpPr>
              <a:cxnSpLocks/>
            </p:cNvCxnSpPr>
            <p:nvPr/>
          </p:nvCxnSpPr>
          <p:spPr>
            <a:xfrm>
              <a:off x="3275466" y="5215759"/>
              <a:ext cx="2088000" cy="0"/>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A41BB27E-3E37-4323-BE0D-973535741D51}"/>
                </a:ext>
              </a:extLst>
            </p:cNvPr>
            <p:cNvSpPr txBox="1"/>
            <p:nvPr/>
          </p:nvSpPr>
          <p:spPr>
            <a:xfrm flipH="1">
              <a:off x="3732051" y="4827889"/>
              <a:ext cx="1631415" cy="578471"/>
            </a:xfrm>
            <a:prstGeom prst="rect">
              <a:avLst/>
            </a:prstGeom>
            <a:noFill/>
          </p:spPr>
          <p:txBody>
            <a:bodyPr wrap="square" rtlCol="0">
              <a:spAutoFit/>
            </a:bodyPr>
            <a:lstStyle/>
            <a:p>
              <a:pPr algn="ctr"/>
              <a:r>
                <a:rPr lang="fr-FR" sz="2400" b="1" i="1" noProof="0" dirty="0">
                  <a:solidFill>
                    <a:schemeClr val="bg1"/>
                  </a:solidFill>
                </a:rPr>
                <a:t>Période</a:t>
              </a:r>
            </a:p>
          </p:txBody>
        </p:sp>
      </p:grpSp>
      <p:sp>
        <p:nvSpPr>
          <p:cNvPr id="4" name="Titre 3">
            <a:extLst>
              <a:ext uri="{FF2B5EF4-FFF2-40B4-BE49-F238E27FC236}">
                <a16:creationId xmlns:a16="http://schemas.microsoft.com/office/drawing/2014/main" id="{9E66836E-2522-4526-DAFD-05D004ADF16B}"/>
              </a:ext>
            </a:extLst>
          </p:cNvPr>
          <p:cNvSpPr>
            <a:spLocks noGrp="1"/>
          </p:cNvSpPr>
          <p:nvPr>
            <p:ph type="title"/>
          </p:nvPr>
        </p:nvSpPr>
        <p:spPr/>
        <p:txBody>
          <a:bodyPr/>
          <a:lstStyle/>
          <a:p>
            <a:r>
              <a:rPr lang="fr-FR"/>
              <a:t>Pour réussir cette tâche, rappelons les notions nécessaires suivantes :</a:t>
            </a:r>
          </a:p>
        </p:txBody>
      </p:sp>
      <p:sp>
        <p:nvSpPr>
          <p:cNvPr id="5" name="Espace réservé du contenu 4">
            <a:extLst>
              <a:ext uri="{FF2B5EF4-FFF2-40B4-BE49-F238E27FC236}">
                <a16:creationId xmlns:a16="http://schemas.microsoft.com/office/drawing/2014/main" id="{ABA56BB0-294A-5978-ABCD-59C89180D3F8}"/>
              </a:ext>
            </a:extLst>
          </p:cNvPr>
          <p:cNvSpPr>
            <a:spLocks noGrp="1"/>
          </p:cNvSpPr>
          <p:nvPr>
            <p:ph sz="quarter" idx="11"/>
          </p:nvPr>
        </p:nvSpPr>
        <p:spPr/>
        <p:txBody>
          <a:bodyPr/>
          <a:lstStyle/>
          <a:p>
            <a:r>
              <a:rPr lang="fr-FR"/>
              <a:t>L’enseignant.e fait participer les élèves pour compléter les espaces en pointillés.</a:t>
            </a:r>
          </a:p>
        </p:txBody>
      </p:sp>
      <p:sp>
        <p:nvSpPr>
          <p:cNvPr id="6" name="ZoneTexte 5">
            <a:extLst>
              <a:ext uri="{FF2B5EF4-FFF2-40B4-BE49-F238E27FC236}">
                <a16:creationId xmlns:a16="http://schemas.microsoft.com/office/drawing/2014/main" id="{7BE8FD99-361D-6080-91D9-57A324584837}"/>
              </a:ext>
            </a:extLst>
          </p:cNvPr>
          <p:cNvSpPr txBox="1"/>
          <p:nvPr/>
        </p:nvSpPr>
        <p:spPr>
          <a:xfrm>
            <a:off x="1228262" y="3429000"/>
            <a:ext cx="2708738" cy="523220"/>
          </a:xfrm>
          <a:prstGeom prst="rect">
            <a:avLst/>
          </a:prstGeom>
          <a:noFill/>
        </p:spPr>
        <p:txBody>
          <a:bodyPr wrap="square" rtlCol="0">
            <a:spAutoFit/>
          </a:bodyPr>
          <a:lstStyle/>
          <a:p>
            <a:r>
              <a:rPr lang="fr-FR" sz="2800" b="1" kern="0" dirty="0">
                <a:solidFill>
                  <a:srgbClr val="FF0000"/>
                </a:solidFill>
              </a:rPr>
              <a:t>tension efficace</a:t>
            </a:r>
          </a:p>
        </p:txBody>
      </p:sp>
    </p:spTree>
    <p:extLst>
      <p:ext uri="{BB962C8B-B14F-4D97-AF65-F5344CB8AC3E}">
        <p14:creationId xmlns:p14="http://schemas.microsoft.com/office/powerpoint/2010/main" val="196255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Effect transition="in" filter="fade">
                                      <p:cBhvr>
                                        <p:cTn id="32" dur="500"/>
                                        <p:tgtEl>
                                          <p:spTgt spid="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fade">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Effect transition="in" filter="fade">
                                      <p:cBhvr>
                                        <p:cTn id="42" dur="500"/>
                                        <p:tgtEl>
                                          <p:spTgt spid="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7" grpId="0" uiExpand="1" build="p"/>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219898"/>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128">
            <a:extLst>
              <a:ext uri="{FF2B5EF4-FFF2-40B4-BE49-F238E27FC236}">
                <a16:creationId xmlns:a16="http://schemas.microsoft.com/office/drawing/2014/main" id="{02502BB4-C103-48F4-8EB5-28D4E53758BD}"/>
              </a:ext>
            </a:extLst>
          </p:cNvPr>
          <p:cNvSpPr/>
          <p:nvPr/>
        </p:nvSpPr>
        <p:spPr>
          <a:xfrm>
            <a:off x="746224" y="1098266"/>
            <a:ext cx="10561113" cy="3164841"/>
          </a:xfrm>
          <a:prstGeom prst="rect">
            <a:avLst/>
          </a:prstGeom>
        </p:spPr>
        <p:txBody>
          <a:bodyPr wrap="square" lIns="0" tIns="0" rIns="0" bIns="0">
            <a:spAutoFit/>
          </a:bodyPr>
          <a:lstStyle/>
          <a:p>
            <a:pPr marL="228600" marR="0" lvl="0" indent="-228600" defTabSz="914400" eaLnBrk="1" fontAlgn="auto" latinLnBrk="0" hangingPunct="1">
              <a:lnSpc>
                <a:spcPct val="150000"/>
              </a:lnSpc>
              <a:spcBef>
                <a:spcPts val="0"/>
              </a:spcBef>
              <a:spcAft>
                <a:spcPts val="0"/>
              </a:spcAft>
              <a:buClrTx/>
              <a:buSzTx/>
              <a:buFontTx/>
              <a:buAutoNum type="arabicPeriod"/>
              <a:tabLst/>
              <a:defRPr/>
            </a:pPr>
            <a:r>
              <a:rPr kumimoji="0" lang="fr-FR" sz="2800" i="0" u="none" strike="noStrike" kern="0" cap="none" spc="0" normalizeH="0" baseline="0" noProof="0" dirty="0">
                <a:ln>
                  <a:noFill/>
                </a:ln>
                <a:effectLst/>
                <a:uLnTx/>
                <a:uFillTx/>
                <a:latin typeface="+mj-lt"/>
              </a:rPr>
              <a:t> Je</a:t>
            </a:r>
            <a:r>
              <a:rPr kumimoji="0" lang="fr-FR" sz="2800" b="1" i="0" u="none" strike="noStrike" kern="0" cap="none" spc="0" normalizeH="0" baseline="0" noProof="0" dirty="0">
                <a:ln>
                  <a:noFill/>
                </a:ln>
                <a:solidFill>
                  <a:srgbClr val="F5821F"/>
                </a:solidFill>
                <a:effectLst/>
                <a:uLnTx/>
                <a:uFillTx/>
                <a:latin typeface="+mj-lt"/>
              </a:rPr>
              <a:t> </a:t>
            </a:r>
            <a:r>
              <a:rPr kumimoji="0" lang="fr-FR" sz="2800" b="1" i="0" u="none" strike="noStrike" kern="0" cap="none" spc="0" normalizeH="0" baseline="0" noProof="0" dirty="0">
                <a:ln>
                  <a:noFill/>
                </a:ln>
                <a:solidFill>
                  <a:srgbClr val="0070C0"/>
                </a:solidFill>
                <a:effectLst/>
                <a:uLnTx/>
                <a:uFillTx/>
                <a:latin typeface="+mj-lt"/>
              </a:rPr>
              <a:t>détermine</a:t>
            </a:r>
            <a:r>
              <a:rPr kumimoji="0" lang="fr-FR" sz="2800" b="0" i="0" u="none" strike="noStrike" kern="0" cap="none" spc="0" normalizeH="0" baseline="0" noProof="0" dirty="0">
                <a:ln>
                  <a:noFill/>
                </a:ln>
                <a:solidFill>
                  <a:srgbClr val="231F20"/>
                </a:solidFill>
                <a:effectLst/>
                <a:uLnTx/>
                <a:uFillTx/>
                <a:latin typeface="+mj-lt"/>
              </a:rPr>
              <a:t> graphiquement la fréquence de la tension électrique.</a:t>
            </a:r>
          </a:p>
          <a:p>
            <a:pPr marL="457200" lvl="0" indent="-12700" defTabSz="914400">
              <a:lnSpc>
                <a:spcPct val="150000"/>
              </a:lnSpc>
              <a:buFont typeface="Wingdings" panose="05000000000000000000" pitchFamily="2" charset="2"/>
              <a:buChar char="§"/>
              <a:defRPr/>
            </a:pPr>
            <a:r>
              <a:rPr lang="fr-FR" sz="2800" kern="0" noProof="0" dirty="0">
                <a:solidFill>
                  <a:srgbClr val="231F20"/>
                </a:solidFill>
                <a:latin typeface="+mj-lt"/>
              </a:rPr>
              <a:t>n : le ……………………………………. </a:t>
            </a:r>
          </a:p>
          <a:p>
            <a:pPr marL="457200" lvl="0" indent="-12700" defTabSz="914400">
              <a:lnSpc>
                <a:spcPct val="150000"/>
              </a:lnSpc>
              <a:buFont typeface="Wingdings" panose="05000000000000000000" pitchFamily="2" charset="2"/>
              <a:buChar char="§"/>
              <a:defRPr/>
            </a:pPr>
            <a:r>
              <a:rPr lang="fr-FR" sz="2800" kern="0" noProof="0" dirty="0">
                <a:solidFill>
                  <a:srgbClr val="231F20"/>
                </a:solidFill>
                <a:latin typeface="+mj-lt"/>
              </a:rPr>
              <a:t>t : La ………………………….</a:t>
            </a:r>
          </a:p>
          <a:p>
            <a:pPr defTabSz="914400">
              <a:lnSpc>
                <a:spcPct val="150000"/>
              </a:lnSpc>
            </a:pPr>
            <a:r>
              <a:rPr lang="fr-FR" sz="2800" kern="0" noProof="0" dirty="0">
                <a:latin typeface="+mj-lt"/>
              </a:rPr>
              <a:t>Je</a:t>
            </a:r>
            <a:r>
              <a:rPr lang="fr-FR" sz="2800" b="1" kern="0" noProof="0" dirty="0">
                <a:solidFill>
                  <a:srgbClr val="0070C0"/>
                </a:solidFill>
                <a:latin typeface="+mj-lt"/>
              </a:rPr>
              <a:t> calcule :</a:t>
            </a:r>
          </a:p>
          <a:p>
            <a:pPr marL="457200" lvl="0" indent="76200" defTabSz="914400">
              <a:lnSpc>
                <a:spcPct val="150000"/>
              </a:lnSpc>
              <a:buFont typeface="Wingdings" panose="05000000000000000000" pitchFamily="2" charset="2"/>
              <a:buChar char="§"/>
              <a:defRPr/>
            </a:pPr>
            <a:r>
              <a:rPr lang="fr-FR" sz="2800" kern="0" noProof="0" dirty="0">
                <a:solidFill>
                  <a:srgbClr val="231F20"/>
                </a:solidFill>
                <a:latin typeface="+mj-lt"/>
              </a:rPr>
              <a:t>La ……………………….. de la tension par la relation ……………….</a:t>
            </a:r>
          </a:p>
        </p:txBody>
      </p:sp>
      <p:sp>
        <p:nvSpPr>
          <p:cNvPr id="58" name="Rectangle 4148">
            <a:extLst>
              <a:ext uri="{FF2B5EF4-FFF2-40B4-BE49-F238E27FC236}">
                <a16:creationId xmlns:a16="http://schemas.microsoft.com/office/drawing/2014/main" id="{92EC7F91-57C5-4389-8DF1-FF1BC326C267}"/>
              </a:ext>
            </a:extLst>
          </p:cNvPr>
          <p:cNvSpPr/>
          <p:nvPr/>
        </p:nvSpPr>
        <p:spPr>
          <a:xfrm>
            <a:off x="2175790" y="1737200"/>
            <a:ext cx="2975584" cy="430887"/>
          </a:xfrm>
          <a:prstGeom prst="rect">
            <a:avLst/>
          </a:prstGeom>
        </p:spPr>
        <p:txBody>
          <a:bodyPr wrap="square" lIns="0" tIns="0" rIns="0" bIns="0">
            <a:spAutoFit/>
          </a:bodyPr>
          <a:lstStyle/>
          <a:p>
            <a:pPr algn="ctr" defTabSz="914400"/>
            <a:r>
              <a:rPr lang="fr-FR" sz="2800" b="1" kern="0" dirty="0">
                <a:solidFill>
                  <a:srgbClr val="FF0000"/>
                </a:solidFill>
                <a:latin typeface="+mj-lt"/>
              </a:rPr>
              <a:t>nombre de période</a:t>
            </a:r>
          </a:p>
        </p:txBody>
      </p:sp>
      <p:sp>
        <p:nvSpPr>
          <p:cNvPr id="59" name="Rectangle 4148">
            <a:extLst>
              <a:ext uri="{FF2B5EF4-FFF2-40B4-BE49-F238E27FC236}">
                <a16:creationId xmlns:a16="http://schemas.microsoft.com/office/drawing/2014/main" id="{6B322DA8-BA44-4358-9608-559CA5CE21D9}"/>
              </a:ext>
            </a:extLst>
          </p:cNvPr>
          <p:cNvSpPr/>
          <p:nvPr/>
        </p:nvSpPr>
        <p:spPr>
          <a:xfrm>
            <a:off x="2583582" y="2437333"/>
            <a:ext cx="1080000" cy="430887"/>
          </a:xfrm>
          <a:prstGeom prst="rect">
            <a:avLst/>
          </a:prstGeom>
        </p:spPr>
        <p:txBody>
          <a:bodyPr wrap="square" lIns="0" tIns="0" rIns="0" bIns="0">
            <a:spAutoFit/>
          </a:bodyPr>
          <a:lstStyle/>
          <a:p>
            <a:pPr algn="ctr" defTabSz="914400"/>
            <a:r>
              <a:rPr lang="fr-FR" sz="2800" b="1" kern="0" dirty="0">
                <a:solidFill>
                  <a:srgbClr val="FF0000"/>
                </a:solidFill>
                <a:latin typeface="+mj-lt"/>
              </a:rPr>
              <a:t>durée</a:t>
            </a:r>
          </a:p>
        </p:txBody>
      </p:sp>
      <p:sp>
        <p:nvSpPr>
          <p:cNvPr id="60" name="Rectangle 4148">
            <a:extLst>
              <a:ext uri="{FF2B5EF4-FFF2-40B4-BE49-F238E27FC236}">
                <a16:creationId xmlns:a16="http://schemas.microsoft.com/office/drawing/2014/main" id="{9968782E-D4C1-4B54-8E69-C5D1D5F07794}"/>
              </a:ext>
            </a:extLst>
          </p:cNvPr>
          <p:cNvSpPr/>
          <p:nvPr/>
        </p:nvSpPr>
        <p:spPr>
          <a:xfrm>
            <a:off x="2013660" y="3668795"/>
            <a:ext cx="1649922" cy="430887"/>
          </a:xfrm>
          <a:prstGeom prst="rect">
            <a:avLst/>
          </a:prstGeom>
        </p:spPr>
        <p:txBody>
          <a:bodyPr wrap="square" lIns="0" tIns="0" rIns="0" bIns="0">
            <a:spAutoFit/>
          </a:bodyPr>
          <a:lstStyle/>
          <a:p>
            <a:pPr algn="ctr" defTabSz="914400"/>
            <a:r>
              <a:rPr lang="fr-FR" sz="2800" b="1" kern="0" noProof="0" dirty="0">
                <a:solidFill>
                  <a:srgbClr val="FF0000"/>
                </a:solidFill>
                <a:latin typeface="+mj-lt"/>
              </a:rPr>
              <a:t>fréquence</a:t>
            </a:r>
          </a:p>
        </p:txBody>
      </p:sp>
      <mc:AlternateContent xmlns:mc="http://schemas.openxmlformats.org/markup-compatibility/2006">
        <mc:Choice xmlns:a14="http://schemas.microsoft.com/office/drawing/2010/main" Requires="a14">
          <p:sp>
            <p:nvSpPr>
              <p:cNvPr id="61" name="Rectangle 4148">
                <a:extLst>
                  <a:ext uri="{FF2B5EF4-FFF2-40B4-BE49-F238E27FC236}">
                    <a16:creationId xmlns:a16="http://schemas.microsoft.com/office/drawing/2014/main" id="{DA9A1751-87EC-4887-BFE1-B5A65067A8BB}"/>
                  </a:ext>
                </a:extLst>
              </p:cNvPr>
              <p:cNvSpPr/>
              <p:nvPr/>
            </p:nvSpPr>
            <p:spPr>
              <a:xfrm>
                <a:off x="8769198" y="3330112"/>
                <a:ext cx="1260000" cy="1108252"/>
              </a:xfrm>
              <a:prstGeom prst="rect">
                <a:avLst/>
              </a:prstGeom>
            </p:spPr>
            <p:txBody>
              <a:bodyPr wrap="square" lIns="0" tIns="0" rIns="0" bIns="0">
                <a:spAutoFit/>
              </a:bodyPr>
              <a:lstStyle/>
              <a:p>
                <a:pPr algn="ctr" defTabSz="914400"/>
                <a:r>
                  <a:rPr lang="fr-FR" sz="5400" b="1" i="1" kern="0" dirty="0">
                    <a:solidFill>
                      <a:srgbClr val="FF0000"/>
                    </a:solidFill>
                  </a:rPr>
                  <a:t>f </a:t>
                </a:r>
                <a:r>
                  <a:rPr lang="fr-FR" sz="5400" b="1" kern="0" dirty="0">
                    <a:solidFill>
                      <a:srgbClr val="FF0000"/>
                    </a:solidFill>
                  </a:rPr>
                  <a:t>= </a:t>
                </a:r>
                <a14:m>
                  <m:oMath xmlns:m="http://schemas.openxmlformats.org/officeDocument/2006/math">
                    <m:f>
                      <m:fPr>
                        <m:ctrlPr>
                          <a:rPr lang="fr-FR" sz="5400" b="1" i="1" kern="0">
                            <a:solidFill>
                              <a:srgbClr val="FF0000"/>
                            </a:solidFill>
                            <a:latin typeface="Cambria Math" panose="02040503050406030204" pitchFamily="18" charset="0"/>
                          </a:rPr>
                        </m:ctrlPr>
                      </m:fPr>
                      <m:num>
                        <m:r>
                          <a:rPr lang="fr-FR" sz="5400" b="1" i="1" kern="0">
                            <a:solidFill>
                              <a:srgbClr val="FF0000"/>
                            </a:solidFill>
                            <a:latin typeface="Cambria Math" panose="02040503050406030204" pitchFamily="18" charset="0"/>
                          </a:rPr>
                          <m:t>𝒏</m:t>
                        </m:r>
                      </m:num>
                      <m:den>
                        <m:r>
                          <a:rPr lang="fr-FR" sz="5400" b="1" i="1" kern="0">
                            <a:solidFill>
                              <a:srgbClr val="FF0000"/>
                            </a:solidFill>
                            <a:latin typeface="Cambria Math" panose="02040503050406030204" pitchFamily="18" charset="0"/>
                          </a:rPr>
                          <m:t>𝒕</m:t>
                        </m:r>
                      </m:den>
                    </m:f>
                  </m:oMath>
                </a14:m>
                <a:endParaRPr lang="fr-FR" sz="5400" b="1" kern="0" noProof="0" dirty="0">
                  <a:solidFill>
                    <a:srgbClr val="FF0000"/>
                  </a:solidFill>
                  <a:latin typeface="BradleyTypePro-Regular"/>
                </a:endParaRPr>
              </a:p>
            </p:txBody>
          </p:sp>
        </mc:Choice>
        <mc:Fallback>
          <p:sp>
            <p:nvSpPr>
              <p:cNvPr id="61" name="Rectangle 4148">
                <a:extLst>
                  <a:ext uri="{FF2B5EF4-FFF2-40B4-BE49-F238E27FC236}">
                    <a16:creationId xmlns:a16="http://schemas.microsoft.com/office/drawing/2014/main" id="{DA9A1751-87EC-4887-BFE1-B5A65067A8BB}"/>
                  </a:ext>
                </a:extLst>
              </p:cNvPr>
              <p:cNvSpPr>
                <a:spLocks noRot="1" noChangeAspect="1" noMove="1" noResize="1" noEditPoints="1" noAdjustHandles="1" noChangeArrowheads="1" noChangeShapeType="1" noTextEdit="1"/>
              </p:cNvSpPr>
              <p:nvPr/>
            </p:nvSpPr>
            <p:spPr>
              <a:xfrm>
                <a:off x="8769198" y="3330112"/>
                <a:ext cx="1260000" cy="1108252"/>
              </a:xfrm>
              <a:prstGeom prst="rect">
                <a:avLst/>
              </a:prstGeom>
              <a:blipFill>
                <a:blip r:embed="rId4"/>
                <a:stretch>
                  <a:fillRect l="-31068" t="-9341" r="-4854" b="-21978"/>
                </a:stretch>
              </a:blipFill>
            </p:spPr>
            <p:txBody>
              <a:bodyPr/>
              <a:lstStyle/>
              <a:p>
                <a:r>
                  <a:rPr lang="fr-FR">
                    <a:noFill/>
                  </a:rPr>
                  <a:t> </a:t>
                </a:r>
              </a:p>
            </p:txBody>
          </p:sp>
        </mc:Fallback>
      </mc:AlternateContent>
      <p:sp>
        <p:nvSpPr>
          <p:cNvPr id="2" name="Titre 1">
            <a:extLst>
              <a:ext uri="{FF2B5EF4-FFF2-40B4-BE49-F238E27FC236}">
                <a16:creationId xmlns:a16="http://schemas.microsoft.com/office/drawing/2014/main" id="{26AA26AF-1BBE-BDBC-68C3-7D0D1BBFC505}"/>
              </a:ext>
            </a:extLst>
          </p:cNvPr>
          <p:cNvSpPr>
            <a:spLocks noGrp="1"/>
          </p:cNvSpPr>
          <p:nvPr>
            <p:ph type="title"/>
          </p:nvPr>
        </p:nvSpPr>
        <p:spPr/>
        <p:txBody>
          <a:bodyPr/>
          <a:lstStyle/>
          <a:p>
            <a:r>
              <a:rPr lang="fr-FR"/>
              <a:t>Pour déterminer les caractéristiques d’une tension alternative sinusoïdale, je suis les étapes suivantes :</a:t>
            </a:r>
          </a:p>
        </p:txBody>
      </p:sp>
      <p:sp>
        <p:nvSpPr>
          <p:cNvPr id="3" name="Espace réservé du contenu 2">
            <a:extLst>
              <a:ext uri="{FF2B5EF4-FFF2-40B4-BE49-F238E27FC236}">
                <a16:creationId xmlns:a16="http://schemas.microsoft.com/office/drawing/2014/main" id="{7038F891-283C-1275-D2C0-7B7BD5446C29}"/>
              </a:ext>
            </a:extLst>
          </p:cNvPr>
          <p:cNvSpPr>
            <a:spLocks noGrp="1"/>
          </p:cNvSpPr>
          <p:nvPr>
            <p:ph sz="quarter" idx="11"/>
          </p:nvPr>
        </p:nvSpPr>
        <p:spPr/>
        <p:txBody>
          <a:bodyPr/>
          <a:lstStyle/>
          <a:p>
            <a:r>
              <a:rPr lang="fr-FR"/>
              <a:t>L’enseignant.e fait participer les élèves pour compléter les espaces en pointillés.</a:t>
            </a:r>
          </a:p>
        </p:txBody>
      </p:sp>
    </p:spTree>
    <p:extLst>
      <p:ext uri="{BB962C8B-B14F-4D97-AF65-F5344CB8AC3E}">
        <p14:creationId xmlns:p14="http://schemas.microsoft.com/office/powerpoint/2010/main" val="7547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animEffect transition="in" filter="fade">
                                      <p:cBhvr>
                                        <p:cTn id="7" dur="500"/>
                                        <p:tgtEl>
                                          <p:spTgt spid="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xEl>
                                              <p:pRg st="1" end="1"/>
                                            </p:txEl>
                                          </p:spTgt>
                                        </p:tgtEl>
                                        <p:attrNameLst>
                                          <p:attrName>style.visibility</p:attrName>
                                        </p:attrNameLst>
                                      </p:cBhvr>
                                      <p:to>
                                        <p:strVal val="visible"/>
                                      </p:to>
                                    </p:set>
                                    <p:animEffect transition="in" filter="fade">
                                      <p:cBhvr>
                                        <p:cTn id="12" dur="500"/>
                                        <p:tgtEl>
                                          <p:spTgt spid="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
                                            <p:txEl>
                                              <p:pRg st="2" end="2"/>
                                            </p:txEl>
                                          </p:spTgt>
                                        </p:tgtEl>
                                        <p:attrNameLst>
                                          <p:attrName>style.visibility</p:attrName>
                                        </p:attrNameLst>
                                      </p:cBhvr>
                                      <p:to>
                                        <p:strVal val="visible"/>
                                      </p:to>
                                    </p:set>
                                    <p:animEffect transition="in" filter="fade">
                                      <p:cBhvr>
                                        <p:cTn id="22" dur="500"/>
                                        <p:tgtEl>
                                          <p:spTgt spid="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
                                            <p:txEl>
                                              <p:pRg st="0" end="0"/>
                                            </p:txEl>
                                          </p:spTgt>
                                        </p:tgtEl>
                                        <p:attrNameLst>
                                          <p:attrName>style.visibility</p:attrName>
                                        </p:attrNameLst>
                                      </p:cBhvr>
                                      <p:to>
                                        <p:strVal val="visible"/>
                                      </p:to>
                                    </p:set>
                                    <p:animEffect transition="in" filter="fade">
                                      <p:cBhvr>
                                        <p:cTn id="27" dur="500"/>
                                        <p:tgtEl>
                                          <p:spTgt spid="5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1">
                                            <p:txEl>
                                              <p:pRg st="3" end="3"/>
                                            </p:txEl>
                                          </p:spTgt>
                                        </p:tgtEl>
                                        <p:attrNameLst>
                                          <p:attrName>style.visibility</p:attrName>
                                        </p:attrNameLst>
                                      </p:cBhvr>
                                      <p:to>
                                        <p:strVal val="visible"/>
                                      </p:to>
                                    </p:set>
                                    <p:animEffect transition="in" filter="fade">
                                      <p:cBhvr>
                                        <p:cTn id="32" dur="500"/>
                                        <p:tgtEl>
                                          <p:spTgt spid="4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1">
                                            <p:txEl>
                                              <p:pRg st="4" end="4"/>
                                            </p:txEl>
                                          </p:spTgt>
                                        </p:tgtEl>
                                        <p:attrNameLst>
                                          <p:attrName>style.visibility</p:attrName>
                                        </p:attrNameLst>
                                      </p:cBhvr>
                                      <p:to>
                                        <p:strVal val="visible"/>
                                      </p:to>
                                    </p:set>
                                    <p:animEffect transition="in" filter="fade">
                                      <p:cBhvr>
                                        <p:cTn id="37" dur="500"/>
                                        <p:tgtEl>
                                          <p:spTgt spid="4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0">
                                            <p:txEl>
                                              <p:pRg st="0" end="0"/>
                                            </p:txEl>
                                          </p:spTgt>
                                        </p:tgtEl>
                                        <p:attrNameLst>
                                          <p:attrName>style.visibility</p:attrName>
                                        </p:attrNameLst>
                                      </p:cBhvr>
                                      <p:to>
                                        <p:strVal val="visible"/>
                                      </p:to>
                                    </p:set>
                                    <p:animEffect transition="in" filter="fade">
                                      <p:cBhvr>
                                        <p:cTn id="42" dur="500"/>
                                        <p:tgtEl>
                                          <p:spTgt spid="6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uiExpand="1" build="p"/>
      <p:bldP spid="58"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7685" y="125794"/>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29">
            <a:extLst>
              <a:ext uri="{FF2B5EF4-FFF2-40B4-BE49-F238E27FC236}">
                <a16:creationId xmlns:a16="http://schemas.microsoft.com/office/drawing/2014/main" id="{1A026A30-F7CC-4050-8707-9043A98A3D00}"/>
              </a:ext>
            </a:extLst>
          </p:cNvPr>
          <p:cNvSpPr/>
          <p:nvPr/>
        </p:nvSpPr>
        <p:spPr>
          <a:xfrm>
            <a:off x="472997" y="1443773"/>
            <a:ext cx="11461471" cy="1225848"/>
          </a:xfrm>
          <a:prstGeom prst="rect">
            <a:avLst/>
          </a:prstGeom>
        </p:spPr>
        <p:txBody>
          <a:bodyPr wrap="none" lIns="0" tIns="0" rIns="0" bIns="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800" b="1" i="0" u="none" strike="noStrike" kern="0" cap="none" spc="0" normalizeH="0" baseline="0" noProof="0" dirty="0">
                <a:ln>
                  <a:noFill/>
                </a:ln>
                <a:effectLst/>
                <a:uLnTx/>
                <a:uFillTx/>
                <a:latin typeface="Calibri-Bold"/>
              </a:rPr>
              <a:t>2</a:t>
            </a:r>
            <a:r>
              <a:rPr kumimoji="0" lang="fr-FR" sz="2800" b="1" i="0" u="none" strike="noStrike" kern="0" cap="none" spc="542" normalizeH="0" baseline="0" noProof="0" dirty="0">
                <a:ln>
                  <a:noFill/>
                </a:ln>
                <a:effectLst/>
                <a:uLnTx/>
                <a:uFillTx/>
                <a:latin typeface="Calibri-Bold"/>
              </a:rPr>
              <a:t>.</a:t>
            </a:r>
            <a:r>
              <a:rPr lang="fr-FR" sz="2800" kern="0" noProof="0" dirty="0">
                <a:solidFill>
                  <a:srgbClr val="231F20"/>
                </a:solidFill>
                <a:latin typeface="Calibri-Bold"/>
              </a:rPr>
              <a:t>Je </a:t>
            </a:r>
            <a:r>
              <a:rPr lang="fr-FR" sz="2800" b="1" kern="0" noProof="0" dirty="0">
                <a:solidFill>
                  <a:srgbClr val="0070C0"/>
                </a:solidFill>
                <a:latin typeface="Calibri-Bold"/>
              </a:rPr>
              <a:t>d</a:t>
            </a:r>
            <a:r>
              <a:rPr kumimoji="0" lang="fr-FR" sz="2800" b="1" i="0" u="none" strike="noStrike" kern="0" cap="none" spc="0" normalizeH="0" baseline="0" noProof="0" dirty="0">
                <a:ln>
                  <a:noFill/>
                </a:ln>
                <a:solidFill>
                  <a:srgbClr val="0070C0"/>
                </a:solidFill>
                <a:effectLst/>
                <a:uLnTx/>
                <a:uFillTx/>
              </a:rPr>
              <a:t>étermine</a:t>
            </a:r>
            <a:r>
              <a:rPr kumimoji="0" lang="fr-FR" sz="2800" b="0" i="0" u="none" strike="noStrike" kern="0" cap="none" spc="0" normalizeH="0" baseline="0" noProof="0" dirty="0">
                <a:ln>
                  <a:noFill/>
                </a:ln>
                <a:solidFill>
                  <a:srgbClr val="231F20"/>
                </a:solidFill>
                <a:effectLst/>
                <a:uLnTx/>
                <a:uFillTx/>
              </a:rPr>
              <a:t> graphiquement la valeur maximale de la tension électrique.</a:t>
            </a:r>
          </a:p>
          <a:p>
            <a:pPr marL="812800" indent="-457200" defTabSz="914400">
              <a:lnSpc>
                <a:spcPct val="150000"/>
              </a:lnSpc>
              <a:buFont typeface="Wingdings" panose="05000000000000000000" pitchFamily="2" charset="2"/>
              <a:buChar char="§"/>
            </a:pPr>
            <a:r>
              <a:rPr lang="fr-FR" sz="2800" kern="0" noProof="0" dirty="0">
                <a:solidFill>
                  <a:srgbClr val="231F20"/>
                </a:solidFill>
              </a:rPr>
              <a:t>la plus </a:t>
            </a:r>
            <a:r>
              <a:rPr lang="fr-FR" sz="2800" b="1" kern="0" noProof="0" dirty="0">
                <a:solidFill>
                  <a:srgbClr val="231F20"/>
                </a:solidFill>
              </a:rPr>
              <a:t>grande</a:t>
            </a:r>
            <a:r>
              <a:rPr lang="fr-FR" sz="2800" kern="0" noProof="0" dirty="0">
                <a:solidFill>
                  <a:srgbClr val="231F20"/>
                </a:solidFill>
              </a:rPr>
              <a:t> valeur de la tension U</a:t>
            </a:r>
            <a:r>
              <a:rPr lang="fr-FR" sz="2800" kern="0" baseline="-25000" noProof="0" dirty="0">
                <a:solidFill>
                  <a:srgbClr val="231F20"/>
                </a:solidFill>
              </a:rPr>
              <a:t>max</a:t>
            </a:r>
            <a:r>
              <a:rPr lang="fr-FR" sz="2800" kern="0" noProof="0" dirty="0">
                <a:solidFill>
                  <a:srgbClr val="231F20"/>
                </a:solidFill>
              </a:rPr>
              <a:t> de la tension sur l’axe </a:t>
            </a:r>
            <a:r>
              <a:rPr lang="fr-FR" sz="2000" kern="0" noProof="0" dirty="0">
                <a:solidFill>
                  <a:srgbClr val="231F20"/>
                </a:solidFill>
              </a:rPr>
              <a:t>……………………</a:t>
            </a:r>
            <a:r>
              <a:rPr lang="fr-FR" sz="2800" kern="0" noProof="0" dirty="0">
                <a:solidFill>
                  <a:srgbClr val="231F20"/>
                </a:solidFill>
              </a:rPr>
              <a:t> .</a:t>
            </a:r>
          </a:p>
        </p:txBody>
      </p:sp>
      <p:sp>
        <p:nvSpPr>
          <p:cNvPr id="43" name="Rectangle 4130">
            <a:extLst>
              <a:ext uri="{FF2B5EF4-FFF2-40B4-BE49-F238E27FC236}">
                <a16:creationId xmlns:a16="http://schemas.microsoft.com/office/drawing/2014/main" id="{610F1732-0816-4A94-9FDE-0692A3C886F7}"/>
              </a:ext>
            </a:extLst>
          </p:cNvPr>
          <p:cNvSpPr/>
          <p:nvPr/>
        </p:nvSpPr>
        <p:spPr>
          <a:xfrm>
            <a:off x="500555" y="3527552"/>
            <a:ext cx="8127802" cy="430887"/>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effectLst/>
                <a:uLnTx/>
                <a:uFillTx/>
              </a:rPr>
              <a:t>3</a:t>
            </a:r>
            <a:r>
              <a:rPr kumimoji="0" lang="fr-FR" sz="2800" b="1" i="0" u="none" strike="noStrike" kern="0" cap="none" spc="542" normalizeH="0" baseline="0" noProof="0" dirty="0">
                <a:ln>
                  <a:noFill/>
                </a:ln>
                <a:effectLst/>
                <a:uLnTx/>
                <a:uFillTx/>
              </a:rPr>
              <a:t>.</a:t>
            </a:r>
            <a:r>
              <a:rPr lang="fr-FR" sz="2800" kern="0" noProof="0" dirty="0">
                <a:solidFill>
                  <a:srgbClr val="231F20"/>
                </a:solidFill>
              </a:rPr>
              <a:t>J’e</a:t>
            </a:r>
            <a:r>
              <a:rPr kumimoji="0" lang="fr-FR" sz="2800" b="0" i="0" u="none" strike="noStrike" kern="0" cap="none" spc="0" normalizeH="0" baseline="0" noProof="0" dirty="0">
                <a:ln>
                  <a:noFill/>
                </a:ln>
                <a:solidFill>
                  <a:srgbClr val="231F20"/>
                </a:solidFill>
                <a:effectLst/>
                <a:uLnTx/>
                <a:uFillTx/>
              </a:rPr>
              <a:t>n </a:t>
            </a:r>
            <a:r>
              <a:rPr kumimoji="0" lang="fr-FR" sz="2800" b="1" i="0" u="none" strike="noStrike" kern="0" cap="none" spc="0" normalizeH="0" baseline="0" noProof="0" dirty="0">
                <a:ln>
                  <a:noFill/>
                </a:ln>
                <a:solidFill>
                  <a:srgbClr val="0040C0"/>
                </a:solidFill>
                <a:effectLst/>
                <a:uLnTx/>
                <a:uFillTx/>
              </a:rPr>
              <a:t>déduis</a:t>
            </a:r>
            <a:r>
              <a:rPr kumimoji="0" lang="fr-FR" sz="2800" b="0" i="0" u="none" strike="noStrike" kern="0" cap="none" spc="0" normalizeH="0" baseline="0" noProof="0" dirty="0">
                <a:ln>
                  <a:noFill/>
                </a:ln>
                <a:solidFill>
                  <a:srgbClr val="231F20"/>
                </a:solidFill>
                <a:effectLst/>
                <a:uLnTx/>
                <a:uFillTx/>
              </a:rPr>
              <a:t> la valeur efficace de la tension électrique.</a:t>
            </a:r>
          </a:p>
        </p:txBody>
      </p:sp>
      <p:sp>
        <p:nvSpPr>
          <p:cNvPr id="45" name="Rectangle 4132">
            <a:extLst>
              <a:ext uri="{FF2B5EF4-FFF2-40B4-BE49-F238E27FC236}">
                <a16:creationId xmlns:a16="http://schemas.microsoft.com/office/drawing/2014/main" id="{1AEA598D-539C-4561-A90C-E6370F92C7AA}"/>
              </a:ext>
            </a:extLst>
          </p:cNvPr>
          <p:cNvSpPr/>
          <p:nvPr/>
        </p:nvSpPr>
        <p:spPr>
          <a:xfrm>
            <a:off x="772867" y="4132853"/>
            <a:ext cx="11137664" cy="1225848"/>
          </a:xfrm>
          <a:prstGeom prst="rect">
            <a:avLst/>
          </a:prstGeom>
        </p:spPr>
        <p:txBody>
          <a:bodyPr wrap="none" lIns="0" tIns="0" rIns="0" bIns="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2800" b="0" i="0" u="none" strike="noStrike" kern="0" cap="none" spc="0" normalizeH="0" baseline="0" noProof="0" dirty="0">
                <a:ln>
                  <a:noFill/>
                </a:ln>
                <a:solidFill>
                  <a:srgbClr val="231F20"/>
                </a:solidFill>
                <a:effectLst/>
                <a:uLnTx/>
                <a:uFillTx/>
              </a:rPr>
              <a:t>Je </a:t>
            </a:r>
            <a:r>
              <a:rPr kumimoji="0" lang="fr-FR" sz="2800" b="1" i="0" u="none" strike="noStrike" kern="0" cap="none" spc="0" normalizeH="0" baseline="0" noProof="0" dirty="0" err="1">
                <a:ln>
                  <a:noFill/>
                </a:ln>
                <a:solidFill>
                  <a:srgbClr val="002060"/>
                </a:solidFill>
                <a:effectLst/>
                <a:uLnTx/>
                <a:uFillTx/>
              </a:rPr>
              <a:t>caclule</a:t>
            </a:r>
            <a:r>
              <a:rPr kumimoji="0" lang="fr-FR" sz="2800" b="0" i="0" u="none" strike="noStrike" kern="0" cap="none" spc="0" normalizeH="0" baseline="0" noProof="0" dirty="0">
                <a:ln>
                  <a:noFill/>
                </a:ln>
                <a:solidFill>
                  <a:srgbClr val="231F20"/>
                </a:solidFill>
                <a:effectLst/>
                <a:uLnTx/>
                <a:uFillTx/>
              </a:rPr>
              <a:t> :</a:t>
            </a:r>
          </a:p>
          <a:p>
            <a:pPr marL="457200" marR="0" lvl="0" indent="-4572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fr-FR" sz="2800" b="0" i="0" u="none" strike="noStrike" kern="0" cap="none" spc="0" normalizeH="0" baseline="0" noProof="0" dirty="0">
                <a:ln>
                  <a:noFill/>
                </a:ln>
                <a:solidFill>
                  <a:srgbClr val="231F20"/>
                </a:solidFill>
                <a:effectLst/>
                <a:uLnTx/>
                <a:uFillTx/>
              </a:rPr>
              <a:t>la valeur …………………. de la tension </a:t>
            </a:r>
            <a:r>
              <a:rPr kumimoji="0" lang="fr-FR" sz="2800" b="0" i="0" u="none" strike="noStrike" kern="0" cap="none" spc="0" normalizeH="0" baseline="0" noProof="0" dirty="0" err="1">
                <a:ln>
                  <a:noFill/>
                </a:ln>
                <a:solidFill>
                  <a:srgbClr val="231F20"/>
                </a:solidFill>
                <a:effectLst/>
                <a:uLnTx/>
                <a:uFillTx/>
              </a:rPr>
              <a:t>U</a:t>
            </a:r>
            <a:r>
              <a:rPr kumimoji="0" lang="fr-FR" sz="2800" b="0" i="0" u="none" strike="noStrike" kern="0" cap="none" spc="0" normalizeH="0" baseline="-25000" noProof="0" dirty="0" err="1">
                <a:ln>
                  <a:noFill/>
                </a:ln>
                <a:solidFill>
                  <a:srgbClr val="231F20"/>
                </a:solidFill>
                <a:effectLst/>
                <a:uLnTx/>
                <a:uFillTx/>
              </a:rPr>
              <a:t>e</a:t>
            </a:r>
            <a:r>
              <a:rPr kumimoji="0" lang="fr-FR" sz="2800" b="0" i="0" u="none" strike="noStrike" kern="0" cap="none" spc="0" normalizeH="0" baseline="0" noProof="0" dirty="0">
                <a:ln>
                  <a:noFill/>
                </a:ln>
                <a:solidFill>
                  <a:srgbClr val="231F20"/>
                </a:solidFill>
                <a:effectLst/>
                <a:uLnTx/>
                <a:uFillTx/>
              </a:rPr>
              <a:t> par la relation.................................</a:t>
            </a:r>
          </a:p>
        </p:txBody>
      </p:sp>
      <mc:AlternateContent xmlns:mc="http://schemas.openxmlformats.org/markup-compatibility/2006">
        <mc:Choice xmlns:a14="http://schemas.microsoft.com/office/drawing/2010/main" Requires="a14">
          <p:sp>
            <p:nvSpPr>
              <p:cNvPr id="46" name="Rectangle 4133">
                <a:extLst>
                  <a:ext uri="{FF2B5EF4-FFF2-40B4-BE49-F238E27FC236}">
                    <a16:creationId xmlns:a16="http://schemas.microsoft.com/office/drawing/2014/main" id="{125F13EF-C1D8-4E89-B3B2-15525AD300F6}"/>
                  </a:ext>
                </a:extLst>
              </p:cNvPr>
              <p:cNvSpPr/>
              <p:nvPr/>
            </p:nvSpPr>
            <p:spPr>
              <a:xfrm>
                <a:off x="9012578" y="4692692"/>
                <a:ext cx="2406555" cy="840423"/>
              </a:xfrm>
              <a:prstGeom prst="rect">
                <a:avLst/>
              </a:prstGeom>
            </p:spPr>
            <p:txBody>
              <a:bodyPr wrap="square" lIns="0" tIns="0" rIns="0" bIns="0">
                <a:spAutoFit/>
              </a:bodyPr>
              <a:lstStyle/>
              <a:p>
                <a:pPr algn="ctr" defTabSz="914400"/>
                <a:r>
                  <a:rPr lang="fr-FR" sz="3600" b="1" kern="0" dirty="0">
                    <a:solidFill>
                      <a:srgbClr val="FF0000"/>
                    </a:solidFill>
                  </a:rPr>
                  <a:t>U</a:t>
                </a:r>
                <a:r>
                  <a:rPr lang="fr-FR" sz="3600" b="1" kern="0" baseline="-25000" dirty="0" err="1">
                    <a:solidFill>
                      <a:srgbClr val="FF0000"/>
                    </a:solidFill>
                  </a:rPr>
                  <a:t>e</a:t>
                </a:r>
                <a:r>
                  <a:rPr lang="fr-FR" sz="3600" b="1" kern="0" dirty="0">
                    <a:solidFill>
                      <a:srgbClr val="FF0000"/>
                    </a:solidFill>
                  </a:rPr>
                  <a:t> = </a:t>
                </a:r>
                <a14:m>
                  <m:oMath xmlns:m="http://schemas.openxmlformats.org/officeDocument/2006/math">
                    <m:f>
                      <m:fPr>
                        <m:ctrlPr>
                          <a:rPr lang="fr-FR" sz="3600" b="1" i="1" kern="0">
                            <a:solidFill>
                              <a:srgbClr val="FF0000"/>
                            </a:solidFill>
                            <a:latin typeface="Cambria Math" panose="02040503050406030204" pitchFamily="18" charset="0"/>
                          </a:rPr>
                        </m:ctrlPr>
                      </m:fPr>
                      <m:num>
                        <m:r>
                          <a:rPr lang="fr-FR" sz="3600" b="1" i="1" kern="0">
                            <a:solidFill>
                              <a:srgbClr val="FF0000"/>
                            </a:solidFill>
                            <a:latin typeface="Cambria Math" panose="02040503050406030204" pitchFamily="18" charset="0"/>
                          </a:rPr>
                          <m:t>𝑼</m:t>
                        </m:r>
                        <m:r>
                          <a:rPr lang="fr-FR" sz="3600" b="1" i="1" kern="0" baseline="-25000">
                            <a:solidFill>
                              <a:srgbClr val="FF0000"/>
                            </a:solidFill>
                            <a:latin typeface="Cambria Math" panose="02040503050406030204" pitchFamily="18" charset="0"/>
                          </a:rPr>
                          <m:t>𝒎𝒂𝒙</m:t>
                        </m:r>
                      </m:num>
                      <m:den>
                        <m:r>
                          <a:rPr lang="fr-FR" sz="3600" b="1" i="1" kern="0">
                            <a:solidFill>
                              <a:srgbClr val="FF0000"/>
                            </a:solidFill>
                            <a:latin typeface="Cambria Math" panose="02040503050406030204" pitchFamily="18" charset="0"/>
                          </a:rPr>
                          <m:t>𝟏</m:t>
                        </m:r>
                        <m:r>
                          <a:rPr lang="fr-FR" sz="3600" b="1" i="1" kern="0">
                            <a:solidFill>
                              <a:srgbClr val="FF0000"/>
                            </a:solidFill>
                            <a:latin typeface="Cambria Math" panose="02040503050406030204" pitchFamily="18" charset="0"/>
                          </a:rPr>
                          <m:t>,</m:t>
                        </m:r>
                        <m:r>
                          <a:rPr lang="fr-FR" sz="3600" b="1" i="1" kern="0">
                            <a:solidFill>
                              <a:srgbClr val="FF0000"/>
                            </a:solidFill>
                            <a:latin typeface="Cambria Math" panose="02040503050406030204" pitchFamily="18" charset="0"/>
                          </a:rPr>
                          <m:t>𝟒𝟏</m:t>
                        </m:r>
                      </m:den>
                    </m:f>
                  </m:oMath>
                </a14:m>
                <a:endParaRPr lang="fr-FR" sz="3600" b="1" kern="0" noProof="0" dirty="0">
                  <a:solidFill>
                    <a:srgbClr val="FF0000"/>
                  </a:solidFill>
                  <a:latin typeface="BradleyTypePro-Regular"/>
                </a:endParaRPr>
              </a:p>
            </p:txBody>
          </p:sp>
        </mc:Choice>
        <mc:Fallback>
          <p:sp>
            <p:nvSpPr>
              <p:cNvPr id="46" name="Rectangle 4133">
                <a:extLst>
                  <a:ext uri="{FF2B5EF4-FFF2-40B4-BE49-F238E27FC236}">
                    <a16:creationId xmlns:a16="http://schemas.microsoft.com/office/drawing/2014/main" id="{125F13EF-C1D8-4E89-B3B2-15525AD300F6}"/>
                  </a:ext>
                </a:extLst>
              </p:cNvPr>
              <p:cNvSpPr>
                <a:spLocks noRot="1" noChangeAspect="1" noMove="1" noResize="1" noEditPoints="1" noAdjustHandles="1" noChangeArrowheads="1" noChangeShapeType="1" noTextEdit="1"/>
              </p:cNvSpPr>
              <p:nvPr/>
            </p:nvSpPr>
            <p:spPr>
              <a:xfrm>
                <a:off x="9012578" y="4692692"/>
                <a:ext cx="2406555" cy="840423"/>
              </a:xfrm>
              <a:prstGeom prst="rect">
                <a:avLst/>
              </a:prstGeom>
              <a:blipFill>
                <a:blip r:embed="rId4"/>
                <a:stretch>
                  <a:fillRect t="-1449" b="-13043"/>
                </a:stretch>
              </a:blipFill>
            </p:spPr>
            <p:txBody>
              <a:bodyPr/>
              <a:lstStyle/>
              <a:p>
                <a:r>
                  <a:rPr lang="fr-FR">
                    <a:noFill/>
                  </a:rPr>
                  <a:t> </a:t>
                </a:r>
              </a:p>
            </p:txBody>
          </p:sp>
        </mc:Fallback>
      </mc:AlternateContent>
      <p:sp>
        <p:nvSpPr>
          <p:cNvPr id="2" name="Rectangle 1">
            <a:extLst>
              <a:ext uri="{FF2B5EF4-FFF2-40B4-BE49-F238E27FC236}">
                <a16:creationId xmlns:a16="http://schemas.microsoft.com/office/drawing/2014/main" id="{6D3BB772-8633-47C4-8F24-1B9BBBC2CE1F}"/>
              </a:ext>
            </a:extLst>
          </p:cNvPr>
          <p:cNvSpPr/>
          <p:nvPr/>
        </p:nvSpPr>
        <p:spPr>
          <a:xfrm>
            <a:off x="10249838" y="2146401"/>
            <a:ext cx="1293944" cy="523220"/>
          </a:xfrm>
          <a:prstGeom prst="rect">
            <a:avLst/>
          </a:prstGeom>
        </p:spPr>
        <p:txBody>
          <a:bodyPr wrap="none">
            <a:spAutoFit/>
          </a:bodyPr>
          <a:lstStyle/>
          <a:p>
            <a:r>
              <a:rPr lang="fr-FR" sz="2800" b="1" kern="0" noProof="0" dirty="0">
                <a:solidFill>
                  <a:srgbClr val="FF0000"/>
                </a:solidFill>
              </a:rPr>
              <a:t>vertical</a:t>
            </a:r>
            <a:endParaRPr lang="fr-FR" sz="2800" b="1" noProof="0" dirty="0">
              <a:solidFill>
                <a:srgbClr val="FF0000"/>
              </a:solidFill>
            </a:endParaRPr>
          </a:p>
        </p:txBody>
      </p:sp>
      <p:sp>
        <p:nvSpPr>
          <p:cNvPr id="25" name="Rectangle 24">
            <a:extLst>
              <a:ext uri="{FF2B5EF4-FFF2-40B4-BE49-F238E27FC236}">
                <a16:creationId xmlns:a16="http://schemas.microsoft.com/office/drawing/2014/main" id="{A8CC1D2C-4ABF-44C0-96B0-D3A5EB58A059}"/>
              </a:ext>
            </a:extLst>
          </p:cNvPr>
          <p:cNvSpPr/>
          <p:nvPr/>
        </p:nvSpPr>
        <p:spPr>
          <a:xfrm>
            <a:off x="2533115" y="4849664"/>
            <a:ext cx="1342034" cy="523220"/>
          </a:xfrm>
          <a:prstGeom prst="rect">
            <a:avLst/>
          </a:prstGeom>
        </p:spPr>
        <p:txBody>
          <a:bodyPr wrap="none">
            <a:spAutoFit/>
          </a:bodyPr>
          <a:lstStyle/>
          <a:p>
            <a:r>
              <a:rPr lang="fr-FR" sz="2800" b="1" kern="0" noProof="0" dirty="0">
                <a:solidFill>
                  <a:srgbClr val="FF0000"/>
                </a:solidFill>
              </a:rPr>
              <a:t>efficace</a:t>
            </a:r>
            <a:endParaRPr lang="fr-FR" sz="2800" b="1" noProof="0" dirty="0">
              <a:solidFill>
                <a:srgbClr val="FF0000"/>
              </a:solidFill>
            </a:endParaRPr>
          </a:p>
        </p:txBody>
      </p:sp>
      <p:sp>
        <p:nvSpPr>
          <p:cNvPr id="3" name="Titre 2">
            <a:extLst>
              <a:ext uri="{FF2B5EF4-FFF2-40B4-BE49-F238E27FC236}">
                <a16:creationId xmlns:a16="http://schemas.microsoft.com/office/drawing/2014/main" id="{5DAF6DFD-CAB0-7B69-898D-464FED84A55D}"/>
              </a:ext>
            </a:extLst>
          </p:cNvPr>
          <p:cNvSpPr>
            <a:spLocks noGrp="1"/>
          </p:cNvSpPr>
          <p:nvPr>
            <p:ph type="title"/>
          </p:nvPr>
        </p:nvSpPr>
        <p:spPr/>
        <p:txBody>
          <a:bodyPr/>
          <a:lstStyle/>
          <a:p>
            <a:r>
              <a:rPr lang="fr-FR"/>
              <a:t>Voici la deuxième et la troisième étape :</a:t>
            </a:r>
          </a:p>
        </p:txBody>
      </p:sp>
      <p:sp>
        <p:nvSpPr>
          <p:cNvPr id="4" name="Espace réservé du contenu 3">
            <a:extLst>
              <a:ext uri="{FF2B5EF4-FFF2-40B4-BE49-F238E27FC236}">
                <a16:creationId xmlns:a16="http://schemas.microsoft.com/office/drawing/2014/main" id="{B7D8AC22-A254-E3FE-D102-D82976F60F79}"/>
              </a:ext>
            </a:extLst>
          </p:cNvPr>
          <p:cNvSpPr>
            <a:spLocks noGrp="1"/>
          </p:cNvSpPr>
          <p:nvPr>
            <p:ph sz="quarter" idx="11"/>
          </p:nvPr>
        </p:nvSpPr>
        <p:spPr/>
        <p:txBody>
          <a:bodyPr/>
          <a:lstStyle/>
          <a:p>
            <a:r>
              <a:rPr lang="fr-FR"/>
              <a:t>L’enseignant.e fait participer les élèves pour compléter les espaces en pointillés.</a:t>
            </a:r>
          </a:p>
        </p:txBody>
      </p:sp>
    </p:spTree>
    <p:extLst>
      <p:ext uri="{BB962C8B-B14F-4D97-AF65-F5344CB8AC3E}">
        <p14:creationId xmlns:p14="http://schemas.microsoft.com/office/powerpoint/2010/main" val="298922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xEl>
                                              <p:pRg st="1" end="1"/>
                                            </p:txEl>
                                          </p:spTgt>
                                        </p:tgtEl>
                                        <p:attrNameLst>
                                          <p:attrName>style.visibility</p:attrName>
                                        </p:attrNameLst>
                                      </p:cBhvr>
                                      <p:to>
                                        <p:strVal val="visible"/>
                                      </p:to>
                                    </p:set>
                                    <p:animEffect transition="in" filter="fade">
                                      <p:cBhvr>
                                        <p:cTn id="12" dur="500"/>
                                        <p:tgtEl>
                                          <p:spTgt spid="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
                                            <p:txEl>
                                              <p:pRg st="0" end="0"/>
                                            </p:txEl>
                                          </p:spTgt>
                                        </p:tgtEl>
                                        <p:attrNameLst>
                                          <p:attrName>style.visibility</p:attrName>
                                        </p:attrNameLst>
                                      </p:cBhvr>
                                      <p:to>
                                        <p:strVal val="visible"/>
                                      </p:to>
                                    </p:set>
                                    <p:animEffect transition="in" filter="fade">
                                      <p:cBhvr>
                                        <p:cTn id="27" dur="500"/>
                                        <p:tgtEl>
                                          <p:spTgt spid="4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5">
                                            <p:txEl>
                                              <p:pRg st="1" end="1"/>
                                            </p:txEl>
                                          </p:spTgt>
                                        </p:tgtEl>
                                        <p:attrNameLst>
                                          <p:attrName>style.visibility</p:attrName>
                                        </p:attrNameLst>
                                      </p:cBhvr>
                                      <p:to>
                                        <p:strVal val="visible"/>
                                      </p:to>
                                    </p:set>
                                    <p:animEffect transition="in" filter="fade">
                                      <p:cBhvr>
                                        <p:cTn id="32" dur="500"/>
                                        <p:tgtEl>
                                          <p:spTgt spid="4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P spid="43" grpId="0"/>
      <p:bldP spid="45" grpId="0" build="p"/>
      <p:bldP spid="46" grpId="0"/>
      <p:bldP spid="2"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880298"/>
            <a:ext cx="702642" cy="70264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5ADBA8FC-8D37-49B5-B83D-F54806CE37E7}"/>
              </a:ext>
            </a:extLst>
          </p:cNvPr>
          <p:cNvPicPr>
            <a:picLocks noChangeAspect="1"/>
          </p:cNvPicPr>
          <p:nvPr/>
        </p:nvPicPr>
        <p:blipFill>
          <a:blip r:embed="rId4"/>
          <a:stretch>
            <a:fillRect/>
          </a:stretch>
        </p:blipFill>
        <p:spPr>
          <a:xfrm>
            <a:off x="2258619" y="1042666"/>
            <a:ext cx="8491323" cy="5676520"/>
          </a:xfrm>
          <a:prstGeom prst="rect">
            <a:avLst/>
          </a:prstGeom>
        </p:spPr>
      </p:pic>
      <p:sp>
        <p:nvSpPr>
          <p:cNvPr id="6" name="Rectangle 4133">
            <a:extLst>
              <a:ext uri="{FF2B5EF4-FFF2-40B4-BE49-F238E27FC236}">
                <a16:creationId xmlns:a16="http://schemas.microsoft.com/office/drawing/2014/main" id="{37FDCC75-087E-42F8-9CF4-2046EAF0C800}"/>
              </a:ext>
            </a:extLst>
          </p:cNvPr>
          <p:cNvSpPr/>
          <p:nvPr/>
        </p:nvSpPr>
        <p:spPr>
          <a:xfrm>
            <a:off x="5099141" y="4232808"/>
            <a:ext cx="996859" cy="369332"/>
          </a:xfrm>
          <a:prstGeom prst="rect">
            <a:avLst/>
          </a:prstGeom>
        </p:spPr>
        <p:txBody>
          <a:bodyPr wrap="square" lIns="0" tIns="0" rIns="0" bIns="0">
            <a:spAutoFit/>
          </a:bodyPr>
          <a:lstStyle/>
          <a:p>
            <a:pPr algn="ctr" defTabSz="914400"/>
            <a:r>
              <a:rPr lang="fr-FR" sz="2400" kern="0" noProof="0" dirty="0">
                <a:solidFill>
                  <a:srgbClr val="FF0000"/>
                </a:solidFill>
                <a:latin typeface="BradleyTypePro-Regular"/>
              </a:rPr>
              <a:t>n = 4</a:t>
            </a:r>
          </a:p>
        </p:txBody>
      </p:sp>
      <mc:AlternateContent xmlns:mc="http://schemas.openxmlformats.org/markup-compatibility/2006">
        <mc:Choice xmlns:a14="http://schemas.microsoft.com/office/drawing/2010/main" Requires="a14">
          <p:sp>
            <p:nvSpPr>
              <p:cNvPr id="7" name="Rectangle 4133">
                <a:extLst>
                  <a:ext uri="{FF2B5EF4-FFF2-40B4-BE49-F238E27FC236}">
                    <a16:creationId xmlns:a16="http://schemas.microsoft.com/office/drawing/2014/main" id="{BA8E3C7C-AF57-48EC-9C17-55E724A5FDA9}"/>
                  </a:ext>
                </a:extLst>
              </p:cNvPr>
              <p:cNvSpPr/>
              <p:nvPr/>
            </p:nvSpPr>
            <p:spPr>
              <a:xfrm>
                <a:off x="5372100" y="6103904"/>
                <a:ext cx="4151099" cy="566117"/>
              </a:xfrm>
              <a:prstGeom prst="rect">
                <a:avLst/>
              </a:prstGeom>
            </p:spPr>
            <p:txBody>
              <a:bodyPr wrap="square" lIns="0" tIns="0" rIns="0" bIns="0">
                <a:spAutoFit/>
              </a:bodyPr>
              <a:lstStyle/>
              <a:p>
                <a:pPr algn="ctr" defTabSz="914400"/>
                <a:r>
                  <a:rPr lang="fr-FR" sz="2400" kern="0" noProof="0" dirty="0">
                    <a:solidFill>
                      <a:srgbClr val="FF0000"/>
                    </a:solidFill>
                    <a:latin typeface="BradleyTypePro-Regular"/>
                  </a:rPr>
                  <a:t>U</a:t>
                </a:r>
                <a:r>
                  <a:rPr lang="fr-FR" sz="2400" kern="0" baseline="-25000" noProof="0" dirty="0" err="1">
                    <a:solidFill>
                      <a:srgbClr val="FF0000"/>
                    </a:solidFill>
                    <a:latin typeface="BradleyTypePro-Regular"/>
                  </a:rPr>
                  <a:t>e</a:t>
                </a:r>
                <a:r>
                  <a:rPr lang="fr-FR" sz="2400" kern="0" baseline="-25000" noProof="0" dirty="0">
                    <a:solidFill>
                      <a:srgbClr val="FF0000"/>
                    </a:solidFill>
                    <a:latin typeface="BradleyTypePro-Regular"/>
                  </a:rPr>
                  <a:t>  </a:t>
                </a:r>
                <a:r>
                  <a:rPr lang="fr-FR" sz="2400" kern="0" noProof="0" dirty="0">
                    <a:solidFill>
                      <a:srgbClr val="FF0000"/>
                    </a:solidFill>
                    <a:latin typeface="BradleyTypePro-Regular"/>
                  </a:rPr>
                  <a:t>=</a:t>
                </a:r>
                <a:r>
                  <a:rPr lang="fr-FR" sz="2400" kern="0" dirty="0">
                    <a:solidFill>
                      <a:srgbClr val="FF0000"/>
                    </a:solidFill>
                  </a:rPr>
                  <a:t> </a:t>
                </a:r>
                <a14:m>
                  <m:oMath xmlns:m="http://schemas.openxmlformats.org/officeDocument/2006/math">
                    <m:f>
                      <m:fPr>
                        <m:ctrlPr>
                          <a:rPr lang="fr-FR" sz="2400" i="1" kern="0">
                            <a:solidFill>
                              <a:srgbClr val="FF0000"/>
                            </a:solidFill>
                            <a:latin typeface="Cambria Math" panose="02040503050406030204" pitchFamily="18" charset="0"/>
                          </a:rPr>
                        </m:ctrlPr>
                      </m:fPr>
                      <m:num>
                        <m:r>
                          <a:rPr lang="fr-FR" sz="2400" b="0" i="1" kern="0" smtClean="0">
                            <a:solidFill>
                              <a:srgbClr val="FF0000"/>
                            </a:solidFill>
                            <a:latin typeface="Cambria Math" panose="02040503050406030204" pitchFamily="18" charset="0"/>
                          </a:rPr>
                          <m:t>𝑈</m:t>
                        </m:r>
                        <m:r>
                          <a:rPr lang="fr-FR" sz="2400" b="0" i="1" kern="0" baseline="-25000" smtClean="0">
                            <a:solidFill>
                              <a:srgbClr val="FF0000"/>
                            </a:solidFill>
                            <a:latin typeface="Cambria Math" panose="02040503050406030204" pitchFamily="18" charset="0"/>
                          </a:rPr>
                          <m:t>𝑚𝑎𝑥</m:t>
                        </m:r>
                      </m:num>
                      <m:den>
                        <m:r>
                          <m:rPr>
                            <m:nor/>
                          </m:rPr>
                          <a:rPr lang="fr-FR" sz="2400" kern="0" dirty="0">
                            <a:solidFill>
                              <a:srgbClr val="FF0000"/>
                            </a:solidFill>
                            <a:latin typeface="BradleyTypePro-Regular"/>
                          </a:rPr>
                          <m:t>1,41</m:t>
                        </m:r>
                      </m:den>
                    </m:f>
                  </m:oMath>
                </a14:m>
                <a:r>
                  <a:rPr lang="fr-FR" sz="2400" kern="0" noProof="0" dirty="0">
                    <a:solidFill>
                      <a:srgbClr val="FF0000"/>
                    </a:solidFill>
                    <a:latin typeface="BradleyTypePro-Regular"/>
                  </a:rPr>
                  <a:t>  = 5,67 V</a:t>
                </a:r>
              </a:p>
            </p:txBody>
          </p:sp>
        </mc:Choice>
        <mc:Fallback>
          <p:sp>
            <p:nvSpPr>
              <p:cNvPr id="7" name="Rectangle 4133">
                <a:extLst>
                  <a:ext uri="{FF2B5EF4-FFF2-40B4-BE49-F238E27FC236}">
                    <a16:creationId xmlns:a16="http://schemas.microsoft.com/office/drawing/2014/main" id="{BA8E3C7C-AF57-48EC-9C17-55E724A5FDA9}"/>
                  </a:ext>
                </a:extLst>
              </p:cNvPr>
              <p:cNvSpPr>
                <a:spLocks noRot="1" noChangeAspect="1" noMove="1" noResize="1" noEditPoints="1" noAdjustHandles="1" noChangeArrowheads="1" noChangeShapeType="1" noTextEdit="1"/>
              </p:cNvSpPr>
              <p:nvPr/>
            </p:nvSpPr>
            <p:spPr>
              <a:xfrm>
                <a:off x="5372100" y="6103904"/>
                <a:ext cx="4151099" cy="566117"/>
              </a:xfrm>
              <a:prstGeom prst="rect">
                <a:avLst/>
              </a:prstGeom>
              <a:blipFill>
                <a:blip r:embed="rId5"/>
                <a:stretch>
                  <a:fillRect t="-2151" b="-11828"/>
                </a:stretch>
              </a:blipFill>
            </p:spPr>
            <p:txBody>
              <a:bodyPr/>
              <a:lstStyle/>
              <a:p>
                <a:r>
                  <a:rPr lang="fr-FR">
                    <a:noFill/>
                  </a:rPr>
                  <a:t> </a:t>
                </a:r>
              </a:p>
            </p:txBody>
          </p:sp>
        </mc:Fallback>
      </mc:AlternateContent>
      <p:sp>
        <p:nvSpPr>
          <p:cNvPr id="8" name="Rectangle 4133">
            <a:extLst>
              <a:ext uri="{FF2B5EF4-FFF2-40B4-BE49-F238E27FC236}">
                <a16:creationId xmlns:a16="http://schemas.microsoft.com/office/drawing/2014/main" id="{17367620-119B-4F23-AACC-C66BC9F16333}"/>
              </a:ext>
            </a:extLst>
          </p:cNvPr>
          <p:cNvSpPr/>
          <p:nvPr/>
        </p:nvSpPr>
        <p:spPr>
          <a:xfrm>
            <a:off x="3644246" y="4522721"/>
            <a:ext cx="1454895" cy="369332"/>
          </a:xfrm>
          <a:prstGeom prst="rect">
            <a:avLst/>
          </a:prstGeom>
        </p:spPr>
        <p:txBody>
          <a:bodyPr wrap="square" lIns="0" tIns="0" rIns="0" bIns="0">
            <a:spAutoFit/>
          </a:bodyPr>
          <a:lstStyle/>
          <a:p>
            <a:pPr algn="ctr" defTabSz="914400"/>
            <a:r>
              <a:rPr lang="fr-FR" sz="2400" kern="0" noProof="0" dirty="0">
                <a:solidFill>
                  <a:srgbClr val="FF0000"/>
                </a:solidFill>
                <a:latin typeface="BradleyTypePro-Regular"/>
              </a:rPr>
              <a:t>t = 0,16 s</a:t>
            </a:r>
          </a:p>
        </p:txBody>
      </p:sp>
      <mc:AlternateContent xmlns:mc="http://schemas.openxmlformats.org/markup-compatibility/2006">
        <mc:Choice xmlns:a14="http://schemas.microsoft.com/office/drawing/2010/main" Requires="a14">
          <p:sp>
            <p:nvSpPr>
              <p:cNvPr id="9" name="Rectangle 4133">
                <a:extLst>
                  <a:ext uri="{FF2B5EF4-FFF2-40B4-BE49-F238E27FC236}">
                    <a16:creationId xmlns:a16="http://schemas.microsoft.com/office/drawing/2014/main" id="{6D9604D8-4820-4976-9441-00BC6695621B}"/>
                  </a:ext>
                </a:extLst>
              </p:cNvPr>
              <p:cNvSpPr/>
              <p:nvPr/>
            </p:nvSpPr>
            <p:spPr>
              <a:xfrm>
                <a:off x="4813617" y="4715568"/>
                <a:ext cx="3675290" cy="551048"/>
              </a:xfrm>
              <a:prstGeom prst="rect">
                <a:avLst/>
              </a:prstGeom>
            </p:spPr>
            <p:txBody>
              <a:bodyPr wrap="square" lIns="0" tIns="0" rIns="0" bIns="0">
                <a:spAutoFit/>
              </a:bodyPr>
              <a:lstStyle/>
              <a:p>
                <a:pPr algn="ctr" defTabSz="914400"/>
                <a:r>
                  <a:rPr lang="fr-FR" sz="2400" i="1" kern="0" noProof="0" dirty="0">
                    <a:solidFill>
                      <a:srgbClr val="FF0000"/>
                    </a:solidFill>
                    <a:latin typeface="BradleyTypePro-Regular"/>
                  </a:rPr>
                  <a:t>f</a:t>
                </a:r>
                <a:r>
                  <a:rPr lang="fr-FR" sz="2400" kern="0" noProof="0" dirty="0">
                    <a:solidFill>
                      <a:srgbClr val="FF0000"/>
                    </a:solidFill>
                    <a:latin typeface="BradleyTypePro-Regular"/>
                  </a:rPr>
                  <a:t> =</a:t>
                </a:r>
                <a14:m>
                  <m:oMath xmlns:m="http://schemas.openxmlformats.org/officeDocument/2006/math">
                    <m:f>
                      <m:fPr>
                        <m:ctrlPr>
                          <a:rPr lang="fr-FR" sz="2400" i="1" kern="0" noProof="0" smtClean="0">
                            <a:solidFill>
                              <a:srgbClr val="FF0000"/>
                            </a:solidFill>
                            <a:latin typeface="Cambria Math" panose="02040503050406030204" pitchFamily="18" charset="0"/>
                          </a:rPr>
                        </m:ctrlPr>
                      </m:fPr>
                      <m:num>
                        <m:r>
                          <a:rPr lang="fr-FR" sz="2400" b="0" i="1" kern="0" noProof="0" smtClean="0">
                            <a:solidFill>
                              <a:srgbClr val="FF0000"/>
                            </a:solidFill>
                            <a:latin typeface="Cambria Math" panose="02040503050406030204" pitchFamily="18" charset="0"/>
                          </a:rPr>
                          <m:t>𝑛</m:t>
                        </m:r>
                      </m:num>
                      <m:den>
                        <m:r>
                          <a:rPr lang="fr-FR" sz="2400" b="0" i="1" kern="0" noProof="0" smtClean="0">
                            <a:solidFill>
                              <a:srgbClr val="FF0000"/>
                            </a:solidFill>
                            <a:latin typeface="Cambria Math" panose="02040503050406030204" pitchFamily="18" charset="0"/>
                          </a:rPr>
                          <m:t>𝑡</m:t>
                        </m:r>
                      </m:den>
                    </m:f>
                  </m:oMath>
                </a14:m>
                <a:r>
                  <a:rPr lang="fr-FR" sz="2400" kern="0" noProof="0" dirty="0">
                    <a:solidFill>
                      <a:srgbClr val="FF0000"/>
                    </a:solidFill>
                    <a:latin typeface="BradleyTypePro-Regular"/>
                  </a:rPr>
                  <a:t>  =</a:t>
                </a:r>
                <a14:m>
                  <m:oMath xmlns:m="http://schemas.openxmlformats.org/officeDocument/2006/math">
                    <m:f>
                      <m:fPr>
                        <m:ctrlPr>
                          <a:rPr lang="fr-FR" sz="2400" i="1" kern="0" noProof="0" dirty="0" smtClean="0">
                            <a:solidFill>
                              <a:srgbClr val="FF0000"/>
                            </a:solidFill>
                            <a:latin typeface="Cambria Math" panose="02040503050406030204" pitchFamily="18" charset="0"/>
                          </a:rPr>
                        </m:ctrlPr>
                      </m:fPr>
                      <m:num>
                        <m:r>
                          <a:rPr lang="fr-FR" sz="2400" b="0" i="1" kern="0" noProof="0" dirty="0" smtClean="0">
                            <a:solidFill>
                              <a:srgbClr val="FF0000"/>
                            </a:solidFill>
                            <a:latin typeface="Cambria Math" panose="02040503050406030204" pitchFamily="18" charset="0"/>
                          </a:rPr>
                          <m:t>4</m:t>
                        </m:r>
                      </m:num>
                      <m:den>
                        <m:r>
                          <a:rPr lang="fr-FR" sz="2400" b="0" i="1" kern="0" noProof="0" dirty="0" smtClean="0">
                            <a:solidFill>
                              <a:srgbClr val="FF0000"/>
                            </a:solidFill>
                            <a:latin typeface="Cambria Math" panose="02040503050406030204" pitchFamily="18" charset="0"/>
                          </a:rPr>
                          <m:t>0,16</m:t>
                        </m:r>
                      </m:den>
                    </m:f>
                  </m:oMath>
                </a14:m>
                <a:r>
                  <a:rPr lang="fr-FR" sz="2400" kern="0" noProof="0" dirty="0">
                    <a:solidFill>
                      <a:srgbClr val="FF0000"/>
                    </a:solidFill>
                    <a:latin typeface="BradleyTypePro-Regular"/>
                  </a:rPr>
                  <a:t> </a:t>
                </a:r>
                <a:r>
                  <a:rPr lang="fr-FR" sz="2400" kern="0" dirty="0">
                    <a:solidFill>
                      <a:srgbClr val="FF0000"/>
                    </a:solidFill>
                    <a:latin typeface="BradleyTypePro-Regular"/>
                  </a:rPr>
                  <a:t> </a:t>
                </a:r>
                <a:r>
                  <a:rPr lang="fr-FR" sz="2400" kern="0" noProof="0" dirty="0">
                    <a:solidFill>
                      <a:srgbClr val="FF0000"/>
                    </a:solidFill>
                    <a:latin typeface="BradleyTypePro-Regular"/>
                  </a:rPr>
                  <a:t>= 25 Hz </a:t>
                </a:r>
              </a:p>
            </p:txBody>
          </p:sp>
        </mc:Choice>
        <mc:Fallback>
          <p:sp>
            <p:nvSpPr>
              <p:cNvPr id="9" name="Rectangle 4133">
                <a:extLst>
                  <a:ext uri="{FF2B5EF4-FFF2-40B4-BE49-F238E27FC236}">
                    <a16:creationId xmlns:a16="http://schemas.microsoft.com/office/drawing/2014/main" id="{6D9604D8-4820-4976-9441-00BC6695621B}"/>
                  </a:ext>
                </a:extLst>
              </p:cNvPr>
              <p:cNvSpPr>
                <a:spLocks noRot="1" noChangeAspect="1" noMove="1" noResize="1" noEditPoints="1" noAdjustHandles="1" noChangeArrowheads="1" noChangeShapeType="1" noTextEdit="1"/>
              </p:cNvSpPr>
              <p:nvPr/>
            </p:nvSpPr>
            <p:spPr>
              <a:xfrm>
                <a:off x="4813617" y="4715568"/>
                <a:ext cx="3675290" cy="551048"/>
              </a:xfrm>
              <a:prstGeom prst="rect">
                <a:avLst/>
              </a:prstGeom>
              <a:blipFill>
                <a:blip r:embed="rId6"/>
                <a:stretch>
                  <a:fillRect t="-4444" b="-13333"/>
                </a:stretch>
              </a:blipFill>
            </p:spPr>
            <p:txBody>
              <a:bodyPr/>
              <a:lstStyle/>
              <a:p>
                <a:r>
                  <a:rPr lang="fr-FR">
                    <a:noFill/>
                  </a:rPr>
                  <a:t> </a:t>
                </a:r>
              </a:p>
            </p:txBody>
          </p:sp>
        </mc:Fallback>
      </mc:AlternateContent>
      <p:sp>
        <p:nvSpPr>
          <p:cNvPr id="10" name="Rectangle 4133">
            <a:extLst>
              <a:ext uri="{FF2B5EF4-FFF2-40B4-BE49-F238E27FC236}">
                <a16:creationId xmlns:a16="http://schemas.microsoft.com/office/drawing/2014/main" id="{03E6C836-F93F-4180-AE30-99B20CA0E6DC}"/>
              </a:ext>
            </a:extLst>
          </p:cNvPr>
          <p:cNvSpPr/>
          <p:nvPr/>
        </p:nvSpPr>
        <p:spPr>
          <a:xfrm>
            <a:off x="5467320" y="5500594"/>
            <a:ext cx="1803273" cy="369332"/>
          </a:xfrm>
          <a:prstGeom prst="rect">
            <a:avLst/>
          </a:prstGeom>
        </p:spPr>
        <p:txBody>
          <a:bodyPr wrap="square" lIns="0" tIns="0" rIns="0" bIns="0">
            <a:spAutoFit/>
          </a:bodyPr>
          <a:lstStyle/>
          <a:p>
            <a:pPr algn="ctr" defTabSz="914400"/>
            <a:r>
              <a:rPr lang="fr-FR" sz="2400" b="1" kern="0" noProof="0" dirty="0">
                <a:solidFill>
                  <a:srgbClr val="FF0000"/>
                </a:solidFill>
                <a:latin typeface="BradleyTypePro-Regular"/>
              </a:rPr>
              <a:t>U</a:t>
            </a:r>
            <a:r>
              <a:rPr lang="fr-FR" sz="2400" b="1" kern="0" baseline="-25000" noProof="0" dirty="0">
                <a:solidFill>
                  <a:srgbClr val="FF0000"/>
                </a:solidFill>
                <a:latin typeface="BradleyTypePro-Regular"/>
              </a:rPr>
              <a:t>max</a:t>
            </a:r>
            <a:r>
              <a:rPr lang="fr-FR" sz="2400" b="1" kern="0" noProof="0" dirty="0">
                <a:solidFill>
                  <a:srgbClr val="FF0000"/>
                </a:solidFill>
                <a:latin typeface="BradleyTypePro-Regular"/>
              </a:rPr>
              <a:t> = 8 V</a:t>
            </a:r>
          </a:p>
        </p:txBody>
      </p:sp>
      <p:sp>
        <p:nvSpPr>
          <p:cNvPr id="5" name="Titre 4">
            <a:extLst>
              <a:ext uri="{FF2B5EF4-FFF2-40B4-BE49-F238E27FC236}">
                <a16:creationId xmlns:a16="http://schemas.microsoft.com/office/drawing/2014/main" id="{AEFF3F4E-F5E9-0811-C12A-D0516BB64F4C}"/>
              </a:ext>
            </a:extLst>
          </p:cNvPr>
          <p:cNvSpPr>
            <a:spLocks noGrp="1"/>
          </p:cNvSpPr>
          <p:nvPr>
            <p:ph type="title"/>
          </p:nvPr>
        </p:nvSpPr>
        <p:spPr/>
        <p:txBody>
          <a:bodyPr/>
          <a:lstStyle/>
          <a:p>
            <a:r>
              <a:rPr lang="fr-FR"/>
              <a:t>Corrigeons ensemble l’exercice 3 page 34. </a:t>
            </a:r>
          </a:p>
        </p:txBody>
      </p:sp>
      <p:sp>
        <p:nvSpPr>
          <p:cNvPr id="11" name="Espace réservé du contenu 10">
            <a:extLst>
              <a:ext uri="{FF2B5EF4-FFF2-40B4-BE49-F238E27FC236}">
                <a16:creationId xmlns:a16="http://schemas.microsoft.com/office/drawing/2014/main" id="{5FF8315B-EFC4-5BE8-7264-19FC0684716C}"/>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extLst>
      <p:ext uri="{BB962C8B-B14F-4D97-AF65-F5344CB8AC3E}">
        <p14:creationId xmlns:p14="http://schemas.microsoft.com/office/powerpoint/2010/main" val="27334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Correction des exercices des défis</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48373" y="224177"/>
            <a:ext cx="702642" cy="70264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AE957A15-3722-4F1A-AFB9-62FA98BB9C9F}"/>
              </a:ext>
            </a:extLst>
          </p:cNvPr>
          <p:cNvPicPr>
            <a:picLocks noChangeAspect="1"/>
          </p:cNvPicPr>
          <p:nvPr/>
        </p:nvPicPr>
        <p:blipFill>
          <a:blip r:embed="rId4"/>
          <a:stretch>
            <a:fillRect/>
          </a:stretch>
        </p:blipFill>
        <p:spPr>
          <a:xfrm>
            <a:off x="2247318" y="1083498"/>
            <a:ext cx="7196609" cy="5331323"/>
          </a:xfrm>
          <a:prstGeom prst="rect">
            <a:avLst/>
          </a:prstGeom>
        </p:spPr>
      </p:pic>
      <p:sp>
        <p:nvSpPr>
          <p:cNvPr id="68" name="ZoneTexte 67">
            <a:extLst>
              <a:ext uri="{FF2B5EF4-FFF2-40B4-BE49-F238E27FC236}">
                <a16:creationId xmlns:a16="http://schemas.microsoft.com/office/drawing/2014/main" id="{9105F0EA-3EB8-4F18-BB16-B6105A135D87}"/>
              </a:ext>
            </a:extLst>
          </p:cNvPr>
          <p:cNvSpPr txBox="1"/>
          <p:nvPr/>
        </p:nvSpPr>
        <p:spPr>
          <a:xfrm>
            <a:off x="2275047" y="4002306"/>
            <a:ext cx="3570576" cy="461665"/>
          </a:xfrm>
          <a:prstGeom prst="rect">
            <a:avLst/>
          </a:prstGeom>
          <a:noFill/>
        </p:spPr>
        <p:txBody>
          <a:bodyPr wrap="square" rtlCol="0">
            <a:spAutoFit/>
          </a:bodyPr>
          <a:lstStyle/>
          <a:p>
            <a:r>
              <a:rPr lang="fr-FR" sz="2400" noProof="0" dirty="0"/>
              <a:t>Décrire cette expérience. </a:t>
            </a:r>
          </a:p>
        </p:txBody>
      </p:sp>
      <p:sp>
        <p:nvSpPr>
          <p:cNvPr id="2" name="ZoneTexte 1"/>
          <p:cNvSpPr txBox="1"/>
          <p:nvPr/>
        </p:nvSpPr>
        <p:spPr>
          <a:xfrm>
            <a:off x="2476285" y="4343510"/>
            <a:ext cx="5015378" cy="1938992"/>
          </a:xfrm>
          <a:prstGeom prst="rect">
            <a:avLst/>
          </a:prstGeom>
          <a:noFill/>
        </p:spPr>
        <p:txBody>
          <a:bodyPr wrap="square" rtlCol="0">
            <a:spAutoFit/>
          </a:bodyPr>
          <a:lstStyle/>
          <a:p>
            <a:pPr algn="just"/>
            <a:r>
              <a:rPr lang="fr-FR" sz="2400" noProof="0" dirty="0">
                <a:solidFill>
                  <a:srgbClr val="FF6565"/>
                </a:solidFill>
              </a:rPr>
              <a:t>Lorsqu’un l’aimant est mis en mouvement, l’aiguille du galvanomètre dévie. Ce qui indique l’apparition d’un courant électrique appelé le courant induit.</a:t>
            </a:r>
          </a:p>
        </p:txBody>
      </p:sp>
      <p:sp>
        <p:nvSpPr>
          <p:cNvPr id="4" name="Titre 3">
            <a:extLst>
              <a:ext uri="{FF2B5EF4-FFF2-40B4-BE49-F238E27FC236}">
                <a16:creationId xmlns:a16="http://schemas.microsoft.com/office/drawing/2014/main" id="{6E7733D6-72FB-29A6-C3F2-D66B024882EE}"/>
              </a:ext>
            </a:extLst>
          </p:cNvPr>
          <p:cNvSpPr>
            <a:spLocks noGrp="1"/>
          </p:cNvSpPr>
          <p:nvPr>
            <p:ph type="title"/>
          </p:nvPr>
        </p:nvSpPr>
        <p:spPr/>
        <p:txBody>
          <a:bodyPr/>
          <a:lstStyle/>
          <a:p>
            <a:r>
              <a:rPr lang="fr-FR"/>
              <a:t>Faisons maintenant ensemble la correction de l’exercice 1 page 35.</a:t>
            </a:r>
          </a:p>
        </p:txBody>
      </p:sp>
      <p:sp>
        <p:nvSpPr>
          <p:cNvPr id="6" name="Espace réservé du contenu 5">
            <a:extLst>
              <a:ext uri="{FF2B5EF4-FFF2-40B4-BE49-F238E27FC236}">
                <a16:creationId xmlns:a16="http://schemas.microsoft.com/office/drawing/2014/main" id="{0CE8216C-30B7-46AC-D527-8A32A6388C55}"/>
              </a:ext>
            </a:extLst>
          </p:cNvPr>
          <p:cNvSpPr>
            <a:spLocks noGrp="1"/>
          </p:cNvSpPr>
          <p:nvPr>
            <p:ph sz="quarter" idx="11"/>
          </p:nvPr>
        </p:nvSpPr>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46615" y="241963"/>
            <a:ext cx="702642" cy="70264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B4F0762B-EAB1-4C28-B840-84790CB7702C}"/>
              </a:ext>
            </a:extLst>
          </p:cNvPr>
          <p:cNvPicPr>
            <a:picLocks noChangeAspect="1"/>
          </p:cNvPicPr>
          <p:nvPr/>
        </p:nvPicPr>
        <p:blipFill>
          <a:blip r:embed="rId4"/>
          <a:stretch>
            <a:fillRect/>
          </a:stretch>
        </p:blipFill>
        <p:spPr>
          <a:xfrm>
            <a:off x="1651336" y="944605"/>
            <a:ext cx="8070180" cy="5676483"/>
          </a:xfrm>
          <a:prstGeom prst="rect">
            <a:avLst/>
          </a:prstGeom>
        </p:spPr>
      </p:pic>
      <p:sp>
        <p:nvSpPr>
          <p:cNvPr id="2" name="ZoneTexte 1"/>
          <p:cNvSpPr txBox="1"/>
          <p:nvPr/>
        </p:nvSpPr>
        <p:spPr>
          <a:xfrm>
            <a:off x="2470484" y="4288111"/>
            <a:ext cx="3969041" cy="1015663"/>
          </a:xfrm>
          <a:prstGeom prst="rect">
            <a:avLst/>
          </a:prstGeom>
          <a:noFill/>
        </p:spPr>
        <p:txBody>
          <a:bodyPr wrap="square" rtlCol="0">
            <a:spAutoFit/>
          </a:bodyPr>
          <a:lstStyle/>
          <a:p>
            <a:r>
              <a:rPr lang="fr-FR" sz="2000" b="1" noProof="0" dirty="0">
                <a:solidFill>
                  <a:srgbClr val="FF6565"/>
                </a:solidFill>
              </a:rPr>
              <a:t>A : Intensité faible</a:t>
            </a:r>
          </a:p>
          <a:p>
            <a:r>
              <a:rPr lang="fr-FR" sz="2000" b="1" noProof="0" dirty="0">
                <a:solidFill>
                  <a:srgbClr val="FF6565"/>
                </a:solidFill>
              </a:rPr>
              <a:t>B : Intensité moyenne</a:t>
            </a:r>
          </a:p>
          <a:p>
            <a:r>
              <a:rPr lang="fr-FR" sz="2000" b="1" noProof="0" dirty="0">
                <a:solidFill>
                  <a:srgbClr val="FF6565"/>
                </a:solidFill>
              </a:rPr>
              <a:t>C : Intensité grande</a:t>
            </a:r>
          </a:p>
        </p:txBody>
      </p:sp>
      <p:sp>
        <p:nvSpPr>
          <p:cNvPr id="6" name="Rectangle 5">
            <a:extLst>
              <a:ext uri="{FF2B5EF4-FFF2-40B4-BE49-F238E27FC236}">
                <a16:creationId xmlns:a16="http://schemas.microsoft.com/office/drawing/2014/main" id="{5C6D7BBD-8E63-4C32-A017-C143F805114E}"/>
              </a:ext>
            </a:extLst>
          </p:cNvPr>
          <p:cNvSpPr/>
          <p:nvPr/>
        </p:nvSpPr>
        <p:spPr>
          <a:xfrm>
            <a:off x="1796216" y="5477817"/>
            <a:ext cx="8070180" cy="400110"/>
          </a:xfrm>
          <a:prstGeom prst="rect">
            <a:avLst/>
          </a:prstGeom>
        </p:spPr>
        <p:txBody>
          <a:bodyPr wrap="square">
            <a:spAutoFit/>
          </a:bodyPr>
          <a:lstStyle/>
          <a:p>
            <a:pPr lvl="0"/>
            <a:r>
              <a:rPr lang="fr-FR" sz="2000" b="1" noProof="0" dirty="0">
                <a:solidFill>
                  <a:srgbClr val="FF6565"/>
                </a:solidFill>
              </a:rPr>
              <a:t>Si la vitesse de l’aimant augmente, l’intensité du courant induit augmente.</a:t>
            </a:r>
          </a:p>
        </p:txBody>
      </p:sp>
      <p:sp>
        <p:nvSpPr>
          <p:cNvPr id="10" name="Rectangle 9">
            <a:extLst>
              <a:ext uri="{FF2B5EF4-FFF2-40B4-BE49-F238E27FC236}">
                <a16:creationId xmlns:a16="http://schemas.microsoft.com/office/drawing/2014/main" id="{351A8EE0-C3C9-431A-AFA0-34D7B3DBC70E}"/>
              </a:ext>
            </a:extLst>
          </p:cNvPr>
          <p:cNvSpPr/>
          <p:nvPr/>
        </p:nvSpPr>
        <p:spPr>
          <a:xfrm>
            <a:off x="1818536" y="6110135"/>
            <a:ext cx="7902980" cy="400110"/>
          </a:xfrm>
          <a:prstGeom prst="rect">
            <a:avLst/>
          </a:prstGeom>
        </p:spPr>
        <p:txBody>
          <a:bodyPr wrap="square">
            <a:spAutoFit/>
          </a:bodyPr>
          <a:lstStyle/>
          <a:p>
            <a:pPr lvl="0"/>
            <a:r>
              <a:rPr lang="fr-FR" sz="2000" b="1" noProof="0" dirty="0">
                <a:solidFill>
                  <a:srgbClr val="FF6565"/>
                </a:solidFill>
              </a:rPr>
              <a:t>L’intensité du courant induit est proportionnelle à la vitesse de l’aimant.</a:t>
            </a:r>
          </a:p>
        </p:txBody>
      </p:sp>
      <p:sp>
        <p:nvSpPr>
          <p:cNvPr id="4" name="Titre 3">
            <a:extLst>
              <a:ext uri="{FF2B5EF4-FFF2-40B4-BE49-F238E27FC236}">
                <a16:creationId xmlns:a16="http://schemas.microsoft.com/office/drawing/2014/main" id="{DA7A8258-83B5-8B00-0CFE-5F70DB0BE9EC}"/>
              </a:ext>
            </a:extLst>
          </p:cNvPr>
          <p:cNvSpPr>
            <a:spLocks noGrp="1"/>
          </p:cNvSpPr>
          <p:nvPr>
            <p:ph type="title"/>
          </p:nvPr>
        </p:nvSpPr>
        <p:spPr/>
        <p:txBody>
          <a:bodyPr/>
          <a:lstStyle/>
          <a:p>
            <a:r>
              <a:rPr lang="fr-FR"/>
              <a:t>Faisons maintenant ensemble la correction de l’exercice 2 page 35.</a:t>
            </a:r>
          </a:p>
        </p:txBody>
      </p:sp>
      <p:sp>
        <p:nvSpPr>
          <p:cNvPr id="7" name="Espace réservé du contenu 6">
            <a:extLst>
              <a:ext uri="{FF2B5EF4-FFF2-40B4-BE49-F238E27FC236}">
                <a16:creationId xmlns:a16="http://schemas.microsoft.com/office/drawing/2014/main" id="{7735E3FE-0711-AC72-490E-4CB6998A45D8}"/>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880298"/>
            <a:ext cx="702642" cy="70264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2797B63A-316B-4252-B821-1E3E7BAF9F8B}"/>
              </a:ext>
            </a:extLst>
          </p:cNvPr>
          <p:cNvPicPr>
            <a:picLocks noChangeAspect="1"/>
          </p:cNvPicPr>
          <p:nvPr/>
        </p:nvPicPr>
        <p:blipFill rotWithShape="1">
          <a:blip r:embed="rId4"/>
          <a:srcRect b="2487"/>
          <a:stretch/>
        </p:blipFill>
        <p:spPr>
          <a:xfrm>
            <a:off x="2252346" y="964056"/>
            <a:ext cx="7333704" cy="5565081"/>
          </a:xfrm>
          <a:prstGeom prst="rect">
            <a:avLst/>
          </a:prstGeom>
        </p:spPr>
      </p:pic>
      <p:sp>
        <p:nvSpPr>
          <p:cNvPr id="9" name="ZoneTexte 8">
            <a:extLst>
              <a:ext uri="{FF2B5EF4-FFF2-40B4-BE49-F238E27FC236}">
                <a16:creationId xmlns:a16="http://schemas.microsoft.com/office/drawing/2014/main" id="{BF79734E-54B2-4655-AC0A-F72B48212B84}"/>
              </a:ext>
            </a:extLst>
          </p:cNvPr>
          <p:cNvSpPr txBox="1"/>
          <p:nvPr/>
        </p:nvSpPr>
        <p:spPr>
          <a:xfrm>
            <a:off x="3899378" y="6096369"/>
            <a:ext cx="529389" cy="400110"/>
          </a:xfrm>
          <a:prstGeom prst="rect">
            <a:avLst/>
          </a:prstGeom>
          <a:noFill/>
        </p:spPr>
        <p:txBody>
          <a:bodyPr wrap="square" rtlCol="0">
            <a:spAutoFit/>
          </a:bodyPr>
          <a:lstStyle/>
          <a:p>
            <a:pPr algn="ctr"/>
            <a:r>
              <a:rPr lang="fr-FR" sz="2000" b="1" noProof="0" dirty="0">
                <a:solidFill>
                  <a:srgbClr val="FF6565"/>
                </a:solidFill>
              </a:rPr>
              <a:t>X</a:t>
            </a:r>
          </a:p>
        </p:txBody>
      </p:sp>
      <p:sp>
        <p:nvSpPr>
          <p:cNvPr id="6" name="Titre 5">
            <a:extLst>
              <a:ext uri="{FF2B5EF4-FFF2-40B4-BE49-F238E27FC236}">
                <a16:creationId xmlns:a16="http://schemas.microsoft.com/office/drawing/2014/main" id="{8E6C0A36-7608-FEF6-1598-297660F446C0}"/>
              </a:ext>
            </a:extLst>
          </p:cNvPr>
          <p:cNvSpPr>
            <a:spLocks noGrp="1"/>
          </p:cNvSpPr>
          <p:nvPr>
            <p:ph type="title"/>
          </p:nvPr>
        </p:nvSpPr>
        <p:spPr/>
        <p:txBody>
          <a:bodyPr/>
          <a:lstStyle/>
          <a:p>
            <a:r>
              <a:rPr lang="fr-FR"/>
              <a:t>Faisons maintenant ensemble la correction de l’exercice 3 page 36.</a:t>
            </a:r>
          </a:p>
        </p:txBody>
      </p:sp>
      <p:sp>
        <p:nvSpPr>
          <p:cNvPr id="7" name="Espace réservé du contenu 6">
            <a:extLst>
              <a:ext uri="{FF2B5EF4-FFF2-40B4-BE49-F238E27FC236}">
                <a16:creationId xmlns:a16="http://schemas.microsoft.com/office/drawing/2014/main" id="{1BE17A8D-8BF3-79D9-9E1D-5496B197D970}"/>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ver la main - Icônes mains et gestes gratui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7082" y="257865"/>
            <a:ext cx="702642" cy="70264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6A5A0B3-09AC-40CE-983B-A675049727AD}"/>
              </a:ext>
            </a:extLst>
          </p:cNvPr>
          <p:cNvPicPr>
            <a:picLocks noChangeAspect="1"/>
          </p:cNvPicPr>
          <p:nvPr/>
        </p:nvPicPr>
        <p:blipFill>
          <a:blip r:embed="rId4"/>
          <a:stretch>
            <a:fillRect/>
          </a:stretch>
        </p:blipFill>
        <p:spPr>
          <a:xfrm>
            <a:off x="1337946" y="960507"/>
            <a:ext cx="8824326" cy="5659965"/>
          </a:xfrm>
          <a:prstGeom prst="rect">
            <a:avLst/>
          </a:prstGeom>
        </p:spPr>
      </p:pic>
      <p:sp>
        <p:nvSpPr>
          <p:cNvPr id="11" name="ZoneTexte 10">
            <a:extLst>
              <a:ext uri="{FF2B5EF4-FFF2-40B4-BE49-F238E27FC236}">
                <a16:creationId xmlns:a16="http://schemas.microsoft.com/office/drawing/2014/main" id="{C839AE69-EDA8-4AD7-AE34-CB9782A060AC}"/>
              </a:ext>
            </a:extLst>
          </p:cNvPr>
          <p:cNvSpPr txBox="1"/>
          <p:nvPr/>
        </p:nvSpPr>
        <p:spPr>
          <a:xfrm>
            <a:off x="1513652" y="2076061"/>
            <a:ext cx="6934312" cy="707886"/>
          </a:xfrm>
          <a:prstGeom prst="rect">
            <a:avLst/>
          </a:prstGeom>
          <a:noFill/>
        </p:spPr>
        <p:txBody>
          <a:bodyPr wrap="square" rtlCol="0">
            <a:spAutoFit/>
          </a:bodyPr>
          <a:lstStyle/>
          <a:p>
            <a:r>
              <a:rPr lang="fr-FR" sz="2000" b="1" noProof="0" dirty="0">
                <a:solidFill>
                  <a:srgbClr val="FF6565"/>
                </a:solidFill>
              </a:rPr>
              <a:t>La déviation du galvanomètre est de plus en plus importante lorsque le nombre de spires augmente.</a:t>
            </a:r>
          </a:p>
        </p:txBody>
      </p:sp>
      <p:sp>
        <p:nvSpPr>
          <p:cNvPr id="13" name="ZoneTexte 12">
            <a:extLst>
              <a:ext uri="{FF2B5EF4-FFF2-40B4-BE49-F238E27FC236}">
                <a16:creationId xmlns:a16="http://schemas.microsoft.com/office/drawing/2014/main" id="{55DCD808-88BE-4FA6-BD2C-36C11C66FDF4}"/>
              </a:ext>
            </a:extLst>
          </p:cNvPr>
          <p:cNvSpPr txBox="1"/>
          <p:nvPr/>
        </p:nvSpPr>
        <p:spPr>
          <a:xfrm>
            <a:off x="6286178" y="3590434"/>
            <a:ext cx="1188000" cy="400110"/>
          </a:xfrm>
          <a:prstGeom prst="rect">
            <a:avLst/>
          </a:prstGeom>
          <a:noFill/>
        </p:spPr>
        <p:txBody>
          <a:bodyPr wrap="square" rtlCol="0">
            <a:spAutoFit/>
          </a:bodyPr>
          <a:lstStyle/>
          <a:p>
            <a:pPr algn="ctr"/>
            <a:r>
              <a:rPr lang="fr-FR" sz="2000" b="1" noProof="0" dirty="0">
                <a:solidFill>
                  <a:srgbClr val="FF6565"/>
                </a:solidFill>
              </a:rPr>
              <a:t>Faible</a:t>
            </a:r>
          </a:p>
        </p:txBody>
      </p:sp>
      <p:sp>
        <p:nvSpPr>
          <p:cNvPr id="15" name="ZoneTexte 14">
            <a:extLst>
              <a:ext uri="{FF2B5EF4-FFF2-40B4-BE49-F238E27FC236}">
                <a16:creationId xmlns:a16="http://schemas.microsoft.com/office/drawing/2014/main" id="{8D39B72B-29FC-417E-83F3-F86681492502}"/>
              </a:ext>
            </a:extLst>
          </p:cNvPr>
          <p:cNvSpPr txBox="1"/>
          <p:nvPr/>
        </p:nvSpPr>
        <p:spPr>
          <a:xfrm>
            <a:off x="6286178" y="3991660"/>
            <a:ext cx="1188000" cy="400110"/>
          </a:xfrm>
          <a:prstGeom prst="rect">
            <a:avLst/>
          </a:prstGeom>
          <a:noFill/>
        </p:spPr>
        <p:txBody>
          <a:bodyPr wrap="square" rtlCol="0">
            <a:spAutoFit/>
          </a:bodyPr>
          <a:lstStyle/>
          <a:p>
            <a:pPr algn="ctr"/>
            <a:r>
              <a:rPr lang="fr-FR" sz="2000" b="1" noProof="0" dirty="0">
                <a:solidFill>
                  <a:srgbClr val="FF6565"/>
                </a:solidFill>
              </a:rPr>
              <a:t>Moyen</a:t>
            </a:r>
          </a:p>
        </p:txBody>
      </p:sp>
      <p:sp>
        <p:nvSpPr>
          <p:cNvPr id="16" name="ZoneTexte 15">
            <a:extLst>
              <a:ext uri="{FF2B5EF4-FFF2-40B4-BE49-F238E27FC236}">
                <a16:creationId xmlns:a16="http://schemas.microsoft.com/office/drawing/2014/main" id="{4FA5E71B-9932-4B6C-BE7F-F51ED25897EC}"/>
              </a:ext>
            </a:extLst>
          </p:cNvPr>
          <p:cNvSpPr txBox="1"/>
          <p:nvPr/>
        </p:nvSpPr>
        <p:spPr>
          <a:xfrm>
            <a:off x="6328350" y="4525498"/>
            <a:ext cx="1188000" cy="400110"/>
          </a:xfrm>
          <a:prstGeom prst="rect">
            <a:avLst/>
          </a:prstGeom>
          <a:noFill/>
        </p:spPr>
        <p:txBody>
          <a:bodyPr wrap="square" rtlCol="0">
            <a:spAutoFit/>
          </a:bodyPr>
          <a:lstStyle/>
          <a:p>
            <a:pPr algn="ctr"/>
            <a:r>
              <a:rPr lang="fr-FR" sz="2000" b="1" noProof="0" dirty="0">
                <a:solidFill>
                  <a:srgbClr val="FF6565"/>
                </a:solidFill>
              </a:rPr>
              <a:t>Grand </a:t>
            </a:r>
          </a:p>
        </p:txBody>
      </p:sp>
      <p:sp>
        <p:nvSpPr>
          <p:cNvPr id="17" name="ZoneTexte 16">
            <a:extLst>
              <a:ext uri="{FF2B5EF4-FFF2-40B4-BE49-F238E27FC236}">
                <a16:creationId xmlns:a16="http://schemas.microsoft.com/office/drawing/2014/main" id="{92C9D710-617D-4EBA-BD0A-407F2D1F9048}"/>
              </a:ext>
            </a:extLst>
          </p:cNvPr>
          <p:cNvSpPr txBox="1"/>
          <p:nvPr/>
        </p:nvSpPr>
        <p:spPr>
          <a:xfrm>
            <a:off x="1682094" y="5392207"/>
            <a:ext cx="6306874" cy="707886"/>
          </a:xfrm>
          <a:prstGeom prst="rect">
            <a:avLst/>
          </a:prstGeom>
          <a:noFill/>
        </p:spPr>
        <p:txBody>
          <a:bodyPr wrap="square" rtlCol="0">
            <a:spAutoFit/>
          </a:bodyPr>
          <a:lstStyle/>
          <a:p>
            <a:r>
              <a:rPr lang="fr-FR" sz="2000" b="1" noProof="0" dirty="0">
                <a:solidFill>
                  <a:srgbClr val="FF6565"/>
                </a:solidFill>
              </a:rPr>
              <a:t>Si le nombre de spires augmente, l’intensité du courant induit augmente.</a:t>
            </a:r>
          </a:p>
        </p:txBody>
      </p:sp>
      <p:sp>
        <p:nvSpPr>
          <p:cNvPr id="2" name="Titre 1">
            <a:extLst>
              <a:ext uri="{FF2B5EF4-FFF2-40B4-BE49-F238E27FC236}">
                <a16:creationId xmlns:a16="http://schemas.microsoft.com/office/drawing/2014/main" id="{A8085C2B-EF9A-8BB3-C362-6C18DFF85CC4}"/>
              </a:ext>
            </a:extLst>
          </p:cNvPr>
          <p:cNvSpPr>
            <a:spLocks noGrp="1"/>
          </p:cNvSpPr>
          <p:nvPr>
            <p:ph type="title"/>
          </p:nvPr>
        </p:nvSpPr>
        <p:spPr/>
        <p:txBody>
          <a:bodyPr/>
          <a:lstStyle/>
          <a:p>
            <a:r>
              <a:rPr lang="fr-FR"/>
              <a:t>Corrigeons  ensemble l’exercice 4 page 36.</a:t>
            </a:r>
          </a:p>
        </p:txBody>
      </p:sp>
      <p:sp>
        <p:nvSpPr>
          <p:cNvPr id="4" name="Espace réservé du contenu 3">
            <a:extLst>
              <a:ext uri="{FF2B5EF4-FFF2-40B4-BE49-F238E27FC236}">
                <a16:creationId xmlns:a16="http://schemas.microsoft.com/office/drawing/2014/main" id="{88A854D5-F018-FE0F-7BA1-2553297D1A98}"/>
              </a:ext>
            </a:extLst>
          </p:cNvPr>
          <p:cNvSpPr>
            <a:spLocks noGrp="1"/>
          </p:cNvSpPr>
          <p:nvPr>
            <p:ph sz="quarter" idx="11"/>
          </p:nvPr>
        </p:nvSpPr>
        <p:spPr/>
        <p:txBody>
          <a:bodyPr/>
          <a:lstStyle/>
          <a:p>
            <a:r>
              <a:rPr lang="fr-FR"/>
              <a:t>L’enseignant·e désigne au hasard des élèves pour répondre, pas à pas, à la question de l’exercice, en explicitant leur raisonnement avant d’afficher la réponse correcte sur la diapositive.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DDF43">
                <a:alpha val="6000"/>
              </a:srgbClr>
            </a:gs>
            <a:gs pos="74000">
              <a:srgbClr val="FDDF43"/>
            </a:gs>
            <a:gs pos="83000">
              <a:srgbClr val="FDDF43"/>
            </a:gs>
            <a:gs pos="100000">
              <a:schemeClr val="bg1">
                <a:lumMod val="50000"/>
              </a:schemeClr>
            </a:gs>
          </a:gsLst>
          <a:lin ang="5400000" scaled="1"/>
          <a:tileRect/>
        </a:gradFill>
        <a:effectLst/>
      </p:bgPr>
    </p:bg>
    <p:spTree>
      <p:nvGrpSpPr>
        <p:cNvPr id="1" name=""/>
        <p:cNvGrpSpPr/>
        <p:nvPr/>
      </p:nvGrpSpPr>
      <p:grpSpPr>
        <a:xfrm>
          <a:off x="0" y="0"/>
          <a:ext cx="0" cy="0"/>
          <a:chOff x="0" y="0"/>
          <a:chExt cx="0" cy="0"/>
        </a:xfrm>
      </p:grpSpPr>
      <p:grpSp>
        <p:nvGrpSpPr>
          <p:cNvPr id="39" name="Group 38"/>
          <p:cNvGrpSpPr/>
          <p:nvPr/>
        </p:nvGrpSpPr>
        <p:grpSpPr>
          <a:xfrm>
            <a:off x="812158" y="829916"/>
            <a:ext cx="10567685" cy="5198169"/>
            <a:chOff x="2184400" y="1402025"/>
            <a:chExt cx="7823200" cy="4942038"/>
          </a:xfrm>
        </p:grpSpPr>
        <p:sp>
          <p:nvSpPr>
            <p:cNvPr id="3" name="Rectangle : coins arrondis 10"/>
            <p:cNvSpPr/>
            <p:nvPr/>
          </p:nvSpPr>
          <p:spPr>
            <a:xfrm>
              <a:off x="2184400" y="1402025"/>
              <a:ext cx="7823200" cy="4942038"/>
            </a:xfrm>
            <a:prstGeom prst="roundRect">
              <a:avLst>
                <a:gd name="adj" fmla="val 2665"/>
              </a:avLst>
            </a:prstGeom>
            <a:solidFill>
              <a:srgbClr val="76717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fr-FR" sz="5600" b="1" noProof="0" dirty="0">
                  <a:solidFill>
                    <a:schemeClr val="tx1"/>
                  </a:solidFill>
                </a:rPr>
                <a:t>Fin de la séance</a:t>
              </a:r>
            </a:p>
          </p:txBody>
        </p:sp>
      </p:grpSp>
      <p:pic>
        <p:nvPicPr>
          <p:cNvPr id="7" name="Picture 6"/>
          <p:cNvPicPr>
            <a:picLocks noChangeAspect="1"/>
          </p:cNvPicPr>
          <p:nvPr/>
        </p:nvPicPr>
        <p:blipFill>
          <a:blip r:embed="rId2">
            <a:clrChange>
              <a:clrFrom>
                <a:srgbClr val="F0EFF4"/>
              </a:clrFrom>
              <a:clrTo>
                <a:srgbClr val="F0EFF4">
                  <a:alpha val="0"/>
                </a:srgbClr>
              </a:clrTo>
            </a:clrChange>
          </a:blip>
          <a:stretch>
            <a:fillRect/>
          </a:stretch>
        </p:blipFill>
        <p:spPr>
          <a:xfrm>
            <a:off x="5362575" y="1197428"/>
            <a:ext cx="1466850" cy="1524000"/>
          </a:xfrm>
          <a:custGeom>
            <a:avLst/>
            <a:gdLst>
              <a:gd name="connsiteX0" fmla="*/ 0 w 1466850"/>
              <a:gd name="connsiteY0" fmla="*/ 0 h 1524000"/>
              <a:gd name="connsiteX1" fmla="*/ 474281 w 1466850"/>
              <a:gd name="connsiteY1" fmla="*/ 0 h 1524000"/>
              <a:gd name="connsiteX2" fmla="*/ 948563 w 1466850"/>
              <a:gd name="connsiteY2" fmla="*/ 0 h 1524000"/>
              <a:gd name="connsiteX3" fmla="*/ 1466850 w 1466850"/>
              <a:gd name="connsiteY3" fmla="*/ 0 h 1524000"/>
              <a:gd name="connsiteX4" fmla="*/ 1466850 w 1466850"/>
              <a:gd name="connsiteY4" fmla="*/ 462280 h 1524000"/>
              <a:gd name="connsiteX5" fmla="*/ 1466850 w 1466850"/>
              <a:gd name="connsiteY5" fmla="*/ 1000760 h 1524000"/>
              <a:gd name="connsiteX6" fmla="*/ 1466850 w 1466850"/>
              <a:gd name="connsiteY6" fmla="*/ 1524000 h 1524000"/>
              <a:gd name="connsiteX7" fmla="*/ 948563 w 1466850"/>
              <a:gd name="connsiteY7" fmla="*/ 1524000 h 1524000"/>
              <a:gd name="connsiteX8" fmla="*/ 444945 w 1466850"/>
              <a:gd name="connsiteY8" fmla="*/ 1524000 h 1524000"/>
              <a:gd name="connsiteX9" fmla="*/ 0 w 1466850"/>
              <a:gd name="connsiteY9" fmla="*/ 1524000 h 1524000"/>
              <a:gd name="connsiteX10" fmla="*/ 0 w 1466850"/>
              <a:gd name="connsiteY10" fmla="*/ 1061720 h 1524000"/>
              <a:gd name="connsiteX11" fmla="*/ 0 w 1466850"/>
              <a:gd name="connsiteY11" fmla="*/ 523240 h 1524000"/>
              <a:gd name="connsiteX12" fmla="*/ 0 w 1466850"/>
              <a:gd name="connsiteY12" fmla="*/ 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6850" h="1524000" fill="none" extrusionOk="0">
                <a:moveTo>
                  <a:pt x="0" y="0"/>
                </a:moveTo>
                <a:cubicBezTo>
                  <a:pt x="122377" y="-18041"/>
                  <a:pt x="310191" y="8558"/>
                  <a:pt x="474281" y="0"/>
                </a:cubicBezTo>
                <a:cubicBezTo>
                  <a:pt x="638371" y="-8558"/>
                  <a:pt x="758477" y="10877"/>
                  <a:pt x="948563" y="0"/>
                </a:cubicBezTo>
                <a:cubicBezTo>
                  <a:pt x="1138649" y="-10877"/>
                  <a:pt x="1318132" y="41130"/>
                  <a:pt x="1466850" y="0"/>
                </a:cubicBezTo>
                <a:cubicBezTo>
                  <a:pt x="1476298" y="144982"/>
                  <a:pt x="1434932" y="241894"/>
                  <a:pt x="1466850" y="462280"/>
                </a:cubicBezTo>
                <a:cubicBezTo>
                  <a:pt x="1498768" y="682666"/>
                  <a:pt x="1425043" y="875650"/>
                  <a:pt x="1466850" y="1000760"/>
                </a:cubicBezTo>
                <a:cubicBezTo>
                  <a:pt x="1508657" y="1125870"/>
                  <a:pt x="1422271" y="1300109"/>
                  <a:pt x="1466850" y="1524000"/>
                </a:cubicBezTo>
                <a:cubicBezTo>
                  <a:pt x="1335349" y="1548331"/>
                  <a:pt x="1125096" y="1513789"/>
                  <a:pt x="948563" y="1524000"/>
                </a:cubicBezTo>
                <a:cubicBezTo>
                  <a:pt x="772030" y="1534211"/>
                  <a:pt x="633575" y="1512689"/>
                  <a:pt x="444945" y="1524000"/>
                </a:cubicBezTo>
                <a:cubicBezTo>
                  <a:pt x="256315" y="1535311"/>
                  <a:pt x="115865" y="1477946"/>
                  <a:pt x="0" y="1524000"/>
                </a:cubicBezTo>
                <a:cubicBezTo>
                  <a:pt x="-39432" y="1374506"/>
                  <a:pt x="13378" y="1172278"/>
                  <a:pt x="0" y="1061720"/>
                </a:cubicBezTo>
                <a:cubicBezTo>
                  <a:pt x="-13378" y="951162"/>
                  <a:pt x="59843" y="708241"/>
                  <a:pt x="0" y="523240"/>
                </a:cubicBezTo>
                <a:cubicBezTo>
                  <a:pt x="-59843" y="338239"/>
                  <a:pt x="27836" y="230650"/>
                  <a:pt x="0" y="0"/>
                </a:cubicBezTo>
                <a:close/>
              </a:path>
              <a:path w="1466850" h="1524000" stroke="0" extrusionOk="0">
                <a:moveTo>
                  <a:pt x="0" y="0"/>
                </a:moveTo>
                <a:cubicBezTo>
                  <a:pt x="198828" y="-27095"/>
                  <a:pt x="286925" y="32601"/>
                  <a:pt x="459613" y="0"/>
                </a:cubicBezTo>
                <a:cubicBezTo>
                  <a:pt x="632301" y="-32601"/>
                  <a:pt x="813733" y="42740"/>
                  <a:pt x="904558" y="0"/>
                </a:cubicBezTo>
                <a:cubicBezTo>
                  <a:pt x="995384" y="-42740"/>
                  <a:pt x="1335743" y="11794"/>
                  <a:pt x="1466850" y="0"/>
                </a:cubicBezTo>
                <a:cubicBezTo>
                  <a:pt x="1499237" y="198296"/>
                  <a:pt x="1413709" y="306535"/>
                  <a:pt x="1466850" y="492760"/>
                </a:cubicBezTo>
                <a:cubicBezTo>
                  <a:pt x="1519991" y="678985"/>
                  <a:pt x="1406716" y="876363"/>
                  <a:pt x="1466850" y="1000760"/>
                </a:cubicBezTo>
                <a:cubicBezTo>
                  <a:pt x="1526984" y="1125157"/>
                  <a:pt x="1416446" y="1374465"/>
                  <a:pt x="1466850" y="1524000"/>
                </a:cubicBezTo>
                <a:cubicBezTo>
                  <a:pt x="1288953" y="1543042"/>
                  <a:pt x="1194956" y="1505010"/>
                  <a:pt x="977900" y="1524000"/>
                </a:cubicBezTo>
                <a:cubicBezTo>
                  <a:pt x="760844" y="1542990"/>
                  <a:pt x="692423" y="1475941"/>
                  <a:pt x="503619" y="1524000"/>
                </a:cubicBezTo>
                <a:cubicBezTo>
                  <a:pt x="314815" y="1572059"/>
                  <a:pt x="108286" y="1501389"/>
                  <a:pt x="0" y="1524000"/>
                </a:cubicBezTo>
                <a:cubicBezTo>
                  <a:pt x="-41297" y="1414003"/>
                  <a:pt x="36901" y="1131580"/>
                  <a:pt x="0" y="985520"/>
                </a:cubicBezTo>
                <a:cubicBezTo>
                  <a:pt x="-36901" y="839460"/>
                  <a:pt x="47136" y="689783"/>
                  <a:pt x="0" y="523240"/>
                </a:cubicBezTo>
                <a:cubicBezTo>
                  <a:pt x="-47136" y="356697"/>
                  <a:pt x="54797" y="235709"/>
                  <a:pt x="0" y="0"/>
                </a:cubicBezTo>
                <a:close/>
              </a:path>
            </a:pathLst>
          </a:custGeom>
          <a:ln w="57150">
            <a:solidFill>
              <a:schemeClr val="tx1">
                <a:lumMod val="75000"/>
                <a:lumOff val="25000"/>
              </a:schemeClr>
            </a:solidFill>
          </a:ln>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1324</TotalTime>
  <Words>1628</Words>
  <Application>Microsoft Office PowerPoint</Application>
  <PresentationFormat>Grand écran</PresentationFormat>
  <Paragraphs>227</Paragraphs>
  <Slides>31</Slides>
  <Notes>20</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31</vt:i4>
      </vt:variant>
    </vt:vector>
  </HeadingPairs>
  <TitlesOfParts>
    <vt:vector size="44" baseType="lpstr">
      <vt:lpstr>Aptos</vt:lpstr>
      <vt:lpstr>Arial</vt:lpstr>
      <vt:lpstr>ArialMT-Light</vt:lpstr>
      <vt:lpstr>BradleyTypePro-Regular</vt:lpstr>
      <vt:lpstr>Calibri</vt:lpstr>
      <vt:lpstr>Calibri-Bold</vt:lpstr>
      <vt:lpstr>Cambria Math</vt:lpstr>
      <vt:lpstr>Dosis</vt:lpstr>
      <vt:lpstr>Times New Roman</vt:lpstr>
      <vt:lpstr>Wingdings</vt:lpstr>
      <vt:lpstr>Office Theme</vt:lpstr>
      <vt:lpstr>Custom Design</vt:lpstr>
      <vt:lpstr>1_Custom 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Passons maintenant à la correction des exercices correspondant à la première tâche de ce chapitre. Je vous rappelle la tâche principale.</vt:lpstr>
      <vt:lpstr>Pour réussir cette tâche, vous devez vous rappeler le phénomène d’induction magnétique.</vt:lpstr>
      <vt:lpstr>Vous devez également vous rappeler les facteurs dont dépend l’intensité du courant électrique induit.</vt:lpstr>
      <vt:lpstr>Corrigeons ensemble l’exercice 1 page 33. </vt:lpstr>
      <vt:lpstr>Présentation PowerPoint</vt:lpstr>
      <vt:lpstr>Nous arrivons à la correction des exercices correspondant à la deuxième tâche de ce chapitre. Je vous rappelle la tâche principale.</vt:lpstr>
      <vt:lpstr>Rappelons les notions nécessaires pour résoudre la deuxième tâche.</vt:lpstr>
      <vt:lpstr>En résumé : pour identifier la nature de la tension ou du courant électrique créé par un alternateur, je suis les étapes suivantes :</vt:lpstr>
      <vt:lpstr>Voici la troisième étape.</vt:lpstr>
      <vt:lpstr>Corrigeons ensemble l’exercice 2 page 34. </vt:lpstr>
      <vt:lpstr>Présentation PowerPoint</vt:lpstr>
      <vt:lpstr>Nous arrivons à la correction des exercices correspondant à la deuxième tâche de ce chapitre. Je vous rappelle la tâche principale.</vt:lpstr>
      <vt:lpstr>Pour réussir cette tâche, rappelons les notions nécessaires suivantes :</vt:lpstr>
      <vt:lpstr>Pour déterminer les caractéristiques d’une tension alternative sinusoïdale, je suis les étapes suivantes :</vt:lpstr>
      <vt:lpstr>Voici la deuxième et la troisième étape :</vt:lpstr>
      <vt:lpstr>Corrigeons ensemble l’exercice 3 page 34. </vt:lpstr>
      <vt:lpstr>Présentation PowerPoint</vt:lpstr>
      <vt:lpstr>Faisons maintenant ensemble la correction de l’exercice 1 page 35.</vt:lpstr>
      <vt:lpstr>Faisons maintenant ensemble la correction de l’exercice 2 page 35.</vt:lpstr>
      <vt:lpstr>Faisons maintenant ensemble la correction de l’exercice 3 page 36.</vt:lpstr>
      <vt:lpstr>Corrigeons  ensemble l’exercice 4 page 36.</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SalimProf</cp:lastModifiedBy>
  <cp:revision>1629</cp:revision>
  <cp:lastPrinted>2024-10-05T19:15:00Z</cp:lastPrinted>
  <dcterms:created xsi:type="dcterms:W3CDTF">2024-05-28T10:13:00Z</dcterms:created>
  <dcterms:modified xsi:type="dcterms:W3CDTF">2026-04-10T13:18:52Z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4A4242DC2E5A460B8585F17072AB5684_12</vt:lpwstr>
  </property>
  <property fmtid="{D5CDD505-2E9C-101B-9397-08002B2CF9AE}" pid="3" name="KSOProductBuildVer">
    <vt:lpwstr>1036-12.9.0.21549</vt:lpwstr>
  </property>
</Properties>
</file>