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6.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7.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8.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1" r:id="rId2"/>
    <p:sldMasterId id="2147483672" r:id="rId3"/>
    <p:sldMasterId id="2147483673" r:id="rId4"/>
    <p:sldMasterId id="2147483701" r:id="rId5"/>
    <p:sldMasterId id="2147483730" r:id="rId6"/>
    <p:sldMasterId id="2147483759" r:id="rId7"/>
    <p:sldMasterId id="2147483788" r:id="rId8"/>
    <p:sldMasterId id="2147483817" r:id="rId9"/>
  </p:sldMasterIdLst>
  <p:notesMasterIdLst>
    <p:notesMasterId r:id="rId80"/>
  </p:notesMasterIdLst>
  <p:handoutMasterIdLst>
    <p:handoutMasterId r:id="rId81"/>
  </p:handoutMasterIdLst>
  <p:sldIdLst>
    <p:sldId id="256" r:id="rId10"/>
    <p:sldId id="16777238" r:id="rId11"/>
    <p:sldId id="16777226" r:id="rId12"/>
    <p:sldId id="16777227" r:id="rId13"/>
    <p:sldId id="260" r:id="rId14"/>
    <p:sldId id="261" r:id="rId15"/>
    <p:sldId id="262" r:id="rId16"/>
    <p:sldId id="263" r:id="rId17"/>
    <p:sldId id="264" r:id="rId18"/>
    <p:sldId id="265" r:id="rId19"/>
    <p:sldId id="16777304" r:id="rId20"/>
    <p:sldId id="16777305" r:id="rId21"/>
    <p:sldId id="16777306" r:id="rId22"/>
    <p:sldId id="268" r:id="rId23"/>
    <p:sldId id="16777283" r:id="rId24"/>
    <p:sldId id="16777281" r:id="rId25"/>
    <p:sldId id="16777280" r:id="rId26"/>
    <p:sldId id="16777282" r:id="rId27"/>
    <p:sldId id="16777318" r:id="rId28"/>
    <p:sldId id="16777319" r:id="rId29"/>
    <p:sldId id="16777284" r:id="rId30"/>
    <p:sldId id="16777285" r:id="rId31"/>
    <p:sldId id="273" r:id="rId32"/>
    <p:sldId id="16777210" r:id="rId33"/>
    <p:sldId id="16777242" r:id="rId34"/>
    <p:sldId id="16777213" r:id="rId35"/>
    <p:sldId id="289" r:id="rId36"/>
    <p:sldId id="16777307" r:id="rId37"/>
    <p:sldId id="16777251" r:id="rId38"/>
    <p:sldId id="16777286" r:id="rId39"/>
    <p:sldId id="16777310" r:id="rId40"/>
    <p:sldId id="16777292" r:id="rId41"/>
    <p:sldId id="16777293" r:id="rId42"/>
    <p:sldId id="16777308" r:id="rId43"/>
    <p:sldId id="16777309" r:id="rId44"/>
    <p:sldId id="16777217" r:id="rId45"/>
    <p:sldId id="295" r:id="rId46"/>
    <p:sldId id="16777312" r:id="rId47"/>
    <p:sldId id="2147483642" r:id="rId48"/>
    <p:sldId id="16777313" r:id="rId49"/>
    <p:sldId id="16777300" r:id="rId50"/>
    <p:sldId id="16777311" r:id="rId51"/>
    <p:sldId id="16777314" r:id="rId52"/>
    <p:sldId id="16777220" r:id="rId53"/>
    <p:sldId id="16777221" r:id="rId54"/>
    <p:sldId id="16777214" r:id="rId55"/>
    <p:sldId id="16777223" r:id="rId56"/>
    <p:sldId id="16777288" r:id="rId57"/>
    <p:sldId id="16777289" r:id="rId58"/>
    <p:sldId id="16777290" r:id="rId59"/>
    <p:sldId id="16777291" r:id="rId60"/>
    <p:sldId id="16777265" r:id="rId61"/>
    <p:sldId id="16777266" r:id="rId62"/>
    <p:sldId id="16777316" r:id="rId63"/>
    <p:sldId id="16777317" r:id="rId64"/>
    <p:sldId id="16777234" r:id="rId65"/>
    <p:sldId id="16777235" r:id="rId66"/>
    <p:sldId id="16777236" r:id="rId67"/>
    <p:sldId id="16777315" r:id="rId68"/>
    <p:sldId id="16777206" r:id="rId69"/>
    <p:sldId id="279" r:id="rId70"/>
    <p:sldId id="280" r:id="rId71"/>
    <p:sldId id="16777239" r:id="rId72"/>
    <p:sldId id="16777208" r:id="rId73"/>
    <p:sldId id="16777209" r:id="rId74"/>
    <p:sldId id="346" r:id="rId75"/>
    <p:sldId id="16777241" r:id="rId76"/>
    <p:sldId id="4100253" r:id="rId77"/>
    <p:sldId id="286" r:id="rId78"/>
    <p:sldId id="16777211"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5"/>
    <a:srgbClr val="1CB0E6"/>
    <a:srgbClr val="0099FF"/>
    <a:srgbClr val="000000"/>
    <a:srgbClr val="FF3300"/>
    <a:srgbClr val="D9D9D9"/>
    <a:srgbClr val="99FF99"/>
    <a:srgbClr val="00FF99"/>
    <a:srgbClr val="66FF66"/>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30" autoAdjust="0"/>
    <p:restoredTop sz="94206" autoAdjust="0"/>
  </p:normalViewPr>
  <p:slideViewPr>
    <p:cSldViewPr snapToGrid="0">
      <p:cViewPr varScale="1">
        <p:scale>
          <a:sx n="103" d="100"/>
          <a:sy n="103" d="100"/>
        </p:scale>
        <p:origin x="408" y="102"/>
      </p:cViewPr>
      <p:guideLst/>
    </p:cSldViewPr>
  </p:slideViewPr>
  <p:notesTextViewPr>
    <p:cViewPr>
      <p:scale>
        <a:sx n="1" d="1"/>
        <a:sy n="1" d="1"/>
      </p:scale>
      <p:origin x="0" y="0"/>
    </p:cViewPr>
  </p:notesTextViewPr>
  <p:sorterViewPr>
    <p:cViewPr>
      <p:scale>
        <a:sx n="50" d="100"/>
        <a:sy n="50" d="100"/>
      </p:scale>
      <p:origin x="0" y="-1098"/>
    </p:cViewPr>
  </p:sorterViewPr>
  <p:notesViewPr>
    <p:cSldViewPr snapToGrid="0">
      <p:cViewPr varScale="1">
        <p:scale>
          <a:sx n="65" d="100"/>
          <a:sy n="65" d="100"/>
        </p:scale>
        <p:origin x="2040" y="43"/>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theme" Target="theme/theme1.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5.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7" Type="http://schemas.openxmlformats.org/officeDocument/2006/relationships/slideMaster" Target="slideMasters/slideMaster7.xml"/><Relationship Id="rId71" Type="http://schemas.openxmlformats.org/officeDocument/2006/relationships/slide" Target="slides/slide62.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61" Type="http://schemas.openxmlformats.org/officeDocument/2006/relationships/slide" Target="slides/slide52.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E90AC0-E56A-4928-9268-F8B86B3617FD}" type="datetimeFigureOut">
              <a:rPr lang="fr-FR" smtClean="0"/>
              <a:t>02/04/2026</a:t>
            </a:fld>
            <a:endParaRPr lang="fr-F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D1FAB1-D3C0-4044-A94D-A9D2AF2A113A}" type="slidenum">
              <a:rPr lang="fr-FR" smtClean="0"/>
              <a:t>‹N°›</a:t>
            </a:fld>
            <a:endParaRPr 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2897D-8270-46EB-9581-9FD6E1B808F9}" type="datetimeFigureOut">
              <a:rPr lang="fr-FR" smtClean="0"/>
              <a:t>02/04/2026</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437357-FDEB-42E8-94B9-16208305E930}" type="slidenum">
              <a:rPr lang="fr-FR" smtClean="0"/>
              <a:t>‹N°›</a:t>
            </a:fld>
            <a:endParaRPr lang="fr-FR"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46;g3708d1f8300_1_658:notes"/>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247;g3708d1f8300_1_658:notes"/>
          <p:cNvSpPr txBox="1">
            <a:spLocks noGrp="1"/>
          </p:cNvSpPr>
          <p:nvPr>
            <p:ph type="body" sz="quarter" idx="1"/>
          </p:nvPr>
        </p:nvSpPr>
        <p:spPr>
          <a:xfrm>
            <a:off x="685800" y="4400549"/>
            <a:ext cx="5486400" cy="3600596"/>
          </a:xfrm>
        </p:spPr>
        <p:txBody>
          <a:bodyPr tIns="45701" bIns="45701"/>
          <a:lstStyle/>
          <a:p>
            <a:endParaRPr lang="fr-FR" dirty="0"/>
          </a:p>
        </p:txBody>
      </p:sp>
      <p:sp>
        <p:nvSpPr>
          <p:cNvPr id="4" name="Google Shape;248;g3708d1f8300_1_658:notes"/>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a:defRPr/>
            </a:pPr>
            <a:fld id="{7323401D-AD66-48E8-9BE6-514052742394}" type="slidenum">
              <a:rPr sz="1800">
                <a:solidFill>
                  <a:prstClr val="black"/>
                </a:solidFill>
                <a:latin typeface="Aptos" panose="02110004020202020204"/>
              </a:rPr>
              <a:t>6</a:t>
            </a:fld>
            <a:endParaRPr lang="fr-FR" sz="1400" kern="0" dirty="0">
              <a:solidFill>
                <a:srgbClr val="000000"/>
              </a:solidFill>
              <a:latin typeface="Arial" panose="020B0604020202020204"/>
              <a:cs typeface="Arial" panose="020B060402020202020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0" name="Google Shape;28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93253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8" name="Google Shape;28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401623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5522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58</a:t>
            </a:fld>
            <a:endParaRPr lang="fr-F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59</a:t>
            </a:fld>
            <a:endParaRPr lang="fr-FR" dirty="0"/>
          </a:p>
        </p:txBody>
      </p:sp>
    </p:spTree>
    <p:extLst>
      <p:ext uri="{BB962C8B-B14F-4D97-AF65-F5344CB8AC3E}">
        <p14:creationId xmlns:p14="http://schemas.microsoft.com/office/powerpoint/2010/main" val="3108629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3437357-FDEB-42E8-94B9-16208305E930}" type="slidenum">
              <a:rPr lang="fr-FR" smtClean="0"/>
              <a:t>68</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4.xml"/><Relationship Id="rId5" Type="http://schemas.microsoft.com/office/2007/relationships/hdphoto" Target="../media/hdphoto2.wdp"/><Relationship Id="rId4" Type="http://schemas.openxmlformats.org/officeDocument/2006/relationships/image" Target="../media/image11.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GIF"/><Relationship Id="rId1" Type="http://schemas.openxmlformats.org/officeDocument/2006/relationships/slideMaster" Target="../slideMasters/slideMaster4.xml"/><Relationship Id="rId5" Type="http://schemas.openxmlformats.org/officeDocument/2006/relationships/image" Target="../media/image14.png"/><Relationship Id="rId4" Type="http://schemas.microsoft.com/office/2007/relationships/hdphoto" Target="../media/hdphoto3.wdp"/></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4.xml"/><Relationship Id="rId6" Type="http://schemas.openxmlformats.org/officeDocument/2006/relationships/image" Target="../media/image16.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Master" Target="../slideMasters/slideMaster4.xml"/><Relationship Id="rId6" Type="http://schemas.openxmlformats.org/officeDocument/2006/relationships/image" Target="../media/image22.png"/><Relationship Id="rId5" Type="http://schemas.openxmlformats.org/officeDocument/2006/relationships/image" Target="../media/image21.png"/><Relationship Id="rId10" Type="http://schemas.microsoft.com/office/2007/relationships/hdphoto" Target="../media/hdphoto4.wdp"/><Relationship Id="rId4" Type="http://schemas.openxmlformats.org/officeDocument/2006/relationships/image" Target="../media/image20.png"/><Relationship Id="rId9" Type="http://schemas.openxmlformats.org/officeDocument/2006/relationships/image" Target="../media/image25.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GIF"/><Relationship Id="rId1" Type="http://schemas.openxmlformats.org/officeDocument/2006/relationships/slideMaster" Target="../slideMasters/slideMaster4.xml"/><Relationship Id="rId4" Type="http://schemas.microsoft.com/office/2007/relationships/hdphoto" Target="../media/hdphoto3.wdp"/></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5.xml"/><Relationship Id="rId4" Type="http://schemas.openxmlformats.org/officeDocument/2006/relationships/image" Target="../media/image28.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5.xml"/><Relationship Id="rId6" Type="http://schemas.openxmlformats.org/officeDocument/2006/relationships/image" Target="../media/image16.png"/><Relationship Id="rId5" Type="http://schemas.openxmlformats.org/officeDocument/2006/relationships/image" Target="../media/image30.svg"/><Relationship Id="rId4" Type="http://schemas.openxmlformats.org/officeDocument/2006/relationships/image" Target="../media/image29.svg"/></Relationships>
</file>

<file path=ppt/slideLayouts/_rels/slideLayout7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Master" Target="../slideMasters/slideMaster5.xml"/><Relationship Id="rId6" Type="http://schemas.openxmlformats.org/officeDocument/2006/relationships/image" Target="../media/image22.png"/><Relationship Id="rId5" Type="http://schemas.openxmlformats.org/officeDocument/2006/relationships/image" Target="../media/image21.png"/><Relationship Id="rId10" Type="http://schemas.microsoft.com/office/2007/relationships/hdphoto" Target="../media/hdphoto4.wdp"/><Relationship Id="rId4" Type="http://schemas.openxmlformats.org/officeDocument/2006/relationships/image" Target="../media/image20.png"/><Relationship Id="rId9" Type="http://schemas.openxmlformats.org/officeDocument/2006/relationships/image" Target="../media/image25.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GIF"/><Relationship Id="rId1" Type="http://schemas.openxmlformats.org/officeDocument/2006/relationships/slideMaster" Target="../slideMasters/slideMaster5.xml"/><Relationship Id="rId5" Type="http://schemas.openxmlformats.org/officeDocument/2006/relationships/image" Target="../media/image30.svg"/><Relationship Id="rId4" Type="http://schemas.openxmlformats.org/officeDocument/2006/relationships/image" Target="../media/image29.svg"/></Relationships>
</file>

<file path=ppt/slideLayouts/_rels/slideLayout7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GIF"/><Relationship Id="rId1" Type="http://schemas.openxmlformats.org/officeDocument/2006/relationships/slideMaster" Target="../slideMasters/slideMaster5.xml"/><Relationship Id="rId4" Type="http://schemas.microsoft.com/office/2007/relationships/hdphoto" Target="../media/hdphoto6.wdp"/></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GIF"/><Relationship Id="rId1" Type="http://schemas.openxmlformats.org/officeDocument/2006/relationships/slideMaster" Target="../slideMasters/slideMaster5.xml"/><Relationship Id="rId4" Type="http://schemas.microsoft.com/office/2007/relationships/hdphoto" Target="../media/hdphoto7.wdp"/></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6.xml"/><Relationship Id="rId4" Type="http://schemas.openxmlformats.org/officeDocument/2006/relationships/image" Target="../media/image28.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6.xml"/><Relationship Id="rId6" Type="http://schemas.openxmlformats.org/officeDocument/2006/relationships/image" Target="../media/image16.png"/><Relationship Id="rId5" Type="http://schemas.openxmlformats.org/officeDocument/2006/relationships/image" Target="../media/image30.svg"/><Relationship Id="rId4" Type="http://schemas.openxmlformats.org/officeDocument/2006/relationships/image" Target="../media/image29.svg"/></Relationships>
</file>

<file path=ppt/slideLayouts/_rels/slideLayout10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Master" Target="../slideMasters/slideMaster6.xml"/><Relationship Id="rId6" Type="http://schemas.openxmlformats.org/officeDocument/2006/relationships/image" Target="../media/image22.png"/><Relationship Id="rId5" Type="http://schemas.openxmlformats.org/officeDocument/2006/relationships/image" Target="../media/image21.png"/><Relationship Id="rId10" Type="http://schemas.microsoft.com/office/2007/relationships/hdphoto" Target="../media/hdphoto4.wdp"/><Relationship Id="rId4" Type="http://schemas.openxmlformats.org/officeDocument/2006/relationships/image" Target="../media/image20.png"/><Relationship Id="rId9" Type="http://schemas.openxmlformats.org/officeDocument/2006/relationships/image" Target="../media/image25.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GIF"/><Relationship Id="rId1" Type="http://schemas.openxmlformats.org/officeDocument/2006/relationships/slideMaster" Target="../slideMasters/slideMaster6.xml"/><Relationship Id="rId5" Type="http://schemas.openxmlformats.org/officeDocument/2006/relationships/image" Target="../media/image30.svg"/><Relationship Id="rId4" Type="http://schemas.openxmlformats.org/officeDocument/2006/relationships/image" Target="../media/image29.svg"/></Relationships>
</file>

<file path=ppt/slideLayouts/_rels/slideLayout10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GIF"/><Relationship Id="rId1" Type="http://schemas.openxmlformats.org/officeDocument/2006/relationships/slideMaster" Target="../slideMasters/slideMaster6.xml"/><Relationship Id="rId4" Type="http://schemas.microsoft.com/office/2007/relationships/hdphoto" Target="../media/hdphoto6.wdp"/></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GIF"/><Relationship Id="rId1" Type="http://schemas.openxmlformats.org/officeDocument/2006/relationships/slideMaster" Target="../slideMasters/slideMaster6.xml"/><Relationship Id="rId4" Type="http://schemas.microsoft.com/office/2007/relationships/hdphoto" Target="../media/hdphoto7.wdp"/></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7.xml"/><Relationship Id="rId4" Type="http://schemas.openxmlformats.org/officeDocument/2006/relationships/image" Target="../media/image28.png"/></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7.xml"/><Relationship Id="rId6" Type="http://schemas.openxmlformats.org/officeDocument/2006/relationships/image" Target="../media/image16.png"/><Relationship Id="rId5" Type="http://schemas.openxmlformats.org/officeDocument/2006/relationships/image" Target="../media/image30.svg"/><Relationship Id="rId4" Type="http://schemas.openxmlformats.org/officeDocument/2006/relationships/image" Target="../media/image29.svg"/></Relationships>
</file>

<file path=ppt/slideLayouts/_rels/slideLayout13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Master" Target="../slideMasters/slideMaster7.xml"/><Relationship Id="rId6" Type="http://schemas.openxmlformats.org/officeDocument/2006/relationships/image" Target="../media/image22.png"/><Relationship Id="rId5" Type="http://schemas.openxmlformats.org/officeDocument/2006/relationships/image" Target="../media/image21.png"/><Relationship Id="rId10" Type="http://schemas.microsoft.com/office/2007/relationships/hdphoto" Target="../media/hdphoto4.wdp"/><Relationship Id="rId4" Type="http://schemas.openxmlformats.org/officeDocument/2006/relationships/image" Target="../media/image20.png"/><Relationship Id="rId9" Type="http://schemas.openxmlformats.org/officeDocument/2006/relationships/image" Target="../media/image25.png"/></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GIF"/><Relationship Id="rId1" Type="http://schemas.openxmlformats.org/officeDocument/2006/relationships/slideMaster" Target="../slideMasters/slideMaster7.xml"/><Relationship Id="rId5" Type="http://schemas.openxmlformats.org/officeDocument/2006/relationships/image" Target="../media/image30.svg"/><Relationship Id="rId4" Type="http://schemas.openxmlformats.org/officeDocument/2006/relationships/image" Target="../media/image29.svg"/></Relationships>
</file>

<file path=ppt/slideLayouts/_rels/slideLayout13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GIF"/><Relationship Id="rId1" Type="http://schemas.openxmlformats.org/officeDocument/2006/relationships/slideMaster" Target="../slideMasters/slideMaster7.xml"/><Relationship Id="rId4" Type="http://schemas.microsoft.com/office/2007/relationships/hdphoto" Target="../media/hdphoto6.wdp"/></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GIF"/><Relationship Id="rId1" Type="http://schemas.openxmlformats.org/officeDocument/2006/relationships/slideMaster" Target="../slideMasters/slideMaster7.xml"/><Relationship Id="rId4" Type="http://schemas.microsoft.com/office/2007/relationships/hdphoto" Target="../media/hdphoto7.wdp"/></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8.xml"/><Relationship Id="rId4" Type="http://schemas.openxmlformats.org/officeDocument/2006/relationships/image" Target="../media/image28.png"/></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8.xml"/><Relationship Id="rId6" Type="http://schemas.openxmlformats.org/officeDocument/2006/relationships/image" Target="../media/image16.png"/><Relationship Id="rId5" Type="http://schemas.openxmlformats.org/officeDocument/2006/relationships/image" Target="../media/image30.svg"/><Relationship Id="rId4" Type="http://schemas.openxmlformats.org/officeDocument/2006/relationships/image" Target="../media/image29.svg"/></Relationships>
</file>

<file path=ppt/slideLayouts/_rels/slideLayout15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Master" Target="../slideMasters/slideMaster8.xml"/><Relationship Id="rId6" Type="http://schemas.openxmlformats.org/officeDocument/2006/relationships/image" Target="../media/image22.png"/><Relationship Id="rId5" Type="http://schemas.openxmlformats.org/officeDocument/2006/relationships/image" Target="../media/image21.png"/><Relationship Id="rId10" Type="http://schemas.microsoft.com/office/2007/relationships/hdphoto" Target="../media/hdphoto4.wdp"/><Relationship Id="rId4" Type="http://schemas.openxmlformats.org/officeDocument/2006/relationships/image" Target="../media/image20.png"/><Relationship Id="rId9" Type="http://schemas.openxmlformats.org/officeDocument/2006/relationships/image" Target="../media/image25.png"/></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GIF"/><Relationship Id="rId1" Type="http://schemas.openxmlformats.org/officeDocument/2006/relationships/slideMaster" Target="../slideMasters/slideMaster8.xml"/><Relationship Id="rId5" Type="http://schemas.openxmlformats.org/officeDocument/2006/relationships/image" Target="../media/image30.svg"/><Relationship Id="rId4" Type="http://schemas.openxmlformats.org/officeDocument/2006/relationships/image" Target="../media/image29.svg"/></Relationships>
</file>

<file path=ppt/slideLayouts/_rels/slideLayout16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Master" Target="../slideMasters/slideMaster8.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GIF"/><Relationship Id="rId1" Type="http://schemas.openxmlformats.org/officeDocument/2006/relationships/slideMaster" Target="../slideMasters/slideMaster8.xml"/><Relationship Id="rId4" Type="http://schemas.microsoft.com/office/2007/relationships/hdphoto" Target="../media/hdphoto6.wdp"/></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GIF"/><Relationship Id="rId1" Type="http://schemas.openxmlformats.org/officeDocument/2006/relationships/slideMaster" Target="../slideMasters/slideMaster8.xml"/><Relationship Id="rId4" Type="http://schemas.microsoft.com/office/2007/relationships/hdphoto" Target="../media/hdphoto7.wdp"/></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9.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9.xml"/><Relationship Id="rId4" Type="http://schemas.openxmlformats.org/officeDocument/2006/relationships/image" Target="../media/image28.png"/></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9.xml"/><Relationship Id="rId6" Type="http://schemas.openxmlformats.org/officeDocument/2006/relationships/image" Target="../media/image16.png"/><Relationship Id="rId5" Type="http://schemas.openxmlformats.org/officeDocument/2006/relationships/image" Target="../media/image30.svg"/><Relationship Id="rId4" Type="http://schemas.openxmlformats.org/officeDocument/2006/relationships/image" Target="../media/image29.svg"/></Relationships>
</file>

<file path=ppt/slideLayouts/_rels/slideLayout186.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image" Target="../media/image18.png"/><Relationship Id="rId1" Type="http://schemas.openxmlformats.org/officeDocument/2006/relationships/slideMaster" Target="../slideMasters/slideMaster9.xml"/><Relationship Id="rId6" Type="http://schemas.openxmlformats.org/officeDocument/2006/relationships/image" Target="../media/image22.png"/><Relationship Id="rId5" Type="http://schemas.openxmlformats.org/officeDocument/2006/relationships/image" Target="../media/image21.png"/><Relationship Id="rId10" Type="http://schemas.microsoft.com/office/2007/relationships/hdphoto" Target="../media/hdphoto4.wdp"/><Relationship Id="rId4" Type="http://schemas.openxmlformats.org/officeDocument/2006/relationships/image" Target="../media/image20.png"/><Relationship Id="rId9" Type="http://schemas.openxmlformats.org/officeDocument/2006/relationships/image" Target="../media/image25.png"/></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GIF"/><Relationship Id="rId1" Type="http://schemas.openxmlformats.org/officeDocument/2006/relationships/slideMaster" Target="../slideMasters/slideMaster9.xml"/><Relationship Id="rId5" Type="http://schemas.openxmlformats.org/officeDocument/2006/relationships/image" Target="../media/image30.svg"/><Relationship Id="rId4" Type="http://schemas.openxmlformats.org/officeDocument/2006/relationships/image" Target="../media/image29.svg"/></Relationships>
</file>

<file path=ppt/slideLayouts/_rels/slideLayout18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7.GIF"/><Relationship Id="rId1" Type="http://schemas.openxmlformats.org/officeDocument/2006/relationships/slideMaster" Target="../slideMasters/slideMaster9.xml"/><Relationship Id="rId4" Type="http://schemas.microsoft.com/office/2007/relationships/hdphoto" Target="../media/hdphoto6.wdp"/></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GIF"/><Relationship Id="rId1" Type="http://schemas.openxmlformats.org/officeDocument/2006/relationships/slideMaster" Target="../slideMasters/slideMaster9.xml"/><Relationship Id="rId4" Type="http://schemas.microsoft.com/office/2007/relationships/hdphoto" Target="../media/hdphoto7.wdp"/></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GIF"/><Relationship Id="rId1" Type="http://schemas.openxmlformats.org/officeDocument/2006/relationships/slideMaster" Target="../slideMasters/slideMaster9.xml"/><Relationship Id="rId5" Type="http://schemas.openxmlformats.org/officeDocument/2006/relationships/image" Target="../media/image14.png"/><Relationship Id="rId4" Type="http://schemas.microsoft.com/office/2007/relationships/hdphoto" Target="../media/hdphoto3.wdp"/></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02/04/2026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02/04/2026</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t>02/04/2026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t>02/04/2026</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t>02/04/2026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t>02/04/2026</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Date Placeholder 2"/>
          <p:cNvSpPr>
            <a:spLocks noGrp="1"/>
          </p:cNvSpPr>
          <p:nvPr>
            <p:ph type="dt" sz="half" idx="10"/>
          </p:nvPr>
        </p:nvSpPr>
        <p:spPr/>
        <p:txBody>
          <a:bodyPr/>
          <a:lstStyle/>
          <a:p>
            <a:fld id="{35CE231B-25EB-4A68-BA80-EB75600200BE}" type="datetimeFigureOut">
              <a:rPr lang="fr-FR" smtClean="0"/>
              <a:t>02/04/2026</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7EB6BF17-B454-4520-84DD-15E34D16678A}" type="slidenum">
              <a:rPr lang="fr-FR" smtClean="0"/>
              <a:t>‹N°›</a:t>
            </a:fld>
            <a:endParaRPr lang="fr-FR" dirty="0"/>
          </a:p>
        </p:txBody>
      </p:sp>
      <p:sp>
        <p:nvSpPr>
          <p:cNvPr id="6" name="Rectangle 5"/>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le 8"/>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t>02/04/2026</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70C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02060"/>
        </a:solidFill>
        <a:effectLst/>
      </p:bgPr>
    </p:bg>
    <p:spTree>
      <p:nvGrpSpPr>
        <p:cNvPr id="1" name=""/>
        <p:cNvGrpSpPr/>
        <p:nvPr/>
      </p:nvGrpSpPr>
      <p:grpSpPr>
        <a:xfrm>
          <a:off x="0" y="0"/>
          <a:ext cx="0" cy="0"/>
          <a:chOff x="0" y="0"/>
          <a:chExt cx="0" cy="0"/>
        </a:xfrm>
      </p:grpSpPr>
      <p:grpSp>
        <p:nvGrpSpPr>
          <p:cNvPr id="2" name="Groupe 1"/>
          <p:cNvGrpSpPr/>
          <p:nvPr userDrawn="1"/>
        </p:nvGrpSpPr>
        <p:grpSpPr>
          <a:xfrm>
            <a:off x="0" y="1"/>
            <a:ext cx="12192000" cy="6858001"/>
            <a:chOff x="0" y="0"/>
            <a:chExt cx="13716000" cy="10287000"/>
          </a:xfrm>
        </p:grpSpPr>
        <p:sp>
          <p:nvSpPr>
            <p:cNvPr id="3" name="Rectangle 2"/>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4" name="Rectangle : coins arrondis 3"/>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5" name="Rectangle : coins arrondis 4"/>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6" name="Titre 10"/>
          <p:cNvSpPr>
            <a:spLocks noGrp="1"/>
          </p:cNvSpPr>
          <p:nvPr>
            <p:ph type="title"/>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1" name="Espace réservé du contenu 14"/>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3" name="ZoneTexte 12"/>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4"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02060"/>
        </a:solidFill>
        <a:effectLst/>
      </p:bgPr>
    </p:bg>
    <p:spTree>
      <p:nvGrpSpPr>
        <p:cNvPr id="1" name=""/>
        <p:cNvGrpSpPr/>
        <p:nvPr/>
      </p:nvGrpSpPr>
      <p:grpSpPr>
        <a:xfrm>
          <a:off x="0" y="0"/>
          <a:ext cx="0" cy="0"/>
          <a:chOff x="0" y="0"/>
          <a:chExt cx="0" cy="0"/>
        </a:xfrm>
      </p:grpSpPr>
      <p:grpSp>
        <p:nvGrpSpPr>
          <p:cNvPr id="2" name="Groupe 1"/>
          <p:cNvGrpSpPr/>
          <p:nvPr userDrawn="1"/>
        </p:nvGrpSpPr>
        <p:grpSpPr>
          <a:xfrm>
            <a:off x="0" y="1"/>
            <a:ext cx="12192000" cy="6858001"/>
            <a:chOff x="0" y="0"/>
            <a:chExt cx="13716000" cy="10287000"/>
          </a:xfrm>
        </p:grpSpPr>
        <p:sp>
          <p:nvSpPr>
            <p:cNvPr id="3" name="Rectangle 2"/>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4" name="Rectangle : coins arrondis 3"/>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5" name="Rectangle : coins arrondis 4"/>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6" name="Titre 10"/>
          <p:cNvSpPr>
            <a:spLocks noGrp="1"/>
          </p:cNvSpPr>
          <p:nvPr>
            <p:ph type="title"/>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1" name="Espace réservé du contenu 14"/>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3"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15"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headEnd/>
            <a:tailEnd/>
          </a:ln>
          <a:effectLst>
            <a:outerShdw blurRad="50800" dist="38100" dir="2700000" algn="tl" rotWithShape="0">
              <a:srgbClr val="000000">
                <a:alpha val="43000"/>
              </a:srgbClr>
            </a:outerShdw>
          </a:effectLst>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rgbClr val="002060"/>
        </a:solidFill>
        <a:effectLst/>
      </p:bgPr>
    </p:bg>
    <p:spTree>
      <p:nvGrpSpPr>
        <p:cNvPr id="1" name=""/>
        <p:cNvGrpSpPr/>
        <p:nvPr/>
      </p:nvGrpSpPr>
      <p:grpSpPr>
        <a:xfrm>
          <a:off x="0" y="0"/>
          <a:ext cx="0" cy="0"/>
          <a:chOff x="0" y="0"/>
          <a:chExt cx="0" cy="0"/>
        </a:xfrm>
      </p:grpSpPr>
      <p:grpSp>
        <p:nvGrpSpPr>
          <p:cNvPr id="2" name="Groupe 1"/>
          <p:cNvGrpSpPr/>
          <p:nvPr userDrawn="1"/>
        </p:nvGrpSpPr>
        <p:grpSpPr>
          <a:xfrm>
            <a:off x="0" y="1"/>
            <a:ext cx="12192000" cy="6858001"/>
            <a:chOff x="0" y="0"/>
            <a:chExt cx="13716000" cy="10287000"/>
          </a:xfrm>
        </p:grpSpPr>
        <p:sp>
          <p:nvSpPr>
            <p:cNvPr id="3" name="Rectangle 2"/>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4" name="Rectangle : coins arrondis 3"/>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5" name="Rectangle : coins arrondis 4"/>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6" name="Titre 10"/>
          <p:cNvSpPr>
            <a:spLocks noGrp="1"/>
          </p:cNvSpPr>
          <p:nvPr>
            <p:ph type="title"/>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1" name="Espace réservé du contenu 14"/>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3" name="Groupe 12"/>
          <p:cNvGrpSpPr/>
          <p:nvPr userDrawn="1"/>
        </p:nvGrpSpPr>
        <p:grpSpPr>
          <a:xfrm>
            <a:off x="326095" y="267178"/>
            <a:ext cx="523639" cy="458540"/>
            <a:chOff x="277892" y="2322046"/>
            <a:chExt cx="828656" cy="786827"/>
          </a:xfrm>
        </p:grpSpPr>
        <p:sp>
          <p:nvSpPr>
            <p:cNvPr id="14"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5"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16" name="ZoneTexte 15"/>
          <p:cNvSpPr txBox="1"/>
          <p:nvPr userDrawn="1"/>
        </p:nvSpPr>
        <p:spPr>
          <a:xfrm>
            <a:off x="11748194" y="95600"/>
            <a:ext cx="274643" cy="369332"/>
          </a:xfrm>
          <a:prstGeom prst="rect">
            <a:avLst/>
          </a:prstGeom>
          <a:solidFill>
            <a:srgbClr val="C00000"/>
          </a:solidFill>
        </p:spPr>
        <p:txBody>
          <a:bodyPr wrap="square" rtlCol="0">
            <a:spAutoFit/>
          </a:bodyPr>
          <a:lstStyle/>
          <a:p>
            <a:pPr algn="ctr"/>
            <a:endParaRPr lang="fr-FR" b="1" dirty="0">
              <a:solidFill>
                <a:schemeClr val="bg1"/>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schemeClr val="bg1">
                  <a:lumMod val="50000"/>
                </a:schemeClr>
              </a:solidFill>
              <a:latin typeface="Dosis" pitchFamily="2"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lide Ouverture">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p:cNvGrpSpPr/>
          <p:nvPr userDrawn="1"/>
        </p:nvGrpSpPr>
        <p:grpSpPr>
          <a:xfrm>
            <a:off x="11779124" y="79508"/>
            <a:ext cx="232364" cy="304873"/>
            <a:chOff x="3292012" y="1302714"/>
            <a:chExt cx="867138" cy="384316"/>
          </a:xfrm>
          <a:solidFill>
            <a:srgbClr val="F19D19"/>
          </a:solidFill>
        </p:grpSpPr>
        <p:sp>
          <p:nvSpPr>
            <p:cNvPr id="17" name="Rectangle 21"/>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panose="020B0604020202020204"/>
                <a:ea typeface="+mn-ea"/>
                <a:cs typeface="+mn-cs"/>
              </a:endParaRPr>
            </a:p>
          </p:txBody>
        </p:sp>
        <p:sp>
          <p:nvSpPr>
            <p:cNvPr id="18" name="Rectangle 23"/>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rPr>
                <a:t>O</a:t>
              </a:r>
              <a:endParaRPr kumimoji="0" lang="fr-FR" sz="1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grpSp>
      <p:pic>
        <p:nvPicPr>
          <p:cNvPr id="19"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9"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latin typeface="Calibri" panose="020F0502020204030204"/>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4000" b="1" dirty="0">
                <a:solidFill>
                  <a:prstClr val="black"/>
                </a:solidFill>
                <a:latin typeface="Calibri" panose="020F0502020204030204"/>
              </a:endParaRPr>
            </a:p>
            <a:p>
              <a:pPr algn="ctr" defTabSz="457200">
                <a:defRPr/>
              </a:pPr>
              <a:endParaRPr lang="fr-FR" sz="4000" b="1" dirty="0">
                <a:solidFill>
                  <a:prstClr val="black"/>
                </a:solidFill>
                <a:latin typeface="Calibri" panose="020F0502020204030204"/>
              </a:endParaRPr>
            </a:p>
            <a:p>
              <a:pPr algn="ctr" defTabSz="457200">
                <a:defRPr/>
              </a:pPr>
              <a:r>
                <a:rPr lang="fr-FR" sz="4400" b="1" dirty="0">
                  <a:solidFill>
                    <a:srgbClr val="8BC145"/>
                  </a:solidFill>
                  <a:latin typeface="Calibri" panose="020F0502020204030204"/>
                </a:rPr>
                <a:t>Pratique autonome</a:t>
              </a:r>
            </a:p>
          </p:txBody>
        </p:sp>
      </p:grpSp>
      <p:sp>
        <p:nvSpPr>
          <p:cNvPr id="10" name="Oval 9"/>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latin typeface="Calibri" panose="020F0502020204030204"/>
            </a:endParaRPr>
          </a:p>
        </p:txBody>
      </p:sp>
      <p:pic>
        <p:nvPicPr>
          <p:cNvPr id="12" name="Picture 11"/>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modelage1">
    <p:spTree>
      <p:nvGrpSpPr>
        <p:cNvPr id="1" name=""/>
        <p:cNvGrpSpPr/>
        <p:nvPr/>
      </p:nvGrpSpPr>
      <p:grpSpPr>
        <a:xfrm>
          <a:off x="0" y="0"/>
          <a:ext cx="0" cy="0"/>
          <a:chOff x="0" y="0"/>
          <a:chExt cx="0" cy="0"/>
        </a:xfrm>
      </p:grpSpPr>
      <p:grpSp>
        <p:nvGrpSpPr>
          <p:cNvPr id="2" name="Google Shape;296;p83"/>
          <p:cNvGrpSpPr/>
          <p:nvPr userDrawn="1"/>
        </p:nvGrpSpPr>
        <p:grpSpPr>
          <a:xfrm>
            <a:off x="0" y="1"/>
            <a:ext cx="12192000" cy="6858001"/>
            <a:chOff x="0" y="0"/>
            <a:chExt cx="13716000" cy="10287000"/>
          </a:xfrm>
        </p:grpSpPr>
        <p:sp>
          <p:nvSpPr>
            <p:cNvPr id="3" name="Google Shape;297;p83"/>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 name="Google Shape;298;p8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5" name="Google Shape;299;p8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grpSp>
        <p:nvGrpSpPr>
          <p:cNvPr id="6" name="Google Shape;303;p83"/>
          <p:cNvGrpSpPr/>
          <p:nvPr userDrawn="1"/>
        </p:nvGrpSpPr>
        <p:grpSpPr>
          <a:xfrm>
            <a:off x="326095" y="244988"/>
            <a:ext cx="593731" cy="480730"/>
            <a:chOff x="277892" y="2283969"/>
            <a:chExt cx="939577" cy="824904"/>
          </a:xfrm>
        </p:grpSpPr>
        <p:sp>
          <p:nvSpPr>
            <p:cNvPr id="11" name="Google Shape;304;p83"/>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sp>
          <p:nvSpPr>
            <p:cNvPr id="13" name="Google Shape;305;p83"/>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42" t="-167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panose="020B0604020202020204"/>
                <a:ea typeface="Arial" panose="020B0604020202020204"/>
                <a:cs typeface="Arial" panose="020B0604020202020204"/>
                <a:sym typeface="Arial" panose="020B0604020202020204"/>
              </a:endParaRPr>
            </a:p>
          </p:txBody>
        </p:sp>
      </p:grpSp>
      <p:sp>
        <p:nvSpPr>
          <p:cNvPr id="14" name="Google Shape;306;p83"/>
          <p:cNvSpPr txBox="1"/>
          <p:nvPr userDrawn="1"/>
        </p:nvSpPr>
        <p:spPr>
          <a:xfrm>
            <a:off x="11748194" y="95600"/>
            <a:ext cx="274643" cy="307777"/>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800" b="1">
                <a:solidFill>
                  <a:schemeClr val="lt1"/>
                </a:solidFill>
                <a:latin typeface="Arial" panose="020B0604020202020204"/>
                <a:ea typeface="Arial" panose="020B0604020202020204"/>
                <a:cs typeface="Arial" panose="020B0604020202020204"/>
                <a:sym typeface="Arial" panose="020B0604020202020204"/>
              </a:rPr>
              <a:t>M</a:t>
            </a:r>
            <a:endParaRPr sz="1800" b="1">
              <a:solidFill>
                <a:schemeClr val="lt1"/>
              </a:solidFill>
              <a:latin typeface="Arial" panose="020B0604020202020204"/>
              <a:ea typeface="Arial" panose="020B0604020202020204"/>
              <a:cs typeface="Arial" panose="020B0604020202020204"/>
              <a:sym typeface="Arial" panose="020B0604020202020204"/>
            </a:endParaRPr>
          </a:p>
        </p:txBody>
      </p:sp>
      <p:sp>
        <p:nvSpPr>
          <p:cNvPr id="15" name="Titre 10"/>
          <p:cNvSpPr>
            <a:spLocks noGrp="1"/>
          </p:cNvSpPr>
          <p:nvPr>
            <p:ph type="title"/>
          </p:nvPr>
        </p:nvSpPr>
        <p:spPr>
          <a:xfrm>
            <a:off x="1064663"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6" name="Espace réservé du contenu 14"/>
          <p:cNvSpPr>
            <a:spLocks noGrp="1"/>
          </p:cNvSpPr>
          <p:nvPr>
            <p:ph sz="quarter" idx="11" hasCustomPrompt="1"/>
          </p:nvPr>
        </p:nvSpPr>
        <p:spPr>
          <a:xfrm>
            <a:off x="1064663"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er diapos">
  <p:cSld name="1er diapos">
    <p:spTree>
      <p:nvGrpSpPr>
        <p:cNvPr id="1" name="Shape 49"/>
        <p:cNvGrpSpPr/>
        <p:nvPr/>
      </p:nvGrpSpPr>
      <p:grpSpPr>
        <a:xfrm>
          <a:off x="0" y="0"/>
          <a:ext cx="0" cy="0"/>
          <a:chOff x="0" y="0"/>
          <a:chExt cx="0" cy="0"/>
        </a:xfrm>
      </p:grpSpPr>
      <p:grpSp>
        <p:nvGrpSpPr>
          <p:cNvPr id="50" name="Google Shape;50;p42"/>
          <p:cNvGrpSpPr/>
          <p:nvPr/>
        </p:nvGrpSpPr>
        <p:grpSpPr>
          <a:xfrm>
            <a:off x="0" y="2"/>
            <a:ext cx="12192000" cy="6858001"/>
            <a:chOff x="0" y="0"/>
            <a:chExt cx="13716000" cy="10287000"/>
          </a:xfrm>
        </p:grpSpPr>
        <p:sp>
          <p:nvSpPr>
            <p:cNvPr id="51" name="Google Shape;51;p42"/>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52" name="Google Shape;52;p42"/>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53" name="Google Shape;53;p42"/>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54" name="Google Shape;54;p42"/>
          <p:cNvGrpSpPr/>
          <p:nvPr/>
        </p:nvGrpSpPr>
        <p:grpSpPr>
          <a:xfrm>
            <a:off x="11779125" y="129890"/>
            <a:ext cx="232364" cy="375234"/>
            <a:chOff x="3292012" y="1302714"/>
            <a:chExt cx="867138" cy="473009"/>
          </a:xfrm>
        </p:grpSpPr>
        <p:sp>
          <p:nvSpPr>
            <p:cNvPr id="55" name="Google Shape;55;p42"/>
            <p:cNvSpPr/>
            <p:nvPr/>
          </p:nvSpPr>
          <p:spPr>
            <a:xfrm>
              <a:off x="3292012" y="1302714"/>
              <a:ext cx="867138" cy="384316"/>
            </a:xfrm>
            <a:prstGeom prst="rect">
              <a:avLst/>
            </a:prstGeom>
            <a:solidFill>
              <a:srgbClr val="F19D19"/>
            </a:solidFill>
            <a:ln w="25400" cap="flat" cmpd="sng">
              <a:solidFill>
                <a:srgbClr val="F19D19"/>
              </a:solidFill>
              <a:prstDash val="solid"/>
              <a:round/>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75"/>
                <a:buFont typeface="Arial"/>
                <a:buNone/>
              </a:pPr>
              <a:endParaRPr sz="900" b="0" i="0" u="none" strike="noStrike" cap="none">
                <a:solidFill>
                  <a:srgbClr val="F7C475"/>
                </a:solidFill>
                <a:latin typeface="Arial"/>
                <a:ea typeface="Arial"/>
                <a:cs typeface="Arial"/>
                <a:sym typeface="Arial"/>
              </a:endParaRPr>
            </a:p>
          </p:txBody>
        </p:sp>
        <p:sp>
          <p:nvSpPr>
            <p:cNvPr id="56" name="Google Shape;56;p42"/>
            <p:cNvSpPr/>
            <p:nvPr/>
          </p:nvSpPr>
          <p:spPr>
            <a:xfrm>
              <a:off x="3351781" y="1310206"/>
              <a:ext cx="789751" cy="46551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350"/>
                <a:buFont typeface="Arial"/>
                <a:buNone/>
              </a:pPr>
              <a:r>
                <a:rPr lang="fr-FR" sz="1800" b="1" i="0" u="none" strike="noStrike" cap="none">
                  <a:solidFill>
                    <a:srgbClr val="FFFFFF"/>
                  </a:solidFill>
                  <a:latin typeface="Arial"/>
                  <a:ea typeface="Arial"/>
                  <a:cs typeface="Arial"/>
                  <a:sym typeface="Arial"/>
                </a:rPr>
                <a:t>O</a:t>
              </a:r>
              <a:endParaRPr sz="1800" b="1" i="0" u="none" strike="noStrike" cap="none">
                <a:solidFill>
                  <a:srgbClr val="FFFFFF"/>
                </a:solidFill>
                <a:latin typeface="Arial"/>
                <a:ea typeface="Arial"/>
                <a:cs typeface="Arial"/>
                <a:sym typeface="Arial"/>
              </a:endParaRPr>
            </a:p>
          </p:txBody>
        </p:sp>
      </p:grpSp>
      <p:pic>
        <p:nvPicPr>
          <p:cNvPr id="57" name="Google Shape;57;p42" descr="Image générée"/>
          <p:cNvPicPr preferRelativeResize="0"/>
          <p:nvPr/>
        </p:nvPicPr>
        <p:blipFill rotWithShape="1">
          <a:blip r:embed="rId2">
            <a:alphaModFix/>
          </a:blip>
          <a:srcRect l="6026" t="25226" r="75345" b="62431"/>
          <a:stretch/>
        </p:blipFill>
        <p:spPr>
          <a:xfrm>
            <a:off x="233375" y="168984"/>
            <a:ext cx="506620" cy="503517"/>
          </a:xfrm>
          <a:prstGeom prst="rect">
            <a:avLst/>
          </a:prstGeom>
          <a:noFill/>
          <a:ln>
            <a:noFill/>
          </a:ln>
        </p:spPr>
      </p:pic>
    </p:spTree>
    <p:extLst>
      <p:ext uri="{BB962C8B-B14F-4D97-AF65-F5344CB8AC3E}">
        <p14:creationId xmlns:p14="http://schemas.microsoft.com/office/powerpoint/2010/main" val="52170126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eme diapos">
  <p:cSld name="2eme diapos">
    <p:spTree>
      <p:nvGrpSpPr>
        <p:cNvPr id="1" name="Shape 58"/>
        <p:cNvGrpSpPr/>
        <p:nvPr/>
      </p:nvGrpSpPr>
      <p:grpSpPr>
        <a:xfrm>
          <a:off x="0" y="0"/>
          <a:ext cx="0" cy="0"/>
          <a:chOff x="0" y="0"/>
          <a:chExt cx="0" cy="0"/>
        </a:xfrm>
      </p:grpSpPr>
      <p:grpSp>
        <p:nvGrpSpPr>
          <p:cNvPr id="59" name="Google Shape;59;p43"/>
          <p:cNvGrpSpPr/>
          <p:nvPr/>
        </p:nvGrpSpPr>
        <p:grpSpPr>
          <a:xfrm>
            <a:off x="0" y="2"/>
            <a:ext cx="12192000" cy="6858001"/>
            <a:chOff x="0" y="0"/>
            <a:chExt cx="13716000" cy="10287000"/>
          </a:xfrm>
        </p:grpSpPr>
        <p:sp>
          <p:nvSpPr>
            <p:cNvPr id="60" name="Google Shape;60;p43"/>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61" name="Google Shape;61;p43"/>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sp>
          <p:nvSpPr>
            <p:cNvPr id="62" name="Google Shape;62;p43"/>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351" b="0" i="0" u="none" strike="noStrike" cap="none">
                <a:solidFill>
                  <a:srgbClr val="FFFFFF"/>
                </a:solidFill>
                <a:latin typeface="Dosis"/>
                <a:ea typeface="Dosis"/>
                <a:cs typeface="Dosis"/>
                <a:sym typeface="Dosis"/>
              </a:endParaRPr>
            </a:p>
          </p:txBody>
        </p:sp>
      </p:grpSp>
      <p:grpSp>
        <p:nvGrpSpPr>
          <p:cNvPr id="63" name="Google Shape;63;p43"/>
          <p:cNvGrpSpPr/>
          <p:nvPr/>
        </p:nvGrpSpPr>
        <p:grpSpPr>
          <a:xfrm>
            <a:off x="11779125" y="129890"/>
            <a:ext cx="232364" cy="375234"/>
            <a:chOff x="3292012" y="1302714"/>
            <a:chExt cx="867138" cy="473009"/>
          </a:xfrm>
        </p:grpSpPr>
        <p:sp>
          <p:nvSpPr>
            <p:cNvPr id="64" name="Google Shape;64;p43"/>
            <p:cNvSpPr/>
            <p:nvPr/>
          </p:nvSpPr>
          <p:spPr>
            <a:xfrm>
              <a:off x="3292012" y="1302714"/>
              <a:ext cx="867138" cy="384316"/>
            </a:xfrm>
            <a:prstGeom prst="rect">
              <a:avLst/>
            </a:prstGeom>
            <a:solidFill>
              <a:srgbClr val="F19D19"/>
            </a:solidFill>
            <a:ln w="25400" cap="flat" cmpd="sng">
              <a:solidFill>
                <a:srgbClr val="F19D19"/>
              </a:solidFill>
              <a:prstDash val="solid"/>
              <a:round/>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675"/>
                <a:buFont typeface="Arial"/>
                <a:buNone/>
              </a:pPr>
              <a:endParaRPr sz="900" b="0" i="0" u="none" strike="noStrike" cap="none">
                <a:solidFill>
                  <a:srgbClr val="F7C475"/>
                </a:solidFill>
                <a:latin typeface="Arial"/>
                <a:ea typeface="Arial"/>
                <a:cs typeface="Arial"/>
                <a:sym typeface="Arial"/>
              </a:endParaRPr>
            </a:p>
          </p:txBody>
        </p:sp>
        <p:sp>
          <p:nvSpPr>
            <p:cNvPr id="65" name="Google Shape;65;p43"/>
            <p:cNvSpPr/>
            <p:nvPr/>
          </p:nvSpPr>
          <p:spPr>
            <a:xfrm>
              <a:off x="3351781" y="1310206"/>
              <a:ext cx="789751" cy="46551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350"/>
                <a:buFont typeface="Arial"/>
                <a:buNone/>
              </a:pPr>
              <a:r>
                <a:rPr lang="fr-FR" sz="1800" b="1" i="0" u="none" strike="noStrike" cap="none">
                  <a:solidFill>
                    <a:srgbClr val="FFFFFF"/>
                  </a:solidFill>
                  <a:latin typeface="Arial"/>
                  <a:ea typeface="Arial"/>
                  <a:cs typeface="Arial"/>
                  <a:sym typeface="Arial"/>
                </a:rPr>
                <a:t>O</a:t>
              </a:r>
              <a:endParaRPr sz="1800" b="1" i="0" u="none" strike="noStrike" cap="none">
                <a:solidFill>
                  <a:srgbClr val="FFFFFF"/>
                </a:solidFill>
                <a:latin typeface="Arial"/>
                <a:ea typeface="Arial"/>
                <a:cs typeface="Arial"/>
                <a:sym typeface="Arial"/>
              </a:endParaRPr>
            </a:p>
          </p:txBody>
        </p:sp>
      </p:grpSp>
      <p:pic>
        <p:nvPicPr>
          <p:cNvPr id="66" name="Google Shape;66;p43" descr="Image générée"/>
          <p:cNvPicPr preferRelativeResize="0"/>
          <p:nvPr/>
        </p:nvPicPr>
        <p:blipFill rotWithShape="1">
          <a:blip r:embed="rId2">
            <a:alphaModFix/>
          </a:blip>
          <a:srcRect l="6026" t="25226" r="75345" b="62431"/>
          <a:stretch/>
        </p:blipFill>
        <p:spPr>
          <a:xfrm>
            <a:off x="233375" y="168984"/>
            <a:ext cx="506620" cy="503517"/>
          </a:xfrm>
          <a:prstGeom prst="rect">
            <a:avLst/>
          </a:prstGeom>
          <a:noFill/>
          <a:ln>
            <a:noFill/>
          </a:ln>
        </p:spPr>
      </p:pic>
    </p:spTree>
    <p:extLst>
      <p:ext uri="{BB962C8B-B14F-4D97-AF65-F5344CB8AC3E}">
        <p14:creationId xmlns:p14="http://schemas.microsoft.com/office/powerpoint/2010/main" val="62486719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Modelage">
    <p:bg>
      <p:bgPr>
        <a:solidFill>
          <a:srgbClr val="002060"/>
        </a:solidFill>
        <a:effectLst/>
      </p:bgPr>
    </p:bg>
    <p:spTree>
      <p:nvGrpSpPr>
        <p:cNvPr id="1" name=""/>
        <p:cNvGrpSpPr/>
        <p:nvPr/>
      </p:nvGrpSpPr>
      <p:grpSpPr>
        <a:xfrm>
          <a:off x="0" y="0"/>
          <a:ext cx="0" cy="0"/>
          <a:chOff x="0" y="0"/>
          <a:chExt cx="0" cy="0"/>
        </a:xfrm>
      </p:grpSpPr>
      <p:grpSp>
        <p:nvGrpSpPr>
          <p:cNvPr id="2" name="Google Shape;296;p83">
            <a:extLst>
              <a:ext uri="{FF2B5EF4-FFF2-40B4-BE49-F238E27FC236}">
                <a16:creationId xmlns:a16="http://schemas.microsoft.com/office/drawing/2014/main" id="{CD171FE2-B8D3-30C9-F8C1-15287B88BDE2}"/>
              </a:ext>
            </a:extLst>
          </p:cNvPr>
          <p:cNvGrpSpPr/>
          <p:nvPr userDrawn="1"/>
        </p:nvGrpSpPr>
        <p:grpSpPr>
          <a:xfrm>
            <a:off x="0" y="1"/>
            <a:ext cx="12192000" cy="6858001"/>
            <a:chOff x="0" y="0"/>
            <a:chExt cx="13716000" cy="10287000"/>
          </a:xfrm>
        </p:grpSpPr>
        <p:sp>
          <p:nvSpPr>
            <p:cNvPr id="3" name="Google Shape;297;p83">
              <a:extLst>
                <a:ext uri="{FF2B5EF4-FFF2-40B4-BE49-F238E27FC236}">
                  <a16:creationId xmlns:a16="http://schemas.microsoft.com/office/drawing/2014/main" id="{BFFE6B0C-4E9B-8CB5-426E-E4C35AC531AB}"/>
                </a:ext>
              </a:extLst>
            </p:cNvPr>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4" name="Google Shape;298;p83">
              <a:extLst>
                <a:ext uri="{FF2B5EF4-FFF2-40B4-BE49-F238E27FC236}">
                  <a16:creationId xmlns:a16="http://schemas.microsoft.com/office/drawing/2014/main" id="{65D81711-36E2-F933-2914-10A4C52670E1}"/>
                </a:ext>
              </a:extLst>
            </p:cNvPr>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5" name="Google Shape;299;p83">
              <a:extLst>
                <a:ext uri="{FF2B5EF4-FFF2-40B4-BE49-F238E27FC236}">
                  <a16:creationId xmlns:a16="http://schemas.microsoft.com/office/drawing/2014/main" id="{D954BB92-F499-BD1C-CACA-FBEF3A129F12}"/>
                </a:ext>
              </a:extLst>
            </p:cNvPr>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grpSp>
        <p:nvGrpSpPr>
          <p:cNvPr id="14" name="Google Shape;303;p83">
            <a:extLst>
              <a:ext uri="{FF2B5EF4-FFF2-40B4-BE49-F238E27FC236}">
                <a16:creationId xmlns:a16="http://schemas.microsoft.com/office/drawing/2014/main" id="{AF409F22-65E7-C31E-284E-E0399DD4A124}"/>
              </a:ext>
            </a:extLst>
          </p:cNvPr>
          <p:cNvGrpSpPr/>
          <p:nvPr userDrawn="1"/>
        </p:nvGrpSpPr>
        <p:grpSpPr>
          <a:xfrm>
            <a:off x="326095" y="244988"/>
            <a:ext cx="593731" cy="480730"/>
            <a:chOff x="277892" y="2283969"/>
            <a:chExt cx="939577" cy="824904"/>
          </a:xfrm>
        </p:grpSpPr>
        <p:sp>
          <p:nvSpPr>
            <p:cNvPr id="15" name="Google Shape;304;p83">
              <a:extLst>
                <a:ext uri="{FF2B5EF4-FFF2-40B4-BE49-F238E27FC236}">
                  <a16:creationId xmlns:a16="http://schemas.microsoft.com/office/drawing/2014/main" id="{2C98AFDE-2A69-0603-74BC-5439C9A9C476}"/>
                </a:ext>
              </a:extLst>
            </p:cNvPr>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 name="Google Shape;305;p83">
              <a:extLst>
                <a:ext uri="{FF2B5EF4-FFF2-40B4-BE49-F238E27FC236}">
                  <a16:creationId xmlns:a16="http://schemas.microsoft.com/office/drawing/2014/main" id="{0D24FE5C-BBB7-A9AC-D90C-F48ACEBD8360}"/>
                </a:ext>
              </a:extLst>
            </p:cNvPr>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42" t="-167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17" name="Google Shape;306;p83">
            <a:extLst>
              <a:ext uri="{FF2B5EF4-FFF2-40B4-BE49-F238E27FC236}">
                <a16:creationId xmlns:a16="http://schemas.microsoft.com/office/drawing/2014/main" id="{F8048135-E75F-90B8-38FB-4B96FFE8F2F1}"/>
              </a:ext>
            </a:extLst>
          </p:cNvPr>
          <p:cNvSpPr txBox="1"/>
          <p:nvPr userDrawn="1"/>
        </p:nvSpPr>
        <p:spPr>
          <a:xfrm>
            <a:off x="11748194" y="95600"/>
            <a:ext cx="274643" cy="307777"/>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800" b="1">
                <a:solidFill>
                  <a:schemeClr val="lt1"/>
                </a:solidFill>
                <a:latin typeface="Arial"/>
                <a:ea typeface="Arial"/>
                <a:cs typeface="Arial"/>
                <a:sym typeface="Arial"/>
              </a:rPr>
              <a:t>M</a:t>
            </a:r>
            <a:endParaRPr sz="1800" b="1">
              <a:solidFill>
                <a:schemeClr val="lt1"/>
              </a:solidFill>
              <a:latin typeface="Arial"/>
              <a:ea typeface="Arial"/>
              <a:cs typeface="Arial"/>
              <a:sym typeface="Arial"/>
            </a:endParaRPr>
          </a:p>
        </p:txBody>
      </p:sp>
      <p:sp>
        <p:nvSpPr>
          <p:cNvPr id="18" name="Titre 10">
            <a:extLst>
              <a:ext uri="{FF2B5EF4-FFF2-40B4-BE49-F238E27FC236}">
                <a16:creationId xmlns:a16="http://schemas.microsoft.com/office/drawing/2014/main" id="{AC171A26-3065-C21B-D947-BCC17CA09160}"/>
              </a:ext>
            </a:extLst>
          </p:cNvPr>
          <p:cNvSpPr>
            <a:spLocks noGrp="1"/>
          </p:cNvSpPr>
          <p:nvPr>
            <p:ph type="title"/>
          </p:nvPr>
        </p:nvSpPr>
        <p:spPr>
          <a:xfrm>
            <a:off x="1064663"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9" name="Espace réservé du contenu 14">
            <a:extLst>
              <a:ext uri="{FF2B5EF4-FFF2-40B4-BE49-F238E27FC236}">
                <a16:creationId xmlns:a16="http://schemas.microsoft.com/office/drawing/2014/main" id="{576833F0-3459-FF73-A288-C2041D333D87}"/>
              </a:ext>
            </a:extLst>
          </p:cNvPr>
          <p:cNvSpPr>
            <a:spLocks noGrp="1"/>
          </p:cNvSpPr>
          <p:nvPr>
            <p:ph sz="quarter" idx="11" hasCustomPrompt="1"/>
          </p:nvPr>
        </p:nvSpPr>
        <p:spPr>
          <a:xfrm>
            <a:off x="1064663"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Tree>
    <p:extLst>
      <p:ext uri="{BB962C8B-B14F-4D97-AF65-F5344CB8AC3E}">
        <p14:creationId xmlns:p14="http://schemas.microsoft.com/office/powerpoint/2010/main" val="15515694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fr-FR"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fr-FR"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
        <p:nvSpPr>
          <p:cNvPr id="6" name="Rectangle 5"/>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7" name="Rectangle 6"/>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9" name="Title 8"/>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pic>
        <p:nvPicPr>
          <p:cNvPr id="11"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70C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grpSp>
        <p:nvGrpSpPr>
          <p:cNvPr id="2" name="Groupe 1"/>
          <p:cNvGrpSpPr/>
          <p:nvPr userDrawn="1"/>
        </p:nvGrpSpPr>
        <p:grpSpPr>
          <a:xfrm>
            <a:off x="0" y="1"/>
            <a:ext cx="12192000" cy="6858001"/>
            <a:chOff x="0" y="0"/>
            <a:chExt cx="13716000" cy="10287000"/>
          </a:xfrm>
        </p:grpSpPr>
        <p:sp>
          <p:nvSpPr>
            <p:cNvPr id="3" name="Rectangle 2"/>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4" name="Rectangle : coins arrondis 3"/>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5" name="Rectangle : coins arrondis 4"/>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6" name="Titre 10"/>
          <p:cNvSpPr>
            <a:spLocks noGrp="1"/>
          </p:cNvSpPr>
          <p:nvPr>
            <p:ph type="title"/>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1" name="Espace réservé du contenu 14"/>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3" name="Picture 3" descr="Image générée"/>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4"/>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15" name="ZoneTexte 14"/>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002060"/>
        </a:solidFill>
        <a:effectLst/>
      </p:bgPr>
    </p:bg>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grpSp>
        <p:nvGrpSpPr>
          <p:cNvPr id="7" name="Groupe 5"/>
          <p:cNvGrpSpPr/>
          <p:nvPr userDrawn="1"/>
        </p:nvGrpSpPr>
        <p:grpSpPr>
          <a:xfrm>
            <a:off x="-1" y="-38042"/>
            <a:ext cx="12192000" cy="6896042"/>
            <a:chOff x="0" y="0"/>
            <a:chExt cx="13716000" cy="10287000"/>
          </a:xfrm>
        </p:grpSpPr>
        <p:sp>
          <p:nvSpPr>
            <p:cNvPr id="8" name="Rectangle 7"/>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Freeform 8"/>
          <p:cNvSpPr/>
          <p:nvPr userDrawn="1"/>
        </p:nvSpPr>
        <p:spPr>
          <a:xfrm rot="10800000" flipH="1">
            <a:off x="586408" y="297925"/>
            <a:ext cx="366091" cy="224705"/>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350" b="1" dirty="0">
              <a:solidFill>
                <a:prstClr val="white">
                  <a:lumMod val="50000"/>
                </a:prstClr>
              </a:solidFill>
              <a:latin typeface="Dosis" pitchFamily="2" charset="0"/>
            </a:endParaRPr>
          </a:p>
        </p:txBody>
      </p:sp>
      <p:sp>
        <p:nvSpPr>
          <p:cNvPr id="2" name="Title 1"/>
          <p:cNvSpPr>
            <a:spLocks noGrp="1"/>
          </p:cNvSpPr>
          <p:nvPr>
            <p:ph type="title"/>
          </p:nvPr>
        </p:nvSpPr>
        <p:spPr>
          <a:xfrm>
            <a:off x="1015448" y="195946"/>
            <a:ext cx="10161104" cy="470617"/>
          </a:xfrm>
        </p:spPr>
        <p:txBody>
          <a:bodyPr>
            <a:normAutofit/>
          </a:bodyPr>
          <a:lstStyle>
            <a:lvl1pPr>
              <a:defRPr sz="2000" b="1">
                <a:solidFill>
                  <a:schemeClr val="bg2">
                    <a:lumMod val="50000"/>
                  </a:schemeClr>
                </a:solidFill>
                <a:latin typeface="+mj-lt"/>
              </a:defRPr>
            </a:lvl1pPr>
          </a:lstStyle>
          <a:p>
            <a:r>
              <a:rPr lang="fr-FR" dirty="0"/>
              <a:t>Modifiez le style du titre</a:t>
            </a:r>
          </a:p>
        </p:txBody>
      </p:sp>
      <p:sp>
        <p:nvSpPr>
          <p:cNvPr id="6" name="Text Placeholder 5"/>
          <p:cNvSpPr>
            <a:spLocks noGrp="1"/>
          </p:cNvSpPr>
          <p:nvPr>
            <p:ph type="body" sz="quarter" idx="10" hasCustomPrompt="1"/>
          </p:nvPr>
        </p:nvSpPr>
        <p:spPr>
          <a:xfrm>
            <a:off x="996949" y="685688"/>
            <a:ext cx="10179603" cy="292443"/>
          </a:xfrm>
        </p:spPr>
        <p:txBody>
          <a:bodyPr>
            <a:noAutofit/>
          </a:bodyPr>
          <a:lstStyle>
            <a:lvl1pPr marL="0" indent="0">
              <a:buNone/>
              <a:defRPr sz="1400" i="1">
                <a:solidFill>
                  <a:schemeClr val="bg2">
                    <a:lumMod val="75000"/>
                  </a:schemeClr>
                </a:solidFill>
              </a:defRPr>
            </a:lvl1pPr>
          </a:lstStyle>
          <a:p>
            <a:pPr lvl="0"/>
            <a:r>
              <a:rPr lang="fr-FR" dirty="0"/>
              <a:t>Modifiez les styles du texte du masque</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p:cNvGrpSpPr/>
          <p:nvPr userDrawn="1"/>
        </p:nvGrpSpPr>
        <p:grpSpPr>
          <a:xfrm>
            <a:off x="1945490" y="1011968"/>
            <a:ext cx="8301023" cy="5193545"/>
            <a:chOff x="1619475" y="1029778"/>
            <a:chExt cx="6095701" cy="3804525"/>
          </a:xfrm>
        </p:grpSpPr>
        <p:sp>
          <p:nvSpPr>
            <p:cNvPr id="5" name="Google Shape;251;p28"/>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1200" kern="0" dirty="0">
                <a:solidFill>
                  <a:srgbClr val="FFFFFF"/>
                </a:solidFill>
                <a:ea typeface="Calibri" panose="020F0502020204030204"/>
                <a:cs typeface="Calibri" panose="020F0502020204030204" pitchFamily="34" charset="0"/>
                <a:sym typeface="Arial" panose="020B0604020202020204"/>
              </a:endParaRPr>
            </a:p>
          </p:txBody>
        </p:sp>
        <p:sp>
          <p:nvSpPr>
            <p:cNvPr id="11" name="Google Shape;252;p28"/>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1200" kern="0" dirty="0">
                <a:solidFill>
                  <a:srgbClr val="FFFFFF"/>
                </a:solidFill>
                <a:ea typeface="Calibri" panose="020F0502020204030204"/>
                <a:cs typeface="Calibri" panose="020F0502020204030204" pitchFamily="34" charset="0"/>
                <a:sym typeface="Arial" panose="020B0604020202020204"/>
              </a:endParaRPr>
            </a:p>
          </p:txBody>
        </p:sp>
      </p:grpSp>
      <p:sp>
        <p:nvSpPr>
          <p:cNvPr id="12" name="Google Shape;255;p28"/>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200">
              <a:defRPr sz="1800" b="0" i="0" u="none" strike="noStrike" kern="0" cap="none" spc="0" baseline="0">
                <a:solidFill>
                  <a:srgbClr val="000000"/>
                </a:solidFill>
                <a:uFillTx/>
              </a:defRPr>
            </a:pPr>
            <a:r>
              <a:rPr lang="fr-FR" sz="3200" b="1" kern="0" dirty="0">
                <a:solidFill>
                  <a:srgbClr val="44546A"/>
                </a:solidFill>
                <a:ea typeface="Calibri" panose="020F0502020204030204"/>
                <a:cs typeface="Calibri" panose="020F0502020204030204" pitchFamily="34" charset="0"/>
                <a:sym typeface="Arial" panose="020B0604020202020204"/>
              </a:rPr>
              <a:t>Structure de la séance</a:t>
            </a:r>
            <a:endParaRPr lang="fr-FR" sz="1465" kern="0" dirty="0">
              <a:solidFill>
                <a:srgbClr val="000000"/>
              </a:solidFill>
              <a:cs typeface="Calibri" panose="020F0502020204030204" pitchFamily="34" charset="0"/>
              <a:sym typeface="Arial" panose="020B0604020202020204"/>
            </a:endParaRPr>
          </a:p>
        </p:txBody>
      </p:sp>
      <p:pic>
        <p:nvPicPr>
          <p:cNvPr id="13" name="Picture 2"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userDrawn="1"/>
        </p:nvGrpSpPr>
        <p:grpSpPr>
          <a:xfrm>
            <a:off x="2336946" y="1407978"/>
            <a:ext cx="7518111" cy="548005"/>
            <a:chOff x="1764463" y="1060636"/>
            <a:chExt cx="5638583" cy="411004"/>
          </a:xfrm>
        </p:grpSpPr>
        <p:sp>
          <p:nvSpPr>
            <p:cNvPr id="17" name="Google Shape;275;p28"/>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200"/>
              <a:r>
                <a:rPr lang="fr-FR" sz="2135" b="1" kern="0" dirty="0">
                  <a:solidFill>
                    <a:srgbClr val="FFFFFF"/>
                  </a:solidFill>
                  <a:ea typeface="Calibri" panose="020F0502020204030204"/>
                  <a:cs typeface="Calibri" panose="020F0502020204030204" pitchFamily="34" charset="0"/>
                  <a:sym typeface="Arial" panose="020B0604020202020204"/>
                </a:rPr>
                <a:t>1</a:t>
              </a:r>
            </a:p>
          </p:txBody>
        </p:sp>
        <p:sp>
          <p:nvSpPr>
            <p:cNvPr id="18" name="Google Shape;276;p28"/>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200">
                <a:defRPr sz="1800" b="0" i="0" u="none" strike="noStrike" kern="0" cap="none" spc="0" baseline="0">
                  <a:solidFill>
                    <a:srgbClr val="000000"/>
                  </a:solidFill>
                  <a:uFillTx/>
                </a:defRPr>
              </a:pPr>
              <a:endParaRPr lang="fr-FR" sz="2000" b="1" kern="0">
                <a:solidFill>
                  <a:srgbClr val="44546A"/>
                </a:solidFill>
                <a:ea typeface="Calibri" panose="020F0502020204030204"/>
                <a:cs typeface="Calibri" panose="020F0502020204030204" pitchFamily="34" charset="0"/>
                <a:sym typeface="Arial" panose="020B0604020202020204"/>
              </a:endParaRPr>
            </a:p>
          </p:txBody>
        </p:sp>
        <p:sp>
          <p:nvSpPr>
            <p:cNvPr id="20" name="Google Shape;278;p28"/>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200">
                <a:defRPr sz="1800" b="0" i="0" u="none" strike="noStrike" kern="0" cap="none" spc="0" baseline="0">
                  <a:solidFill>
                    <a:srgbClr val="000000"/>
                  </a:solidFill>
                  <a:uFillTx/>
                </a:defRPr>
              </a:pPr>
              <a:endParaRPr lang="fr-FR" sz="1200" kern="0">
                <a:solidFill>
                  <a:srgbClr val="44546A"/>
                </a:solidFill>
                <a:ea typeface="Calibri" panose="020F0502020204030204"/>
                <a:cs typeface="Calibri" panose="020F0502020204030204" pitchFamily="34" charset="0"/>
                <a:sym typeface="Arial" panose="020B0604020202020204"/>
              </a:endParaRPr>
            </a:p>
          </p:txBody>
        </p:sp>
        <p:sp>
          <p:nvSpPr>
            <p:cNvPr id="21" name="Google Shape;277;p28"/>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200">
                <a:defRPr sz="1800" b="0" i="0" u="none" strike="noStrike" kern="0" cap="none" spc="0" baseline="0">
                  <a:solidFill>
                    <a:srgbClr val="000000"/>
                  </a:solidFill>
                  <a:uFillTx/>
                </a:defRPr>
              </a:pPr>
              <a:r>
                <a:rPr lang="fr-FR" sz="2400" b="1" kern="0" dirty="0">
                  <a:solidFill>
                    <a:srgbClr val="44546A"/>
                  </a:solidFill>
                  <a:ea typeface="Poppins ExtraBold"/>
                  <a:cs typeface="Calibri" panose="020F0502020204030204" pitchFamily="34" charset="0"/>
                  <a:sym typeface="Arial" panose="020B0604020202020204"/>
                </a:rPr>
                <a:t>Ouverture de la séance</a:t>
              </a:r>
            </a:p>
          </p:txBody>
        </p:sp>
      </p:grpSp>
      <p:sp>
        <p:nvSpPr>
          <p:cNvPr id="22" name="Google Shape;275;p28"/>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200">
              <a:defRPr sz="1800" b="0" i="0" u="none" strike="noStrike" kern="0" cap="none" spc="0" baseline="0">
                <a:solidFill>
                  <a:srgbClr val="000000"/>
                </a:solidFill>
                <a:uFillTx/>
              </a:defRPr>
            </a:pPr>
            <a:r>
              <a:rPr lang="fr-FR" sz="2135" b="1" kern="0" dirty="0">
                <a:solidFill>
                  <a:srgbClr val="FFFFFF"/>
                </a:solidFill>
                <a:ea typeface="Calibri" panose="020F0502020204030204"/>
                <a:cs typeface="Calibri" panose="020F0502020204030204" pitchFamily="34" charset="0"/>
                <a:sym typeface="Arial" panose="020B0604020202020204"/>
              </a:rPr>
              <a:t>2</a:t>
            </a:r>
            <a:endParaRPr lang="fr-FR" sz="1465" kern="0" dirty="0">
              <a:solidFill>
                <a:srgbClr val="000000"/>
              </a:solidFill>
              <a:cs typeface="Calibri" panose="020F0502020204030204" pitchFamily="34" charset="0"/>
              <a:sym typeface="Arial" panose="020B0604020202020204"/>
            </a:endParaRPr>
          </a:p>
        </p:txBody>
      </p:sp>
      <p:sp>
        <p:nvSpPr>
          <p:cNvPr id="23" name="Google Shape;276;p28"/>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200">
              <a:defRPr sz="1800" b="0" i="0" u="none" strike="noStrike" kern="0" cap="none" spc="0" baseline="0">
                <a:solidFill>
                  <a:srgbClr val="000000"/>
                </a:solidFill>
                <a:uFillTx/>
              </a:defRPr>
            </a:pPr>
            <a:endParaRPr lang="fr-FR" sz="2000" b="1" kern="0">
              <a:solidFill>
                <a:srgbClr val="44546A"/>
              </a:solidFill>
              <a:ea typeface="Calibri" panose="020F0502020204030204"/>
              <a:cs typeface="Calibri" panose="020F0502020204030204" pitchFamily="34" charset="0"/>
              <a:sym typeface="Arial" panose="020B0604020202020204"/>
            </a:endParaRPr>
          </a:p>
        </p:txBody>
      </p:sp>
      <p:sp>
        <p:nvSpPr>
          <p:cNvPr id="26" name="Google Shape;278;p28"/>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200">
              <a:defRPr sz="1800" b="0" i="0" u="none" strike="noStrike" kern="0" cap="none" spc="0" baseline="0">
                <a:solidFill>
                  <a:srgbClr val="000000"/>
                </a:solidFill>
                <a:uFillTx/>
              </a:defRPr>
            </a:pPr>
            <a:endParaRPr lang="fr-FR" sz="1200" kern="0">
              <a:solidFill>
                <a:srgbClr val="44546A"/>
              </a:solidFill>
              <a:ea typeface="Calibri" panose="020F0502020204030204"/>
              <a:cs typeface="Calibri" panose="020F0502020204030204" pitchFamily="34" charset="0"/>
              <a:sym typeface="Arial" panose="020B0604020202020204"/>
            </a:endParaRPr>
          </a:p>
        </p:txBody>
      </p:sp>
      <p:sp>
        <p:nvSpPr>
          <p:cNvPr id="28" name="Google Shape;277;p28"/>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200">
              <a:defRPr sz="1800" b="0" i="0" u="none" strike="noStrike" kern="0" cap="none" spc="0" baseline="0">
                <a:solidFill>
                  <a:srgbClr val="000000"/>
                </a:solidFill>
                <a:uFillTx/>
              </a:defRPr>
            </a:pPr>
            <a:r>
              <a:rPr lang="fr-FR" sz="2400" b="1" kern="0" dirty="0">
                <a:solidFill>
                  <a:srgbClr val="44546A"/>
                </a:solidFill>
                <a:ea typeface="Poppins ExtraBold"/>
                <a:cs typeface="Calibri" panose="020F0502020204030204" pitchFamily="34" charset="0"/>
                <a:sym typeface="Arial" panose="020B0604020202020204"/>
              </a:rPr>
              <a:t>Modelage</a:t>
            </a:r>
          </a:p>
        </p:txBody>
      </p:sp>
      <p:grpSp>
        <p:nvGrpSpPr>
          <p:cNvPr id="29" name="Group 28"/>
          <p:cNvGrpSpPr/>
          <p:nvPr userDrawn="1"/>
        </p:nvGrpSpPr>
        <p:grpSpPr>
          <a:xfrm>
            <a:off x="2336946" y="3060735"/>
            <a:ext cx="7518111" cy="548005"/>
            <a:chOff x="1764463" y="1060636"/>
            <a:chExt cx="5638583" cy="411004"/>
          </a:xfrm>
        </p:grpSpPr>
        <p:sp>
          <p:nvSpPr>
            <p:cNvPr id="30" name="Google Shape;275;p28"/>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200">
                <a:defRPr sz="1800" b="0" i="0" u="none" strike="noStrike" kern="0" cap="none" spc="0" baseline="0">
                  <a:solidFill>
                    <a:srgbClr val="000000"/>
                  </a:solidFill>
                  <a:uFillTx/>
                </a:defRPr>
              </a:pPr>
              <a:r>
                <a:rPr lang="fr-FR" sz="2135" b="1" kern="0" dirty="0">
                  <a:solidFill>
                    <a:srgbClr val="FFFFFF"/>
                  </a:solidFill>
                  <a:ea typeface="Calibri" panose="020F0502020204030204"/>
                  <a:cs typeface="Calibri" panose="020F0502020204030204" pitchFamily="34" charset="0"/>
                  <a:sym typeface="Arial" panose="020B0604020202020204"/>
                </a:rPr>
                <a:t>3</a:t>
              </a:r>
              <a:endParaRPr lang="fr-FR" sz="1465" kern="0" dirty="0">
                <a:solidFill>
                  <a:srgbClr val="000000"/>
                </a:solidFill>
                <a:cs typeface="Calibri" panose="020F0502020204030204" pitchFamily="34" charset="0"/>
                <a:sym typeface="Arial" panose="020B0604020202020204"/>
              </a:endParaRPr>
            </a:p>
          </p:txBody>
        </p:sp>
        <p:sp>
          <p:nvSpPr>
            <p:cNvPr id="31" name="Google Shape;276;p28"/>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200">
                <a:defRPr sz="1800" b="0" i="0" u="none" strike="noStrike" kern="0" cap="none" spc="0" baseline="0">
                  <a:solidFill>
                    <a:srgbClr val="000000"/>
                  </a:solidFill>
                  <a:uFillTx/>
                </a:defRPr>
              </a:pPr>
              <a:endParaRPr lang="fr-FR" sz="2000" b="1" kern="0">
                <a:solidFill>
                  <a:srgbClr val="44546A"/>
                </a:solidFill>
                <a:ea typeface="Calibri" panose="020F0502020204030204"/>
                <a:cs typeface="Calibri" panose="020F0502020204030204" pitchFamily="34" charset="0"/>
                <a:sym typeface="Arial" panose="020B0604020202020204"/>
              </a:endParaRPr>
            </a:p>
          </p:txBody>
        </p:sp>
        <p:sp>
          <p:nvSpPr>
            <p:cNvPr id="33" name="Google Shape;278;p28"/>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200">
                <a:defRPr sz="1800" b="0" i="0" u="none" strike="noStrike" kern="0" cap="none" spc="0" baseline="0">
                  <a:solidFill>
                    <a:srgbClr val="000000"/>
                  </a:solidFill>
                  <a:uFillTx/>
                </a:defRPr>
              </a:pPr>
              <a:endParaRPr lang="fr-FR" sz="1200" kern="0">
                <a:solidFill>
                  <a:srgbClr val="44546A"/>
                </a:solidFill>
                <a:ea typeface="Calibri" panose="020F0502020204030204"/>
                <a:cs typeface="Calibri" panose="020F0502020204030204" pitchFamily="34" charset="0"/>
                <a:sym typeface="Arial" panose="020B0604020202020204"/>
              </a:endParaRPr>
            </a:p>
          </p:txBody>
        </p:sp>
        <p:sp>
          <p:nvSpPr>
            <p:cNvPr id="34" name="Google Shape;277;p28"/>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200">
                <a:defRPr sz="1800" b="0" i="0" u="none" strike="noStrike" kern="0" cap="none" spc="0" baseline="0">
                  <a:solidFill>
                    <a:srgbClr val="000000"/>
                  </a:solidFill>
                  <a:uFillTx/>
                </a:defRPr>
              </a:pPr>
              <a:r>
                <a:rPr lang="fr-FR" sz="2400" b="1" kern="0" dirty="0">
                  <a:solidFill>
                    <a:srgbClr val="44546A"/>
                  </a:solidFill>
                  <a:ea typeface="Poppins ExtraBold"/>
                  <a:cs typeface="Calibri" panose="020F0502020204030204" pitchFamily="34" charset="0"/>
                  <a:sym typeface="Arial" panose="020B0604020202020204"/>
                </a:rPr>
                <a:t>Pratique collective</a:t>
              </a:r>
            </a:p>
          </p:txBody>
        </p:sp>
      </p:grpSp>
      <p:grpSp>
        <p:nvGrpSpPr>
          <p:cNvPr id="35" name="Group 34"/>
          <p:cNvGrpSpPr/>
          <p:nvPr userDrawn="1"/>
        </p:nvGrpSpPr>
        <p:grpSpPr>
          <a:xfrm>
            <a:off x="2336946" y="3887114"/>
            <a:ext cx="7518111" cy="548005"/>
            <a:chOff x="1764463" y="1060636"/>
            <a:chExt cx="5638583" cy="411004"/>
          </a:xfrm>
        </p:grpSpPr>
        <p:sp>
          <p:nvSpPr>
            <p:cNvPr id="36" name="Google Shape;275;p28"/>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200">
                <a:defRPr sz="1800" b="0" i="0" u="none" strike="noStrike" kern="0" cap="none" spc="0" baseline="0">
                  <a:solidFill>
                    <a:srgbClr val="000000"/>
                  </a:solidFill>
                  <a:uFillTx/>
                </a:defRPr>
              </a:pPr>
              <a:r>
                <a:rPr lang="fr-FR" sz="2135" b="1" kern="0" dirty="0">
                  <a:solidFill>
                    <a:srgbClr val="FFFFFF"/>
                  </a:solidFill>
                  <a:ea typeface="Calibri" panose="020F0502020204030204"/>
                  <a:cs typeface="Calibri" panose="020F0502020204030204" pitchFamily="34" charset="0"/>
                  <a:sym typeface="Arial" panose="020B0604020202020204"/>
                </a:rPr>
                <a:t>4</a:t>
              </a:r>
              <a:endParaRPr lang="fr-FR" sz="1465" kern="0" dirty="0">
                <a:solidFill>
                  <a:srgbClr val="000000"/>
                </a:solidFill>
                <a:cs typeface="Calibri" panose="020F0502020204030204" pitchFamily="34" charset="0"/>
                <a:sym typeface="Arial" panose="020B0604020202020204"/>
              </a:endParaRPr>
            </a:p>
          </p:txBody>
        </p:sp>
        <p:sp>
          <p:nvSpPr>
            <p:cNvPr id="37" name="Google Shape;276;p28"/>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200">
                <a:defRPr sz="1800" b="0" i="0" u="none" strike="noStrike" kern="0" cap="none" spc="0" baseline="0">
                  <a:solidFill>
                    <a:srgbClr val="000000"/>
                  </a:solidFill>
                  <a:uFillTx/>
                </a:defRPr>
              </a:pPr>
              <a:endParaRPr lang="fr-FR" sz="2000" b="1" kern="0">
                <a:solidFill>
                  <a:srgbClr val="44546A"/>
                </a:solidFill>
                <a:ea typeface="Calibri" panose="020F0502020204030204"/>
                <a:cs typeface="Calibri" panose="020F0502020204030204" pitchFamily="34" charset="0"/>
                <a:sym typeface="Arial" panose="020B0604020202020204"/>
              </a:endParaRPr>
            </a:p>
          </p:txBody>
        </p:sp>
        <p:sp>
          <p:nvSpPr>
            <p:cNvPr id="39" name="Google Shape;278;p28"/>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200">
                <a:defRPr sz="1800" b="0" i="0" u="none" strike="noStrike" kern="0" cap="none" spc="0" baseline="0">
                  <a:solidFill>
                    <a:srgbClr val="000000"/>
                  </a:solidFill>
                  <a:uFillTx/>
                </a:defRPr>
              </a:pPr>
              <a:endParaRPr lang="fr-FR" sz="1200" kern="0">
                <a:solidFill>
                  <a:srgbClr val="44546A"/>
                </a:solidFill>
                <a:ea typeface="Calibri" panose="020F0502020204030204"/>
                <a:cs typeface="Calibri" panose="020F0502020204030204" pitchFamily="34" charset="0"/>
                <a:sym typeface="Arial" panose="020B0604020202020204"/>
              </a:endParaRPr>
            </a:p>
          </p:txBody>
        </p:sp>
        <p:sp>
          <p:nvSpPr>
            <p:cNvPr id="40" name="Google Shape;277;p28"/>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200">
                <a:defRPr sz="1800" b="0" i="0" u="none" strike="noStrike" kern="0" cap="none" spc="0" baseline="0">
                  <a:solidFill>
                    <a:srgbClr val="000000"/>
                  </a:solidFill>
                  <a:uFillTx/>
                </a:defRPr>
              </a:pPr>
              <a:r>
                <a:rPr lang="fr-FR" sz="2400" b="1" kern="0" dirty="0">
                  <a:solidFill>
                    <a:srgbClr val="44546A"/>
                  </a:solidFill>
                  <a:ea typeface="Poppins ExtraBold"/>
                  <a:cs typeface="Calibri" panose="020F0502020204030204" pitchFamily="34" charset="0"/>
                  <a:sym typeface="Arial" panose="020B0604020202020204"/>
                </a:rPr>
                <a:t>Pratique en binôme</a:t>
              </a:r>
            </a:p>
          </p:txBody>
        </p:sp>
      </p:grpSp>
      <p:grpSp>
        <p:nvGrpSpPr>
          <p:cNvPr id="41" name="Group 40"/>
          <p:cNvGrpSpPr/>
          <p:nvPr userDrawn="1"/>
        </p:nvGrpSpPr>
        <p:grpSpPr>
          <a:xfrm>
            <a:off x="2336946" y="4713491"/>
            <a:ext cx="7518111" cy="548005"/>
            <a:chOff x="1764463" y="1060636"/>
            <a:chExt cx="5638583" cy="411004"/>
          </a:xfrm>
        </p:grpSpPr>
        <p:sp>
          <p:nvSpPr>
            <p:cNvPr id="43" name="Google Shape;275;p28"/>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200">
                <a:defRPr sz="1800" b="0" i="0" u="none" strike="noStrike" kern="0" cap="none" spc="0" baseline="0">
                  <a:solidFill>
                    <a:srgbClr val="000000"/>
                  </a:solidFill>
                  <a:uFillTx/>
                </a:defRPr>
              </a:pPr>
              <a:r>
                <a:rPr lang="fr-FR" sz="2135" b="1" kern="0" dirty="0">
                  <a:solidFill>
                    <a:srgbClr val="FFFFFF"/>
                  </a:solidFill>
                  <a:ea typeface="Calibri" panose="020F0502020204030204"/>
                  <a:cs typeface="Calibri" panose="020F0502020204030204" pitchFamily="34" charset="0"/>
                  <a:sym typeface="Arial" panose="020B0604020202020204"/>
                </a:rPr>
                <a:t>5</a:t>
              </a:r>
              <a:endParaRPr lang="fr-FR" sz="1465" kern="0" dirty="0">
                <a:solidFill>
                  <a:srgbClr val="000000"/>
                </a:solidFill>
                <a:cs typeface="Calibri" panose="020F0502020204030204" pitchFamily="34" charset="0"/>
                <a:sym typeface="Arial" panose="020B0604020202020204"/>
              </a:endParaRPr>
            </a:p>
          </p:txBody>
        </p:sp>
        <p:sp>
          <p:nvSpPr>
            <p:cNvPr id="45" name="Google Shape;276;p28"/>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200">
                <a:defRPr sz="1800" b="0" i="0" u="none" strike="noStrike" kern="0" cap="none" spc="0" baseline="0">
                  <a:solidFill>
                    <a:srgbClr val="000000"/>
                  </a:solidFill>
                  <a:uFillTx/>
                </a:defRPr>
              </a:pPr>
              <a:endParaRPr lang="fr-FR" sz="2000" b="1" kern="0">
                <a:solidFill>
                  <a:srgbClr val="44546A"/>
                </a:solidFill>
                <a:ea typeface="Calibri" panose="020F0502020204030204"/>
                <a:cs typeface="Calibri" panose="020F0502020204030204" pitchFamily="34" charset="0"/>
                <a:sym typeface="Arial" panose="020B0604020202020204"/>
              </a:endParaRPr>
            </a:p>
          </p:txBody>
        </p:sp>
        <p:sp>
          <p:nvSpPr>
            <p:cNvPr id="48" name="Google Shape;278;p28"/>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200">
                <a:defRPr sz="1800" b="0" i="0" u="none" strike="noStrike" kern="0" cap="none" spc="0" baseline="0">
                  <a:solidFill>
                    <a:srgbClr val="000000"/>
                  </a:solidFill>
                  <a:uFillTx/>
                </a:defRPr>
              </a:pPr>
              <a:endParaRPr lang="fr-FR" sz="1200" kern="0">
                <a:solidFill>
                  <a:srgbClr val="44546A"/>
                </a:solidFill>
                <a:ea typeface="Calibri" panose="020F0502020204030204"/>
                <a:cs typeface="Calibri" panose="020F0502020204030204" pitchFamily="34" charset="0"/>
                <a:sym typeface="Arial" panose="020B0604020202020204"/>
              </a:endParaRPr>
            </a:p>
          </p:txBody>
        </p:sp>
        <p:sp>
          <p:nvSpPr>
            <p:cNvPr id="49" name="Google Shape;277;p28"/>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200">
                <a:defRPr sz="1800" b="0" i="0" u="none" strike="noStrike" kern="0" cap="none" spc="0" baseline="0">
                  <a:solidFill>
                    <a:srgbClr val="000000"/>
                  </a:solidFill>
                  <a:uFillTx/>
                </a:defRPr>
              </a:pPr>
              <a:r>
                <a:rPr lang="fr-FR" sz="2400" b="1" kern="0" dirty="0">
                  <a:solidFill>
                    <a:srgbClr val="44546A"/>
                  </a:solidFill>
                  <a:ea typeface="Poppins ExtraBold"/>
                  <a:cs typeface="Calibri" panose="020F0502020204030204" pitchFamily="34" charset="0"/>
                  <a:sym typeface="Arial" panose="020B0604020202020204"/>
                </a:rPr>
                <a:t>Pratique autonome</a:t>
              </a:r>
            </a:p>
          </p:txBody>
        </p:sp>
      </p:grpSp>
      <p:grpSp>
        <p:nvGrpSpPr>
          <p:cNvPr id="53" name="Group 52"/>
          <p:cNvGrpSpPr/>
          <p:nvPr userDrawn="1"/>
        </p:nvGrpSpPr>
        <p:grpSpPr>
          <a:xfrm>
            <a:off x="2336946" y="5539871"/>
            <a:ext cx="7518111" cy="548005"/>
            <a:chOff x="1764463" y="1060636"/>
            <a:chExt cx="5638583" cy="411004"/>
          </a:xfrm>
        </p:grpSpPr>
        <p:sp>
          <p:nvSpPr>
            <p:cNvPr id="54" name="Google Shape;275;p28"/>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200">
                <a:defRPr sz="1800" b="0" i="0" u="none" strike="noStrike" kern="0" cap="none" spc="0" baseline="0">
                  <a:solidFill>
                    <a:srgbClr val="000000"/>
                  </a:solidFill>
                  <a:uFillTx/>
                </a:defRPr>
              </a:pPr>
              <a:r>
                <a:rPr lang="fr-FR" sz="2135" b="1" kern="0" dirty="0">
                  <a:solidFill>
                    <a:srgbClr val="FFFFFF"/>
                  </a:solidFill>
                  <a:ea typeface="Calibri" panose="020F0502020204030204"/>
                  <a:cs typeface="Calibri" panose="020F0502020204030204" pitchFamily="34" charset="0"/>
                  <a:sym typeface="Arial" panose="020B0604020202020204"/>
                </a:rPr>
                <a:t>6</a:t>
              </a:r>
              <a:endParaRPr lang="fr-FR" sz="1465" kern="0" dirty="0">
                <a:solidFill>
                  <a:srgbClr val="000000"/>
                </a:solidFill>
                <a:cs typeface="Calibri" panose="020F0502020204030204" pitchFamily="34" charset="0"/>
                <a:sym typeface="Arial" panose="020B0604020202020204"/>
              </a:endParaRPr>
            </a:p>
          </p:txBody>
        </p:sp>
        <p:sp>
          <p:nvSpPr>
            <p:cNvPr id="55" name="Google Shape;276;p28"/>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200">
                <a:defRPr sz="1800" b="0" i="0" u="none" strike="noStrike" kern="0" cap="none" spc="0" baseline="0">
                  <a:solidFill>
                    <a:srgbClr val="000000"/>
                  </a:solidFill>
                  <a:uFillTx/>
                </a:defRPr>
              </a:pPr>
              <a:endParaRPr lang="fr-FR" sz="2000" b="1" kern="0">
                <a:solidFill>
                  <a:srgbClr val="44546A"/>
                </a:solidFill>
                <a:ea typeface="Calibri" panose="020F0502020204030204"/>
                <a:cs typeface="Calibri" panose="020F0502020204030204" pitchFamily="34" charset="0"/>
                <a:sym typeface="Arial" panose="020B0604020202020204"/>
              </a:endParaRPr>
            </a:p>
          </p:txBody>
        </p:sp>
        <p:sp>
          <p:nvSpPr>
            <p:cNvPr id="57" name="Google Shape;278;p28"/>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200">
                <a:defRPr sz="1800" b="0" i="0" u="none" strike="noStrike" kern="0" cap="none" spc="0" baseline="0">
                  <a:solidFill>
                    <a:srgbClr val="000000"/>
                  </a:solidFill>
                  <a:uFillTx/>
                </a:defRPr>
              </a:pPr>
              <a:endParaRPr lang="fr-FR" sz="1200" kern="0">
                <a:solidFill>
                  <a:srgbClr val="44546A"/>
                </a:solidFill>
                <a:ea typeface="Calibri" panose="020F0502020204030204"/>
                <a:cs typeface="Calibri" panose="020F0502020204030204" pitchFamily="34" charset="0"/>
                <a:sym typeface="Arial" panose="020B0604020202020204"/>
              </a:endParaRPr>
            </a:p>
          </p:txBody>
        </p:sp>
        <p:sp>
          <p:nvSpPr>
            <p:cNvPr id="58" name="Google Shape;277;p28"/>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200">
                <a:defRPr sz="1800" b="0" i="0" u="none" strike="noStrike" kern="0" cap="none" spc="0" baseline="0">
                  <a:solidFill>
                    <a:srgbClr val="000000"/>
                  </a:solidFill>
                  <a:uFillTx/>
                </a:defRPr>
              </a:pPr>
              <a:r>
                <a:rPr lang="fr-FR" sz="2400" b="1" kern="0" dirty="0">
                  <a:solidFill>
                    <a:srgbClr val="44546A"/>
                  </a:solidFill>
                  <a:ea typeface="Poppins ExtraBold"/>
                  <a:cs typeface="Calibri" panose="020F0502020204030204" pitchFamily="34" charset="0"/>
                  <a:sym typeface="Arial" panose="020B0604020202020204"/>
                </a:rPr>
                <a:t>Clôture</a:t>
              </a:r>
            </a:p>
          </p:txBody>
        </p:sp>
      </p:grpSp>
      <p:sp>
        <p:nvSpPr>
          <p:cNvPr id="60" name="Text Placeholder 59"/>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15 min</a:t>
            </a:r>
            <a:endParaRPr lang="fr-FR" dirty="0"/>
          </a:p>
        </p:txBody>
      </p:sp>
      <p:sp>
        <p:nvSpPr>
          <p:cNvPr id="65" name="Text Placeholder 59"/>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p:cNvGrpSpPr/>
          <p:nvPr userDrawn="1"/>
        </p:nvGrpSpPr>
        <p:grpSpPr>
          <a:xfrm>
            <a:off x="812158" y="844906"/>
            <a:ext cx="10567685" cy="5198169"/>
            <a:chOff x="2184399" y="1402024"/>
            <a:chExt cx="7823200" cy="4942038"/>
          </a:xfrm>
        </p:grpSpPr>
        <p:sp>
          <p:nvSpPr>
            <p:cNvPr id="3" name="Rectangle : coins arrondis 10"/>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sym typeface="Arial" panose="020B0604020202020204"/>
              </a:endParaRPr>
            </a:p>
          </p:txBody>
        </p:sp>
        <p:sp>
          <p:nvSpPr>
            <p:cNvPr id="6" name="Rectangle 5"/>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sym typeface="Arial" panose="020B0604020202020204"/>
              </a:endParaRPr>
            </a:p>
          </p:txBody>
        </p:sp>
      </p:grpSp>
      <p:sp>
        <p:nvSpPr>
          <p:cNvPr id="8" name="Oval 7"/>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sym typeface="Arial" panose="020B0604020202020204"/>
            </a:endParaRPr>
          </a:p>
        </p:txBody>
      </p:sp>
      <p:sp>
        <p:nvSpPr>
          <p:cNvPr id="10" name="ZoneTexte 4"/>
          <p:cNvSpPr txBox="1"/>
          <p:nvPr userDrawn="1"/>
        </p:nvSpPr>
        <p:spPr>
          <a:xfrm>
            <a:off x="946951" y="3651380"/>
            <a:ext cx="10298101" cy="769441"/>
          </a:xfrm>
          <a:prstGeom prst="rect">
            <a:avLst/>
          </a:prstGeom>
          <a:noFill/>
        </p:spPr>
        <p:txBody>
          <a:bodyPr wrap="square">
            <a:spAutoFit/>
          </a:bodyPr>
          <a:lstStyle/>
          <a:p>
            <a:pPr algn="ctr" defTabSz="457200">
              <a:defRPr/>
            </a:pPr>
            <a:r>
              <a:rPr lang="fr-FR" sz="4400" b="1" dirty="0">
                <a:solidFill>
                  <a:srgbClr val="F19D19"/>
                </a:solidFill>
                <a:cs typeface="Arial" panose="020B0604020202020204"/>
                <a:sym typeface="Arial" panose="020B0604020202020204"/>
              </a:rPr>
              <a:t>Ouverture de la séance</a:t>
            </a:r>
          </a:p>
        </p:txBody>
      </p:sp>
      <p:pic>
        <p:nvPicPr>
          <p:cNvPr id="14" name="Picture 18"/>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p:cNvPicPr>
            <a:picLocks noChangeAspect="1"/>
          </p:cNvPicPr>
          <p:nvPr userDrawn="1"/>
        </p:nvPicPr>
        <p:blipFill>
          <a:blip r:embed="rId5"/>
          <a:srcRect/>
          <a:stretch>
            <a:fillRect/>
          </a:stretch>
        </p:blipFill>
        <p:spPr>
          <a:xfrm>
            <a:off x="6261214" y="1609414"/>
            <a:ext cx="649253" cy="649253"/>
          </a:xfrm>
          <a:prstGeom prst="rect">
            <a:avLst/>
          </a:prstGeom>
          <a:noFill/>
          <a:ln cap="flat">
            <a:noFill/>
          </a:ln>
        </p:spPr>
      </p:pic>
      <p:sp>
        <p:nvSpPr>
          <p:cNvPr id="24"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Slide Ouverture">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p:cNvGrpSpPr/>
          <p:nvPr userDrawn="1"/>
        </p:nvGrpSpPr>
        <p:grpSpPr>
          <a:xfrm>
            <a:off x="11779124" y="79508"/>
            <a:ext cx="232364" cy="304873"/>
            <a:chOff x="3292012" y="1302714"/>
            <a:chExt cx="867138" cy="384316"/>
          </a:xfrm>
          <a:solidFill>
            <a:srgbClr val="F19D19"/>
          </a:solidFill>
        </p:grpSpPr>
        <p:sp>
          <p:nvSpPr>
            <p:cNvPr id="17" name="Rectangle 21"/>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algn="ctr" defTabSz="685800">
                <a:defRPr sz="1800" b="0" i="0" u="none" strike="noStrike" kern="0" cap="none" spc="0" baseline="0">
                  <a:solidFill>
                    <a:srgbClr val="000000"/>
                  </a:solidFill>
                  <a:uFillTx/>
                </a:defRPr>
              </a:pPr>
              <a:endParaRPr lang="fr-FR" sz="900" dirty="0">
                <a:solidFill>
                  <a:srgbClr val="F7C475"/>
                </a:solidFill>
                <a:latin typeface="Arial" panose="020B0604020202020204"/>
              </a:endParaRPr>
            </a:p>
          </p:txBody>
        </p:sp>
        <p:sp>
          <p:nvSpPr>
            <p:cNvPr id="18" name="Rectangle 23"/>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algn="ctr" defTabSz="685800">
                <a:defRPr sz="1800" b="0" i="0" u="none" strike="noStrike" kern="0" cap="none" spc="0" baseline="0">
                  <a:solidFill>
                    <a:srgbClr val="000000"/>
                  </a:solidFill>
                  <a:uFillTx/>
                </a:defRPr>
              </a:pPr>
              <a:r>
                <a:rPr lang="en-US" b="1" dirty="0">
                  <a:solidFill>
                    <a:srgbClr val="FFFFFF"/>
                  </a:solidFill>
                  <a:latin typeface="Arial" panose="020B0604020202020204"/>
                  <a:cs typeface="Arial" panose="020B0604020202020204"/>
                </a:rPr>
                <a:t>O</a:t>
              </a:r>
              <a:endParaRPr lang="fr-FR" b="1" dirty="0">
                <a:solidFill>
                  <a:srgbClr val="FFFFFF"/>
                </a:solidFill>
                <a:latin typeface="Arial" panose="020B0604020202020204"/>
                <a:cs typeface="Arial" panose="020B0604020202020204"/>
              </a:endParaRPr>
            </a:p>
          </p:txBody>
        </p:sp>
      </p:grpSp>
      <p:pic>
        <p:nvPicPr>
          <p:cNvPr id="19"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Pages réservées à l’enseignant(e)</a:t>
            </a:r>
            <a:endParaRPr sz="1465" kern="0" dirty="0">
              <a:solidFill>
                <a:srgbClr val="000000"/>
              </a:solidFill>
              <a:ea typeface="Arial" panose="020B0604020202020204"/>
              <a:cs typeface="Calibri" panose="020F0502020204030204" pitchFamily="34" charset="0"/>
              <a:sym typeface="Arial" panose="020B0604020202020204"/>
            </a:endParaRPr>
          </a:p>
        </p:txBody>
      </p:sp>
      <p:sp>
        <p:nvSpPr>
          <p:cNvPr id="7" name="Google Shape;322;p52"/>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Modelage de la tâche par l’enseignant (explicitation à haute voix)</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8" name="Google Shape;318;p52" descr="Image générée"/>
          <p:cNvPicPr preferRelativeResize="0"/>
          <p:nvPr userDrawn="1"/>
        </p:nvPicPr>
        <p:blipFill rotWithShape="1">
          <a:blip r:embed="rId2"/>
          <a:srcRect t="23545" r="71114" b="60700"/>
          <a:stretch>
            <a:fillRect/>
          </a:stretch>
        </p:blipFill>
        <p:spPr>
          <a:xfrm>
            <a:off x="992594" y="2946687"/>
            <a:ext cx="1035476" cy="854359"/>
          </a:xfrm>
          <a:prstGeom prst="rect">
            <a:avLst/>
          </a:prstGeom>
          <a:noFill/>
          <a:ln>
            <a:noFill/>
          </a:ln>
        </p:spPr>
      </p:pic>
      <p:sp>
        <p:nvSpPr>
          <p:cNvPr id="9" name="Google Shape;322;p52"/>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Consignes et explications données aux élèves – hors modelage (à dire à haute voix)</a:t>
            </a:r>
            <a:endParaRPr sz="2000" kern="0" dirty="0">
              <a:solidFill>
                <a:srgbClr val="000000"/>
              </a:solidFill>
              <a:ea typeface="Arial" panose="020B0604020202020204"/>
              <a:cs typeface="Calibri" panose="020F0502020204030204" pitchFamily="34" charset="0"/>
              <a:sym typeface="Arial" panose="020B0604020202020204"/>
            </a:endParaRPr>
          </a:p>
        </p:txBody>
      </p:sp>
      <p:sp>
        <p:nvSpPr>
          <p:cNvPr id="10" name="Google Shape;332;p53"/>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Rappel du contrat de classe </a:t>
            </a:r>
            <a:endParaRPr sz="1865" kern="0" dirty="0">
              <a:solidFill>
                <a:srgbClr val="000000"/>
              </a:solidFill>
              <a:cs typeface="Calibri" panose="020F0502020204030204" pitchFamily="34" charset="0"/>
              <a:sym typeface="Arial" panose="020B0604020202020204"/>
            </a:endParaRPr>
          </a:p>
        </p:txBody>
      </p:sp>
      <p:pic>
        <p:nvPicPr>
          <p:cNvPr id="11" name="Google Shape;336;p53"/>
          <p:cNvPicPr preferRelativeResize="0"/>
          <p:nvPr userDrawn="1"/>
        </p:nvPicPr>
        <p:blipFill rotWithShape="1">
          <a:blip r:embed="rId3"/>
          <a:srcRect/>
          <a:stretch>
            <a:fillRect/>
          </a:stretch>
        </p:blipFill>
        <p:spPr>
          <a:xfrm>
            <a:off x="1127953" y="4033935"/>
            <a:ext cx="753729" cy="603600"/>
          </a:xfrm>
          <a:prstGeom prst="rect">
            <a:avLst/>
          </a:prstGeom>
          <a:noFill/>
          <a:ln>
            <a:noFill/>
          </a:ln>
        </p:spPr>
      </p:pic>
      <p:sp>
        <p:nvSpPr>
          <p:cNvPr id="12"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l’enseignant</a:t>
            </a:r>
            <a:endParaRPr lang="fr-FR" sz="1865" kern="0" dirty="0">
              <a:solidFill>
                <a:srgbClr val="000000"/>
              </a:solidFill>
              <a:cs typeface="Calibri" panose="020F0502020204030204" pitchFamily="34" charset="0"/>
              <a:sym typeface="Arial" panose="020B0604020202020204"/>
            </a:endParaRPr>
          </a:p>
        </p:txBody>
      </p:sp>
      <p:grpSp>
        <p:nvGrpSpPr>
          <p:cNvPr id="13" name="Groupe 3"/>
          <p:cNvGrpSpPr/>
          <p:nvPr userDrawn="1"/>
        </p:nvGrpSpPr>
        <p:grpSpPr>
          <a:xfrm>
            <a:off x="1153868" y="2019636"/>
            <a:ext cx="814489" cy="699291"/>
            <a:chOff x="277892" y="2322046"/>
            <a:chExt cx="828656" cy="786827"/>
          </a:xfrm>
        </p:grpSpPr>
        <p:sp>
          <p:nvSpPr>
            <p:cNvPr id="14"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914400"/>
              <a:endParaRPr lang="fr-FR">
                <a:solidFill>
                  <a:prstClr val="black"/>
                </a:solidFill>
                <a:cs typeface="Calibri" panose="020F0502020204030204" pitchFamily="34" charset="0"/>
              </a:endParaRPr>
            </a:p>
          </p:txBody>
        </p:sp>
        <p:sp>
          <p:nvSpPr>
            <p:cNvPr id="15"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pPr defTabSz="914400"/>
              <a:endParaRPr lang="fr-FR">
                <a:solidFill>
                  <a:prstClr val="black"/>
                </a:solidFill>
                <a:cs typeface="Calibri" panose="020F0502020204030204" pitchFamily="34" charset="0"/>
              </a:endParaRPr>
            </a:p>
          </p:txBody>
        </p:sp>
      </p:grpSp>
      <p:pic>
        <p:nvPicPr>
          <p:cNvPr id="16" name="Picture 2" descr="Image générée"/>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Correction du devoir maison</a:t>
            </a:r>
            <a:endParaRPr sz="1865" kern="0" dirty="0">
              <a:solidFill>
                <a:srgbClr val="000000"/>
              </a:solidFill>
              <a:cs typeface="Calibri" panose="020F0502020204030204" pitchFamily="34" charset="0"/>
              <a:sym typeface="Arial" panose="020B0604020202020204"/>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p:cNvGrpSpPr/>
          <p:nvPr userDrawn="1"/>
        </p:nvGrpSpPr>
        <p:grpSpPr>
          <a:xfrm>
            <a:off x="863927" y="4507781"/>
            <a:ext cx="5760430" cy="603600"/>
            <a:chOff x="647945" y="3380837"/>
            <a:chExt cx="4320322" cy="452700"/>
          </a:xfrm>
        </p:grpSpPr>
        <p:sp>
          <p:nvSpPr>
            <p:cNvPr id="3" name="Google Shape;334;p53"/>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200" eaLnBrk="0" fontAlgn="base" hangingPunct="0">
                <a:spcBef>
                  <a:spcPct val="0"/>
                </a:spcBef>
                <a:spcAft>
                  <a:spcPct val="0"/>
                </a:spcAft>
              </a:pPr>
              <a:r>
                <a:rPr lang="fr-FR" altLang="fr-FR" sz="2000" b="1" kern="0" dirty="0">
                  <a:solidFill>
                    <a:srgbClr val="44546A"/>
                  </a:solidFill>
                  <a:cs typeface="Calibri" panose="020F0502020204030204" pitchFamily="34" charset="0"/>
                  <a:sym typeface="Arial" panose="020B0604020202020204"/>
                </a:rPr>
                <a:t>Les élèves travaillent en autonomie</a:t>
              </a:r>
              <a:endParaRPr lang="fr-FR" altLang="fr-FR" sz="2000" kern="0" dirty="0">
                <a:solidFill>
                  <a:srgbClr val="000000"/>
                </a:solidFill>
                <a:cs typeface="Calibri" panose="020F0502020204030204" pitchFamily="34" charset="0"/>
                <a:sym typeface="Arial" panose="020B0604020202020204"/>
              </a:endParaRPr>
            </a:p>
          </p:txBody>
        </p:sp>
        <p:pic>
          <p:nvPicPr>
            <p:cNvPr id="4" name="Google Shape;338;p53"/>
            <p:cNvPicPr preferRelativeResize="0"/>
            <p:nvPr/>
          </p:nvPicPr>
          <p:blipFill rotWithShape="1">
            <a:blip r:embed="rId2"/>
            <a:srcRect/>
            <a:stretch>
              <a:fillRect/>
            </a:stretch>
          </p:blipFill>
          <p:spPr>
            <a:xfrm>
              <a:off x="647945" y="3380837"/>
              <a:ext cx="460215" cy="452700"/>
            </a:xfrm>
            <a:prstGeom prst="rect">
              <a:avLst/>
            </a:prstGeom>
            <a:noFill/>
            <a:ln>
              <a:noFill/>
            </a:ln>
          </p:spPr>
        </p:pic>
      </p:grpSp>
      <p:grpSp>
        <p:nvGrpSpPr>
          <p:cNvPr id="5" name="Groupe 19"/>
          <p:cNvGrpSpPr/>
          <p:nvPr userDrawn="1"/>
        </p:nvGrpSpPr>
        <p:grpSpPr>
          <a:xfrm>
            <a:off x="884384" y="3752370"/>
            <a:ext cx="10372677" cy="498415"/>
            <a:chOff x="663288" y="2814277"/>
            <a:chExt cx="7779508" cy="373811"/>
          </a:xfrm>
        </p:grpSpPr>
        <p:sp>
          <p:nvSpPr>
            <p:cNvPr id="19" name="Google Shape;335;p53"/>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fr-FR" altLang="fr-FR" sz="2000" b="1" kern="0" dirty="0">
                  <a:solidFill>
                    <a:srgbClr val="44546A"/>
                  </a:solidFill>
                  <a:cs typeface="Calibri" panose="020F0502020204030204" pitchFamily="34" charset="0"/>
                  <a:sym typeface="Arial" panose="020B0604020202020204"/>
                </a:rPr>
                <a:t>Les élèves travaillent en binômes</a:t>
              </a:r>
            </a:p>
          </p:txBody>
        </p:sp>
        <p:pic>
          <p:nvPicPr>
            <p:cNvPr id="20" name="Google Shape;339;p53"/>
            <p:cNvPicPr preferRelativeResize="0"/>
            <p:nvPr/>
          </p:nvPicPr>
          <p:blipFill rotWithShape="1">
            <a:blip r:embed="rId3"/>
            <a:srcRect/>
            <a:stretch>
              <a:fillRect/>
            </a:stretch>
          </p:blipFill>
          <p:spPr>
            <a:xfrm>
              <a:off x="663288" y="2814277"/>
              <a:ext cx="413750" cy="373811"/>
            </a:xfrm>
            <a:prstGeom prst="rect">
              <a:avLst/>
            </a:prstGeom>
            <a:noFill/>
            <a:ln>
              <a:noFill/>
            </a:ln>
          </p:spPr>
        </p:pic>
      </p:grpSp>
      <p:grpSp>
        <p:nvGrpSpPr>
          <p:cNvPr id="21" name="Groupe 17"/>
          <p:cNvGrpSpPr/>
          <p:nvPr userDrawn="1"/>
        </p:nvGrpSpPr>
        <p:grpSpPr>
          <a:xfrm>
            <a:off x="887673" y="2319672"/>
            <a:ext cx="6840126" cy="498414"/>
            <a:chOff x="657162" y="1688359"/>
            <a:chExt cx="5130094" cy="373810"/>
          </a:xfrm>
        </p:grpSpPr>
        <p:pic>
          <p:nvPicPr>
            <p:cNvPr id="22" name="Google Shape;289;p51"/>
            <p:cNvPicPr preferRelativeResize="0"/>
            <p:nvPr/>
          </p:nvPicPr>
          <p:blipFill rotWithShape="1">
            <a:blip r:embed="rId4"/>
            <a:srcRect/>
            <a:stretch>
              <a:fillRect/>
            </a:stretch>
          </p:blipFill>
          <p:spPr>
            <a:xfrm>
              <a:off x="657162" y="1688359"/>
              <a:ext cx="417704" cy="373810"/>
            </a:xfrm>
            <a:prstGeom prst="rect">
              <a:avLst/>
            </a:prstGeom>
            <a:noFill/>
            <a:ln>
              <a:noFill/>
            </a:ln>
          </p:spPr>
        </p:pic>
        <p:sp>
          <p:nvSpPr>
            <p:cNvPr id="23" name="Google Shape;290;p51"/>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écoutent l’enseignant avec attention</a:t>
              </a:r>
              <a:endParaRPr sz="1465" kern="0" dirty="0">
                <a:solidFill>
                  <a:srgbClr val="000000"/>
                </a:solidFill>
                <a:ea typeface="Arial" panose="020B0604020202020204"/>
                <a:cs typeface="Calibri" panose="020F0502020204030204" pitchFamily="34" charset="0"/>
                <a:sym typeface="Arial" panose="020B0604020202020204"/>
              </a:endParaRPr>
            </a:p>
          </p:txBody>
        </p:sp>
      </p:grpSp>
      <p:grpSp>
        <p:nvGrpSpPr>
          <p:cNvPr id="24" name="Groupe 16"/>
          <p:cNvGrpSpPr/>
          <p:nvPr userDrawn="1"/>
        </p:nvGrpSpPr>
        <p:grpSpPr>
          <a:xfrm>
            <a:off x="954798" y="1692132"/>
            <a:ext cx="5669559" cy="426303"/>
            <a:chOff x="716099" y="1269098"/>
            <a:chExt cx="4252169" cy="319727"/>
          </a:xfrm>
        </p:grpSpPr>
        <p:sp>
          <p:nvSpPr>
            <p:cNvPr id="25" name="Google Shape;293;p51"/>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lèvent la main pour participer</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26" name="Google Shape;294;p51" descr="Lever la main - Icônes mains et gestes gratuites"/>
            <p:cNvPicPr preferRelativeResize="0"/>
            <p:nvPr/>
          </p:nvPicPr>
          <p:blipFill rotWithShape="1">
            <a:blip r:embed="rId5"/>
            <a:srcRect/>
            <a:stretch>
              <a:fillRect/>
            </a:stretch>
          </p:blipFill>
          <p:spPr>
            <a:xfrm>
              <a:off x="716099" y="1269098"/>
              <a:ext cx="405665" cy="319727"/>
            </a:xfrm>
            <a:prstGeom prst="rect">
              <a:avLst/>
            </a:prstGeom>
            <a:noFill/>
            <a:ln>
              <a:noFill/>
            </a:ln>
          </p:spPr>
        </p:pic>
      </p:grpSp>
      <p:grpSp>
        <p:nvGrpSpPr>
          <p:cNvPr id="27" name="Groupe 4"/>
          <p:cNvGrpSpPr/>
          <p:nvPr userDrawn="1"/>
        </p:nvGrpSpPr>
        <p:grpSpPr>
          <a:xfrm>
            <a:off x="863575" y="916351"/>
            <a:ext cx="6681334" cy="603600"/>
            <a:chOff x="915782" y="892042"/>
            <a:chExt cx="6681334" cy="603600"/>
          </a:xfrm>
        </p:grpSpPr>
        <p:sp>
          <p:nvSpPr>
            <p:cNvPr id="28" name="Google Shape;333;p53"/>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utilisent l’ardoise pour répondre</a:t>
              </a:r>
              <a:endParaRPr sz="2000" kern="0" dirty="0">
                <a:solidFill>
                  <a:srgbClr val="000000"/>
                </a:solidFill>
                <a:cs typeface="Calibri" panose="020F0502020204030204" pitchFamily="34" charset="0"/>
                <a:sym typeface="Arial" panose="020B0604020202020204"/>
              </a:endParaRPr>
            </a:p>
          </p:txBody>
        </p:sp>
        <p:grpSp>
          <p:nvGrpSpPr>
            <p:cNvPr id="29" name="Groupe 26"/>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p:cNvPicPr preferRelativeResize="0"/>
              <p:nvPr/>
            </p:nvPicPr>
            <p:blipFill rotWithShape="1">
              <a:blip r:embed="rId6"/>
              <a:srcRect l="18242" t="9344" r="18458" b="23864"/>
              <a:stretch>
                <a:fillRect/>
              </a:stretch>
            </p:blipFill>
            <p:spPr>
              <a:xfrm>
                <a:off x="779845" y="4335989"/>
                <a:ext cx="442253" cy="575842"/>
              </a:xfrm>
              <a:prstGeom prst="rect">
                <a:avLst/>
              </a:prstGeom>
              <a:noFill/>
              <a:ln>
                <a:noFill/>
              </a:ln>
            </p:spPr>
          </p:pic>
          <p:sp>
            <p:nvSpPr>
              <p:cNvPr id="31" name="Rectangle 30"/>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buClr>
                    <a:srgbClr val="000000"/>
                  </a:buClr>
                </a:pPr>
                <a:endParaRPr lang="fr-FR" sz="1865" kern="0" dirty="0">
                  <a:solidFill>
                    <a:srgbClr val="FFFFFF"/>
                  </a:solidFill>
                  <a:cs typeface="Calibri" panose="020F0502020204030204" pitchFamily="34" charset="0"/>
                  <a:sym typeface="Arial" panose="020B0604020202020204"/>
                </a:endParaRPr>
              </a:p>
            </p:txBody>
          </p:sp>
        </p:grpSp>
      </p:grpSp>
      <p:grpSp>
        <p:nvGrpSpPr>
          <p:cNvPr id="32" name="Groupe 18"/>
          <p:cNvGrpSpPr/>
          <p:nvPr userDrawn="1"/>
        </p:nvGrpSpPr>
        <p:grpSpPr>
          <a:xfrm>
            <a:off x="915782" y="3014983"/>
            <a:ext cx="8342891" cy="482880"/>
            <a:chOff x="686836" y="2261237"/>
            <a:chExt cx="6257168" cy="362160"/>
          </a:xfrm>
        </p:grpSpPr>
        <p:sp>
          <p:nvSpPr>
            <p:cNvPr id="33" name="Google Shape;295;p51"/>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élèvent gardent des traces écrites sur les livrets ou leurs cahiers</a:t>
              </a:r>
              <a:endParaRPr sz="1465" kern="0" dirty="0">
                <a:solidFill>
                  <a:srgbClr val="000000"/>
                </a:solidFill>
                <a:ea typeface="Arial" panose="020B0604020202020204"/>
                <a:cs typeface="Calibri" panose="020F0502020204030204" pitchFamily="34" charset="0"/>
                <a:sym typeface="Arial" panose="020B0604020202020204"/>
              </a:endParaRPr>
            </a:p>
          </p:txBody>
        </p:sp>
        <p:grpSp>
          <p:nvGrpSpPr>
            <p:cNvPr id="34" name="Groupe 37"/>
            <p:cNvGrpSpPr/>
            <p:nvPr/>
          </p:nvGrpSpPr>
          <p:grpSpPr>
            <a:xfrm>
              <a:off x="686836" y="2261237"/>
              <a:ext cx="413750" cy="353971"/>
              <a:chOff x="10280460" y="4850932"/>
              <a:chExt cx="630930" cy="588164"/>
            </a:xfrm>
          </p:grpSpPr>
          <p:pic>
            <p:nvPicPr>
              <p:cNvPr id="35" name="Picture 7"/>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l’élève</a:t>
            </a:r>
            <a:endParaRPr lang="fr-FR" sz="1865" kern="0" dirty="0">
              <a:solidFill>
                <a:srgbClr val="000000"/>
              </a:solidFill>
              <a:cs typeface="Calibri" panose="020F0502020204030204" pitchFamily="34" charset="0"/>
              <a:sym typeface="Arial" panose="020B0604020202020204"/>
            </a:endParaRPr>
          </a:p>
        </p:txBody>
      </p:sp>
      <p:sp>
        <p:nvSpPr>
          <p:cNvPr id="38" name="Google Shape;335;p53"/>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passent au tableau</a:t>
            </a:r>
            <a:endParaRPr sz="2000" kern="0" dirty="0">
              <a:solidFill>
                <a:srgbClr val="000000"/>
              </a:solidFill>
              <a:cs typeface="Calibri" panose="020F0502020204030204" pitchFamily="34" charset="0"/>
              <a:sym typeface="Arial" panose="020B0604020202020204"/>
            </a:endParaRPr>
          </a:p>
        </p:txBody>
      </p:sp>
      <p:pic>
        <p:nvPicPr>
          <p:cNvPr id="39" name="Picture 1"/>
          <p:cNvPicPr>
            <a:picLocks noChangeAspect="1"/>
          </p:cNvPicPr>
          <p:nvPr userDrawn="1"/>
        </p:nvPicPr>
        <p:blipFill>
          <a:blip r:embed="rId9" cstate="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p:cNvGrpSpPr/>
          <p:nvPr userDrawn="1"/>
        </p:nvGrpSpPr>
        <p:grpSpPr>
          <a:xfrm>
            <a:off x="812158" y="844906"/>
            <a:ext cx="10567685" cy="5198169"/>
            <a:chOff x="2184399" y="1402024"/>
            <a:chExt cx="7823200" cy="4942038"/>
          </a:xfrm>
        </p:grpSpPr>
        <p:sp>
          <p:nvSpPr>
            <p:cNvPr id="3" name="Rectangle : coins arrondis 10"/>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latin typeface="Calibri" panose="020F0502020204030204"/>
                <a:sym typeface="Arial" panose="020B0604020202020204"/>
              </a:endParaRPr>
            </a:p>
          </p:txBody>
        </p:sp>
        <p:sp>
          <p:nvSpPr>
            <p:cNvPr id="6" name="Rectangle 5"/>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latin typeface="Calibri" panose="020F0502020204030204"/>
                <a:sym typeface="Arial" panose="020B0604020202020204"/>
              </a:endParaRPr>
            </a:p>
          </p:txBody>
        </p:sp>
      </p:grpSp>
      <p:sp>
        <p:nvSpPr>
          <p:cNvPr id="8" name="Oval 7"/>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latin typeface="Calibri" panose="020F0502020204030204"/>
              <a:sym typeface="Arial" panose="020B0604020202020204"/>
            </a:endParaRPr>
          </a:p>
        </p:txBody>
      </p:sp>
      <p:sp>
        <p:nvSpPr>
          <p:cNvPr id="10" name="ZoneTexte 4"/>
          <p:cNvSpPr txBox="1"/>
          <p:nvPr userDrawn="1"/>
        </p:nvSpPr>
        <p:spPr>
          <a:xfrm>
            <a:off x="946951" y="3651380"/>
            <a:ext cx="10298101" cy="769441"/>
          </a:xfrm>
          <a:prstGeom prst="rect">
            <a:avLst/>
          </a:prstGeom>
          <a:noFill/>
        </p:spPr>
        <p:txBody>
          <a:bodyPr wrap="square">
            <a:spAutoFit/>
          </a:bodyPr>
          <a:lstStyle/>
          <a:p>
            <a:pPr algn="ctr" defTabSz="457200">
              <a:defRPr/>
            </a:pPr>
            <a:r>
              <a:rPr lang="fr-FR" sz="4400" b="1" dirty="0">
                <a:solidFill>
                  <a:srgbClr val="F19D19"/>
                </a:solidFill>
                <a:latin typeface="Calibri" panose="020F0502020204030204"/>
                <a:cs typeface="Arial" panose="020B0604020202020204"/>
                <a:sym typeface="Arial" panose="020B0604020202020204"/>
              </a:rPr>
              <a:t>Clôture de la séance</a:t>
            </a:r>
          </a:p>
        </p:txBody>
      </p:sp>
      <p:pic>
        <p:nvPicPr>
          <p:cNvPr id="14" name="Picture 18"/>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lide Clôture">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rPr>
              <a:t>C</a:t>
            </a:r>
            <a:endParaRPr kumimoji="0" lang="fr-FR" sz="1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pic>
        <p:nvPicPr>
          <p:cNvPr id="19"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fr-FR"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fr-FR"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
        <p:nvSpPr>
          <p:cNvPr id="6" name="Rectangle 5"/>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7" name="Rectangle 6"/>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9" name="Title 8"/>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pic>
        <p:nvPicPr>
          <p:cNvPr id="11"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4" name="Google Shape;145;p17"/>
          <p:cNvSpPr txBox="1">
            <a:spLocks noGrp="1"/>
          </p:cNvSpPr>
          <p:nvPr>
            <p:ph type="subTitle" idx="9"/>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5" name="Google Shape;146;p17"/>
          <p:cNvSpPr txBox="1">
            <a:spLocks noGrp="1"/>
          </p:cNvSpPr>
          <p:nvPr>
            <p:ph type="title" idx="19"/>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p:cNvSpPr txBox="1">
            <a:spLocks noGrp="1"/>
          </p:cNvSpPr>
          <p:nvPr>
            <p:ph type="subTitle" idx="29"/>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7" name="Google Shape;148;p17"/>
          <p:cNvSpPr txBox="1">
            <a:spLocks noGrp="1"/>
          </p:cNvSpPr>
          <p:nvPr>
            <p:ph type="subTitle" idx="39"/>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8" name="Google Shape;149;p17"/>
          <p:cNvSpPr txBox="1">
            <a:spLocks noGrp="1"/>
          </p:cNvSpPr>
          <p:nvPr>
            <p:ph type="title" idx="49"/>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p:cNvSpPr txBox="1">
            <a:spLocks noGrp="1"/>
          </p:cNvSpPr>
          <p:nvPr>
            <p:ph type="title" idx="59"/>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p:cNvSpPr txBox="1">
            <a:spLocks noGrp="1"/>
          </p:cNvSpPr>
          <p:nvPr>
            <p:ph type="title" idx="69"/>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p:cNvSpPr txBox="1">
            <a:spLocks noGrp="1"/>
          </p:cNvSpPr>
          <p:nvPr>
            <p:ph type="title" idx="79"/>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p:cNvSpPr txBox="1">
            <a:spLocks noGrp="1"/>
          </p:cNvSpPr>
          <p:nvPr>
            <p:ph type="title" idx="89"/>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p:cNvSpPr txBox="1">
            <a:spLocks noGrp="1"/>
          </p:cNvSpPr>
          <p:nvPr>
            <p:ph type="title" idx="99"/>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p:cNvSpPr txBox="1">
            <a:spLocks noGrp="1"/>
          </p:cNvSpPr>
          <p:nvPr>
            <p:ph type="title" idx="109"/>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cSld>
  <p:clrMapOvr>
    <a:masterClrMapping/>
  </p:clrMapOvr>
  <p:hf sldNum="0"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Page de garde">
    <p:spTree>
      <p:nvGrpSpPr>
        <p:cNvPr id="1" name=""/>
        <p:cNvGrpSpPr/>
        <p:nvPr/>
      </p:nvGrpSpPr>
      <p:grpSpPr>
        <a:xfrm>
          <a:off x="0" y="0"/>
          <a:ext cx="0" cy="0"/>
          <a:chOff x="0" y="0"/>
          <a:chExt cx="0" cy="0"/>
        </a:xfrm>
      </p:grpSpPr>
      <p:sp>
        <p:nvSpPr>
          <p:cNvPr id="23" name="Google Shape;738;p98"/>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400">
              <a:lnSpc>
                <a:spcPct val="184000"/>
              </a:lnSpc>
              <a:defRPr sz="1800" b="0" i="0" u="none" strike="noStrike" kern="0" cap="none" spc="0" baseline="0">
                <a:solidFill>
                  <a:srgbClr val="000000"/>
                </a:solidFill>
                <a:uFillTx/>
              </a:defRPr>
            </a:pPr>
            <a:r>
              <a:rPr lang="fr-FR" b="1" kern="0">
                <a:solidFill>
                  <a:srgbClr val="FFFFFF"/>
                </a:solidFill>
                <a:ea typeface="Calibri" panose="020F0502020204030204"/>
                <a:cs typeface="Calibri" panose="020F0502020204030204"/>
              </a:rPr>
              <a:t>Niveau</a:t>
            </a:r>
            <a:r>
              <a:rPr lang="fr-FR" sz="1200" b="1" kern="0">
                <a:solidFill>
                  <a:srgbClr val="FFFFFF"/>
                </a:solidFill>
                <a:latin typeface="Dosis"/>
                <a:ea typeface="Dosis"/>
                <a:cs typeface="Dosis"/>
              </a:rPr>
              <a:t>    </a:t>
            </a:r>
            <a:r>
              <a:rPr lang="fr-FR" sz="1000" b="1" kern="0">
                <a:solidFill>
                  <a:srgbClr val="FFFFFF"/>
                </a:solidFill>
                <a:latin typeface="Dosis"/>
                <a:ea typeface="Dosis"/>
                <a:cs typeface="Dosis"/>
              </a:rPr>
              <a:t>            </a:t>
            </a:r>
            <a:r>
              <a:rPr lang="fr-FR" sz="1200" b="1" kern="0">
                <a:solidFill>
                  <a:srgbClr val="FFFFFF"/>
                </a:solidFill>
                <a:latin typeface="Dosis"/>
                <a:ea typeface="Dosis"/>
                <a:cs typeface="Dosis"/>
              </a:rPr>
              <a:t>             </a:t>
            </a:r>
            <a:endParaRPr lang="fr-FR" sz="1100" kern="0">
              <a:solidFill>
                <a:srgbClr val="000000"/>
              </a:solidFill>
            </a:endParaRPr>
          </a:p>
        </p:txBody>
      </p:sp>
      <p:pic>
        <p:nvPicPr>
          <p:cNvPr id="24" name="Google Shape;743;p98"/>
          <p:cNvPicPr>
            <a:picLocks noChangeAspect="1"/>
          </p:cNvPicPr>
          <p:nvPr userDrawn="1"/>
        </p:nvPicPr>
        <p:blipFill>
          <a:blip r:embed="rId2"/>
          <a:srcRect/>
          <a:stretch>
            <a:fillRect/>
          </a:stretch>
        </p:blipFill>
        <p:spPr>
          <a:xfrm>
            <a:off x="10400923" y="1260711"/>
            <a:ext cx="1519859" cy="1217796"/>
          </a:xfrm>
          <a:prstGeom prst="rect">
            <a:avLst/>
          </a:prstGeom>
          <a:noFill/>
          <a:ln cap="flat">
            <a:noFill/>
          </a:ln>
        </p:spPr>
      </p:pic>
      <p:sp>
        <p:nvSpPr>
          <p:cNvPr id="25" name="Google Shape;744;p98"/>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400">
              <a:lnSpc>
                <a:spcPct val="184000"/>
              </a:lnSpc>
              <a:defRPr sz="1800" b="0" i="0" u="none" strike="noStrike" kern="0" cap="none" spc="0" baseline="0">
                <a:solidFill>
                  <a:srgbClr val="000000"/>
                </a:solidFill>
                <a:uFillTx/>
              </a:defRPr>
            </a:pPr>
            <a:r>
              <a:rPr lang="fr-FR" b="1" kern="0" dirty="0">
                <a:solidFill>
                  <a:srgbClr val="FFFFFF"/>
                </a:solidFill>
                <a:ea typeface="Calibri" panose="020F0502020204030204" pitchFamily="34" charset="0"/>
                <a:cs typeface="Calibri" panose="020F0502020204030204" pitchFamily="34" charset="0"/>
              </a:rPr>
              <a:t>Niveau</a:t>
            </a:r>
            <a:r>
              <a:rPr lang="fr-FR" sz="1600" b="1" kern="0" dirty="0">
                <a:solidFill>
                  <a:srgbClr val="FFFFFF"/>
                </a:solidFill>
                <a:ea typeface="Calibri" panose="020F0502020204030204" pitchFamily="34" charset="0"/>
                <a:cs typeface="Calibri" panose="020F0502020204030204" pitchFamily="34" charset="0"/>
              </a:rPr>
              <a:t>         </a:t>
            </a:r>
            <a:endParaRPr lang="fr-FR" kern="0" dirty="0">
              <a:solidFill>
                <a:srgbClr val="000000"/>
              </a:solidFill>
              <a:ea typeface="Calibri" panose="020F0502020204030204" pitchFamily="34" charset="0"/>
              <a:cs typeface="Calibri" panose="020F0502020204030204" pitchFamily="34" charset="0"/>
            </a:endParaRPr>
          </a:p>
        </p:txBody>
      </p:sp>
      <p:sp>
        <p:nvSpPr>
          <p:cNvPr id="26" name="Google Shape;745;p98"/>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400">
              <a:defRPr sz="1800" b="0" i="0" u="none" strike="noStrike" kern="0" cap="none" spc="0" baseline="0">
                <a:solidFill>
                  <a:srgbClr val="000000"/>
                </a:solidFill>
                <a:uFillTx/>
              </a:defRPr>
            </a:pPr>
            <a:r>
              <a:rPr lang="fr-FR" b="1" kern="0" dirty="0">
                <a:solidFill>
                  <a:srgbClr val="FCBF18"/>
                </a:solidFill>
                <a:ea typeface="Calibri" panose="020F0502020204030204" pitchFamily="34" charset="0"/>
                <a:cs typeface="Calibri" panose="020F0502020204030204" pitchFamily="34" charset="0"/>
              </a:rPr>
              <a:t> </a:t>
            </a:r>
          </a:p>
        </p:txBody>
      </p:sp>
      <p:grpSp>
        <p:nvGrpSpPr>
          <p:cNvPr id="27" name="Groupe 26"/>
          <p:cNvGrpSpPr/>
          <p:nvPr userDrawn="1"/>
        </p:nvGrpSpPr>
        <p:grpSpPr>
          <a:xfrm>
            <a:off x="271218" y="4592685"/>
            <a:ext cx="6693265" cy="522000"/>
            <a:chOff x="304312" y="4531839"/>
            <a:chExt cx="5990003" cy="696796"/>
          </a:xfrm>
          <a:solidFill>
            <a:srgbClr val="0F9ED5"/>
          </a:solidFill>
        </p:grpSpPr>
        <p:sp>
          <p:nvSpPr>
            <p:cNvPr id="28" name="Google Shape;223;p26"/>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400"/>
              <a:endParaRPr lang="fr-FR" b="1" dirty="0">
                <a:solidFill>
                  <a:srgbClr val="FFFFFF"/>
                </a:solidFill>
                <a:ea typeface="Calibri" panose="020F0502020204030204"/>
                <a:cs typeface="Calibri" panose="020F0502020204030204"/>
              </a:endParaRPr>
            </a:p>
          </p:txBody>
        </p:sp>
        <p:sp>
          <p:nvSpPr>
            <p:cNvPr id="29" name="Google Shape;735;p98"/>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grpSp>
        <p:nvGrpSpPr>
          <p:cNvPr id="31" name="Groupe 30"/>
          <p:cNvGrpSpPr/>
          <p:nvPr userDrawn="1"/>
        </p:nvGrpSpPr>
        <p:grpSpPr>
          <a:xfrm>
            <a:off x="271218" y="5289789"/>
            <a:ext cx="6693265" cy="522000"/>
            <a:chOff x="304312" y="5304657"/>
            <a:chExt cx="5990003" cy="696796"/>
          </a:xfrm>
          <a:solidFill>
            <a:srgbClr val="336FB6"/>
          </a:solidFill>
        </p:grpSpPr>
        <p:sp>
          <p:nvSpPr>
            <p:cNvPr id="32" name="Google Shape;224;p26"/>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400">
                <a:defRPr sz="1800" b="0" i="0" u="none" strike="noStrike" kern="0" cap="none" spc="0" baseline="0">
                  <a:solidFill>
                    <a:srgbClr val="000000"/>
                  </a:solidFill>
                  <a:uFillTx/>
                </a:defRPr>
              </a:pPr>
              <a:r>
                <a:rPr lang="fr-FR" b="1" kern="0" dirty="0">
                  <a:solidFill>
                    <a:srgbClr val="FFFFFF"/>
                  </a:solidFill>
                  <a:ea typeface="Calibri" panose="020F0502020204030204"/>
                  <a:cs typeface="Calibri" panose="020F0502020204030204"/>
                </a:rPr>
                <a:t> </a:t>
              </a:r>
              <a:r>
                <a:rPr lang="fr-FR" sz="2000" b="1" kern="0" dirty="0">
                  <a:solidFill>
                    <a:srgbClr val="FFFFFF"/>
                  </a:solidFill>
                  <a:ea typeface="Calibri" panose="020F0502020204030204"/>
                  <a:cs typeface="Calibri" panose="020F0502020204030204"/>
                </a:rPr>
                <a:t> </a:t>
              </a:r>
            </a:p>
          </p:txBody>
        </p:sp>
        <p:sp>
          <p:nvSpPr>
            <p:cNvPr id="33" name="Google Shape;742;p98"/>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pic>
        <p:nvPicPr>
          <p:cNvPr id="35" name="Google Shape;730;p98" descr="الصفحة الرئيسية"/>
          <p:cNvPicPr>
            <a:picLocks noChangeAspect="1"/>
          </p:cNvPicPr>
          <p:nvPr userDrawn="1"/>
        </p:nvPicPr>
        <p:blipFill>
          <a:blip r:embed="rId3"/>
          <a:srcRect/>
          <a:stretch>
            <a:fillRect/>
          </a:stretch>
        </p:blipFill>
        <p:spPr>
          <a:xfrm>
            <a:off x="3668233" y="0"/>
            <a:ext cx="4855535" cy="736270"/>
          </a:xfrm>
          <a:prstGeom prst="rect">
            <a:avLst/>
          </a:prstGeom>
          <a:noFill/>
          <a:ln cap="flat">
            <a:noFill/>
          </a:ln>
        </p:spPr>
      </p:pic>
      <p:sp>
        <p:nvSpPr>
          <p:cNvPr id="45" name="Espace réservé du texte 43"/>
          <p:cNvSpPr>
            <a:spLocks noGrp="1"/>
          </p:cNvSpPr>
          <p:nvPr>
            <p:ph type="body" sz="quarter" idx="14" hasCustomPrompt="1"/>
          </p:nvPr>
        </p:nvSpPr>
        <p:spPr>
          <a:xfrm>
            <a:off x="10803924" y="1882678"/>
            <a:ext cx="717129" cy="346211"/>
          </a:xfrm>
        </p:spPr>
        <p:txBody>
          <a:bodyPr>
            <a:noAutofit/>
          </a:bodyPr>
          <a:lstStyle>
            <a:lvl1pPr marL="0" indent="0" algn="ctr" defTabSz="914400"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p:cNvSpPr txBox="1"/>
          <p:nvPr userDrawn="1"/>
        </p:nvSpPr>
        <p:spPr>
          <a:xfrm>
            <a:off x="391997" y="1378425"/>
            <a:ext cx="4855536" cy="923330"/>
          </a:xfrm>
          <a:prstGeom prst="rect">
            <a:avLst/>
          </a:prstGeom>
          <a:noFill/>
        </p:spPr>
        <p:txBody>
          <a:bodyPr wrap="square" rtlCol="0">
            <a:spAutoFit/>
          </a:bodyPr>
          <a:lstStyle/>
          <a:p>
            <a:r>
              <a:rPr lang="fr-FR" sz="5400" b="1" kern="0" dirty="0">
                <a:solidFill>
                  <a:srgbClr val="002060"/>
                </a:solidFill>
                <a:cs typeface="Calibri" panose="020F0502020204030204"/>
              </a:rPr>
              <a:t>Physique chimie</a:t>
            </a:r>
          </a:p>
        </p:txBody>
      </p:sp>
      <p:sp>
        <p:nvSpPr>
          <p:cNvPr id="9" name="TextBox 8"/>
          <p:cNvSpPr txBox="1"/>
          <p:nvPr userDrawn="1"/>
        </p:nvSpPr>
        <p:spPr>
          <a:xfrm>
            <a:off x="391997" y="2305050"/>
            <a:ext cx="1519200" cy="553998"/>
          </a:xfrm>
          <a:prstGeom prst="rect">
            <a:avLst/>
          </a:prstGeom>
          <a:noFill/>
        </p:spPr>
        <p:txBody>
          <a:bodyPr wrap="square" rtlCol="0">
            <a:spAutoFit/>
          </a:bodyPr>
          <a:lstStyle/>
          <a:p>
            <a:r>
              <a:rPr lang="en-US" sz="3000" b="1" kern="0" dirty="0">
                <a:solidFill>
                  <a:srgbClr val="0070C0"/>
                </a:solidFill>
                <a:cs typeface="Calibri" panose="020F0502020204030204" pitchFamily="34" charset="0"/>
              </a:rPr>
              <a:t>Période</a:t>
            </a:r>
            <a:endParaRPr lang="fr-FR" sz="3000" b="1" kern="0" dirty="0">
              <a:solidFill>
                <a:srgbClr val="0070C0"/>
              </a:solidFill>
              <a:cs typeface="Calibri" panose="020F0502020204030204" pitchFamily="34" charset="0"/>
            </a:endParaRPr>
          </a:p>
        </p:txBody>
      </p:sp>
      <p:sp>
        <p:nvSpPr>
          <p:cNvPr id="2" name="Espace réservé du texte 43"/>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endParaRPr lang="fr-FR" dirty="0"/>
          </a:p>
        </p:txBody>
      </p:sp>
      <p:sp>
        <p:nvSpPr>
          <p:cNvPr id="5" name="Espace réservé du texte 43"/>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en-US" dirty="0"/>
              <a:t>Chapitre 2</a:t>
            </a:r>
            <a:endParaRPr lang="fr-FR" dirty="0"/>
          </a:p>
        </p:txBody>
      </p:sp>
      <p:sp>
        <p:nvSpPr>
          <p:cNvPr id="6" name="Espace réservé du texte 43"/>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fr-FR" sz="1800" b="1" dirty="0">
                <a:solidFill>
                  <a:srgbClr val="FFFFFF"/>
                </a:solidFill>
                <a:latin typeface="Calibri" panose="020F0502020204030204"/>
                <a:ea typeface="Calibri" panose="020F0502020204030204"/>
                <a:cs typeface="Calibri" panose="020F0502020204030204"/>
              </a:rPr>
              <a:t>Tâche</a:t>
            </a:r>
            <a:r>
              <a:rPr lang="en-US" dirty="0"/>
              <a:t> 1</a:t>
            </a:r>
            <a:endParaRPr lang="fr-FR" dirty="0"/>
          </a:p>
        </p:txBody>
      </p:sp>
      <p:sp>
        <p:nvSpPr>
          <p:cNvPr id="10" name="Espace réservé du texte 43"/>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defRPr lang="fr-FR" sz="1800" b="1" kern="1200">
                <a:solidFill>
                  <a:srgbClr val="FFFFFF"/>
                </a:solidFill>
                <a:latin typeface="Calibri" panose="020F0502020204030204"/>
                <a:ea typeface="Calibri" panose="020F0502020204030204"/>
                <a:cs typeface="Calibri" panose="020F0502020204030204"/>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defRPr/>
            </a:pPr>
            <a:endParaRPr lang="fr-FR" dirty="0"/>
          </a:p>
        </p:txBody>
      </p:sp>
      <p:sp>
        <p:nvSpPr>
          <p:cNvPr id="4" name="Google Shape;735;p98"/>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sp>
        <p:nvSpPr>
          <p:cNvPr id="11" name="Google Shape;735;p98"/>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grpSp>
        <p:nvGrpSpPr>
          <p:cNvPr id="12" name="Groupe 26"/>
          <p:cNvGrpSpPr/>
          <p:nvPr userDrawn="1"/>
        </p:nvGrpSpPr>
        <p:grpSpPr>
          <a:xfrm>
            <a:off x="271217" y="3894112"/>
            <a:ext cx="6693265" cy="522000"/>
            <a:chOff x="304312" y="4531839"/>
            <a:chExt cx="5990003" cy="696796"/>
          </a:xfrm>
          <a:solidFill>
            <a:srgbClr val="336FB6"/>
          </a:solidFill>
        </p:grpSpPr>
        <p:sp>
          <p:nvSpPr>
            <p:cNvPr id="13" name="Google Shape;223;p26"/>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400"/>
              <a:endParaRPr lang="fr-FR" b="1" dirty="0">
                <a:solidFill>
                  <a:srgbClr val="FFFFFF"/>
                </a:solidFill>
                <a:ea typeface="Calibri" panose="020F0502020204030204"/>
                <a:cs typeface="Calibri" panose="020F0502020204030204"/>
              </a:endParaRPr>
            </a:p>
          </p:txBody>
        </p:sp>
        <p:sp>
          <p:nvSpPr>
            <p:cNvPr id="14" name="Google Shape;735;p98"/>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sp>
        <p:nvSpPr>
          <p:cNvPr id="15" name="Espace réservé du texte 43"/>
          <p:cNvSpPr>
            <a:spLocks noGrp="1"/>
          </p:cNvSpPr>
          <p:nvPr>
            <p:ph type="body" sz="quarter" idx="25"/>
          </p:nvPr>
        </p:nvSpPr>
        <p:spPr>
          <a:xfrm>
            <a:off x="2120814" y="3892643"/>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endParaRPr lang="fr-FR" dirty="0"/>
          </a:p>
        </p:txBody>
      </p:sp>
      <p:sp>
        <p:nvSpPr>
          <p:cNvPr id="16" name="Espace réservé du texte 43"/>
          <p:cNvSpPr>
            <a:spLocks noGrp="1"/>
          </p:cNvSpPr>
          <p:nvPr>
            <p:ph type="body" sz="quarter" idx="26" hasCustomPrompt="1"/>
          </p:nvPr>
        </p:nvSpPr>
        <p:spPr>
          <a:xfrm>
            <a:off x="271216" y="3892643"/>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fr-FR" sz="1800" b="1" dirty="0">
                <a:solidFill>
                  <a:srgbClr val="FFFFFF"/>
                </a:solidFill>
                <a:latin typeface="Calibri" panose="020F0502020204030204"/>
                <a:ea typeface="Calibri" panose="020F0502020204030204"/>
                <a:cs typeface="Calibri" panose="020F0502020204030204"/>
              </a:rPr>
              <a:t>Thème</a:t>
            </a:r>
            <a:r>
              <a:rPr lang="en-US" dirty="0"/>
              <a:t> 2</a:t>
            </a:r>
            <a:endParaRPr lang="fr-FR" dirty="0"/>
          </a:p>
        </p:txBody>
      </p:sp>
      <p:sp>
        <p:nvSpPr>
          <p:cNvPr id="17" name="Google Shape;735;p98"/>
          <p:cNvSpPr/>
          <p:nvPr userDrawn="1"/>
        </p:nvSpPr>
        <p:spPr>
          <a:xfrm>
            <a:off x="1968786" y="3915312"/>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pic>
        <p:nvPicPr>
          <p:cNvPr id="18" name="Image 6"/>
          <p:cNvPicPr>
            <a:picLocks noChangeAspect="1"/>
          </p:cNvPicPr>
          <p:nvPr userDrawn="1"/>
        </p:nvPicPr>
        <p:blipFill>
          <a:blip r:embed="rId4"/>
          <a:stretch>
            <a:fillRect/>
          </a:stretch>
        </p:blipFill>
        <p:spPr>
          <a:xfrm>
            <a:off x="7966502" y="3495345"/>
            <a:ext cx="3952359" cy="2925971"/>
          </a:xfrm>
          <a:prstGeom prst="rect">
            <a:avLst/>
          </a:prstGeom>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Pages réservées à l’enseignant(e)</a:t>
            </a:r>
            <a:endParaRPr sz="1465" kern="0" dirty="0">
              <a:solidFill>
                <a:srgbClr val="000000"/>
              </a:solidFill>
              <a:ea typeface="Arial" panose="020B0604020202020204"/>
              <a:cs typeface="Calibri" panose="020F0502020204030204" pitchFamily="34" charset="0"/>
              <a:sym typeface="Arial" panose="020B0604020202020204"/>
            </a:endParaRPr>
          </a:p>
        </p:txBody>
      </p:sp>
      <p:sp>
        <p:nvSpPr>
          <p:cNvPr id="7" name="Google Shape;322;p52"/>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Modelage de la tâche par l’enseignant (explicitation à haute voix)</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8" name="Google Shape;318;p52" descr="Image générée"/>
          <p:cNvPicPr preferRelativeResize="0"/>
          <p:nvPr userDrawn="1"/>
        </p:nvPicPr>
        <p:blipFill rotWithShape="1">
          <a:blip r:embed="rId2"/>
          <a:srcRect t="23545" r="71114" b="60700"/>
          <a:stretch>
            <a:fillRect/>
          </a:stretch>
        </p:blipFill>
        <p:spPr>
          <a:xfrm>
            <a:off x="992594" y="2946687"/>
            <a:ext cx="1035476" cy="854359"/>
          </a:xfrm>
          <a:prstGeom prst="rect">
            <a:avLst/>
          </a:prstGeom>
          <a:noFill/>
          <a:ln>
            <a:noFill/>
          </a:ln>
        </p:spPr>
      </p:pic>
      <p:sp>
        <p:nvSpPr>
          <p:cNvPr id="9" name="Google Shape;322;p52"/>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Consignes et explications données aux élèves – hors modelage (à dire à haute voix)</a:t>
            </a:r>
            <a:endParaRPr sz="2000" kern="0" dirty="0">
              <a:solidFill>
                <a:srgbClr val="000000"/>
              </a:solidFill>
              <a:ea typeface="Arial" panose="020B0604020202020204"/>
              <a:cs typeface="Calibri" panose="020F0502020204030204" pitchFamily="34" charset="0"/>
              <a:sym typeface="Arial" panose="020B0604020202020204"/>
            </a:endParaRPr>
          </a:p>
        </p:txBody>
      </p:sp>
      <p:sp>
        <p:nvSpPr>
          <p:cNvPr id="10" name="Google Shape;332;p53"/>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Rappel du contrat de classe </a:t>
            </a:r>
            <a:endParaRPr sz="1865" kern="0" dirty="0">
              <a:solidFill>
                <a:srgbClr val="000000"/>
              </a:solidFill>
              <a:cs typeface="Calibri" panose="020F0502020204030204" pitchFamily="34" charset="0"/>
              <a:sym typeface="Arial" panose="020B0604020202020204"/>
            </a:endParaRPr>
          </a:p>
        </p:txBody>
      </p:sp>
      <p:pic>
        <p:nvPicPr>
          <p:cNvPr id="11" name="Google Shape;336;p53"/>
          <p:cNvPicPr preferRelativeResize="0"/>
          <p:nvPr userDrawn="1"/>
        </p:nvPicPr>
        <p:blipFill rotWithShape="1">
          <a:blip r:embed="rId3"/>
          <a:srcRect/>
          <a:stretch>
            <a:fillRect/>
          </a:stretch>
        </p:blipFill>
        <p:spPr>
          <a:xfrm>
            <a:off x="1127953" y="4033935"/>
            <a:ext cx="753729" cy="603600"/>
          </a:xfrm>
          <a:prstGeom prst="rect">
            <a:avLst/>
          </a:prstGeom>
          <a:noFill/>
          <a:ln>
            <a:noFill/>
          </a:ln>
        </p:spPr>
      </p:pic>
      <p:sp>
        <p:nvSpPr>
          <p:cNvPr id="12"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l’enseignant</a:t>
            </a:r>
            <a:endParaRPr lang="fr-FR" sz="1865" kern="0" dirty="0">
              <a:solidFill>
                <a:srgbClr val="000000"/>
              </a:solidFill>
              <a:cs typeface="Calibri" panose="020F0502020204030204" pitchFamily="34" charset="0"/>
              <a:sym typeface="Arial" panose="020B0604020202020204"/>
            </a:endParaRPr>
          </a:p>
        </p:txBody>
      </p:sp>
      <p:grpSp>
        <p:nvGrpSpPr>
          <p:cNvPr id="13" name="Groupe 3"/>
          <p:cNvGrpSpPr/>
          <p:nvPr userDrawn="1"/>
        </p:nvGrpSpPr>
        <p:grpSpPr>
          <a:xfrm>
            <a:off x="1153868" y="2019636"/>
            <a:ext cx="814489" cy="699291"/>
            <a:chOff x="277892" y="2322046"/>
            <a:chExt cx="828656" cy="786827"/>
          </a:xfrm>
        </p:grpSpPr>
        <p:sp>
          <p:nvSpPr>
            <p:cNvPr id="14"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solidFill>
                  <a:prstClr val="black"/>
                </a:solidFill>
                <a:cs typeface="Calibri" panose="020F0502020204030204" pitchFamily="34" charset="0"/>
              </a:endParaRPr>
            </a:p>
          </p:txBody>
        </p:sp>
        <p:sp>
          <p:nvSpPr>
            <p:cNvPr id="15"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solidFill>
                  <a:prstClr val="black"/>
                </a:solidFill>
                <a:cs typeface="Calibri" panose="020F0502020204030204" pitchFamily="34" charset="0"/>
              </a:endParaRPr>
            </a:p>
          </p:txBody>
        </p:sp>
      </p:grpSp>
      <p:pic>
        <p:nvPicPr>
          <p:cNvPr id="16" name="Picture 2" descr="Image générée"/>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Correction du devoir maison</a:t>
            </a:r>
            <a:endParaRPr sz="1865" kern="0" dirty="0">
              <a:solidFill>
                <a:srgbClr val="000000"/>
              </a:solidFill>
              <a:cs typeface="Calibri" panose="020F0502020204030204" pitchFamily="34" charset="0"/>
              <a:sym typeface="Arial" panose="020B0604020202020204"/>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p:cNvGrpSpPr/>
          <p:nvPr userDrawn="1"/>
        </p:nvGrpSpPr>
        <p:grpSpPr>
          <a:xfrm>
            <a:off x="863927" y="4507781"/>
            <a:ext cx="5760430" cy="603600"/>
            <a:chOff x="647945" y="3380837"/>
            <a:chExt cx="4320322" cy="452700"/>
          </a:xfrm>
        </p:grpSpPr>
        <p:sp>
          <p:nvSpPr>
            <p:cNvPr id="3" name="Google Shape;334;p53"/>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200" eaLnBrk="0" fontAlgn="base" hangingPunct="0">
                <a:spcBef>
                  <a:spcPct val="0"/>
                </a:spcBef>
                <a:spcAft>
                  <a:spcPct val="0"/>
                </a:spcAft>
              </a:pPr>
              <a:r>
                <a:rPr lang="fr-FR" altLang="fr-FR" sz="2000" b="1" kern="0" dirty="0">
                  <a:solidFill>
                    <a:srgbClr val="44546A"/>
                  </a:solidFill>
                  <a:cs typeface="Calibri" panose="020F0502020204030204" pitchFamily="34" charset="0"/>
                  <a:sym typeface="Arial" panose="020B0604020202020204"/>
                </a:rPr>
                <a:t>Les élèves travaillent en autonomie</a:t>
              </a:r>
              <a:endParaRPr lang="fr-FR" altLang="fr-FR" sz="2000" kern="0" dirty="0">
                <a:solidFill>
                  <a:srgbClr val="000000"/>
                </a:solidFill>
                <a:cs typeface="Calibri" panose="020F0502020204030204" pitchFamily="34" charset="0"/>
                <a:sym typeface="Arial" panose="020B0604020202020204"/>
              </a:endParaRPr>
            </a:p>
          </p:txBody>
        </p:sp>
        <p:pic>
          <p:nvPicPr>
            <p:cNvPr id="4" name="Google Shape;338;p53"/>
            <p:cNvPicPr preferRelativeResize="0"/>
            <p:nvPr/>
          </p:nvPicPr>
          <p:blipFill rotWithShape="1">
            <a:blip r:embed="rId2"/>
            <a:srcRect/>
            <a:stretch>
              <a:fillRect/>
            </a:stretch>
          </p:blipFill>
          <p:spPr>
            <a:xfrm>
              <a:off x="647945" y="3380837"/>
              <a:ext cx="460215" cy="452700"/>
            </a:xfrm>
            <a:prstGeom prst="rect">
              <a:avLst/>
            </a:prstGeom>
            <a:noFill/>
            <a:ln>
              <a:noFill/>
            </a:ln>
          </p:spPr>
        </p:pic>
      </p:grpSp>
      <p:grpSp>
        <p:nvGrpSpPr>
          <p:cNvPr id="5" name="Groupe 19"/>
          <p:cNvGrpSpPr/>
          <p:nvPr userDrawn="1"/>
        </p:nvGrpSpPr>
        <p:grpSpPr>
          <a:xfrm>
            <a:off x="884384" y="3752370"/>
            <a:ext cx="10372677" cy="498415"/>
            <a:chOff x="663288" y="2814277"/>
            <a:chExt cx="7779508" cy="373811"/>
          </a:xfrm>
        </p:grpSpPr>
        <p:sp>
          <p:nvSpPr>
            <p:cNvPr id="19" name="Google Shape;335;p53"/>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fr-FR" altLang="fr-FR" sz="2000" b="1" kern="0" dirty="0">
                  <a:solidFill>
                    <a:srgbClr val="44546A"/>
                  </a:solidFill>
                  <a:cs typeface="Calibri" panose="020F0502020204030204" pitchFamily="34" charset="0"/>
                  <a:sym typeface="Arial" panose="020B0604020202020204"/>
                </a:rPr>
                <a:t>Les élèves travaillent en binômes</a:t>
              </a:r>
            </a:p>
          </p:txBody>
        </p:sp>
        <p:pic>
          <p:nvPicPr>
            <p:cNvPr id="20" name="Google Shape;339;p53"/>
            <p:cNvPicPr preferRelativeResize="0"/>
            <p:nvPr/>
          </p:nvPicPr>
          <p:blipFill rotWithShape="1">
            <a:blip r:embed="rId3"/>
            <a:srcRect/>
            <a:stretch>
              <a:fillRect/>
            </a:stretch>
          </p:blipFill>
          <p:spPr>
            <a:xfrm>
              <a:off x="663288" y="2814277"/>
              <a:ext cx="413750" cy="373811"/>
            </a:xfrm>
            <a:prstGeom prst="rect">
              <a:avLst/>
            </a:prstGeom>
            <a:noFill/>
            <a:ln>
              <a:noFill/>
            </a:ln>
          </p:spPr>
        </p:pic>
      </p:grpSp>
      <p:grpSp>
        <p:nvGrpSpPr>
          <p:cNvPr id="21" name="Groupe 17"/>
          <p:cNvGrpSpPr/>
          <p:nvPr userDrawn="1"/>
        </p:nvGrpSpPr>
        <p:grpSpPr>
          <a:xfrm>
            <a:off x="887673" y="2319672"/>
            <a:ext cx="6840126" cy="498414"/>
            <a:chOff x="657162" y="1688359"/>
            <a:chExt cx="5130094" cy="373810"/>
          </a:xfrm>
        </p:grpSpPr>
        <p:pic>
          <p:nvPicPr>
            <p:cNvPr id="22" name="Google Shape;289;p51"/>
            <p:cNvPicPr preferRelativeResize="0"/>
            <p:nvPr/>
          </p:nvPicPr>
          <p:blipFill rotWithShape="1">
            <a:blip r:embed="rId4"/>
            <a:srcRect/>
            <a:stretch>
              <a:fillRect/>
            </a:stretch>
          </p:blipFill>
          <p:spPr>
            <a:xfrm>
              <a:off x="657162" y="1688359"/>
              <a:ext cx="417704" cy="373810"/>
            </a:xfrm>
            <a:prstGeom prst="rect">
              <a:avLst/>
            </a:prstGeom>
            <a:noFill/>
            <a:ln>
              <a:noFill/>
            </a:ln>
          </p:spPr>
        </p:pic>
        <p:sp>
          <p:nvSpPr>
            <p:cNvPr id="23" name="Google Shape;290;p51"/>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écoutent l’enseignant avec attention</a:t>
              </a:r>
              <a:endParaRPr sz="1465" kern="0" dirty="0">
                <a:solidFill>
                  <a:srgbClr val="000000"/>
                </a:solidFill>
                <a:ea typeface="Arial" panose="020B0604020202020204"/>
                <a:cs typeface="Calibri" panose="020F0502020204030204" pitchFamily="34" charset="0"/>
                <a:sym typeface="Arial" panose="020B0604020202020204"/>
              </a:endParaRPr>
            </a:p>
          </p:txBody>
        </p:sp>
      </p:grpSp>
      <p:grpSp>
        <p:nvGrpSpPr>
          <p:cNvPr id="24" name="Groupe 16"/>
          <p:cNvGrpSpPr/>
          <p:nvPr userDrawn="1"/>
        </p:nvGrpSpPr>
        <p:grpSpPr>
          <a:xfrm>
            <a:off x="954798" y="1692132"/>
            <a:ext cx="5669559" cy="426303"/>
            <a:chOff x="716099" y="1269098"/>
            <a:chExt cx="4252169" cy="319727"/>
          </a:xfrm>
        </p:grpSpPr>
        <p:sp>
          <p:nvSpPr>
            <p:cNvPr id="25" name="Google Shape;293;p51"/>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lèvent la main pour participer</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26" name="Google Shape;294;p51" descr="Lever la main - Icônes mains et gestes gratuites"/>
            <p:cNvPicPr preferRelativeResize="0"/>
            <p:nvPr/>
          </p:nvPicPr>
          <p:blipFill rotWithShape="1">
            <a:blip r:embed="rId5"/>
            <a:srcRect/>
            <a:stretch>
              <a:fillRect/>
            </a:stretch>
          </p:blipFill>
          <p:spPr>
            <a:xfrm>
              <a:off x="716099" y="1269098"/>
              <a:ext cx="405665" cy="319727"/>
            </a:xfrm>
            <a:prstGeom prst="rect">
              <a:avLst/>
            </a:prstGeom>
            <a:noFill/>
            <a:ln>
              <a:noFill/>
            </a:ln>
          </p:spPr>
        </p:pic>
      </p:grpSp>
      <p:grpSp>
        <p:nvGrpSpPr>
          <p:cNvPr id="27" name="Groupe 4"/>
          <p:cNvGrpSpPr/>
          <p:nvPr userDrawn="1"/>
        </p:nvGrpSpPr>
        <p:grpSpPr>
          <a:xfrm>
            <a:off x="863575" y="916351"/>
            <a:ext cx="6681334" cy="603600"/>
            <a:chOff x="915782" y="892042"/>
            <a:chExt cx="6681334" cy="603600"/>
          </a:xfrm>
        </p:grpSpPr>
        <p:sp>
          <p:nvSpPr>
            <p:cNvPr id="28" name="Google Shape;333;p53"/>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utilisent l’ardoise pour répondre</a:t>
              </a:r>
              <a:endParaRPr sz="2000" kern="0" dirty="0">
                <a:solidFill>
                  <a:srgbClr val="000000"/>
                </a:solidFill>
                <a:cs typeface="Calibri" panose="020F0502020204030204" pitchFamily="34" charset="0"/>
                <a:sym typeface="Arial" panose="020B0604020202020204"/>
              </a:endParaRPr>
            </a:p>
          </p:txBody>
        </p:sp>
        <p:grpSp>
          <p:nvGrpSpPr>
            <p:cNvPr id="29" name="Groupe 26"/>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p:cNvPicPr preferRelativeResize="0"/>
              <p:nvPr/>
            </p:nvPicPr>
            <p:blipFill rotWithShape="1">
              <a:blip r:embed="rId6"/>
              <a:srcRect l="18242" t="9344" r="18458" b="23864"/>
              <a:stretch>
                <a:fillRect/>
              </a:stretch>
            </p:blipFill>
            <p:spPr>
              <a:xfrm>
                <a:off x="779845" y="4335989"/>
                <a:ext cx="442253" cy="575842"/>
              </a:xfrm>
              <a:prstGeom prst="rect">
                <a:avLst/>
              </a:prstGeom>
              <a:noFill/>
              <a:ln>
                <a:noFill/>
              </a:ln>
            </p:spPr>
          </p:pic>
          <p:sp>
            <p:nvSpPr>
              <p:cNvPr id="31" name="Rectangle 30"/>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buClr>
                    <a:srgbClr val="000000"/>
                  </a:buClr>
                </a:pPr>
                <a:endParaRPr lang="fr-FR" sz="1865" kern="0" dirty="0">
                  <a:solidFill>
                    <a:srgbClr val="FFFFFF"/>
                  </a:solidFill>
                  <a:cs typeface="Calibri" panose="020F0502020204030204" pitchFamily="34" charset="0"/>
                  <a:sym typeface="Arial" panose="020B0604020202020204"/>
                </a:endParaRPr>
              </a:p>
            </p:txBody>
          </p:sp>
        </p:grpSp>
      </p:grpSp>
      <p:grpSp>
        <p:nvGrpSpPr>
          <p:cNvPr id="32" name="Groupe 18"/>
          <p:cNvGrpSpPr/>
          <p:nvPr userDrawn="1"/>
        </p:nvGrpSpPr>
        <p:grpSpPr>
          <a:xfrm>
            <a:off x="915782" y="3014983"/>
            <a:ext cx="8342891" cy="482880"/>
            <a:chOff x="686836" y="2261237"/>
            <a:chExt cx="6257168" cy="362160"/>
          </a:xfrm>
        </p:grpSpPr>
        <p:sp>
          <p:nvSpPr>
            <p:cNvPr id="33" name="Google Shape;295;p51"/>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élèvent gardent des traces écrites sur les livrets ou leurs cahiers</a:t>
              </a:r>
              <a:endParaRPr sz="1465" kern="0" dirty="0">
                <a:solidFill>
                  <a:srgbClr val="000000"/>
                </a:solidFill>
                <a:ea typeface="Arial" panose="020B0604020202020204"/>
                <a:cs typeface="Calibri" panose="020F0502020204030204" pitchFamily="34" charset="0"/>
                <a:sym typeface="Arial" panose="020B0604020202020204"/>
              </a:endParaRPr>
            </a:p>
          </p:txBody>
        </p:sp>
        <p:grpSp>
          <p:nvGrpSpPr>
            <p:cNvPr id="34" name="Groupe 37"/>
            <p:cNvGrpSpPr/>
            <p:nvPr/>
          </p:nvGrpSpPr>
          <p:grpSpPr>
            <a:xfrm>
              <a:off x="686836" y="2261237"/>
              <a:ext cx="413750" cy="353971"/>
              <a:chOff x="10280460" y="4850932"/>
              <a:chExt cx="630930" cy="588164"/>
            </a:xfrm>
          </p:grpSpPr>
          <p:pic>
            <p:nvPicPr>
              <p:cNvPr id="35" name="Picture 7"/>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l’élève</a:t>
            </a:r>
            <a:endParaRPr lang="fr-FR" sz="1865" kern="0" dirty="0">
              <a:solidFill>
                <a:srgbClr val="000000"/>
              </a:solidFill>
              <a:cs typeface="Calibri" panose="020F0502020204030204" pitchFamily="34" charset="0"/>
              <a:sym typeface="Arial" panose="020B0604020202020204"/>
            </a:endParaRPr>
          </a:p>
        </p:txBody>
      </p:sp>
      <p:sp>
        <p:nvSpPr>
          <p:cNvPr id="38" name="Google Shape;335;p53"/>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passent au tableau</a:t>
            </a:r>
            <a:endParaRPr sz="2000" kern="0" dirty="0">
              <a:solidFill>
                <a:srgbClr val="000000"/>
              </a:solidFill>
              <a:cs typeface="Calibri" panose="020F0502020204030204" pitchFamily="34" charset="0"/>
              <a:sym typeface="Arial" panose="020B0604020202020204"/>
            </a:endParaRPr>
          </a:p>
        </p:txBody>
      </p:sp>
      <p:pic>
        <p:nvPicPr>
          <p:cNvPr id="39" name="Picture 1"/>
          <p:cNvPicPr>
            <a:picLocks noChangeAspect="1"/>
          </p:cNvPicPr>
          <p:nvPr userDrawn="1"/>
        </p:nvPicPr>
        <p:blipFill>
          <a:blip r:embed="rId9" cstate="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8"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5600" b="1" dirty="0">
                <a:solidFill>
                  <a:prstClr val="black"/>
                </a:solidFill>
              </a:endParaRP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sp>
        <p:nvSpPr>
          <p:cNvPr id="12" name="ZoneTexte 12"/>
          <p:cNvSpPr txBox="1"/>
          <p:nvPr userDrawn="1"/>
        </p:nvSpPr>
        <p:spPr>
          <a:xfrm>
            <a:off x="2858328" y="3954018"/>
            <a:ext cx="6097656" cy="769441"/>
          </a:xfrm>
          <a:prstGeom prst="rect">
            <a:avLst/>
          </a:prstGeom>
          <a:noFill/>
        </p:spPr>
        <p:txBody>
          <a:bodyPr wrap="square">
            <a:spAutoFit/>
          </a:bodyPr>
          <a:lstStyle/>
          <a:p>
            <a:pPr algn="ctr" defTabSz="457200">
              <a:defRPr/>
            </a:pPr>
            <a:r>
              <a:rPr lang="fr-FR" sz="4400" b="1" dirty="0">
                <a:solidFill>
                  <a:srgbClr val="C00000"/>
                </a:solidFill>
              </a:rPr>
              <a:t>Modelage</a:t>
            </a:r>
          </a:p>
        </p:txBody>
      </p:sp>
      <p:pic>
        <p:nvPicPr>
          <p:cNvPr id="13" name="Image 5"/>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p:cNvGrpSpPr/>
          <p:nvPr userDrawn="1"/>
        </p:nvGrpSpPr>
        <p:grpSpPr>
          <a:xfrm>
            <a:off x="5759801" y="1145404"/>
            <a:ext cx="591112" cy="561273"/>
            <a:chOff x="277892" y="2322046"/>
            <a:chExt cx="828656" cy="786827"/>
          </a:xfrm>
        </p:grpSpPr>
        <p:sp>
          <p:nvSpPr>
            <p:cNvPr id="15"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solidFill>
                  <a:prstClr val="black"/>
                </a:solidFill>
              </a:endParaRPr>
            </a:p>
          </p:txBody>
        </p:sp>
        <p:sp>
          <p:nvSpPr>
            <p:cNvPr id="16"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solidFill>
                  <a:prstClr val="black"/>
                </a:solidFill>
              </a:endParaRPr>
            </a:p>
          </p:txBody>
        </p:sp>
      </p:grpSp>
      <p:sp>
        <p:nvSpPr>
          <p:cNvPr id="17"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âche principale">
    <p:spTree>
      <p:nvGrpSpPr>
        <p:cNvPr id="1" name=""/>
        <p:cNvGrpSpPr/>
        <p:nvPr/>
      </p:nvGrpSpPr>
      <p:grpSpPr>
        <a:xfrm>
          <a:off x="0" y="0"/>
          <a:ext cx="0" cy="0"/>
          <a:chOff x="0" y="0"/>
          <a:chExt cx="0" cy="0"/>
        </a:xfrm>
      </p:grpSpPr>
      <p:grpSp>
        <p:nvGrpSpPr>
          <p:cNvPr id="2" name="Group 14"/>
          <p:cNvGrpSpPr/>
          <p:nvPr userDrawn="1"/>
        </p:nvGrpSpPr>
        <p:grpSpPr>
          <a:xfrm>
            <a:off x="4855028" y="1394568"/>
            <a:ext cx="6212869" cy="3873929"/>
            <a:chOff x="1641585" y="1048972"/>
            <a:chExt cx="5867403" cy="3260732"/>
          </a:xfrm>
        </p:grpSpPr>
        <p:sp>
          <p:nvSpPr>
            <p:cNvPr id="13" name="Rectangle : coins arrondis 10"/>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a:solidFill>
                  <a:srgbClr val="000000"/>
                </a:solidFill>
                <a:latin typeface="Arial" panose="020B0604020202020204"/>
              </a:endParaRPr>
            </a:p>
          </p:txBody>
        </p:sp>
        <p:sp>
          <p:nvSpPr>
            <p:cNvPr id="14" name="Rectangle 18"/>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dirty="0">
                <a:solidFill>
                  <a:srgbClr val="000000"/>
                </a:solidFill>
                <a:latin typeface="Arial" panose="020B0604020202020204"/>
              </a:endParaRPr>
            </a:p>
          </p:txBody>
        </p:sp>
        <p:sp>
          <p:nvSpPr>
            <p:cNvPr id="15" name="Rectangle 19"/>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a:solidFill>
                  <a:srgbClr val="000000"/>
                </a:solidFill>
                <a:latin typeface="Arial" panose="020B0604020202020204"/>
              </a:endParaRPr>
            </a:p>
          </p:txBody>
        </p:sp>
      </p:grpSp>
      <p:sp>
        <p:nvSpPr>
          <p:cNvPr id="18" name="Text Placeholder 17"/>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16" name="TextBox 6"/>
          <p:cNvSpPr txBox="1"/>
          <p:nvPr userDrawn="1"/>
        </p:nvSpPr>
        <p:spPr>
          <a:xfrm>
            <a:off x="5025418" y="2384963"/>
            <a:ext cx="5869201" cy="690767"/>
          </a:xfrm>
          <a:prstGeom prst="rect">
            <a:avLst/>
          </a:prstGeom>
          <a:noFill/>
          <a:ln cap="flat">
            <a:noFill/>
          </a:ln>
        </p:spPr>
        <p:txBody>
          <a:bodyPr vert="horz" wrap="square" lIns="0" tIns="0" rIns="0" bIns="0" anchor="t" anchorCtr="1" compatLnSpc="1">
            <a:spAutoFit/>
          </a:bodyPr>
          <a:lstStyle/>
          <a:p>
            <a:pPr algn="ctr">
              <a:lnSpc>
                <a:spcPct val="131000"/>
              </a:lnSpc>
              <a:defRPr sz="1800" b="0" i="0" u="none" strike="noStrike" kern="0" cap="none" spc="0" baseline="0">
                <a:solidFill>
                  <a:srgbClr val="000000"/>
                </a:solidFill>
                <a:uFillTx/>
              </a:defRPr>
            </a:pPr>
            <a:r>
              <a:rPr lang="fr-FR" sz="3735" b="1" kern="0" dirty="0">
                <a:solidFill>
                  <a:srgbClr val="C00000"/>
                </a:solidFill>
                <a:cs typeface="Calibri" panose="020F0502020204030204" pitchFamily="34" charset="0"/>
              </a:rPr>
              <a:t>Tâche principale</a:t>
            </a:r>
          </a:p>
        </p:txBody>
      </p:sp>
      <p:sp>
        <p:nvSpPr>
          <p:cNvPr id="17" name="Rectangle 21"/>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dirty="0">
              <a:solidFill>
                <a:srgbClr val="000000"/>
              </a:solidFill>
              <a:latin typeface="Arial" panose="020B0604020202020204"/>
            </a:endParaRPr>
          </a:p>
        </p:txBody>
      </p:sp>
      <p:sp>
        <p:nvSpPr>
          <p:cNvPr id="19" name="Rectangle 23"/>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400">
              <a:defRPr sz="1800" b="0" i="0" u="none" strike="noStrike" kern="0" cap="none" spc="0" baseline="0">
                <a:solidFill>
                  <a:srgbClr val="000000"/>
                </a:solidFill>
                <a:uFillTx/>
              </a:defRPr>
            </a:pPr>
            <a:r>
              <a:rPr lang="en-US" sz="2400" b="1" kern="0" dirty="0">
                <a:solidFill>
                  <a:srgbClr val="FFFFFF"/>
                </a:solidFill>
                <a:latin typeface="Arial" panose="020B0604020202020204"/>
                <a:cs typeface="Arial" panose="020B0604020202020204"/>
              </a:rPr>
              <a:t>M</a:t>
            </a:r>
            <a:endParaRPr lang="fr-FR" sz="2400" b="1" kern="0" dirty="0">
              <a:solidFill>
                <a:srgbClr val="FFFFFF"/>
              </a:solidFill>
              <a:latin typeface="Arial" panose="020B0604020202020204"/>
              <a:cs typeface="Arial" panose="020B0604020202020204"/>
            </a:endParaRPr>
          </a:p>
        </p:txBody>
      </p:sp>
      <p:pic>
        <p:nvPicPr>
          <p:cNvPr id="20" name="Picture 1"/>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9"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5600" b="1" dirty="0">
                <a:solidFill>
                  <a:prstClr val="black"/>
                </a:solidFill>
              </a:endParaRPr>
            </a:p>
            <a:p>
              <a:pPr algn="ctr" defTabSz="457200">
                <a:defRPr/>
              </a:pPr>
              <a:r>
                <a:rPr lang="fr-FR" sz="4400" b="1" dirty="0">
                  <a:solidFill>
                    <a:srgbClr val="0F9ED5"/>
                  </a:solidFill>
                </a:rPr>
                <a:t>Pratique collective</a:t>
              </a: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pic>
        <p:nvPicPr>
          <p:cNvPr id="12" name="Picture 1"/>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Slide PC">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prstClr val="white"/>
                </a:solidFill>
              </a:rPr>
              <a:t>PC</a:t>
            </a:r>
            <a:endParaRPr lang="fr-FR" b="1" dirty="0">
              <a:solidFill>
                <a:prstClr val="white"/>
              </a:solidFill>
            </a:endParaRPr>
          </a:p>
        </p:txBody>
      </p:sp>
      <p:pic>
        <p:nvPicPr>
          <p:cNvPr id="12"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9"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4400" b="1" dirty="0">
                <a:solidFill>
                  <a:srgbClr val="0070C0"/>
                </a:solidFill>
              </a:endParaRPr>
            </a:p>
            <a:p>
              <a:pPr algn="ctr" defTabSz="457200">
                <a:defRPr/>
              </a:pPr>
              <a:r>
                <a:rPr lang="fr-FR" sz="4400" b="1" dirty="0">
                  <a:solidFill>
                    <a:srgbClr val="0070C0"/>
                  </a:solidFill>
                </a:rPr>
                <a:t>Pratique en binôme</a:t>
              </a: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pic>
        <p:nvPicPr>
          <p:cNvPr id="12" name="Picture 11"/>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Slide Clôture">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algn="ctr" defTabSz="685800">
              <a:defRPr sz="1800" b="0" i="0" u="none" strike="noStrike" kern="0" cap="none" spc="0" baseline="0">
                <a:solidFill>
                  <a:srgbClr val="000000"/>
                </a:solidFill>
                <a:uFillTx/>
              </a:defRPr>
            </a:pPr>
            <a:r>
              <a:rPr lang="en-US" b="1" dirty="0">
                <a:solidFill>
                  <a:srgbClr val="FFFFFF"/>
                </a:solidFill>
                <a:latin typeface="Arial" panose="020B0604020202020204"/>
                <a:cs typeface="Arial" panose="020B0604020202020204"/>
              </a:rPr>
              <a:t>C</a:t>
            </a:r>
            <a:endParaRPr lang="fr-FR" b="1" dirty="0">
              <a:solidFill>
                <a:srgbClr val="FFFFFF"/>
              </a:solidFill>
              <a:latin typeface="Arial" panose="020B0604020202020204"/>
              <a:cs typeface="Arial" panose="020B0604020202020204"/>
            </a:endParaRPr>
          </a:p>
        </p:txBody>
      </p:sp>
      <p:pic>
        <p:nvPicPr>
          <p:cNvPr id="19"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fr-FR"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fr-FR"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
        <p:nvSpPr>
          <p:cNvPr id="6" name="Rectangle 5"/>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7" name="Rectangle 6"/>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9" name="Title 8"/>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pic>
        <p:nvPicPr>
          <p:cNvPr id="11"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4" name="Google Shape;145;p17"/>
          <p:cNvSpPr txBox="1">
            <a:spLocks noGrp="1"/>
          </p:cNvSpPr>
          <p:nvPr>
            <p:ph type="subTitle" idx="9"/>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5" name="Google Shape;146;p17"/>
          <p:cNvSpPr txBox="1">
            <a:spLocks noGrp="1"/>
          </p:cNvSpPr>
          <p:nvPr>
            <p:ph type="title" idx="19"/>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p:cNvSpPr txBox="1">
            <a:spLocks noGrp="1"/>
          </p:cNvSpPr>
          <p:nvPr>
            <p:ph type="subTitle" idx="29"/>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7" name="Google Shape;148;p17"/>
          <p:cNvSpPr txBox="1">
            <a:spLocks noGrp="1"/>
          </p:cNvSpPr>
          <p:nvPr>
            <p:ph type="subTitle" idx="39"/>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8" name="Google Shape;149;p17"/>
          <p:cNvSpPr txBox="1">
            <a:spLocks noGrp="1"/>
          </p:cNvSpPr>
          <p:nvPr>
            <p:ph type="title" idx="49"/>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p:cNvSpPr txBox="1">
            <a:spLocks noGrp="1"/>
          </p:cNvSpPr>
          <p:nvPr>
            <p:ph type="title" idx="59"/>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p:cNvSpPr txBox="1">
            <a:spLocks noGrp="1"/>
          </p:cNvSpPr>
          <p:nvPr>
            <p:ph type="title" idx="69"/>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p:cNvSpPr txBox="1">
            <a:spLocks noGrp="1"/>
          </p:cNvSpPr>
          <p:nvPr>
            <p:ph type="title" idx="79"/>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p:cNvSpPr txBox="1">
            <a:spLocks noGrp="1"/>
          </p:cNvSpPr>
          <p:nvPr>
            <p:ph type="title" idx="89"/>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p:cNvSpPr txBox="1">
            <a:spLocks noGrp="1"/>
          </p:cNvSpPr>
          <p:nvPr>
            <p:ph type="title" idx="99"/>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p:cNvSpPr txBox="1">
            <a:spLocks noGrp="1"/>
          </p:cNvSpPr>
          <p:nvPr>
            <p:ph type="title" idx="109"/>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cSld>
  <p:clrMapOvr>
    <a:masterClrMapping/>
  </p:clrMapOvr>
  <p:hf sldNum="0"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Page de garde">
    <p:spTree>
      <p:nvGrpSpPr>
        <p:cNvPr id="1" name=""/>
        <p:cNvGrpSpPr/>
        <p:nvPr/>
      </p:nvGrpSpPr>
      <p:grpSpPr>
        <a:xfrm>
          <a:off x="0" y="0"/>
          <a:ext cx="0" cy="0"/>
          <a:chOff x="0" y="0"/>
          <a:chExt cx="0" cy="0"/>
        </a:xfrm>
      </p:grpSpPr>
      <p:sp>
        <p:nvSpPr>
          <p:cNvPr id="23" name="Google Shape;738;p98"/>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400">
              <a:lnSpc>
                <a:spcPct val="184000"/>
              </a:lnSpc>
              <a:defRPr sz="1800" b="0" i="0" u="none" strike="noStrike" kern="0" cap="none" spc="0" baseline="0">
                <a:solidFill>
                  <a:srgbClr val="000000"/>
                </a:solidFill>
                <a:uFillTx/>
              </a:defRPr>
            </a:pPr>
            <a:r>
              <a:rPr lang="fr-FR" b="1" kern="0">
                <a:solidFill>
                  <a:srgbClr val="FFFFFF"/>
                </a:solidFill>
                <a:ea typeface="Calibri" panose="020F0502020204030204"/>
                <a:cs typeface="Calibri" panose="020F0502020204030204"/>
              </a:rPr>
              <a:t>Niveau</a:t>
            </a:r>
            <a:r>
              <a:rPr lang="fr-FR" sz="1200" b="1" kern="0">
                <a:solidFill>
                  <a:srgbClr val="FFFFFF"/>
                </a:solidFill>
                <a:latin typeface="Dosis"/>
                <a:ea typeface="Dosis"/>
                <a:cs typeface="Dosis"/>
              </a:rPr>
              <a:t>    </a:t>
            </a:r>
            <a:r>
              <a:rPr lang="fr-FR" sz="1000" b="1" kern="0">
                <a:solidFill>
                  <a:srgbClr val="FFFFFF"/>
                </a:solidFill>
                <a:latin typeface="Dosis"/>
                <a:ea typeface="Dosis"/>
                <a:cs typeface="Dosis"/>
              </a:rPr>
              <a:t>            </a:t>
            </a:r>
            <a:r>
              <a:rPr lang="fr-FR" sz="1200" b="1" kern="0">
                <a:solidFill>
                  <a:srgbClr val="FFFFFF"/>
                </a:solidFill>
                <a:latin typeface="Dosis"/>
                <a:ea typeface="Dosis"/>
                <a:cs typeface="Dosis"/>
              </a:rPr>
              <a:t>             </a:t>
            </a:r>
            <a:endParaRPr lang="fr-FR" sz="1100" kern="0">
              <a:solidFill>
                <a:srgbClr val="000000"/>
              </a:solidFill>
            </a:endParaRPr>
          </a:p>
        </p:txBody>
      </p:sp>
      <p:pic>
        <p:nvPicPr>
          <p:cNvPr id="24" name="Google Shape;743;p98"/>
          <p:cNvPicPr>
            <a:picLocks noChangeAspect="1"/>
          </p:cNvPicPr>
          <p:nvPr userDrawn="1"/>
        </p:nvPicPr>
        <p:blipFill>
          <a:blip r:embed="rId2"/>
          <a:srcRect/>
          <a:stretch>
            <a:fillRect/>
          </a:stretch>
        </p:blipFill>
        <p:spPr>
          <a:xfrm>
            <a:off x="10400923" y="1260711"/>
            <a:ext cx="1519859" cy="1217796"/>
          </a:xfrm>
          <a:prstGeom prst="rect">
            <a:avLst/>
          </a:prstGeom>
          <a:noFill/>
          <a:ln cap="flat">
            <a:noFill/>
          </a:ln>
        </p:spPr>
      </p:pic>
      <p:sp>
        <p:nvSpPr>
          <p:cNvPr id="25" name="Google Shape;744;p98"/>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400">
              <a:lnSpc>
                <a:spcPct val="184000"/>
              </a:lnSpc>
              <a:defRPr sz="1800" b="0" i="0" u="none" strike="noStrike" kern="0" cap="none" spc="0" baseline="0">
                <a:solidFill>
                  <a:srgbClr val="000000"/>
                </a:solidFill>
                <a:uFillTx/>
              </a:defRPr>
            </a:pPr>
            <a:r>
              <a:rPr lang="fr-FR" b="1" kern="0" dirty="0">
                <a:solidFill>
                  <a:srgbClr val="FFFFFF"/>
                </a:solidFill>
                <a:ea typeface="Calibri" panose="020F0502020204030204" pitchFamily="34" charset="0"/>
                <a:cs typeface="Calibri" panose="020F0502020204030204" pitchFamily="34" charset="0"/>
              </a:rPr>
              <a:t>Niveau</a:t>
            </a:r>
            <a:r>
              <a:rPr lang="fr-FR" sz="1600" b="1" kern="0" dirty="0">
                <a:solidFill>
                  <a:srgbClr val="FFFFFF"/>
                </a:solidFill>
                <a:ea typeface="Calibri" panose="020F0502020204030204" pitchFamily="34" charset="0"/>
                <a:cs typeface="Calibri" panose="020F0502020204030204" pitchFamily="34" charset="0"/>
              </a:rPr>
              <a:t>         </a:t>
            </a:r>
            <a:endParaRPr lang="fr-FR" kern="0" dirty="0">
              <a:solidFill>
                <a:srgbClr val="000000"/>
              </a:solidFill>
              <a:ea typeface="Calibri" panose="020F0502020204030204" pitchFamily="34" charset="0"/>
              <a:cs typeface="Calibri" panose="020F0502020204030204" pitchFamily="34" charset="0"/>
            </a:endParaRPr>
          </a:p>
        </p:txBody>
      </p:sp>
      <p:sp>
        <p:nvSpPr>
          <p:cNvPr id="26" name="Google Shape;745;p98"/>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400">
              <a:defRPr sz="1800" b="0" i="0" u="none" strike="noStrike" kern="0" cap="none" spc="0" baseline="0">
                <a:solidFill>
                  <a:srgbClr val="000000"/>
                </a:solidFill>
                <a:uFillTx/>
              </a:defRPr>
            </a:pPr>
            <a:r>
              <a:rPr lang="fr-FR" b="1" kern="0" dirty="0">
                <a:solidFill>
                  <a:srgbClr val="FCBF18"/>
                </a:solidFill>
                <a:ea typeface="Calibri" panose="020F0502020204030204" pitchFamily="34" charset="0"/>
                <a:cs typeface="Calibri" panose="020F0502020204030204" pitchFamily="34" charset="0"/>
              </a:rPr>
              <a:t> </a:t>
            </a:r>
          </a:p>
        </p:txBody>
      </p:sp>
      <p:grpSp>
        <p:nvGrpSpPr>
          <p:cNvPr id="27" name="Groupe 26"/>
          <p:cNvGrpSpPr/>
          <p:nvPr userDrawn="1"/>
        </p:nvGrpSpPr>
        <p:grpSpPr>
          <a:xfrm>
            <a:off x="271218" y="4592685"/>
            <a:ext cx="6693265" cy="522000"/>
            <a:chOff x="304312" y="4531839"/>
            <a:chExt cx="5990003" cy="696796"/>
          </a:xfrm>
          <a:solidFill>
            <a:srgbClr val="0F9ED5"/>
          </a:solidFill>
        </p:grpSpPr>
        <p:sp>
          <p:nvSpPr>
            <p:cNvPr id="28" name="Google Shape;223;p26"/>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400"/>
              <a:endParaRPr lang="fr-FR" b="1" dirty="0">
                <a:solidFill>
                  <a:srgbClr val="FFFFFF"/>
                </a:solidFill>
                <a:ea typeface="Calibri" panose="020F0502020204030204"/>
                <a:cs typeface="Calibri" panose="020F0502020204030204"/>
              </a:endParaRPr>
            </a:p>
          </p:txBody>
        </p:sp>
        <p:sp>
          <p:nvSpPr>
            <p:cNvPr id="29" name="Google Shape;735;p98"/>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grpSp>
        <p:nvGrpSpPr>
          <p:cNvPr id="31" name="Groupe 30"/>
          <p:cNvGrpSpPr/>
          <p:nvPr userDrawn="1"/>
        </p:nvGrpSpPr>
        <p:grpSpPr>
          <a:xfrm>
            <a:off x="271218" y="5289789"/>
            <a:ext cx="6693265" cy="522000"/>
            <a:chOff x="304312" y="5304657"/>
            <a:chExt cx="5990003" cy="696796"/>
          </a:xfrm>
          <a:solidFill>
            <a:srgbClr val="336FB6"/>
          </a:solidFill>
        </p:grpSpPr>
        <p:sp>
          <p:nvSpPr>
            <p:cNvPr id="32" name="Google Shape;224;p26"/>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400">
                <a:defRPr sz="1800" b="0" i="0" u="none" strike="noStrike" kern="0" cap="none" spc="0" baseline="0">
                  <a:solidFill>
                    <a:srgbClr val="000000"/>
                  </a:solidFill>
                  <a:uFillTx/>
                </a:defRPr>
              </a:pPr>
              <a:r>
                <a:rPr lang="fr-FR" b="1" kern="0" dirty="0">
                  <a:solidFill>
                    <a:srgbClr val="FFFFFF"/>
                  </a:solidFill>
                  <a:ea typeface="Calibri" panose="020F0502020204030204"/>
                  <a:cs typeface="Calibri" panose="020F0502020204030204"/>
                </a:rPr>
                <a:t> </a:t>
              </a:r>
              <a:r>
                <a:rPr lang="fr-FR" sz="2000" b="1" kern="0" dirty="0">
                  <a:solidFill>
                    <a:srgbClr val="FFFFFF"/>
                  </a:solidFill>
                  <a:ea typeface="Calibri" panose="020F0502020204030204"/>
                  <a:cs typeface="Calibri" panose="020F0502020204030204"/>
                </a:rPr>
                <a:t> </a:t>
              </a:r>
            </a:p>
          </p:txBody>
        </p:sp>
        <p:sp>
          <p:nvSpPr>
            <p:cNvPr id="33" name="Google Shape;742;p98"/>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pic>
        <p:nvPicPr>
          <p:cNvPr id="35" name="Google Shape;730;p98" descr="الصفحة الرئيسية"/>
          <p:cNvPicPr>
            <a:picLocks noChangeAspect="1"/>
          </p:cNvPicPr>
          <p:nvPr userDrawn="1"/>
        </p:nvPicPr>
        <p:blipFill>
          <a:blip r:embed="rId3"/>
          <a:srcRect/>
          <a:stretch>
            <a:fillRect/>
          </a:stretch>
        </p:blipFill>
        <p:spPr>
          <a:xfrm>
            <a:off x="3668233" y="0"/>
            <a:ext cx="4855535" cy="736270"/>
          </a:xfrm>
          <a:prstGeom prst="rect">
            <a:avLst/>
          </a:prstGeom>
          <a:noFill/>
          <a:ln cap="flat">
            <a:noFill/>
          </a:ln>
        </p:spPr>
      </p:pic>
      <p:sp>
        <p:nvSpPr>
          <p:cNvPr id="45" name="Espace réservé du texte 43"/>
          <p:cNvSpPr>
            <a:spLocks noGrp="1"/>
          </p:cNvSpPr>
          <p:nvPr>
            <p:ph type="body" sz="quarter" idx="14" hasCustomPrompt="1"/>
          </p:nvPr>
        </p:nvSpPr>
        <p:spPr>
          <a:xfrm>
            <a:off x="10803924" y="1882678"/>
            <a:ext cx="717129" cy="346211"/>
          </a:xfrm>
        </p:spPr>
        <p:txBody>
          <a:bodyPr>
            <a:noAutofit/>
          </a:bodyPr>
          <a:lstStyle>
            <a:lvl1pPr marL="0" indent="0" algn="ctr" defTabSz="914400"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p:cNvSpPr txBox="1"/>
          <p:nvPr userDrawn="1"/>
        </p:nvSpPr>
        <p:spPr>
          <a:xfrm>
            <a:off x="391997" y="1378425"/>
            <a:ext cx="4855536" cy="923330"/>
          </a:xfrm>
          <a:prstGeom prst="rect">
            <a:avLst/>
          </a:prstGeom>
          <a:noFill/>
        </p:spPr>
        <p:txBody>
          <a:bodyPr wrap="square" rtlCol="0">
            <a:spAutoFit/>
          </a:bodyPr>
          <a:lstStyle/>
          <a:p>
            <a:r>
              <a:rPr lang="fr-FR" sz="5400" b="1" kern="0" dirty="0">
                <a:solidFill>
                  <a:srgbClr val="002060"/>
                </a:solidFill>
                <a:cs typeface="Calibri" panose="020F0502020204030204"/>
              </a:rPr>
              <a:t>Physique chimie</a:t>
            </a:r>
          </a:p>
        </p:txBody>
      </p:sp>
      <p:sp>
        <p:nvSpPr>
          <p:cNvPr id="9" name="TextBox 8"/>
          <p:cNvSpPr txBox="1"/>
          <p:nvPr userDrawn="1"/>
        </p:nvSpPr>
        <p:spPr>
          <a:xfrm>
            <a:off x="391997" y="2305050"/>
            <a:ext cx="1519200" cy="553998"/>
          </a:xfrm>
          <a:prstGeom prst="rect">
            <a:avLst/>
          </a:prstGeom>
          <a:noFill/>
        </p:spPr>
        <p:txBody>
          <a:bodyPr wrap="square" rtlCol="0">
            <a:spAutoFit/>
          </a:bodyPr>
          <a:lstStyle/>
          <a:p>
            <a:r>
              <a:rPr lang="en-US" sz="3000" b="1" kern="0" dirty="0">
                <a:solidFill>
                  <a:srgbClr val="0070C0"/>
                </a:solidFill>
                <a:cs typeface="Calibri" panose="020F0502020204030204" pitchFamily="34" charset="0"/>
              </a:rPr>
              <a:t>Période</a:t>
            </a:r>
            <a:endParaRPr lang="fr-FR" sz="3000" b="1" kern="0" dirty="0">
              <a:solidFill>
                <a:srgbClr val="0070C0"/>
              </a:solidFill>
              <a:cs typeface="Calibri" panose="020F0502020204030204" pitchFamily="34" charset="0"/>
            </a:endParaRPr>
          </a:p>
        </p:txBody>
      </p:sp>
      <p:sp>
        <p:nvSpPr>
          <p:cNvPr id="2" name="Espace réservé du texte 43"/>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endParaRPr lang="fr-FR" dirty="0"/>
          </a:p>
        </p:txBody>
      </p:sp>
      <p:sp>
        <p:nvSpPr>
          <p:cNvPr id="5" name="Espace réservé du texte 43"/>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en-US" dirty="0"/>
              <a:t>Chapitre 2</a:t>
            </a:r>
            <a:endParaRPr lang="fr-FR" dirty="0"/>
          </a:p>
        </p:txBody>
      </p:sp>
      <p:sp>
        <p:nvSpPr>
          <p:cNvPr id="6" name="Espace réservé du texte 43"/>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fr-FR" sz="1800" b="1" dirty="0">
                <a:solidFill>
                  <a:srgbClr val="FFFFFF"/>
                </a:solidFill>
                <a:latin typeface="Calibri" panose="020F0502020204030204"/>
                <a:ea typeface="Calibri" panose="020F0502020204030204"/>
                <a:cs typeface="Calibri" panose="020F0502020204030204"/>
              </a:rPr>
              <a:t>Tâche</a:t>
            </a:r>
            <a:r>
              <a:rPr lang="en-US" dirty="0"/>
              <a:t> 1</a:t>
            </a:r>
            <a:endParaRPr lang="fr-FR" dirty="0"/>
          </a:p>
        </p:txBody>
      </p:sp>
      <p:sp>
        <p:nvSpPr>
          <p:cNvPr id="10" name="Espace réservé du texte 43"/>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defRPr lang="fr-FR" sz="1800" b="1" kern="1200">
                <a:solidFill>
                  <a:srgbClr val="FFFFFF"/>
                </a:solidFill>
                <a:latin typeface="Calibri" panose="020F0502020204030204"/>
                <a:ea typeface="Calibri" panose="020F0502020204030204"/>
                <a:cs typeface="Calibri" panose="020F0502020204030204"/>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defRPr/>
            </a:pPr>
            <a:endParaRPr lang="fr-FR" dirty="0"/>
          </a:p>
        </p:txBody>
      </p:sp>
      <p:sp>
        <p:nvSpPr>
          <p:cNvPr id="4" name="Google Shape;735;p98"/>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sp>
        <p:nvSpPr>
          <p:cNvPr id="11" name="Google Shape;735;p98"/>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grpSp>
        <p:nvGrpSpPr>
          <p:cNvPr id="12" name="Groupe 26"/>
          <p:cNvGrpSpPr/>
          <p:nvPr userDrawn="1"/>
        </p:nvGrpSpPr>
        <p:grpSpPr>
          <a:xfrm>
            <a:off x="271217" y="3894112"/>
            <a:ext cx="6693265" cy="522000"/>
            <a:chOff x="304312" y="4531839"/>
            <a:chExt cx="5990003" cy="696796"/>
          </a:xfrm>
          <a:solidFill>
            <a:srgbClr val="336FB6"/>
          </a:solidFill>
        </p:grpSpPr>
        <p:sp>
          <p:nvSpPr>
            <p:cNvPr id="13" name="Google Shape;223;p26"/>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400"/>
              <a:endParaRPr lang="fr-FR" b="1" dirty="0">
                <a:solidFill>
                  <a:srgbClr val="FFFFFF"/>
                </a:solidFill>
                <a:ea typeface="Calibri" panose="020F0502020204030204"/>
                <a:cs typeface="Calibri" panose="020F0502020204030204"/>
              </a:endParaRPr>
            </a:p>
          </p:txBody>
        </p:sp>
        <p:sp>
          <p:nvSpPr>
            <p:cNvPr id="14" name="Google Shape;735;p98"/>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sp>
        <p:nvSpPr>
          <p:cNvPr id="15" name="Espace réservé du texte 43"/>
          <p:cNvSpPr>
            <a:spLocks noGrp="1"/>
          </p:cNvSpPr>
          <p:nvPr>
            <p:ph type="body" sz="quarter" idx="25"/>
          </p:nvPr>
        </p:nvSpPr>
        <p:spPr>
          <a:xfrm>
            <a:off x="2120814" y="3892643"/>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endParaRPr lang="fr-FR" dirty="0"/>
          </a:p>
        </p:txBody>
      </p:sp>
      <p:sp>
        <p:nvSpPr>
          <p:cNvPr id="16" name="Espace réservé du texte 43"/>
          <p:cNvSpPr>
            <a:spLocks noGrp="1"/>
          </p:cNvSpPr>
          <p:nvPr>
            <p:ph type="body" sz="quarter" idx="26" hasCustomPrompt="1"/>
          </p:nvPr>
        </p:nvSpPr>
        <p:spPr>
          <a:xfrm>
            <a:off x="271216" y="3892643"/>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fr-FR" sz="1800" b="1" dirty="0">
                <a:solidFill>
                  <a:srgbClr val="FFFFFF"/>
                </a:solidFill>
                <a:latin typeface="Calibri" panose="020F0502020204030204"/>
                <a:ea typeface="Calibri" panose="020F0502020204030204"/>
                <a:cs typeface="Calibri" panose="020F0502020204030204"/>
              </a:rPr>
              <a:t>Thème</a:t>
            </a:r>
            <a:r>
              <a:rPr lang="en-US" dirty="0"/>
              <a:t> 2</a:t>
            </a:r>
            <a:endParaRPr lang="fr-FR" dirty="0"/>
          </a:p>
        </p:txBody>
      </p:sp>
      <p:sp>
        <p:nvSpPr>
          <p:cNvPr id="17" name="Google Shape;735;p98"/>
          <p:cNvSpPr/>
          <p:nvPr userDrawn="1"/>
        </p:nvSpPr>
        <p:spPr>
          <a:xfrm>
            <a:off x="1968786" y="3915312"/>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pic>
        <p:nvPicPr>
          <p:cNvPr id="18" name="Image 6"/>
          <p:cNvPicPr>
            <a:picLocks noChangeAspect="1"/>
          </p:cNvPicPr>
          <p:nvPr userDrawn="1"/>
        </p:nvPicPr>
        <p:blipFill>
          <a:blip r:embed="rId4"/>
          <a:stretch>
            <a:fillRect/>
          </a:stretch>
        </p:blipFill>
        <p:spPr>
          <a:xfrm>
            <a:off x="7966502" y="3495345"/>
            <a:ext cx="3952359" cy="2925971"/>
          </a:xfrm>
          <a:prstGeom prst="rect">
            <a:avLst/>
          </a:prstGeom>
        </p:spPr>
      </p:pic>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Pages réservées à l’enseignant(e)</a:t>
            </a:r>
            <a:endParaRPr sz="1465" kern="0" dirty="0">
              <a:solidFill>
                <a:srgbClr val="000000"/>
              </a:solidFill>
              <a:ea typeface="Arial" panose="020B0604020202020204"/>
              <a:cs typeface="Calibri" panose="020F0502020204030204" pitchFamily="34" charset="0"/>
              <a:sym typeface="Arial" panose="020B0604020202020204"/>
            </a:endParaRPr>
          </a:p>
        </p:txBody>
      </p:sp>
      <p:sp>
        <p:nvSpPr>
          <p:cNvPr id="7" name="Google Shape;322;p52"/>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Modelage de la tâche par l’enseignant (explicitation à haute voix)</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8" name="Google Shape;318;p52" descr="Image générée"/>
          <p:cNvPicPr preferRelativeResize="0"/>
          <p:nvPr userDrawn="1"/>
        </p:nvPicPr>
        <p:blipFill rotWithShape="1">
          <a:blip r:embed="rId2"/>
          <a:srcRect t="23545" r="71114" b="60700"/>
          <a:stretch>
            <a:fillRect/>
          </a:stretch>
        </p:blipFill>
        <p:spPr>
          <a:xfrm>
            <a:off x="992594" y="2946687"/>
            <a:ext cx="1035476" cy="854359"/>
          </a:xfrm>
          <a:prstGeom prst="rect">
            <a:avLst/>
          </a:prstGeom>
          <a:noFill/>
          <a:ln>
            <a:noFill/>
          </a:ln>
        </p:spPr>
      </p:pic>
      <p:sp>
        <p:nvSpPr>
          <p:cNvPr id="9" name="Google Shape;322;p52"/>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Consignes et explications données aux élèves – hors modelage (à dire à haute voix)</a:t>
            </a:r>
            <a:endParaRPr sz="2000" kern="0" dirty="0">
              <a:solidFill>
                <a:srgbClr val="000000"/>
              </a:solidFill>
              <a:ea typeface="Arial" panose="020B0604020202020204"/>
              <a:cs typeface="Calibri" panose="020F0502020204030204" pitchFamily="34" charset="0"/>
              <a:sym typeface="Arial" panose="020B0604020202020204"/>
            </a:endParaRPr>
          </a:p>
        </p:txBody>
      </p:sp>
      <p:sp>
        <p:nvSpPr>
          <p:cNvPr id="10" name="Google Shape;332;p53"/>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Rappel du contrat de classe </a:t>
            </a:r>
            <a:endParaRPr sz="1865" kern="0" dirty="0">
              <a:solidFill>
                <a:srgbClr val="000000"/>
              </a:solidFill>
              <a:cs typeface="Calibri" panose="020F0502020204030204" pitchFamily="34" charset="0"/>
              <a:sym typeface="Arial" panose="020B0604020202020204"/>
            </a:endParaRPr>
          </a:p>
        </p:txBody>
      </p:sp>
      <p:pic>
        <p:nvPicPr>
          <p:cNvPr id="11" name="Google Shape;336;p53"/>
          <p:cNvPicPr preferRelativeResize="0"/>
          <p:nvPr userDrawn="1"/>
        </p:nvPicPr>
        <p:blipFill rotWithShape="1">
          <a:blip r:embed="rId3"/>
          <a:srcRect/>
          <a:stretch>
            <a:fillRect/>
          </a:stretch>
        </p:blipFill>
        <p:spPr>
          <a:xfrm>
            <a:off x="1127953" y="4033935"/>
            <a:ext cx="753729" cy="603600"/>
          </a:xfrm>
          <a:prstGeom prst="rect">
            <a:avLst/>
          </a:prstGeom>
          <a:noFill/>
          <a:ln>
            <a:noFill/>
          </a:ln>
        </p:spPr>
      </p:pic>
      <p:sp>
        <p:nvSpPr>
          <p:cNvPr id="12"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l’enseignant</a:t>
            </a:r>
            <a:endParaRPr lang="fr-FR" sz="1865" kern="0" dirty="0">
              <a:solidFill>
                <a:srgbClr val="000000"/>
              </a:solidFill>
              <a:cs typeface="Calibri" panose="020F0502020204030204" pitchFamily="34" charset="0"/>
              <a:sym typeface="Arial" panose="020B0604020202020204"/>
            </a:endParaRPr>
          </a:p>
        </p:txBody>
      </p:sp>
      <p:grpSp>
        <p:nvGrpSpPr>
          <p:cNvPr id="13" name="Groupe 3"/>
          <p:cNvGrpSpPr/>
          <p:nvPr userDrawn="1"/>
        </p:nvGrpSpPr>
        <p:grpSpPr>
          <a:xfrm>
            <a:off x="1153868" y="2019636"/>
            <a:ext cx="814489" cy="699291"/>
            <a:chOff x="277892" y="2322046"/>
            <a:chExt cx="828656" cy="786827"/>
          </a:xfrm>
        </p:grpSpPr>
        <p:sp>
          <p:nvSpPr>
            <p:cNvPr id="14"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solidFill>
                  <a:prstClr val="black"/>
                </a:solidFill>
                <a:cs typeface="Calibri" panose="020F0502020204030204" pitchFamily="34" charset="0"/>
              </a:endParaRPr>
            </a:p>
          </p:txBody>
        </p:sp>
        <p:sp>
          <p:nvSpPr>
            <p:cNvPr id="15"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solidFill>
                  <a:prstClr val="black"/>
                </a:solidFill>
                <a:cs typeface="Calibri" panose="020F0502020204030204" pitchFamily="34" charset="0"/>
              </a:endParaRPr>
            </a:p>
          </p:txBody>
        </p:sp>
      </p:grpSp>
      <p:pic>
        <p:nvPicPr>
          <p:cNvPr id="16" name="Picture 2" descr="Image générée"/>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Correction du devoir maison</a:t>
            </a:r>
            <a:endParaRPr sz="1865" kern="0" dirty="0">
              <a:solidFill>
                <a:srgbClr val="000000"/>
              </a:solidFill>
              <a:cs typeface="Calibri" panose="020F0502020204030204" pitchFamily="34" charset="0"/>
              <a:sym typeface="Arial" panose="020B0604020202020204"/>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p:cNvGrpSpPr/>
          <p:nvPr userDrawn="1"/>
        </p:nvGrpSpPr>
        <p:grpSpPr>
          <a:xfrm>
            <a:off x="863927" y="4507781"/>
            <a:ext cx="5760430" cy="603600"/>
            <a:chOff x="647945" y="3380837"/>
            <a:chExt cx="4320322" cy="452700"/>
          </a:xfrm>
        </p:grpSpPr>
        <p:sp>
          <p:nvSpPr>
            <p:cNvPr id="3" name="Google Shape;334;p53"/>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200" eaLnBrk="0" fontAlgn="base" hangingPunct="0">
                <a:spcBef>
                  <a:spcPct val="0"/>
                </a:spcBef>
                <a:spcAft>
                  <a:spcPct val="0"/>
                </a:spcAft>
              </a:pPr>
              <a:r>
                <a:rPr lang="fr-FR" altLang="fr-FR" sz="2000" b="1" kern="0" dirty="0">
                  <a:solidFill>
                    <a:srgbClr val="44546A"/>
                  </a:solidFill>
                  <a:cs typeface="Calibri" panose="020F0502020204030204" pitchFamily="34" charset="0"/>
                  <a:sym typeface="Arial" panose="020B0604020202020204"/>
                </a:rPr>
                <a:t>Les élèves travaillent en autonomie</a:t>
              </a:r>
              <a:endParaRPr lang="fr-FR" altLang="fr-FR" sz="2000" kern="0" dirty="0">
                <a:solidFill>
                  <a:srgbClr val="000000"/>
                </a:solidFill>
                <a:cs typeface="Calibri" panose="020F0502020204030204" pitchFamily="34" charset="0"/>
                <a:sym typeface="Arial" panose="020B0604020202020204"/>
              </a:endParaRPr>
            </a:p>
          </p:txBody>
        </p:sp>
        <p:pic>
          <p:nvPicPr>
            <p:cNvPr id="4" name="Google Shape;338;p53"/>
            <p:cNvPicPr preferRelativeResize="0"/>
            <p:nvPr/>
          </p:nvPicPr>
          <p:blipFill rotWithShape="1">
            <a:blip r:embed="rId2"/>
            <a:srcRect/>
            <a:stretch>
              <a:fillRect/>
            </a:stretch>
          </p:blipFill>
          <p:spPr>
            <a:xfrm>
              <a:off x="647945" y="3380837"/>
              <a:ext cx="460215" cy="452700"/>
            </a:xfrm>
            <a:prstGeom prst="rect">
              <a:avLst/>
            </a:prstGeom>
            <a:noFill/>
            <a:ln>
              <a:noFill/>
            </a:ln>
          </p:spPr>
        </p:pic>
      </p:grpSp>
      <p:grpSp>
        <p:nvGrpSpPr>
          <p:cNvPr id="5" name="Groupe 19"/>
          <p:cNvGrpSpPr/>
          <p:nvPr userDrawn="1"/>
        </p:nvGrpSpPr>
        <p:grpSpPr>
          <a:xfrm>
            <a:off x="884384" y="3752370"/>
            <a:ext cx="10372677" cy="498415"/>
            <a:chOff x="663288" y="2814277"/>
            <a:chExt cx="7779508" cy="373811"/>
          </a:xfrm>
        </p:grpSpPr>
        <p:sp>
          <p:nvSpPr>
            <p:cNvPr id="19" name="Google Shape;335;p53"/>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fr-FR" altLang="fr-FR" sz="2000" b="1" kern="0" dirty="0">
                  <a:solidFill>
                    <a:srgbClr val="44546A"/>
                  </a:solidFill>
                  <a:cs typeface="Calibri" panose="020F0502020204030204" pitchFamily="34" charset="0"/>
                  <a:sym typeface="Arial" panose="020B0604020202020204"/>
                </a:rPr>
                <a:t>Les élèves travaillent en binômes</a:t>
              </a:r>
            </a:p>
          </p:txBody>
        </p:sp>
        <p:pic>
          <p:nvPicPr>
            <p:cNvPr id="20" name="Google Shape;339;p53"/>
            <p:cNvPicPr preferRelativeResize="0"/>
            <p:nvPr/>
          </p:nvPicPr>
          <p:blipFill rotWithShape="1">
            <a:blip r:embed="rId3"/>
            <a:srcRect/>
            <a:stretch>
              <a:fillRect/>
            </a:stretch>
          </p:blipFill>
          <p:spPr>
            <a:xfrm>
              <a:off x="663288" y="2814277"/>
              <a:ext cx="413750" cy="373811"/>
            </a:xfrm>
            <a:prstGeom prst="rect">
              <a:avLst/>
            </a:prstGeom>
            <a:noFill/>
            <a:ln>
              <a:noFill/>
            </a:ln>
          </p:spPr>
        </p:pic>
      </p:grpSp>
      <p:grpSp>
        <p:nvGrpSpPr>
          <p:cNvPr id="21" name="Groupe 17"/>
          <p:cNvGrpSpPr/>
          <p:nvPr userDrawn="1"/>
        </p:nvGrpSpPr>
        <p:grpSpPr>
          <a:xfrm>
            <a:off x="887673" y="2319672"/>
            <a:ext cx="6840126" cy="498414"/>
            <a:chOff x="657162" y="1688359"/>
            <a:chExt cx="5130094" cy="373810"/>
          </a:xfrm>
        </p:grpSpPr>
        <p:pic>
          <p:nvPicPr>
            <p:cNvPr id="22" name="Google Shape;289;p51"/>
            <p:cNvPicPr preferRelativeResize="0"/>
            <p:nvPr/>
          </p:nvPicPr>
          <p:blipFill rotWithShape="1">
            <a:blip r:embed="rId4"/>
            <a:srcRect/>
            <a:stretch>
              <a:fillRect/>
            </a:stretch>
          </p:blipFill>
          <p:spPr>
            <a:xfrm>
              <a:off x="657162" y="1688359"/>
              <a:ext cx="417704" cy="373810"/>
            </a:xfrm>
            <a:prstGeom prst="rect">
              <a:avLst/>
            </a:prstGeom>
            <a:noFill/>
            <a:ln>
              <a:noFill/>
            </a:ln>
          </p:spPr>
        </p:pic>
        <p:sp>
          <p:nvSpPr>
            <p:cNvPr id="23" name="Google Shape;290;p51"/>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écoutent l’enseignant avec attention</a:t>
              </a:r>
              <a:endParaRPr sz="1465" kern="0" dirty="0">
                <a:solidFill>
                  <a:srgbClr val="000000"/>
                </a:solidFill>
                <a:ea typeface="Arial" panose="020B0604020202020204"/>
                <a:cs typeface="Calibri" panose="020F0502020204030204" pitchFamily="34" charset="0"/>
                <a:sym typeface="Arial" panose="020B0604020202020204"/>
              </a:endParaRPr>
            </a:p>
          </p:txBody>
        </p:sp>
      </p:grpSp>
      <p:grpSp>
        <p:nvGrpSpPr>
          <p:cNvPr id="24" name="Groupe 16"/>
          <p:cNvGrpSpPr/>
          <p:nvPr userDrawn="1"/>
        </p:nvGrpSpPr>
        <p:grpSpPr>
          <a:xfrm>
            <a:off x="954798" y="1692132"/>
            <a:ext cx="5669559" cy="426303"/>
            <a:chOff x="716099" y="1269098"/>
            <a:chExt cx="4252169" cy="319727"/>
          </a:xfrm>
        </p:grpSpPr>
        <p:sp>
          <p:nvSpPr>
            <p:cNvPr id="25" name="Google Shape;293;p51"/>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lèvent la main pour participer</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26" name="Google Shape;294;p51" descr="Lever la main - Icônes mains et gestes gratuites"/>
            <p:cNvPicPr preferRelativeResize="0"/>
            <p:nvPr/>
          </p:nvPicPr>
          <p:blipFill rotWithShape="1">
            <a:blip r:embed="rId5"/>
            <a:srcRect/>
            <a:stretch>
              <a:fillRect/>
            </a:stretch>
          </p:blipFill>
          <p:spPr>
            <a:xfrm>
              <a:off x="716099" y="1269098"/>
              <a:ext cx="405665" cy="319727"/>
            </a:xfrm>
            <a:prstGeom prst="rect">
              <a:avLst/>
            </a:prstGeom>
            <a:noFill/>
            <a:ln>
              <a:noFill/>
            </a:ln>
          </p:spPr>
        </p:pic>
      </p:grpSp>
      <p:grpSp>
        <p:nvGrpSpPr>
          <p:cNvPr id="27" name="Groupe 4"/>
          <p:cNvGrpSpPr/>
          <p:nvPr userDrawn="1"/>
        </p:nvGrpSpPr>
        <p:grpSpPr>
          <a:xfrm>
            <a:off x="863575" y="916351"/>
            <a:ext cx="6681334" cy="603600"/>
            <a:chOff x="915782" y="892042"/>
            <a:chExt cx="6681334" cy="603600"/>
          </a:xfrm>
        </p:grpSpPr>
        <p:sp>
          <p:nvSpPr>
            <p:cNvPr id="28" name="Google Shape;333;p53"/>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utilisent l’ardoise pour répondre</a:t>
              </a:r>
              <a:endParaRPr sz="2000" kern="0" dirty="0">
                <a:solidFill>
                  <a:srgbClr val="000000"/>
                </a:solidFill>
                <a:cs typeface="Calibri" panose="020F0502020204030204" pitchFamily="34" charset="0"/>
                <a:sym typeface="Arial" panose="020B0604020202020204"/>
              </a:endParaRPr>
            </a:p>
          </p:txBody>
        </p:sp>
        <p:grpSp>
          <p:nvGrpSpPr>
            <p:cNvPr id="29" name="Groupe 26"/>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p:cNvPicPr preferRelativeResize="0"/>
              <p:nvPr/>
            </p:nvPicPr>
            <p:blipFill rotWithShape="1">
              <a:blip r:embed="rId6"/>
              <a:srcRect l="18242" t="9344" r="18458" b="23864"/>
              <a:stretch>
                <a:fillRect/>
              </a:stretch>
            </p:blipFill>
            <p:spPr>
              <a:xfrm>
                <a:off x="779845" y="4335989"/>
                <a:ext cx="442253" cy="575842"/>
              </a:xfrm>
              <a:prstGeom prst="rect">
                <a:avLst/>
              </a:prstGeom>
              <a:noFill/>
              <a:ln>
                <a:noFill/>
              </a:ln>
            </p:spPr>
          </p:pic>
          <p:sp>
            <p:nvSpPr>
              <p:cNvPr id="31" name="Rectangle 30"/>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buClr>
                    <a:srgbClr val="000000"/>
                  </a:buClr>
                </a:pPr>
                <a:endParaRPr lang="fr-FR" sz="1865" kern="0" dirty="0">
                  <a:solidFill>
                    <a:srgbClr val="FFFFFF"/>
                  </a:solidFill>
                  <a:cs typeface="Calibri" panose="020F0502020204030204" pitchFamily="34" charset="0"/>
                  <a:sym typeface="Arial" panose="020B0604020202020204"/>
                </a:endParaRPr>
              </a:p>
            </p:txBody>
          </p:sp>
        </p:grpSp>
      </p:grpSp>
      <p:grpSp>
        <p:nvGrpSpPr>
          <p:cNvPr id="32" name="Groupe 18"/>
          <p:cNvGrpSpPr/>
          <p:nvPr userDrawn="1"/>
        </p:nvGrpSpPr>
        <p:grpSpPr>
          <a:xfrm>
            <a:off x="915782" y="3014983"/>
            <a:ext cx="8342891" cy="482880"/>
            <a:chOff x="686836" y="2261237"/>
            <a:chExt cx="6257168" cy="362160"/>
          </a:xfrm>
        </p:grpSpPr>
        <p:sp>
          <p:nvSpPr>
            <p:cNvPr id="33" name="Google Shape;295;p51"/>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élèvent gardent des traces écrites sur les livrets ou leurs cahiers</a:t>
              </a:r>
              <a:endParaRPr sz="1465" kern="0" dirty="0">
                <a:solidFill>
                  <a:srgbClr val="000000"/>
                </a:solidFill>
                <a:ea typeface="Arial" panose="020B0604020202020204"/>
                <a:cs typeface="Calibri" panose="020F0502020204030204" pitchFamily="34" charset="0"/>
                <a:sym typeface="Arial" panose="020B0604020202020204"/>
              </a:endParaRPr>
            </a:p>
          </p:txBody>
        </p:sp>
        <p:grpSp>
          <p:nvGrpSpPr>
            <p:cNvPr id="34" name="Groupe 37"/>
            <p:cNvGrpSpPr/>
            <p:nvPr/>
          </p:nvGrpSpPr>
          <p:grpSpPr>
            <a:xfrm>
              <a:off x="686836" y="2261237"/>
              <a:ext cx="413750" cy="353971"/>
              <a:chOff x="10280460" y="4850932"/>
              <a:chExt cx="630930" cy="588164"/>
            </a:xfrm>
          </p:grpSpPr>
          <p:pic>
            <p:nvPicPr>
              <p:cNvPr id="35" name="Picture 7"/>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l’élève</a:t>
            </a:r>
            <a:endParaRPr lang="fr-FR" sz="1865" kern="0" dirty="0">
              <a:solidFill>
                <a:srgbClr val="000000"/>
              </a:solidFill>
              <a:cs typeface="Calibri" panose="020F0502020204030204" pitchFamily="34" charset="0"/>
              <a:sym typeface="Arial" panose="020B0604020202020204"/>
            </a:endParaRPr>
          </a:p>
        </p:txBody>
      </p:sp>
      <p:sp>
        <p:nvSpPr>
          <p:cNvPr id="38" name="Google Shape;335;p53"/>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passent au tableau</a:t>
            </a:r>
            <a:endParaRPr sz="2000" kern="0" dirty="0">
              <a:solidFill>
                <a:srgbClr val="000000"/>
              </a:solidFill>
              <a:cs typeface="Calibri" panose="020F0502020204030204" pitchFamily="34" charset="0"/>
              <a:sym typeface="Arial" panose="020B0604020202020204"/>
            </a:endParaRPr>
          </a:p>
        </p:txBody>
      </p:sp>
      <p:pic>
        <p:nvPicPr>
          <p:cNvPr id="39" name="Picture 1"/>
          <p:cNvPicPr>
            <a:picLocks noChangeAspect="1"/>
          </p:cNvPicPr>
          <p:nvPr userDrawn="1"/>
        </p:nvPicPr>
        <p:blipFill>
          <a:blip r:embed="rId9" cstate="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8"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5600" b="1" dirty="0">
                <a:solidFill>
                  <a:prstClr val="black"/>
                </a:solidFill>
              </a:endParaRP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sp>
        <p:nvSpPr>
          <p:cNvPr id="12" name="ZoneTexte 12"/>
          <p:cNvSpPr txBox="1"/>
          <p:nvPr userDrawn="1"/>
        </p:nvSpPr>
        <p:spPr>
          <a:xfrm>
            <a:off x="2858328" y="3954018"/>
            <a:ext cx="6097656" cy="769441"/>
          </a:xfrm>
          <a:prstGeom prst="rect">
            <a:avLst/>
          </a:prstGeom>
          <a:noFill/>
        </p:spPr>
        <p:txBody>
          <a:bodyPr wrap="square">
            <a:spAutoFit/>
          </a:bodyPr>
          <a:lstStyle/>
          <a:p>
            <a:pPr algn="ctr" defTabSz="457200">
              <a:defRPr/>
            </a:pPr>
            <a:r>
              <a:rPr lang="fr-FR" sz="4400" b="1" dirty="0">
                <a:solidFill>
                  <a:srgbClr val="C00000"/>
                </a:solidFill>
              </a:rPr>
              <a:t>Modelage</a:t>
            </a:r>
          </a:p>
        </p:txBody>
      </p:sp>
      <p:pic>
        <p:nvPicPr>
          <p:cNvPr id="13" name="Image 5"/>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p:cNvGrpSpPr/>
          <p:nvPr userDrawn="1"/>
        </p:nvGrpSpPr>
        <p:grpSpPr>
          <a:xfrm>
            <a:off x="5759801" y="1145404"/>
            <a:ext cx="591112" cy="561273"/>
            <a:chOff x="277892" y="2322046"/>
            <a:chExt cx="828656" cy="786827"/>
          </a:xfrm>
        </p:grpSpPr>
        <p:sp>
          <p:nvSpPr>
            <p:cNvPr id="15"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solidFill>
                  <a:prstClr val="black"/>
                </a:solidFill>
              </a:endParaRPr>
            </a:p>
          </p:txBody>
        </p:sp>
        <p:sp>
          <p:nvSpPr>
            <p:cNvPr id="16"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solidFill>
                  <a:prstClr val="black"/>
                </a:solidFill>
              </a:endParaRPr>
            </a:p>
          </p:txBody>
        </p:sp>
      </p:grpSp>
      <p:sp>
        <p:nvSpPr>
          <p:cNvPr id="17"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âche principale">
    <p:spTree>
      <p:nvGrpSpPr>
        <p:cNvPr id="1" name=""/>
        <p:cNvGrpSpPr/>
        <p:nvPr/>
      </p:nvGrpSpPr>
      <p:grpSpPr>
        <a:xfrm>
          <a:off x="0" y="0"/>
          <a:ext cx="0" cy="0"/>
          <a:chOff x="0" y="0"/>
          <a:chExt cx="0" cy="0"/>
        </a:xfrm>
      </p:grpSpPr>
      <p:grpSp>
        <p:nvGrpSpPr>
          <p:cNvPr id="2" name="Group 14"/>
          <p:cNvGrpSpPr/>
          <p:nvPr userDrawn="1"/>
        </p:nvGrpSpPr>
        <p:grpSpPr>
          <a:xfrm>
            <a:off x="4855028" y="1394568"/>
            <a:ext cx="6212869" cy="3873929"/>
            <a:chOff x="1641585" y="1048972"/>
            <a:chExt cx="5867403" cy="3260732"/>
          </a:xfrm>
        </p:grpSpPr>
        <p:sp>
          <p:nvSpPr>
            <p:cNvPr id="13" name="Rectangle : coins arrondis 10"/>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a:solidFill>
                  <a:srgbClr val="000000"/>
                </a:solidFill>
                <a:latin typeface="Arial" panose="020B0604020202020204"/>
              </a:endParaRPr>
            </a:p>
          </p:txBody>
        </p:sp>
        <p:sp>
          <p:nvSpPr>
            <p:cNvPr id="14" name="Rectangle 18"/>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dirty="0">
                <a:solidFill>
                  <a:srgbClr val="000000"/>
                </a:solidFill>
                <a:latin typeface="Arial" panose="020B0604020202020204"/>
              </a:endParaRPr>
            </a:p>
          </p:txBody>
        </p:sp>
        <p:sp>
          <p:nvSpPr>
            <p:cNvPr id="15" name="Rectangle 19"/>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a:solidFill>
                  <a:srgbClr val="000000"/>
                </a:solidFill>
                <a:latin typeface="Arial" panose="020B0604020202020204"/>
              </a:endParaRPr>
            </a:p>
          </p:txBody>
        </p:sp>
      </p:grpSp>
      <p:sp>
        <p:nvSpPr>
          <p:cNvPr id="18" name="Text Placeholder 17"/>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16" name="TextBox 6"/>
          <p:cNvSpPr txBox="1"/>
          <p:nvPr userDrawn="1"/>
        </p:nvSpPr>
        <p:spPr>
          <a:xfrm>
            <a:off x="5025418" y="2384963"/>
            <a:ext cx="5869201" cy="690767"/>
          </a:xfrm>
          <a:prstGeom prst="rect">
            <a:avLst/>
          </a:prstGeom>
          <a:noFill/>
          <a:ln cap="flat">
            <a:noFill/>
          </a:ln>
        </p:spPr>
        <p:txBody>
          <a:bodyPr vert="horz" wrap="square" lIns="0" tIns="0" rIns="0" bIns="0" anchor="t" anchorCtr="1" compatLnSpc="1">
            <a:spAutoFit/>
          </a:bodyPr>
          <a:lstStyle/>
          <a:p>
            <a:pPr algn="ctr">
              <a:lnSpc>
                <a:spcPct val="131000"/>
              </a:lnSpc>
              <a:defRPr sz="1800" b="0" i="0" u="none" strike="noStrike" kern="0" cap="none" spc="0" baseline="0">
                <a:solidFill>
                  <a:srgbClr val="000000"/>
                </a:solidFill>
                <a:uFillTx/>
              </a:defRPr>
            </a:pPr>
            <a:r>
              <a:rPr lang="fr-FR" sz="3735" b="1" kern="0" dirty="0">
                <a:solidFill>
                  <a:srgbClr val="C00000"/>
                </a:solidFill>
                <a:cs typeface="Calibri" panose="020F0502020204030204" pitchFamily="34" charset="0"/>
              </a:rPr>
              <a:t>Tâche principale</a:t>
            </a:r>
          </a:p>
        </p:txBody>
      </p:sp>
      <p:sp>
        <p:nvSpPr>
          <p:cNvPr id="17" name="Rectangle 21"/>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dirty="0">
              <a:solidFill>
                <a:srgbClr val="000000"/>
              </a:solidFill>
              <a:latin typeface="Arial" panose="020B0604020202020204"/>
            </a:endParaRPr>
          </a:p>
        </p:txBody>
      </p:sp>
      <p:sp>
        <p:nvSpPr>
          <p:cNvPr id="19" name="Rectangle 23"/>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400">
              <a:defRPr sz="1800" b="0" i="0" u="none" strike="noStrike" kern="0" cap="none" spc="0" baseline="0">
                <a:solidFill>
                  <a:srgbClr val="000000"/>
                </a:solidFill>
                <a:uFillTx/>
              </a:defRPr>
            </a:pPr>
            <a:r>
              <a:rPr lang="en-US" sz="2400" b="1" kern="0" dirty="0">
                <a:solidFill>
                  <a:srgbClr val="FFFFFF"/>
                </a:solidFill>
                <a:latin typeface="Arial" panose="020B0604020202020204"/>
                <a:cs typeface="Arial" panose="020B0604020202020204"/>
              </a:rPr>
              <a:t>M</a:t>
            </a:r>
            <a:endParaRPr lang="fr-FR" sz="2400" b="1" kern="0" dirty="0">
              <a:solidFill>
                <a:srgbClr val="FFFFFF"/>
              </a:solidFill>
              <a:latin typeface="Arial" panose="020B0604020202020204"/>
              <a:cs typeface="Arial" panose="020B0604020202020204"/>
            </a:endParaRPr>
          </a:p>
        </p:txBody>
      </p:sp>
      <p:pic>
        <p:nvPicPr>
          <p:cNvPr id="20" name="Picture 1"/>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_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9"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5600" b="1" dirty="0">
                <a:solidFill>
                  <a:prstClr val="black"/>
                </a:solidFill>
              </a:endParaRPr>
            </a:p>
            <a:p>
              <a:pPr algn="ctr" defTabSz="457200">
                <a:defRPr/>
              </a:pPr>
              <a:r>
                <a:rPr lang="fr-FR" sz="4400" b="1" dirty="0">
                  <a:solidFill>
                    <a:srgbClr val="0F9ED5"/>
                  </a:solidFill>
                </a:rPr>
                <a:t>Pratique collective</a:t>
              </a: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pic>
        <p:nvPicPr>
          <p:cNvPr id="12" name="Picture 1"/>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Slide PC">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prstClr val="white"/>
                </a:solidFill>
              </a:rPr>
              <a:t>PC</a:t>
            </a:r>
            <a:endParaRPr lang="fr-FR" b="1" dirty="0">
              <a:solidFill>
                <a:prstClr val="white"/>
              </a:solidFill>
            </a:endParaRPr>
          </a:p>
        </p:txBody>
      </p:sp>
      <p:pic>
        <p:nvPicPr>
          <p:cNvPr id="12"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9"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4400" b="1" dirty="0">
                <a:solidFill>
                  <a:srgbClr val="0070C0"/>
                </a:solidFill>
              </a:endParaRPr>
            </a:p>
            <a:p>
              <a:pPr algn="ctr" defTabSz="457200">
                <a:defRPr/>
              </a:pPr>
              <a:r>
                <a:rPr lang="fr-FR" sz="4400" b="1" dirty="0">
                  <a:solidFill>
                    <a:srgbClr val="0070C0"/>
                  </a:solidFill>
                </a:rPr>
                <a:t>Pratique en binôme</a:t>
              </a: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pic>
        <p:nvPicPr>
          <p:cNvPr id="12" name="Picture 11"/>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lide Clôture">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algn="ctr" defTabSz="685800">
              <a:defRPr sz="1800" b="0" i="0" u="none" strike="noStrike" kern="0" cap="none" spc="0" baseline="0">
                <a:solidFill>
                  <a:srgbClr val="000000"/>
                </a:solidFill>
                <a:uFillTx/>
              </a:defRPr>
            </a:pPr>
            <a:r>
              <a:rPr lang="en-US" b="1" dirty="0">
                <a:solidFill>
                  <a:srgbClr val="FFFFFF"/>
                </a:solidFill>
                <a:latin typeface="Arial" panose="020B0604020202020204"/>
                <a:cs typeface="Arial" panose="020B0604020202020204"/>
              </a:rPr>
              <a:t>C</a:t>
            </a:r>
            <a:endParaRPr lang="fr-FR" b="1" dirty="0">
              <a:solidFill>
                <a:srgbClr val="FFFFFF"/>
              </a:solidFill>
              <a:latin typeface="Arial" panose="020B0604020202020204"/>
              <a:cs typeface="Arial" panose="020B0604020202020204"/>
            </a:endParaRPr>
          </a:p>
        </p:txBody>
      </p:sp>
      <p:pic>
        <p:nvPicPr>
          <p:cNvPr id="19"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fr-FR"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fr-FR"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
        <p:nvSpPr>
          <p:cNvPr id="6" name="Rectangle 5"/>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7" name="Rectangle 6"/>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9" name="Title 8"/>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pic>
        <p:nvPicPr>
          <p:cNvPr id="11"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4" name="Google Shape;145;p17"/>
          <p:cNvSpPr txBox="1">
            <a:spLocks noGrp="1"/>
          </p:cNvSpPr>
          <p:nvPr>
            <p:ph type="subTitle" idx="9"/>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5" name="Google Shape;146;p17"/>
          <p:cNvSpPr txBox="1">
            <a:spLocks noGrp="1"/>
          </p:cNvSpPr>
          <p:nvPr>
            <p:ph type="title" idx="19"/>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p:cNvSpPr txBox="1">
            <a:spLocks noGrp="1"/>
          </p:cNvSpPr>
          <p:nvPr>
            <p:ph type="subTitle" idx="29"/>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7" name="Google Shape;148;p17"/>
          <p:cNvSpPr txBox="1">
            <a:spLocks noGrp="1"/>
          </p:cNvSpPr>
          <p:nvPr>
            <p:ph type="subTitle" idx="39"/>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8" name="Google Shape;149;p17"/>
          <p:cNvSpPr txBox="1">
            <a:spLocks noGrp="1"/>
          </p:cNvSpPr>
          <p:nvPr>
            <p:ph type="title" idx="49"/>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p:cNvSpPr txBox="1">
            <a:spLocks noGrp="1"/>
          </p:cNvSpPr>
          <p:nvPr>
            <p:ph type="title" idx="59"/>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p:cNvSpPr txBox="1">
            <a:spLocks noGrp="1"/>
          </p:cNvSpPr>
          <p:nvPr>
            <p:ph type="title" idx="69"/>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p:cNvSpPr txBox="1">
            <a:spLocks noGrp="1"/>
          </p:cNvSpPr>
          <p:nvPr>
            <p:ph type="title" idx="79"/>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p:cNvSpPr txBox="1">
            <a:spLocks noGrp="1"/>
          </p:cNvSpPr>
          <p:nvPr>
            <p:ph type="title" idx="89"/>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p:cNvSpPr txBox="1">
            <a:spLocks noGrp="1"/>
          </p:cNvSpPr>
          <p:nvPr>
            <p:ph type="title" idx="99"/>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p:cNvSpPr txBox="1">
            <a:spLocks noGrp="1"/>
          </p:cNvSpPr>
          <p:nvPr>
            <p:ph type="title" idx="109"/>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cSld>
  <p:clrMapOvr>
    <a:masterClrMapping/>
  </p:clrMapOvr>
  <p:hf sldNum="0"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Page de garde">
    <p:spTree>
      <p:nvGrpSpPr>
        <p:cNvPr id="1" name=""/>
        <p:cNvGrpSpPr/>
        <p:nvPr/>
      </p:nvGrpSpPr>
      <p:grpSpPr>
        <a:xfrm>
          <a:off x="0" y="0"/>
          <a:ext cx="0" cy="0"/>
          <a:chOff x="0" y="0"/>
          <a:chExt cx="0" cy="0"/>
        </a:xfrm>
      </p:grpSpPr>
      <p:sp>
        <p:nvSpPr>
          <p:cNvPr id="23" name="Google Shape;738;p98"/>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400">
              <a:lnSpc>
                <a:spcPct val="184000"/>
              </a:lnSpc>
              <a:defRPr sz="1800" b="0" i="0" u="none" strike="noStrike" kern="0" cap="none" spc="0" baseline="0">
                <a:solidFill>
                  <a:srgbClr val="000000"/>
                </a:solidFill>
                <a:uFillTx/>
              </a:defRPr>
            </a:pPr>
            <a:r>
              <a:rPr lang="fr-FR" b="1" kern="0">
                <a:solidFill>
                  <a:srgbClr val="FFFFFF"/>
                </a:solidFill>
                <a:ea typeface="Calibri" panose="020F0502020204030204"/>
                <a:cs typeface="Calibri" panose="020F0502020204030204"/>
              </a:rPr>
              <a:t>Niveau</a:t>
            </a:r>
            <a:r>
              <a:rPr lang="fr-FR" sz="1200" b="1" kern="0">
                <a:solidFill>
                  <a:srgbClr val="FFFFFF"/>
                </a:solidFill>
                <a:latin typeface="Dosis"/>
                <a:ea typeface="Dosis"/>
                <a:cs typeface="Dosis"/>
              </a:rPr>
              <a:t>    </a:t>
            </a:r>
            <a:r>
              <a:rPr lang="fr-FR" sz="1000" b="1" kern="0">
                <a:solidFill>
                  <a:srgbClr val="FFFFFF"/>
                </a:solidFill>
                <a:latin typeface="Dosis"/>
                <a:ea typeface="Dosis"/>
                <a:cs typeface="Dosis"/>
              </a:rPr>
              <a:t>            </a:t>
            </a:r>
            <a:r>
              <a:rPr lang="fr-FR" sz="1200" b="1" kern="0">
                <a:solidFill>
                  <a:srgbClr val="FFFFFF"/>
                </a:solidFill>
                <a:latin typeface="Dosis"/>
                <a:ea typeface="Dosis"/>
                <a:cs typeface="Dosis"/>
              </a:rPr>
              <a:t>             </a:t>
            </a:r>
            <a:endParaRPr lang="fr-FR" sz="1100" kern="0">
              <a:solidFill>
                <a:srgbClr val="000000"/>
              </a:solidFill>
            </a:endParaRPr>
          </a:p>
        </p:txBody>
      </p:sp>
      <p:pic>
        <p:nvPicPr>
          <p:cNvPr id="24" name="Google Shape;743;p98"/>
          <p:cNvPicPr>
            <a:picLocks noChangeAspect="1"/>
          </p:cNvPicPr>
          <p:nvPr userDrawn="1"/>
        </p:nvPicPr>
        <p:blipFill>
          <a:blip r:embed="rId2"/>
          <a:srcRect/>
          <a:stretch>
            <a:fillRect/>
          </a:stretch>
        </p:blipFill>
        <p:spPr>
          <a:xfrm>
            <a:off x="10400923" y="1260711"/>
            <a:ext cx="1519859" cy="1217796"/>
          </a:xfrm>
          <a:prstGeom prst="rect">
            <a:avLst/>
          </a:prstGeom>
          <a:noFill/>
          <a:ln cap="flat">
            <a:noFill/>
          </a:ln>
        </p:spPr>
      </p:pic>
      <p:sp>
        <p:nvSpPr>
          <p:cNvPr id="25" name="Google Shape;744;p98"/>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400">
              <a:lnSpc>
                <a:spcPct val="184000"/>
              </a:lnSpc>
              <a:defRPr sz="1800" b="0" i="0" u="none" strike="noStrike" kern="0" cap="none" spc="0" baseline="0">
                <a:solidFill>
                  <a:srgbClr val="000000"/>
                </a:solidFill>
                <a:uFillTx/>
              </a:defRPr>
            </a:pPr>
            <a:r>
              <a:rPr lang="fr-FR" b="1" kern="0" dirty="0">
                <a:solidFill>
                  <a:srgbClr val="FFFFFF"/>
                </a:solidFill>
                <a:ea typeface="Calibri" panose="020F0502020204030204" pitchFamily="34" charset="0"/>
                <a:cs typeface="Calibri" panose="020F0502020204030204" pitchFamily="34" charset="0"/>
              </a:rPr>
              <a:t>Niveau</a:t>
            </a:r>
            <a:r>
              <a:rPr lang="fr-FR" sz="1600" b="1" kern="0" dirty="0">
                <a:solidFill>
                  <a:srgbClr val="FFFFFF"/>
                </a:solidFill>
                <a:ea typeface="Calibri" panose="020F0502020204030204" pitchFamily="34" charset="0"/>
                <a:cs typeface="Calibri" panose="020F0502020204030204" pitchFamily="34" charset="0"/>
              </a:rPr>
              <a:t>         </a:t>
            </a:r>
            <a:endParaRPr lang="fr-FR" kern="0" dirty="0">
              <a:solidFill>
                <a:srgbClr val="000000"/>
              </a:solidFill>
              <a:ea typeface="Calibri" panose="020F0502020204030204" pitchFamily="34" charset="0"/>
              <a:cs typeface="Calibri" panose="020F0502020204030204" pitchFamily="34" charset="0"/>
            </a:endParaRPr>
          </a:p>
        </p:txBody>
      </p:sp>
      <p:sp>
        <p:nvSpPr>
          <p:cNvPr id="26" name="Google Shape;745;p98"/>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400">
              <a:defRPr sz="1800" b="0" i="0" u="none" strike="noStrike" kern="0" cap="none" spc="0" baseline="0">
                <a:solidFill>
                  <a:srgbClr val="000000"/>
                </a:solidFill>
                <a:uFillTx/>
              </a:defRPr>
            </a:pPr>
            <a:r>
              <a:rPr lang="fr-FR" b="1" kern="0" dirty="0">
                <a:solidFill>
                  <a:srgbClr val="FCBF18"/>
                </a:solidFill>
                <a:ea typeface="Calibri" panose="020F0502020204030204" pitchFamily="34" charset="0"/>
                <a:cs typeface="Calibri" panose="020F0502020204030204" pitchFamily="34" charset="0"/>
              </a:rPr>
              <a:t> </a:t>
            </a:r>
          </a:p>
        </p:txBody>
      </p:sp>
      <p:grpSp>
        <p:nvGrpSpPr>
          <p:cNvPr id="27" name="Groupe 26"/>
          <p:cNvGrpSpPr/>
          <p:nvPr userDrawn="1"/>
        </p:nvGrpSpPr>
        <p:grpSpPr>
          <a:xfrm>
            <a:off x="271218" y="4592685"/>
            <a:ext cx="6693265" cy="522000"/>
            <a:chOff x="304312" y="4531839"/>
            <a:chExt cx="5990003" cy="696796"/>
          </a:xfrm>
          <a:solidFill>
            <a:srgbClr val="0F9ED5"/>
          </a:solidFill>
        </p:grpSpPr>
        <p:sp>
          <p:nvSpPr>
            <p:cNvPr id="28" name="Google Shape;223;p26"/>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400"/>
              <a:endParaRPr lang="fr-FR" b="1" dirty="0">
                <a:solidFill>
                  <a:srgbClr val="FFFFFF"/>
                </a:solidFill>
                <a:ea typeface="Calibri" panose="020F0502020204030204"/>
                <a:cs typeface="Calibri" panose="020F0502020204030204"/>
              </a:endParaRPr>
            </a:p>
          </p:txBody>
        </p:sp>
        <p:sp>
          <p:nvSpPr>
            <p:cNvPr id="29" name="Google Shape;735;p98"/>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grpSp>
        <p:nvGrpSpPr>
          <p:cNvPr id="31" name="Groupe 30"/>
          <p:cNvGrpSpPr/>
          <p:nvPr userDrawn="1"/>
        </p:nvGrpSpPr>
        <p:grpSpPr>
          <a:xfrm>
            <a:off x="271218" y="5289789"/>
            <a:ext cx="6693265" cy="522000"/>
            <a:chOff x="304312" y="5304657"/>
            <a:chExt cx="5990003" cy="696796"/>
          </a:xfrm>
          <a:solidFill>
            <a:srgbClr val="336FB6"/>
          </a:solidFill>
        </p:grpSpPr>
        <p:sp>
          <p:nvSpPr>
            <p:cNvPr id="32" name="Google Shape;224;p26"/>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400">
                <a:defRPr sz="1800" b="0" i="0" u="none" strike="noStrike" kern="0" cap="none" spc="0" baseline="0">
                  <a:solidFill>
                    <a:srgbClr val="000000"/>
                  </a:solidFill>
                  <a:uFillTx/>
                </a:defRPr>
              </a:pPr>
              <a:r>
                <a:rPr lang="fr-FR" b="1" kern="0" dirty="0">
                  <a:solidFill>
                    <a:srgbClr val="FFFFFF"/>
                  </a:solidFill>
                  <a:ea typeface="Calibri" panose="020F0502020204030204"/>
                  <a:cs typeface="Calibri" panose="020F0502020204030204"/>
                </a:rPr>
                <a:t> </a:t>
              </a:r>
              <a:r>
                <a:rPr lang="fr-FR" sz="2000" b="1" kern="0" dirty="0">
                  <a:solidFill>
                    <a:srgbClr val="FFFFFF"/>
                  </a:solidFill>
                  <a:ea typeface="Calibri" panose="020F0502020204030204"/>
                  <a:cs typeface="Calibri" panose="020F0502020204030204"/>
                </a:rPr>
                <a:t> </a:t>
              </a:r>
            </a:p>
          </p:txBody>
        </p:sp>
        <p:sp>
          <p:nvSpPr>
            <p:cNvPr id="33" name="Google Shape;742;p98"/>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pic>
        <p:nvPicPr>
          <p:cNvPr id="35" name="Google Shape;730;p98" descr="الصفحة الرئيسية"/>
          <p:cNvPicPr>
            <a:picLocks noChangeAspect="1"/>
          </p:cNvPicPr>
          <p:nvPr userDrawn="1"/>
        </p:nvPicPr>
        <p:blipFill>
          <a:blip r:embed="rId3"/>
          <a:srcRect/>
          <a:stretch>
            <a:fillRect/>
          </a:stretch>
        </p:blipFill>
        <p:spPr>
          <a:xfrm>
            <a:off x="3668233" y="0"/>
            <a:ext cx="4855535" cy="736270"/>
          </a:xfrm>
          <a:prstGeom prst="rect">
            <a:avLst/>
          </a:prstGeom>
          <a:noFill/>
          <a:ln cap="flat">
            <a:noFill/>
          </a:ln>
        </p:spPr>
      </p:pic>
      <p:sp>
        <p:nvSpPr>
          <p:cNvPr id="45" name="Espace réservé du texte 43"/>
          <p:cNvSpPr>
            <a:spLocks noGrp="1"/>
          </p:cNvSpPr>
          <p:nvPr>
            <p:ph type="body" sz="quarter" idx="14" hasCustomPrompt="1"/>
          </p:nvPr>
        </p:nvSpPr>
        <p:spPr>
          <a:xfrm>
            <a:off x="10803924" y="1882678"/>
            <a:ext cx="717129" cy="346211"/>
          </a:xfrm>
        </p:spPr>
        <p:txBody>
          <a:bodyPr>
            <a:noAutofit/>
          </a:bodyPr>
          <a:lstStyle>
            <a:lvl1pPr marL="0" indent="0" algn="ctr" defTabSz="914400"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p:cNvSpPr txBox="1"/>
          <p:nvPr userDrawn="1"/>
        </p:nvSpPr>
        <p:spPr>
          <a:xfrm>
            <a:off x="391997" y="1378425"/>
            <a:ext cx="4855536" cy="923330"/>
          </a:xfrm>
          <a:prstGeom prst="rect">
            <a:avLst/>
          </a:prstGeom>
          <a:noFill/>
        </p:spPr>
        <p:txBody>
          <a:bodyPr wrap="square" rtlCol="0">
            <a:spAutoFit/>
          </a:bodyPr>
          <a:lstStyle/>
          <a:p>
            <a:r>
              <a:rPr lang="fr-FR" sz="5400" b="1" kern="0" dirty="0">
                <a:solidFill>
                  <a:srgbClr val="002060"/>
                </a:solidFill>
                <a:cs typeface="Calibri" panose="020F0502020204030204"/>
              </a:rPr>
              <a:t>Physique chimie</a:t>
            </a:r>
          </a:p>
        </p:txBody>
      </p:sp>
      <p:sp>
        <p:nvSpPr>
          <p:cNvPr id="9" name="TextBox 8"/>
          <p:cNvSpPr txBox="1"/>
          <p:nvPr userDrawn="1"/>
        </p:nvSpPr>
        <p:spPr>
          <a:xfrm>
            <a:off x="391997" y="2305050"/>
            <a:ext cx="1519200" cy="553998"/>
          </a:xfrm>
          <a:prstGeom prst="rect">
            <a:avLst/>
          </a:prstGeom>
          <a:noFill/>
        </p:spPr>
        <p:txBody>
          <a:bodyPr wrap="square" rtlCol="0">
            <a:spAutoFit/>
          </a:bodyPr>
          <a:lstStyle/>
          <a:p>
            <a:r>
              <a:rPr lang="en-US" sz="3000" b="1" kern="0" dirty="0">
                <a:solidFill>
                  <a:srgbClr val="0070C0"/>
                </a:solidFill>
                <a:cs typeface="Calibri" panose="020F0502020204030204" pitchFamily="34" charset="0"/>
              </a:rPr>
              <a:t>Période</a:t>
            </a:r>
            <a:endParaRPr lang="fr-FR" sz="3000" b="1" kern="0" dirty="0">
              <a:solidFill>
                <a:srgbClr val="0070C0"/>
              </a:solidFill>
              <a:cs typeface="Calibri" panose="020F0502020204030204" pitchFamily="34" charset="0"/>
            </a:endParaRPr>
          </a:p>
        </p:txBody>
      </p:sp>
      <p:sp>
        <p:nvSpPr>
          <p:cNvPr id="2" name="Espace réservé du texte 43"/>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endParaRPr lang="fr-FR" dirty="0"/>
          </a:p>
        </p:txBody>
      </p:sp>
      <p:sp>
        <p:nvSpPr>
          <p:cNvPr id="5" name="Espace réservé du texte 43"/>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en-US" dirty="0"/>
              <a:t>Chapitre 2</a:t>
            </a:r>
            <a:endParaRPr lang="fr-FR" dirty="0"/>
          </a:p>
        </p:txBody>
      </p:sp>
      <p:sp>
        <p:nvSpPr>
          <p:cNvPr id="6" name="Espace réservé du texte 43"/>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fr-FR" sz="1800" b="1" dirty="0">
                <a:solidFill>
                  <a:srgbClr val="FFFFFF"/>
                </a:solidFill>
                <a:latin typeface="Calibri" panose="020F0502020204030204"/>
                <a:ea typeface="Calibri" panose="020F0502020204030204"/>
                <a:cs typeface="Calibri" panose="020F0502020204030204"/>
              </a:rPr>
              <a:t>Tâche</a:t>
            </a:r>
            <a:r>
              <a:rPr lang="en-US" dirty="0"/>
              <a:t> 1</a:t>
            </a:r>
            <a:endParaRPr lang="fr-FR" dirty="0"/>
          </a:p>
        </p:txBody>
      </p:sp>
      <p:sp>
        <p:nvSpPr>
          <p:cNvPr id="10" name="Espace réservé du texte 43"/>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defRPr lang="fr-FR" sz="1800" b="1" kern="1200">
                <a:solidFill>
                  <a:srgbClr val="FFFFFF"/>
                </a:solidFill>
                <a:latin typeface="Calibri" panose="020F0502020204030204"/>
                <a:ea typeface="Calibri" panose="020F0502020204030204"/>
                <a:cs typeface="Calibri" panose="020F0502020204030204"/>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defRPr/>
            </a:pPr>
            <a:endParaRPr lang="fr-FR" dirty="0"/>
          </a:p>
        </p:txBody>
      </p:sp>
      <p:sp>
        <p:nvSpPr>
          <p:cNvPr id="4" name="Google Shape;735;p98"/>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sp>
        <p:nvSpPr>
          <p:cNvPr id="11" name="Google Shape;735;p98"/>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grpSp>
        <p:nvGrpSpPr>
          <p:cNvPr id="12" name="Groupe 26"/>
          <p:cNvGrpSpPr/>
          <p:nvPr userDrawn="1"/>
        </p:nvGrpSpPr>
        <p:grpSpPr>
          <a:xfrm>
            <a:off x="271217" y="3894112"/>
            <a:ext cx="6693265" cy="522000"/>
            <a:chOff x="304312" y="4531839"/>
            <a:chExt cx="5990003" cy="696796"/>
          </a:xfrm>
          <a:solidFill>
            <a:srgbClr val="336FB6"/>
          </a:solidFill>
        </p:grpSpPr>
        <p:sp>
          <p:nvSpPr>
            <p:cNvPr id="13" name="Google Shape;223;p26"/>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400"/>
              <a:endParaRPr lang="fr-FR" b="1" dirty="0">
                <a:solidFill>
                  <a:srgbClr val="FFFFFF"/>
                </a:solidFill>
                <a:ea typeface="Calibri" panose="020F0502020204030204"/>
                <a:cs typeface="Calibri" panose="020F0502020204030204"/>
              </a:endParaRPr>
            </a:p>
          </p:txBody>
        </p:sp>
        <p:sp>
          <p:nvSpPr>
            <p:cNvPr id="14" name="Google Shape;735;p98"/>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sp>
        <p:nvSpPr>
          <p:cNvPr id="15" name="Espace réservé du texte 43"/>
          <p:cNvSpPr>
            <a:spLocks noGrp="1"/>
          </p:cNvSpPr>
          <p:nvPr>
            <p:ph type="body" sz="quarter" idx="25"/>
          </p:nvPr>
        </p:nvSpPr>
        <p:spPr>
          <a:xfrm>
            <a:off x="2120814" y="3892643"/>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endParaRPr lang="fr-FR" dirty="0"/>
          </a:p>
        </p:txBody>
      </p:sp>
      <p:sp>
        <p:nvSpPr>
          <p:cNvPr id="16" name="Espace réservé du texte 43"/>
          <p:cNvSpPr>
            <a:spLocks noGrp="1"/>
          </p:cNvSpPr>
          <p:nvPr>
            <p:ph type="body" sz="quarter" idx="26" hasCustomPrompt="1"/>
          </p:nvPr>
        </p:nvSpPr>
        <p:spPr>
          <a:xfrm>
            <a:off x="271216" y="3892643"/>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fr-FR" sz="1800" b="1" dirty="0">
                <a:solidFill>
                  <a:srgbClr val="FFFFFF"/>
                </a:solidFill>
                <a:latin typeface="Calibri" panose="020F0502020204030204"/>
                <a:ea typeface="Calibri" panose="020F0502020204030204"/>
                <a:cs typeface="Calibri" panose="020F0502020204030204"/>
              </a:rPr>
              <a:t>Thème</a:t>
            </a:r>
            <a:r>
              <a:rPr lang="en-US" dirty="0"/>
              <a:t> 2</a:t>
            </a:r>
            <a:endParaRPr lang="fr-FR" dirty="0"/>
          </a:p>
        </p:txBody>
      </p:sp>
      <p:sp>
        <p:nvSpPr>
          <p:cNvPr id="17" name="Google Shape;735;p98"/>
          <p:cNvSpPr/>
          <p:nvPr userDrawn="1"/>
        </p:nvSpPr>
        <p:spPr>
          <a:xfrm>
            <a:off x="1968786" y="3915312"/>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pic>
        <p:nvPicPr>
          <p:cNvPr id="18" name="Image 6"/>
          <p:cNvPicPr>
            <a:picLocks noChangeAspect="1"/>
          </p:cNvPicPr>
          <p:nvPr userDrawn="1"/>
        </p:nvPicPr>
        <p:blipFill>
          <a:blip r:embed="rId4"/>
          <a:stretch>
            <a:fillRect/>
          </a:stretch>
        </p:blipFill>
        <p:spPr>
          <a:xfrm>
            <a:off x="7966502" y="3495345"/>
            <a:ext cx="3952359" cy="2925971"/>
          </a:xfrm>
          <a:prstGeom prst="rect">
            <a:avLst/>
          </a:prstGeom>
        </p:spPr>
      </p:pic>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Pages réservées à l’enseignant(e)</a:t>
            </a:r>
            <a:endParaRPr sz="1465" kern="0" dirty="0">
              <a:solidFill>
                <a:srgbClr val="000000"/>
              </a:solidFill>
              <a:ea typeface="Arial" panose="020B0604020202020204"/>
              <a:cs typeface="Calibri" panose="020F0502020204030204" pitchFamily="34" charset="0"/>
              <a:sym typeface="Arial" panose="020B0604020202020204"/>
            </a:endParaRPr>
          </a:p>
        </p:txBody>
      </p:sp>
      <p:sp>
        <p:nvSpPr>
          <p:cNvPr id="7" name="Google Shape;322;p52"/>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Modelage de la tâche par l’enseignant (explicitation à haute voix)</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8" name="Google Shape;318;p52" descr="Image générée"/>
          <p:cNvPicPr preferRelativeResize="0"/>
          <p:nvPr userDrawn="1"/>
        </p:nvPicPr>
        <p:blipFill rotWithShape="1">
          <a:blip r:embed="rId2"/>
          <a:srcRect t="23545" r="71114" b="60700"/>
          <a:stretch>
            <a:fillRect/>
          </a:stretch>
        </p:blipFill>
        <p:spPr>
          <a:xfrm>
            <a:off x="992594" y="2946687"/>
            <a:ext cx="1035476" cy="854359"/>
          </a:xfrm>
          <a:prstGeom prst="rect">
            <a:avLst/>
          </a:prstGeom>
          <a:noFill/>
          <a:ln>
            <a:noFill/>
          </a:ln>
        </p:spPr>
      </p:pic>
      <p:sp>
        <p:nvSpPr>
          <p:cNvPr id="9" name="Google Shape;322;p52"/>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Consignes et explications données aux élèves – hors modelage (à dire à haute voix)</a:t>
            </a:r>
            <a:endParaRPr sz="2000" kern="0" dirty="0">
              <a:solidFill>
                <a:srgbClr val="000000"/>
              </a:solidFill>
              <a:ea typeface="Arial" panose="020B0604020202020204"/>
              <a:cs typeface="Calibri" panose="020F0502020204030204" pitchFamily="34" charset="0"/>
              <a:sym typeface="Arial" panose="020B0604020202020204"/>
            </a:endParaRPr>
          </a:p>
        </p:txBody>
      </p:sp>
      <p:sp>
        <p:nvSpPr>
          <p:cNvPr id="10" name="Google Shape;332;p53"/>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Rappel du contrat de classe </a:t>
            </a:r>
            <a:endParaRPr sz="1865" kern="0" dirty="0">
              <a:solidFill>
                <a:srgbClr val="000000"/>
              </a:solidFill>
              <a:cs typeface="Calibri" panose="020F0502020204030204" pitchFamily="34" charset="0"/>
              <a:sym typeface="Arial" panose="020B0604020202020204"/>
            </a:endParaRPr>
          </a:p>
        </p:txBody>
      </p:sp>
      <p:pic>
        <p:nvPicPr>
          <p:cNvPr id="11" name="Google Shape;336;p53"/>
          <p:cNvPicPr preferRelativeResize="0"/>
          <p:nvPr userDrawn="1"/>
        </p:nvPicPr>
        <p:blipFill rotWithShape="1">
          <a:blip r:embed="rId3"/>
          <a:srcRect/>
          <a:stretch>
            <a:fillRect/>
          </a:stretch>
        </p:blipFill>
        <p:spPr>
          <a:xfrm>
            <a:off x="1127953" y="4033935"/>
            <a:ext cx="753729" cy="603600"/>
          </a:xfrm>
          <a:prstGeom prst="rect">
            <a:avLst/>
          </a:prstGeom>
          <a:noFill/>
          <a:ln>
            <a:noFill/>
          </a:ln>
        </p:spPr>
      </p:pic>
      <p:sp>
        <p:nvSpPr>
          <p:cNvPr id="12"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l’enseignant</a:t>
            </a:r>
            <a:endParaRPr lang="fr-FR" sz="1865" kern="0" dirty="0">
              <a:solidFill>
                <a:srgbClr val="000000"/>
              </a:solidFill>
              <a:cs typeface="Calibri" panose="020F0502020204030204" pitchFamily="34" charset="0"/>
              <a:sym typeface="Arial" panose="020B0604020202020204"/>
            </a:endParaRPr>
          </a:p>
        </p:txBody>
      </p:sp>
      <p:grpSp>
        <p:nvGrpSpPr>
          <p:cNvPr id="13" name="Groupe 3"/>
          <p:cNvGrpSpPr/>
          <p:nvPr userDrawn="1"/>
        </p:nvGrpSpPr>
        <p:grpSpPr>
          <a:xfrm>
            <a:off x="1153868" y="2019636"/>
            <a:ext cx="814489" cy="699291"/>
            <a:chOff x="277892" y="2322046"/>
            <a:chExt cx="828656" cy="786827"/>
          </a:xfrm>
        </p:grpSpPr>
        <p:sp>
          <p:nvSpPr>
            <p:cNvPr id="14"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solidFill>
                  <a:prstClr val="black"/>
                </a:solidFill>
                <a:cs typeface="Calibri" panose="020F0502020204030204" pitchFamily="34" charset="0"/>
              </a:endParaRPr>
            </a:p>
          </p:txBody>
        </p:sp>
        <p:sp>
          <p:nvSpPr>
            <p:cNvPr id="15"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solidFill>
                  <a:prstClr val="black"/>
                </a:solidFill>
                <a:cs typeface="Calibri" panose="020F0502020204030204" pitchFamily="34" charset="0"/>
              </a:endParaRPr>
            </a:p>
          </p:txBody>
        </p:sp>
      </p:grpSp>
      <p:pic>
        <p:nvPicPr>
          <p:cNvPr id="16" name="Picture 2" descr="Image générée"/>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Correction du devoir maison</a:t>
            </a:r>
            <a:endParaRPr sz="1865" kern="0" dirty="0">
              <a:solidFill>
                <a:srgbClr val="000000"/>
              </a:solidFill>
              <a:cs typeface="Calibri" panose="020F0502020204030204" pitchFamily="34" charset="0"/>
              <a:sym typeface="Arial" panose="020B0604020202020204"/>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p:cNvGrpSpPr/>
          <p:nvPr userDrawn="1"/>
        </p:nvGrpSpPr>
        <p:grpSpPr>
          <a:xfrm>
            <a:off x="863927" y="4507781"/>
            <a:ext cx="5760430" cy="603600"/>
            <a:chOff x="647945" y="3380837"/>
            <a:chExt cx="4320322" cy="452700"/>
          </a:xfrm>
        </p:grpSpPr>
        <p:sp>
          <p:nvSpPr>
            <p:cNvPr id="3" name="Google Shape;334;p53"/>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200" eaLnBrk="0" fontAlgn="base" hangingPunct="0">
                <a:spcBef>
                  <a:spcPct val="0"/>
                </a:spcBef>
                <a:spcAft>
                  <a:spcPct val="0"/>
                </a:spcAft>
              </a:pPr>
              <a:r>
                <a:rPr lang="fr-FR" altLang="fr-FR" sz="2000" b="1" kern="0" dirty="0">
                  <a:solidFill>
                    <a:srgbClr val="44546A"/>
                  </a:solidFill>
                  <a:cs typeface="Calibri" panose="020F0502020204030204" pitchFamily="34" charset="0"/>
                  <a:sym typeface="Arial" panose="020B0604020202020204"/>
                </a:rPr>
                <a:t>Les élèves travaillent en autonomie</a:t>
              </a:r>
              <a:endParaRPr lang="fr-FR" altLang="fr-FR" sz="2000" kern="0" dirty="0">
                <a:solidFill>
                  <a:srgbClr val="000000"/>
                </a:solidFill>
                <a:cs typeface="Calibri" panose="020F0502020204030204" pitchFamily="34" charset="0"/>
                <a:sym typeface="Arial" panose="020B0604020202020204"/>
              </a:endParaRPr>
            </a:p>
          </p:txBody>
        </p:sp>
        <p:pic>
          <p:nvPicPr>
            <p:cNvPr id="4" name="Google Shape;338;p53"/>
            <p:cNvPicPr preferRelativeResize="0"/>
            <p:nvPr/>
          </p:nvPicPr>
          <p:blipFill rotWithShape="1">
            <a:blip r:embed="rId2"/>
            <a:srcRect/>
            <a:stretch>
              <a:fillRect/>
            </a:stretch>
          </p:blipFill>
          <p:spPr>
            <a:xfrm>
              <a:off x="647945" y="3380837"/>
              <a:ext cx="460215" cy="452700"/>
            </a:xfrm>
            <a:prstGeom prst="rect">
              <a:avLst/>
            </a:prstGeom>
            <a:noFill/>
            <a:ln>
              <a:noFill/>
            </a:ln>
          </p:spPr>
        </p:pic>
      </p:grpSp>
      <p:grpSp>
        <p:nvGrpSpPr>
          <p:cNvPr id="5" name="Groupe 19"/>
          <p:cNvGrpSpPr/>
          <p:nvPr userDrawn="1"/>
        </p:nvGrpSpPr>
        <p:grpSpPr>
          <a:xfrm>
            <a:off x="884384" y="3752370"/>
            <a:ext cx="10372677" cy="498415"/>
            <a:chOff x="663288" y="2814277"/>
            <a:chExt cx="7779508" cy="373811"/>
          </a:xfrm>
        </p:grpSpPr>
        <p:sp>
          <p:nvSpPr>
            <p:cNvPr id="19" name="Google Shape;335;p53"/>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fr-FR" altLang="fr-FR" sz="2000" b="1" kern="0" dirty="0">
                  <a:solidFill>
                    <a:srgbClr val="44546A"/>
                  </a:solidFill>
                  <a:cs typeface="Calibri" panose="020F0502020204030204" pitchFamily="34" charset="0"/>
                  <a:sym typeface="Arial" panose="020B0604020202020204"/>
                </a:rPr>
                <a:t>Les élèves travaillent en binômes</a:t>
              </a:r>
            </a:p>
          </p:txBody>
        </p:sp>
        <p:pic>
          <p:nvPicPr>
            <p:cNvPr id="20" name="Google Shape;339;p53"/>
            <p:cNvPicPr preferRelativeResize="0"/>
            <p:nvPr/>
          </p:nvPicPr>
          <p:blipFill rotWithShape="1">
            <a:blip r:embed="rId3"/>
            <a:srcRect/>
            <a:stretch>
              <a:fillRect/>
            </a:stretch>
          </p:blipFill>
          <p:spPr>
            <a:xfrm>
              <a:off x="663288" y="2814277"/>
              <a:ext cx="413750" cy="373811"/>
            </a:xfrm>
            <a:prstGeom prst="rect">
              <a:avLst/>
            </a:prstGeom>
            <a:noFill/>
            <a:ln>
              <a:noFill/>
            </a:ln>
          </p:spPr>
        </p:pic>
      </p:grpSp>
      <p:grpSp>
        <p:nvGrpSpPr>
          <p:cNvPr id="21" name="Groupe 17"/>
          <p:cNvGrpSpPr/>
          <p:nvPr userDrawn="1"/>
        </p:nvGrpSpPr>
        <p:grpSpPr>
          <a:xfrm>
            <a:off x="887673" y="2319672"/>
            <a:ext cx="6840126" cy="498414"/>
            <a:chOff x="657162" y="1688359"/>
            <a:chExt cx="5130094" cy="373810"/>
          </a:xfrm>
        </p:grpSpPr>
        <p:pic>
          <p:nvPicPr>
            <p:cNvPr id="22" name="Google Shape;289;p51"/>
            <p:cNvPicPr preferRelativeResize="0"/>
            <p:nvPr/>
          </p:nvPicPr>
          <p:blipFill rotWithShape="1">
            <a:blip r:embed="rId4"/>
            <a:srcRect/>
            <a:stretch>
              <a:fillRect/>
            </a:stretch>
          </p:blipFill>
          <p:spPr>
            <a:xfrm>
              <a:off x="657162" y="1688359"/>
              <a:ext cx="417704" cy="373810"/>
            </a:xfrm>
            <a:prstGeom prst="rect">
              <a:avLst/>
            </a:prstGeom>
            <a:noFill/>
            <a:ln>
              <a:noFill/>
            </a:ln>
          </p:spPr>
        </p:pic>
        <p:sp>
          <p:nvSpPr>
            <p:cNvPr id="23" name="Google Shape;290;p51"/>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écoutent l’enseignant avec attention</a:t>
              </a:r>
              <a:endParaRPr sz="1465" kern="0" dirty="0">
                <a:solidFill>
                  <a:srgbClr val="000000"/>
                </a:solidFill>
                <a:ea typeface="Arial" panose="020B0604020202020204"/>
                <a:cs typeface="Calibri" panose="020F0502020204030204" pitchFamily="34" charset="0"/>
                <a:sym typeface="Arial" panose="020B0604020202020204"/>
              </a:endParaRPr>
            </a:p>
          </p:txBody>
        </p:sp>
      </p:grpSp>
      <p:grpSp>
        <p:nvGrpSpPr>
          <p:cNvPr id="24" name="Groupe 16"/>
          <p:cNvGrpSpPr/>
          <p:nvPr userDrawn="1"/>
        </p:nvGrpSpPr>
        <p:grpSpPr>
          <a:xfrm>
            <a:off x="954798" y="1692132"/>
            <a:ext cx="5669559" cy="426303"/>
            <a:chOff x="716099" y="1269098"/>
            <a:chExt cx="4252169" cy="319727"/>
          </a:xfrm>
        </p:grpSpPr>
        <p:sp>
          <p:nvSpPr>
            <p:cNvPr id="25" name="Google Shape;293;p51"/>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lèvent la main pour participer</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26" name="Google Shape;294;p51" descr="Lever la main - Icônes mains et gestes gratuites"/>
            <p:cNvPicPr preferRelativeResize="0"/>
            <p:nvPr/>
          </p:nvPicPr>
          <p:blipFill rotWithShape="1">
            <a:blip r:embed="rId5"/>
            <a:srcRect/>
            <a:stretch>
              <a:fillRect/>
            </a:stretch>
          </p:blipFill>
          <p:spPr>
            <a:xfrm>
              <a:off x="716099" y="1269098"/>
              <a:ext cx="405665" cy="319727"/>
            </a:xfrm>
            <a:prstGeom prst="rect">
              <a:avLst/>
            </a:prstGeom>
            <a:noFill/>
            <a:ln>
              <a:noFill/>
            </a:ln>
          </p:spPr>
        </p:pic>
      </p:grpSp>
      <p:grpSp>
        <p:nvGrpSpPr>
          <p:cNvPr id="27" name="Groupe 4"/>
          <p:cNvGrpSpPr/>
          <p:nvPr userDrawn="1"/>
        </p:nvGrpSpPr>
        <p:grpSpPr>
          <a:xfrm>
            <a:off x="863575" y="916351"/>
            <a:ext cx="6681334" cy="603600"/>
            <a:chOff x="915782" y="892042"/>
            <a:chExt cx="6681334" cy="603600"/>
          </a:xfrm>
        </p:grpSpPr>
        <p:sp>
          <p:nvSpPr>
            <p:cNvPr id="28" name="Google Shape;333;p53"/>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utilisent l’ardoise pour répondre</a:t>
              </a:r>
              <a:endParaRPr sz="2000" kern="0" dirty="0">
                <a:solidFill>
                  <a:srgbClr val="000000"/>
                </a:solidFill>
                <a:cs typeface="Calibri" panose="020F0502020204030204" pitchFamily="34" charset="0"/>
                <a:sym typeface="Arial" panose="020B0604020202020204"/>
              </a:endParaRPr>
            </a:p>
          </p:txBody>
        </p:sp>
        <p:grpSp>
          <p:nvGrpSpPr>
            <p:cNvPr id="29" name="Groupe 26"/>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p:cNvPicPr preferRelativeResize="0"/>
              <p:nvPr/>
            </p:nvPicPr>
            <p:blipFill rotWithShape="1">
              <a:blip r:embed="rId6"/>
              <a:srcRect l="18242" t="9344" r="18458" b="23864"/>
              <a:stretch>
                <a:fillRect/>
              </a:stretch>
            </p:blipFill>
            <p:spPr>
              <a:xfrm>
                <a:off x="779845" y="4335989"/>
                <a:ext cx="442253" cy="575842"/>
              </a:xfrm>
              <a:prstGeom prst="rect">
                <a:avLst/>
              </a:prstGeom>
              <a:noFill/>
              <a:ln>
                <a:noFill/>
              </a:ln>
            </p:spPr>
          </p:pic>
          <p:sp>
            <p:nvSpPr>
              <p:cNvPr id="31" name="Rectangle 30"/>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buClr>
                    <a:srgbClr val="000000"/>
                  </a:buClr>
                </a:pPr>
                <a:endParaRPr lang="fr-FR" sz="1865" kern="0" dirty="0">
                  <a:solidFill>
                    <a:srgbClr val="FFFFFF"/>
                  </a:solidFill>
                  <a:cs typeface="Calibri" panose="020F0502020204030204" pitchFamily="34" charset="0"/>
                  <a:sym typeface="Arial" panose="020B0604020202020204"/>
                </a:endParaRPr>
              </a:p>
            </p:txBody>
          </p:sp>
        </p:grpSp>
      </p:grpSp>
      <p:grpSp>
        <p:nvGrpSpPr>
          <p:cNvPr id="32" name="Groupe 18"/>
          <p:cNvGrpSpPr/>
          <p:nvPr userDrawn="1"/>
        </p:nvGrpSpPr>
        <p:grpSpPr>
          <a:xfrm>
            <a:off x="915782" y="3014983"/>
            <a:ext cx="8342891" cy="482880"/>
            <a:chOff x="686836" y="2261237"/>
            <a:chExt cx="6257168" cy="362160"/>
          </a:xfrm>
        </p:grpSpPr>
        <p:sp>
          <p:nvSpPr>
            <p:cNvPr id="33" name="Google Shape;295;p51"/>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élèvent gardent des traces écrites sur les livrets ou leurs cahiers</a:t>
              </a:r>
              <a:endParaRPr sz="1465" kern="0" dirty="0">
                <a:solidFill>
                  <a:srgbClr val="000000"/>
                </a:solidFill>
                <a:ea typeface="Arial" panose="020B0604020202020204"/>
                <a:cs typeface="Calibri" panose="020F0502020204030204" pitchFamily="34" charset="0"/>
                <a:sym typeface="Arial" panose="020B0604020202020204"/>
              </a:endParaRPr>
            </a:p>
          </p:txBody>
        </p:sp>
        <p:grpSp>
          <p:nvGrpSpPr>
            <p:cNvPr id="34" name="Groupe 37"/>
            <p:cNvGrpSpPr/>
            <p:nvPr/>
          </p:nvGrpSpPr>
          <p:grpSpPr>
            <a:xfrm>
              <a:off x="686836" y="2261237"/>
              <a:ext cx="413750" cy="353971"/>
              <a:chOff x="10280460" y="4850932"/>
              <a:chExt cx="630930" cy="588164"/>
            </a:xfrm>
          </p:grpSpPr>
          <p:pic>
            <p:nvPicPr>
              <p:cNvPr id="35" name="Picture 7"/>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l’élève</a:t>
            </a:r>
            <a:endParaRPr lang="fr-FR" sz="1865" kern="0" dirty="0">
              <a:solidFill>
                <a:srgbClr val="000000"/>
              </a:solidFill>
              <a:cs typeface="Calibri" panose="020F0502020204030204" pitchFamily="34" charset="0"/>
              <a:sym typeface="Arial" panose="020B0604020202020204"/>
            </a:endParaRPr>
          </a:p>
        </p:txBody>
      </p:sp>
      <p:sp>
        <p:nvSpPr>
          <p:cNvPr id="38" name="Google Shape;335;p53"/>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passent au tableau</a:t>
            </a:r>
            <a:endParaRPr sz="2000" kern="0" dirty="0">
              <a:solidFill>
                <a:srgbClr val="000000"/>
              </a:solidFill>
              <a:cs typeface="Calibri" panose="020F0502020204030204" pitchFamily="34" charset="0"/>
              <a:sym typeface="Arial" panose="020B0604020202020204"/>
            </a:endParaRPr>
          </a:p>
        </p:txBody>
      </p:sp>
      <p:pic>
        <p:nvPicPr>
          <p:cNvPr id="39" name="Picture 1"/>
          <p:cNvPicPr>
            <a:picLocks noChangeAspect="1"/>
          </p:cNvPicPr>
          <p:nvPr userDrawn="1"/>
        </p:nvPicPr>
        <p:blipFill>
          <a:blip r:embed="rId9" cstate="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8"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5600" b="1" dirty="0">
                <a:solidFill>
                  <a:prstClr val="black"/>
                </a:solidFill>
              </a:endParaRP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sp>
        <p:nvSpPr>
          <p:cNvPr id="12" name="ZoneTexte 12"/>
          <p:cNvSpPr txBox="1"/>
          <p:nvPr userDrawn="1"/>
        </p:nvSpPr>
        <p:spPr>
          <a:xfrm>
            <a:off x="2858328" y="3954018"/>
            <a:ext cx="6097656" cy="769441"/>
          </a:xfrm>
          <a:prstGeom prst="rect">
            <a:avLst/>
          </a:prstGeom>
          <a:noFill/>
        </p:spPr>
        <p:txBody>
          <a:bodyPr wrap="square">
            <a:spAutoFit/>
          </a:bodyPr>
          <a:lstStyle/>
          <a:p>
            <a:pPr algn="ctr" defTabSz="457200">
              <a:defRPr/>
            </a:pPr>
            <a:r>
              <a:rPr lang="fr-FR" sz="4400" b="1" dirty="0">
                <a:solidFill>
                  <a:srgbClr val="C00000"/>
                </a:solidFill>
              </a:rPr>
              <a:t>Modelage</a:t>
            </a:r>
          </a:p>
        </p:txBody>
      </p:sp>
      <p:pic>
        <p:nvPicPr>
          <p:cNvPr id="13" name="Image 5"/>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p:cNvGrpSpPr/>
          <p:nvPr userDrawn="1"/>
        </p:nvGrpSpPr>
        <p:grpSpPr>
          <a:xfrm>
            <a:off x="5759801" y="1145404"/>
            <a:ext cx="591112" cy="561273"/>
            <a:chOff x="277892" y="2322046"/>
            <a:chExt cx="828656" cy="786827"/>
          </a:xfrm>
        </p:grpSpPr>
        <p:sp>
          <p:nvSpPr>
            <p:cNvPr id="15"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solidFill>
                  <a:prstClr val="black"/>
                </a:solidFill>
              </a:endParaRPr>
            </a:p>
          </p:txBody>
        </p:sp>
        <p:sp>
          <p:nvSpPr>
            <p:cNvPr id="16"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solidFill>
                  <a:prstClr val="black"/>
                </a:solidFill>
              </a:endParaRPr>
            </a:p>
          </p:txBody>
        </p:sp>
      </p:grpSp>
      <p:sp>
        <p:nvSpPr>
          <p:cNvPr id="17"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Tâche principale">
    <p:spTree>
      <p:nvGrpSpPr>
        <p:cNvPr id="1" name=""/>
        <p:cNvGrpSpPr/>
        <p:nvPr/>
      </p:nvGrpSpPr>
      <p:grpSpPr>
        <a:xfrm>
          <a:off x="0" y="0"/>
          <a:ext cx="0" cy="0"/>
          <a:chOff x="0" y="0"/>
          <a:chExt cx="0" cy="0"/>
        </a:xfrm>
      </p:grpSpPr>
      <p:grpSp>
        <p:nvGrpSpPr>
          <p:cNvPr id="2" name="Group 14"/>
          <p:cNvGrpSpPr/>
          <p:nvPr userDrawn="1"/>
        </p:nvGrpSpPr>
        <p:grpSpPr>
          <a:xfrm>
            <a:off x="4855028" y="1394568"/>
            <a:ext cx="6212869" cy="3873929"/>
            <a:chOff x="1641585" y="1048972"/>
            <a:chExt cx="5867403" cy="3260732"/>
          </a:xfrm>
        </p:grpSpPr>
        <p:sp>
          <p:nvSpPr>
            <p:cNvPr id="13" name="Rectangle : coins arrondis 10"/>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a:solidFill>
                  <a:srgbClr val="000000"/>
                </a:solidFill>
                <a:latin typeface="Arial" panose="020B0604020202020204"/>
              </a:endParaRPr>
            </a:p>
          </p:txBody>
        </p:sp>
        <p:sp>
          <p:nvSpPr>
            <p:cNvPr id="14" name="Rectangle 18"/>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dirty="0">
                <a:solidFill>
                  <a:srgbClr val="000000"/>
                </a:solidFill>
                <a:latin typeface="Arial" panose="020B0604020202020204"/>
              </a:endParaRPr>
            </a:p>
          </p:txBody>
        </p:sp>
        <p:sp>
          <p:nvSpPr>
            <p:cNvPr id="15" name="Rectangle 19"/>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a:solidFill>
                  <a:srgbClr val="000000"/>
                </a:solidFill>
                <a:latin typeface="Arial" panose="020B0604020202020204"/>
              </a:endParaRPr>
            </a:p>
          </p:txBody>
        </p:sp>
      </p:grpSp>
      <p:sp>
        <p:nvSpPr>
          <p:cNvPr id="18" name="Text Placeholder 17"/>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16" name="TextBox 6"/>
          <p:cNvSpPr txBox="1"/>
          <p:nvPr userDrawn="1"/>
        </p:nvSpPr>
        <p:spPr>
          <a:xfrm>
            <a:off x="5025418" y="2384963"/>
            <a:ext cx="5869201" cy="690767"/>
          </a:xfrm>
          <a:prstGeom prst="rect">
            <a:avLst/>
          </a:prstGeom>
          <a:noFill/>
          <a:ln cap="flat">
            <a:noFill/>
          </a:ln>
        </p:spPr>
        <p:txBody>
          <a:bodyPr vert="horz" wrap="square" lIns="0" tIns="0" rIns="0" bIns="0" anchor="t" anchorCtr="1" compatLnSpc="1">
            <a:spAutoFit/>
          </a:bodyPr>
          <a:lstStyle/>
          <a:p>
            <a:pPr algn="ctr">
              <a:lnSpc>
                <a:spcPct val="131000"/>
              </a:lnSpc>
              <a:defRPr sz="1800" b="0" i="0" u="none" strike="noStrike" kern="0" cap="none" spc="0" baseline="0">
                <a:solidFill>
                  <a:srgbClr val="000000"/>
                </a:solidFill>
                <a:uFillTx/>
              </a:defRPr>
            </a:pPr>
            <a:r>
              <a:rPr lang="fr-FR" sz="3735" b="1" kern="0" dirty="0">
                <a:solidFill>
                  <a:srgbClr val="C00000"/>
                </a:solidFill>
                <a:cs typeface="Calibri" panose="020F0502020204030204" pitchFamily="34" charset="0"/>
              </a:rPr>
              <a:t>Tâche principale</a:t>
            </a:r>
          </a:p>
        </p:txBody>
      </p:sp>
      <p:sp>
        <p:nvSpPr>
          <p:cNvPr id="17" name="Rectangle 21"/>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dirty="0">
              <a:solidFill>
                <a:srgbClr val="000000"/>
              </a:solidFill>
              <a:latin typeface="Arial" panose="020B0604020202020204"/>
            </a:endParaRPr>
          </a:p>
        </p:txBody>
      </p:sp>
      <p:sp>
        <p:nvSpPr>
          <p:cNvPr id="19" name="Rectangle 23"/>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400">
              <a:defRPr sz="1800" b="0" i="0" u="none" strike="noStrike" kern="0" cap="none" spc="0" baseline="0">
                <a:solidFill>
                  <a:srgbClr val="000000"/>
                </a:solidFill>
                <a:uFillTx/>
              </a:defRPr>
            </a:pPr>
            <a:r>
              <a:rPr lang="en-US" sz="2400" b="1" kern="0" dirty="0">
                <a:solidFill>
                  <a:srgbClr val="FFFFFF"/>
                </a:solidFill>
                <a:latin typeface="Arial" panose="020B0604020202020204"/>
                <a:cs typeface="Arial" panose="020B0604020202020204"/>
              </a:rPr>
              <a:t>M</a:t>
            </a:r>
            <a:endParaRPr lang="fr-FR" sz="2400" b="1" kern="0" dirty="0">
              <a:solidFill>
                <a:srgbClr val="FFFFFF"/>
              </a:solidFill>
              <a:latin typeface="Arial" panose="020B0604020202020204"/>
              <a:cs typeface="Arial" panose="020B0604020202020204"/>
            </a:endParaRPr>
          </a:p>
        </p:txBody>
      </p:sp>
      <p:pic>
        <p:nvPicPr>
          <p:cNvPr id="20" name="Picture 1"/>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_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9"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5600" b="1" dirty="0">
                <a:solidFill>
                  <a:prstClr val="black"/>
                </a:solidFill>
              </a:endParaRPr>
            </a:p>
            <a:p>
              <a:pPr algn="ctr" defTabSz="457200">
                <a:defRPr/>
              </a:pPr>
              <a:r>
                <a:rPr lang="fr-FR" sz="4400" b="1" dirty="0">
                  <a:solidFill>
                    <a:srgbClr val="0F9ED5"/>
                  </a:solidFill>
                </a:rPr>
                <a:t>Pratique collective</a:t>
              </a: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pic>
        <p:nvPicPr>
          <p:cNvPr id="12" name="Picture 1"/>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Slide PC">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prstClr val="white"/>
                </a:solidFill>
              </a:rPr>
              <a:t>PC</a:t>
            </a:r>
            <a:endParaRPr lang="fr-FR" b="1" dirty="0">
              <a:solidFill>
                <a:prstClr val="white"/>
              </a:solidFill>
            </a:endParaRPr>
          </a:p>
        </p:txBody>
      </p:sp>
      <p:pic>
        <p:nvPicPr>
          <p:cNvPr id="12"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9"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4400" b="1" dirty="0">
                <a:solidFill>
                  <a:srgbClr val="0070C0"/>
                </a:solidFill>
              </a:endParaRPr>
            </a:p>
            <a:p>
              <a:pPr algn="ctr" defTabSz="457200">
                <a:defRPr/>
              </a:pPr>
              <a:r>
                <a:rPr lang="fr-FR" sz="4400" b="1" dirty="0">
                  <a:solidFill>
                    <a:srgbClr val="0070C0"/>
                  </a:solidFill>
                </a:rPr>
                <a:t>Pratique en binôme</a:t>
              </a: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pic>
        <p:nvPicPr>
          <p:cNvPr id="12" name="Picture 11"/>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Slide Clôture">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algn="ctr" defTabSz="685800">
              <a:defRPr sz="1800" b="0" i="0" u="none" strike="noStrike" kern="0" cap="none" spc="0" baseline="0">
                <a:solidFill>
                  <a:srgbClr val="000000"/>
                </a:solidFill>
                <a:uFillTx/>
              </a:defRPr>
            </a:pPr>
            <a:r>
              <a:rPr lang="en-US" b="1" dirty="0">
                <a:solidFill>
                  <a:srgbClr val="FFFFFF"/>
                </a:solidFill>
                <a:latin typeface="Arial" panose="020B0604020202020204"/>
                <a:cs typeface="Arial" panose="020B0604020202020204"/>
              </a:rPr>
              <a:t>C</a:t>
            </a:r>
            <a:endParaRPr lang="fr-FR" b="1" dirty="0">
              <a:solidFill>
                <a:srgbClr val="FFFFFF"/>
              </a:solidFill>
              <a:latin typeface="Arial" panose="020B0604020202020204"/>
              <a:cs typeface="Arial" panose="020B0604020202020204"/>
            </a:endParaRPr>
          </a:p>
        </p:txBody>
      </p:sp>
      <p:pic>
        <p:nvPicPr>
          <p:cNvPr id="19"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fr-FR"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fr-FR"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
        <p:nvSpPr>
          <p:cNvPr id="6" name="Rectangle 5"/>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7" name="Rectangle 6"/>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9" name="Title 8"/>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pic>
        <p:nvPicPr>
          <p:cNvPr id="11"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4" name="Google Shape;145;p17"/>
          <p:cNvSpPr txBox="1">
            <a:spLocks noGrp="1"/>
          </p:cNvSpPr>
          <p:nvPr>
            <p:ph type="subTitle" idx="9"/>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5" name="Google Shape;146;p17"/>
          <p:cNvSpPr txBox="1">
            <a:spLocks noGrp="1"/>
          </p:cNvSpPr>
          <p:nvPr>
            <p:ph type="title" idx="19"/>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p:cNvSpPr txBox="1">
            <a:spLocks noGrp="1"/>
          </p:cNvSpPr>
          <p:nvPr>
            <p:ph type="subTitle" idx="29"/>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7" name="Google Shape;148;p17"/>
          <p:cNvSpPr txBox="1">
            <a:spLocks noGrp="1"/>
          </p:cNvSpPr>
          <p:nvPr>
            <p:ph type="subTitle" idx="39"/>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8" name="Google Shape;149;p17"/>
          <p:cNvSpPr txBox="1">
            <a:spLocks noGrp="1"/>
          </p:cNvSpPr>
          <p:nvPr>
            <p:ph type="title" idx="49"/>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p:cNvSpPr txBox="1">
            <a:spLocks noGrp="1"/>
          </p:cNvSpPr>
          <p:nvPr>
            <p:ph type="title" idx="59"/>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p:cNvSpPr txBox="1">
            <a:spLocks noGrp="1"/>
          </p:cNvSpPr>
          <p:nvPr>
            <p:ph type="title" idx="69"/>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p:cNvSpPr txBox="1">
            <a:spLocks noGrp="1"/>
          </p:cNvSpPr>
          <p:nvPr>
            <p:ph type="title" idx="79"/>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p:cNvSpPr txBox="1">
            <a:spLocks noGrp="1"/>
          </p:cNvSpPr>
          <p:nvPr>
            <p:ph type="title" idx="89"/>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p:cNvSpPr txBox="1">
            <a:spLocks noGrp="1"/>
          </p:cNvSpPr>
          <p:nvPr>
            <p:ph type="title" idx="99"/>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p:cNvSpPr txBox="1">
            <a:spLocks noGrp="1"/>
          </p:cNvSpPr>
          <p:nvPr>
            <p:ph type="title" idx="109"/>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cSld>
  <p:clrMapOvr>
    <a:masterClrMapping/>
  </p:clrMapOvr>
  <p:hf sldNum="0"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Page de garde">
    <p:spTree>
      <p:nvGrpSpPr>
        <p:cNvPr id="1" name=""/>
        <p:cNvGrpSpPr/>
        <p:nvPr/>
      </p:nvGrpSpPr>
      <p:grpSpPr>
        <a:xfrm>
          <a:off x="0" y="0"/>
          <a:ext cx="0" cy="0"/>
          <a:chOff x="0" y="0"/>
          <a:chExt cx="0" cy="0"/>
        </a:xfrm>
      </p:grpSpPr>
      <p:sp>
        <p:nvSpPr>
          <p:cNvPr id="23" name="Google Shape;738;p98"/>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400">
              <a:lnSpc>
                <a:spcPct val="184000"/>
              </a:lnSpc>
              <a:defRPr sz="1800" b="0" i="0" u="none" strike="noStrike" kern="0" cap="none" spc="0" baseline="0">
                <a:solidFill>
                  <a:srgbClr val="000000"/>
                </a:solidFill>
                <a:uFillTx/>
              </a:defRPr>
            </a:pPr>
            <a:r>
              <a:rPr lang="fr-FR" b="1" kern="0">
                <a:solidFill>
                  <a:srgbClr val="FFFFFF"/>
                </a:solidFill>
                <a:ea typeface="Calibri" panose="020F0502020204030204"/>
                <a:cs typeface="Calibri" panose="020F0502020204030204"/>
              </a:rPr>
              <a:t>Niveau</a:t>
            </a:r>
            <a:r>
              <a:rPr lang="fr-FR" sz="1200" b="1" kern="0">
                <a:solidFill>
                  <a:srgbClr val="FFFFFF"/>
                </a:solidFill>
                <a:latin typeface="Dosis"/>
                <a:ea typeface="Dosis"/>
                <a:cs typeface="Dosis"/>
              </a:rPr>
              <a:t>    </a:t>
            </a:r>
            <a:r>
              <a:rPr lang="fr-FR" sz="1000" b="1" kern="0">
                <a:solidFill>
                  <a:srgbClr val="FFFFFF"/>
                </a:solidFill>
                <a:latin typeface="Dosis"/>
                <a:ea typeface="Dosis"/>
                <a:cs typeface="Dosis"/>
              </a:rPr>
              <a:t>            </a:t>
            </a:r>
            <a:r>
              <a:rPr lang="fr-FR" sz="1200" b="1" kern="0">
                <a:solidFill>
                  <a:srgbClr val="FFFFFF"/>
                </a:solidFill>
                <a:latin typeface="Dosis"/>
                <a:ea typeface="Dosis"/>
                <a:cs typeface="Dosis"/>
              </a:rPr>
              <a:t>             </a:t>
            </a:r>
            <a:endParaRPr lang="fr-FR" sz="1100" kern="0">
              <a:solidFill>
                <a:srgbClr val="000000"/>
              </a:solidFill>
            </a:endParaRPr>
          </a:p>
        </p:txBody>
      </p:sp>
      <p:pic>
        <p:nvPicPr>
          <p:cNvPr id="24" name="Google Shape;743;p98"/>
          <p:cNvPicPr>
            <a:picLocks noChangeAspect="1"/>
          </p:cNvPicPr>
          <p:nvPr userDrawn="1"/>
        </p:nvPicPr>
        <p:blipFill>
          <a:blip r:embed="rId2"/>
          <a:srcRect/>
          <a:stretch>
            <a:fillRect/>
          </a:stretch>
        </p:blipFill>
        <p:spPr>
          <a:xfrm>
            <a:off x="10400923" y="1260711"/>
            <a:ext cx="1519859" cy="1217796"/>
          </a:xfrm>
          <a:prstGeom prst="rect">
            <a:avLst/>
          </a:prstGeom>
          <a:noFill/>
          <a:ln cap="flat">
            <a:noFill/>
          </a:ln>
        </p:spPr>
      </p:pic>
      <p:sp>
        <p:nvSpPr>
          <p:cNvPr id="25" name="Google Shape;744;p98"/>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400">
              <a:lnSpc>
                <a:spcPct val="184000"/>
              </a:lnSpc>
              <a:defRPr sz="1800" b="0" i="0" u="none" strike="noStrike" kern="0" cap="none" spc="0" baseline="0">
                <a:solidFill>
                  <a:srgbClr val="000000"/>
                </a:solidFill>
                <a:uFillTx/>
              </a:defRPr>
            </a:pPr>
            <a:r>
              <a:rPr lang="fr-FR" b="1" kern="0" dirty="0">
                <a:solidFill>
                  <a:srgbClr val="FFFFFF"/>
                </a:solidFill>
                <a:ea typeface="Calibri" panose="020F0502020204030204" pitchFamily="34" charset="0"/>
                <a:cs typeface="Calibri" panose="020F0502020204030204" pitchFamily="34" charset="0"/>
              </a:rPr>
              <a:t>Niveau</a:t>
            </a:r>
            <a:r>
              <a:rPr lang="fr-FR" sz="1600" b="1" kern="0" dirty="0">
                <a:solidFill>
                  <a:srgbClr val="FFFFFF"/>
                </a:solidFill>
                <a:ea typeface="Calibri" panose="020F0502020204030204" pitchFamily="34" charset="0"/>
                <a:cs typeface="Calibri" panose="020F0502020204030204" pitchFamily="34" charset="0"/>
              </a:rPr>
              <a:t>         </a:t>
            </a:r>
            <a:endParaRPr lang="fr-FR" kern="0" dirty="0">
              <a:solidFill>
                <a:srgbClr val="000000"/>
              </a:solidFill>
              <a:ea typeface="Calibri" panose="020F0502020204030204" pitchFamily="34" charset="0"/>
              <a:cs typeface="Calibri" panose="020F0502020204030204" pitchFamily="34" charset="0"/>
            </a:endParaRPr>
          </a:p>
        </p:txBody>
      </p:sp>
      <p:sp>
        <p:nvSpPr>
          <p:cNvPr id="26" name="Google Shape;745;p98"/>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400">
              <a:defRPr sz="1800" b="0" i="0" u="none" strike="noStrike" kern="0" cap="none" spc="0" baseline="0">
                <a:solidFill>
                  <a:srgbClr val="000000"/>
                </a:solidFill>
                <a:uFillTx/>
              </a:defRPr>
            </a:pPr>
            <a:r>
              <a:rPr lang="fr-FR" b="1" kern="0" dirty="0">
                <a:solidFill>
                  <a:srgbClr val="FCBF18"/>
                </a:solidFill>
                <a:ea typeface="Calibri" panose="020F0502020204030204" pitchFamily="34" charset="0"/>
                <a:cs typeface="Calibri" panose="020F0502020204030204" pitchFamily="34" charset="0"/>
              </a:rPr>
              <a:t> </a:t>
            </a:r>
          </a:p>
        </p:txBody>
      </p:sp>
      <p:grpSp>
        <p:nvGrpSpPr>
          <p:cNvPr id="27" name="Groupe 26"/>
          <p:cNvGrpSpPr/>
          <p:nvPr userDrawn="1"/>
        </p:nvGrpSpPr>
        <p:grpSpPr>
          <a:xfrm>
            <a:off x="271218" y="4592685"/>
            <a:ext cx="6693265" cy="522000"/>
            <a:chOff x="304312" y="4531839"/>
            <a:chExt cx="5990003" cy="696796"/>
          </a:xfrm>
          <a:solidFill>
            <a:srgbClr val="0F9ED5"/>
          </a:solidFill>
        </p:grpSpPr>
        <p:sp>
          <p:nvSpPr>
            <p:cNvPr id="28" name="Google Shape;223;p26"/>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400"/>
              <a:endParaRPr lang="fr-FR" b="1" dirty="0">
                <a:solidFill>
                  <a:srgbClr val="FFFFFF"/>
                </a:solidFill>
                <a:ea typeface="Calibri" panose="020F0502020204030204"/>
                <a:cs typeface="Calibri" panose="020F0502020204030204"/>
              </a:endParaRPr>
            </a:p>
          </p:txBody>
        </p:sp>
        <p:sp>
          <p:nvSpPr>
            <p:cNvPr id="29" name="Google Shape;735;p98"/>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grpSp>
        <p:nvGrpSpPr>
          <p:cNvPr id="31" name="Groupe 30"/>
          <p:cNvGrpSpPr/>
          <p:nvPr userDrawn="1"/>
        </p:nvGrpSpPr>
        <p:grpSpPr>
          <a:xfrm>
            <a:off x="271218" y="5289789"/>
            <a:ext cx="6693265" cy="522000"/>
            <a:chOff x="304312" y="5304657"/>
            <a:chExt cx="5990003" cy="696796"/>
          </a:xfrm>
          <a:solidFill>
            <a:srgbClr val="336FB6"/>
          </a:solidFill>
        </p:grpSpPr>
        <p:sp>
          <p:nvSpPr>
            <p:cNvPr id="32" name="Google Shape;224;p26"/>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400">
                <a:defRPr sz="1800" b="0" i="0" u="none" strike="noStrike" kern="0" cap="none" spc="0" baseline="0">
                  <a:solidFill>
                    <a:srgbClr val="000000"/>
                  </a:solidFill>
                  <a:uFillTx/>
                </a:defRPr>
              </a:pPr>
              <a:r>
                <a:rPr lang="fr-FR" b="1" kern="0" dirty="0">
                  <a:solidFill>
                    <a:srgbClr val="FFFFFF"/>
                  </a:solidFill>
                  <a:ea typeface="Calibri" panose="020F0502020204030204"/>
                  <a:cs typeface="Calibri" panose="020F0502020204030204"/>
                </a:rPr>
                <a:t> </a:t>
              </a:r>
              <a:r>
                <a:rPr lang="fr-FR" sz="2000" b="1" kern="0" dirty="0">
                  <a:solidFill>
                    <a:srgbClr val="FFFFFF"/>
                  </a:solidFill>
                  <a:ea typeface="Calibri" panose="020F0502020204030204"/>
                  <a:cs typeface="Calibri" panose="020F0502020204030204"/>
                </a:rPr>
                <a:t> </a:t>
              </a:r>
            </a:p>
          </p:txBody>
        </p:sp>
        <p:sp>
          <p:nvSpPr>
            <p:cNvPr id="33" name="Google Shape;742;p98"/>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pic>
        <p:nvPicPr>
          <p:cNvPr id="35" name="Google Shape;730;p98" descr="الصفحة الرئيسية"/>
          <p:cNvPicPr>
            <a:picLocks noChangeAspect="1"/>
          </p:cNvPicPr>
          <p:nvPr userDrawn="1"/>
        </p:nvPicPr>
        <p:blipFill>
          <a:blip r:embed="rId3"/>
          <a:srcRect/>
          <a:stretch>
            <a:fillRect/>
          </a:stretch>
        </p:blipFill>
        <p:spPr>
          <a:xfrm>
            <a:off x="3668233" y="0"/>
            <a:ext cx="4855535" cy="736270"/>
          </a:xfrm>
          <a:prstGeom prst="rect">
            <a:avLst/>
          </a:prstGeom>
          <a:noFill/>
          <a:ln cap="flat">
            <a:noFill/>
          </a:ln>
        </p:spPr>
      </p:pic>
      <p:sp>
        <p:nvSpPr>
          <p:cNvPr id="45" name="Espace réservé du texte 43"/>
          <p:cNvSpPr>
            <a:spLocks noGrp="1"/>
          </p:cNvSpPr>
          <p:nvPr>
            <p:ph type="body" sz="quarter" idx="14" hasCustomPrompt="1"/>
          </p:nvPr>
        </p:nvSpPr>
        <p:spPr>
          <a:xfrm>
            <a:off x="10803924" y="1882678"/>
            <a:ext cx="717129" cy="346211"/>
          </a:xfrm>
        </p:spPr>
        <p:txBody>
          <a:bodyPr>
            <a:noAutofit/>
          </a:bodyPr>
          <a:lstStyle>
            <a:lvl1pPr marL="0" indent="0" algn="ctr" defTabSz="914400"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p:cNvSpPr txBox="1"/>
          <p:nvPr userDrawn="1"/>
        </p:nvSpPr>
        <p:spPr>
          <a:xfrm>
            <a:off x="391997" y="1378425"/>
            <a:ext cx="4855536" cy="923330"/>
          </a:xfrm>
          <a:prstGeom prst="rect">
            <a:avLst/>
          </a:prstGeom>
          <a:noFill/>
        </p:spPr>
        <p:txBody>
          <a:bodyPr wrap="square" rtlCol="0">
            <a:spAutoFit/>
          </a:bodyPr>
          <a:lstStyle/>
          <a:p>
            <a:r>
              <a:rPr lang="fr-FR" sz="5400" b="1" kern="0" dirty="0">
                <a:solidFill>
                  <a:srgbClr val="002060"/>
                </a:solidFill>
                <a:cs typeface="Calibri" panose="020F0502020204030204"/>
              </a:rPr>
              <a:t>Physique chimie</a:t>
            </a:r>
          </a:p>
        </p:txBody>
      </p:sp>
      <p:sp>
        <p:nvSpPr>
          <p:cNvPr id="9" name="TextBox 8"/>
          <p:cNvSpPr txBox="1"/>
          <p:nvPr userDrawn="1"/>
        </p:nvSpPr>
        <p:spPr>
          <a:xfrm>
            <a:off x="391997" y="2305050"/>
            <a:ext cx="1519200" cy="553998"/>
          </a:xfrm>
          <a:prstGeom prst="rect">
            <a:avLst/>
          </a:prstGeom>
          <a:noFill/>
        </p:spPr>
        <p:txBody>
          <a:bodyPr wrap="square" rtlCol="0">
            <a:spAutoFit/>
          </a:bodyPr>
          <a:lstStyle/>
          <a:p>
            <a:r>
              <a:rPr lang="en-US" sz="3000" b="1" kern="0" dirty="0">
                <a:solidFill>
                  <a:srgbClr val="0070C0"/>
                </a:solidFill>
                <a:cs typeface="Calibri" panose="020F0502020204030204" pitchFamily="34" charset="0"/>
              </a:rPr>
              <a:t>Période</a:t>
            </a:r>
            <a:endParaRPr lang="fr-FR" sz="3000" b="1" kern="0" dirty="0">
              <a:solidFill>
                <a:srgbClr val="0070C0"/>
              </a:solidFill>
              <a:cs typeface="Calibri" panose="020F0502020204030204" pitchFamily="34" charset="0"/>
            </a:endParaRPr>
          </a:p>
        </p:txBody>
      </p:sp>
      <p:sp>
        <p:nvSpPr>
          <p:cNvPr id="2" name="Espace réservé du texte 43"/>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endParaRPr lang="fr-FR" dirty="0"/>
          </a:p>
        </p:txBody>
      </p:sp>
      <p:sp>
        <p:nvSpPr>
          <p:cNvPr id="5" name="Espace réservé du texte 43"/>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en-US" dirty="0"/>
              <a:t>Chapitre 2</a:t>
            </a:r>
            <a:endParaRPr lang="fr-FR" dirty="0"/>
          </a:p>
        </p:txBody>
      </p:sp>
      <p:sp>
        <p:nvSpPr>
          <p:cNvPr id="6" name="Espace réservé du texte 43"/>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fr-FR" sz="1800" b="1" dirty="0">
                <a:solidFill>
                  <a:srgbClr val="FFFFFF"/>
                </a:solidFill>
                <a:latin typeface="Calibri" panose="020F0502020204030204"/>
                <a:ea typeface="Calibri" panose="020F0502020204030204"/>
                <a:cs typeface="Calibri" panose="020F0502020204030204"/>
              </a:rPr>
              <a:t>Tâche</a:t>
            </a:r>
            <a:r>
              <a:rPr lang="en-US" dirty="0"/>
              <a:t> 1</a:t>
            </a:r>
            <a:endParaRPr lang="fr-FR" dirty="0"/>
          </a:p>
        </p:txBody>
      </p:sp>
      <p:sp>
        <p:nvSpPr>
          <p:cNvPr id="10" name="Espace réservé du texte 43"/>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defRPr lang="fr-FR" sz="1800" b="1" kern="1200">
                <a:solidFill>
                  <a:srgbClr val="FFFFFF"/>
                </a:solidFill>
                <a:latin typeface="Calibri" panose="020F0502020204030204"/>
                <a:ea typeface="Calibri" panose="020F0502020204030204"/>
                <a:cs typeface="Calibri" panose="020F0502020204030204"/>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defRPr/>
            </a:pPr>
            <a:endParaRPr lang="fr-FR" dirty="0"/>
          </a:p>
        </p:txBody>
      </p:sp>
      <p:sp>
        <p:nvSpPr>
          <p:cNvPr id="4" name="Google Shape;735;p98"/>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sp>
        <p:nvSpPr>
          <p:cNvPr id="11" name="Google Shape;735;p98"/>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grpSp>
        <p:nvGrpSpPr>
          <p:cNvPr id="12" name="Groupe 26"/>
          <p:cNvGrpSpPr/>
          <p:nvPr userDrawn="1"/>
        </p:nvGrpSpPr>
        <p:grpSpPr>
          <a:xfrm>
            <a:off x="271217" y="3894112"/>
            <a:ext cx="6693265" cy="522000"/>
            <a:chOff x="304312" y="4531839"/>
            <a:chExt cx="5990003" cy="696796"/>
          </a:xfrm>
          <a:solidFill>
            <a:srgbClr val="336FB6"/>
          </a:solidFill>
        </p:grpSpPr>
        <p:sp>
          <p:nvSpPr>
            <p:cNvPr id="13" name="Google Shape;223;p26"/>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400"/>
              <a:endParaRPr lang="fr-FR" b="1" dirty="0">
                <a:solidFill>
                  <a:srgbClr val="FFFFFF"/>
                </a:solidFill>
                <a:ea typeface="Calibri" panose="020F0502020204030204"/>
                <a:cs typeface="Calibri" panose="020F0502020204030204"/>
              </a:endParaRPr>
            </a:p>
          </p:txBody>
        </p:sp>
        <p:sp>
          <p:nvSpPr>
            <p:cNvPr id="14" name="Google Shape;735;p98"/>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sp>
        <p:nvSpPr>
          <p:cNvPr id="15" name="Espace réservé du texte 43"/>
          <p:cNvSpPr>
            <a:spLocks noGrp="1"/>
          </p:cNvSpPr>
          <p:nvPr>
            <p:ph type="body" sz="quarter" idx="25"/>
          </p:nvPr>
        </p:nvSpPr>
        <p:spPr>
          <a:xfrm>
            <a:off x="2120814" y="3892643"/>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endParaRPr lang="fr-FR" dirty="0"/>
          </a:p>
        </p:txBody>
      </p:sp>
      <p:sp>
        <p:nvSpPr>
          <p:cNvPr id="16" name="Espace réservé du texte 43"/>
          <p:cNvSpPr>
            <a:spLocks noGrp="1"/>
          </p:cNvSpPr>
          <p:nvPr>
            <p:ph type="body" sz="quarter" idx="26" hasCustomPrompt="1"/>
          </p:nvPr>
        </p:nvSpPr>
        <p:spPr>
          <a:xfrm>
            <a:off x="271216" y="3892643"/>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fr-FR" sz="1800" b="1" dirty="0">
                <a:solidFill>
                  <a:srgbClr val="FFFFFF"/>
                </a:solidFill>
                <a:latin typeface="Calibri" panose="020F0502020204030204"/>
                <a:ea typeface="Calibri" panose="020F0502020204030204"/>
                <a:cs typeface="Calibri" panose="020F0502020204030204"/>
              </a:rPr>
              <a:t>Thème</a:t>
            </a:r>
            <a:r>
              <a:rPr lang="en-US" dirty="0"/>
              <a:t> 2</a:t>
            </a:r>
            <a:endParaRPr lang="fr-FR" dirty="0"/>
          </a:p>
        </p:txBody>
      </p:sp>
      <p:sp>
        <p:nvSpPr>
          <p:cNvPr id="17" name="Google Shape;735;p98"/>
          <p:cNvSpPr/>
          <p:nvPr userDrawn="1"/>
        </p:nvSpPr>
        <p:spPr>
          <a:xfrm>
            <a:off x="1968786" y="3915312"/>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pic>
        <p:nvPicPr>
          <p:cNvPr id="18" name="Image 6"/>
          <p:cNvPicPr>
            <a:picLocks noChangeAspect="1"/>
          </p:cNvPicPr>
          <p:nvPr userDrawn="1"/>
        </p:nvPicPr>
        <p:blipFill>
          <a:blip r:embed="rId4"/>
          <a:stretch>
            <a:fillRect/>
          </a:stretch>
        </p:blipFill>
        <p:spPr>
          <a:xfrm>
            <a:off x="7966502" y="3495345"/>
            <a:ext cx="3952359" cy="2925971"/>
          </a:xfrm>
          <a:prstGeom prst="rect">
            <a:avLst/>
          </a:prstGeom>
        </p:spPr>
      </p:pic>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Pages réservées à l’enseignant(e)</a:t>
            </a:r>
            <a:endParaRPr sz="1465" kern="0" dirty="0">
              <a:solidFill>
                <a:srgbClr val="000000"/>
              </a:solidFill>
              <a:ea typeface="Arial" panose="020B0604020202020204"/>
              <a:cs typeface="Calibri" panose="020F0502020204030204" pitchFamily="34" charset="0"/>
              <a:sym typeface="Arial" panose="020B0604020202020204"/>
            </a:endParaRPr>
          </a:p>
        </p:txBody>
      </p:sp>
      <p:sp>
        <p:nvSpPr>
          <p:cNvPr id="7" name="Google Shape;322;p52"/>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Modelage de la tâche par l’enseignant (explicitation à haute voix)</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8" name="Google Shape;318;p52" descr="Image générée"/>
          <p:cNvPicPr preferRelativeResize="0"/>
          <p:nvPr userDrawn="1"/>
        </p:nvPicPr>
        <p:blipFill rotWithShape="1">
          <a:blip r:embed="rId2"/>
          <a:srcRect t="23545" r="71114" b="60700"/>
          <a:stretch>
            <a:fillRect/>
          </a:stretch>
        </p:blipFill>
        <p:spPr>
          <a:xfrm>
            <a:off x="992594" y="2946687"/>
            <a:ext cx="1035476" cy="854359"/>
          </a:xfrm>
          <a:prstGeom prst="rect">
            <a:avLst/>
          </a:prstGeom>
          <a:noFill/>
          <a:ln>
            <a:noFill/>
          </a:ln>
        </p:spPr>
      </p:pic>
      <p:sp>
        <p:nvSpPr>
          <p:cNvPr id="9" name="Google Shape;322;p52"/>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Consignes et explications données aux élèves – hors modelage (à dire à haute voix)</a:t>
            </a:r>
            <a:endParaRPr sz="2000" kern="0" dirty="0">
              <a:solidFill>
                <a:srgbClr val="000000"/>
              </a:solidFill>
              <a:ea typeface="Arial" panose="020B0604020202020204"/>
              <a:cs typeface="Calibri" panose="020F0502020204030204" pitchFamily="34" charset="0"/>
              <a:sym typeface="Arial" panose="020B0604020202020204"/>
            </a:endParaRPr>
          </a:p>
        </p:txBody>
      </p:sp>
      <p:sp>
        <p:nvSpPr>
          <p:cNvPr id="10" name="Google Shape;332;p53"/>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Rappel du contrat de classe </a:t>
            </a:r>
            <a:endParaRPr sz="1865" kern="0" dirty="0">
              <a:solidFill>
                <a:srgbClr val="000000"/>
              </a:solidFill>
              <a:cs typeface="Calibri" panose="020F0502020204030204" pitchFamily="34" charset="0"/>
              <a:sym typeface="Arial" panose="020B0604020202020204"/>
            </a:endParaRPr>
          </a:p>
        </p:txBody>
      </p:sp>
      <p:pic>
        <p:nvPicPr>
          <p:cNvPr id="11" name="Google Shape;336;p53"/>
          <p:cNvPicPr preferRelativeResize="0"/>
          <p:nvPr userDrawn="1"/>
        </p:nvPicPr>
        <p:blipFill rotWithShape="1">
          <a:blip r:embed="rId3"/>
          <a:srcRect/>
          <a:stretch>
            <a:fillRect/>
          </a:stretch>
        </p:blipFill>
        <p:spPr>
          <a:xfrm>
            <a:off x="1127953" y="4033935"/>
            <a:ext cx="753729" cy="603600"/>
          </a:xfrm>
          <a:prstGeom prst="rect">
            <a:avLst/>
          </a:prstGeom>
          <a:noFill/>
          <a:ln>
            <a:noFill/>
          </a:ln>
        </p:spPr>
      </p:pic>
      <p:sp>
        <p:nvSpPr>
          <p:cNvPr id="12"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l’enseignant</a:t>
            </a:r>
            <a:endParaRPr lang="fr-FR" sz="1865" kern="0" dirty="0">
              <a:solidFill>
                <a:srgbClr val="000000"/>
              </a:solidFill>
              <a:cs typeface="Calibri" panose="020F0502020204030204" pitchFamily="34" charset="0"/>
              <a:sym typeface="Arial" panose="020B0604020202020204"/>
            </a:endParaRPr>
          </a:p>
        </p:txBody>
      </p:sp>
      <p:grpSp>
        <p:nvGrpSpPr>
          <p:cNvPr id="13" name="Groupe 3"/>
          <p:cNvGrpSpPr/>
          <p:nvPr userDrawn="1"/>
        </p:nvGrpSpPr>
        <p:grpSpPr>
          <a:xfrm>
            <a:off x="1153868" y="2019636"/>
            <a:ext cx="814489" cy="699291"/>
            <a:chOff x="277892" y="2322046"/>
            <a:chExt cx="828656" cy="786827"/>
          </a:xfrm>
        </p:grpSpPr>
        <p:sp>
          <p:nvSpPr>
            <p:cNvPr id="14"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solidFill>
                  <a:prstClr val="black"/>
                </a:solidFill>
                <a:cs typeface="Calibri" panose="020F0502020204030204" pitchFamily="34" charset="0"/>
              </a:endParaRPr>
            </a:p>
          </p:txBody>
        </p:sp>
        <p:sp>
          <p:nvSpPr>
            <p:cNvPr id="15"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solidFill>
                  <a:prstClr val="black"/>
                </a:solidFill>
                <a:cs typeface="Calibri" panose="020F0502020204030204" pitchFamily="34" charset="0"/>
              </a:endParaRPr>
            </a:p>
          </p:txBody>
        </p:sp>
      </p:grpSp>
      <p:pic>
        <p:nvPicPr>
          <p:cNvPr id="16" name="Picture 2" descr="Image générée"/>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Correction du devoir maison</a:t>
            </a:r>
            <a:endParaRPr sz="1865" kern="0" dirty="0">
              <a:solidFill>
                <a:srgbClr val="000000"/>
              </a:solidFill>
              <a:cs typeface="Calibri" panose="020F0502020204030204" pitchFamily="34" charset="0"/>
              <a:sym typeface="Arial" panose="020B0604020202020204"/>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p:cNvGrpSpPr/>
          <p:nvPr userDrawn="1"/>
        </p:nvGrpSpPr>
        <p:grpSpPr>
          <a:xfrm>
            <a:off x="863927" y="4507781"/>
            <a:ext cx="5760430" cy="603600"/>
            <a:chOff x="647945" y="3380837"/>
            <a:chExt cx="4320322" cy="452700"/>
          </a:xfrm>
        </p:grpSpPr>
        <p:sp>
          <p:nvSpPr>
            <p:cNvPr id="3" name="Google Shape;334;p53"/>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200" eaLnBrk="0" fontAlgn="base" hangingPunct="0">
                <a:spcBef>
                  <a:spcPct val="0"/>
                </a:spcBef>
                <a:spcAft>
                  <a:spcPct val="0"/>
                </a:spcAft>
              </a:pPr>
              <a:r>
                <a:rPr lang="fr-FR" altLang="fr-FR" sz="2000" b="1" kern="0" dirty="0">
                  <a:solidFill>
                    <a:srgbClr val="44546A"/>
                  </a:solidFill>
                  <a:cs typeface="Calibri" panose="020F0502020204030204" pitchFamily="34" charset="0"/>
                  <a:sym typeface="Arial" panose="020B0604020202020204"/>
                </a:rPr>
                <a:t>Les élèves travaillent en autonomie</a:t>
              </a:r>
              <a:endParaRPr lang="fr-FR" altLang="fr-FR" sz="2000" kern="0" dirty="0">
                <a:solidFill>
                  <a:srgbClr val="000000"/>
                </a:solidFill>
                <a:cs typeface="Calibri" panose="020F0502020204030204" pitchFamily="34" charset="0"/>
                <a:sym typeface="Arial" panose="020B0604020202020204"/>
              </a:endParaRPr>
            </a:p>
          </p:txBody>
        </p:sp>
        <p:pic>
          <p:nvPicPr>
            <p:cNvPr id="4" name="Google Shape;338;p53"/>
            <p:cNvPicPr preferRelativeResize="0"/>
            <p:nvPr/>
          </p:nvPicPr>
          <p:blipFill rotWithShape="1">
            <a:blip r:embed="rId2"/>
            <a:srcRect/>
            <a:stretch>
              <a:fillRect/>
            </a:stretch>
          </p:blipFill>
          <p:spPr>
            <a:xfrm>
              <a:off x="647945" y="3380837"/>
              <a:ext cx="460215" cy="452700"/>
            </a:xfrm>
            <a:prstGeom prst="rect">
              <a:avLst/>
            </a:prstGeom>
            <a:noFill/>
            <a:ln>
              <a:noFill/>
            </a:ln>
          </p:spPr>
        </p:pic>
      </p:grpSp>
      <p:grpSp>
        <p:nvGrpSpPr>
          <p:cNvPr id="5" name="Groupe 19"/>
          <p:cNvGrpSpPr/>
          <p:nvPr userDrawn="1"/>
        </p:nvGrpSpPr>
        <p:grpSpPr>
          <a:xfrm>
            <a:off x="884384" y="3752370"/>
            <a:ext cx="10372677" cy="498415"/>
            <a:chOff x="663288" y="2814277"/>
            <a:chExt cx="7779508" cy="373811"/>
          </a:xfrm>
        </p:grpSpPr>
        <p:sp>
          <p:nvSpPr>
            <p:cNvPr id="19" name="Google Shape;335;p53"/>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fr-FR" altLang="fr-FR" sz="2000" b="1" kern="0" dirty="0">
                  <a:solidFill>
                    <a:srgbClr val="44546A"/>
                  </a:solidFill>
                  <a:cs typeface="Calibri" panose="020F0502020204030204" pitchFamily="34" charset="0"/>
                  <a:sym typeface="Arial" panose="020B0604020202020204"/>
                </a:rPr>
                <a:t>Les élèves travaillent en binômes</a:t>
              </a:r>
            </a:p>
          </p:txBody>
        </p:sp>
        <p:pic>
          <p:nvPicPr>
            <p:cNvPr id="20" name="Google Shape;339;p53"/>
            <p:cNvPicPr preferRelativeResize="0"/>
            <p:nvPr/>
          </p:nvPicPr>
          <p:blipFill rotWithShape="1">
            <a:blip r:embed="rId3"/>
            <a:srcRect/>
            <a:stretch>
              <a:fillRect/>
            </a:stretch>
          </p:blipFill>
          <p:spPr>
            <a:xfrm>
              <a:off x="663288" y="2814277"/>
              <a:ext cx="413750" cy="373811"/>
            </a:xfrm>
            <a:prstGeom prst="rect">
              <a:avLst/>
            </a:prstGeom>
            <a:noFill/>
            <a:ln>
              <a:noFill/>
            </a:ln>
          </p:spPr>
        </p:pic>
      </p:grpSp>
      <p:grpSp>
        <p:nvGrpSpPr>
          <p:cNvPr id="21" name="Groupe 17"/>
          <p:cNvGrpSpPr/>
          <p:nvPr userDrawn="1"/>
        </p:nvGrpSpPr>
        <p:grpSpPr>
          <a:xfrm>
            <a:off x="887673" y="2319672"/>
            <a:ext cx="6840126" cy="498414"/>
            <a:chOff x="657162" y="1688359"/>
            <a:chExt cx="5130094" cy="373810"/>
          </a:xfrm>
        </p:grpSpPr>
        <p:pic>
          <p:nvPicPr>
            <p:cNvPr id="22" name="Google Shape;289;p51"/>
            <p:cNvPicPr preferRelativeResize="0"/>
            <p:nvPr/>
          </p:nvPicPr>
          <p:blipFill rotWithShape="1">
            <a:blip r:embed="rId4"/>
            <a:srcRect/>
            <a:stretch>
              <a:fillRect/>
            </a:stretch>
          </p:blipFill>
          <p:spPr>
            <a:xfrm>
              <a:off x="657162" y="1688359"/>
              <a:ext cx="417704" cy="373810"/>
            </a:xfrm>
            <a:prstGeom prst="rect">
              <a:avLst/>
            </a:prstGeom>
            <a:noFill/>
            <a:ln>
              <a:noFill/>
            </a:ln>
          </p:spPr>
        </p:pic>
        <p:sp>
          <p:nvSpPr>
            <p:cNvPr id="23" name="Google Shape;290;p51"/>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écoutent l’enseignant avec attention</a:t>
              </a:r>
              <a:endParaRPr sz="1465" kern="0" dirty="0">
                <a:solidFill>
                  <a:srgbClr val="000000"/>
                </a:solidFill>
                <a:ea typeface="Arial" panose="020B0604020202020204"/>
                <a:cs typeface="Calibri" panose="020F0502020204030204" pitchFamily="34" charset="0"/>
                <a:sym typeface="Arial" panose="020B0604020202020204"/>
              </a:endParaRPr>
            </a:p>
          </p:txBody>
        </p:sp>
      </p:grpSp>
      <p:grpSp>
        <p:nvGrpSpPr>
          <p:cNvPr id="24" name="Groupe 16"/>
          <p:cNvGrpSpPr/>
          <p:nvPr userDrawn="1"/>
        </p:nvGrpSpPr>
        <p:grpSpPr>
          <a:xfrm>
            <a:off x="954798" y="1692132"/>
            <a:ext cx="5669559" cy="426303"/>
            <a:chOff x="716099" y="1269098"/>
            <a:chExt cx="4252169" cy="319727"/>
          </a:xfrm>
        </p:grpSpPr>
        <p:sp>
          <p:nvSpPr>
            <p:cNvPr id="25" name="Google Shape;293;p51"/>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lèvent la main pour participer</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26" name="Google Shape;294;p51" descr="Lever la main - Icônes mains et gestes gratuites"/>
            <p:cNvPicPr preferRelativeResize="0"/>
            <p:nvPr/>
          </p:nvPicPr>
          <p:blipFill rotWithShape="1">
            <a:blip r:embed="rId5"/>
            <a:srcRect/>
            <a:stretch>
              <a:fillRect/>
            </a:stretch>
          </p:blipFill>
          <p:spPr>
            <a:xfrm>
              <a:off x="716099" y="1269098"/>
              <a:ext cx="405665" cy="319727"/>
            </a:xfrm>
            <a:prstGeom prst="rect">
              <a:avLst/>
            </a:prstGeom>
            <a:noFill/>
            <a:ln>
              <a:noFill/>
            </a:ln>
          </p:spPr>
        </p:pic>
      </p:grpSp>
      <p:grpSp>
        <p:nvGrpSpPr>
          <p:cNvPr id="27" name="Groupe 4"/>
          <p:cNvGrpSpPr/>
          <p:nvPr userDrawn="1"/>
        </p:nvGrpSpPr>
        <p:grpSpPr>
          <a:xfrm>
            <a:off x="863575" y="916351"/>
            <a:ext cx="6681334" cy="603600"/>
            <a:chOff x="915782" y="892042"/>
            <a:chExt cx="6681334" cy="603600"/>
          </a:xfrm>
        </p:grpSpPr>
        <p:sp>
          <p:nvSpPr>
            <p:cNvPr id="28" name="Google Shape;333;p53"/>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utilisent l’ardoise pour répondre</a:t>
              </a:r>
              <a:endParaRPr sz="2000" kern="0" dirty="0">
                <a:solidFill>
                  <a:srgbClr val="000000"/>
                </a:solidFill>
                <a:cs typeface="Calibri" panose="020F0502020204030204" pitchFamily="34" charset="0"/>
                <a:sym typeface="Arial" panose="020B0604020202020204"/>
              </a:endParaRPr>
            </a:p>
          </p:txBody>
        </p:sp>
        <p:grpSp>
          <p:nvGrpSpPr>
            <p:cNvPr id="29" name="Groupe 26"/>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p:cNvPicPr preferRelativeResize="0"/>
              <p:nvPr/>
            </p:nvPicPr>
            <p:blipFill rotWithShape="1">
              <a:blip r:embed="rId6"/>
              <a:srcRect l="18242" t="9344" r="18458" b="23864"/>
              <a:stretch>
                <a:fillRect/>
              </a:stretch>
            </p:blipFill>
            <p:spPr>
              <a:xfrm>
                <a:off x="779845" y="4335989"/>
                <a:ext cx="442253" cy="575842"/>
              </a:xfrm>
              <a:prstGeom prst="rect">
                <a:avLst/>
              </a:prstGeom>
              <a:noFill/>
              <a:ln>
                <a:noFill/>
              </a:ln>
            </p:spPr>
          </p:pic>
          <p:sp>
            <p:nvSpPr>
              <p:cNvPr id="31" name="Rectangle 30"/>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buClr>
                    <a:srgbClr val="000000"/>
                  </a:buClr>
                </a:pPr>
                <a:endParaRPr lang="fr-FR" sz="1865" kern="0" dirty="0">
                  <a:solidFill>
                    <a:srgbClr val="FFFFFF"/>
                  </a:solidFill>
                  <a:cs typeface="Calibri" panose="020F0502020204030204" pitchFamily="34" charset="0"/>
                  <a:sym typeface="Arial" panose="020B0604020202020204"/>
                </a:endParaRPr>
              </a:p>
            </p:txBody>
          </p:sp>
        </p:grpSp>
      </p:grpSp>
      <p:grpSp>
        <p:nvGrpSpPr>
          <p:cNvPr id="32" name="Groupe 18"/>
          <p:cNvGrpSpPr/>
          <p:nvPr userDrawn="1"/>
        </p:nvGrpSpPr>
        <p:grpSpPr>
          <a:xfrm>
            <a:off x="915782" y="3014983"/>
            <a:ext cx="8342891" cy="482880"/>
            <a:chOff x="686836" y="2261237"/>
            <a:chExt cx="6257168" cy="362160"/>
          </a:xfrm>
        </p:grpSpPr>
        <p:sp>
          <p:nvSpPr>
            <p:cNvPr id="33" name="Google Shape;295;p51"/>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élèvent gardent des traces écrites sur les livrets ou leurs cahiers</a:t>
              </a:r>
              <a:endParaRPr sz="1465" kern="0" dirty="0">
                <a:solidFill>
                  <a:srgbClr val="000000"/>
                </a:solidFill>
                <a:ea typeface="Arial" panose="020B0604020202020204"/>
                <a:cs typeface="Calibri" panose="020F0502020204030204" pitchFamily="34" charset="0"/>
                <a:sym typeface="Arial" panose="020B0604020202020204"/>
              </a:endParaRPr>
            </a:p>
          </p:txBody>
        </p:sp>
        <p:grpSp>
          <p:nvGrpSpPr>
            <p:cNvPr id="34" name="Groupe 37"/>
            <p:cNvGrpSpPr/>
            <p:nvPr/>
          </p:nvGrpSpPr>
          <p:grpSpPr>
            <a:xfrm>
              <a:off x="686836" y="2261237"/>
              <a:ext cx="413750" cy="353971"/>
              <a:chOff x="10280460" y="4850932"/>
              <a:chExt cx="630930" cy="588164"/>
            </a:xfrm>
          </p:grpSpPr>
          <p:pic>
            <p:nvPicPr>
              <p:cNvPr id="35" name="Picture 7"/>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l’élève</a:t>
            </a:r>
            <a:endParaRPr lang="fr-FR" sz="1865" kern="0" dirty="0">
              <a:solidFill>
                <a:srgbClr val="000000"/>
              </a:solidFill>
              <a:cs typeface="Calibri" panose="020F0502020204030204" pitchFamily="34" charset="0"/>
              <a:sym typeface="Arial" panose="020B0604020202020204"/>
            </a:endParaRPr>
          </a:p>
        </p:txBody>
      </p:sp>
      <p:sp>
        <p:nvSpPr>
          <p:cNvPr id="38" name="Google Shape;335;p53"/>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passent au tableau</a:t>
            </a:r>
            <a:endParaRPr sz="2000" kern="0" dirty="0">
              <a:solidFill>
                <a:srgbClr val="000000"/>
              </a:solidFill>
              <a:cs typeface="Calibri" panose="020F0502020204030204" pitchFamily="34" charset="0"/>
              <a:sym typeface="Arial" panose="020B0604020202020204"/>
            </a:endParaRPr>
          </a:p>
        </p:txBody>
      </p:sp>
      <p:pic>
        <p:nvPicPr>
          <p:cNvPr id="39" name="Picture 1"/>
          <p:cNvPicPr>
            <a:picLocks noChangeAspect="1"/>
          </p:cNvPicPr>
          <p:nvPr userDrawn="1"/>
        </p:nvPicPr>
        <p:blipFill>
          <a:blip r:embed="rId9" cstate="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8"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5600" b="1" dirty="0">
                <a:solidFill>
                  <a:prstClr val="black"/>
                </a:solidFill>
              </a:endParaRP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sp>
        <p:nvSpPr>
          <p:cNvPr id="12" name="ZoneTexte 12"/>
          <p:cNvSpPr txBox="1"/>
          <p:nvPr userDrawn="1"/>
        </p:nvSpPr>
        <p:spPr>
          <a:xfrm>
            <a:off x="2858328" y="3954018"/>
            <a:ext cx="6097656" cy="769441"/>
          </a:xfrm>
          <a:prstGeom prst="rect">
            <a:avLst/>
          </a:prstGeom>
          <a:noFill/>
        </p:spPr>
        <p:txBody>
          <a:bodyPr wrap="square">
            <a:spAutoFit/>
          </a:bodyPr>
          <a:lstStyle/>
          <a:p>
            <a:pPr algn="ctr" defTabSz="457200">
              <a:defRPr/>
            </a:pPr>
            <a:r>
              <a:rPr lang="fr-FR" sz="4400" b="1" dirty="0">
                <a:solidFill>
                  <a:srgbClr val="C00000"/>
                </a:solidFill>
              </a:rPr>
              <a:t>Modelage</a:t>
            </a:r>
          </a:p>
        </p:txBody>
      </p:sp>
      <p:pic>
        <p:nvPicPr>
          <p:cNvPr id="13" name="Image 5"/>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p:cNvGrpSpPr/>
          <p:nvPr userDrawn="1"/>
        </p:nvGrpSpPr>
        <p:grpSpPr>
          <a:xfrm>
            <a:off x="5759801" y="1145404"/>
            <a:ext cx="591112" cy="561273"/>
            <a:chOff x="277892" y="2322046"/>
            <a:chExt cx="828656" cy="786827"/>
          </a:xfrm>
        </p:grpSpPr>
        <p:sp>
          <p:nvSpPr>
            <p:cNvPr id="15"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solidFill>
                  <a:prstClr val="black"/>
                </a:solidFill>
              </a:endParaRPr>
            </a:p>
          </p:txBody>
        </p:sp>
        <p:sp>
          <p:nvSpPr>
            <p:cNvPr id="16"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solidFill>
                  <a:prstClr val="black"/>
                </a:solidFill>
              </a:endParaRPr>
            </a:p>
          </p:txBody>
        </p:sp>
      </p:grpSp>
      <p:sp>
        <p:nvSpPr>
          <p:cNvPr id="17"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Tâche principale">
    <p:spTree>
      <p:nvGrpSpPr>
        <p:cNvPr id="1" name=""/>
        <p:cNvGrpSpPr/>
        <p:nvPr/>
      </p:nvGrpSpPr>
      <p:grpSpPr>
        <a:xfrm>
          <a:off x="0" y="0"/>
          <a:ext cx="0" cy="0"/>
          <a:chOff x="0" y="0"/>
          <a:chExt cx="0" cy="0"/>
        </a:xfrm>
      </p:grpSpPr>
      <p:grpSp>
        <p:nvGrpSpPr>
          <p:cNvPr id="2" name="Group 14"/>
          <p:cNvGrpSpPr/>
          <p:nvPr userDrawn="1"/>
        </p:nvGrpSpPr>
        <p:grpSpPr>
          <a:xfrm>
            <a:off x="4855028" y="1394568"/>
            <a:ext cx="6212869" cy="3873929"/>
            <a:chOff x="1641585" y="1048972"/>
            <a:chExt cx="5867403" cy="3260732"/>
          </a:xfrm>
        </p:grpSpPr>
        <p:sp>
          <p:nvSpPr>
            <p:cNvPr id="13" name="Rectangle : coins arrondis 10"/>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a:solidFill>
                  <a:srgbClr val="000000"/>
                </a:solidFill>
                <a:latin typeface="Arial" panose="020B0604020202020204"/>
              </a:endParaRPr>
            </a:p>
          </p:txBody>
        </p:sp>
        <p:sp>
          <p:nvSpPr>
            <p:cNvPr id="14" name="Rectangle 18"/>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dirty="0">
                <a:solidFill>
                  <a:srgbClr val="000000"/>
                </a:solidFill>
                <a:latin typeface="Arial" panose="020B0604020202020204"/>
              </a:endParaRPr>
            </a:p>
          </p:txBody>
        </p:sp>
        <p:sp>
          <p:nvSpPr>
            <p:cNvPr id="15" name="Rectangle 19"/>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a:solidFill>
                  <a:srgbClr val="000000"/>
                </a:solidFill>
                <a:latin typeface="Arial" panose="020B0604020202020204"/>
              </a:endParaRPr>
            </a:p>
          </p:txBody>
        </p:sp>
      </p:grpSp>
      <p:sp>
        <p:nvSpPr>
          <p:cNvPr id="18" name="Text Placeholder 17"/>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16" name="TextBox 6"/>
          <p:cNvSpPr txBox="1"/>
          <p:nvPr userDrawn="1"/>
        </p:nvSpPr>
        <p:spPr>
          <a:xfrm>
            <a:off x="5025418" y="2384963"/>
            <a:ext cx="5869201" cy="690767"/>
          </a:xfrm>
          <a:prstGeom prst="rect">
            <a:avLst/>
          </a:prstGeom>
          <a:noFill/>
          <a:ln cap="flat">
            <a:noFill/>
          </a:ln>
        </p:spPr>
        <p:txBody>
          <a:bodyPr vert="horz" wrap="square" lIns="0" tIns="0" rIns="0" bIns="0" anchor="t" anchorCtr="1" compatLnSpc="1">
            <a:spAutoFit/>
          </a:bodyPr>
          <a:lstStyle/>
          <a:p>
            <a:pPr algn="ctr">
              <a:lnSpc>
                <a:spcPct val="131000"/>
              </a:lnSpc>
              <a:defRPr sz="1800" b="0" i="0" u="none" strike="noStrike" kern="0" cap="none" spc="0" baseline="0">
                <a:solidFill>
                  <a:srgbClr val="000000"/>
                </a:solidFill>
                <a:uFillTx/>
              </a:defRPr>
            </a:pPr>
            <a:r>
              <a:rPr lang="fr-FR" sz="3735" b="1" kern="0" dirty="0">
                <a:solidFill>
                  <a:srgbClr val="C00000"/>
                </a:solidFill>
                <a:cs typeface="Calibri" panose="020F0502020204030204" pitchFamily="34" charset="0"/>
              </a:rPr>
              <a:t>Tâche principale</a:t>
            </a:r>
          </a:p>
        </p:txBody>
      </p:sp>
      <p:sp>
        <p:nvSpPr>
          <p:cNvPr id="17" name="Rectangle 21"/>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dirty="0">
              <a:solidFill>
                <a:srgbClr val="000000"/>
              </a:solidFill>
              <a:latin typeface="Arial" panose="020B0604020202020204"/>
            </a:endParaRPr>
          </a:p>
        </p:txBody>
      </p:sp>
      <p:sp>
        <p:nvSpPr>
          <p:cNvPr id="19" name="Rectangle 23"/>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400">
              <a:defRPr sz="1800" b="0" i="0" u="none" strike="noStrike" kern="0" cap="none" spc="0" baseline="0">
                <a:solidFill>
                  <a:srgbClr val="000000"/>
                </a:solidFill>
                <a:uFillTx/>
              </a:defRPr>
            </a:pPr>
            <a:r>
              <a:rPr lang="en-US" sz="2400" b="1" kern="0" dirty="0">
                <a:solidFill>
                  <a:srgbClr val="FFFFFF"/>
                </a:solidFill>
                <a:latin typeface="Arial" panose="020B0604020202020204"/>
                <a:cs typeface="Arial" panose="020B0604020202020204"/>
              </a:rPr>
              <a:t>M</a:t>
            </a:r>
            <a:endParaRPr lang="fr-FR" sz="2400" b="1" kern="0" dirty="0">
              <a:solidFill>
                <a:srgbClr val="FFFFFF"/>
              </a:solidFill>
              <a:latin typeface="Arial" panose="020B0604020202020204"/>
              <a:cs typeface="Arial" panose="020B0604020202020204"/>
            </a:endParaRPr>
          </a:p>
        </p:txBody>
      </p:sp>
      <p:pic>
        <p:nvPicPr>
          <p:cNvPr id="20" name="Picture 1"/>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1_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9"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5600" b="1" dirty="0">
                <a:solidFill>
                  <a:prstClr val="black"/>
                </a:solidFill>
              </a:endParaRPr>
            </a:p>
            <a:p>
              <a:pPr algn="ctr" defTabSz="457200">
                <a:defRPr/>
              </a:pPr>
              <a:r>
                <a:rPr lang="fr-FR" sz="4400" b="1" dirty="0">
                  <a:solidFill>
                    <a:srgbClr val="0F9ED5"/>
                  </a:solidFill>
                </a:rPr>
                <a:t>Pratique collective</a:t>
              </a: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pic>
        <p:nvPicPr>
          <p:cNvPr id="12" name="Picture 1"/>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Slide PC">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prstClr val="white"/>
                </a:solidFill>
              </a:rPr>
              <a:t>PC</a:t>
            </a:r>
            <a:endParaRPr lang="fr-FR" b="1" dirty="0">
              <a:solidFill>
                <a:prstClr val="white"/>
              </a:solidFill>
            </a:endParaRPr>
          </a:p>
        </p:txBody>
      </p:sp>
      <p:pic>
        <p:nvPicPr>
          <p:cNvPr id="12"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9"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4400" b="1" dirty="0">
                <a:solidFill>
                  <a:srgbClr val="0070C0"/>
                </a:solidFill>
              </a:endParaRPr>
            </a:p>
            <a:p>
              <a:pPr algn="ctr" defTabSz="457200">
                <a:defRPr/>
              </a:pPr>
              <a:r>
                <a:rPr lang="fr-FR" sz="4400" b="1" dirty="0">
                  <a:solidFill>
                    <a:srgbClr val="0070C0"/>
                  </a:solidFill>
                </a:rPr>
                <a:t>Pratique en binôme</a:t>
              </a: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pic>
        <p:nvPicPr>
          <p:cNvPr id="12" name="Picture 11"/>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Slide Clôture">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algn="ctr" defTabSz="685800">
              <a:defRPr sz="1800" b="0" i="0" u="none" strike="noStrike" kern="0" cap="none" spc="0" baseline="0">
                <a:solidFill>
                  <a:srgbClr val="000000"/>
                </a:solidFill>
                <a:uFillTx/>
              </a:defRPr>
            </a:pPr>
            <a:r>
              <a:rPr lang="en-US" b="1" dirty="0">
                <a:solidFill>
                  <a:srgbClr val="FFFFFF"/>
                </a:solidFill>
                <a:latin typeface="Arial" panose="020B0604020202020204"/>
                <a:cs typeface="Arial" panose="020B0604020202020204"/>
              </a:rPr>
              <a:t>C</a:t>
            </a:r>
            <a:endParaRPr lang="fr-FR" b="1" dirty="0">
              <a:solidFill>
                <a:srgbClr val="FFFFFF"/>
              </a:solidFill>
              <a:latin typeface="Arial" panose="020B0604020202020204"/>
              <a:cs typeface="Arial" panose="020B0604020202020204"/>
            </a:endParaRPr>
          </a:p>
        </p:txBody>
      </p:sp>
      <p:pic>
        <p:nvPicPr>
          <p:cNvPr id="19"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fr-FR"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fr-FR"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fr-FR"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3" name="Date Placeholder 2"/>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fr-FR"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
        <p:nvSpPr>
          <p:cNvPr id="6" name="Rectangle 5"/>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7" name="Rectangle 6"/>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sp>
        <p:nvSpPr>
          <p:cNvPr id="9" name="Title 8"/>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endParaRPr>
          </a:p>
        </p:txBody>
      </p:sp>
      <p:pic>
        <p:nvPicPr>
          <p:cNvPr id="11" name="Picture 2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fr-FR"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grpSp>
        <p:nvGrpSpPr>
          <p:cNvPr id="7" name="Groupe 5"/>
          <p:cNvGrpSpPr/>
          <p:nvPr userDrawn="1"/>
        </p:nvGrpSpPr>
        <p:grpSpPr>
          <a:xfrm>
            <a:off x="0" y="0"/>
            <a:ext cx="12192000" cy="6858001"/>
            <a:chOff x="0" y="0"/>
            <a:chExt cx="13716000" cy="10287000"/>
          </a:xfrm>
        </p:grpSpPr>
        <p:sp>
          <p:nvSpPr>
            <p:cNvPr id="8" name="Rectangle 7"/>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10"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2" name="Freeform 11"/>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900" b="1" dirty="0">
              <a:solidFill>
                <a:prstClr val="white">
                  <a:lumMod val="50000"/>
                </a:prstClr>
              </a:solidFill>
              <a:latin typeface="Dosis" pitchFamily="2" charset="0"/>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4" name="Google Shape;145;p17"/>
          <p:cNvSpPr txBox="1">
            <a:spLocks noGrp="1"/>
          </p:cNvSpPr>
          <p:nvPr>
            <p:ph type="subTitle" idx="9"/>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5" name="Google Shape;146;p17"/>
          <p:cNvSpPr txBox="1">
            <a:spLocks noGrp="1"/>
          </p:cNvSpPr>
          <p:nvPr>
            <p:ph type="title" idx="19"/>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p:cNvSpPr txBox="1">
            <a:spLocks noGrp="1"/>
          </p:cNvSpPr>
          <p:nvPr>
            <p:ph type="subTitle" idx="29"/>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7" name="Google Shape;148;p17"/>
          <p:cNvSpPr txBox="1">
            <a:spLocks noGrp="1"/>
          </p:cNvSpPr>
          <p:nvPr>
            <p:ph type="subTitle" idx="39"/>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5"/>
            </a:lvl1pPr>
          </a:lstStyle>
          <a:p>
            <a:pPr lvl="0"/>
            <a:endParaRPr lang="fr-FR"/>
          </a:p>
        </p:txBody>
      </p:sp>
      <p:sp>
        <p:nvSpPr>
          <p:cNvPr id="8" name="Google Shape;149;p17"/>
          <p:cNvSpPr txBox="1">
            <a:spLocks noGrp="1"/>
          </p:cNvSpPr>
          <p:nvPr>
            <p:ph type="title" idx="49"/>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p:cNvSpPr txBox="1">
            <a:spLocks noGrp="1"/>
          </p:cNvSpPr>
          <p:nvPr>
            <p:ph type="title" idx="59"/>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p:cNvSpPr txBox="1">
            <a:spLocks noGrp="1"/>
          </p:cNvSpPr>
          <p:nvPr>
            <p:ph type="title" idx="69"/>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p:cNvSpPr txBox="1">
            <a:spLocks noGrp="1"/>
          </p:cNvSpPr>
          <p:nvPr>
            <p:ph type="title" idx="79"/>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p:cNvSpPr txBox="1">
            <a:spLocks noGrp="1"/>
          </p:cNvSpPr>
          <p:nvPr>
            <p:ph type="title" idx="89"/>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p:cNvSpPr txBox="1">
            <a:spLocks noGrp="1"/>
          </p:cNvSpPr>
          <p:nvPr>
            <p:ph type="title" idx="99"/>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p:cNvSpPr txBox="1">
            <a:spLocks noGrp="1"/>
          </p:cNvSpPr>
          <p:nvPr>
            <p:ph type="title" idx="109"/>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cSld>
  <p:clrMapOvr>
    <a:masterClrMapping/>
  </p:clrMapOvr>
  <p:hf sldNum="0" hdr="0" ftr="0" dt="0"/>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Page de garde">
    <p:spTree>
      <p:nvGrpSpPr>
        <p:cNvPr id="1" name=""/>
        <p:cNvGrpSpPr/>
        <p:nvPr/>
      </p:nvGrpSpPr>
      <p:grpSpPr>
        <a:xfrm>
          <a:off x="0" y="0"/>
          <a:ext cx="0" cy="0"/>
          <a:chOff x="0" y="0"/>
          <a:chExt cx="0" cy="0"/>
        </a:xfrm>
      </p:grpSpPr>
      <p:sp>
        <p:nvSpPr>
          <p:cNvPr id="23" name="Google Shape;738;p98"/>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400">
              <a:lnSpc>
                <a:spcPct val="184000"/>
              </a:lnSpc>
              <a:defRPr sz="1800" b="0" i="0" u="none" strike="noStrike" kern="0" cap="none" spc="0" baseline="0">
                <a:solidFill>
                  <a:srgbClr val="000000"/>
                </a:solidFill>
                <a:uFillTx/>
              </a:defRPr>
            </a:pPr>
            <a:r>
              <a:rPr lang="fr-FR" b="1" kern="0">
                <a:solidFill>
                  <a:srgbClr val="FFFFFF"/>
                </a:solidFill>
                <a:ea typeface="Calibri" panose="020F0502020204030204"/>
                <a:cs typeface="Calibri" panose="020F0502020204030204"/>
              </a:rPr>
              <a:t>Niveau</a:t>
            </a:r>
            <a:r>
              <a:rPr lang="fr-FR" sz="1200" b="1" kern="0">
                <a:solidFill>
                  <a:srgbClr val="FFFFFF"/>
                </a:solidFill>
                <a:latin typeface="Dosis"/>
                <a:ea typeface="Dosis"/>
                <a:cs typeface="Dosis"/>
              </a:rPr>
              <a:t>    </a:t>
            </a:r>
            <a:r>
              <a:rPr lang="fr-FR" sz="1000" b="1" kern="0">
                <a:solidFill>
                  <a:srgbClr val="FFFFFF"/>
                </a:solidFill>
                <a:latin typeface="Dosis"/>
                <a:ea typeface="Dosis"/>
                <a:cs typeface="Dosis"/>
              </a:rPr>
              <a:t>            </a:t>
            </a:r>
            <a:r>
              <a:rPr lang="fr-FR" sz="1200" b="1" kern="0">
                <a:solidFill>
                  <a:srgbClr val="FFFFFF"/>
                </a:solidFill>
                <a:latin typeface="Dosis"/>
                <a:ea typeface="Dosis"/>
                <a:cs typeface="Dosis"/>
              </a:rPr>
              <a:t>             </a:t>
            </a:r>
            <a:endParaRPr lang="fr-FR" sz="1100" kern="0">
              <a:solidFill>
                <a:srgbClr val="000000"/>
              </a:solidFill>
            </a:endParaRPr>
          </a:p>
        </p:txBody>
      </p:sp>
      <p:pic>
        <p:nvPicPr>
          <p:cNvPr id="24" name="Google Shape;743;p98"/>
          <p:cNvPicPr>
            <a:picLocks noChangeAspect="1"/>
          </p:cNvPicPr>
          <p:nvPr userDrawn="1"/>
        </p:nvPicPr>
        <p:blipFill>
          <a:blip r:embed="rId2"/>
          <a:srcRect/>
          <a:stretch>
            <a:fillRect/>
          </a:stretch>
        </p:blipFill>
        <p:spPr>
          <a:xfrm>
            <a:off x="10400923" y="1260711"/>
            <a:ext cx="1519859" cy="1217796"/>
          </a:xfrm>
          <a:prstGeom prst="rect">
            <a:avLst/>
          </a:prstGeom>
          <a:noFill/>
          <a:ln cap="flat">
            <a:noFill/>
          </a:ln>
        </p:spPr>
      </p:pic>
      <p:sp>
        <p:nvSpPr>
          <p:cNvPr id="25" name="Google Shape;744;p98"/>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400">
              <a:lnSpc>
                <a:spcPct val="184000"/>
              </a:lnSpc>
              <a:defRPr sz="1800" b="0" i="0" u="none" strike="noStrike" kern="0" cap="none" spc="0" baseline="0">
                <a:solidFill>
                  <a:srgbClr val="000000"/>
                </a:solidFill>
                <a:uFillTx/>
              </a:defRPr>
            </a:pPr>
            <a:r>
              <a:rPr lang="fr-FR" b="1" kern="0" dirty="0">
                <a:solidFill>
                  <a:srgbClr val="FFFFFF"/>
                </a:solidFill>
                <a:ea typeface="Calibri" panose="020F0502020204030204" pitchFamily="34" charset="0"/>
                <a:cs typeface="Calibri" panose="020F0502020204030204" pitchFamily="34" charset="0"/>
              </a:rPr>
              <a:t>Niveau</a:t>
            </a:r>
            <a:r>
              <a:rPr lang="fr-FR" sz="1600" b="1" kern="0" dirty="0">
                <a:solidFill>
                  <a:srgbClr val="FFFFFF"/>
                </a:solidFill>
                <a:ea typeface="Calibri" panose="020F0502020204030204" pitchFamily="34" charset="0"/>
                <a:cs typeface="Calibri" panose="020F0502020204030204" pitchFamily="34" charset="0"/>
              </a:rPr>
              <a:t>         </a:t>
            </a:r>
            <a:endParaRPr lang="fr-FR" kern="0" dirty="0">
              <a:solidFill>
                <a:srgbClr val="000000"/>
              </a:solidFill>
              <a:ea typeface="Calibri" panose="020F0502020204030204" pitchFamily="34" charset="0"/>
              <a:cs typeface="Calibri" panose="020F0502020204030204" pitchFamily="34" charset="0"/>
            </a:endParaRPr>
          </a:p>
        </p:txBody>
      </p:sp>
      <p:sp>
        <p:nvSpPr>
          <p:cNvPr id="26" name="Google Shape;745;p98"/>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400">
              <a:defRPr sz="1800" b="0" i="0" u="none" strike="noStrike" kern="0" cap="none" spc="0" baseline="0">
                <a:solidFill>
                  <a:srgbClr val="000000"/>
                </a:solidFill>
                <a:uFillTx/>
              </a:defRPr>
            </a:pPr>
            <a:r>
              <a:rPr lang="fr-FR" b="1" kern="0" dirty="0">
                <a:solidFill>
                  <a:srgbClr val="FCBF18"/>
                </a:solidFill>
                <a:ea typeface="Calibri" panose="020F0502020204030204" pitchFamily="34" charset="0"/>
                <a:cs typeface="Calibri" panose="020F0502020204030204" pitchFamily="34" charset="0"/>
              </a:rPr>
              <a:t> </a:t>
            </a:r>
          </a:p>
        </p:txBody>
      </p:sp>
      <p:grpSp>
        <p:nvGrpSpPr>
          <p:cNvPr id="27" name="Groupe 26"/>
          <p:cNvGrpSpPr/>
          <p:nvPr userDrawn="1"/>
        </p:nvGrpSpPr>
        <p:grpSpPr>
          <a:xfrm>
            <a:off x="271218" y="4592685"/>
            <a:ext cx="6693265" cy="522000"/>
            <a:chOff x="304312" y="4531839"/>
            <a:chExt cx="5990003" cy="696796"/>
          </a:xfrm>
          <a:solidFill>
            <a:srgbClr val="0F9ED5"/>
          </a:solidFill>
        </p:grpSpPr>
        <p:sp>
          <p:nvSpPr>
            <p:cNvPr id="28" name="Google Shape;223;p26"/>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400"/>
              <a:endParaRPr lang="fr-FR" b="1" dirty="0">
                <a:solidFill>
                  <a:srgbClr val="FFFFFF"/>
                </a:solidFill>
                <a:ea typeface="Calibri" panose="020F0502020204030204"/>
                <a:cs typeface="Calibri" panose="020F0502020204030204"/>
              </a:endParaRPr>
            </a:p>
          </p:txBody>
        </p:sp>
        <p:sp>
          <p:nvSpPr>
            <p:cNvPr id="29" name="Google Shape;735;p98"/>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grpSp>
        <p:nvGrpSpPr>
          <p:cNvPr id="31" name="Groupe 30"/>
          <p:cNvGrpSpPr/>
          <p:nvPr userDrawn="1"/>
        </p:nvGrpSpPr>
        <p:grpSpPr>
          <a:xfrm>
            <a:off x="271218" y="5289789"/>
            <a:ext cx="6693265" cy="522000"/>
            <a:chOff x="304312" y="5304657"/>
            <a:chExt cx="5990003" cy="696796"/>
          </a:xfrm>
          <a:solidFill>
            <a:srgbClr val="336FB6"/>
          </a:solidFill>
        </p:grpSpPr>
        <p:sp>
          <p:nvSpPr>
            <p:cNvPr id="32" name="Google Shape;224;p26"/>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400">
                <a:defRPr sz="1800" b="0" i="0" u="none" strike="noStrike" kern="0" cap="none" spc="0" baseline="0">
                  <a:solidFill>
                    <a:srgbClr val="000000"/>
                  </a:solidFill>
                  <a:uFillTx/>
                </a:defRPr>
              </a:pPr>
              <a:r>
                <a:rPr lang="fr-FR" b="1" kern="0" dirty="0">
                  <a:solidFill>
                    <a:srgbClr val="FFFFFF"/>
                  </a:solidFill>
                  <a:ea typeface="Calibri" panose="020F0502020204030204"/>
                  <a:cs typeface="Calibri" panose="020F0502020204030204"/>
                </a:rPr>
                <a:t> </a:t>
              </a:r>
              <a:r>
                <a:rPr lang="fr-FR" sz="2000" b="1" kern="0" dirty="0">
                  <a:solidFill>
                    <a:srgbClr val="FFFFFF"/>
                  </a:solidFill>
                  <a:ea typeface="Calibri" panose="020F0502020204030204"/>
                  <a:cs typeface="Calibri" panose="020F0502020204030204"/>
                </a:rPr>
                <a:t> </a:t>
              </a:r>
            </a:p>
          </p:txBody>
        </p:sp>
        <p:sp>
          <p:nvSpPr>
            <p:cNvPr id="33" name="Google Shape;742;p98"/>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pic>
        <p:nvPicPr>
          <p:cNvPr id="35" name="Google Shape;730;p98" descr="الصفحة الرئيسية"/>
          <p:cNvPicPr>
            <a:picLocks noChangeAspect="1"/>
          </p:cNvPicPr>
          <p:nvPr userDrawn="1"/>
        </p:nvPicPr>
        <p:blipFill>
          <a:blip r:embed="rId3"/>
          <a:srcRect/>
          <a:stretch>
            <a:fillRect/>
          </a:stretch>
        </p:blipFill>
        <p:spPr>
          <a:xfrm>
            <a:off x="3668233" y="0"/>
            <a:ext cx="4855535" cy="736270"/>
          </a:xfrm>
          <a:prstGeom prst="rect">
            <a:avLst/>
          </a:prstGeom>
          <a:noFill/>
          <a:ln cap="flat">
            <a:noFill/>
          </a:ln>
        </p:spPr>
      </p:pic>
      <p:sp>
        <p:nvSpPr>
          <p:cNvPr id="45" name="Espace réservé du texte 43"/>
          <p:cNvSpPr>
            <a:spLocks noGrp="1"/>
          </p:cNvSpPr>
          <p:nvPr>
            <p:ph type="body" sz="quarter" idx="14" hasCustomPrompt="1"/>
          </p:nvPr>
        </p:nvSpPr>
        <p:spPr>
          <a:xfrm>
            <a:off x="10803924" y="1882678"/>
            <a:ext cx="717129" cy="346211"/>
          </a:xfrm>
        </p:spPr>
        <p:txBody>
          <a:bodyPr>
            <a:noAutofit/>
          </a:bodyPr>
          <a:lstStyle>
            <a:lvl1pPr marL="0" indent="0" algn="ctr" defTabSz="914400"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070C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p:cNvSpPr txBox="1"/>
          <p:nvPr userDrawn="1"/>
        </p:nvSpPr>
        <p:spPr>
          <a:xfrm>
            <a:off x="391997" y="1378425"/>
            <a:ext cx="4855536" cy="923330"/>
          </a:xfrm>
          <a:prstGeom prst="rect">
            <a:avLst/>
          </a:prstGeom>
          <a:noFill/>
        </p:spPr>
        <p:txBody>
          <a:bodyPr wrap="square" rtlCol="0">
            <a:spAutoFit/>
          </a:bodyPr>
          <a:lstStyle/>
          <a:p>
            <a:r>
              <a:rPr lang="fr-FR" sz="5400" b="1" kern="0" dirty="0">
                <a:solidFill>
                  <a:srgbClr val="002060"/>
                </a:solidFill>
                <a:cs typeface="Calibri" panose="020F0502020204030204"/>
              </a:rPr>
              <a:t>Physique chimie</a:t>
            </a:r>
          </a:p>
        </p:txBody>
      </p:sp>
      <p:sp>
        <p:nvSpPr>
          <p:cNvPr id="9" name="TextBox 8"/>
          <p:cNvSpPr txBox="1"/>
          <p:nvPr userDrawn="1"/>
        </p:nvSpPr>
        <p:spPr>
          <a:xfrm>
            <a:off x="391997" y="2305050"/>
            <a:ext cx="1519200" cy="553998"/>
          </a:xfrm>
          <a:prstGeom prst="rect">
            <a:avLst/>
          </a:prstGeom>
          <a:noFill/>
        </p:spPr>
        <p:txBody>
          <a:bodyPr wrap="square" rtlCol="0">
            <a:spAutoFit/>
          </a:bodyPr>
          <a:lstStyle/>
          <a:p>
            <a:r>
              <a:rPr lang="en-US" sz="3000" b="1" kern="0" dirty="0">
                <a:solidFill>
                  <a:srgbClr val="0070C0"/>
                </a:solidFill>
                <a:cs typeface="Calibri" panose="020F0502020204030204" pitchFamily="34" charset="0"/>
              </a:rPr>
              <a:t>Période</a:t>
            </a:r>
            <a:endParaRPr lang="fr-FR" sz="3000" b="1" kern="0" dirty="0">
              <a:solidFill>
                <a:srgbClr val="0070C0"/>
              </a:solidFill>
              <a:cs typeface="Calibri" panose="020F0502020204030204" pitchFamily="34" charset="0"/>
            </a:endParaRPr>
          </a:p>
        </p:txBody>
      </p:sp>
      <p:sp>
        <p:nvSpPr>
          <p:cNvPr id="2" name="Espace réservé du texte 43"/>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endParaRPr lang="fr-FR" dirty="0"/>
          </a:p>
        </p:txBody>
      </p:sp>
      <p:sp>
        <p:nvSpPr>
          <p:cNvPr id="5" name="Espace réservé du texte 43"/>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en-US" dirty="0"/>
              <a:t>Chapitre 2</a:t>
            </a:r>
            <a:endParaRPr lang="fr-FR" dirty="0"/>
          </a:p>
        </p:txBody>
      </p:sp>
      <p:sp>
        <p:nvSpPr>
          <p:cNvPr id="6" name="Espace réservé du texte 43"/>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fr-FR" sz="1800" b="1" dirty="0">
                <a:solidFill>
                  <a:srgbClr val="FFFFFF"/>
                </a:solidFill>
                <a:latin typeface="Calibri" panose="020F0502020204030204"/>
                <a:ea typeface="Calibri" panose="020F0502020204030204"/>
                <a:cs typeface="Calibri" panose="020F0502020204030204"/>
              </a:rPr>
              <a:t>Tâche</a:t>
            </a:r>
            <a:r>
              <a:rPr lang="en-US" dirty="0"/>
              <a:t> 1</a:t>
            </a:r>
            <a:endParaRPr lang="fr-FR" dirty="0"/>
          </a:p>
        </p:txBody>
      </p:sp>
      <p:sp>
        <p:nvSpPr>
          <p:cNvPr id="10" name="Espace réservé du texte 43"/>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defRPr lang="fr-FR" sz="1800" b="1" kern="1200">
                <a:solidFill>
                  <a:srgbClr val="FFFFFF"/>
                </a:solidFill>
                <a:latin typeface="Calibri" panose="020F0502020204030204"/>
                <a:ea typeface="Calibri" panose="020F0502020204030204"/>
                <a:cs typeface="Calibri" panose="020F0502020204030204"/>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defRPr/>
            </a:pPr>
            <a:endParaRPr lang="fr-FR" dirty="0"/>
          </a:p>
        </p:txBody>
      </p:sp>
      <p:sp>
        <p:nvSpPr>
          <p:cNvPr id="4" name="Google Shape;735;p98"/>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sp>
        <p:nvSpPr>
          <p:cNvPr id="11" name="Google Shape;735;p98"/>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grpSp>
        <p:nvGrpSpPr>
          <p:cNvPr id="12" name="Groupe 26"/>
          <p:cNvGrpSpPr/>
          <p:nvPr userDrawn="1"/>
        </p:nvGrpSpPr>
        <p:grpSpPr>
          <a:xfrm>
            <a:off x="271217" y="3894112"/>
            <a:ext cx="6693265" cy="522000"/>
            <a:chOff x="304312" y="4531839"/>
            <a:chExt cx="5990003" cy="696796"/>
          </a:xfrm>
          <a:solidFill>
            <a:srgbClr val="336FB6"/>
          </a:solidFill>
        </p:grpSpPr>
        <p:sp>
          <p:nvSpPr>
            <p:cNvPr id="13" name="Google Shape;223;p26"/>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400"/>
              <a:endParaRPr lang="fr-FR" b="1" dirty="0">
                <a:solidFill>
                  <a:srgbClr val="FFFFFF"/>
                </a:solidFill>
                <a:ea typeface="Calibri" panose="020F0502020204030204"/>
                <a:cs typeface="Calibri" panose="020F0502020204030204"/>
              </a:endParaRPr>
            </a:p>
          </p:txBody>
        </p:sp>
        <p:sp>
          <p:nvSpPr>
            <p:cNvPr id="14" name="Google Shape;735;p98"/>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700" kern="0">
                <a:solidFill>
                  <a:srgbClr val="FFFFFF"/>
                </a:solidFill>
                <a:ea typeface="Calibri" panose="020F0502020204030204"/>
                <a:cs typeface="Calibri" panose="020F0502020204030204"/>
              </a:endParaRPr>
            </a:p>
          </p:txBody>
        </p:sp>
      </p:grpSp>
      <p:sp>
        <p:nvSpPr>
          <p:cNvPr id="15" name="Espace réservé du texte 43"/>
          <p:cNvSpPr>
            <a:spLocks noGrp="1"/>
          </p:cNvSpPr>
          <p:nvPr>
            <p:ph type="body" sz="quarter" idx="25"/>
          </p:nvPr>
        </p:nvSpPr>
        <p:spPr>
          <a:xfrm>
            <a:off x="2120814" y="3892643"/>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endParaRPr lang="fr-FR" dirty="0"/>
          </a:p>
        </p:txBody>
      </p:sp>
      <p:sp>
        <p:nvSpPr>
          <p:cNvPr id="16" name="Espace réservé du texte 43"/>
          <p:cNvSpPr>
            <a:spLocks noGrp="1"/>
          </p:cNvSpPr>
          <p:nvPr>
            <p:ph type="body" sz="quarter" idx="26" hasCustomPrompt="1"/>
          </p:nvPr>
        </p:nvSpPr>
        <p:spPr>
          <a:xfrm>
            <a:off x="271216" y="3892643"/>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panose="020F0502020204030204"/>
                <a:ea typeface="Calibri" panose="020F0502020204030204"/>
                <a:cs typeface="Calibri" panose="020F0502020204030204"/>
              </a:defRPr>
            </a:lvl1pPr>
          </a:lstStyle>
          <a:p>
            <a:pPr lvl="0"/>
            <a:r>
              <a:rPr lang="fr-FR" sz="1800" b="1" dirty="0">
                <a:solidFill>
                  <a:srgbClr val="FFFFFF"/>
                </a:solidFill>
                <a:latin typeface="Calibri" panose="020F0502020204030204"/>
                <a:ea typeface="Calibri" panose="020F0502020204030204"/>
                <a:cs typeface="Calibri" panose="020F0502020204030204"/>
              </a:rPr>
              <a:t>Thème</a:t>
            </a:r>
            <a:r>
              <a:rPr lang="en-US" dirty="0"/>
              <a:t> 2</a:t>
            </a:r>
            <a:endParaRPr lang="fr-FR" dirty="0"/>
          </a:p>
        </p:txBody>
      </p:sp>
      <p:sp>
        <p:nvSpPr>
          <p:cNvPr id="17" name="Google Shape;735;p98"/>
          <p:cNvSpPr/>
          <p:nvPr userDrawn="1"/>
        </p:nvSpPr>
        <p:spPr>
          <a:xfrm>
            <a:off x="1968786" y="3915312"/>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2400" kern="0" dirty="0">
              <a:solidFill>
                <a:srgbClr val="FFFFFF"/>
              </a:solidFill>
              <a:ea typeface="Calibri" panose="020F0502020204030204"/>
              <a:cs typeface="Calibri" panose="020F0502020204030204"/>
            </a:endParaRPr>
          </a:p>
        </p:txBody>
      </p:sp>
      <p:pic>
        <p:nvPicPr>
          <p:cNvPr id="18" name="Image 6"/>
          <p:cNvPicPr>
            <a:picLocks noChangeAspect="1"/>
          </p:cNvPicPr>
          <p:nvPr userDrawn="1"/>
        </p:nvPicPr>
        <p:blipFill>
          <a:blip r:embed="rId4"/>
          <a:stretch>
            <a:fillRect/>
          </a:stretch>
        </p:blipFill>
        <p:spPr>
          <a:xfrm>
            <a:off x="7966502" y="3495345"/>
            <a:ext cx="3952359" cy="2925971"/>
          </a:xfrm>
          <a:prstGeom prst="rect">
            <a:avLst/>
          </a:prstGeom>
        </p:spPr>
      </p:pic>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Pages réservées à l’enseignant(e)</a:t>
            </a:r>
            <a:endParaRPr sz="1465" kern="0" dirty="0">
              <a:solidFill>
                <a:srgbClr val="000000"/>
              </a:solidFill>
              <a:ea typeface="Arial" panose="020B0604020202020204"/>
              <a:cs typeface="Calibri" panose="020F0502020204030204" pitchFamily="34" charset="0"/>
              <a:sym typeface="Arial" panose="020B0604020202020204"/>
            </a:endParaRPr>
          </a:p>
        </p:txBody>
      </p:sp>
      <p:sp>
        <p:nvSpPr>
          <p:cNvPr id="7" name="Google Shape;322;p52"/>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Modelage de la tâche par l’enseignant (explicitation à haute voix)</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8" name="Google Shape;318;p52" descr="Image générée"/>
          <p:cNvPicPr preferRelativeResize="0"/>
          <p:nvPr userDrawn="1"/>
        </p:nvPicPr>
        <p:blipFill rotWithShape="1">
          <a:blip r:embed="rId2"/>
          <a:srcRect t="23545" r="71114" b="60700"/>
          <a:stretch>
            <a:fillRect/>
          </a:stretch>
        </p:blipFill>
        <p:spPr>
          <a:xfrm>
            <a:off x="992594" y="2946687"/>
            <a:ext cx="1035476" cy="854359"/>
          </a:xfrm>
          <a:prstGeom prst="rect">
            <a:avLst/>
          </a:prstGeom>
          <a:noFill/>
          <a:ln>
            <a:noFill/>
          </a:ln>
        </p:spPr>
      </p:pic>
      <p:sp>
        <p:nvSpPr>
          <p:cNvPr id="9" name="Google Shape;322;p52"/>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500"/>
            </a:pPr>
            <a:r>
              <a:rPr lang="en-US" sz="2000" b="1" kern="0" dirty="0">
                <a:solidFill>
                  <a:srgbClr val="44546A"/>
                </a:solidFill>
                <a:ea typeface="Calibri" panose="020F0502020204030204"/>
                <a:cs typeface="Calibri" panose="020F0502020204030204" pitchFamily="34" charset="0"/>
                <a:sym typeface="Calibri" panose="020F0502020204030204"/>
              </a:rPr>
              <a:t>Consignes et explications données aux élèves – hors modelage (à dire à haute voix)</a:t>
            </a:r>
            <a:endParaRPr sz="2000" kern="0" dirty="0">
              <a:solidFill>
                <a:srgbClr val="000000"/>
              </a:solidFill>
              <a:ea typeface="Arial" panose="020B0604020202020204"/>
              <a:cs typeface="Calibri" panose="020F0502020204030204" pitchFamily="34" charset="0"/>
              <a:sym typeface="Arial" panose="020B0604020202020204"/>
            </a:endParaRPr>
          </a:p>
        </p:txBody>
      </p:sp>
      <p:sp>
        <p:nvSpPr>
          <p:cNvPr id="10" name="Google Shape;332;p53"/>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Rappel du contrat de classe </a:t>
            </a:r>
            <a:endParaRPr sz="1865" kern="0" dirty="0">
              <a:solidFill>
                <a:srgbClr val="000000"/>
              </a:solidFill>
              <a:cs typeface="Calibri" panose="020F0502020204030204" pitchFamily="34" charset="0"/>
              <a:sym typeface="Arial" panose="020B0604020202020204"/>
            </a:endParaRPr>
          </a:p>
        </p:txBody>
      </p:sp>
      <p:pic>
        <p:nvPicPr>
          <p:cNvPr id="11" name="Google Shape;336;p53"/>
          <p:cNvPicPr preferRelativeResize="0"/>
          <p:nvPr userDrawn="1"/>
        </p:nvPicPr>
        <p:blipFill rotWithShape="1">
          <a:blip r:embed="rId3"/>
          <a:srcRect/>
          <a:stretch>
            <a:fillRect/>
          </a:stretch>
        </p:blipFill>
        <p:spPr>
          <a:xfrm>
            <a:off x="1127953" y="4033935"/>
            <a:ext cx="753729" cy="603600"/>
          </a:xfrm>
          <a:prstGeom prst="rect">
            <a:avLst/>
          </a:prstGeom>
          <a:noFill/>
          <a:ln>
            <a:noFill/>
          </a:ln>
        </p:spPr>
      </p:pic>
      <p:sp>
        <p:nvSpPr>
          <p:cNvPr id="12"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l’enseignant</a:t>
            </a:r>
            <a:endParaRPr lang="fr-FR" sz="1865" kern="0" dirty="0">
              <a:solidFill>
                <a:srgbClr val="000000"/>
              </a:solidFill>
              <a:cs typeface="Calibri" panose="020F0502020204030204" pitchFamily="34" charset="0"/>
              <a:sym typeface="Arial" panose="020B0604020202020204"/>
            </a:endParaRPr>
          </a:p>
        </p:txBody>
      </p:sp>
      <p:grpSp>
        <p:nvGrpSpPr>
          <p:cNvPr id="13" name="Groupe 3"/>
          <p:cNvGrpSpPr/>
          <p:nvPr userDrawn="1"/>
        </p:nvGrpSpPr>
        <p:grpSpPr>
          <a:xfrm>
            <a:off x="1153868" y="2019636"/>
            <a:ext cx="814489" cy="699291"/>
            <a:chOff x="277892" y="2322046"/>
            <a:chExt cx="828656" cy="786827"/>
          </a:xfrm>
        </p:grpSpPr>
        <p:sp>
          <p:nvSpPr>
            <p:cNvPr id="14"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solidFill>
                  <a:prstClr val="black"/>
                </a:solidFill>
                <a:cs typeface="Calibri" panose="020F0502020204030204" pitchFamily="34" charset="0"/>
              </a:endParaRPr>
            </a:p>
          </p:txBody>
        </p:sp>
        <p:sp>
          <p:nvSpPr>
            <p:cNvPr id="15"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solidFill>
                  <a:prstClr val="black"/>
                </a:solidFill>
                <a:cs typeface="Calibri" panose="020F0502020204030204" pitchFamily="34" charset="0"/>
              </a:endParaRPr>
            </a:p>
          </p:txBody>
        </p:sp>
      </p:grpSp>
      <p:pic>
        <p:nvPicPr>
          <p:cNvPr id="16" name="Picture 2" descr="Image générée"/>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135" b="1" kern="0" dirty="0">
                <a:solidFill>
                  <a:srgbClr val="44546A"/>
                </a:solidFill>
                <a:ea typeface="Calibri" panose="020F0502020204030204"/>
                <a:cs typeface="Calibri" panose="020F0502020204030204" pitchFamily="34" charset="0"/>
                <a:sym typeface="Calibri" panose="020F0502020204030204"/>
              </a:rPr>
              <a:t>Correction du devoir maison</a:t>
            </a:r>
            <a:endParaRPr sz="1865" kern="0" dirty="0">
              <a:solidFill>
                <a:srgbClr val="000000"/>
              </a:solidFill>
              <a:cs typeface="Calibri" panose="020F0502020204030204" pitchFamily="34" charset="0"/>
              <a:sym typeface="Arial" panose="020B0604020202020204"/>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p:cNvGrpSpPr/>
          <p:nvPr userDrawn="1"/>
        </p:nvGrpSpPr>
        <p:grpSpPr>
          <a:xfrm>
            <a:off x="863927" y="4507781"/>
            <a:ext cx="5760430" cy="603600"/>
            <a:chOff x="647945" y="3380837"/>
            <a:chExt cx="4320322" cy="452700"/>
          </a:xfrm>
        </p:grpSpPr>
        <p:sp>
          <p:nvSpPr>
            <p:cNvPr id="3" name="Google Shape;334;p53"/>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200" eaLnBrk="0" fontAlgn="base" hangingPunct="0">
                <a:spcBef>
                  <a:spcPct val="0"/>
                </a:spcBef>
                <a:spcAft>
                  <a:spcPct val="0"/>
                </a:spcAft>
              </a:pPr>
              <a:r>
                <a:rPr lang="fr-FR" altLang="fr-FR" sz="2000" b="1" kern="0" dirty="0">
                  <a:solidFill>
                    <a:srgbClr val="44546A"/>
                  </a:solidFill>
                  <a:cs typeface="Calibri" panose="020F0502020204030204" pitchFamily="34" charset="0"/>
                  <a:sym typeface="Arial" panose="020B0604020202020204"/>
                </a:rPr>
                <a:t>Les élèves travaillent en autonomie</a:t>
              </a:r>
              <a:endParaRPr lang="fr-FR" altLang="fr-FR" sz="2000" kern="0" dirty="0">
                <a:solidFill>
                  <a:srgbClr val="000000"/>
                </a:solidFill>
                <a:cs typeface="Calibri" panose="020F0502020204030204" pitchFamily="34" charset="0"/>
                <a:sym typeface="Arial" panose="020B0604020202020204"/>
              </a:endParaRPr>
            </a:p>
          </p:txBody>
        </p:sp>
        <p:pic>
          <p:nvPicPr>
            <p:cNvPr id="4" name="Google Shape;338;p53"/>
            <p:cNvPicPr preferRelativeResize="0"/>
            <p:nvPr/>
          </p:nvPicPr>
          <p:blipFill rotWithShape="1">
            <a:blip r:embed="rId2"/>
            <a:srcRect/>
            <a:stretch>
              <a:fillRect/>
            </a:stretch>
          </p:blipFill>
          <p:spPr>
            <a:xfrm>
              <a:off x="647945" y="3380837"/>
              <a:ext cx="460215" cy="452700"/>
            </a:xfrm>
            <a:prstGeom prst="rect">
              <a:avLst/>
            </a:prstGeom>
            <a:noFill/>
            <a:ln>
              <a:noFill/>
            </a:ln>
          </p:spPr>
        </p:pic>
      </p:grpSp>
      <p:grpSp>
        <p:nvGrpSpPr>
          <p:cNvPr id="5" name="Groupe 19"/>
          <p:cNvGrpSpPr/>
          <p:nvPr userDrawn="1"/>
        </p:nvGrpSpPr>
        <p:grpSpPr>
          <a:xfrm>
            <a:off x="884384" y="3752370"/>
            <a:ext cx="10372677" cy="498415"/>
            <a:chOff x="663288" y="2814277"/>
            <a:chExt cx="7779508" cy="373811"/>
          </a:xfrm>
        </p:grpSpPr>
        <p:sp>
          <p:nvSpPr>
            <p:cNvPr id="19" name="Google Shape;335;p53"/>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fr-FR" altLang="fr-FR" sz="2000" b="1" kern="0" dirty="0">
                  <a:solidFill>
                    <a:srgbClr val="44546A"/>
                  </a:solidFill>
                  <a:cs typeface="Calibri" panose="020F0502020204030204" pitchFamily="34" charset="0"/>
                  <a:sym typeface="Arial" panose="020B0604020202020204"/>
                </a:rPr>
                <a:t>Les élèves travaillent en binômes</a:t>
              </a:r>
            </a:p>
          </p:txBody>
        </p:sp>
        <p:pic>
          <p:nvPicPr>
            <p:cNvPr id="20" name="Google Shape;339;p53"/>
            <p:cNvPicPr preferRelativeResize="0"/>
            <p:nvPr/>
          </p:nvPicPr>
          <p:blipFill rotWithShape="1">
            <a:blip r:embed="rId3"/>
            <a:srcRect/>
            <a:stretch>
              <a:fillRect/>
            </a:stretch>
          </p:blipFill>
          <p:spPr>
            <a:xfrm>
              <a:off x="663288" y="2814277"/>
              <a:ext cx="413750" cy="373811"/>
            </a:xfrm>
            <a:prstGeom prst="rect">
              <a:avLst/>
            </a:prstGeom>
            <a:noFill/>
            <a:ln>
              <a:noFill/>
            </a:ln>
          </p:spPr>
        </p:pic>
      </p:grpSp>
      <p:grpSp>
        <p:nvGrpSpPr>
          <p:cNvPr id="21" name="Groupe 17"/>
          <p:cNvGrpSpPr/>
          <p:nvPr userDrawn="1"/>
        </p:nvGrpSpPr>
        <p:grpSpPr>
          <a:xfrm>
            <a:off x="887673" y="2319672"/>
            <a:ext cx="6840126" cy="498414"/>
            <a:chOff x="657162" y="1688359"/>
            <a:chExt cx="5130094" cy="373810"/>
          </a:xfrm>
        </p:grpSpPr>
        <p:pic>
          <p:nvPicPr>
            <p:cNvPr id="22" name="Google Shape;289;p51"/>
            <p:cNvPicPr preferRelativeResize="0"/>
            <p:nvPr/>
          </p:nvPicPr>
          <p:blipFill rotWithShape="1">
            <a:blip r:embed="rId4"/>
            <a:srcRect/>
            <a:stretch>
              <a:fillRect/>
            </a:stretch>
          </p:blipFill>
          <p:spPr>
            <a:xfrm>
              <a:off x="657162" y="1688359"/>
              <a:ext cx="417704" cy="373810"/>
            </a:xfrm>
            <a:prstGeom prst="rect">
              <a:avLst/>
            </a:prstGeom>
            <a:noFill/>
            <a:ln>
              <a:noFill/>
            </a:ln>
          </p:spPr>
        </p:pic>
        <p:sp>
          <p:nvSpPr>
            <p:cNvPr id="23" name="Google Shape;290;p51"/>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écoutent l’enseignant avec attention</a:t>
              </a:r>
              <a:endParaRPr sz="1465" kern="0" dirty="0">
                <a:solidFill>
                  <a:srgbClr val="000000"/>
                </a:solidFill>
                <a:ea typeface="Arial" panose="020B0604020202020204"/>
                <a:cs typeface="Calibri" panose="020F0502020204030204" pitchFamily="34" charset="0"/>
                <a:sym typeface="Arial" panose="020B0604020202020204"/>
              </a:endParaRPr>
            </a:p>
          </p:txBody>
        </p:sp>
      </p:grpSp>
      <p:grpSp>
        <p:nvGrpSpPr>
          <p:cNvPr id="24" name="Groupe 16"/>
          <p:cNvGrpSpPr/>
          <p:nvPr userDrawn="1"/>
        </p:nvGrpSpPr>
        <p:grpSpPr>
          <a:xfrm>
            <a:off x="954798" y="1692132"/>
            <a:ext cx="5669559" cy="426303"/>
            <a:chOff x="716099" y="1269098"/>
            <a:chExt cx="4252169" cy="319727"/>
          </a:xfrm>
        </p:grpSpPr>
        <p:sp>
          <p:nvSpPr>
            <p:cNvPr id="25" name="Google Shape;293;p51"/>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élèves lèvent la main pour participer</a:t>
              </a:r>
              <a:endParaRPr sz="1465" kern="0" dirty="0">
                <a:solidFill>
                  <a:srgbClr val="000000"/>
                </a:solidFill>
                <a:ea typeface="Arial" panose="020B0604020202020204"/>
                <a:cs typeface="Calibri" panose="020F0502020204030204" pitchFamily="34" charset="0"/>
                <a:sym typeface="Arial" panose="020B0604020202020204"/>
              </a:endParaRPr>
            </a:p>
          </p:txBody>
        </p:sp>
        <p:pic>
          <p:nvPicPr>
            <p:cNvPr id="26" name="Google Shape;294;p51" descr="Lever la main - Icônes mains et gestes gratuites"/>
            <p:cNvPicPr preferRelativeResize="0"/>
            <p:nvPr/>
          </p:nvPicPr>
          <p:blipFill rotWithShape="1">
            <a:blip r:embed="rId5"/>
            <a:srcRect/>
            <a:stretch>
              <a:fillRect/>
            </a:stretch>
          </p:blipFill>
          <p:spPr>
            <a:xfrm>
              <a:off x="716099" y="1269098"/>
              <a:ext cx="405665" cy="319727"/>
            </a:xfrm>
            <a:prstGeom prst="rect">
              <a:avLst/>
            </a:prstGeom>
            <a:noFill/>
            <a:ln>
              <a:noFill/>
            </a:ln>
          </p:spPr>
        </p:pic>
      </p:grpSp>
      <p:grpSp>
        <p:nvGrpSpPr>
          <p:cNvPr id="27" name="Groupe 4"/>
          <p:cNvGrpSpPr/>
          <p:nvPr userDrawn="1"/>
        </p:nvGrpSpPr>
        <p:grpSpPr>
          <a:xfrm>
            <a:off x="863575" y="916351"/>
            <a:ext cx="6681334" cy="603600"/>
            <a:chOff x="915782" y="892042"/>
            <a:chExt cx="6681334" cy="603600"/>
          </a:xfrm>
        </p:grpSpPr>
        <p:sp>
          <p:nvSpPr>
            <p:cNvPr id="28" name="Google Shape;333;p53"/>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utilisent l’ardoise pour répondre</a:t>
              </a:r>
              <a:endParaRPr sz="2000" kern="0" dirty="0">
                <a:solidFill>
                  <a:srgbClr val="000000"/>
                </a:solidFill>
                <a:cs typeface="Calibri" panose="020F0502020204030204" pitchFamily="34" charset="0"/>
                <a:sym typeface="Arial" panose="020B0604020202020204"/>
              </a:endParaRPr>
            </a:p>
          </p:txBody>
        </p:sp>
        <p:grpSp>
          <p:nvGrpSpPr>
            <p:cNvPr id="29" name="Groupe 26"/>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p:cNvPicPr preferRelativeResize="0"/>
              <p:nvPr/>
            </p:nvPicPr>
            <p:blipFill rotWithShape="1">
              <a:blip r:embed="rId6"/>
              <a:srcRect l="18242" t="9344" r="18458" b="23864"/>
              <a:stretch>
                <a:fillRect/>
              </a:stretch>
            </p:blipFill>
            <p:spPr>
              <a:xfrm>
                <a:off x="779845" y="4335989"/>
                <a:ext cx="442253" cy="575842"/>
              </a:xfrm>
              <a:prstGeom prst="rect">
                <a:avLst/>
              </a:prstGeom>
              <a:noFill/>
              <a:ln>
                <a:noFill/>
              </a:ln>
            </p:spPr>
          </p:pic>
          <p:sp>
            <p:nvSpPr>
              <p:cNvPr id="31" name="Rectangle 30"/>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buClr>
                    <a:srgbClr val="000000"/>
                  </a:buClr>
                </a:pPr>
                <a:endParaRPr lang="fr-FR" sz="1865" kern="0" dirty="0">
                  <a:solidFill>
                    <a:srgbClr val="FFFFFF"/>
                  </a:solidFill>
                  <a:cs typeface="Calibri" panose="020F0502020204030204" pitchFamily="34" charset="0"/>
                  <a:sym typeface="Arial" panose="020B0604020202020204"/>
                </a:endParaRPr>
              </a:p>
            </p:txBody>
          </p:sp>
        </p:grpSp>
      </p:grpSp>
      <p:grpSp>
        <p:nvGrpSpPr>
          <p:cNvPr id="32" name="Groupe 18"/>
          <p:cNvGrpSpPr/>
          <p:nvPr userDrawn="1"/>
        </p:nvGrpSpPr>
        <p:grpSpPr>
          <a:xfrm>
            <a:off x="915782" y="3014983"/>
            <a:ext cx="8342891" cy="482880"/>
            <a:chOff x="686836" y="2261237"/>
            <a:chExt cx="6257168" cy="362160"/>
          </a:xfrm>
        </p:grpSpPr>
        <p:sp>
          <p:nvSpPr>
            <p:cNvPr id="33" name="Google Shape;295;p51"/>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200">
                <a:buClr>
                  <a:srgbClr val="000000"/>
                </a:buClr>
              </a:pPr>
              <a:r>
                <a:rPr lang="en-US" sz="2000" b="1" kern="0" dirty="0">
                  <a:solidFill>
                    <a:srgbClr val="44546A"/>
                  </a:solidFill>
                  <a:ea typeface="Calibri" panose="020F0502020204030204"/>
                  <a:cs typeface="Calibri" panose="020F0502020204030204" pitchFamily="34" charset="0"/>
                  <a:sym typeface="Calibri" panose="020F0502020204030204"/>
                </a:rPr>
                <a:t>Les élèvent gardent des traces écrites sur les livrets ou leurs cahiers</a:t>
              </a:r>
              <a:endParaRPr sz="1465" kern="0" dirty="0">
                <a:solidFill>
                  <a:srgbClr val="000000"/>
                </a:solidFill>
                <a:ea typeface="Arial" panose="020B0604020202020204"/>
                <a:cs typeface="Calibri" panose="020F0502020204030204" pitchFamily="34" charset="0"/>
                <a:sym typeface="Arial" panose="020B0604020202020204"/>
              </a:endParaRPr>
            </a:p>
          </p:txBody>
        </p:sp>
        <p:grpSp>
          <p:nvGrpSpPr>
            <p:cNvPr id="34" name="Groupe 37"/>
            <p:cNvGrpSpPr/>
            <p:nvPr/>
          </p:nvGrpSpPr>
          <p:grpSpPr>
            <a:xfrm>
              <a:off x="686836" y="2261237"/>
              <a:ext cx="413750" cy="353971"/>
              <a:chOff x="10280460" y="4850932"/>
              <a:chExt cx="630930" cy="588164"/>
            </a:xfrm>
          </p:grpSpPr>
          <p:pic>
            <p:nvPicPr>
              <p:cNvPr id="35" name="Picture 7"/>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200">
              <a:buClr>
                <a:srgbClr val="44546A"/>
              </a:buClr>
              <a:buSzPts val="2400"/>
            </a:pPr>
            <a:r>
              <a:rPr lang="fr-FR" sz="3200" b="1" kern="0" dirty="0">
                <a:solidFill>
                  <a:srgbClr val="44546A"/>
                </a:solidFill>
                <a:ea typeface="Calibri" panose="020F0502020204030204"/>
                <a:cs typeface="Calibri" panose="020F0502020204030204" pitchFamily="34" charset="0"/>
                <a:sym typeface="Calibri" panose="020F0502020204030204"/>
              </a:rPr>
              <a:t>Icônes pour l’élève</a:t>
            </a:r>
            <a:endParaRPr lang="fr-FR" sz="1865" kern="0" dirty="0">
              <a:solidFill>
                <a:srgbClr val="000000"/>
              </a:solidFill>
              <a:cs typeface="Calibri" panose="020F0502020204030204" pitchFamily="34" charset="0"/>
              <a:sym typeface="Arial" panose="020B0604020202020204"/>
            </a:endParaRPr>
          </a:p>
        </p:txBody>
      </p:sp>
      <p:sp>
        <p:nvSpPr>
          <p:cNvPr id="38" name="Google Shape;335;p53"/>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200">
              <a:buClr>
                <a:srgbClr val="44546A"/>
              </a:buClr>
              <a:buSzPts val="1600"/>
            </a:pPr>
            <a:r>
              <a:rPr lang="en-US" sz="2000" b="1" kern="0" dirty="0">
                <a:solidFill>
                  <a:srgbClr val="44546A"/>
                </a:solidFill>
                <a:ea typeface="Calibri" panose="020F0502020204030204"/>
                <a:cs typeface="Calibri" panose="020F0502020204030204" pitchFamily="34" charset="0"/>
                <a:sym typeface="Calibri" panose="020F0502020204030204"/>
              </a:rPr>
              <a:t>Les élèves passent au tableau</a:t>
            </a:r>
            <a:endParaRPr sz="2000" kern="0" dirty="0">
              <a:solidFill>
                <a:srgbClr val="000000"/>
              </a:solidFill>
              <a:cs typeface="Calibri" panose="020F0502020204030204" pitchFamily="34" charset="0"/>
              <a:sym typeface="Arial" panose="020B0604020202020204"/>
            </a:endParaRPr>
          </a:p>
        </p:txBody>
      </p:sp>
      <p:pic>
        <p:nvPicPr>
          <p:cNvPr id="39" name="Picture 1"/>
          <p:cNvPicPr>
            <a:picLocks noChangeAspect="1"/>
          </p:cNvPicPr>
          <p:nvPr userDrawn="1"/>
        </p:nvPicPr>
        <p:blipFill>
          <a:blip r:embed="rId9" cstate="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8"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5600" b="1" dirty="0">
                <a:solidFill>
                  <a:prstClr val="black"/>
                </a:solidFill>
              </a:endParaRP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sp>
        <p:nvSpPr>
          <p:cNvPr id="12" name="ZoneTexte 12"/>
          <p:cNvSpPr txBox="1"/>
          <p:nvPr userDrawn="1"/>
        </p:nvSpPr>
        <p:spPr>
          <a:xfrm>
            <a:off x="2858328" y="3954018"/>
            <a:ext cx="6097656" cy="769441"/>
          </a:xfrm>
          <a:prstGeom prst="rect">
            <a:avLst/>
          </a:prstGeom>
          <a:noFill/>
        </p:spPr>
        <p:txBody>
          <a:bodyPr wrap="square">
            <a:spAutoFit/>
          </a:bodyPr>
          <a:lstStyle/>
          <a:p>
            <a:pPr algn="ctr" defTabSz="457200">
              <a:defRPr/>
            </a:pPr>
            <a:r>
              <a:rPr lang="fr-FR" sz="4400" b="1" dirty="0">
                <a:solidFill>
                  <a:srgbClr val="C00000"/>
                </a:solidFill>
              </a:rPr>
              <a:t>Modelage</a:t>
            </a:r>
          </a:p>
        </p:txBody>
      </p:sp>
      <p:pic>
        <p:nvPicPr>
          <p:cNvPr id="13" name="Image 5"/>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p:cNvGrpSpPr/>
          <p:nvPr userDrawn="1"/>
        </p:nvGrpSpPr>
        <p:grpSpPr>
          <a:xfrm>
            <a:off x="5759801" y="1145404"/>
            <a:ext cx="591112" cy="561273"/>
            <a:chOff x="277892" y="2322046"/>
            <a:chExt cx="828656" cy="786827"/>
          </a:xfrm>
        </p:grpSpPr>
        <p:sp>
          <p:nvSpPr>
            <p:cNvPr id="15" name="Freeform 2"/>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solidFill>
                  <a:prstClr val="black"/>
                </a:solidFill>
              </a:endParaRPr>
            </a:p>
          </p:txBody>
        </p:sp>
        <p:sp>
          <p:nvSpPr>
            <p:cNvPr id="16" name="Freeform 4"/>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solidFill>
                  <a:prstClr val="black"/>
                </a:solidFill>
              </a:endParaRPr>
            </a:p>
          </p:txBody>
        </p:sp>
      </p:grpSp>
      <p:sp>
        <p:nvSpPr>
          <p:cNvPr id="17"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Tâche principale">
    <p:spTree>
      <p:nvGrpSpPr>
        <p:cNvPr id="1" name=""/>
        <p:cNvGrpSpPr/>
        <p:nvPr/>
      </p:nvGrpSpPr>
      <p:grpSpPr>
        <a:xfrm>
          <a:off x="0" y="0"/>
          <a:ext cx="0" cy="0"/>
          <a:chOff x="0" y="0"/>
          <a:chExt cx="0" cy="0"/>
        </a:xfrm>
      </p:grpSpPr>
      <p:grpSp>
        <p:nvGrpSpPr>
          <p:cNvPr id="2" name="Group 14"/>
          <p:cNvGrpSpPr/>
          <p:nvPr userDrawn="1"/>
        </p:nvGrpSpPr>
        <p:grpSpPr>
          <a:xfrm>
            <a:off x="4855028" y="1394568"/>
            <a:ext cx="6212869" cy="3873929"/>
            <a:chOff x="1641585" y="1048972"/>
            <a:chExt cx="5867403" cy="3260732"/>
          </a:xfrm>
        </p:grpSpPr>
        <p:sp>
          <p:nvSpPr>
            <p:cNvPr id="13" name="Rectangle : coins arrondis 10"/>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a:solidFill>
                  <a:srgbClr val="000000"/>
                </a:solidFill>
                <a:latin typeface="Arial" panose="020B0604020202020204"/>
              </a:endParaRPr>
            </a:p>
          </p:txBody>
        </p:sp>
        <p:sp>
          <p:nvSpPr>
            <p:cNvPr id="14" name="Rectangle 18"/>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dirty="0">
                <a:solidFill>
                  <a:srgbClr val="000000"/>
                </a:solidFill>
                <a:latin typeface="Arial" panose="020B0604020202020204"/>
              </a:endParaRPr>
            </a:p>
          </p:txBody>
        </p:sp>
        <p:sp>
          <p:nvSpPr>
            <p:cNvPr id="15" name="Rectangle 19"/>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a:solidFill>
                  <a:srgbClr val="000000"/>
                </a:solidFill>
                <a:latin typeface="Arial" panose="020B0604020202020204"/>
              </a:endParaRPr>
            </a:p>
          </p:txBody>
        </p:sp>
      </p:grpSp>
      <p:sp>
        <p:nvSpPr>
          <p:cNvPr id="18" name="Text Placeholder 17"/>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5 min</a:t>
            </a:r>
            <a:endParaRPr lang="fr-FR" dirty="0"/>
          </a:p>
        </p:txBody>
      </p:sp>
      <p:sp>
        <p:nvSpPr>
          <p:cNvPr id="16" name="TextBox 6"/>
          <p:cNvSpPr txBox="1"/>
          <p:nvPr userDrawn="1"/>
        </p:nvSpPr>
        <p:spPr>
          <a:xfrm>
            <a:off x="5025418" y="2384963"/>
            <a:ext cx="5869201" cy="690767"/>
          </a:xfrm>
          <a:prstGeom prst="rect">
            <a:avLst/>
          </a:prstGeom>
          <a:noFill/>
          <a:ln cap="flat">
            <a:noFill/>
          </a:ln>
        </p:spPr>
        <p:txBody>
          <a:bodyPr vert="horz" wrap="square" lIns="0" tIns="0" rIns="0" bIns="0" anchor="t" anchorCtr="1" compatLnSpc="1">
            <a:spAutoFit/>
          </a:bodyPr>
          <a:lstStyle/>
          <a:p>
            <a:pPr algn="ctr">
              <a:lnSpc>
                <a:spcPct val="131000"/>
              </a:lnSpc>
              <a:defRPr sz="1800" b="0" i="0" u="none" strike="noStrike" kern="0" cap="none" spc="0" baseline="0">
                <a:solidFill>
                  <a:srgbClr val="000000"/>
                </a:solidFill>
                <a:uFillTx/>
              </a:defRPr>
            </a:pPr>
            <a:r>
              <a:rPr lang="fr-FR" sz="3735" b="1" kern="0" dirty="0">
                <a:solidFill>
                  <a:srgbClr val="C00000"/>
                </a:solidFill>
                <a:cs typeface="Calibri" panose="020F0502020204030204" pitchFamily="34" charset="0"/>
              </a:rPr>
              <a:t>Tâche principale</a:t>
            </a:r>
          </a:p>
        </p:txBody>
      </p:sp>
      <p:sp>
        <p:nvSpPr>
          <p:cNvPr id="17" name="Rectangle 21"/>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dirty="0">
              <a:solidFill>
                <a:srgbClr val="000000"/>
              </a:solidFill>
              <a:latin typeface="Arial" panose="020B0604020202020204"/>
            </a:endParaRPr>
          </a:p>
        </p:txBody>
      </p:sp>
      <p:sp>
        <p:nvSpPr>
          <p:cNvPr id="19" name="Rectangle 23"/>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400">
              <a:defRPr sz="1800" b="0" i="0" u="none" strike="noStrike" kern="0" cap="none" spc="0" baseline="0">
                <a:solidFill>
                  <a:srgbClr val="000000"/>
                </a:solidFill>
                <a:uFillTx/>
              </a:defRPr>
            </a:pPr>
            <a:r>
              <a:rPr lang="en-US" sz="2400" b="1" kern="0" dirty="0">
                <a:solidFill>
                  <a:srgbClr val="FFFFFF"/>
                </a:solidFill>
                <a:latin typeface="Arial" panose="020B0604020202020204"/>
                <a:cs typeface="Arial" panose="020B0604020202020204"/>
              </a:rPr>
              <a:t>M</a:t>
            </a:r>
            <a:endParaRPr lang="fr-FR" sz="2400" b="1" kern="0" dirty="0">
              <a:solidFill>
                <a:srgbClr val="FFFFFF"/>
              </a:solidFill>
              <a:latin typeface="Arial" panose="020B0604020202020204"/>
              <a:cs typeface="Arial" panose="020B0604020202020204"/>
            </a:endParaRPr>
          </a:p>
        </p:txBody>
      </p:sp>
      <p:pic>
        <p:nvPicPr>
          <p:cNvPr id="20" name="Picture 1"/>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1_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9"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5600" b="1" dirty="0">
                <a:solidFill>
                  <a:prstClr val="black"/>
                </a:solidFill>
              </a:endParaRPr>
            </a:p>
            <a:p>
              <a:pPr algn="ctr" defTabSz="457200">
                <a:defRPr/>
              </a:pPr>
              <a:r>
                <a:rPr lang="fr-FR" sz="4400" b="1" dirty="0">
                  <a:solidFill>
                    <a:srgbClr val="0F9ED5"/>
                  </a:solidFill>
                </a:rPr>
                <a:t>Pratique collective</a:t>
              </a: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pic>
        <p:nvPicPr>
          <p:cNvPr id="12" name="Picture 1"/>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Slide PC">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prstClr val="white"/>
                </a:solidFill>
              </a:rPr>
              <a:t>PC</a:t>
            </a:r>
            <a:endParaRPr lang="fr-FR" b="1" dirty="0">
              <a:solidFill>
                <a:prstClr val="white"/>
              </a:solidFill>
            </a:endParaRPr>
          </a:p>
        </p:txBody>
      </p:sp>
      <p:pic>
        <p:nvPicPr>
          <p:cNvPr id="12"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p:cNvGrpSpPr/>
          <p:nvPr userDrawn="1"/>
        </p:nvGrpSpPr>
        <p:grpSpPr>
          <a:xfrm>
            <a:off x="812159" y="829917"/>
            <a:ext cx="10567685" cy="5198169"/>
            <a:chOff x="2184400" y="1402025"/>
            <a:chExt cx="7823200" cy="4942038"/>
          </a:xfrm>
        </p:grpSpPr>
        <p:sp>
          <p:nvSpPr>
            <p:cNvPr id="7" name="Rectangle : coins arrondis 10"/>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endParaRPr>
            </a:p>
          </p:txBody>
        </p:sp>
        <p:sp>
          <p:nvSpPr>
            <p:cNvPr id="8" name="Rectangle 7"/>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endParaRPr>
            </a:p>
            <a:p>
              <a:pPr algn="ctr" defTabSz="457200">
                <a:defRPr/>
              </a:pPr>
              <a:endParaRPr lang="fr-FR" sz="4400" b="1" dirty="0">
                <a:solidFill>
                  <a:srgbClr val="0070C0"/>
                </a:solidFill>
              </a:endParaRPr>
            </a:p>
            <a:p>
              <a:pPr algn="ctr" defTabSz="457200">
                <a:defRPr/>
              </a:pPr>
              <a:r>
                <a:rPr lang="fr-FR" sz="4400" b="1" dirty="0">
                  <a:solidFill>
                    <a:srgbClr val="0070C0"/>
                  </a:solidFill>
                </a:rPr>
                <a:t>Pratique en binôme</a:t>
              </a:r>
            </a:p>
          </p:txBody>
        </p:sp>
      </p:grpSp>
      <p:sp>
        <p:nvSpPr>
          <p:cNvPr id="10" name="Oval 9"/>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endParaRPr>
          </a:p>
        </p:txBody>
      </p:sp>
      <p:pic>
        <p:nvPicPr>
          <p:cNvPr id="12" name="Picture 11"/>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Slide Clôture">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algn="ctr" defTabSz="685800">
              <a:defRPr sz="1800" b="0" i="0" u="none" strike="noStrike" kern="0" cap="none" spc="0" baseline="0">
                <a:solidFill>
                  <a:srgbClr val="000000"/>
                </a:solidFill>
                <a:uFillTx/>
              </a:defRPr>
            </a:pPr>
            <a:r>
              <a:rPr lang="en-US" b="1" kern="0" dirty="0">
                <a:solidFill>
                  <a:srgbClr val="FFFFFF"/>
                </a:solidFill>
                <a:latin typeface="Arial" panose="020B0604020202020204"/>
                <a:cs typeface="Arial" panose="020B0604020202020204"/>
              </a:rPr>
              <a:t>C</a:t>
            </a:r>
            <a:endParaRPr lang="fr-FR" b="1" kern="0" dirty="0">
              <a:solidFill>
                <a:srgbClr val="FFFFFF"/>
              </a:solidFill>
              <a:latin typeface="Arial" panose="020B0604020202020204"/>
              <a:cs typeface="Arial" panose="020B0604020202020204"/>
            </a:endParaRPr>
          </a:p>
        </p:txBody>
      </p:sp>
      <p:pic>
        <p:nvPicPr>
          <p:cNvPr id="19"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p:cNvGrpSpPr/>
          <p:nvPr userDrawn="1"/>
        </p:nvGrpSpPr>
        <p:grpSpPr>
          <a:xfrm>
            <a:off x="812158" y="844906"/>
            <a:ext cx="10567685" cy="5198169"/>
            <a:chOff x="2184399" y="1402024"/>
            <a:chExt cx="7823200" cy="4942038"/>
          </a:xfrm>
        </p:grpSpPr>
        <p:sp>
          <p:nvSpPr>
            <p:cNvPr id="3" name="Rectangle : coins arrondis 10"/>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dirty="0">
                <a:solidFill>
                  <a:prstClr val="white"/>
                </a:solidFill>
                <a:sym typeface="Arial" panose="020B0604020202020204"/>
              </a:endParaRPr>
            </a:p>
          </p:txBody>
        </p:sp>
        <p:sp>
          <p:nvSpPr>
            <p:cNvPr id="6" name="Rectangle 5"/>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dirty="0">
                <a:solidFill>
                  <a:prstClr val="black"/>
                </a:solidFill>
                <a:sym typeface="Arial" panose="020B0604020202020204"/>
              </a:endParaRPr>
            </a:p>
          </p:txBody>
        </p:sp>
      </p:grpSp>
      <p:sp>
        <p:nvSpPr>
          <p:cNvPr id="8" name="Oval 7"/>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200">
              <a:defRPr/>
            </a:pPr>
            <a:endParaRPr lang="fr-FR" sz="1200" dirty="0">
              <a:solidFill>
                <a:prstClr val="white">
                  <a:hueOff val="0"/>
                  <a:satOff val="0"/>
                  <a:lumOff val="0"/>
                  <a:alphaOff val="0"/>
                </a:prstClr>
              </a:solidFill>
              <a:sym typeface="Arial" panose="020B0604020202020204"/>
            </a:endParaRPr>
          </a:p>
        </p:txBody>
      </p:sp>
      <p:sp>
        <p:nvSpPr>
          <p:cNvPr id="10" name="ZoneTexte 4"/>
          <p:cNvSpPr txBox="1"/>
          <p:nvPr userDrawn="1"/>
        </p:nvSpPr>
        <p:spPr>
          <a:xfrm>
            <a:off x="946951" y="3651380"/>
            <a:ext cx="10298101" cy="769441"/>
          </a:xfrm>
          <a:prstGeom prst="rect">
            <a:avLst/>
          </a:prstGeom>
          <a:noFill/>
        </p:spPr>
        <p:txBody>
          <a:bodyPr wrap="square">
            <a:spAutoFit/>
          </a:bodyPr>
          <a:lstStyle/>
          <a:p>
            <a:pPr algn="ctr" defTabSz="457200">
              <a:defRPr/>
            </a:pPr>
            <a:r>
              <a:rPr lang="fr-FR" sz="4400" b="1" dirty="0">
                <a:solidFill>
                  <a:srgbClr val="F19D19"/>
                </a:solidFill>
                <a:cs typeface="Arial" panose="020B0604020202020204"/>
                <a:sym typeface="Arial" panose="020B0604020202020204"/>
              </a:rPr>
              <a:t>Ouverture de la séance</a:t>
            </a:r>
          </a:p>
        </p:txBody>
      </p:sp>
      <p:pic>
        <p:nvPicPr>
          <p:cNvPr id="14" name="Picture 18"/>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p:cNvPicPr>
            <a:picLocks noChangeAspect="1"/>
          </p:cNvPicPr>
          <p:nvPr userDrawn="1"/>
        </p:nvPicPr>
        <p:blipFill>
          <a:blip r:embed="rId5"/>
          <a:srcRect/>
          <a:stretch>
            <a:fillRect/>
          </a:stretch>
        </p:blipFill>
        <p:spPr>
          <a:xfrm>
            <a:off x="6261214" y="1609414"/>
            <a:ext cx="649253" cy="649253"/>
          </a:xfrm>
          <a:prstGeom prst="rect">
            <a:avLst/>
          </a:prstGeom>
          <a:noFill/>
          <a:ln cap="flat">
            <a:noFill/>
          </a:ln>
        </p:spPr>
      </p:pic>
      <p:sp>
        <p:nvSpPr>
          <p:cNvPr id="24" name="Text Placeholder 23"/>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userDrawn="1">
  <p:cSld name="Slide Ouverture">
    <p:spTree>
      <p:nvGrpSpPr>
        <p:cNvPr id="1" name=""/>
        <p:cNvGrpSpPr/>
        <p:nvPr/>
      </p:nvGrpSpPr>
      <p:grpSpPr>
        <a:xfrm>
          <a:off x="0" y="0"/>
          <a:ext cx="0" cy="0"/>
          <a:chOff x="0" y="0"/>
          <a:chExt cx="0" cy="0"/>
        </a:xfrm>
      </p:grpSpPr>
      <p:grpSp>
        <p:nvGrpSpPr>
          <p:cNvPr id="6" name="Groupe 5"/>
          <p:cNvGrpSpPr/>
          <p:nvPr userDrawn="1"/>
        </p:nvGrpSpPr>
        <p:grpSpPr>
          <a:xfrm>
            <a:off x="0" y="1"/>
            <a:ext cx="12192000" cy="6858001"/>
            <a:chOff x="0" y="0"/>
            <a:chExt cx="13716000" cy="10287000"/>
          </a:xfrm>
        </p:grpSpPr>
        <p:sp>
          <p:nvSpPr>
            <p:cNvPr id="7" name="Rectangle 6"/>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8" name="Rectangle : coins arrondis 7"/>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Dosis" pitchFamily="2" charset="0"/>
              </a:endParaRPr>
            </a:p>
          </p:txBody>
        </p:sp>
        <p:sp>
          <p:nvSpPr>
            <p:cNvPr id="9" name="Rectangle : coins arrondis 8"/>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fr-FR" sz="1350" dirty="0">
                <a:solidFill>
                  <a:prstClr val="white"/>
                </a:solidFill>
                <a:latin typeface="Dosis" pitchFamily="2" charset="0"/>
              </a:endParaRPr>
            </a:p>
          </p:txBody>
        </p:sp>
      </p:grpSp>
      <p:sp>
        <p:nvSpPr>
          <p:cNvPr id="11" name="Titre 10"/>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p:cNvSpPr>
            <a:spLocks noGrp="1"/>
          </p:cNvSpPr>
          <p:nvPr>
            <p:ph sz="quarter" idx="10" hasCustomPrompt="1"/>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p:cNvGrpSpPr/>
          <p:nvPr userDrawn="1"/>
        </p:nvGrpSpPr>
        <p:grpSpPr>
          <a:xfrm>
            <a:off x="11779124" y="79508"/>
            <a:ext cx="232364" cy="304873"/>
            <a:chOff x="3292012" y="1302714"/>
            <a:chExt cx="867138" cy="384316"/>
          </a:xfrm>
          <a:solidFill>
            <a:srgbClr val="F19D19"/>
          </a:solidFill>
        </p:grpSpPr>
        <p:sp>
          <p:nvSpPr>
            <p:cNvPr id="17" name="Rectangle 21"/>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algn="ctr" defTabSz="685800">
                <a:defRPr sz="1800" b="0" i="0" u="none" strike="noStrike" kern="0" cap="none" spc="0" baseline="0">
                  <a:solidFill>
                    <a:srgbClr val="000000"/>
                  </a:solidFill>
                  <a:uFillTx/>
                </a:defRPr>
              </a:pPr>
              <a:endParaRPr lang="fr-FR" sz="900" kern="0" dirty="0">
                <a:solidFill>
                  <a:srgbClr val="F7C475"/>
                </a:solidFill>
                <a:latin typeface="Arial" panose="020B0604020202020204"/>
              </a:endParaRPr>
            </a:p>
          </p:txBody>
        </p:sp>
        <p:sp>
          <p:nvSpPr>
            <p:cNvPr id="18" name="Rectangle 23"/>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algn="ctr" defTabSz="685800">
                <a:defRPr sz="1800" b="0" i="0" u="none" strike="noStrike" kern="0" cap="none" spc="0" baseline="0">
                  <a:solidFill>
                    <a:srgbClr val="000000"/>
                  </a:solidFill>
                  <a:uFillTx/>
                </a:defRPr>
              </a:pPr>
              <a:r>
                <a:rPr lang="en-US" b="1" kern="0" dirty="0">
                  <a:solidFill>
                    <a:srgbClr val="FFFFFF"/>
                  </a:solidFill>
                  <a:latin typeface="Arial" panose="020B0604020202020204"/>
                  <a:cs typeface="Arial" panose="020B0604020202020204"/>
                </a:rPr>
                <a:t>O</a:t>
              </a:r>
              <a:endParaRPr lang="fr-FR" b="1" kern="0" dirty="0">
                <a:solidFill>
                  <a:srgbClr val="FFFFFF"/>
                </a:solidFill>
                <a:latin typeface="Arial" panose="020B0604020202020204"/>
                <a:cs typeface="Arial" panose="020B0604020202020204"/>
              </a:endParaRPr>
            </a:p>
          </p:txBody>
        </p:sp>
      </p:grpSp>
      <p:pic>
        <p:nvPicPr>
          <p:cNvPr id="19" name="Picture 3" descr="Image générée"/>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theme" Target="../theme/theme4.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29" Type="http://schemas.openxmlformats.org/officeDocument/2006/relationships/theme" Target="../theme/theme5.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slideLayout" Target="../slideLayouts/slideLayout106.xml"/><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29" Type="http://schemas.openxmlformats.org/officeDocument/2006/relationships/theme" Target="../theme/theme6.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slideLayout" Target="../slideLayouts/slideLayout104.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slideLayout" Target="../slideLayouts/slideLayout108.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3" Type="http://schemas.openxmlformats.org/officeDocument/2006/relationships/slideLayout" Target="../slideLayouts/slideLayout111.xml"/><Relationship Id="rId21" Type="http://schemas.openxmlformats.org/officeDocument/2006/relationships/slideLayout" Target="../slideLayouts/slideLayout129.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29" Type="http://schemas.openxmlformats.org/officeDocument/2006/relationships/theme" Target="../theme/theme7.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26" Type="http://schemas.openxmlformats.org/officeDocument/2006/relationships/slideLayout" Target="../slideLayouts/slideLayout162.xml"/><Relationship Id="rId3" Type="http://schemas.openxmlformats.org/officeDocument/2006/relationships/slideLayout" Target="../slideLayouts/slideLayout139.xml"/><Relationship Id="rId21" Type="http://schemas.openxmlformats.org/officeDocument/2006/relationships/slideLayout" Target="../slideLayouts/slideLayout157.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5" Type="http://schemas.openxmlformats.org/officeDocument/2006/relationships/slideLayout" Target="../slideLayouts/slideLayout161.xml"/><Relationship Id="rId2" Type="http://schemas.openxmlformats.org/officeDocument/2006/relationships/slideLayout" Target="../slideLayouts/slideLayout138.xml"/><Relationship Id="rId16" Type="http://schemas.openxmlformats.org/officeDocument/2006/relationships/slideLayout" Target="../slideLayouts/slideLayout152.xml"/><Relationship Id="rId20" Type="http://schemas.openxmlformats.org/officeDocument/2006/relationships/slideLayout" Target="../slideLayouts/slideLayout156.xml"/><Relationship Id="rId29" Type="http://schemas.openxmlformats.org/officeDocument/2006/relationships/theme" Target="../theme/theme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24" Type="http://schemas.openxmlformats.org/officeDocument/2006/relationships/slideLayout" Target="../slideLayouts/slideLayout160.xml"/><Relationship Id="rId5" Type="http://schemas.openxmlformats.org/officeDocument/2006/relationships/slideLayout" Target="../slideLayouts/slideLayout141.xml"/><Relationship Id="rId15" Type="http://schemas.openxmlformats.org/officeDocument/2006/relationships/slideLayout" Target="../slideLayouts/slideLayout151.xml"/><Relationship Id="rId23" Type="http://schemas.openxmlformats.org/officeDocument/2006/relationships/slideLayout" Target="../slideLayouts/slideLayout159.xml"/><Relationship Id="rId28" Type="http://schemas.openxmlformats.org/officeDocument/2006/relationships/slideLayout" Target="../slideLayouts/slideLayout164.xml"/><Relationship Id="rId10" Type="http://schemas.openxmlformats.org/officeDocument/2006/relationships/slideLayout" Target="../slideLayouts/slideLayout146.xml"/><Relationship Id="rId19" Type="http://schemas.openxmlformats.org/officeDocument/2006/relationships/slideLayout" Target="../slideLayouts/slideLayout155.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4" Type="http://schemas.openxmlformats.org/officeDocument/2006/relationships/slideLayout" Target="../slideLayouts/slideLayout150.xml"/><Relationship Id="rId22" Type="http://schemas.openxmlformats.org/officeDocument/2006/relationships/slideLayout" Target="../slideLayouts/slideLayout158.xml"/><Relationship Id="rId27" Type="http://schemas.openxmlformats.org/officeDocument/2006/relationships/slideLayout" Target="../slideLayouts/slideLayout16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slideLayout" Target="../slideLayouts/slideLayout177.xml"/><Relationship Id="rId18" Type="http://schemas.openxmlformats.org/officeDocument/2006/relationships/slideLayout" Target="../slideLayouts/slideLayout182.xml"/><Relationship Id="rId26" Type="http://schemas.openxmlformats.org/officeDocument/2006/relationships/slideLayout" Target="../slideLayouts/slideLayout190.xml"/><Relationship Id="rId3" Type="http://schemas.openxmlformats.org/officeDocument/2006/relationships/slideLayout" Target="../slideLayouts/slideLayout167.xml"/><Relationship Id="rId21" Type="http://schemas.openxmlformats.org/officeDocument/2006/relationships/slideLayout" Target="../slideLayouts/slideLayout185.xml"/><Relationship Id="rId7" Type="http://schemas.openxmlformats.org/officeDocument/2006/relationships/slideLayout" Target="../slideLayouts/slideLayout171.xml"/><Relationship Id="rId12" Type="http://schemas.openxmlformats.org/officeDocument/2006/relationships/slideLayout" Target="../slideLayouts/slideLayout176.xml"/><Relationship Id="rId17" Type="http://schemas.openxmlformats.org/officeDocument/2006/relationships/slideLayout" Target="../slideLayouts/slideLayout181.xml"/><Relationship Id="rId25" Type="http://schemas.openxmlformats.org/officeDocument/2006/relationships/slideLayout" Target="../slideLayouts/slideLayout189.xml"/><Relationship Id="rId2" Type="http://schemas.openxmlformats.org/officeDocument/2006/relationships/slideLayout" Target="../slideLayouts/slideLayout166.xml"/><Relationship Id="rId16" Type="http://schemas.openxmlformats.org/officeDocument/2006/relationships/slideLayout" Target="../slideLayouts/slideLayout180.xml"/><Relationship Id="rId20" Type="http://schemas.openxmlformats.org/officeDocument/2006/relationships/slideLayout" Target="../slideLayouts/slideLayout184.xml"/><Relationship Id="rId29" Type="http://schemas.openxmlformats.org/officeDocument/2006/relationships/slideLayout" Target="../slideLayouts/slideLayout193.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24" Type="http://schemas.openxmlformats.org/officeDocument/2006/relationships/slideLayout" Target="../slideLayouts/slideLayout188.xml"/><Relationship Id="rId5" Type="http://schemas.openxmlformats.org/officeDocument/2006/relationships/slideLayout" Target="../slideLayouts/slideLayout169.xml"/><Relationship Id="rId15" Type="http://schemas.openxmlformats.org/officeDocument/2006/relationships/slideLayout" Target="../slideLayouts/slideLayout179.xml"/><Relationship Id="rId23" Type="http://schemas.openxmlformats.org/officeDocument/2006/relationships/slideLayout" Target="../slideLayouts/slideLayout187.xml"/><Relationship Id="rId28" Type="http://schemas.openxmlformats.org/officeDocument/2006/relationships/slideLayout" Target="../slideLayouts/slideLayout192.xml"/><Relationship Id="rId10" Type="http://schemas.openxmlformats.org/officeDocument/2006/relationships/slideLayout" Target="../slideLayouts/slideLayout174.xml"/><Relationship Id="rId19" Type="http://schemas.openxmlformats.org/officeDocument/2006/relationships/slideLayout" Target="../slideLayouts/slideLayout183.xml"/><Relationship Id="rId31" Type="http://schemas.openxmlformats.org/officeDocument/2006/relationships/theme" Target="../theme/theme9.xml"/><Relationship Id="rId4" Type="http://schemas.openxmlformats.org/officeDocument/2006/relationships/slideLayout" Target="../slideLayouts/slideLayout168.xml"/><Relationship Id="rId9" Type="http://schemas.openxmlformats.org/officeDocument/2006/relationships/slideLayout" Target="../slideLayouts/slideLayout173.xml"/><Relationship Id="rId14" Type="http://schemas.openxmlformats.org/officeDocument/2006/relationships/slideLayout" Target="../slideLayouts/slideLayout178.xml"/><Relationship Id="rId22" Type="http://schemas.openxmlformats.org/officeDocument/2006/relationships/slideLayout" Target="../slideLayouts/slideLayout186.xml"/><Relationship Id="rId27" Type="http://schemas.openxmlformats.org/officeDocument/2006/relationships/slideLayout" Target="../slideLayouts/slideLayout191.xml"/><Relationship Id="rId30" Type="http://schemas.openxmlformats.org/officeDocument/2006/relationships/slideLayout" Target="../slideLayouts/slideLayout19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t>02/04/2026</a:t>
            </a:fld>
            <a:endParaRPr lang="fr-FR"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869" r:id="rId23"/>
    <p:sldLayoutId id="2147483870" r:id="rId24"/>
    <p:sldLayoutId id="2147483871"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 id="2147483699" r:id="rId26"/>
    <p:sldLayoutId id="2147483700"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 id="2147483729"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 id="2147483787"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06" r:id="rId18"/>
    <p:sldLayoutId id="2147483807" r:id="rId19"/>
    <p:sldLayoutId id="2147483808" r:id="rId20"/>
    <p:sldLayoutId id="2147483809" r:id="rId21"/>
    <p:sldLayoutId id="2147483810" r:id="rId22"/>
    <p:sldLayoutId id="2147483811" r:id="rId23"/>
    <p:sldLayoutId id="2147483812" r:id="rId24"/>
    <p:sldLayoutId id="2147483813" r:id="rId25"/>
    <p:sldLayoutId id="2147483814" r:id="rId26"/>
    <p:sldLayoutId id="2147483815" r:id="rId27"/>
    <p:sldLayoutId id="2147483816"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solidFill>
                  <a:prstClr val="black">
                    <a:tint val="75000"/>
                  </a:prstClr>
                </a:solidFill>
              </a:rPr>
              <a:t>02/04/2026</a:t>
            </a:fld>
            <a:endParaRPr lang="fr-FR"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solidFill>
                  <a:prstClr val="black">
                    <a:tint val="75000"/>
                  </a:prstClr>
                </a:solidFill>
              </a:rPr>
              <a:t>‹N°›</a:t>
            </a:fld>
            <a:endParaRPr lang="fr-FR"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3" r:id="rId16"/>
    <p:sldLayoutId id="2147483834" r:id="rId17"/>
    <p:sldLayoutId id="2147483835" r:id="rId18"/>
    <p:sldLayoutId id="2147483836" r:id="rId19"/>
    <p:sldLayoutId id="2147483837" r:id="rId20"/>
    <p:sldLayoutId id="2147483838" r:id="rId21"/>
    <p:sldLayoutId id="2147483839" r:id="rId22"/>
    <p:sldLayoutId id="2147483840" r:id="rId23"/>
    <p:sldLayoutId id="2147483841" r:id="rId24"/>
    <p:sldLayoutId id="2147483842" r:id="rId25"/>
    <p:sldLayoutId id="2147483843" r:id="rId26"/>
    <p:sldLayoutId id="2147483844" r:id="rId27"/>
    <p:sldLayoutId id="2147483845" r:id="rId28"/>
    <p:sldLayoutId id="2147483846" r:id="rId29"/>
    <p:sldLayoutId id="2147483847"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16.png"/><Relationship Id="rId1" Type="http://schemas.openxmlformats.org/officeDocument/2006/relationships/slideLayout" Target="../slideLayouts/slideLayout170.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jpeg"/><Relationship Id="rId9" Type="http://schemas.openxmlformats.org/officeDocument/2006/relationships/image" Target="../media/image41.jpeg"/><Relationship Id="rId14" Type="http://schemas.openxmlformats.org/officeDocument/2006/relationships/image" Target="../media/image46.png"/></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0.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8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xml"/><Relationship Id="rId1" Type="http://schemas.openxmlformats.org/officeDocument/2006/relationships/slideLayout" Target="../slideLayouts/slideLayout194.xml"/></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0.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80.xml"/></Relationships>
</file>

<file path=ppt/slides/_rels/slide16.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20.png"/><Relationship Id="rId1" Type="http://schemas.openxmlformats.org/officeDocument/2006/relationships/slideLayout" Target="../slideLayouts/slideLayout80.xml"/><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80.xml"/></Relationships>
</file>

<file path=ppt/slides/_rels/slide18.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20.png"/><Relationship Id="rId1" Type="http://schemas.openxmlformats.org/officeDocument/2006/relationships/slideLayout" Target="../slideLayouts/slideLayout80.xml"/><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1.png"/><Relationship Id="rId1" Type="http://schemas.openxmlformats.org/officeDocument/2006/relationships/slideLayout" Target="../slideLayouts/slideLayout80.xml"/></Relationships>
</file>

<file path=ppt/slides/_rels/slide20.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20.png"/><Relationship Id="rId1" Type="http://schemas.openxmlformats.org/officeDocument/2006/relationships/slideLayout" Target="../slideLayouts/slideLayout80.xml"/><Relationship Id="rId4" Type="http://schemas.openxmlformats.org/officeDocument/2006/relationships/image" Target="../media/image55.emf"/></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80.xml"/><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20.png"/><Relationship Id="rId1" Type="http://schemas.openxmlformats.org/officeDocument/2006/relationships/slideLayout" Target="../slideLayouts/slideLayout80.xml"/><Relationship Id="rId5" Type="http://schemas.openxmlformats.org/officeDocument/2006/relationships/image" Target="../media/image57.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58.png"/><Relationship Id="rId1" Type="http://schemas.openxmlformats.org/officeDocument/2006/relationships/slideLayout" Target="../slideLayouts/slideLayout194.xml"/><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Layout" Target="../slideLayouts/slideLayout20.xml"/><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58.png"/><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0.png"/><Relationship Id="rId1" Type="http://schemas.openxmlformats.org/officeDocument/2006/relationships/slideLayout" Target="../slideLayouts/slideLayout22.xml"/><Relationship Id="rId6" Type="http://schemas.openxmlformats.org/officeDocument/2006/relationships/image" Target="../media/image65.png"/><Relationship Id="rId5" Type="http://schemas.microsoft.com/office/2007/relationships/hdphoto" Target="../media/hdphoto9.wdp"/><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20.png"/><Relationship Id="rId1" Type="http://schemas.openxmlformats.org/officeDocument/2006/relationships/slideLayout" Target="../slideLayouts/slideLayout22.xml"/><Relationship Id="rId4" Type="http://schemas.openxmlformats.org/officeDocument/2006/relationships/image" Target="../media/image69.png"/></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20.pn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20.png"/><Relationship Id="rId1" Type="http://schemas.openxmlformats.org/officeDocument/2006/relationships/slideLayout" Target="../slideLayouts/slideLayout22.xml"/><Relationship Id="rId4" Type="http://schemas.openxmlformats.org/officeDocument/2006/relationships/image" Target="../media/image72.gif"/></Relationships>
</file>

<file path=ppt/slides/_rels/slide33.xml.rels><?xml version="1.0" encoding="UTF-8" standalone="yes"?>
<Relationships xmlns="http://schemas.openxmlformats.org/package/2006/relationships"><Relationship Id="rId3" Type="http://schemas.openxmlformats.org/officeDocument/2006/relationships/image" Target="../media/image73.gif"/><Relationship Id="rId2" Type="http://schemas.openxmlformats.org/officeDocument/2006/relationships/image" Target="../media/image20.png"/><Relationship Id="rId1" Type="http://schemas.openxmlformats.org/officeDocument/2006/relationships/slideLayout" Target="../slideLayouts/slideLayout22.xml"/><Relationship Id="rId5" Type="http://schemas.openxmlformats.org/officeDocument/2006/relationships/image" Target="../media/image71.png"/><Relationship Id="rId4" Type="http://schemas.openxmlformats.org/officeDocument/2006/relationships/image" Target="../media/image74.gif"/></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1.png"/><Relationship Id="rId1" Type="http://schemas.openxmlformats.org/officeDocument/2006/relationships/slideLayout" Target="../slideLayouts/slideLayout22.xml"/><Relationship Id="rId5" Type="http://schemas.openxmlformats.org/officeDocument/2006/relationships/image" Target="../media/image76.gif"/><Relationship Id="rId4" Type="http://schemas.openxmlformats.org/officeDocument/2006/relationships/image" Target="../media/image75.gif"/></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1.pn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3.xml"/></Relationships>
</file>

<file path=ppt/slides/_rels/slide3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0.png"/><Relationship Id="rId1" Type="http://schemas.openxmlformats.org/officeDocument/2006/relationships/slideLayout" Target="../slideLayouts/slideLayout18.xml"/><Relationship Id="rId4" Type="http://schemas.openxmlformats.org/officeDocument/2006/relationships/image" Target="../media/image79.png"/></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0.png"/><Relationship Id="rId1" Type="http://schemas.openxmlformats.org/officeDocument/2006/relationships/slideLayout" Target="../slideLayouts/slideLayout18.xml"/><Relationship Id="rId4" Type="http://schemas.openxmlformats.org/officeDocument/2006/relationships/image" Target="../media/image79.png"/></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20.png"/><Relationship Id="rId1" Type="http://schemas.openxmlformats.org/officeDocument/2006/relationships/slideLayout" Target="../slideLayouts/slideLayout18.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3.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85.png"/><Relationship Id="rId1" Type="http://schemas.openxmlformats.org/officeDocument/2006/relationships/slideLayout" Target="../slideLayouts/slideLayout12.xml"/><Relationship Id="rId4" Type="http://schemas.microsoft.com/office/2007/relationships/hdphoto" Target="../media/hdphoto9.wdp"/></Relationships>
</file>

<file path=ppt/slides/_rels/slide4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53.svg"/><Relationship Id="rId1" Type="http://schemas.openxmlformats.org/officeDocument/2006/relationships/slideLayout" Target="../slideLayouts/slideLayout12.xml"/><Relationship Id="rId5" Type="http://schemas.microsoft.com/office/2007/relationships/hdphoto" Target="../media/hdphoto9.wdp"/><Relationship Id="rId4" Type="http://schemas.openxmlformats.org/officeDocument/2006/relationships/image" Target="../media/image64.png"/></Relationships>
</file>

<file path=ppt/slides/_rels/slide4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53.sv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86.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87.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53.sv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5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92.png"/></Relationships>
</file>

<file path=ppt/slides/_rels/slide5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9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38.xml"/><Relationship Id="rId5" Type="http://schemas.openxmlformats.org/officeDocument/2006/relationships/image" Target="../media/image96.png"/><Relationship Id="rId4" Type="http://schemas.openxmlformats.org/officeDocument/2006/relationships/image" Target="../media/image95.png"/></Relationships>
</file>

<file path=ppt/slides/_rels/slide6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97.png"/><Relationship Id="rId1" Type="http://schemas.openxmlformats.org/officeDocument/2006/relationships/slideLayout" Target="../slideLayouts/slideLayout38.xml"/><Relationship Id="rId5" Type="http://schemas.openxmlformats.org/officeDocument/2006/relationships/image" Target="../media/image94.jpeg"/><Relationship Id="rId4" Type="http://schemas.openxmlformats.org/officeDocument/2006/relationships/image" Target="../media/image93.jpeg"/></Relationships>
</file>

<file path=ppt/slides/_rels/slide6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38.xml"/><Relationship Id="rId5" Type="http://schemas.openxmlformats.org/officeDocument/2006/relationships/image" Target="../media/image96.png"/><Relationship Id="rId4" Type="http://schemas.openxmlformats.org/officeDocument/2006/relationships/image" Target="../media/image9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5.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52.xml"/></Relationships>
</file>

<file path=ppt/slides/_rels/slide6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2.png"/><Relationship Id="rId1" Type="http://schemas.openxmlformats.org/officeDocument/2006/relationships/slideLayout" Target="../slideLayouts/slideLayout52.xml"/></Relationships>
</file>

<file path=ppt/slides/_rels/slide6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0.xml"/></Relationships>
</file>

<file path=ppt/slides/_rels/slide6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6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2.xml"/></Relationships>
</file>

<file path=ppt/slides/_rels/slide7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fr-FR" noProof="0" dirty="0"/>
              <a:t>2 AC</a:t>
            </a:r>
          </a:p>
        </p:txBody>
      </p:sp>
      <p:sp>
        <p:nvSpPr>
          <p:cNvPr id="3" name="Text Placeholder 2"/>
          <p:cNvSpPr>
            <a:spLocks noGrp="1"/>
          </p:cNvSpPr>
          <p:nvPr>
            <p:ph type="body" sz="quarter" idx="19"/>
          </p:nvPr>
        </p:nvSpPr>
        <p:spPr/>
        <p:txBody>
          <a:bodyPr/>
          <a:lstStyle/>
          <a:p>
            <a:r>
              <a:rPr lang="fr-FR" noProof="0" dirty="0"/>
              <a:t>4</a:t>
            </a:r>
          </a:p>
        </p:txBody>
      </p:sp>
      <p:sp>
        <p:nvSpPr>
          <p:cNvPr id="22" name="Text Placeholder 3"/>
          <p:cNvSpPr>
            <a:spLocks noGrp="1"/>
          </p:cNvSpPr>
          <p:nvPr>
            <p:ph type="body" sz="quarter" idx="20"/>
          </p:nvPr>
        </p:nvSpPr>
        <p:spPr>
          <a:xfrm>
            <a:off x="2224725" y="4591216"/>
            <a:ext cx="4843667" cy="521999"/>
          </a:xfrm>
        </p:spPr>
        <p:txBody>
          <a:bodyPr>
            <a:normAutofit/>
          </a:bodyPr>
          <a:lstStyle/>
          <a:p>
            <a:r>
              <a:rPr lang="fr-FR" noProof="0" dirty="0"/>
              <a:t>L’induction électromagnétique</a:t>
            </a:r>
          </a:p>
        </p:txBody>
      </p:sp>
      <p:sp>
        <p:nvSpPr>
          <p:cNvPr id="23" name="Text Placeholder 4"/>
          <p:cNvSpPr>
            <a:spLocks noGrp="1"/>
          </p:cNvSpPr>
          <p:nvPr>
            <p:ph type="body" sz="quarter" idx="22"/>
          </p:nvPr>
        </p:nvSpPr>
        <p:spPr>
          <a:xfrm>
            <a:off x="375127" y="4591216"/>
            <a:ext cx="1288409" cy="521999"/>
          </a:xfrm>
        </p:spPr>
        <p:txBody>
          <a:bodyPr/>
          <a:lstStyle/>
          <a:p>
            <a:r>
              <a:rPr lang="fr-FR" noProof="0" dirty="0"/>
              <a:t>Leçon 2</a:t>
            </a:r>
          </a:p>
        </p:txBody>
      </p:sp>
      <p:sp>
        <p:nvSpPr>
          <p:cNvPr id="24" name="Text Placeholder 5"/>
          <p:cNvSpPr>
            <a:spLocks noGrp="1"/>
          </p:cNvSpPr>
          <p:nvPr>
            <p:ph type="body" sz="quarter" idx="23"/>
          </p:nvPr>
        </p:nvSpPr>
        <p:spPr>
          <a:xfrm>
            <a:off x="375127" y="5288319"/>
            <a:ext cx="1288409" cy="521999"/>
          </a:xfrm>
        </p:spPr>
        <p:txBody>
          <a:bodyPr/>
          <a:lstStyle/>
          <a:p>
            <a:r>
              <a:rPr lang="fr-FR" noProof="0" dirty="0"/>
              <a:t>Tâche 1</a:t>
            </a:r>
          </a:p>
        </p:txBody>
      </p:sp>
      <p:sp>
        <p:nvSpPr>
          <p:cNvPr id="25" name="Text Placeholder 6"/>
          <p:cNvSpPr>
            <a:spLocks noGrp="1"/>
          </p:cNvSpPr>
          <p:nvPr>
            <p:ph type="body" sz="quarter" idx="24"/>
          </p:nvPr>
        </p:nvSpPr>
        <p:spPr>
          <a:xfrm>
            <a:off x="1988376" y="5288319"/>
            <a:ext cx="4961064" cy="521999"/>
          </a:xfrm>
        </p:spPr>
        <p:txBody>
          <a:bodyPr>
            <a:noAutofit/>
          </a:bodyPr>
          <a:lstStyle/>
          <a:p>
            <a:pPr algn="just"/>
            <a:r>
              <a:rPr lang="fr-FR" sz="1700" noProof="0" dirty="0"/>
              <a:t>Identifier les facteurs influençant le courant électrique induit dans une bobine.</a:t>
            </a:r>
          </a:p>
        </p:txBody>
      </p:sp>
      <p:sp>
        <p:nvSpPr>
          <p:cNvPr id="26" name="Text Placeholder 7"/>
          <p:cNvSpPr>
            <a:spLocks noGrp="1"/>
          </p:cNvSpPr>
          <p:nvPr>
            <p:ph type="body" sz="quarter" idx="25"/>
          </p:nvPr>
        </p:nvSpPr>
        <p:spPr>
          <a:xfrm>
            <a:off x="2224724" y="3892643"/>
            <a:ext cx="4843667" cy="521999"/>
          </a:xfrm>
        </p:spPr>
        <p:txBody>
          <a:bodyPr/>
          <a:lstStyle/>
          <a:p>
            <a:r>
              <a:rPr lang="fr-FR" i="1" noProof="0" dirty="0">
                <a:sym typeface="Calibri" panose="020F0502020204030204"/>
              </a:rPr>
              <a:t>Énergie &amp; Électricité</a:t>
            </a:r>
            <a:endParaRPr lang="fr-FR" noProof="0" dirty="0"/>
          </a:p>
        </p:txBody>
      </p:sp>
      <p:sp>
        <p:nvSpPr>
          <p:cNvPr id="27" name="Text Placeholder 9"/>
          <p:cNvSpPr>
            <a:spLocks noGrp="1"/>
          </p:cNvSpPr>
          <p:nvPr>
            <p:ph type="body" sz="quarter" idx="26"/>
          </p:nvPr>
        </p:nvSpPr>
        <p:spPr>
          <a:xfrm>
            <a:off x="375126" y="3892643"/>
            <a:ext cx="1288409" cy="521999"/>
          </a:xfrm>
        </p:spPr>
        <p:txBody>
          <a:bodyPr/>
          <a:lstStyle/>
          <a:p>
            <a:r>
              <a:rPr lang="fr-FR" noProof="0" dirty="0"/>
              <a:t>Thème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oogle Shape;250;p28"/>
          <p:cNvGrpSpPr/>
          <p:nvPr/>
        </p:nvGrpSpPr>
        <p:grpSpPr>
          <a:xfrm>
            <a:off x="1324216" y="955834"/>
            <a:ext cx="9579427" cy="5403036"/>
            <a:chOff x="1619475" y="1029778"/>
            <a:chExt cx="6095701" cy="3804525"/>
          </a:xfrm>
        </p:grpSpPr>
        <p:sp>
          <p:nvSpPr>
            <p:cNvPr id="5" name="Google Shape;251;p28"/>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1200" kern="0" noProof="0" dirty="0">
                <a:solidFill>
                  <a:srgbClr val="FFFFFF"/>
                </a:solidFill>
                <a:ea typeface="Calibri" panose="020F0502020204030204"/>
                <a:cs typeface="Calibri" panose="020F0502020204030204"/>
              </a:endParaRPr>
            </a:p>
          </p:txBody>
        </p:sp>
        <p:sp>
          <p:nvSpPr>
            <p:cNvPr id="6" name="Google Shape;252;p28"/>
            <p:cNvSpPr/>
            <p:nvPr/>
          </p:nvSpPr>
          <p:spPr>
            <a:xfrm>
              <a:off x="1692956" y="1084268"/>
              <a:ext cx="5924251" cy="3684602"/>
            </a:xfrm>
            <a:prstGeom prst="rect">
              <a:avLst/>
            </a:prstGeom>
            <a:solidFill>
              <a:schemeClr val="bg1"/>
            </a:solidFill>
            <a:ln cap="flat">
              <a:noFill/>
              <a:prstDash val="solid"/>
            </a:ln>
          </p:spPr>
          <p:txBody>
            <a:bodyPr vert="horz" wrap="square" lIns="91427" tIns="45695" rIns="91427" bIns="45695" anchor="ctr" anchorCtr="1" compatLnSpc="1">
              <a:noAutofit/>
            </a:bodyPr>
            <a:lstStyle/>
            <a:p>
              <a:pPr algn="ctr" defTabSz="1219200">
                <a:defRPr sz="1800" b="0" i="0" u="none" strike="noStrike" kern="0" cap="none" spc="0" baseline="0">
                  <a:solidFill>
                    <a:srgbClr val="000000"/>
                  </a:solidFill>
                  <a:uFillTx/>
                </a:defRPr>
              </a:pPr>
              <a:endParaRPr lang="fr-FR" sz="1200" kern="0" noProof="0" dirty="0">
                <a:solidFill>
                  <a:srgbClr val="FFFFFF"/>
                </a:solidFill>
                <a:ea typeface="Calibri" panose="020F0502020204030204"/>
                <a:cs typeface="Calibri" panose="020F0502020204030204"/>
              </a:endParaRPr>
            </a:p>
          </p:txBody>
        </p:sp>
      </p:grpSp>
      <p:sp>
        <p:nvSpPr>
          <p:cNvPr id="14" name="Google Shape;255;p28"/>
          <p:cNvSpPr/>
          <p:nvPr/>
        </p:nvSpPr>
        <p:spPr>
          <a:xfrm>
            <a:off x="948074" y="181481"/>
            <a:ext cx="3947196" cy="584801"/>
          </a:xfrm>
          <a:prstGeom prst="rect">
            <a:avLst/>
          </a:prstGeom>
          <a:noFill/>
          <a:ln cap="flat">
            <a:noFill/>
            <a:prstDash val="solid"/>
          </a:ln>
        </p:spPr>
        <p:txBody>
          <a:bodyPr vert="horz" wrap="square" lIns="91427" tIns="45695" rIns="91427" bIns="45695" anchor="t" anchorCtr="0" compatLnSpc="1">
            <a:noAutofit/>
          </a:bodyPr>
          <a:lstStyle/>
          <a:p>
            <a:pPr>
              <a:lnSpc>
                <a:spcPct val="90000"/>
              </a:lnSpc>
              <a:defRPr sz="1800" b="0" i="0" u="none" strike="noStrike" kern="0" cap="none" spc="0" baseline="0">
                <a:solidFill>
                  <a:srgbClr val="000000"/>
                </a:solidFill>
                <a:uFillTx/>
              </a:defRPr>
            </a:pPr>
            <a:r>
              <a:rPr lang="fr-FR" sz="3200" b="1" kern="0" noProof="0" dirty="0">
                <a:solidFill>
                  <a:srgbClr val="44546A"/>
                </a:solidFill>
                <a:ea typeface="Calibri" panose="020F0502020204030204" pitchFamily="34" charset="0"/>
                <a:cs typeface="Calibri" panose="020F0502020204030204" pitchFamily="34" charset="0"/>
              </a:rPr>
              <a:t>Matériel nécessaire</a:t>
            </a:r>
          </a:p>
        </p:txBody>
      </p:sp>
      <p:sp>
        <p:nvSpPr>
          <p:cNvPr id="17" name="Google Shape;996;p109"/>
          <p:cNvSpPr txBox="1"/>
          <p:nvPr/>
        </p:nvSpPr>
        <p:spPr>
          <a:xfrm>
            <a:off x="5991497" y="1281705"/>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200">
              <a:defRPr sz="1800" b="0" i="0" u="none" strike="noStrike" kern="0" cap="none" spc="0" baseline="0">
                <a:solidFill>
                  <a:srgbClr val="000000"/>
                </a:solidFill>
                <a:uFillTx/>
              </a:defRPr>
            </a:pPr>
            <a:r>
              <a:rPr lang="fr-FR" sz="1865" b="1" kern="0" noProof="0" dirty="0">
                <a:solidFill>
                  <a:srgbClr val="FFFFFF"/>
                </a:solidFill>
                <a:ea typeface="Calibri" panose="020F0502020204030204" pitchFamily="34" charset="0"/>
                <a:cs typeface="Calibri" panose="020F0502020204030204" pitchFamily="34" charset="0"/>
              </a:rPr>
              <a:t>Matériel de l’élève</a:t>
            </a:r>
          </a:p>
        </p:txBody>
      </p:sp>
      <p:pic>
        <p:nvPicPr>
          <p:cNvPr id="7" name="Picture 2" descr="Image généré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59" y="46702"/>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p:cNvPicPr>
            <a:picLocks noChangeAspect="1"/>
          </p:cNvPicPr>
          <p:nvPr/>
        </p:nvPicPr>
        <p:blipFill>
          <a:blip r:embed="rId3">
            <a:clrChange>
              <a:clrFrom>
                <a:srgbClr val="FFFFFF"/>
              </a:clrFrom>
              <a:clrTo>
                <a:srgbClr val="FFFFFF">
                  <a:alpha val="0"/>
                </a:srgbClr>
              </a:clrTo>
            </a:clrChange>
          </a:blip>
          <a:stretch>
            <a:fillRect/>
          </a:stretch>
        </p:blipFill>
        <p:spPr>
          <a:xfrm rot="19675284">
            <a:off x="7628996" y="3087426"/>
            <a:ext cx="1207308" cy="192558"/>
          </a:xfrm>
          <a:prstGeom prst="rect">
            <a:avLst/>
          </a:prstGeom>
        </p:spPr>
      </p:pic>
      <p:pic>
        <p:nvPicPr>
          <p:cNvPr id="21" name="Picture 1"/>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6602203" y="2210521"/>
            <a:ext cx="1227204" cy="921459"/>
          </a:xfrm>
          <a:prstGeom prst="rect">
            <a:avLst/>
          </a:prstGeom>
          <a:ln w="19050">
            <a:noFill/>
          </a:ln>
        </p:spPr>
      </p:pic>
      <p:pic>
        <p:nvPicPr>
          <p:cNvPr id="23" name="Picture 8"/>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6621959" y="3179588"/>
            <a:ext cx="593846" cy="570969"/>
          </a:xfrm>
          <a:prstGeom prst="rect">
            <a:avLst/>
          </a:prstGeom>
        </p:spPr>
      </p:pic>
      <p:pic>
        <p:nvPicPr>
          <p:cNvPr id="24"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8989" y="2210521"/>
            <a:ext cx="1272102" cy="921459"/>
          </a:xfrm>
          <a:prstGeom prst="rect">
            <a:avLst/>
          </a:prstGeom>
          <a:noFill/>
          <a:extLst>
            <a:ext uri="{909E8E84-426E-40DD-AFC4-6F175D3DCCD1}">
              <a14:hiddenFill xmlns:a14="http://schemas.microsoft.com/office/drawing/2010/main">
                <a:solidFill>
                  <a:srgbClr val="FFFFFF"/>
                </a:solidFill>
              </a14:hiddenFill>
            </a:ext>
          </a:extLst>
        </p:spPr>
      </p:pic>
      <p:pic>
        <p:nvPicPr>
          <p:cNvPr id="33" name="Image 32"/>
          <p:cNvPicPr/>
          <p:nvPr/>
        </p:nvPicPr>
        <p:blipFill>
          <a:blip r:embed="rId7"/>
          <a:srcRect l="36221" t="23463" r="35717" b="8101"/>
          <a:stretch>
            <a:fillRect/>
          </a:stretch>
        </p:blipFill>
        <p:spPr bwMode="auto">
          <a:xfrm>
            <a:off x="8735354" y="3553317"/>
            <a:ext cx="1617087" cy="2218099"/>
          </a:xfrm>
          <a:prstGeom prst="rect">
            <a:avLst/>
          </a:prstGeom>
          <a:noFill/>
          <a:ln w="9525">
            <a:noFill/>
            <a:miter lim="800000"/>
            <a:headEnd/>
            <a:tailEnd/>
          </a:ln>
        </p:spPr>
      </p:pic>
      <p:pic>
        <p:nvPicPr>
          <p:cNvPr id="34" name="Image 33" descr="Polygom Equerre 15cm 60°"/>
          <p:cNvPicPr/>
          <p:nvPr/>
        </p:nvPicPr>
        <p:blipFill>
          <a:blip r:embed="rId8"/>
          <a:srcRect/>
          <a:stretch>
            <a:fillRect/>
          </a:stretch>
        </p:blipFill>
        <p:spPr bwMode="auto">
          <a:xfrm>
            <a:off x="7614889" y="4796105"/>
            <a:ext cx="964522" cy="964194"/>
          </a:xfrm>
          <a:prstGeom prst="rect">
            <a:avLst/>
          </a:prstGeom>
          <a:noFill/>
          <a:ln w="9525">
            <a:noFill/>
            <a:miter lim="800000"/>
            <a:headEnd/>
            <a:tailEnd/>
          </a:ln>
        </p:spPr>
      </p:pic>
      <p:pic>
        <p:nvPicPr>
          <p:cNvPr id="35" name="Image 34" descr="Rapporteur - rapporteur pour ecole ecolier liste palette fourniture  scolaire achat acheter affaire de - Val d'eure"/>
          <p:cNvPicPr/>
          <p:nvPr/>
        </p:nvPicPr>
        <p:blipFill>
          <a:blip r:embed="rId9"/>
          <a:srcRect/>
          <a:stretch>
            <a:fillRect/>
          </a:stretch>
        </p:blipFill>
        <p:spPr bwMode="auto">
          <a:xfrm>
            <a:off x="6513943" y="4771328"/>
            <a:ext cx="945003" cy="982159"/>
          </a:xfrm>
          <a:prstGeom prst="rect">
            <a:avLst/>
          </a:prstGeom>
          <a:noFill/>
          <a:ln w="9525">
            <a:noFill/>
            <a:miter lim="800000"/>
            <a:headEnd/>
            <a:tailEnd/>
          </a:ln>
        </p:spPr>
      </p:pic>
      <p:pic>
        <p:nvPicPr>
          <p:cNvPr id="36" name="Image 35" descr="Règles réelles personnalisées - Précision pour l'école et le bureau"/>
          <p:cNvPicPr/>
          <p:nvPr/>
        </p:nvPicPr>
        <p:blipFill>
          <a:blip r:embed="rId10"/>
          <a:srcRect/>
          <a:stretch>
            <a:fillRect/>
          </a:stretch>
        </p:blipFill>
        <p:spPr bwMode="auto">
          <a:xfrm>
            <a:off x="7080667" y="3657352"/>
            <a:ext cx="1089578" cy="847810"/>
          </a:xfrm>
          <a:prstGeom prst="rect">
            <a:avLst/>
          </a:prstGeom>
          <a:noFill/>
          <a:ln w="9525">
            <a:noFill/>
            <a:miter lim="800000"/>
            <a:headEnd/>
            <a:tailEnd/>
          </a:ln>
        </p:spPr>
      </p:pic>
      <p:sp>
        <p:nvSpPr>
          <p:cNvPr id="3" name="ZoneTexte 2"/>
          <p:cNvSpPr txBox="1"/>
          <p:nvPr/>
        </p:nvSpPr>
        <p:spPr>
          <a:xfrm flipH="1">
            <a:off x="1410963" y="6010530"/>
            <a:ext cx="4498421" cy="307777"/>
          </a:xfrm>
          <a:prstGeom prst="rect">
            <a:avLst/>
          </a:prstGeom>
          <a:noFill/>
        </p:spPr>
        <p:txBody>
          <a:bodyPr wrap="square" rtlCol="0">
            <a:spAutoFit/>
          </a:bodyPr>
          <a:lstStyle/>
          <a:p>
            <a:pPr algn="ctr"/>
            <a:r>
              <a:rPr lang="fr-FR" sz="1400" noProof="0" dirty="0"/>
              <a:t>Bobines  – Galvanomètre - Fils conducteurs - Aimant droit</a:t>
            </a:r>
          </a:p>
        </p:txBody>
      </p:sp>
      <p:sp>
        <p:nvSpPr>
          <p:cNvPr id="16" name="Google Shape;995;p109"/>
          <p:cNvSpPr txBox="1"/>
          <p:nvPr/>
        </p:nvSpPr>
        <p:spPr>
          <a:xfrm>
            <a:off x="1989337" y="1281704"/>
            <a:ext cx="3341675"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200">
              <a:lnSpc>
                <a:spcPct val="130000"/>
              </a:lnSpc>
              <a:defRPr sz="1800" b="0" i="0" u="none" strike="noStrike" kern="0" cap="none" spc="0" baseline="0">
                <a:solidFill>
                  <a:srgbClr val="000000"/>
                </a:solidFill>
                <a:uFillTx/>
              </a:defRPr>
            </a:pPr>
            <a:r>
              <a:rPr lang="fr-FR" sz="1865" b="1" kern="0" noProof="0" dirty="0">
                <a:solidFill>
                  <a:srgbClr val="FFFFFF"/>
                </a:solidFill>
                <a:ea typeface="Calibri" panose="020F0502020204030204" pitchFamily="34" charset="0"/>
                <a:cs typeface="Calibri" panose="020F0502020204030204" pitchFamily="34" charset="0"/>
              </a:rPr>
              <a:t>Matériel de l’enseignant </a:t>
            </a:r>
          </a:p>
        </p:txBody>
      </p:sp>
      <p:pic>
        <p:nvPicPr>
          <p:cNvPr id="9" name="Picture 8"/>
          <p:cNvPicPr>
            <a:picLocks noChangeAspect="1"/>
          </p:cNvPicPr>
          <p:nvPr/>
        </p:nvPicPr>
        <p:blipFill>
          <a:blip r:embed="rId11"/>
          <a:stretch>
            <a:fillRect/>
          </a:stretch>
        </p:blipFill>
        <p:spPr>
          <a:xfrm>
            <a:off x="1593828" y="2188147"/>
            <a:ext cx="2197476" cy="1848628"/>
          </a:xfrm>
          <a:prstGeom prst="rect">
            <a:avLst/>
          </a:prstGeom>
        </p:spPr>
      </p:pic>
      <p:pic>
        <p:nvPicPr>
          <p:cNvPr id="10" name="Picture 9"/>
          <p:cNvPicPr>
            <a:picLocks noChangeAspect="1"/>
          </p:cNvPicPr>
          <p:nvPr/>
        </p:nvPicPr>
        <p:blipFill rotWithShape="1">
          <a:blip r:embed="rId12"/>
          <a:srcRect l="14782" t="7563" r="8934" b="8520"/>
          <a:stretch/>
        </p:blipFill>
        <p:spPr>
          <a:xfrm>
            <a:off x="3821976" y="1931871"/>
            <a:ext cx="2394967" cy="2329687"/>
          </a:xfrm>
          <a:prstGeom prst="rect">
            <a:avLst/>
          </a:prstGeom>
        </p:spPr>
      </p:pic>
      <p:pic>
        <p:nvPicPr>
          <p:cNvPr id="15" name="Picture 14"/>
          <p:cNvPicPr>
            <a:picLocks noChangeAspect="1"/>
          </p:cNvPicPr>
          <p:nvPr/>
        </p:nvPicPr>
        <p:blipFill rotWithShape="1">
          <a:blip r:embed="rId13"/>
          <a:srcRect l="7421" t="14159" r="13717" b="13848"/>
          <a:stretch/>
        </p:blipFill>
        <p:spPr>
          <a:xfrm>
            <a:off x="1593828" y="4066823"/>
            <a:ext cx="2221623" cy="2028073"/>
          </a:xfrm>
          <a:prstGeom prst="rect">
            <a:avLst/>
          </a:prstGeom>
        </p:spPr>
      </p:pic>
      <p:pic>
        <p:nvPicPr>
          <p:cNvPr id="18" name="Picture 17"/>
          <p:cNvPicPr>
            <a:picLocks noChangeAspect="1"/>
          </p:cNvPicPr>
          <p:nvPr/>
        </p:nvPicPr>
        <p:blipFill>
          <a:blip r:embed="rId14"/>
          <a:stretch>
            <a:fillRect/>
          </a:stretch>
        </p:blipFill>
        <p:spPr>
          <a:xfrm>
            <a:off x="4281680" y="4673292"/>
            <a:ext cx="1299806" cy="129980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5;p29"/>
          <p:cNvSpPr/>
          <p:nvPr/>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200">
              <a:defRPr sz="1800" b="0" i="0" u="none" strike="noStrike" kern="0" cap="none" spc="0" baseline="0">
                <a:solidFill>
                  <a:srgbClr val="000000"/>
                </a:solidFill>
                <a:uFillTx/>
              </a:defRPr>
            </a:pPr>
            <a:r>
              <a:rPr lang="fr-FR" sz="3200" b="1" kern="0" noProof="0" dirty="0">
                <a:solidFill>
                  <a:srgbClr val="44546A"/>
                </a:solidFill>
                <a:ea typeface="Calibri" panose="020F0502020204030204"/>
                <a:cs typeface="Calibri" panose="020F0502020204030204"/>
              </a:rPr>
              <a:t>Repérage dans </a:t>
            </a:r>
            <a:r>
              <a:rPr lang="fr-FR" sz="3200" b="1" kern="0" noProof="0" dirty="0">
                <a:solidFill>
                  <a:schemeClr val="accent1"/>
                </a:solidFill>
                <a:ea typeface="Calibri" panose="020F0502020204030204"/>
                <a:cs typeface="Calibri" panose="020F0502020204030204"/>
              </a:rPr>
              <a:t>le chapitre</a:t>
            </a:r>
            <a:endParaRPr lang="fr-FR" sz="3200" i="1" kern="0" noProof="0" dirty="0">
              <a:solidFill>
                <a:schemeClr val="accent1"/>
              </a:solidFill>
              <a:ea typeface="Calibri" panose="020F0502020204030204"/>
              <a:cs typeface="Calibri" panose="020F0502020204030204"/>
            </a:endParaRPr>
          </a:p>
        </p:txBody>
      </p:sp>
      <p:pic>
        <p:nvPicPr>
          <p:cNvPr id="16" name="Picture 2" descr="Image généré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59" y="30481"/>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e 24"/>
          <p:cNvGrpSpPr/>
          <p:nvPr/>
        </p:nvGrpSpPr>
        <p:grpSpPr>
          <a:xfrm>
            <a:off x="1319842" y="4740009"/>
            <a:ext cx="10165053" cy="828000"/>
            <a:chOff x="963450" y="3092649"/>
            <a:chExt cx="9917690" cy="828000"/>
          </a:xfrm>
        </p:grpSpPr>
        <p:sp>
          <p:nvSpPr>
            <p:cNvPr id="29" name="Google Shape;292;p29"/>
            <p:cNvSpPr/>
            <p:nvPr/>
          </p:nvSpPr>
          <p:spPr>
            <a:xfrm>
              <a:off x="2440431" y="3092649"/>
              <a:ext cx="8440709"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ysClr val="window" lastClr="FFFFFF">
                <a:lumMod val="85000"/>
              </a:sysClr>
            </a:solidFill>
            <a:ln w="9528" cap="flat">
              <a:solidFill>
                <a:srgbClr val="000000"/>
              </a:solidFill>
              <a:prstDash val="solid"/>
              <a:miter/>
            </a:ln>
          </p:spPr>
          <p:txBody>
            <a:bodyPr vert="horz" wrap="square" lIns="68570" tIns="34271" rIns="68570" bIns="34271" anchor="ctr" anchorCtr="0" compatLnSpc="1">
              <a:noAutofit/>
            </a:bodyPr>
            <a:lstStyle/>
            <a:p>
              <a:pPr algn="ctr" defTabSz="685800"/>
              <a:endParaRPr lang="fr-FR" kern="0" noProof="0" dirty="0">
                <a:solidFill>
                  <a:prstClr val="white">
                    <a:lumMod val="65000"/>
                  </a:prstClr>
                </a:solidFill>
                <a:latin typeface="Arial" panose="020B0604020202020204"/>
              </a:endParaRPr>
            </a:p>
          </p:txBody>
        </p:sp>
        <p:sp>
          <p:nvSpPr>
            <p:cNvPr id="36" name="Google Shape;293;p29"/>
            <p:cNvSpPr/>
            <p:nvPr/>
          </p:nvSpPr>
          <p:spPr>
            <a:xfrm>
              <a:off x="963450" y="3092649"/>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ysClr val="window" lastClr="FFFFFF">
                <a:lumMod val="85000"/>
              </a:sysClr>
            </a:solidFill>
            <a:ln w="9528" cap="flat">
              <a:solidFill>
                <a:srgbClr val="000000"/>
              </a:solidFill>
              <a:prstDash val="solid"/>
              <a:miter/>
            </a:ln>
          </p:spPr>
          <p:txBody>
            <a:bodyPr vert="horz" wrap="square" lIns="68570" tIns="34271" rIns="68570" bIns="34271" anchor="ctr" anchorCtr="0" compatLnSpc="1">
              <a:noAutofit/>
            </a:bodyPr>
            <a:lstStyle/>
            <a:p>
              <a:pPr algn="ctr" defTabSz="685800"/>
              <a:r>
                <a:rPr lang="fr-FR" kern="0" noProof="0" dirty="0">
                  <a:solidFill>
                    <a:prstClr val="white">
                      <a:lumMod val="65000"/>
                    </a:prstClr>
                  </a:solidFill>
                  <a:latin typeface="Arial" panose="020B0604020202020204"/>
                </a:rPr>
                <a:t>Séance 3</a:t>
              </a:r>
            </a:p>
          </p:txBody>
        </p:sp>
      </p:grpSp>
      <p:sp>
        <p:nvSpPr>
          <p:cNvPr id="44" name="Rectangle: Rounded Corners 11"/>
          <p:cNvSpPr/>
          <p:nvPr/>
        </p:nvSpPr>
        <p:spPr>
          <a:xfrm>
            <a:off x="1216582" y="2129688"/>
            <a:ext cx="10268313" cy="972000"/>
          </a:xfrm>
          <a:prstGeom prst="roundRect">
            <a:avLst/>
          </a:prstGeom>
          <a:noFill/>
          <a:ln w="38100" cap="flat" cmpd="sng" algn="ctr">
            <a:solidFill>
              <a:srgbClr val="1D9A78">
                <a:shade val="15000"/>
              </a:srgbClr>
            </a:solidFill>
            <a:prstDash val="lgDash"/>
            <a:miter lim="800000"/>
          </a:ln>
          <a:effectLst/>
        </p:spPr>
        <p:txBody>
          <a:bodyPr rtlCol="0" anchor="ctr"/>
          <a:lstStyle/>
          <a:p>
            <a:pPr algn="ctr" defTabSz="914400">
              <a:defRPr/>
            </a:pPr>
            <a:endParaRPr lang="fr-FR" kern="0" noProof="0" dirty="0">
              <a:solidFill>
                <a:prstClr val="white"/>
              </a:solidFill>
            </a:endParaRPr>
          </a:p>
        </p:txBody>
      </p:sp>
      <p:grpSp>
        <p:nvGrpSpPr>
          <p:cNvPr id="45" name="Groupe 44"/>
          <p:cNvGrpSpPr/>
          <p:nvPr/>
        </p:nvGrpSpPr>
        <p:grpSpPr>
          <a:xfrm>
            <a:off x="1337755" y="2206861"/>
            <a:ext cx="10065244" cy="839723"/>
            <a:chOff x="963450" y="3080926"/>
            <a:chExt cx="10065244" cy="839723"/>
          </a:xfrm>
        </p:grpSpPr>
        <p:sp>
          <p:nvSpPr>
            <p:cNvPr id="46" name="Google Shape;292;p29"/>
            <p:cNvSpPr/>
            <p:nvPr/>
          </p:nvSpPr>
          <p:spPr>
            <a:xfrm>
              <a:off x="2428129" y="3092649"/>
              <a:ext cx="8600565"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p>
              <a:pPr algn="ctr" defTabSz="914400"/>
              <a:endParaRPr lang="fr-FR" sz="2000" b="1" kern="0" noProof="0" dirty="0">
                <a:ea typeface="Calibri" panose="020F0502020204030204"/>
                <a:cs typeface="Calibri" panose="020F0502020204030204"/>
              </a:endParaRPr>
            </a:p>
          </p:txBody>
        </p:sp>
        <p:sp>
          <p:nvSpPr>
            <p:cNvPr id="47" name="Google Shape;293;p29"/>
            <p:cNvSpPr/>
            <p:nvPr/>
          </p:nvSpPr>
          <p:spPr>
            <a:xfrm>
              <a:off x="963450" y="3080926"/>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p>
              <a:pPr algn="ctr" defTabSz="914400"/>
              <a:r>
                <a:rPr lang="fr-FR" sz="2000" b="1" kern="0" noProof="0" dirty="0">
                  <a:ea typeface="Calibri" panose="020F0502020204030204"/>
                  <a:cs typeface="Calibri" panose="020F0502020204030204"/>
                </a:rPr>
                <a:t>Séance 1</a:t>
              </a:r>
            </a:p>
          </p:txBody>
        </p:sp>
      </p:grpSp>
      <p:sp>
        <p:nvSpPr>
          <p:cNvPr id="57" name="ZoneTexte 56"/>
          <p:cNvSpPr txBox="1"/>
          <p:nvPr/>
        </p:nvSpPr>
        <p:spPr>
          <a:xfrm>
            <a:off x="2914588" y="4780520"/>
            <a:ext cx="8420092" cy="707886"/>
          </a:xfrm>
          <a:prstGeom prst="rect">
            <a:avLst/>
          </a:prstGeom>
          <a:noFill/>
        </p:spPr>
        <p:txBody>
          <a:bodyPr wrap="square">
            <a:spAutoFit/>
          </a:bodyPr>
          <a:lstStyle/>
          <a:p>
            <a:pPr marL="182563" indent="-182563" algn="just" defTabSz="342900">
              <a:spcBef>
                <a:spcPts val="600"/>
              </a:spcBef>
              <a:buFont typeface="Arial" panose="020B0604020202020204" pitchFamily="34" charset="0"/>
              <a:buChar char="•"/>
              <a:defRPr/>
            </a:pPr>
            <a:r>
              <a:rPr lang="fr-FR" sz="2000" b="1" kern="0" noProof="0" dirty="0"/>
              <a:t>Utiliser un graphique (oscillogramme) pour déterminer les caractéristiques d’une tension alternative sinusoïdale.</a:t>
            </a:r>
          </a:p>
        </p:txBody>
      </p:sp>
      <p:grpSp>
        <p:nvGrpSpPr>
          <p:cNvPr id="17" name="Groupe 16"/>
          <p:cNvGrpSpPr/>
          <p:nvPr/>
        </p:nvGrpSpPr>
        <p:grpSpPr>
          <a:xfrm>
            <a:off x="1337755" y="3487829"/>
            <a:ext cx="10065244" cy="839723"/>
            <a:chOff x="963450" y="3080926"/>
            <a:chExt cx="10065244" cy="839723"/>
          </a:xfrm>
        </p:grpSpPr>
        <p:sp>
          <p:nvSpPr>
            <p:cNvPr id="18" name="Google Shape;292;p29"/>
            <p:cNvSpPr/>
            <p:nvPr/>
          </p:nvSpPr>
          <p:spPr>
            <a:xfrm>
              <a:off x="2428129" y="3092649"/>
              <a:ext cx="8600565"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ysClr val="window" lastClr="FFFFFF">
                <a:lumMod val="85000"/>
              </a:sysClr>
            </a:solidFill>
            <a:ln w="9528" cap="flat">
              <a:solidFill>
                <a:srgbClr val="000000"/>
              </a:solidFill>
              <a:prstDash val="solid"/>
              <a:miter/>
            </a:ln>
          </p:spPr>
          <p:txBody>
            <a:bodyPr vert="horz" wrap="square" lIns="68570" tIns="34271" rIns="68570" bIns="34271" anchor="ctr" anchorCtr="0" compatLnSpc="1">
              <a:noAutofit/>
            </a:bodyPr>
            <a:lstStyle/>
            <a:p>
              <a:pPr algn="ctr" defTabSz="685800"/>
              <a:endParaRPr lang="fr-FR" kern="0" noProof="0" dirty="0">
                <a:solidFill>
                  <a:prstClr val="white">
                    <a:lumMod val="65000"/>
                  </a:prstClr>
                </a:solidFill>
                <a:latin typeface="Arial" panose="020B0604020202020204"/>
              </a:endParaRPr>
            </a:p>
          </p:txBody>
        </p:sp>
        <p:sp>
          <p:nvSpPr>
            <p:cNvPr id="19" name="Google Shape;293;p29"/>
            <p:cNvSpPr/>
            <p:nvPr/>
          </p:nvSpPr>
          <p:spPr>
            <a:xfrm>
              <a:off x="963450" y="3080926"/>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ysClr val="window" lastClr="FFFFFF">
                <a:lumMod val="85000"/>
              </a:sysClr>
            </a:solidFill>
            <a:ln w="9528" cap="flat">
              <a:solidFill>
                <a:srgbClr val="000000"/>
              </a:solidFill>
              <a:prstDash val="solid"/>
              <a:miter/>
            </a:ln>
          </p:spPr>
          <p:txBody>
            <a:bodyPr vert="horz" wrap="square" lIns="68570" tIns="34271" rIns="68570" bIns="34271" anchor="ctr" anchorCtr="0" compatLnSpc="1">
              <a:noAutofit/>
            </a:bodyPr>
            <a:lstStyle/>
            <a:p>
              <a:pPr algn="ctr" defTabSz="685800"/>
              <a:r>
                <a:rPr lang="fr-FR" kern="0" noProof="0" dirty="0">
                  <a:solidFill>
                    <a:prstClr val="white">
                      <a:lumMod val="65000"/>
                    </a:prstClr>
                  </a:solidFill>
                  <a:latin typeface="Arial" panose="020B0604020202020204"/>
                </a:rPr>
                <a:t>Séance 2</a:t>
              </a:r>
            </a:p>
          </p:txBody>
        </p:sp>
      </p:grpSp>
      <p:sp>
        <p:nvSpPr>
          <p:cNvPr id="20" name="ZoneTexte 19"/>
          <p:cNvSpPr txBox="1"/>
          <p:nvPr/>
        </p:nvSpPr>
        <p:spPr>
          <a:xfrm>
            <a:off x="2874757" y="2261633"/>
            <a:ext cx="8338506" cy="707886"/>
          </a:xfrm>
          <a:prstGeom prst="rect">
            <a:avLst/>
          </a:prstGeom>
          <a:noFill/>
        </p:spPr>
        <p:txBody>
          <a:bodyPr wrap="square">
            <a:spAutoFit/>
          </a:bodyPr>
          <a:lstStyle/>
          <a:p>
            <a:pPr marL="182563" indent="-182563" algn="just" defTabSz="342900">
              <a:spcBef>
                <a:spcPts val="600"/>
              </a:spcBef>
              <a:buFont typeface="Arial" panose="020B0604020202020204" pitchFamily="34" charset="0"/>
              <a:buChar char="•"/>
              <a:defRPr/>
            </a:pPr>
            <a:r>
              <a:rPr lang="fr-FR" sz="2000" b="1" kern="0" noProof="0" dirty="0"/>
              <a:t>Identifier les facteurs influençant le courant électrique induit dans une bobine.</a:t>
            </a:r>
          </a:p>
        </p:txBody>
      </p:sp>
      <p:sp>
        <p:nvSpPr>
          <p:cNvPr id="51" name="ZoneTexte 50"/>
          <p:cNvSpPr txBox="1"/>
          <p:nvPr/>
        </p:nvSpPr>
        <p:spPr>
          <a:xfrm>
            <a:off x="2827936" y="3607943"/>
            <a:ext cx="8313004" cy="707886"/>
          </a:xfrm>
          <a:prstGeom prst="rect">
            <a:avLst/>
          </a:prstGeom>
          <a:noFill/>
        </p:spPr>
        <p:txBody>
          <a:bodyPr wrap="square">
            <a:spAutoFit/>
          </a:bodyPr>
          <a:lstStyle/>
          <a:p>
            <a:pPr marL="173355" indent="-173355" algn="just" defTabSz="342900">
              <a:spcBef>
                <a:spcPts val="600"/>
              </a:spcBef>
              <a:spcAft>
                <a:spcPts val="600"/>
              </a:spcAft>
              <a:buFont typeface="Arial" panose="020B0604020202020204" pitchFamily="34" charset="0"/>
              <a:buChar char="•"/>
              <a:defRPr/>
            </a:pPr>
            <a:r>
              <a:rPr lang="fr-FR" sz="2000" b="1" kern="0" noProof="0" dirty="0"/>
              <a:t>Identifier la nature de la tension ou du courant électrique créée par un alternateur.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 coins arrondis 2"/>
          <p:cNvSpPr/>
          <p:nvPr/>
        </p:nvSpPr>
        <p:spPr>
          <a:xfrm>
            <a:off x="584200" y="5086709"/>
            <a:ext cx="2063752" cy="1522293"/>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914400"/>
            <a:r>
              <a:rPr lang="fr-FR" b="1" noProof="0" dirty="0">
                <a:solidFill>
                  <a:prstClr val="white"/>
                </a:solidFill>
              </a:rPr>
              <a:t>Conceptions erronées</a:t>
            </a:r>
          </a:p>
          <a:p>
            <a:pPr algn="ctr" defTabSz="914400"/>
            <a:r>
              <a:rPr lang="fr-FR" b="1" noProof="0" dirty="0">
                <a:solidFill>
                  <a:prstClr val="white"/>
                </a:solidFill>
              </a:rPr>
              <a:t> des élèves</a:t>
            </a:r>
          </a:p>
        </p:txBody>
      </p:sp>
      <p:sp>
        <p:nvSpPr>
          <p:cNvPr id="6" name="Rectangle : coins arrondis 5"/>
          <p:cNvSpPr/>
          <p:nvPr/>
        </p:nvSpPr>
        <p:spPr>
          <a:xfrm>
            <a:off x="2798270" y="5086709"/>
            <a:ext cx="9130023" cy="1522294"/>
          </a:xfrm>
          <a:prstGeom prst="roundRect">
            <a:avLst>
              <a:gd name="adj" fmla="val 783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6530" indent="-176530" algn="just" defTabSz="914400">
              <a:buFont typeface="Arial" panose="020B0604020202020204" pitchFamily="34" charset="0"/>
              <a:buChar char="•"/>
            </a:pPr>
            <a:r>
              <a:rPr lang="fr-FR" noProof="0" dirty="0">
                <a:solidFill>
                  <a:schemeClr val="tx1"/>
                </a:solidFill>
              </a:rPr>
              <a:t>Penser que le courant électrique induit apparaît sans mouvement de l’aimant.</a:t>
            </a:r>
          </a:p>
          <a:p>
            <a:pPr marL="176530" indent="-176530" algn="just" defTabSz="914400">
              <a:buFont typeface="Arial" panose="020B0604020202020204" pitchFamily="34" charset="0"/>
              <a:buChar char="•"/>
            </a:pPr>
            <a:r>
              <a:rPr lang="fr-FR" noProof="0" dirty="0">
                <a:solidFill>
                  <a:schemeClr val="tx1"/>
                </a:solidFill>
              </a:rPr>
              <a:t>Croire que la présence d’un aimant suffit à produire un courant.</a:t>
            </a:r>
          </a:p>
          <a:p>
            <a:pPr marL="176530" indent="-176530" algn="just" defTabSz="914400">
              <a:buFont typeface="Arial" panose="020B0604020202020204" pitchFamily="34" charset="0"/>
              <a:buChar char="•"/>
            </a:pPr>
            <a:r>
              <a:rPr lang="fr-FR" noProof="0" dirty="0">
                <a:solidFill>
                  <a:schemeClr val="tx1"/>
                </a:solidFill>
              </a:rPr>
              <a:t>Confondre intensité du courant induit et simple présence du courant.</a:t>
            </a:r>
          </a:p>
          <a:p>
            <a:pPr marL="176530" indent="-176530" algn="just" defTabSz="914400">
              <a:buFont typeface="Arial" panose="020B0604020202020204" pitchFamily="34" charset="0"/>
              <a:buChar char="•"/>
            </a:pPr>
            <a:r>
              <a:rPr lang="fr-FR" noProof="0" dirty="0">
                <a:solidFill>
                  <a:schemeClr val="tx1"/>
                </a:solidFill>
              </a:rPr>
              <a:t>Ne pas distinguer entre position de l’aimant et mouvement de l’aimant.</a:t>
            </a:r>
          </a:p>
        </p:txBody>
      </p:sp>
      <p:sp>
        <p:nvSpPr>
          <p:cNvPr id="20" name="Rectangle : coins arrondis 19"/>
          <p:cNvSpPr/>
          <p:nvPr/>
        </p:nvSpPr>
        <p:spPr>
          <a:xfrm>
            <a:off x="584200" y="792359"/>
            <a:ext cx="2063752" cy="2067220"/>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914400"/>
            <a:r>
              <a:rPr lang="fr-FR" b="1" noProof="0" dirty="0">
                <a:solidFill>
                  <a:prstClr val="white"/>
                </a:solidFill>
              </a:rPr>
              <a:t>Tâche à réussir</a:t>
            </a:r>
          </a:p>
        </p:txBody>
      </p:sp>
      <p:sp>
        <p:nvSpPr>
          <p:cNvPr id="22" name="Rectangle : coins arrondis 21"/>
          <p:cNvSpPr/>
          <p:nvPr/>
        </p:nvSpPr>
        <p:spPr>
          <a:xfrm>
            <a:off x="2798270" y="832556"/>
            <a:ext cx="9130022" cy="2027022"/>
          </a:xfrm>
          <a:prstGeom prst="roundRect">
            <a:avLst>
              <a:gd name="adj" fmla="val 7861"/>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just">
              <a:lnSpc>
                <a:spcPct val="150000"/>
              </a:lnSpc>
              <a:buClr>
                <a:srgbClr val="000000"/>
              </a:buClr>
              <a:buFont typeface="Arial" panose="020B0604020202020204" pitchFamily="34" charset="0"/>
              <a:buChar char="•"/>
            </a:pPr>
            <a:r>
              <a:rPr lang="fr-FR" b="1" kern="0" noProof="0" dirty="0">
                <a:solidFill>
                  <a:schemeClr val="tx1"/>
                </a:solidFill>
                <a:ea typeface="Calibri" panose="020F0502020204030204"/>
                <a:cs typeface="Calibri" panose="020F0502020204030204" pitchFamily="34" charset="0"/>
                <a:sym typeface="Calibri" panose="020F0502020204030204"/>
              </a:rPr>
              <a:t>La tâche principale </a:t>
            </a:r>
            <a:r>
              <a:rPr lang="fr-FR" kern="0" noProof="0" dirty="0">
                <a:solidFill>
                  <a:schemeClr val="tx1"/>
                </a:solidFill>
                <a:ea typeface="Calibri" panose="020F0502020204030204"/>
                <a:cs typeface="Calibri" panose="020F0502020204030204" pitchFamily="34" charset="0"/>
                <a:sym typeface="Calibri" panose="020F0502020204030204"/>
              </a:rPr>
              <a:t>de cette séance repose  sur: </a:t>
            </a:r>
          </a:p>
          <a:p>
            <a:pPr marL="285750" indent="-201930" algn="just">
              <a:lnSpc>
                <a:spcPct val="150000"/>
              </a:lnSpc>
              <a:buClr>
                <a:srgbClr val="000000"/>
              </a:buClr>
              <a:buFont typeface="Arial" panose="020B0604020202020204" pitchFamily="34" charset="0"/>
              <a:buChar char="•"/>
            </a:pPr>
            <a:r>
              <a:rPr lang="fr-FR" b="1" kern="0" noProof="0" dirty="0">
                <a:solidFill>
                  <a:schemeClr val="tx1"/>
                </a:solidFill>
                <a:ea typeface="Calibri" panose="020F0502020204030204"/>
                <a:cs typeface="Calibri" panose="020F0502020204030204" pitchFamily="34" charset="0"/>
                <a:sym typeface="Calibri" panose="020F0502020204030204"/>
              </a:rPr>
              <a:t>L’identification </a:t>
            </a:r>
            <a:r>
              <a:rPr lang="fr-FR" kern="0" noProof="0" dirty="0">
                <a:solidFill>
                  <a:schemeClr val="tx1"/>
                </a:solidFill>
                <a:ea typeface="Calibri" panose="020F0502020204030204"/>
                <a:cs typeface="Calibri" panose="020F0502020204030204" pitchFamily="34" charset="0"/>
                <a:sym typeface="Calibri" panose="020F0502020204030204"/>
              </a:rPr>
              <a:t>des facteurs influençant le courant électrique induit dans une bobine. </a:t>
            </a:r>
          </a:p>
          <a:p>
            <a:pPr marL="285750" indent="-201930" algn="just">
              <a:lnSpc>
                <a:spcPct val="150000"/>
              </a:lnSpc>
              <a:buClr>
                <a:srgbClr val="000000"/>
              </a:buClr>
              <a:buFont typeface="Arial" panose="020B0604020202020204" pitchFamily="34" charset="0"/>
              <a:buChar char="•"/>
            </a:pPr>
            <a:r>
              <a:rPr lang="fr-FR" kern="0" noProof="0" dirty="0">
                <a:solidFill>
                  <a:schemeClr val="tx1"/>
                </a:solidFill>
                <a:ea typeface="Calibri" panose="020F0502020204030204"/>
                <a:cs typeface="Calibri" panose="020F0502020204030204" pitchFamily="34" charset="0"/>
                <a:sym typeface="Calibri" panose="020F0502020204030204"/>
              </a:rPr>
              <a:t>Cette identification s’appuie d’abord sur les expériences qualitatives et l’explicitation de phénomène d’induction magnétique.</a:t>
            </a:r>
          </a:p>
        </p:txBody>
      </p:sp>
      <p:sp>
        <p:nvSpPr>
          <p:cNvPr id="7" name="Rectangle : coins arrondis 6"/>
          <p:cNvSpPr/>
          <p:nvPr/>
        </p:nvSpPr>
        <p:spPr>
          <a:xfrm>
            <a:off x="2798270" y="3067553"/>
            <a:ext cx="9130022" cy="1877681"/>
          </a:xfrm>
          <a:prstGeom prst="round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880" indent="-182880" algn="just" defTabSz="914400">
              <a:buFont typeface="Arial" panose="020B0604020202020204" pitchFamily="34" charset="0"/>
              <a:buChar char="•"/>
            </a:pPr>
            <a:r>
              <a:rPr lang="fr-FR" noProof="0" dirty="0">
                <a:solidFill>
                  <a:schemeClr val="tx1"/>
                </a:solidFill>
              </a:rPr>
              <a:t>Réaliser des expériences simples pour observer l’apparition d’un courant induit.</a:t>
            </a:r>
          </a:p>
          <a:p>
            <a:pPr marL="182880" indent="-182880" algn="just" defTabSz="914400">
              <a:buFont typeface="Arial" panose="020B0604020202020204" pitchFamily="34" charset="0"/>
              <a:buChar char="•"/>
            </a:pPr>
            <a:r>
              <a:rPr lang="fr-FR" noProof="0" dirty="0">
                <a:solidFill>
                  <a:schemeClr val="tx1"/>
                </a:solidFill>
              </a:rPr>
              <a:t>Faire varier un seul facteur à la fois (vitesse du mouvement, nombre de spires, section de la bobine).</a:t>
            </a:r>
          </a:p>
          <a:p>
            <a:pPr marL="182880" indent="-182880" algn="just" defTabSz="914400">
              <a:buFont typeface="Arial" panose="020B0604020202020204" pitchFamily="34" charset="0"/>
              <a:buChar char="•"/>
            </a:pPr>
            <a:r>
              <a:rPr lang="fr-FR" noProof="0" dirty="0">
                <a:solidFill>
                  <a:schemeClr val="tx1"/>
                </a:solidFill>
              </a:rPr>
              <a:t>Observer et décrire la déviation de l’aiguille (ou l’affichage d’un ampèremètre numérique).</a:t>
            </a:r>
          </a:p>
          <a:p>
            <a:pPr marL="182880" indent="-182880" algn="just" defTabSz="914400">
              <a:buFont typeface="Arial" panose="020B0604020202020204" pitchFamily="34" charset="0"/>
              <a:buChar char="•"/>
            </a:pPr>
            <a:r>
              <a:rPr lang="fr-FR" noProof="0" dirty="0">
                <a:solidFill>
                  <a:schemeClr val="tx1"/>
                </a:solidFill>
              </a:rPr>
              <a:t>Relier les observations au phénomène d’induction magnétique.</a:t>
            </a:r>
          </a:p>
          <a:p>
            <a:pPr marL="182880" indent="-182880" algn="just" defTabSz="914400">
              <a:buFont typeface="Arial" panose="020B0604020202020204" pitchFamily="34" charset="0"/>
              <a:buChar char="•"/>
            </a:pPr>
            <a:r>
              <a:rPr lang="fr-FR" noProof="0" dirty="0">
                <a:solidFill>
                  <a:schemeClr val="tx1"/>
                </a:solidFill>
              </a:rPr>
              <a:t>Comparer les résultats pour identifier les facteurs influençant le courant induit.</a:t>
            </a:r>
          </a:p>
        </p:txBody>
      </p:sp>
      <p:sp>
        <p:nvSpPr>
          <p:cNvPr id="8" name="Rectangle : coins arrondis 7"/>
          <p:cNvSpPr/>
          <p:nvPr/>
        </p:nvSpPr>
        <p:spPr>
          <a:xfrm>
            <a:off x="610236" y="3067553"/>
            <a:ext cx="2011680" cy="1877681"/>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defTabSz="914400"/>
            <a:r>
              <a:rPr lang="fr-FR" b="1" noProof="0" dirty="0">
                <a:solidFill>
                  <a:prstClr val="white"/>
                </a:solidFill>
              </a:rPr>
              <a:t>Stratégie</a:t>
            </a:r>
          </a:p>
        </p:txBody>
      </p:sp>
      <p:sp>
        <p:nvSpPr>
          <p:cNvPr id="12" name="ZoneTexte 11"/>
          <p:cNvSpPr txBox="1"/>
          <p:nvPr/>
        </p:nvSpPr>
        <p:spPr>
          <a:xfrm>
            <a:off x="730894" y="39806"/>
            <a:ext cx="5728719" cy="584775"/>
          </a:xfrm>
          <a:prstGeom prst="rect">
            <a:avLst/>
          </a:prstGeom>
          <a:noFill/>
        </p:spPr>
        <p:txBody>
          <a:bodyPr wrap="square" rtlCol="0">
            <a:spAutoFit/>
          </a:bodyPr>
          <a:lstStyle/>
          <a:p>
            <a:r>
              <a:rPr lang="fr-FR" sz="3200" b="1" noProof="0" dirty="0">
                <a:solidFill>
                  <a:srgbClr val="0040C0"/>
                </a:solidFill>
              </a:rPr>
              <a:t>Orientations didactiques </a:t>
            </a:r>
          </a:p>
        </p:txBody>
      </p:sp>
      <p:pic>
        <p:nvPicPr>
          <p:cNvPr id="15" name="Picture 2" descr="Image généré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3079" y="-42256"/>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832292" y="-300010"/>
            <a:ext cx="6096000" cy="276999"/>
          </a:xfrm>
          <a:prstGeom prst="rect">
            <a:avLst/>
          </a:prstGeom>
        </p:spPr>
        <p:txBody>
          <a:bodyPr wrap="square">
            <a:spAutoFit/>
          </a:bodyPr>
          <a:lstStyle/>
          <a:p>
            <a:pPr marL="182563" lvl="0" indent="-182563" algn="just" defTabSz="342900">
              <a:spcBef>
                <a:spcPts val="600"/>
              </a:spcBef>
              <a:buFont typeface="Arial" panose="020B0604020202020204" pitchFamily="34" charset="0"/>
              <a:buChar char="•"/>
              <a:defRPr/>
            </a:pPr>
            <a:r>
              <a:rPr lang="fr-FR" sz="1200" b="1" kern="0" noProof="0" dirty="0">
                <a:solidFill>
                  <a:prstClr val="black"/>
                </a:solidFill>
              </a:rPr>
              <a:t>Identifier les facteurs influençant le courant électrique induit dans une bobine.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fr-FR" noProof="0" dirty="0"/>
              <a:t>08 min</a:t>
            </a:r>
          </a:p>
        </p:txBody>
      </p:sp>
      <p:sp>
        <p:nvSpPr>
          <p:cNvPr id="5" name="Text Placeholder 4"/>
          <p:cNvSpPr>
            <a:spLocks noGrp="1"/>
          </p:cNvSpPr>
          <p:nvPr>
            <p:ph type="body" sz="quarter" idx="13"/>
          </p:nvPr>
        </p:nvSpPr>
        <p:spPr/>
        <p:txBody>
          <a:bodyPr/>
          <a:lstStyle/>
          <a:p>
            <a:r>
              <a:rPr lang="fr-FR" noProof="0" dirty="0"/>
              <a:t>12 min</a:t>
            </a:r>
          </a:p>
        </p:txBody>
      </p:sp>
      <p:sp>
        <p:nvSpPr>
          <p:cNvPr id="6" name="Text Placeholder 5"/>
          <p:cNvSpPr>
            <a:spLocks noGrp="1"/>
          </p:cNvSpPr>
          <p:nvPr>
            <p:ph type="body" sz="quarter" idx="14"/>
          </p:nvPr>
        </p:nvSpPr>
        <p:spPr/>
        <p:txBody>
          <a:bodyPr/>
          <a:lstStyle/>
          <a:p>
            <a:r>
              <a:rPr lang="fr-FR" noProof="0" dirty="0"/>
              <a:t>12 min</a:t>
            </a:r>
          </a:p>
        </p:txBody>
      </p:sp>
      <p:sp>
        <p:nvSpPr>
          <p:cNvPr id="7" name="Text Placeholder 6"/>
          <p:cNvSpPr>
            <a:spLocks noGrp="1"/>
          </p:cNvSpPr>
          <p:nvPr>
            <p:ph type="body" sz="quarter" idx="15"/>
          </p:nvPr>
        </p:nvSpPr>
        <p:spPr/>
        <p:txBody>
          <a:bodyPr/>
          <a:lstStyle/>
          <a:p>
            <a:r>
              <a:rPr lang="fr-FR" noProof="0" dirty="0"/>
              <a:t>03 min</a:t>
            </a:r>
          </a:p>
        </p:txBody>
      </p:sp>
      <p:sp>
        <p:nvSpPr>
          <p:cNvPr id="8" name="Text Placeholder 3">
            <a:extLst>
              <a:ext uri="{FF2B5EF4-FFF2-40B4-BE49-F238E27FC236}">
                <a16:creationId xmlns:a16="http://schemas.microsoft.com/office/drawing/2014/main" id="{23108E09-B336-32F5-5AD2-F56FF8B62746}"/>
              </a:ext>
            </a:extLst>
          </p:cNvPr>
          <p:cNvSpPr txBox="1">
            <a:spLocks/>
          </p:cNvSpPr>
          <p:nvPr/>
        </p:nvSpPr>
        <p:spPr>
          <a:xfrm>
            <a:off x="7879220" y="2280647"/>
            <a:ext cx="1147653"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10 min</a:t>
            </a:r>
          </a:p>
        </p:txBody>
      </p:sp>
      <p:sp>
        <p:nvSpPr>
          <p:cNvPr id="9" name="Text Placeholder 3">
            <a:extLst>
              <a:ext uri="{FF2B5EF4-FFF2-40B4-BE49-F238E27FC236}">
                <a16:creationId xmlns:a16="http://schemas.microsoft.com/office/drawing/2014/main" id="{A7C59D62-7D9A-26BB-8ABB-EF94638886A1}"/>
              </a:ext>
            </a:extLst>
          </p:cNvPr>
          <p:cNvSpPr txBox="1">
            <a:spLocks/>
          </p:cNvSpPr>
          <p:nvPr/>
        </p:nvSpPr>
        <p:spPr>
          <a:xfrm>
            <a:off x="7879220" y="1466288"/>
            <a:ext cx="1147653" cy="460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10 min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20000"/>
          </a:bodyPr>
          <a:lstStyle/>
          <a:p>
            <a:r>
              <a:rPr lang="fr-FR" noProof="0" dirty="0"/>
              <a:t>10 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dirty="0">
                <a:latin typeface="Calibri" panose="020F0502020204030204"/>
              </a:rPr>
              <a:t>Bonjour ! Êtes-vous prêts à commencer notre séance ? Allons-y !</a:t>
            </a:r>
            <a:endParaRPr lang="fr-FR" noProof="0" dirty="0"/>
          </a:p>
        </p:txBody>
      </p:sp>
      <p:sp>
        <p:nvSpPr>
          <p:cNvPr id="9" name="Content Placeholder 8"/>
          <p:cNvSpPr>
            <a:spLocks noGrp="1"/>
          </p:cNvSpPr>
          <p:nvPr>
            <p:ph sz="quarter" idx="11"/>
          </p:nvPr>
        </p:nvSpPr>
        <p:spPr/>
        <p:txBody>
          <a:bodyPr/>
          <a:lstStyle/>
          <a:p>
            <a:endParaRPr lang="fr-FR" noProof="0" dirty="0"/>
          </a:p>
        </p:txBody>
      </p:sp>
      <p:pic>
        <p:nvPicPr>
          <p:cNvPr id="6" name="Google Shape;5926;p4" descr="Une fusée Soyouz décolle vers l'ISS avec un Russe et un Américain à bord, fusée  qui décolle - heartfeltfuneralcompany.co.uk"/>
          <p:cNvPicPr preferRelativeResize="0"/>
          <p:nvPr/>
        </p:nvPicPr>
        <p:blipFill rotWithShape="1">
          <a:blip r:embed="rId2"/>
          <a:srcRect l="12628" r="42945"/>
          <a:stretch>
            <a:fillRect/>
          </a:stretch>
        </p:blipFill>
        <p:spPr>
          <a:xfrm>
            <a:off x="3948453" y="1699037"/>
            <a:ext cx="4295093" cy="3951537"/>
          </a:xfrm>
          <a:prstGeom prst="ellipse">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descr="Une image contenant dessin humoristique, mammifère, illustration, clipart&#10;&#10;Le contenu généré par l’IA peut être incorrect."/>
          <p:cNvPicPr>
            <a:picLocks noChangeAspect="1"/>
          </p:cNvPicPr>
          <p:nvPr/>
        </p:nvPicPr>
        <p:blipFill>
          <a:blip r:embed="rId2"/>
          <a:stretch>
            <a:fillRect/>
          </a:stretch>
        </p:blipFill>
        <p:spPr>
          <a:xfrm>
            <a:off x="258073" y="1549840"/>
            <a:ext cx="4550664" cy="4550664"/>
          </a:xfrm>
          <a:prstGeom prst="rect">
            <a:avLst/>
          </a:prstGeom>
        </p:spPr>
      </p:pic>
      <p:grpSp>
        <p:nvGrpSpPr>
          <p:cNvPr id="2" name="Group 14"/>
          <p:cNvGrpSpPr/>
          <p:nvPr/>
        </p:nvGrpSpPr>
        <p:grpSpPr>
          <a:xfrm>
            <a:off x="4855028" y="1394568"/>
            <a:ext cx="6212869" cy="3873929"/>
            <a:chOff x="1641585" y="1048972"/>
            <a:chExt cx="5867403" cy="3260732"/>
          </a:xfrm>
        </p:grpSpPr>
        <p:sp>
          <p:nvSpPr>
            <p:cNvPr id="3" name="Rectangle : coins arrondis 10"/>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FC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4" name="Rectangle 18"/>
            <p:cNvSpPr/>
            <p:nvPr/>
          </p:nvSpPr>
          <p:spPr>
            <a:xfrm>
              <a:off x="1715066" y="1103461"/>
              <a:ext cx="5717724" cy="3124203"/>
            </a:xfrm>
            <a:prstGeom prst="rect">
              <a:avLst/>
            </a:prstGeom>
            <a:solidFill>
              <a:srgbClr val="F9D8A3"/>
            </a:solidFill>
            <a:ln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5" name="Rectangle 19"/>
            <p:cNvSpPr/>
            <p:nvPr/>
          </p:nvSpPr>
          <p:spPr>
            <a:xfrm>
              <a:off x="1802501" y="1179667"/>
              <a:ext cx="5542845" cy="2971800"/>
            </a:xfrm>
            <a:prstGeom prst="rect">
              <a:avLst/>
            </a:prstGeom>
            <a:solidFill>
              <a:srgbClr val="FFFFFF"/>
            </a:solidFill>
            <a:ln cap="flat">
              <a:solidFill>
                <a:srgbClr val="FFC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grpSp>
      <p:sp>
        <p:nvSpPr>
          <p:cNvPr id="6" name="Rectangle 20"/>
          <p:cNvSpPr/>
          <p:nvPr/>
        </p:nvSpPr>
        <p:spPr>
          <a:xfrm>
            <a:off x="5141617" y="4829489"/>
            <a:ext cx="5527345" cy="77087"/>
          </a:xfrm>
          <a:prstGeom prst="rect">
            <a:avLst/>
          </a:prstGeom>
          <a:solidFill>
            <a:srgbClr val="FFC000"/>
          </a:solidFill>
          <a:ln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7" name="Rectangle 21"/>
          <p:cNvSpPr/>
          <p:nvPr/>
        </p:nvSpPr>
        <p:spPr>
          <a:xfrm>
            <a:off x="4389349" y="1736952"/>
            <a:ext cx="1156184" cy="512421"/>
          </a:xfrm>
          <a:prstGeom prst="rect">
            <a:avLst/>
          </a:prstGeom>
          <a:solidFill>
            <a:srgbClr val="FFC000"/>
          </a:solidFill>
          <a:ln w="25402"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9" name="Rectangle 23"/>
          <p:cNvSpPr/>
          <p:nvPr/>
        </p:nvSpPr>
        <p:spPr>
          <a:xfrm>
            <a:off x="4469041" y="1746942"/>
            <a:ext cx="1052999" cy="492443"/>
          </a:xfrm>
          <a:prstGeom prst="rect">
            <a:avLst/>
          </a:prstGeom>
          <a:noFill/>
          <a:ln cap="flat">
            <a:solidFill>
              <a:srgbClr val="FFC000"/>
            </a:solidFill>
            <a:prstDash val="solid"/>
          </a:ln>
        </p:spPr>
        <p:txBody>
          <a:bodyPr vert="horz" wrap="square" lIns="121920" tIns="60960" rIns="121920" bIns="60960" anchor="t" anchorCtr="0" compatLnSpc="1">
            <a:spAutoFit/>
          </a:bodyPr>
          <a:lstStyle/>
          <a:p>
            <a:pPr algn="ctr" defTabSz="914400">
              <a:defRPr sz="1800" b="0" i="0" u="none" strike="noStrike" kern="0" cap="none" spc="0" baseline="0">
                <a:solidFill>
                  <a:srgbClr val="000000"/>
                </a:solidFill>
                <a:uFillTx/>
              </a:defRPr>
            </a:pPr>
            <a:r>
              <a:rPr lang="fr-FR" sz="2400" b="1" kern="0" noProof="0" dirty="0">
                <a:solidFill>
                  <a:srgbClr val="FFFFFF"/>
                </a:solidFill>
                <a:latin typeface="Arial" panose="020B0604020202020204"/>
                <a:cs typeface="Arial" panose="020B0604020202020204"/>
                <a:sym typeface="Arial" panose="020B0604020202020204"/>
              </a:rPr>
              <a:t>O</a:t>
            </a:r>
          </a:p>
        </p:txBody>
      </p:sp>
      <p:sp>
        <p:nvSpPr>
          <p:cNvPr id="10" name="TextBox 6"/>
          <p:cNvSpPr txBox="1"/>
          <p:nvPr/>
        </p:nvSpPr>
        <p:spPr>
          <a:xfrm>
            <a:off x="5147892" y="2280492"/>
            <a:ext cx="5869201" cy="1632435"/>
          </a:xfrm>
          <a:prstGeom prst="rect">
            <a:avLst/>
          </a:prstGeom>
          <a:noFill/>
          <a:ln cap="flat">
            <a:noFill/>
          </a:ln>
        </p:spPr>
        <p:txBody>
          <a:bodyPr vert="horz" wrap="square" lIns="0" tIns="0" rIns="0" bIns="0" anchor="t" anchorCtr="1" compatLnSpc="1">
            <a:spAutoFit/>
          </a:bodyPr>
          <a:lstStyle/>
          <a:p>
            <a:pPr algn="ctr" defTabSz="1219200">
              <a:lnSpc>
                <a:spcPct val="131000"/>
              </a:lnSpc>
              <a:defRPr sz="1800" b="0" i="0" u="none" strike="noStrike" kern="0" cap="none" spc="0" baseline="0">
                <a:solidFill>
                  <a:srgbClr val="000000"/>
                </a:solidFill>
                <a:uFillTx/>
              </a:defRPr>
            </a:pPr>
            <a:r>
              <a:rPr lang="fr-FR" sz="4800" b="1" kern="0" noProof="0" dirty="0">
                <a:solidFill>
                  <a:srgbClr val="FFC000"/>
                </a:solidFill>
                <a:latin typeface="Arial" panose="020B0604020202020204"/>
                <a:cs typeface="Arial" panose="020B0604020202020204"/>
                <a:sym typeface="Arial" panose="020B0604020202020204"/>
              </a:rPr>
              <a:t>Le rituel</a:t>
            </a:r>
          </a:p>
          <a:p>
            <a:pPr algn="ctr" defTabSz="914400">
              <a:lnSpc>
                <a:spcPct val="90000"/>
              </a:lnSpc>
              <a:spcAft>
                <a:spcPts val="2000"/>
              </a:spcAft>
              <a:defRPr sz="1800" b="0" i="0" u="none" strike="noStrike" kern="0" cap="none" spc="0" baseline="0">
                <a:solidFill>
                  <a:srgbClr val="000000"/>
                </a:solidFill>
                <a:uFillTx/>
              </a:defRPr>
            </a:pPr>
            <a:r>
              <a:rPr lang="fr-FR" sz="4800" b="1" kern="0" noProof="0" dirty="0">
                <a:solidFill>
                  <a:srgbClr val="FFC000"/>
                </a:solidFill>
                <a:latin typeface="Arial" panose="020B0604020202020204"/>
                <a:cs typeface="Arial" panose="020B0604020202020204"/>
                <a:sym typeface="Arial" panose="020B0604020202020204"/>
              </a:rPr>
              <a:t>(2 min)</a:t>
            </a:r>
            <a:endParaRPr lang="fr-FR" sz="4800" b="1" kern="0" noProof="0" dirty="0">
              <a:solidFill>
                <a:srgbClr val="FFC000"/>
              </a:solidFill>
              <a:latin typeface="Arial" panose="020B0604020202020204"/>
              <a:sym typeface="Arial" panose="020B0604020202020204"/>
            </a:endParaRPr>
          </a:p>
        </p:txBody>
      </p:sp>
      <p:sp>
        <p:nvSpPr>
          <p:cNvPr id="8" name="Titre 7"/>
          <p:cNvSpPr>
            <a:spLocks noGrp="1"/>
          </p:cNvSpPr>
          <p:nvPr>
            <p:ph type="title"/>
          </p:nvPr>
        </p:nvSpPr>
        <p:spPr/>
        <p:txBody>
          <a:bodyPr/>
          <a:lstStyle/>
          <a:p>
            <a:endParaRPr lang="fr-FR" noProof="0" dirty="0"/>
          </a:p>
        </p:txBody>
      </p:sp>
      <p:sp>
        <p:nvSpPr>
          <p:cNvPr id="12" name="Espace réservé du contenu 11"/>
          <p:cNvSpPr>
            <a:spLocks noGrp="1"/>
          </p:cNvSpPr>
          <p:nvPr>
            <p:ph sz="quarter" idx="11"/>
          </p:nvPr>
        </p:nvSpPr>
        <p:spPr/>
        <p:txBody>
          <a:bodyPr/>
          <a:lstStyle/>
          <a:p>
            <a:endParaRPr lang="fr-FR" noProof="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82" name="Google Shape;282;p9"/>
          <p:cNvPicPr preferRelativeResize="0"/>
          <p:nvPr/>
        </p:nvPicPr>
        <p:blipFill rotWithShape="1">
          <a:blip r:embed="rId3">
            <a:alphaModFix/>
          </a:blip>
          <a:srcRect/>
          <a:stretch/>
        </p:blipFill>
        <p:spPr>
          <a:xfrm>
            <a:off x="3557818" y="1762125"/>
            <a:ext cx="4253405" cy="3524251"/>
          </a:xfrm>
          <a:prstGeom prst="rect">
            <a:avLst/>
          </a:prstGeom>
          <a:noFill/>
          <a:ln>
            <a:noFill/>
          </a:ln>
        </p:spPr>
      </p:pic>
      <p:sp>
        <p:nvSpPr>
          <p:cNvPr id="283" name="Google Shape;283;p9"/>
          <p:cNvSpPr/>
          <p:nvPr/>
        </p:nvSpPr>
        <p:spPr>
          <a:xfrm>
            <a:off x="5684520" y="1106225"/>
            <a:ext cx="2538307" cy="1138072"/>
          </a:xfrm>
          <a:prstGeom prst="cloudCallout">
            <a:avLst>
              <a:gd name="adj1" fmla="val -47742"/>
              <a:gd name="adj2" fmla="val 73042"/>
            </a:avLst>
          </a:prstGeom>
          <a:solidFill>
            <a:schemeClr val="lt1"/>
          </a:solidFill>
          <a:ln w="19050" cap="flat" cmpd="sng">
            <a:solidFill>
              <a:schemeClr val="accent2"/>
            </a:solidFill>
            <a:prstDash val="solid"/>
            <a:miter lim="800000"/>
            <a:headEnd type="none" w="sm" len="sm"/>
            <a:tailEnd type="none" w="sm" len="sm"/>
          </a:ln>
        </p:spPr>
        <p:txBody>
          <a:bodyPr spcFirstLastPara="1" wrap="square" lIns="121900" tIns="60933" rIns="121900" bIns="60933" anchor="ctr" anchorCtr="0">
            <a:noAutofit/>
          </a:bodyPr>
          <a:lstStyle/>
          <a:p>
            <a:pPr algn="ctr"/>
            <a:r>
              <a:rPr lang="fr-FR" sz="1467" b="1" noProof="0" dirty="0">
                <a:solidFill>
                  <a:schemeClr val="dk1"/>
                </a:solidFill>
                <a:latin typeface="Calibri"/>
                <a:ea typeface="Calibri"/>
                <a:cs typeface="Calibri"/>
                <a:sym typeface="Calibri"/>
              </a:rPr>
              <a:t>Je vais vous montrer comment … Faites attention</a:t>
            </a:r>
            <a:endParaRPr lang="fr-FR" sz="2400" noProof="0" dirty="0"/>
          </a:p>
        </p:txBody>
      </p:sp>
      <p:sp>
        <p:nvSpPr>
          <p:cNvPr id="2" name="Titre 1">
            <a:extLst>
              <a:ext uri="{FF2B5EF4-FFF2-40B4-BE49-F238E27FC236}">
                <a16:creationId xmlns:a16="http://schemas.microsoft.com/office/drawing/2014/main" id="{81F3C9C4-2F9C-A96B-9E18-B7AA89CD50FB}"/>
              </a:ext>
            </a:extLst>
          </p:cNvPr>
          <p:cNvSpPr>
            <a:spLocks noGrp="1"/>
          </p:cNvSpPr>
          <p:nvPr>
            <p:ph type="title"/>
          </p:nvPr>
        </p:nvSpPr>
        <p:spPr/>
        <p:txBody>
          <a:bodyPr/>
          <a:lstStyle/>
          <a:p>
            <a:r>
              <a:rPr lang="fr-FR"/>
              <a:t>Voici une situation en classe. Que remarquez-vous ? Ce comportement est-il approprié ? Pourquoi ? Que faudrait-il améliorer ou changer ?</a:t>
            </a:r>
            <a:endParaRPr lang="fr-FR" dirty="0"/>
          </a:p>
        </p:txBody>
      </p:sp>
      <p:sp>
        <p:nvSpPr>
          <p:cNvPr id="4" name="Espace réservé du contenu 3">
            <a:extLst>
              <a:ext uri="{FF2B5EF4-FFF2-40B4-BE49-F238E27FC236}">
                <a16:creationId xmlns:a16="http://schemas.microsoft.com/office/drawing/2014/main" id="{A51BF73C-5ED7-0D98-E3DA-F51F3A6E1968}"/>
              </a:ext>
            </a:extLst>
          </p:cNvPr>
          <p:cNvSpPr>
            <a:spLocks noGrp="1"/>
          </p:cNvSpPr>
          <p:nvPr>
            <p:ph sz="quarter" idx="11"/>
          </p:nvPr>
        </p:nvSpPr>
        <p:spPr/>
        <p:txBody>
          <a:bodyPr/>
          <a:lstStyle/>
          <a:p>
            <a:r>
              <a:rPr lang="fr-FR"/>
              <a:t>Demander à 3 élèves au hasard en justifiant leurs réponses</a:t>
            </a:r>
            <a:endParaRPr lang="fr-FR" dirty="0"/>
          </a:p>
        </p:txBody>
      </p:sp>
    </p:spTree>
    <p:extLst>
      <p:ext uri="{BB962C8B-B14F-4D97-AF65-F5344CB8AC3E}">
        <p14:creationId xmlns:p14="http://schemas.microsoft.com/office/powerpoint/2010/main" val="1895304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Google Shape;290;p10"/>
          <p:cNvPicPr preferRelativeResize="0"/>
          <p:nvPr/>
        </p:nvPicPr>
        <p:blipFill rotWithShape="1">
          <a:blip r:embed="rId3">
            <a:alphaModFix/>
          </a:blip>
          <a:srcRect/>
          <a:stretch/>
        </p:blipFill>
        <p:spPr>
          <a:xfrm>
            <a:off x="3557818" y="1762125"/>
            <a:ext cx="4253405" cy="3524251"/>
          </a:xfrm>
          <a:prstGeom prst="rect">
            <a:avLst/>
          </a:prstGeom>
          <a:noFill/>
          <a:ln>
            <a:noFill/>
          </a:ln>
        </p:spPr>
      </p:pic>
      <p:sp>
        <p:nvSpPr>
          <p:cNvPr id="291" name="Google Shape;291;p10"/>
          <p:cNvSpPr txBox="1"/>
          <p:nvPr/>
        </p:nvSpPr>
        <p:spPr>
          <a:xfrm>
            <a:off x="1294596" y="5617278"/>
            <a:ext cx="10031129" cy="649995"/>
          </a:xfrm>
          <a:prstGeom prst="rect">
            <a:avLst/>
          </a:prstGeom>
          <a:noFill/>
          <a:ln>
            <a:noFill/>
          </a:ln>
        </p:spPr>
        <p:txBody>
          <a:bodyPr spcFirstLastPara="1" wrap="square" lIns="121900" tIns="60933" rIns="121900" bIns="60933" anchor="t" anchorCtr="0">
            <a:spAutoFit/>
          </a:bodyPr>
          <a:lstStyle/>
          <a:p>
            <a:pPr>
              <a:lnSpc>
                <a:spcPct val="107000"/>
              </a:lnSpc>
            </a:pPr>
            <a:r>
              <a:rPr lang="fr-FR" sz="1600" b="1" noProof="0" dirty="0">
                <a:solidFill>
                  <a:srgbClr val="0D0D0D"/>
                </a:solidFill>
                <a:latin typeface="Calibri"/>
                <a:ea typeface="Calibri"/>
                <a:cs typeface="Calibri"/>
                <a:sym typeface="Calibri"/>
              </a:rPr>
              <a:t>Les élèves bavardent pendant le modelage ; ils risquent de ne pas comprendre ce qu’explique l’enseignant. Ils risquent aussi de perturber leurs camarades.</a:t>
            </a:r>
            <a:endParaRPr lang="fr-FR" sz="1467" b="1" noProof="0" dirty="0">
              <a:solidFill>
                <a:srgbClr val="000000"/>
              </a:solidFill>
              <a:latin typeface="Calibri"/>
              <a:ea typeface="Calibri"/>
              <a:cs typeface="Calibri"/>
              <a:sym typeface="Calibri"/>
            </a:endParaRPr>
          </a:p>
        </p:txBody>
      </p:sp>
      <p:sp>
        <p:nvSpPr>
          <p:cNvPr id="292" name="Google Shape;292;p10"/>
          <p:cNvSpPr/>
          <p:nvPr/>
        </p:nvSpPr>
        <p:spPr>
          <a:xfrm>
            <a:off x="5684520" y="1106225"/>
            <a:ext cx="2538307" cy="1138072"/>
          </a:xfrm>
          <a:prstGeom prst="cloudCallout">
            <a:avLst>
              <a:gd name="adj1" fmla="val -47742"/>
              <a:gd name="adj2" fmla="val 73042"/>
            </a:avLst>
          </a:prstGeom>
          <a:solidFill>
            <a:schemeClr val="lt1"/>
          </a:solidFill>
          <a:ln w="19050" cap="flat" cmpd="sng">
            <a:solidFill>
              <a:schemeClr val="accent2"/>
            </a:solidFill>
            <a:prstDash val="solid"/>
            <a:miter lim="800000"/>
            <a:headEnd type="none" w="sm" len="sm"/>
            <a:tailEnd type="none" w="sm" len="sm"/>
          </a:ln>
        </p:spPr>
        <p:txBody>
          <a:bodyPr spcFirstLastPara="1" wrap="square" lIns="121900" tIns="60933" rIns="121900" bIns="60933" anchor="ctr" anchorCtr="0">
            <a:noAutofit/>
          </a:bodyPr>
          <a:lstStyle/>
          <a:p>
            <a:pPr algn="ctr"/>
            <a:r>
              <a:rPr lang="fr-FR" sz="1467" b="1" noProof="0" dirty="0">
                <a:solidFill>
                  <a:schemeClr val="dk1"/>
                </a:solidFill>
                <a:latin typeface="Calibri"/>
                <a:ea typeface="Calibri"/>
                <a:cs typeface="Calibri"/>
                <a:sym typeface="Calibri"/>
              </a:rPr>
              <a:t>Je vais vous montrer comment … Faites attention</a:t>
            </a:r>
            <a:endParaRPr lang="fr-FR" sz="2400" noProof="0" dirty="0"/>
          </a:p>
        </p:txBody>
      </p:sp>
      <p:sp>
        <p:nvSpPr>
          <p:cNvPr id="293" name="Google Shape;293;p10"/>
          <p:cNvSpPr txBox="1"/>
          <p:nvPr/>
        </p:nvSpPr>
        <p:spPr>
          <a:xfrm>
            <a:off x="782320" y="285599"/>
            <a:ext cx="7605325" cy="369277"/>
          </a:xfrm>
          <a:prstGeom prst="rect">
            <a:avLst/>
          </a:prstGeom>
          <a:noFill/>
          <a:ln>
            <a:noFill/>
          </a:ln>
        </p:spPr>
        <p:txBody>
          <a:bodyPr spcFirstLastPara="1" wrap="square" lIns="121900" tIns="60933" rIns="121900" bIns="60933" anchor="t" anchorCtr="0">
            <a:spAutoFit/>
          </a:bodyPr>
          <a:lstStyle/>
          <a:p>
            <a:pPr marL="0" lvl="1"/>
            <a:r>
              <a:rPr lang="fr-FR" sz="1600" b="1" noProof="0" dirty="0">
                <a:solidFill>
                  <a:srgbClr val="000000"/>
                </a:solidFill>
                <a:latin typeface="Calibri"/>
                <a:ea typeface="Calibri"/>
                <a:cs typeface="Calibri"/>
                <a:sym typeface="Calibri"/>
              </a:rPr>
              <a:t>C’est un mauvais comportement. Les élèves bavardent.</a:t>
            </a:r>
            <a:endParaRPr lang="fr-FR" sz="2400" noProof="0" dirty="0"/>
          </a:p>
        </p:txBody>
      </p:sp>
    </p:spTree>
    <p:extLst>
      <p:ext uri="{BB962C8B-B14F-4D97-AF65-F5344CB8AC3E}">
        <p14:creationId xmlns:p14="http://schemas.microsoft.com/office/powerpoint/2010/main" val="35480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p11"/>
          <p:cNvPicPr preferRelativeResize="0"/>
          <p:nvPr/>
        </p:nvPicPr>
        <p:blipFill rotWithShape="1">
          <a:blip r:embed="rId3">
            <a:alphaModFix/>
          </a:blip>
          <a:srcRect/>
          <a:stretch/>
        </p:blipFill>
        <p:spPr>
          <a:xfrm>
            <a:off x="3527064" y="1208529"/>
            <a:ext cx="4443248" cy="3681548"/>
          </a:xfrm>
          <a:prstGeom prst="rect">
            <a:avLst/>
          </a:prstGeom>
          <a:noFill/>
          <a:ln>
            <a:noFill/>
          </a:ln>
        </p:spPr>
      </p:pic>
      <p:sp>
        <p:nvSpPr>
          <p:cNvPr id="299" name="Google Shape;299;p11"/>
          <p:cNvSpPr txBox="1"/>
          <p:nvPr/>
        </p:nvSpPr>
        <p:spPr>
          <a:xfrm>
            <a:off x="782320" y="285599"/>
            <a:ext cx="7605325" cy="369277"/>
          </a:xfrm>
          <a:prstGeom prst="rect">
            <a:avLst/>
          </a:prstGeom>
          <a:noFill/>
          <a:ln>
            <a:noFill/>
          </a:ln>
        </p:spPr>
        <p:txBody>
          <a:bodyPr spcFirstLastPara="1" wrap="square" lIns="121900" tIns="60933" rIns="121900" bIns="60933" anchor="t" anchorCtr="0">
            <a:spAutoFit/>
          </a:bodyPr>
          <a:lstStyle/>
          <a:p>
            <a:pPr marL="0" lvl="1"/>
            <a:r>
              <a:rPr lang="fr-FR" sz="1600" b="1" noProof="0" dirty="0">
                <a:solidFill>
                  <a:srgbClr val="000000"/>
                </a:solidFill>
                <a:latin typeface="Calibri"/>
                <a:ea typeface="Calibri"/>
                <a:cs typeface="Calibri"/>
                <a:sym typeface="Calibri"/>
              </a:rPr>
              <a:t>Voici le bon comportement:</a:t>
            </a:r>
            <a:endParaRPr lang="fr-FR" sz="2400" noProof="0" dirty="0"/>
          </a:p>
        </p:txBody>
      </p:sp>
      <p:sp>
        <p:nvSpPr>
          <p:cNvPr id="300" name="Google Shape;300;p11"/>
          <p:cNvSpPr txBox="1"/>
          <p:nvPr/>
        </p:nvSpPr>
        <p:spPr>
          <a:xfrm>
            <a:off x="1535295" y="5311571"/>
            <a:ext cx="9568134" cy="615499"/>
          </a:xfrm>
          <a:prstGeom prst="rect">
            <a:avLst/>
          </a:prstGeom>
          <a:noFill/>
          <a:ln>
            <a:noFill/>
          </a:ln>
        </p:spPr>
        <p:txBody>
          <a:bodyPr spcFirstLastPara="1" wrap="square" lIns="121900" tIns="60933" rIns="121900" bIns="60933" anchor="t" anchorCtr="0">
            <a:spAutoFit/>
          </a:bodyPr>
          <a:lstStyle/>
          <a:p>
            <a:pPr algn="just"/>
            <a:r>
              <a:rPr lang="fr-FR" sz="1600" b="1" noProof="0" dirty="0">
                <a:solidFill>
                  <a:srgbClr val="000000"/>
                </a:solidFill>
                <a:latin typeface="Calibri"/>
                <a:ea typeface="Calibri"/>
                <a:cs typeface="Calibri"/>
                <a:sym typeface="Calibri"/>
              </a:rPr>
              <a:t>L’élève doit bien écouter pour comprendre ce que fait et dit l’</a:t>
            </a:r>
            <a:r>
              <a:rPr lang="fr-FR" sz="1600" b="1" noProof="0" dirty="0" err="1">
                <a:solidFill>
                  <a:srgbClr val="000000"/>
                </a:solidFill>
                <a:latin typeface="Calibri"/>
                <a:ea typeface="Calibri"/>
                <a:cs typeface="Calibri"/>
                <a:sym typeface="Calibri"/>
              </a:rPr>
              <a:t>enseignant.Le</a:t>
            </a:r>
            <a:r>
              <a:rPr lang="fr-FR" sz="1600" b="1" noProof="0" dirty="0">
                <a:solidFill>
                  <a:srgbClr val="000000"/>
                </a:solidFill>
                <a:latin typeface="Calibri"/>
                <a:ea typeface="Calibri"/>
                <a:cs typeface="Calibri"/>
                <a:sym typeface="Calibri"/>
              </a:rPr>
              <a:t> modelage demande aussi beaucoup d’attention à l’enseignant. Les bavardages peuvent le déranger et gêner toute la classe.</a:t>
            </a:r>
          </a:p>
        </p:txBody>
      </p:sp>
    </p:spTree>
    <p:extLst>
      <p:ext uri="{BB962C8B-B14F-4D97-AF65-F5344CB8AC3E}">
        <p14:creationId xmlns:p14="http://schemas.microsoft.com/office/powerpoint/2010/main" val="1476262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descr="Une image contenant dessin humoristique, mammifère, illustration, clipart&#10;&#10;Le contenu généré par l’IA peut être incorrect."/>
          <p:cNvPicPr>
            <a:picLocks noChangeAspect="1"/>
          </p:cNvPicPr>
          <p:nvPr/>
        </p:nvPicPr>
        <p:blipFill>
          <a:blip r:embed="rId2"/>
          <a:stretch>
            <a:fillRect/>
          </a:stretch>
        </p:blipFill>
        <p:spPr>
          <a:xfrm>
            <a:off x="258072" y="1056200"/>
            <a:ext cx="4550664" cy="4550664"/>
          </a:xfrm>
          <a:prstGeom prst="rect">
            <a:avLst/>
          </a:prstGeom>
        </p:spPr>
      </p:pic>
      <p:grpSp>
        <p:nvGrpSpPr>
          <p:cNvPr id="2" name="Group 14"/>
          <p:cNvGrpSpPr/>
          <p:nvPr/>
        </p:nvGrpSpPr>
        <p:grpSpPr>
          <a:xfrm>
            <a:off x="4855028" y="1394568"/>
            <a:ext cx="6212869" cy="3873929"/>
            <a:chOff x="1641585" y="1048972"/>
            <a:chExt cx="5867403" cy="3260732"/>
          </a:xfrm>
        </p:grpSpPr>
        <p:sp>
          <p:nvSpPr>
            <p:cNvPr id="3" name="Rectangle : coins arrondis 10"/>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FC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4" name="Rectangle 18"/>
            <p:cNvSpPr/>
            <p:nvPr/>
          </p:nvSpPr>
          <p:spPr>
            <a:xfrm>
              <a:off x="1715066" y="1103461"/>
              <a:ext cx="5717724" cy="3124203"/>
            </a:xfrm>
            <a:prstGeom prst="rect">
              <a:avLst/>
            </a:prstGeom>
            <a:solidFill>
              <a:srgbClr val="F9D8A3"/>
            </a:solidFill>
            <a:ln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5" name="Rectangle 19"/>
            <p:cNvSpPr/>
            <p:nvPr/>
          </p:nvSpPr>
          <p:spPr>
            <a:xfrm>
              <a:off x="1802501" y="1179667"/>
              <a:ext cx="5542845" cy="2971800"/>
            </a:xfrm>
            <a:prstGeom prst="rect">
              <a:avLst/>
            </a:prstGeom>
            <a:solidFill>
              <a:srgbClr val="FFFFFF"/>
            </a:solidFill>
            <a:ln cap="flat">
              <a:solidFill>
                <a:srgbClr val="FFC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grpSp>
      <p:sp>
        <p:nvSpPr>
          <p:cNvPr id="6" name="Rectangle 20"/>
          <p:cNvSpPr/>
          <p:nvPr/>
        </p:nvSpPr>
        <p:spPr>
          <a:xfrm>
            <a:off x="5141617" y="4829489"/>
            <a:ext cx="5527345" cy="77087"/>
          </a:xfrm>
          <a:prstGeom prst="rect">
            <a:avLst/>
          </a:prstGeom>
          <a:solidFill>
            <a:srgbClr val="FFC000"/>
          </a:solidFill>
          <a:ln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7" name="Rectangle 21"/>
          <p:cNvSpPr/>
          <p:nvPr/>
        </p:nvSpPr>
        <p:spPr>
          <a:xfrm>
            <a:off x="4389349" y="1736952"/>
            <a:ext cx="1156184" cy="512421"/>
          </a:xfrm>
          <a:prstGeom prst="rect">
            <a:avLst/>
          </a:prstGeom>
          <a:solidFill>
            <a:srgbClr val="FFC000"/>
          </a:solidFill>
          <a:ln w="25402"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9" name="Rectangle 23"/>
          <p:cNvSpPr/>
          <p:nvPr/>
        </p:nvSpPr>
        <p:spPr>
          <a:xfrm>
            <a:off x="4469041" y="1746942"/>
            <a:ext cx="1052999" cy="492443"/>
          </a:xfrm>
          <a:prstGeom prst="rect">
            <a:avLst/>
          </a:prstGeom>
          <a:noFill/>
          <a:ln cap="flat">
            <a:solidFill>
              <a:srgbClr val="FFC000"/>
            </a:solidFill>
            <a:prstDash val="solid"/>
          </a:ln>
        </p:spPr>
        <p:txBody>
          <a:bodyPr vert="horz" wrap="square" lIns="121920" tIns="60960" rIns="121920" bIns="60960" anchor="t" anchorCtr="0" compatLnSpc="1">
            <a:spAutoFit/>
          </a:bodyPr>
          <a:lstStyle/>
          <a:p>
            <a:pPr algn="ctr" defTabSz="914400">
              <a:defRPr sz="1800" b="0" i="0" u="none" strike="noStrike" kern="0" cap="none" spc="0" baseline="0">
                <a:solidFill>
                  <a:srgbClr val="000000"/>
                </a:solidFill>
                <a:uFillTx/>
              </a:defRPr>
            </a:pPr>
            <a:r>
              <a:rPr lang="fr-FR" sz="2400" b="1" kern="0" noProof="0" dirty="0">
                <a:solidFill>
                  <a:srgbClr val="FFFFFF"/>
                </a:solidFill>
                <a:latin typeface="Arial" panose="020B0604020202020204"/>
                <a:cs typeface="Arial" panose="020B0604020202020204"/>
                <a:sym typeface="Arial" panose="020B0604020202020204"/>
              </a:rPr>
              <a:t>O</a:t>
            </a:r>
          </a:p>
        </p:txBody>
      </p:sp>
      <p:sp>
        <p:nvSpPr>
          <p:cNvPr id="10" name="TextBox 6"/>
          <p:cNvSpPr txBox="1"/>
          <p:nvPr/>
        </p:nvSpPr>
        <p:spPr>
          <a:xfrm>
            <a:off x="5147892" y="2280492"/>
            <a:ext cx="5869201" cy="2600071"/>
          </a:xfrm>
          <a:prstGeom prst="rect">
            <a:avLst/>
          </a:prstGeom>
          <a:noFill/>
          <a:ln cap="flat">
            <a:noFill/>
          </a:ln>
        </p:spPr>
        <p:txBody>
          <a:bodyPr vert="horz" wrap="square" lIns="0" tIns="0" rIns="0" bIns="0" anchor="t" anchorCtr="1" compatLnSpc="1">
            <a:spAutoFit/>
          </a:bodyPr>
          <a:lstStyle/>
          <a:p>
            <a:pPr algn="ctr" defTabSz="1219200">
              <a:lnSpc>
                <a:spcPct val="131000"/>
              </a:lnSpc>
              <a:defRPr sz="1800" b="0" i="0" u="none" strike="noStrike" kern="0" cap="none" spc="0" baseline="0">
                <a:solidFill>
                  <a:srgbClr val="000000"/>
                </a:solidFill>
                <a:uFillTx/>
              </a:defRPr>
            </a:pPr>
            <a:r>
              <a:rPr lang="fr-FR" sz="4800" b="1" kern="0" noProof="0" dirty="0">
                <a:solidFill>
                  <a:srgbClr val="FFC000"/>
                </a:solidFill>
                <a:latin typeface="Arial" panose="020B0604020202020204"/>
                <a:cs typeface="Arial" panose="020B0604020202020204"/>
                <a:sym typeface="Arial" panose="020B0604020202020204"/>
              </a:rPr>
              <a:t>Réactivation des prérequis</a:t>
            </a:r>
          </a:p>
          <a:p>
            <a:pPr algn="ctr" defTabSz="914400">
              <a:lnSpc>
                <a:spcPct val="90000"/>
              </a:lnSpc>
              <a:spcAft>
                <a:spcPts val="2000"/>
              </a:spcAft>
              <a:defRPr sz="1800" b="0" i="0" u="none" strike="noStrike" kern="0" cap="none" spc="0" baseline="0">
                <a:solidFill>
                  <a:srgbClr val="000000"/>
                </a:solidFill>
                <a:uFillTx/>
              </a:defRPr>
            </a:pPr>
            <a:r>
              <a:rPr lang="fr-FR" sz="4800" b="1" kern="0" noProof="0" dirty="0">
                <a:solidFill>
                  <a:srgbClr val="FFC000"/>
                </a:solidFill>
                <a:latin typeface="Arial" panose="020B0604020202020204"/>
                <a:cs typeface="Arial" panose="020B0604020202020204"/>
                <a:sym typeface="Arial" panose="020B0604020202020204"/>
              </a:rPr>
              <a:t>(6 min)</a:t>
            </a:r>
            <a:endParaRPr lang="fr-FR" sz="4800" b="1" kern="0" noProof="0" dirty="0">
              <a:solidFill>
                <a:srgbClr val="FFC000"/>
              </a:solidFill>
              <a:latin typeface="Arial" panose="020B0604020202020204"/>
              <a:sym typeface="Arial" panose="020B0604020202020204"/>
            </a:endParaRPr>
          </a:p>
        </p:txBody>
      </p:sp>
      <p:sp>
        <p:nvSpPr>
          <p:cNvPr id="8" name="Titre 7"/>
          <p:cNvSpPr>
            <a:spLocks noGrp="1"/>
          </p:cNvSpPr>
          <p:nvPr>
            <p:ph type="title"/>
          </p:nvPr>
        </p:nvSpPr>
        <p:spPr/>
        <p:txBody>
          <a:bodyPr/>
          <a:lstStyle/>
          <a:p>
            <a:endParaRPr lang="fr-FR" noProof="0" dirty="0"/>
          </a:p>
        </p:txBody>
      </p:sp>
      <p:sp>
        <p:nvSpPr>
          <p:cNvPr id="12" name="Espace réservé du contenu 11"/>
          <p:cNvSpPr>
            <a:spLocks noGrp="1"/>
          </p:cNvSpPr>
          <p:nvPr>
            <p:ph sz="quarter" idx="11"/>
          </p:nvPr>
        </p:nvSpPr>
        <p:spPr/>
        <p:txBody>
          <a:bodyPr/>
          <a:lstStyle/>
          <a:p>
            <a:endParaRPr lang="fr-FR" noProof="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dirty="0"/>
              <a:t>Choisir vrai ou faux.</a:t>
            </a:r>
          </a:p>
        </p:txBody>
      </p:sp>
      <p:sp>
        <p:nvSpPr>
          <p:cNvPr id="4" name="Espace réservé du contenu 3"/>
          <p:cNvSpPr>
            <a:spLocks noGrp="1"/>
          </p:cNvSpPr>
          <p:nvPr>
            <p:ph sz="quarter" idx="11"/>
          </p:nvPr>
        </p:nvSpPr>
        <p:spPr/>
        <p:txBody>
          <a:bodyPr>
            <a:normAutofit/>
          </a:bodyPr>
          <a:lstStyle/>
          <a:p>
            <a:pPr marL="0" indent="0"/>
            <a:r>
              <a:rPr lang="fr-FR" noProof="0" dirty="0">
                <a:solidFill>
                  <a:prstClr val="white">
                    <a:lumMod val="65000"/>
                  </a:prstClr>
                </a:solidFill>
                <a:latin typeface="Calibri" panose="020F0502020204030204"/>
              </a:rPr>
              <a:t>Les élèves répondent sur leurs ardoises. L’</a:t>
            </a:r>
            <a:r>
              <a:rPr lang="fr-FR" noProof="0" dirty="0" err="1">
                <a:solidFill>
                  <a:prstClr val="white">
                    <a:lumMod val="65000"/>
                  </a:prstClr>
                </a:solidFill>
                <a:latin typeface="Calibri" panose="020F0502020204030204"/>
              </a:rPr>
              <a:t>enseignant·e</a:t>
            </a:r>
            <a:r>
              <a:rPr lang="fr-FR" noProof="0" dirty="0">
                <a:solidFill>
                  <a:prstClr val="white">
                    <a:lumMod val="65000"/>
                  </a:prstClr>
                </a:solidFill>
                <a:latin typeface="Calibri" panose="020F0502020204030204"/>
              </a:rPr>
              <a:t> reformule ou utilise l’alternance linguistique pour assurer la compréhension.</a:t>
            </a:r>
          </a:p>
        </p:txBody>
      </p:sp>
      <p:grpSp>
        <p:nvGrpSpPr>
          <p:cNvPr id="9" name="Groupe 8"/>
          <p:cNvGrpSpPr/>
          <p:nvPr/>
        </p:nvGrpSpPr>
        <p:grpSpPr>
          <a:xfrm>
            <a:off x="11493365" y="427318"/>
            <a:ext cx="497596" cy="431295"/>
            <a:chOff x="779844" y="4335989"/>
            <a:chExt cx="563238" cy="575842"/>
          </a:xfrm>
        </p:grpSpPr>
        <p:pic>
          <p:nvPicPr>
            <p:cNvPr id="10" name="Google Shape;307;p51" descr="Une image contenant Dessin animé, clipart, Animation, illustration&#10;&#10;Description générée automatiquement"/>
            <p:cNvPicPr preferRelativeResize="0"/>
            <p:nvPr/>
          </p:nvPicPr>
          <p:blipFill rotWithShape="1">
            <a:blip r:embed="rId2" cstate="print"/>
            <a:srcRect l="18242" t="9344" r="18458" b="23864"/>
            <a:stretch>
              <a:fillRect/>
            </a:stretch>
          </p:blipFill>
          <p:spPr>
            <a:xfrm>
              <a:off x="779844" y="4335989"/>
              <a:ext cx="563238" cy="575842"/>
            </a:xfrm>
            <a:prstGeom prst="rect">
              <a:avLst/>
            </a:prstGeom>
            <a:noFill/>
            <a:ln>
              <a:noFill/>
            </a:ln>
          </p:spPr>
        </p:pic>
        <p:sp>
          <p:nvSpPr>
            <p:cNvPr id="11" name="Rectangle 10"/>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3" name="AutoShape 2" descr="Chapitre I - Le circuit électrique - Physique-Chimie au Collè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noProof="0" dirty="0"/>
          </a:p>
        </p:txBody>
      </p:sp>
      <p:sp>
        <p:nvSpPr>
          <p:cNvPr id="43" name="Rectangle : coins arrondis 1">
            <a:extLst>
              <a:ext uri="{FF2B5EF4-FFF2-40B4-BE49-F238E27FC236}">
                <a16:creationId xmlns:a16="http://schemas.microsoft.com/office/drawing/2014/main" id="{70A26C88-FE9B-2F8C-8EC3-79DE59B6761F}"/>
              </a:ext>
            </a:extLst>
          </p:cNvPr>
          <p:cNvSpPr/>
          <p:nvPr/>
        </p:nvSpPr>
        <p:spPr>
          <a:xfrm>
            <a:off x="3748484" y="5450753"/>
            <a:ext cx="1520466" cy="43200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Vrai</a:t>
            </a:r>
            <a:endParaRPr lang="fr-FR" sz="2400" baseline="30000" noProof="0" dirty="0">
              <a:solidFill>
                <a:schemeClr val="tx1"/>
              </a:solidFill>
            </a:endParaRPr>
          </a:p>
        </p:txBody>
      </p:sp>
      <p:sp>
        <p:nvSpPr>
          <p:cNvPr id="44" name="Rectangle : coins arrondis 1">
            <a:extLst>
              <a:ext uri="{FF2B5EF4-FFF2-40B4-BE49-F238E27FC236}">
                <a16:creationId xmlns:a16="http://schemas.microsoft.com/office/drawing/2014/main" id="{70A26C88-FE9B-2F8C-8EC3-79DE59B6761F}"/>
              </a:ext>
            </a:extLst>
          </p:cNvPr>
          <p:cNvSpPr/>
          <p:nvPr/>
        </p:nvSpPr>
        <p:spPr>
          <a:xfrm>
            <a:off x="8195091" y="5456330"/>
            <a:ext cx="1520466" cy="425885"/>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defRPr/>
            </a:pPr>
            <a:r>
              <a:rPr lang="fr-FR" sz="2400" kern="0" noProof="0" dirty="0">
                <a:solidFill>
                  <a:prstClr val="black"/>
                </a:solidFill>
              </a:rPr>
              <a:t>Faux </a:t>
            </a:r>
            <a:endParaRPr lang="fr-FR" sz="2400" kern="0" baseline="30000" noProof="0" dirty="0">
              <a:solidFill>
                <a:prstClr val="black"/>
              </a:solidFill>
            </a:endParaRPr>
          </a:p>
        </p:txBody>
      </p:sp>
      <p:sp>
        <p:nvSpPr>
          <p:cNvPr id="47" name="Rectangle : coins arrondis 2">
            <a:extLst>
              <a:ext uri="{FF2B5EF4-FFF2-40B4-BE49-F238E27FC236}">
                <a16:creationId xmlns:a16="http://schemas.microsoft.com/office/drawing/2014/main" id="{3A049962-2FFB-C470-C188-5A0F1387BA83}"/>
              </a:ext>
            </a:extLst>
          </p:cNvPr>
          <p:cNvSpPr/>
          <p:nvPr/>
        </p:nvSpPr>
        <p:spPr>
          <a:xfrm>
            <a:off x="3300726" y="5451291"/>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48" name="Rectangle : coins arrondis 2">
            <a:extLst>
              <a:ext uri="{FF2B5EF4-FFF2-40B4-BE49-F238E27FC236}">
                <a16:creationId xmlns:a16="http://schemas.microsoft.com/office/drawing/2014/main" id="{3A049962-2FFB-C470-C188-5A0F1387BA83}"/>
              </a:ext>
            </a:extLst>
          </p:cNvPr>
          <p:cNvSpPr/>
          <p:nvPr/>
        </p:nvSpPr>
        <p:spPr>
          <a:xfrm>
            <a:off x="7747333" y="5456330"/>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pic>
        <p:nvPicPr>
          <p:cNvPr id="6" name="Picture 5"/>
          <p:cNvPicPr>
            <a:picLocks noChangeAspect="1"/>
          </p:cNvPicPr>
          <p:nvPr/>
        </p:nvPicPr>
        <p:blipFill>
          <a:blip r:embed="rId3"/>
          <a:stretch>
            <a:fillRect/>
          </a:stretch>
        </p:blipFill>
        <p:spPr>
          <a:xfrm>
            <a:off x="4313974" y="2372433"/>
            <a:ext cx="3320147" cy="2644863"/>
          </a:xfrm>
          <a:prstGeom prst="rect">
            <a:avLst/>
          </a:prstGeom>
        </p:spPr>
      </p:pic>
      <p:sp>
        <p:nvSpPr>
          <p:cNvPr id="16" name="ZoneTexte 23">
            <a:extLst>
              <a:ext uri="{FF2B5EF4-FFF2-40B4-BE49-F238E27FC236}">
                <a16:creationId xmlns:a16="http://schemas.microsoft.com/office/drawing/2014/main" id="{6A3203A9-12D6-5297-B5A1-F77FADF6A760}"/>
              </a:ext>
            </a:extLst>
          </p:cNvPr>
          <p:cNvSpPr txBox="1"/>
          <p:nvPr/>
        </p:nvSpPr>
        <p:spPr>
          <a:xfrm>
            <a:off x="924698" y="1796398"/>
            <a:ext cx="9891347" cy="461665"/>
          </a:xfrm>
          <a:prstGeom prst="rect">
            <a:avLst/>
          </a:prstGeom>
          <a:solidFill>
            <a:schemeClr val="accent3">
              <a:lumMod val="20000"/>
              <a:lumOff val="80000"/>
            </a:schemeClr>
          </a:solidFill>
        </p:spPr>
        <p:txBody>
          <a:bodyPr wrap="square" rtlCol="0">
            <a:spAutoFit/>
          </a:bodyPr>
          <a:lstStyle/>
          <a:p>
            <a:pPr algn="ctr"/>
            <a:r>
              <a:rPr lang="fr-FR" sz="2400" noProof="0" dirty="0"/>
              <a:t>Cet aimant droit n’a qu’un seul pôle. </a:t>
            </a:r>
          </a:p>
        </p:txBody>
      </p:sp>
    </p:spTree>
    <p:extLst>
      <p:ext uri="{BB962C8B-B14F-4D97-AF65-F5344CB8AC3E}">
        <p14:creationId xmlns:p14="http://schemas.microsoft.com/office/powerpoint/2010/main" val="3254335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dirty="0"/>
              <a:t>La réponse correcte est B : Un aimant possède deux pôles, appelés pôle nord et pôle sud.</a:t>
            </a:r>
          </a:p>
        </p:txBody>
      </p:sp>
      <p:sp>
        <p:nvSpPr>
          <p:cNvPr id="4" name="Espace réservé du contenu 3"/>
          <p:cNvSpPr>
            <a:spLocks noGrp="1"/>
          </p:cNvSpPr>
          <p:nvPr>
            <p:ph sz="quarter" idx="11"/>
          </p:nvPr>
        </p:nvSpPr>
        <p:spPr/>
        <p:txBody>
          <a:bodyPr>
            <a:normAutofit/>
          </a:bodyPr>
          <a:lstStyle/>
          <a:p>
            <a:pPr marL="0" indent="0"/>
            <a:r>
              <a:rPr lang="fr-FR" noProof="0" dirty="0">
                <a:solidFill>
                  <a:prstClr val="white">
                    <a:lumMod val="65000"/>
                  </a:prstClr>
                </a:solidFill>
                <a:latin typeface="Calibri" panose="020F0502020204030204"/>
              </a:rPr>
              <a:t>L’</a:t>
            </a:r>
            <a:r>
              <a:rPr lang="fr-FR" noProof="0" dirty="0" err="1">
                <a:solidFill>
                  <a:prstClr val="white">
                    <a:lumMod val="65000"/>
                  </a:prstClr>
                </a:solidFill>
                <a:latin typeface="Calibri" panose="020F0502020204030204"/>
              </a:rPr>
              <a:t>enseignant·e</a:t>
            </a:r>
            <a:r>
              <a:rPr lang="fr-FR" noProof="0" dirty="0">
                <a:solidFill>
                  <a:prstClr val="white">
                    <a:lumMod val="65000"/>
                  </a:prstClr>
                </a:solidFill>
                <a:latin typeface="Calibri" panose="020F0502020204030204"/>
              </a:rPr>
              <a:t> demande aux élèves d’expliciter leur réponse. </a:t>
            </a:r>
          </a:p>
        </p:txBody>
      </p:sp>
      <p:pic>
        <p:nvPicPr>
          <p:cNvPr id="8" name="Image 8"/>
          <p:cNvPicPr>
            <a:picLocks noChangeAspect="1"/>
          </p:cNvPicPr>
          <p:nvPr/>
        </p:nvPicPr>
        <p:blipFill>
          <a:blip r:embed="rId2"/>
          <a:stretch>
            <a:fillRect/>
          </a:stretch>
        </p:blipFill>
        <p:spPr>
          <a:xfrm>
            <a:off x="11557601" y="451681"/>
            <a:ext cx="433313" cy="433313"/>
          </a:xfrm>
          <a:prstGeom prst="rect">
            <a:avLst/>
          </a:prstGeom>
        </p:spPr>
      </p:pic>
      <p:pic>
        <p:nvPicPr>
          <p:cNvPr id="61" name="Graphique 15" descr="Coche avec un remplissage uni">
            <a:extLst>
              <a:ext uri="{FF2B5EF4-FFF2-40B4-BE49-F238E27FC236}">
                <a16:creationId xmlns:a16="http://schemas.microsoft.com/office/drawing/2014/main" id="{A236EEA3-49D6-D0F6-B01A-5B8E0420F4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49246" y="5324338"/>
            <a:ext cx="684830" cy="684830"/>
          </a:xfrm>
          <a:prstGeom prst="rect">
            <a:avLst/>
          </a:prstGeom>
        </p:spPr>
      </p:pic>
      <p:sp>
        <p:nvSpPr>
          <p:cNvPr id="13" name="ZoneTexte 23">
            <a:extLst>
              <a:ext uri="{FF2B5EF4-FFF2-40B4-BE49-F238E27FC236}">
                <a16:creationId xmlns:a16="http://schemas.microsoft.com/office/drawing/2014/main" id="{6A3203A9-12D6-5297-B5A1-F77FADF6A760}"/>
              </a:ext>
            </a:extLst>
          </p:cNvPr>
          <p:cNvSpPr txBox="1"/>
          <p:nvPr/>
        </p:nvSpPr>
        <p:spPr>
          <a:xfrm>
            <a:off x="924698" y="1796398"/>
            <a:ext cx="9891347" cy="461665"/>
          </a:xfrm>
          <a:prstGeom prst="rect">
            <a:avLst/>
          </a:prstGeom>
          <a:solidFill>
            <a:schemeClr val="accent3">
              <a:lumMod val="20000"/>
              <a:lumOff val="80000"/>
            </a:schemeClr>
          </a:solidFill>
        </p:spPr>
        <p:txBody>
          <a:bodyPr wrap="square" rtlCol="0">
            <a:spAutoFit/>
          </a:bodyPr>
          <a:lstStyle/>
          <a:p>
            <a:pPr algn="ctr"/>
            <a:r>
              <a:rPr lang="fr-FR" sz="2400" noProof="0" dirty="0"/>
              <a:t>Cet aimant droit n’a qu’un seul pôle. </a:t>
            </a:r>
          </a:p>
        </p:txBody>
      </p:sp>
      <p:sp>
        <p:nvSpPr>
          <p:cNvPr id="14" name="Rectangle : coins arrondis 1">
            <a:extLst>
              <a:ext uri="{FF2B5EF4-FFF2-40B4-BE49-F238E27FC236}">
                <a16:creationId xmlns:a16="http://schemas.microsoft.com/office/drawing/2014/main" id="{70A26C88-FE9B-2F8C-8EC3-79DE59B6761F}"/>
              </a:ext>
            </a:extLst>
          </p:cNvPr>
          <p:cNvSpPr/>
          <p:nvPr/>
        </p:nvSpPr>
        <p:spPr>
          <a:xfrm>
            <a:off x="3748484" y="5450753"/>
            <a:ext cx="1520466" cy="43200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Vrai</a:t>
            </a:r>
            <a:endParaRPr lang="fr-FR" sz="2400" baseline="30000" noProof="0" dirty="0">
              <a:solidFill>
                <a:schemeClr val="tx1"/>
              </a:solidFill>
            </a:endParaRPr>
          </a:p>
        </p:txBody>
      </p:sp>
      <p:sp>
        <p:nvSpPr>
          <p:cNvPr id="15" name="Rectangle : coins arrondis 1">
            <a:extLst>
              <a:ext uri="{FF2B5EF4-FFF2-40B4-BE49-F238E27FC236}">
                <a16:creationId xmlns:a16="http://schemas.microsoft.com/office/drawing/2014/main" id="{70A26C88-FE9B-2F8C-8EC3-79DE59B6761F}"/>
              </a:ext>
            </a:extLst>
          </p:cNvPr>
          <p:cNvSpPr/>
          <p:nvPr/>
        </p:nvSpPr>
        <p:spPr>
          <a:xfrm>
            <a:off x="8195091" y="5456330"/>
            <a:ext cx="1520466" cy="425885"/>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defRPr/>
            </a:pPr>
            <a:r>
              <a:rPr lang="fr-FR" sz="2400" kern="0" noProof="0" dirty="0">
                <a:solidFill>
                  <a:prstClr val="black"/>
                </a:solidFill>
              </a:rPr>
              <a:t>Faux </a:t>
            </a:r>
            <a:endParaRPr lang="fr-FR" sz="2400" kern="0" baseline="30000" noProof="0" dirty="0">
              <a:solidFill>
                <a:prstClr val="black"/>
              </a:solidFill>
            </a:endParaRPr>
          </a:p>
        </p:txBody>
      </p:sp>
      <p:sp>
        <p:nvSpPr>
          <p:cNvPr id="16" name="Rectangle : coins arrondis 2">
            <a:extLst>
              <a:ext uri="{FF2B5EF4-FFF2-40B4-BE49-F238E27FC236}">
                <a16:creationId xmlns:a16="http://schemas.microsoft.com/office/drawing/2014/main" id="{3A049962-2FFB-C470-C188-5A0F1387BA83}"/>
              </a:ext>
            </a:extLst>
          </p:cNvPr>
          <p:cNvSpPr/>
          <p:nvPr/>
        </p:nvSpPr>
        <p:spPr>
          <a:xfrm>
            <a:off x="3300726" y="5451291"/>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17" name="Rectangle : coins arrondis 2">
            <a:extLst>
              <a:ext uri="{FF2B5EF4-FFF2-40B4-BE49-F238E27FC236}">
                <a16:creationId xmlns:a16="http://schemas.microsoft.com/office/drawing/2014/main" id="{3A049962-2FFB-C470-C188-5A0F1387BA83}"/>
              </a:ext>
            </a:extLst>
          </p:cNvPr>
          <p:cNvSpPr/>
          <p:nvPr/>
        </p:nvSpPr>
        <p:spPr>
          <a:xfrm>
            <a:off x="7747333" y="5456330"/>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pic>
        <p:nvPicPr>
          <p:cNvPr id="18" name="Picture 17"/>
          <p:cNvPicPr>
            <a:picLocks noChangeAspect="1"/>
          </p:cNvPicPr>
          <p:nvPr/>
        </p:nvPicPr>
        <p:blipFill>
          <a:blip r:embed="rId4"/>
          <a:stretch>
            <a:fillRect/>
          </a:stretch>
        </p:blipFill>
        <p:spPr>
          <a:xfrm>
            <a:off x="4313974" y="2372433"/>
            <a:ext cx="3320147" cy="2644863"/>
          </a:xfrm>
          <a:prstGeom prst="rect">
            <a:avLst/>
          </a:prstGeom>
        </p:spPr>
      </p:pic>
    </p:spTree>
    <p:extLst>
      <p:ext uri="{BB962C8B-B14F-4D97-AF65-F5344CB8AC3E}">
        <p14:creationId xmlns:p14="http://schemas.microsoft.com/office/powerpoint/2010/main" val="38383894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dirty="0"/>
              <a:t>Répondre par ‘’Oui’’ ou ‘’Non’’.</a:t>
            </a:r>
          </a:p>
        </p:txBody>
      </p:sp>
      <p:sp>
        <p:nvSpPr>
          <p:cNvPr id="4" name="Espace réservé du contenu 3"/>
          <p:cNvSpPr>
            <a:spLocks noGrp="1"/>
          </p:cNvSpPr>
          <p:nvPr>
            <p:ph sz="quarter" idx="11"/>
          </p:nvPr>
        </p:nvSpPr>
        <p:spPr/>
        <p:txBody>
          <a:bodyPr>
            <a:normAutofit/>
          </a:bodyPr>
          <a:lstStyle/>
          <a:p>
            <a:pPr marL="0" indent="0"/>
            <a:r>
              <a:rPr lang="fr-FR" noProof="0" dirty="0">
                <a:solidFill>
                  <a:prstClr val="white">
                    <a:lumMod val="65000"/>
                  </a:prstClr>
                </a:solidFill>
                <a:latin typeface="Calibri" panose="020F0502020204030204"/>
              </a:rPr>
              <a:t>Les élèves répondent sur leurs ardoises. L’</a:t>
            </a:r>
            <a:r>
              <a:rPr lang="fr-FR" noProof="0" dirty="0" err="1">
                <a:solidFill>
                  <a:prstClr val="white">
                    <a:lumMod val="65000"/>
                  </a:prstClr>
                </a:solidFill>
                <a:latin typeface="Calibri" panose="020F0502020204030204"/>
              </a:rPr>
              <a:t>enseignant·e</a:t>
            </a:r>
            <a:r>
              <a:rPr lang="fr-FR" noProof="0" dirty="0">
                <a:solidFill>
                  <a:prstClr val="white">
                    <a:lumMod val="65000"/>
                  </a:prstClr>
                </a:solidFill>
                <a:latin typeface="Calibri" panose="020F0502020204030204"/>
              </a:rPr>
              <a:t> reformule ou utilise l’alternance linguistique pour assurer la compréhension.</a:t>
            </a:r>
          </a:p>
        </p:txBody>
      </p:sp>
      <p:grpSp>
        <p:nvGrpSpPr>
          <p:cNvPr id="9" name="Groupe 8"/>
          <p:cNvGrpSpPr/>
          <p:nvPr/>
        </p:nvGrpSpPr>
        <p:grpSpPr>
          <a:xfrm>
            <a:off x="11493365" y="427318"/>
            <a:ext cx="497596" cy="431295"/>
            <a:chOff x="779844" y="4335989"/>
            <a:chExt cx="563238" cy="575842"/>
          </a:xfrm>
        </p:grpSpPr>
        <p:pic>
          <p:nvPicPr>
            <p:cNvPr id="10" name="Google Shape;307;p51" descr="Une image contenant Dessin animé, clipart, Animation, illustration&#10;&#10;Description générée automatiquement"/>
            <p:cNvPicPr preferRelativeResize="0"/>
            <p:nvPr/>
          </p:nvPicPr>
          <p:blipFill rotWithShape="1">
            <a:blip r:embed="rId2" cstate="print"/>
            <a:srcRect l="18242" t="9344" r="18458" b="23864"/>
            <a:stretch>
              <a:fillRect/>
            </a:stretch>
          </p:blipFill>
          <p:spPr>
            <a:xfrm>
              <a:off x="779844" y="4335989"/>
              <a:ext cx="563238" cy="575842"/>
            </a:xfrm>
            <a:prstGeom prst="rect">
              <a:avLst/>
            </a:prstGeom>
            <a:noFill/>
            <a:ln>
              <a:noFill/>
            </a:ln>
          </p:spPr>
        </p:pic>
        <p:sp>
          <p:nvSpPr>
            <p:cNvPr id="11" name="Rectangle 10"/>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3" name="AutoShape 2" descr="Chapitre I - Le circuit électrique - Physique-Chimie au Collè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noProof="0" dirty="0"/>
          </a:p>
        </p:txBody>
      </p:sp>
      <p:sp>
        <p:nvSpPr>
          <p:cNvPr id="19" name="ZoneTexte 23">
            <a:extLst>
              <a:ext uri="{FF2B5EF4-FFF2-40B4-BE49-F238E27FC236}">
                <a16:creationId xmlns:a16="http://schemas.microsoft.com/office/drawing/2014/main" id="{6A3203A9-12D6-5297-B5A1-F77FADF6A760}"/>
              </a:ext>
            </a:extLst>
          </p:cNvPr>
          <p:cNvSpPr txBox="1"/>
          <p:nvPr/>
        </p:nvSpPr>
        <p:spPr>
          <a:xfrm>
            <a:off x="960582" y="1692224"/>
            <a:ext cx="9974640" cy="461665"/>
          </a:xfrm>
          <a:prstGeom prst="rect">
            <a:avLst/>
          </a:prstGeom>
          <a:solidFill>
            <a:schemeClr val="accent3">
              <a:lumMod val="20000"/>
              <a:lumOff val="80000"/>
            </a:schemeClr>
          </a:solidFill>
        </p:spPr>
        <p:txBody>
          <a:bodyPr wrap="square" rtlCol="0">
            <a:spAutoFit/>
          </a:bodyPr>
          <a:lstStyle/>
          <a:p>
            <a:pPr algn="ctr"/>
            <a:r>
              <a:rPr lang="fr-FR" sz="2400" noProof="0" dirty="0"/>
              <a:t>On appelle ce composant électrique une bobine à spires.</a:t>
            </a:r>
          </a:p>
        </p:txBody>
      </p:sp>
      <p:sp>
        <p:nvSpPr>
          <p:cNvPr id="25" name="Rectangle : coins arrondis 1">
            <a:extLst>
              <a:ext uri="{FF2B5EF4-FFF2-40B4-BE49-F238E27FC236}">
                <a16:creationId xmlns:a16="http://schemas.microsoft.com/office/drawing/2014/main" id="{70A26C88-FE9B-2F8C-8EC3-79DE59B6761F}"/>
              </a:ext>
            </a:extLst>
          </p:cNvPr>
          <p:cNvSpPr/>
          <p:nvPr/>
        </p:nvSpPr>
        <p:spPr>
          <a:xfrm>
            <a:off x="7970334" y="3850640"/>
            <a:ext cx="1520466" cy="43200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Oui</a:t>
            </a:r>
            <a:endParaRPr lang="fr-FR" sz="2400" baseline="30000" noProof="0" dirty="0">
              <a:solidFill>
                <a:schemeClr val="tx1"/>
              </a:solidFill>
            </a:endParaRPr>
          </a:p>
        </p:txBody>
      </p:sp>
      <p:sp>
        <p:nvSpPr>
          <p:cNvPr id="26" name="Rectangle : coins arrondis 1">
            <a:extLst>
              <a:ext uri="{FF2B5EF4-FFF2-40B4-BE49-F238E27FC236}">
                <a16:creationId xmlns:a16="http://schemas.microsoft.com/office/drawing/2014/main" id="{70A26C88-FE9B-2F8C-8EC3-79DE59B6761F}"/>
              </a:ext>
            </a:extLst>
          </p:cNvPr>
          <p:cNvSpPr/>
          <p:nvPr/>
        </p:nvSpPr>
        <p:spPr>
          <a:xfrm>
            <a:off x="7970334" y="5066591"/>
            <a:ext cx="1520466" cy="425885"/>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defRPr/>
            </a:pPr>
            <a:r>
              <a:rPr lang="fr-FR" sz="2400" kern="0" noProof="0" dirty="0">
                <a:solidFill>
                  <a:prstClr val="black"/>
                </a:solidFill>
              </a:rPr>
              <a:t>Non </a:t>
            </a:r>
            <a:endParaRPr lang="fr-FR" sz="2400" kern="0" baseline="30000" noProof="0" dirty="0">
              <a:solidFill>
                <a:prstClr val="black"/>
              </a:solidFill>
            </a:endParaRPr>
          </a:p>
        </p:txBody>
      </p:sp>
      <p:sp>
        <p:nvSpPr>
          <p:cNvPr id="29" name="Rectangle : coins arrondis 2">
            <a:extLst>
              <a:ext uri="{FF2B5EF4-FFF2-40B4-BE49-F238E27FC236}">
                <a16:creationId xmlns:a16="http://schemas.microsoft.com/office/drawing/2014/main" id="{3A049962-2FFB-C470-C188-5A0F1387BA83}"/>
              </a:ext>
            </a:extLst>
          </p:cNvPr>
          <p:cNvSpPr/>
          <p:nvPr/>
        </p:nvSpPr>
        <p:spPr>
          <a:xfrm>
            <a:off x="7522576" y="3851178"/>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30" name="Rectangle : coins arrondis 2">
            <a:extLst>
              <a:ext uri="{FF2B5EF4-FFF2-40B4-BE49-F238E27FC236}">
                <a16:creationId xmlns:a16="http://schemas.microsoft.com/office/drawing/2014/main" id="{3A049962-2FFB-C470-C188-5A0F1387BA83}"/>
              </a:ext>
            </a:extLst>
          </p:cNvPr>
          <p:cNvSpPr/>
          <p:nvPr/>
        </p:nvSpPr>
        <p:spPr>
          <a:xfrm>
            <a:off x="7522576" y="5066591"/>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pic>
        <p:nvPicPr>
          <p:cNvPr id="6" name="Picture 5"/>
          <p:cNvPicPr>
            <a:picLocks noChangeAspect="1"/>
          </p:cNvPicPr>
          <p:nvPr/>
        </p:nvPicPr>
        <p:blipFill>
          <a:blip r:embed="rId3"/>
          <a:stretch>
            <a:fillRect/>
          </a:stretch>
        </p:blipFill>
        <p:spPr>
          <a:xfrm>
            <a:off x="1728557" y="2405141"/>
            <a:ext cx="4567467" cy="3322998"/>
          </a:xfrm>
          <a:prstGeom prst="rect">
            <a:avLst/>
          </a:prstGeom>
        </p:spPr>
      </p:pic>
    </p:spTree>
    <p:extLst>
      <p:ext uri="{BB962C8B-B14F-4D97-AF65-F5344CB8AC3E}">
        <p14:creationId xmlns:p14="http://schemas.microsoft.com/office/powerpoint/2010/main" val="4162680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réponse correcte est : Oui.</a:t>
            </a:r>
            <a:endParaRPr lang="fr-FR" noProof="0" dirty="0"/>
          </a:p>
        </p:txBody>
      </p:sp>
      <p:sp>
        <p:nvSpPr>
          <p:cNvPr id="4" name="Espace réservé du contenu 3"/>
          <p:cNvSpPr>
            <a:spLocks noGrp="1"/>
          </p:cNvSpPr>
          <p:nvPr>
            <p:ph sz="quarter" idx="11"/>
          </p:nvPr>
        </p:nvSpPr>
        <p:spPr/>
        <p:txBody>
          <a:bodyPr>
            <a:normAutofit/>
          </a:bodyPr>
          <a:lstStyle/>
          <a:p>
            <a:pPr marL="0" indent="0"/>
            <a:r>
              <a:rPr lang="fr-FR" noProof="0" dirty="0">
                <a:solidFill>
                  <a:prstClr val="white">
                    <a:lumMod val="65000"/>
                  </a:prstClr>
                </a:solidFill>
                <a:latin typeface="Calibri" panose="020F0502020204030204"/>
              </a:rPr>
              <a:t>L’</a:t>
            </a:r>
            <a:r>
              <a:rPr lang="fr-FR" noProof="0" dirty="0" err="1">
                <a:solidFill>
                  <a:prstClr val="white">
                    <a:lumMod val="65000"/>
                  </a:prstClr>
                </a:solidFill>
                <a:latin typeface="Calibri" panose="020F0502020204030204"/>
              </a:rPr>
              <a:t>enseignant·e</a:t>
            </a:r>
            <a:r>
              <a:rPr lang="fr-FR" noProof="0" dirty="0">
                <a:solidFill>
                  <a:prstClr val="white">
                    <a:lumMod val="65000"/>
                  </a:prstClr>
                </a:solidFill>
                <a:latin typeface="Calibri" panose="020F0502020204030204"/>
              </a:rPr>
              <a:t> demande aux élèves d’expliciter leur réponse. </a:t>
            </a:r>
          </a:p>
        </p:txBody>
      </p:sp>
      <p:pic>
        <p:nvPicPr>
          <p:cNvPr id="8" name="Image 8"/>
          <p:cNvPicPr>
            <a:picLocks noChangeAspect="1"/>
          </p:cNvPicPr>
          <p:nvPr/>
        </p:nvPicPr>
        <p:blipFill>
          <a:blip r:embed="rId2"/>
          <a:stretch>
            <a:fillRect/>
          </a:stretch>
        </p:blipFill>
        <p:spPr>
          <a:xfrm>
            <a:off x="11557601" y="451681"/>
            <a:ext cx="433313" cy="433313"/>
          </a:xfrm>
          <a:prstGeom prst="rect">
            <a:avLst/>
          </a:prstGeom>
        </p:spPr>
      </p:pic>
      <p:pic>
        <p:nvPicPr>
          <p:cNvPr id="21" name="Graphique 15" descr="Coche avec un remplissage uni">
            <a:extLst>
              <a:ext uri="{FF2B5EF4-FFF2-40B4-BE49-F238E27FC236}">
                <a16:creationId xmlns:a16="http://schemas.microsoft.com/office/drawing/2014/main" id="{A236EEA3-49D6-D0F6-B01A-5B8E0420F4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28886" y="3724225"/>
            <a:ext cx="684830" cy="684830"/>
          </a:xfrm>
          <a:prstGeom prst="rect">
            <a:avLst/>
          </a:prstGeom>
        </p:spPr>
      </p:pic>
      <p:sp>
        <p:nvSpPr>
          <p:cNvPr id="36" name="ZoneTexte 23">
            <a:extLst>
              <a:ext uri="{FF2B5EF4-FFF2-40B4-BE49-F238E27FC236}">
                <a16:creationId xmlns:a16="http://schemas.microsoft.com/office/drawing/2014/main" id="{6A3203A9-12D6-5297-B5A1-F77FADF6A760}"/>
              </a:ext>
            </a:extLst>
          </p:cNvPr>
          <p:cNvSpPr txBox="1"/>
          <p:nvPr/>
        </p:nvSpPr>
        <p:spPr>
          <a:xfrm>
            <a:off x="960582" y="1692224"/>
            <a:ext cx="9974640" cy="461665"/>
          </a:xfrm>
          <a:prstGeom prst="rect">
            <a:avLst/>
          </a:prstGeom>
          <a:solidFill>
            <a:schemeClr val="accent3">
              <a:lumMod val="20000"/>
              <a:lumOff val="80000"/>
            </a:schemeClr>
          </a:solidFill>
        </p:spPr>
        <p:txBody>
          <a:bodyPr wrap="square" rtlCol="0">
            <a:spAutoFit/>
          </a:bodyPr>
          <a:lstStyle/>
          <a:p>
            <a:pPr algn="ctr"/>
            <a:r>
              <a:rPr lang="fr-FR" sz="2400" noProof="0" dirty="0"/>
              <a:t>On appelle ce composant électrique une bobine à spires.</a:t>
            </a:r>
          </a:p>
        </p:txBody>
      </p:sp>
      <p:sp>
        <p:nvSpPr>
          <p:cNvPr id="37" name="Rectangle : coins arrondis 1">
            <a:extLst>
              <a:ext uri="{FF2B5EF4-FFF2-40B4-BE49-F238E27FC236}">
                <a16:creationId xmlns:a16="http://schemas.microsoft.com/office/drawing/2014/main" id="{70A26C88-FE9B-2F8C-8EC3-79DE59B6761F}"/>
              </a:ext>
            </a:extLst>
          </p:cNvPr>
          <p:cNvSpPr/>
          <p:nvPr/>
        </p:nvSpPr>
        <p:spPr>
          <a:xfrm>
            <a:off x="7970334" y="3850640"/>
            <a:ext cx="1520466" cy="43200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Oui</a:t>
            </a:r>
            <a:endParaRPr lang="fr-FR" sz="2400" baseline="30000" noProof="0" dirty="0">
              <a:solidFill>
                <a:schemeClr val="tx1"/>
              </a:solidFill>
            </a:endParaRPr>
          </a:p>
        </p:txBody>
      </p:sp>
      <p:sp>
        <p:nvSpPr>
          <p:cNvPr id="38" name="Rectangle : coins arrondis 1">
            <a:extLst>
              <a:ext uri="{FF2B5EF4-FFF2-40B4-BE49-F238E27FC236}">
                <a16:creationId xmlns:a16="http://schemas.microsoft.com/office/drawing/2014/main" id="{70A26C88-FE9B-2F8C-8EC3-79DE59B6761F}"/>
              </a:ext>
            </a:extLst>
          </p:cNvPr>
          <p:cNvSpPr/>
          <p:nvPr/>
        </p:nvSpPr>
        <p:spPr>
          <a:xfrm>
            <a:off x="7970334" y="5066591"/>
            <a:ext cx="1520466" cy="425885"/>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defRPr/>
            </a:pPr>
            <a:r>
              <a:rPr lang="fr-FR" sz="2400" kern="0" noProof="0" dirty="0">
                <a:solidFill>
                  <a:prstClr val="black"/>
                </a:solidFill>
              </a:rPr>
              <a:t>Non </a:t>
            </a:r>
            <a:endParaRPr lang="fr-FR" sz="2400" kern="0" baseline="30000" noProof="0" dirty="0">
              <a:solidFill>
                <a:prstClr val="black"/>
              </a:solidFill>
            </a:endParaRPr>
          </a:p>
        </p:txBody>
      </p:sp>
      <p:sp>
        <p:nvSpPr>
          <p:cNvPr id="39" name="Rectangle : coins arrondis 2">
            <a:extLst>
              <a:ext uri="{FF2B5EF4-FFF2-40B4-BE49-F238E27FC236}">
                <a16:creationId xmlns:a16="http://schemas.microsoft.com/office/drawing/2014/main" id="{3A049962-2FFB-C470-C188-5A0F1387BA83}"/>
              </a:ext>
            </a:extLst>
          </p:cNvPr>
          <p:cNvSpPr/>
          <p:nvPr/>
        </p:nvSpPr>
        <p:spPr>
          <a:xfrm>
            <a:off x="7522576" y="3851178"/>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40" name="Rectangle : coins arrondis 2">
            <a:extLst>
              <a:ext uri="{FF2B5EF4-FFF2-40B4-BE49-F238E27FC236}">
                <a16:creationId xmlns:a16="http://schemas.microsoft.com/office/drawing/2014/main" id="{3A049962-2FFB-C470-C188-5A0F1387BA83}"/>
              </a:ext>
            </a:extLst>
          </p:cNvPr>
          <p:cNvSpPr/>
          <p:nvPr/>
        </p:nvSpPr>
        <p:spPr>
          <a:xfrm>
            <a:off x="7522576" y="5066591"/>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pic>
        <p:nvPicPr>
          <p:cNvPr id="41" name="Picture 40"/>
          <p:cNvPicPr>
            <a:picLocks noChangeAspect="1"/>
          </p:cNvPicPr>
          <p:nvPr/>
        </p:nvPicPr>
        <p:blipFill>
          <a:blip r:embed="rId4"/>
          <a:stretch>
            <a:fillRect/>
          </a:stretch>
        </p:blipFill>
        <p:spPr>
          <a:xfrm>
            <a:off x="1728557" y="2405141"/>
            <a:ext cx="4567467" cy="3322998"/>
          </a:xfrm>
          <a:prstGeom prst="rect">
            <a:avLst/>
          </a:prstGeom>
        </p:spPr>
      </p:pic>
    </p:spTree>
    <p:extLst>
      <p:ext uri="{BB962C8B-B14F-4D97-AF65-F5344CB8AC3E}">
        <p14:creationId xmlns:p14="http://schemas.microsoft.com/office/powerpoint/2010/main" val="337862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dirty="0"/>
              <a:t>Répondre par </a:t>
            </a:r>
            <a:r>
              <a:rPr lang="fr-FR" dirty="0"/>
              <a:t> </a:t>
            </a:r>
            <a:r>
              <a:rPr lang="fr-FR" noProof="0" dirty="0"/>
              <a:t>Oui ou Non.</a:t>
            </a:r>
          </a:p>
        </p:txBody>
      </p:sp>
      <p:sp>
        <p:nvSpPr>
          <p:cNvPr id="4" name="Espace réservé du contenu 3"/>
          <p:cNvSpPr>
            <a:spLocks noGrp="1"/>
          </p:cNvSpPr>
          <p:nvPr>
            <p:ph sz="quarter" idx="11"/>
          </p:nvPr>
        </p:nvSpPr>
        <p:spPr/>
        <p:txBody>
          <a:bodyPr>
            <a:normAutofit/>
          </a:bodyPr>
          <a:lstStyle/>
          <a:p>
            <a:pPr marL="0" indent="0"/>
            <a:r>
              <a:rPr lang="fr-FR" noProof="0" dirty="0">
                <a:solidFill>
                  <a:prstClr val="white">
                    <a:lumMod val="65000"/>
                  </a:prstClr>
                </a:solidFill>
                <a:latin typeface="Calibri" panose="020F0502020204030204"/>
              </a:rPr>
              <a:t>Les élèves répondent sur leurs ardoises. L’</a:t>
            </a:r>
            <a:r>
              <a:rPr lang="fr-FR" noProof="0" dirty="0" err="1">
                <a:solidFill>
                  <a:prstClr val="white">
                    <a:lumMod val="65000"/>
                  </a:prstClr>
                </a:solidFill>
                <a:latin typeface="Calibri" panose="020F0502020204030204"/>
              </a:rPr>
              <a:t>enseignant·e</a:t>
            </a:r>
            <a:r>
              <a:rPr lang="fr-FR" noProof="0" dirty="0">
                <a:solidFill>
                  <a:prstClr val="white">
                    <a:lumMod val="65000"/>
                  </a:prstClr>
                </a:solidFill>
                <a:latin typeface="Calibri" panose="020F0502020204030204"/>
              </a:rPr>
              <a:t> reformule ou utilise l’alternance linguistique pour assurer la compréhension.</a:t>
            </a:r>
          </a:p>
        </p:txBody>
      </p:sp>
      <p:grpSp>
        <p:nvGrpSpPr>
          <p:cNvPr id="9" name="Groupe 8"/>
          <p:cNvGrpSpPr/>
          <p:nvPr/>
        </p:nvGrpSpPr>
        <p:grpSpPr>
          <a:xfrm>
            <a:off x="11493365" y="427318"/>
            <a:ext cx="497596" cy="431295"/>
            <a:chOff x="779844" y="4335989"/>
            <a:chExt cx="563238" cy="575842"/>
          </a:xfrm>
        </p:grpSpPr>
        <p:pic>
          <p:nvPicPr>
            <p:cNvPr id="10" name="Google Shape;307;p51" descr="Une image contenant Dessin animé, clipart, Animation, illustration&#10;&#10;Description générée automatiquement"/>
            <p:cNvPicPr preferRelativeResize="0"/>
            <p:nvPr/>
          </p:nvPicPr>
          <p:blipFill rotWithShape="1">
            <a:blip r:embed="rId2" cstate="print"/>
            <a:srcRect l="18242" t="9344" r="18458" b="23864"/>
            <a:stretch>
              <a:fillRect/>
            </a:stretch>
          </p:blipFill>
          <p:spPr>
            <a:xfrm>
              <a:off x="779844" y="4335989"/>
              <a:ext cx="563238" cy="575842"/>
            </a:xfrm>
            <a:prstGeom prst="rect">
              <a:avLst/>
            </a:prstGeom>
            <a:noFill/>
            <a:ln>
              <a:noFill/>
            </a:ln>
          </p:spPr>
        </p:pic>
        <p:sp>
          <p:nvSpPr>
            <p:cNvPr id="11" name="Rectangle 10"/>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3" name="AutoShape 2" descr="Chapitre I - Le circuit électrique - Physique-Chimie au Collè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noProof="0" dirty="0"/>
          </a:p>
        </p:txBody>
      </p:sp>
      <p:sp>
        <p:nvSpPr>
          <p:cNvPr id="19" name="ZoneTexte 23">
            <a:extLst>
              <a:ext uri="{FF2B5EF4-FFF2-40B4-BE49-F238E27FC236}">
                <a16:creationId xmlns:a16="http://schemas.microsoft.com/office/drawing/2014/main" id="{6A3203A9-12D6-5297-B5A1-F77FADF6A760}"/>
              </a:ext>
            </a:extLst>
          </p:cNvPr>
          <p:cNvSpPr txBox="1"/>
          <p:nvPr/>
        </p:nvSpPr>
        <p:spPr>
          <a:xfrm>
            <a:off x="960582" y="1692224"/>
            <a:ext cx="9974640" cy="461665"/>
          </a:xfrm>
          <a:prstGeom prst="rect">
            <a:avLst/>
          </a:prstGeom>
          <a:solidFill>
            <a:schemeClr val="accent3">
              <a:lumMod val="20000"/>
              <a:lumOff val="80000"/>
            </a:schemeClr>
          </a:solidFill>
        </p:spPr>
        <p:txBody>
          <a:bodyPr wrap="square" rtlCol="0">
            <a:spAutoFit/>
          </a:bodyPr>
          <a:lstStyle/>
          <a:p>
            <a:pPr algn="ctr"/>
            <a:r>
              <a:rPr lang="fr-FR" sz="2400" noProof="0" dirty="0"/>
              <a:t>Le pôle A correspond au pôle nord de l’aimant.</a:t>
            </a:r>
          </a:p>
        </p:txBody>
      </p:sp>
      <p:sp>
        <p:nvSpPr>
          <p:cNvPr id="25" name="Rectangle : coins arrondis 1">
            <a:extLst>
              <a:ext uri="{FF2B5EF4-FFF2-40B4-BE49-F238E27FC236}">
                <a16:creationId xmlns:a16="http://schemas.microsoft.com/office/drawing/2014/main" id="{70A26C88-FE9B-2F8C-8EC3-79DE59B6761F}"/>
              </a:ext>
            </a:extLst>
          </p:cNvPr>
          <p:cNvSpPr/>
          <p:nvPr/>
        </p:nvSpPr>
        <p:spPr>
          <a:xfrm>
            <a:off x="1912434" y="3774440"/>
            <a:ext cx="1520466" cy="43200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Oui</a:t>
            </a:r>
            <a:endParaRPr lang="fr-FR" sz="2400" baseline="30000" noProof="0" dirty="0">
              <a:solidFill>
                <a:schemeClr val="tx1"/>
              </a:solidFill>
            </a:endParaRPr>
          </a:p>
        </p:txBody>
      </p:sp>
      <p:sp>
        <p:nvSpPr>
          <p:cNvPr id="26" name="Rectangle : coins arrondis 1">
            <a:extLst>
              <a:ext uri="{FF2B5EF4-FFF2-40B4-BE49-F238E27FC236}">
                <a16:creationId xmlns:a16="http://schemas.microsoft.com/office/drawing/2014/main" id="{70A26C88-FE9B-2F8C-8EC3-79DE59B6761F}"/>
              </a:ext>
            </a:extLst>
          </p:cNvPr>
          <p:cNvSpPr/>
          <p:nvPr/>
        </p:nvSpPr>
        <p:spPr>
          <a:xfrm>
            <a:off x="1912434" y="4990391"/>
            <a:ext cx="1520466" cy="425885"/>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defRPr/>
            </a:pPr>
            <a:r>
              <a:rPr lang="fr-FR" sz="2400" kern="0" noProof="0" dirty="0">
                <a:solidFill>
                  <a:prstClr val="black"/>
                </a:solidFill>
              </a:rPr>
              <a:t>Non </a:t>
            </a:r>
            <a:endParaRPr lang="fr-FR" sz="2400" kern="0" baseline="30000" noProof="0" dirty="0">
              <a:solidFill>
                <a:prstClr val="black"/>
              </a:solidFill>
            </a:endParaRPr>
          </a:p>
        </p:txBody>
      </p:sp>
      <p:sp>
        <p:nvSpPr>
          <p:cNvPr id="29" name="Rectangle : coins arrondis 2">
            <a:extLst>
              <a:ext uri="{FF2B5EF4-FFF2-40B4-BE49-F238E27FC236}">
                <a16:creationId xmlns:a16="http://schemas.microsoft.com/office/drawing/2014/main" id="{3A049962-2FFB-C470-C188-5A0F1387BA83}"/>
              </a:ext>
            </a:extLst>
          </p:cNvPr>
          <p:cNvSpPr/>
          <p:nvPr/>
        </p:nvSpPr>
        <p:spPr>
          <a:xfrm>
            <a:off x="1464676" y="3774978"/>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30" name="Rectangle : coins arrondis 2">
            <a:extLst>
              <a:ext uri="{FF2B5EF4-FFF2-40B4-BE49-F238E27FC236}">
                <a16:creationId xmlns:a16="http://schemas.microsoft.com/office/drawing/2014/main" id="{3A049962-2FFB-C470-C188-5A0F1387BA83}"/>
              </a:ext>
            </a:extLst>
          </p:cNvPr>
          <p:cNvSpPr/>
          <p:nvPr/>
        </p:nvSpPr>
        <p:spPr>
          <a:xfrm>
            <a:off x="1464676" y="4990391"/>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pic>
        <p:nvPicPr>
          <p:cNvPr id="31" name="Picture 30"/>
          <p:cNvPicPr>
            <a:picLocks noChangeAspect="1"/>
          </p:cNvPicPr>
          <p:nvPr/>
        </p:nvPicPr>
        <p:blipFill>
          <a:blip r:embed="rId3"/>
          <a:stretch>
            <a:fillRect/>
          </a:stretch>
        </p:blipFill>
        <p:spPr>
          <a:xfrm>
            <a:off x="4723592" y="2275811"/>
            <a:ext cx="5926991" cy="3446674"/>
          </a:xfrm>
          <a:prstGeom prst="rect">
            <a:avLst/>
          </a:prstGeom>
        </p:spPr>
      </p:pic>
    </p:spTree>
    <p:extLst>
      <p:ext uri="{BB962C8B-B14F-4D97-AF65-F5344CB8AC3E}">
        <p14:creationId xmlns:p14="http://schemas.microsoft.com/office/powerpoint/2010/main" val="1447921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dirty="0"/>
              <a:t>La réponse correcte est : Oui (A). Le pôle sud de l’aiguille aimantée est attiré par le pôle nord de l’aimant droit.</a:t>
            </a:r>
          </a:p>
        </p:txBody>
      </p:sp>
      <p:sp>
        <p:nvSpPr>
          <p:cNvPr id="4" name="Espace réservé du contenu 3"/>
          <p:cNvSpPr>
            <a:spLocks noGrp="1"/>
          </p:cNvSpPr>
          <p:nvPr>
            <p:ph sz="quarter" idx="11"/>
          </p:nvPr>
        </p:nvSpPr>
        <p:spPr/>
        <p:txBody>
          <a:bodyPr>
            <a:normAutofit/>
          </a:bodyPr>
          <a:lstStyle/>
          <a:p>
            <a:pPr marL="0" indent="0"/>
            <a:r>
              <a:rPr lang="fr-FR" noProof="0" dirty="0">
                <a:solidFill>
                  <a:prstClr val="white">
                    <a:lumMod val="65000"/>
                  </a:prstClr>
                </a:solidFill>
                <a:latin typeface="Calibri" panose="020F0502020204030204"/>
              </a:rPr>
              <a:t>L’</a:t>
            </a:r>
            <a:r>
              <a:rPr lang="fr-FR" noProof="0" dirty="0" err="1">
                <a:solidFill>
                  <a:prstClr val="white">
                    <a:lumMod val="65000"/>
                  </a:prstClr>
                </a:solidFill>
                <a:latin typeface="Calibri" panose="020F0502020204030204"/>
              </a:rPr>
              <a:t>enseignant·e</a:t>
            </a:r>
            <a:r>
              <a:rPr lang="fr-FR" noProof="0" dirty="0">
                <a:solidFill>
                  <a:prstClr val="white">
                    <a:lumMod val="65000"/>
                  </a:prstClr>
                </a:solidFill>
                <a:latin typeface="Calibri" panose="020F0502020204030204"/>
              </a:rPr>
              <a:t> demande aux élèves d’expliciter leur raisonnement. </a:t>
            </a:r>
          </a:p>
        </p:txBody>
      </p:sp>
      <p:pic>
        <p:nvPicPr>
          <p:cNvPr id="8" name="Image 8"/>
          <p:cNvPicPr>
            <a:picLocks noChangeAspect="1"/>
          </p:cNvPicPr>
          <p:nvPr/>
        </p:nvPicPr>
        <p:blipFill>
          <a:blip r:embed="rId2"/>
          <a:stretch>
            <a:fillRect/>
          </a:stretch>
        </p:blipFill>
        <p:spPr>
          <a:xfrm>
            <a:off x="11557601" y="451681"/>
            <a:ext cx="433313" cy="433313"/>
          </a:xfrm>
          <a:prstGeom prst="rect">
            <a:avLst/>
          </a:prstGeom>
        </p:spPr>
      </p:pic>
      <p:pic>
        <p:nvPicPr>
          <p:cNvPr id="21" name="Graphique 15" descr="Coche avec un remplissage uni">
            <a:extLst>
              <a:ext uri="{FF2B5EF4-FFF2-40B4-BE49-F238E27FC236}">
                <a16:creationId xmlns:a16="http://schemas.microsoft.com/office/drawing/2014/main" id="{A236EEA3-49D6-D0F6-B01A-5B8E0420F4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19985" y="3648025"/>
            <a:ext cx="684830" cy="684830"/>
          </a:xfrm>
          <a:prstGeom prst="rect">
            <a:avLst/>
          </a:prstGeom>
        </p:spPr>
      </p:pic>
      <p:sp>
        <p:nvSpPr>
          <p:cNvPr id="22" name="ZoneTexte 23">
            <a:extLst>
              <a:ext uri="{FF2B5EF4-FFF2-40B4-BE49-F238E27FC236}">
                <a16:creationId xmlns:a16="http://schemas.microsoft.com/office/drawing/2014/main" id="{6A3203A9-12D6-5297-B5A1-F77FADF6A760}"/>
              </a:ext>
            </a:extLst>
          </p:cNvPr>
          <p:cNvSpPr txBox="1"/>
          <p:nvPr/>
        </p:nvSpPr>
        <p:spPr>
          <a:xfrm>
            <a:off x="960582" y="1692224"/>
            <a:ext cx="9974640" cy="461665"/>
          </a:xfrm>
          <a:prstGeom prst="rect">
            <a:avLst/>
          </a:prstGeom>
          <a:solidFill>
            <a:schemeClr val="accent3">
              <a:lumMod val="20000"/>
              <a:lumOff val="80000"/>
            </a:schemeClr>
          </a:solidFill>
        </p:spPr>
        <p:txBody>
          <a:bodyPr wrap="square" rtlCol="0">
            <a:spAutoFit/>
          </a:bodyPr>
          <a:lstStyle/>
          <a:p>
            <a:pPr algn="ctr"/>
            <a:r>
              <a:rPr lang="fr-FR" sz="2400" noProof="0" dirty="0"/>
              <a:t>Le pôle A correspond au pôle nord de l’aimant.</a:t>
            </a:r>
          </a:p>
        </p:txBody>
      </p:sp>
      <p:sp>
        <p:nvSpPr>
          <p:cNvPr id="23" name="Rectangle : coins arrondis 1">
            <a:extLst>
              <a:ext uri="{FF2B5EF4-FFF2-40B4-BE49-F238E27FC236}">
                <a16:creationId xmlns:a16="http://schemas.microsoft.com/office/drawing/2014/main" id="{70A26C88-FE9B-2F8C-8EC3-79DE59B6761F}"/>
              </a:ext>
            </a:extLst>
          </p:cNvPr>
          <p:cNvSpPr/>
          <p:nvPr/>
        </p:nvSpPr>
        <p:spPr>
          <a:xfrm>
            <a:off x="1912434" y="3774440"/>
            <a:ext cx="1520466" cy="43200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Oui</a:t>
            </a:r>
            <a:endParaRPr lang="fr-FR" sz="2400" baseline="30000" noProof="0" dirty="0">
              <a:solidFill>
                <a:schemeClr val="tx1"/>
              </a:solidFill>
            </a:endParaRPr>
          </a:p>
        </p:txBody>
      </p:sp>
      <p:sp>
        <p:nvSpPr>
          <p:cNvPr id="24" name="Rectangle : coins arrondis 1">
            <a:extLst>
              <a:ext uri="{FF2B5EF4-FFF2-40B4-BE49-F238E27FC236}">
                <a16:creationId xmlns:a16="http://schemas.microsoft.com/office/drawing/2014/main" id="{70A26C88-FE9B-2F8C-8EC3-79DE59B6761F}"/>
              </a:ext>
            </a:extLst>
          </p:cNvPr>
          <p:cNvSpPr/>
          <p:nvPr/>
        </p:nvSpPr>
        <p:spPr>
          <a:xfrm>
            <a:off x="1912434" y="4990391"/>
            <a:ext cx="1520466" cy="425885"/>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defRPr/>
            </a:pPr>
            <a:r>
              <a:rPr lang="fr-FR" sz="2400" kern="0" noProof="0" dirty="0">
                <a:solidFill>
                  <a:prstClr val="black"/>
                </a:solidFill>
              </a:rPr>
              <a:t>Non </a:t>
            </a:r>
            <a:endParaRPr lang="fr-FR" sz="2400" kern="0" baseline="30000" noProof="0" dirty="0">
              <a:solidFill>
                <a:prstClr val="black"/>
              </a:solidFill>
            </a:endParaRPr>
          </a:p>
        </p:txBody>
      </p:sp>
      <p:sp>
        <p:nvSpPr>
          <p:cNvPr id="25" name="Rectangle : coins arrondis 2">
            <a:extLst>
              <a:ext uri="{FF2B5EF4-FFF2-40B4-BE49-F238E27FC236}">
                <a16:creationId xmlns:a16="http://schemas.microsoft.com/office/drawing/2014/main" id="{3A049962-2FFB-C470-C188-5A0F1387BA83}"/>
              </a:ext>
            </a:extLst>
          </p:cNvPr>
          <p:cNvSpPr/>
          <p:nvPr/>
        </p:nvSpPr>
        <p:spPr>
          <a:xfrm>
            <a:off x="1464676" y="3774978"/>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26" name="Rectangle : coins arrondis 2">
            <a:extLst>
              <a:ext uri="{FF2B5EF4-FFF2-40B4-BE49-F238E27FC236}">
                <a16:creationId xmlns:a16="http://schemas.microsoft.com/office/drawing/2014/main" id="{3A049962-2FFB-C470-C188-5A0F1387BA83}"/>
              </a:ext>
            </a:extLst>
          </p:cNvPr>
          <p:cNvSpPr/>
          <p:nvPr/>
        </p:nvSpPr>
        <p:spPr>
          <a:xfrm>
            <a:off x="1464676" y="4990391"/>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pic>
        <p:nvPicPr>
          <p:cNvPr id="27" name="Picture 26"/>
          <p:cNvPicPr>
            <a:picLocks noChangeAspect="1"/>
          </p:cNvPicPr>
          <p:nvPr/>
        </p:nvPicPr>
        <p:blipFill>
          <a:blip r:embed="rId4"/>
          <a:stretch>
            <a:fillRect/>
          </a:stretch>
        </p:blipFill>
        <p:spPr>
          <a:xfrm>
            <a:off x="4723592" y="2275811"/>
            <a:ext cx="5926991" cy="3446674"/>
          </a:xfrm>
          <a:prstGeom prst="rect">
            <a:avLst/>
          </a:prstGeom>
        </p:spPr>
      </p:pic>
    </p:spTree>
    <p:extLst>
      <p:ext uri="{BB962C8B-B14F-4D97-AF65-F5344CB8AC3E}">
        <p14:creationId xmlns:p14="http://schemas.microsoft.com/office/powerpoint/2010/main" val="2603613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dirty="0"/>
              <a:t>Répondre par Oui ou Non.</a:t>
            </a:r>
          </a:p>
        </p:txBody>
      </p:sp>
      <p:sp>
        <p:nvSpPr>
          <p:cNvPr id="4" name="Espace réservé du contenu 3"/>
          <p:cNvSpPr>
            <a:spLocks noGrp="1"/>
          </p:cNvSpPr>
          <p:nvPr>
            <p:ph sz="quarter" idx="11"/>
          </p:nvPr>
        </p:nvSpPr>
        <p:spPr/>
        <p:txBody>
          <a:bodyPr>
            <a:normAutofit/>
          </a:bodyPr>
          <a:lstStyle/>
          <a:p>
            <a:pPr marL="0" indent="0"/>
            <a:r>
              <a:rPr lang="fr-FR" noProof="0" dirty="0">
                <a:solidFill>
                  <a:prstClr val="white">
                    <a:lumMod val="65000"/>
                  </a:prstClr>
                </a:solidFill>
                <a:latin typeface="Calibri" panose="020F0502020204030204"/>
              </a:rPr>
              <a:t>Les élèves répondent sur leurs ardoises. L’</a:t>
            </a:r>
            <a:r>
              <a:rPr lang="fr-FR" noProof="0" dirty="0" err="1">
                <a:solidFill>
                  <a:prstClr val="white">
                    <a:lumMod val="65000"/>
                  </a:prstClr>
                </a:solidFill>
                <a:latin typeface="Calibri" panose="020F0502020204030204"/>
              </a:rPr>
              <a:t>enseignant·e</a:t>
            </a:r>
            <a:r>
              <a:rPr lang="fr-FR" noProof="0" dirty="0">
                <a:solidFill>
                  <a:prstClr val="white">
                    <a:lumMod val="65000"/>
                  </a:prstClr>
                </a:solidFill>
                <a:latin typeface="Calibri" panose="020F0502020204030204"/>
              </a:rPr>
              <a:t> reformule ou utilise l’alternance linguistique pour assurer la compréhension.</a:t>
            </a:r>
          </a:p>
        </p:txBody>
      </p:sp>
      <p:grpSp>
        <p:nvGrpSpPr>
          <p:cNvPr id="9" name="Groupe 8"/>
          <p:cNvGrpSpPr/>
          <p:nvPr/>
        </p:nvGrpSpPr>
        <p:grpSpPr>
          <a:xfrm>
            <a:off x="11493365" y="427318"/>
            <a:ext cx="497596" cy="431295"/>
            <a:chOff x="779844" y="4335989"/>
            <a:chExt cx="563238" cy="575842"/>
          </a:xfrm>
        </p:grpSpPr>
        <p:pic>
          <p:nvPicPr>
            <p:cNvPr id="10" name="Google Shape;307;p51" descr="Une image contenant Dessin animé, clipart, Animation, illustration&#10;&#10;Description générée automatiquement"/>
            <p:cNvPicPr preferRelativeResize="0"/>
            <p:nvPr/>
          </p:nvPicPr>
          <p:blipFill rotWithShape="1">
            <a:blip r:embed="rId2" cstate="print"/>
            <a:srcRect l="18242" t="9344" r="18458" b="23864"/>
            <a:stretch>
              <a:fillRect/>
            </a:stretch>
          </p:blipFill>
          <p:spPr>
            <a:xfrm>
              <a:off x="779844" y="4335989"/>
              <a:ext cx="563238" cy="575842"/>
            </a:xfrm>
            <a:prstGeom prst="rect">
              <a:avLst/>
            </a:prstGeom>
            <a:noFill/>
            <a:ln>
              <a:noFill/>
            </a:ln>
          </p:spPr>
        </p:pic>
        <p:sp>
          <p:nvSpPr>
            <p:cNvPr id="11" name="Rectangle 10"/>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3" name="AutoShape 2" descr="Chapitre I - Le circuit électrique - Physique-Chimie au Collè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noProof="0" dirty="0"/>
          </a:p>
        </p:txBody>
      </p:sp>
      <p:pic>
        <p:nvPicPr>
          <p:cNvPr id="5" name="Picture 4"/>
          <p:cNvPicPr>
            <a:picLocks noChangeAspect="1"/>
          </p:cNvPicPr>
          <p:nvPr/>
        </p:nvPicPr>
        <p:blipFill rotWithShape="1">
          <a:blip r:embed="rId3"/>
          <a:srcRect l="13098" t="2739" r="10878" b="1698"/>
          <a:stretch/>
        </p:blipFill>
        <p:spPr>
          <a:xfrm>
            <a:off x="460374" y="1919903"/>
            <a:ext cx="5026026" cy="4315326"/>
          </a:xfrm>
          <a:prstGeom prst="rect">
            <a:avLst/>
          </a:prstGeom>
        </p:spPr>
      </p:pic>
      <p:sp>
        <p:nvSpPr>
          <p:cNvPr id="13" name="ZoneTexte 23">
            <a:extLst>
              <a:ext uri="{FF2B5EF4-FFF2-40B4-BE49-F238E27FC236}">
                <a16:creationId xmlns:a16="http://schemas.microsoft.com/office/drawing/2014/main" id="{6A3203A9-12D6-5297-B5A1-F77FADF6A760}"/>
              </a:ext>
            </a:extLst>
          </p:cNvPr>
          <p:cNvSpPr txBox="1"/>
          <p:nvPr/>
        </p:nvSpPr>
        <p:spPr>
          <a:xfrm>
            <a:off x="460374" y="1419930"/>
            <a:ext cx="11186193" cy="461665"/>
          </a:xfrm>
          <a:prstGeom prst="rect">
            <a:avLst/>
          </a:prstGeom>
          <a:solidFill>
            <a:schemeClr val="accent3">
              <a:lumMod val="20000"/>
              <a:lumOff val="80000"/>
            </a:schemeClr>
          </a:solidFill>
        </p:spPr>
        <p:txBody>
          <a:bodyPr wrap="square" rtlCol="0">
            <a:spAutoFit/>
          </a:bodyPr>
          <a:lstStyle/>
          <a:p>
            <a:pPr algn="just"/>
            <a:r>
              <a:rPr lang="fr-FR" sz="2400" noProof="0" dirty="0"/>
              <a:t>Dans cette expérience, la tige en fer attire les trombones.</a:t>
            </a:r>
          </a:p>
        </p:txBody>
      </p:sp>
      <p:sp>
        <p:nvSpPr>
          <p:cNvPr id="14" name="Rectangle : coins arrondis 1">
            <a:extLst>
              <a:ext uri="{FF2B5EF4-FFF2-40B4-BE49-F238E27FC236}">
                <a16:creationId xmlns:a16="http://schemas.microsoft.com/office/drawing/2014/main" id="{70A26C88-FE9B-2F8C-8EC3-79DE59B6761F}"/>
              </a:ext>
            </a:extLst>
          </p:cNvPr>
          <p:cNvSpPr/>
          <p:nvPr/>
        </p:nvSpPr>
        <p:spPr>
          <a:xfrm>
            <a:off x="9343470" y="3337261"/>
            <a:ext cx="1520466" cy="43200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Oui</a:t>
            </a:r>
            <a:endParaRPr lang="fr-FR" sz="2400" baseline="30000" noProof="0" dirty="0">
              <a:solidFill>
                <a:schemeClr val="tx1"/>
              </a:solidFill>
            </a:endParaRPr>
          </a:p>
        </p:txBody>
      </p:sp>
      <p:sp>
        <p:nvSpPr>
          <p:cNvPr id="15" name="Rectangle : coins arrondis 1">
            <a:extLst>
              <a:ext uri="{FF2B5EF4-FFF2-40B4-BE49-F238E27FC236}">
                <a16:creationId xmlns:a16="http://schemas.microsoft.com/office/drawing/2014/main" id="{70A26C88-FE9B-2F8C-8EC3-79DE59B6761F}"/>
              </a:ext>
            </a:extLst>
          </p:cNvPr>
          <p:cNvSpPr/>
          <p:nvPr/>
        </p:nvSpPr>
        <p:spPr>
          <a:xfrm>
            <a:off x="9343470" y="4553212"/>
            <a:ext cx="1520466" cy="425885"/>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defRPr/>
            </a:pPr>
            <a:r>
              <a:rPr lang="fr-FR" sz="2400" kern="0" noProof="0" dirty="0">
                <a:solidFill>
                  <a:prstClr val="black"/>
                </a:solidFill>
              </a:rPr>
              <a:t>Non </a:t>
            </a:r>
            <a:endParaRPr lang="fr-FR" sz="2400" kern="0" baseline="30000" noProof="0" dirty="0">
              <a:solidFill>
                <a:prstClr val="black"/>
              </a:solidFill>
            </a:endParaRPr>
          </a:p>
        </p:txBody>
      </p:sp>
      <p:sp>
        <p:nvSpPr>
          <p:cNvPr id="16" name="Rectangle : coins arrondis 2">
            <a:extLst>
              <a:ext uri="{FF2B5EF4-FFF2-40B4-BE49-F238E27FC236}">
                <a16:creationId xmlns:a16="http://schemas.microsoft.com/office/drawing/2014/main" id="{3A049962-2FFB-C470-C188-5A0F1387BA83}"/>
              </a:ext>
            </a:extLst>
          </p:cNvPr>
          <p:cNvSpPr/>
          <p:nvPr/>
        </p:nvSpPr>
        <p:spPr>
          <a:xfrm>
            <a:off x="8895712" y="3337799"/>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17" name="Rectangle : coins arrondis 2">
            <a:extLst>
              <a:ext uri="{FF2B5EF4-FFF2-40B4-BE49-F238E27FC236}">
                <a16:creationId xmlns:a16="http://schemas.microsoft.com/office/drawing/2014/main" id="{3A049962-2FFB-C470-C188-5A0F1387BA83}"/>
              </a:ext>
            </a:extLst>
          </p:cNvPr>
          <p:cNvSpPr/>
          <p:nvPr/>
        </p:nvSpPr>
        <p:spPr>
          <a:xfrm>
            <a:off x="8895712" y="4553212"/>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pic>
        <p:nvPicPr>
          <p:cNvPr id="6" name="Picture 5"/>
          <p:cNvPicPr>
            <a:picLocks noChangeAspect="1"/>
          </p:cNvPicPr>
          <p:nvPr/>
        </p:nvPicPr>
        <p:blipFill>
          <a:blip r:embed="rId4"/>
          <a:stretch>
            <a:fillRect/>
          </a:stretch>
        </p:blipFill>
        <p:spPr>
          <a:xfrm>
            <a:off x="6335614" y="4416204"/>
            <a:ext cx="1971887" cy="1437835"/>
          </a:xfrm>
          <a:prstGeom prst="rect">
            <a:avLst/>
          </a:prstGeom>
        </p:spPr>
      </p:pic>
      <p:sp>
        <p:nvSpPr>
          <p:cNvPr id="7" name="Rectangle 6"/>
          <p:cNvSpPr/>
          <p:nvPr/>
        </p:nvSpPr>
        <p:spPr>
          <a:xfrm>
            <a:off x="6335614" y="5865897"/>
            <a:ext cx="1839221" cy="369332"/>
          </a:xfrm>
          <a:prstGeom prst="rect">
            <a:avLst/>
          </a:prstGeom>
        </p:spPr>
        <p:txBody>
          <a:bodyPr wrap="none">
            <a:spAutoFit/>
          </a:bodyPr>
          <a:lstStyle/>
          <a:p>
            <a:r>
              <a:rPr lang="fr-FR" noProof="0" dirty="0"/>
              <a:t>Trombones en fer</a:t>
            </a:r>
          </a:p>
        </p:txBody>
      </p:sp>
    </p:spTree>
    <p:extLst>
      <p:ext uri="{BB962C8B-B14F-4D97-AF65-F5344CB8AC3E}">
        <p14:creationId xmlns:p14="http://schemas.microsoft.com/office/powerpoint/2010/main" val="1519006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30246" y="318293"/>
            <a:ext cx="10085429" cy="350045"/>
          </a:xfrm>
        </p:spPr>
        <p:txBody>
          <a:bodyPr/>
          <a:lstStyle/>
          <a:p>
            <a:r>
              <a:rPr lang="fr-FR" noProof="0" dirty="0"/>
              <a:t>La réponse correcte est Oui. Lorsqu’une tige en fer est introduite dans une bobine traversée par un courant, elle devient un électroaimant.</a:t>
            </a:r>
          </a:p>
        </p:txBody>
      </p:sp>
      <p:sp>
        <p:nvSpPr>
          <p:cNvPr id="4" name="Espace réservé du contenu 3"/>
          <p:cNvSpPr>
            <a:spLocks noGrp="1"/>
          </p:cNvSpPr>
          <p:nvPr>
            <p:ph sz="quarter" idx="11"/>
          </p:nvPr>
        </p:nvSpPr>
        <p:spPr/>
        <p:txBody>
          <a:bodyPr>
            <a:normAutofit/>
          </a:bodyPr>
          <a:lstStyle/>
          <a:p>
            <a:pPr marL="0" indent="0"/>
            <a:r>
              <a:rPr lang="fr-FR" noProof="0" dirty="0">
                <a:solidFill>
                  <a:prstClr val="white">
                    <a:lumMod val="65000"/>
                  </a:prstClr>
                </a:solidFill>
                <a:latin typeface="Calibri" panose="020F0502020204030204"/>
              </a:rPr>
              <a:t>L’</a:t>
            </a:r>
            <a:r>
              <a:rPr lang="fr-FR" noProof="0" dirty="0" err="1">
                <a:solidFill>
                  <a:prstClr val="white">
                    <a:lumMod val="65000"/>
                  </a:prstClr>
                </a:solidFill>
                <a:latin typeface="Calibri" panose="020F0502020204030204"/>
              </a:rPr>
              <a:t>enseignant·e</a:t>
            </a:r>
            <a:r>
              <a:rPr lang="fr-FR" noProof="0" dirty="0">
                <a:solidFill>
                  <a:prstClr val="white">
                    <a:lumMod val="65000"/>
                  </a:prstClr>
                </a:solidFill>
                <a:latin typeface="Calibri" panose="020F0502020204030204"/>
              </a:rPr>
              <a:t> demande aux élèves d’expliciter leur raisonnement. </a:t>
            </a:r>
          </a:p>
        </p:txBody>
      </p:sp>
      <p:pic>
        <p:nvPicPr>
          <p:cNvPr id="8" name="Image 8"/>
          <p:cNvPicPr>
            <a:picLocks noChangeAspect="1"/>
          </p:cNvPicPr>
          <p:nvPr/>
        </p:nvPicPr>
        <p:blipFill>
          <a:blip r:embed="rId2"/>
          <a:stretch>
            <a:fillRect/>
          </a:stretch>
        </p:blipFill>
        <p:spPr>
          <a:xfrm>
            <a:off x="11557601" y="451681"/>
            <a:ext cx="433313" cy="433313"/>
          </a:xfrm>
          <a:prstGeom prst="rect">
            <a:avLst/>
          </a:prstGeom>
        </p:spPr>
      </p:pic>
      <p:pic>
        <p:nvPicPr>
          <p:cNvPr id="6" name="Graphique 15" descr="Coche avec un remplissage uni">
            <a:extLst>
              <a:ext uri="{FF2B5EF4-FFF2-40B4-BE49-F238E27FC236}">
                <a16:creationId xmlns:a16="http://schemas.microsoft.com/office/drawing/2014/main" id="{A236EEA3-49D6-D0F6-B01A-5B8E0420F4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1737" y="3210846"/>
            <a:ext cx="684830" cy="684830"/>
          </a:xfrm>
          <a:prstGeom prst="rect">
            <a:avLst/>
          </a:prstGeom>
        </p:spPr>
      </p:pic>
      <p:pic>
        <p:nvPicPr>
          <p:cNvPr id="13" name="Picture 12"/>
          <p:cNvPicPr>
            <a:picLocks noChangeAspect="1"/>
          </p:cNvPicPr>
          <p:nvPr/>
        </p:nvPicPr>
        <p:blipFill rotWithShape="1">
          <a:blip r:embed="rId4"/>
          <a:srcRect l="13098" t="2739" r="10878" b="1698"/>
          <a:stretch/>
        </p:blipFill>
        <p:spPr>
          <a:xfrm>
            <a:off x="460374" y="1919903"/>
            <a:ext cx="5026026" cy="4315326"/>
          </a:xfrm>
          <a:prstGeom prst="rect">
            <a:avLst/>
          </a:prstGeom>
        </p:spPr>
      </p:pic>
      <p:sp>
        <p:nvSpPr>
          <p:cNvPr id="14" name="ZoneTexte 23">
            <a:extLst>
              <a:ext uri="{FF2B5EF4-FFF2-40B4-BE49-F238E27FC236}">
                <a16:creationId xmlns:a16="http://schemas.microsoft.com/office/drawing/2014/main" id="{6A3203A9-12D6-5297-B5A1-F77FADF6A760}"/>
              </a:ext>
            </a:extLst>
          </p:cNvPr>
          <p:cNvSpPr txBox="1"/>
          <p:nvPr/>
        </p:nvSpPr>
        <p:spPr>
          <a:xfrm>
            <a:off x="460374" y="1419930"/>
            <a:ext cx="11186193" cy="461665"/>
          </a:xfrm>
          <a:prstGeom prst="rect">
            <a:avLst/>
          </a:prstGeom>
          <a:solidFill>
            <a:schemeClr val="accent3">
              <a:lumMod val="20000"/>
              <a:lumOff val="80000"/>
            </a:schemeClr>
          </a:solidFill>
        </p:spPr>
        <p:txBody>
          <a:bodyPr wrap="square" rtlCol="0">
            <a:spAutoFit/>
          </a:bodyPr>
          <a:lstStyle/>
          <a:p>
            <a:pPr algn="just"/>
            <a:r>
              <a:rPr lang="fr-FR" sz="2400" noProof="0" dirty="0"/>
              <a:t>Dans cette expérience, la tige en fer attire les trombones.</a:t>
            </a:r>
          </a:p>
        </p:txBody>
      </p:sp>
      <p:sp>
        <p:nvSpPr>
          <p:cNvPr id="15" name="Rectangle : coins arrondis 1">
            <a:extLst>
              <a:ext uri="{FF2B5EF4-FFF2-40B4-BE49-F238E27FC236}">
                <a16:creationId xmlns:a16="http://schemas.microsoft.com/office/drawing/2014/main" id="{70A26C88-FE9B-2F8C-8EC3-79DE59B6761F}"/>
              </a:ext>
            </a:extLst>
          </p:cNvPr>
          <p:cNvSpPr/>
          <p:nvPr/>
        </p:nvSpPr>
        <p:spPr>
          <a:xfrm>
            <a:off x="9343470" y="3337261"/>
            <a:ext cx="1520466" cy="43200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Oui</a:t>
            </a:r>
            <a:endParaRPr lang="fr-FR" sz="2400" baseline="30000" noProof="0" dirty="0">
              <a:solidFill>
                <a:schemeClr val="tx1"/>
              </a:solidFill>
            </a:endParaRPr>
          </a:p>
        </p:txBody>
      </p:sp>
      <p:sp>
        <p:nvSpPr>
          <p:cNvPr id="16" name="Rectangle : coins arrondis 1">
            <a:extLst>
              <a:ext uri="{FF2B5EF4-FFF2-40B4-BE49-F238E27FC236}">
                <a16:creationId xmlns:a16="http://schemas.microsoft.com/office/drawing/2014/main" id="{70A26C88-FE9B-2F8C-8EC3-79DE59B6761F}"/>
              </a:ext>
            </a:extLst>
          </p:cNvPr>
          <p:cNvSpPr/>
          <p:nvPr/>
        </p:nvSpPr>
        <p:spPr>
          <a:xfrm>
            <a:off x="9343470" y="4553212"/>
            <a:ext cx="1520466" cy="425885"/>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defRPr/>
            </a:pPr>
            <a:r>
              <a:rPr lang="fr-FR" sz="2400" kern="0" noProof="0" dirty="0">
                <a:solidFill>
                  <a:prstClr val="black"/>
                </a:solidFill>
              </a:rPr>
              <a:t>Non </a:t>
            </a:r>
            <a:endParaRPr lang="fr-FR" sz="2400" kern="0" baseline="30000" noProof="0" dirty="0">
              <a:solidFill>
                <a:prstClr val="black"/>
              </a:solidFill>
            </a:endParaRPr>
          </a:p>
        </p:txBody>
      </p:sp>
      <p:sp>
        <p:nvSpPr>
          <p:cNvPr id="17" name="Rectangle : coins arrondis 2">
            <a:extLst>
              <a:ext uri="{FF2B5EF4-FFF2-40B4-BE49-F238E27FC236}">
                <a16:creationId xmlns:a16="http://schemas.microsoft.com/office/drawing/2014/main" id="{3A049962-2FFB-C470-C188-5A0F1387BA83}"/>
              </a:ext>
            </a:extLst>
          </p:cNvPr>
          <p:cNvSpPr/>
          <p:nvPr/>
        </p:nvSpPr>
        <p:spPr>
          <a:xfrm>
            <a:off x="8895712" y="3337799"/>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18" name="Rectangle : coins arrondis 2">
            <a:extLst>
              <a:ext uri="{FF2B5EF4-FFF2-40B4-BE49-F238E27FC236}">
                <a16:creationId xmlns:a16="http://schemas.microsoft.com/office/drawing/2014/main" id="{3A049962-2FFB-C470-C188-5A0F1387BA83}"/>
              </a:ext>
            </a:extLst>
          </p:cNvPr>
          <p:cNvSpPr/>
          <p:nvPr/>
        </p:nvSpPr>
        <p:spPr>
          <a:xfrm>
            <a:off x="8895712" y="4553212"/>
            <a:ext cx="432000" cy="4309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pic>
        <p:nvPicPr>
          <p:cNvPr id="19" name="Picture 18"/>
          <p:cNvPicPr>
            <a:picLocks noChangeAspect="1"/>
          </p:cNvPicPr>
          <p:nvPr/>
        </p:nvPicPr>
        <p:blipFill>
          <a:blip r:embed="rId5"/>
          <a:stretch>
            <a:fillRect/>
          </a:stretch>
        </p:blipFill>
        <p:spPr>
          <a:xfrm>
            <a:off x="6335614" y="4416204"/>
            <a:ext cx="1971887" cy="1437835"/>
          </a:xfrm>
          <a:prstGeom prst="rect">
            <a:avLst/>
          </a:prstGeom>
        </p:spPr>
      </p:pic>
      <p:sp>
        <p:nvSpPr>
          <p:cNvPr id="20" name="Rectangle 19"/>
          <p:cNvSpPr/>
          <p:nvPr/>
        </p:nvSpPr>
        <p:spPr>
          <a:xfrm>
            <a:off x="6335614" y="5865897"/>
            <a:ext cx="1839221" cy="369332"/>
          </a:xfrm>
          <a:prstGeom prst="rect">
            <a:avLst/>
          </a:prstGeom>
        </p:spPr>
        <p:txBody>
          <a:bodyPr wrap="none">
            <a:spAutoFit/>
          </a:bodyPr>
          <a:lstStyle/>
          <a:p>
            <a:r>
              <a:rPr lang="fr-FR" noProof="0" dirty="0"/>
              <a:t>Trombones en fer</a:t>
            </a:r>
          </a:p>
        </p:txBody>
      </p:sp>
    </p:spTree>
    <p:extLst>
      <p:ext uri="{BB962C8B-B14F-4D97-AF65-F5344CB8AC3E}">
        <p14:creationId xmlns:p14="http://schemas.microsoft.com/office/powerpoint/2010/main" val="3822520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p:nvPr/>
        </p:nvGrpSpPr>
        <p:grpSpPr>
          <a:xfrm>
            <a:off x="4855028" y="1394568"/>
            <a:ext cx="6212869" cy="3873929"/>
            <a:chOff x="1641585" y="1048972"/>
            <a:chExt cx="5867403" cy="3260732"/>
          </a:xfrm>
        </p:grpSpPr>
        <p:sp>
          <p:nvSpPr>
            <p:cNvPr id="3" name="Rectangle : coins arrondis 10"/>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FC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4" name="Rectangle 18"/>
            <p:cNvSpPr/>
            <p:nvPr/>
          </p:nvSpPr>
          <p:spPr>
            <a:xfrm>
              <a:off x="1715066" y="1103461"/>
              <a:ext cx="5717724" cy="3124203"/>
            </a:xfrm>
            <a:prstGeom prst="rect">
              <a:avLst/>
            </a:prstGeom>
            <a:solidFill>
              <a:srgbClr val="F9D8A3"/>
            </a:solidFill>
            <a:ln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5" name="Rectangle 19"/>
            <p:cNvSpPr/>
            <p:nvPr/>
          </p:nvSpPr>
          <p:spPr>
            <a:xfrm>
              <a:off x="1802501" y="1179667"/>
              <a:ext cx="5542845" cy="2971800"/>
            </a:xfrm>
            <a:prstGeom prst="rect">
              <a:avLst/>
            </a:prstGeom>
            <a:solidFill>
              <a:srgbClr val="FFFFFF"/>
            </a:solidFill>
            <a:ln cap="flat">
              <a:solidFill>
                <a:srgbClr val="FFC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grpSp>
      <p:sp>
        <p:nvSpPr>
          <p:cNvPr id="6" name="Rectangle 20"/>
          <p:cNvSpPr/>
          <p:nvPr/>
        </p:nvSpPr>
        <p:spPr>
          <a:xfrm>
            <a:off x="5141617" y="4829489"/>
            <a:ext cx="5527345" cy="77087"/>
          </a:xfrm>
          <a:prstGeom prst="rect">
            <a:avLst/>
          </a:prstGeom>
          <a:solidFill>
            <a:srgbClr val="FFC000"/>
          </a:solidFill>
          <a:ln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7" name="Rectangle 21"/>
          <p:cNvSpPr/>
          <p:nvPr/>
        </p:nvSpPr>
        <p:spPr>
          <a:xfrm>
            <a:off x="4389349" y="1736952"/>
            <a:ext cx="1156184" cy="512421"/>
          </a:xfrm>
          <a:prstGeom prst="rect">
            <a:avLst/>
          </a:prstGeom>
          <a:solidFill>
            <a:srgbClr val="FFC000"/>
          </a:solidFill>
          <a:ln w="25402"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kern="0" noProof="0" dirty="0">
              <a:solidFill>
                <a:srgbClr val="000000"/>
              </a:solidFill>
              <a:latin typeface="Arial" panose="020B0604020202020204"/>
              <a:cs typeface="Arial" panose="020B0604020202020204"/>
              <a:sym typeface="Arial" panose="020B0604020202020204"/>
            </a:endParaRPr>
          </a:p>
        </p:txBody>
      </p:sp>
      <p:sp>
        <p:nvSpPr>
          <p:cNvPr id="9" name="Rectangle 23"/>
          <p:cNvSpPr/>
          <p:nvPr/>
        </p:nvSpPr>
        <p:spPr>
          <a:xfrm>
            <a:off x="4469041" y="1746942"/>
            <a:ext cx="1052999" cy="492443"/>
          </a:xfrm>
          <a:prstGeom prst="rect">
            <a:avLst/>
          </a:prstGeom>
          <a:noFill/>
          <a:ln cap="flat">
            <a:solidFill>
              <a:srgbClr val="FFC000"/>
            </a:solidFill>
            <a:prstDash val="solid"/>
          </a:ln>
        </p:spPr>
        <p:txBody>
          <a:bodyPr vert="horz" wrap="square" lIns="121920" tIns="60960" rIns="121920" bIns="60960" anchor="t" anchorCtr="0" compatLnSpc="1">
            <a:spAutoFit/>
          </a:bodyPr>
          <a:lstStyle/>
          <a:p>
            <a:pPr algn="ctr" defTabSz="914400">
              <a:defRPr sz="1800" b="0" i="0" u="none" strike="noStrike" kern="0" cap="none" spc="0" baseline="0">
                <a:solidFill>
                  <a:srgbClr val="000000"/>
                </a:solidFill>
                <a:uFillTx/>
              </a:defRPr>
            </a:pPr>
            <a:r>
              <a:rPr lang="fr-FR" sz="2400" b="1" kern="0" noProof="0" dirty="0">
                <a:solidFill>
                  <a:srgbClr val="FFFFFF"/>
                </a:solidFill>
                <a:latin typeface="Arial" panose="020B0604020202020204"/>
                <a:cs typeface="Arial" panose="020B0604020202020204"/>
                <a:sym typeface="Arial" panose="020B0604020202020204"/>
              </a:rPr>
              <a:t>O</a:t>
            </a:r>
          </a:p>
        </p:txBody>
      </p:sp>
      <p:sp>
        <p:nvSpPr>
          <p:cNvPr id="10" name="TextBox 6"/>
          <p:cNvSpPr txBox="1"/>
          <p:nvPr/>
        </p:nvSpPr>
        <p:spPr>
          <a:xfrm>
            <a:off x="5103228" y="2212061"/>
            <a:ext cx="5869201" cy="2219069"/>
          </a:xfrm>
          <a:prstGeom prst="rect">
            <a:avLst/>
          </a:prstGeom>
          <a:noFill/>
          <a:ln cap="flat">
            <a:noFill/>
          </a:ln>
        </p:spPr>
        <p:txBody>
          <a:bodyPr vert="horz" wrap="square" lIns="0" tIns="0" rIns="0" bIns="0" anchor="t" anchorCtr="1" compatLnSpc="1">
            <a:spAutoFit/>
          </a:bodyPr>
          <a:lstStyle/>
          <a:p>
            <a:pPr algn="ctr" defTabSz="1219200">
              <a:lnSpc>
                <a:spcPct val="131000"/>
              </a:lnSpc>
              <a:defRPr sz="1800" b="0" i="0" u="none" strike="noStrike" kern="0" cap="none" spc="0" baseline="0">
                <a:solidFill>
                  <a:srgbClr val="000000"/>
                </a:solidFill>
                <a:uFillTx/>
              </a:defRPr>
            </a:pPr>
            <a:r>
              <a:rPr lang="fr-FR" sz="4265" b="1" kern="0" noProof="0" dirty="0">
                <a:solidFill>
                  <a:srgbClr val="FFC000"/>
                </a:solidFill>
                <a:latin typeface="Arial" panose="020B0604020202020204"/>
                <a:cs typeface="Arial" panose="020B0604020202020204"/>
                <a:sym typeface="Arial" panose="020B0604020202020204"/>
              </a:rPr>
              <a:t>Déclaration de l’objectif</a:t>
            </a:r>
          </a:p>
          <a:p>
            <a:pPr algn="ctr" defTabSz="914400">
              <a:lnSpc>
                <a:spcPct val="90000"/>
              </a:lnSpc>
              <a:spcAft>
                <a:spcPts val="2000"/>
              </a:spcAft>
              <a:defRPr sz="1800" b="0" i="0" u="none" strike="noStrike" kern="0" cap="none" spc="0" baseline="0">
                <a:solidFill>
                  <a:srgbClr val="000000"/>
                </a:solidFill>
                <a:uFillTx/>
              </a:defRPr>
            </a:pPr>
            <a:r>
              <a:rPr lang="fr-FR" sz="3600" i="1" kern="0" noProof="0" dirty="0">
                <a:solidFill>
                  <a:srgbClr val="FFC000"/>
                </a:solidFill>
                <a:latin typeface="Arial" panose="020B0604020202020204"/>
                <a:cs typeface="Arial" panose="020B0604020202020204"/>
                <a:sym typeface="Arial" panose="020B0604020202020204"/>
              </a:rPr>
              <a:t>(2 min)</a:t>
            </a:r>
            <a:endParaRPr lang="fr-FR" sz="3600" i="1" kern="0" noProof="0" dirty="0">
              <a:solidFill>
                <a:srgbClr val="FFC000"/>
              </a:solidFill>
              <a:latin typeface="Arial" panose="020B0604020202020204"/>
              <a:sym typeface="Arial" panose="020B0604020202020204"/>
            </a:endParaRPr>
          </a:p>
        </p:txBody>
      </p:sp>
      <p:grpSp>
        <p:nvGrpSpPr>
          <p:cNvPr id="8" name="Groupe 7"/>
          <p:cNvGrpSpPr/>
          <p:nvPr/>
        </p:nvGrpSpPr>
        <p:grpSpPr>
          <a:xfrm>
            <a:off x="1110808" y="1793796"/>
            <a:ext cx="2675209" cy="2958054"/>
            <a:chOff x="1169970" y="1521517"/>
            <a:chExt cx="2675209" cy="2958054"/>
          </a:xfrm>
        </p:grpSpPr>
        <p:pic>
          <p:nvPicPr>
            <p:cNvPr id="12" name="Picture 1"/>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13" name="Google Shape;1205;p11"/>
            <p:cNvPicPr preferRelativeResize="0"/>
            <p:nvPr/>
          </p:nvPicPr>
          <p:blipFill rotWithShape="1">
            <a:blip r:embed="rId4"/>
            <a:srcRect/>
            <a:stretch>
              <a:fillRect/>
            </a:stretch>
          </p:blipFill>
          <p:spPr>
            <a:xfrm>
              <a:off x="2671488" y="1521517"/>
              <a:ext cx="1173691" cy="1173691"/>
            </a:xfrm>
            <a:prstGeom prst="rect">
              <a:avLst/>
            </a:prstGeom>
            <a:noFill/>
            <a:ln>
              <a:noFill/>
            </a:ln>
          </p:spPr>
        </p:pic>
      </p:grpSp>
      <p:sp>
        <p:nvSpPr>
          <p:cNvPr id="11" name="Titre 10"/>
          <p:cNvSpPr>
            <a:spLocks noGrp="1"/>
          </p:cNvSpPr>
          <p:nvPr>
            <p:ph type="title"/>
          </p:nvPr>
        </p:nvSpPr>
        <p:spPr/>
        <p:txBody>
          <a:bodyPr/>
          <a:lstStyle/>
          <a:p>
            <a:endParaRPr lang="fr-FR" noProof="0" dirty="0"/>
          </a:p>
        </p:txBody>
      </p:sp>
      <p:sp>
        <p:nvSpPr>
          <p:cNvPr id="15" name="Espace réservé du contenu 14"/>
          <p:cNvSpPr>
            <a:spLocks noGrp="1"/>
          </p:cNvSpPr>
          <p:nvPr>
            <p:ph sz="quarter" idx="11"/>
          </p:nvPr>
        </p:nvSpPr>
        <p:spPr/>
        <p:txBody>
          <a:bodyPr/>
          <a:lstStyle/>
          <a:p>
            <a:endParaRPr lang="fr-FR" noProof="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8"/>
          <p:cNvPicPr>
            <a:picLocks noChangeAspect="1"/>
          </p:cNvPicPr>
          <p:nvPr/>
        </p:nvPicPr>
        <p:blipFill>
          <a:blip r:embed="rId2"/>
          <a:stretch>
            <a:fillRect/>
          </a:stretch>
        </p:blipFill>
        <p:spPr>
          <a:xfrm>
            <a:off x="11231930" y="234317"/>
            <a:ext cx="583170" cy="583170"/>
          </a:xfrm>
          <a:prstGeom prst="rect">
            <a:avLst/>
          </a:prstGeom>
        </p:spPr>
      </p:pic>
      <p:sp>
        <p:nvSpPr>
          <p:cNvPr id="2" name="Titre 1"/>
          <p:cNvSpPr>
            <a:spLocks noGrp="1"/>
          </p:cNvSpPr>
          <p:nvPr>
            <p:ph type="title"/>
          </p:nvPr>
        </p:nvSpPr>
        <p:spPr/>
        <p:txBody>
          <a:bodyPr/>
          <a:lstStyle/>
          <a:p>
            <a:r>
              <a:rPr lang="fr-FR" noProof="0" dirty="0"/>
              <a:t>Avant d’aborder notre tâche d’aujourd’hui, je vous présente la situation suivante:</a:t>
            </a:r>
          </a:p>
        </p:txBody>
      </p:sp>
      <p:sp>
        <p:nvSpPr>
          <p:cNvPr id="7" name="Espace réservé du contenu 6"/>
          <p:cNvSpPr>
            <a:spLocks noGrp="1"/>
          </p:cNvSpPr>
          <p:nvPr>
            <p:ph sz="quarter" idx="11"/>
          </p:nvPr>
        </p:nvSpPr>
        <p:spPr/>
        <p:txBody>
          <a:bodyPr/>
          <a:lstStyle/>
          <a:p>
            <a:r>
              <a:rPr lang="fr-FR" noProof="0" dirty="0"/>
              <a:t> L’</a:t>
            </a:r>
            <a:r>
              <a:rPr lang="fr-FR" noProof="0" dirty="0" err="1"/>
              <a:t>enseignant·e</a:t>
            </a:r>
            <a:r>
              <a:rPr lang="fr-FR" noProof="0" dirty="0"/>
              <a:t> présente l’image ci-dessous et autres images illustratives du phénomène.</a:t>
            </a:r>
          </a:p>
        </p:txBody>
      </p:sp>
      <p:grpSp>
        <p:nvGrpSpPr>
          <p:cNvPr id="3" name="Groupe 2">
            <a:extLst>
              <a:ext uri="{FF2B5EF4-FFF2-40B4-BE49-F238E27FC236}">
                <a16:creationId xmlns:a16="http://schemas.microsoft.com/office/drawing/2014/main" id="{80393CFD-D569-D99C-0830-B6AAC4C2CD78}"/>
              </a:ext>
            </a:extLst>
          </p:cNvPr>
          <p:cNvGrpSpPr/>
          <p:nvPr/>
        </p:nvGrpSpPr>
        <p:grpSpPr>
          <a:xfrm>
            <a:off x="3882329" y="1778920"/>
            <a:ext cx="7932772" cy="3564067"/>
            <a:chOff x="3882329" y="1778920"/>
            <a:chExt cx="7932772" cy="3564067"/>
          </a:xfrm>
        </p:grpSpPr>
        <p:pic>
          <p:nvPicPr>
            <p:cNvPr id="12" name="Image 1">
              <a:extLst>
                <a:ext uri="{FF2B5EF4-FFF2-40B4-BE49-F238E27FC236}">
                  <a16:creationId xmlns:a16="http://schemas.microsoft.com/office/drawing/2014/main" id="{E615642F-F99C-3F45-8C2B-977C5F7B7B67}"/>
                </a:ext>
              </a:extLst>
            </p:cNvPr>
            <p:cNvPicPr>
              <a:picLocks noChangeAspect="1"/>
            </p:cNvPicPr>
            <p:nvPr/>
          </p:nvPicPr>
          <p:blipFill>
            <a:blip r:embed="rId3"/>
            <a:stretch>
              <a:fillRect/>
            </a:stretch>
          </p:blipFill>
          <p:spPr>
            <a:xfrm>
              <a:off x="3882329" y="1778920"/>
              <a:ext cx="1407669" cy="1213984"/>
            </a:xfrm>
            <a:prstGeom prst="rect">
              <a:avLst/>
            </a:prstGeom>
          </p:spPr>
        </p:pic>
        <p:sp>
          <p:nvSpPr>
            <p:cNvPr id="10" name="Rectangle 9">
              <a:extLst>
                <a:ext uri="{FF2B5EF4-FFF2-40B4-BE49-F238E27FC236}">
                  <a16:creationId xmlns:a16="http://schemas.microsoft.com/office/drawing/2014/main" id="{299BD001-58F1-3A11-5E81-C5512F88FB9B}"/>
                </a:ext>
              </a:extLst>
            </p:cNvPr>
            <p:cNvSpPr/>
            <p:nvPr/>
          </p:nvSpPr>
          <p:spPr>
            <a:xfrm>
              <a:off x="5158855" y="2019000"/>
              <a:ext cx="6656246" cy="3323987"/>
            </a:xfrm>
            <a:prstGeom prst="rect">
              <a:avLst/>
            </a:prstGeom>
            <a:noFill/>
            <a:ln>
              <a:solidFill>
                <a:schemeClr val="tx1"/>
              </a:solidFill>
            </a:ln>
          </p:spPr>
          <p:txBody>
            <a:bodyPr wrap="square" anchor="ctr" anchorCtr="0">
              <a:spAutoFit/>
            </a:bodyPr>
            <a:lstStyle/>
            <a:p>
              <a:pPr algn="just">
                <a:lnSpc>
                  <a:spcPct val="125000"/>
                </a:lnSpc>
              </a:pPr>
              <a:r>
                <a:rPr lang="fr-FR" sz="2400" noProof="0" dirty="0"/>
                <a:t>Le déplacement d’un aimant dans une bobine produit un courant électrique appelé courant induit.</a:t>
              </a:r>
            </a:p>
            <a:p>
              <a:pPr algn="just">
                <a:lnSpc>
                  <a:spcPct val="125000"/>
                </a:lnSpc>
              </a:pPr>
              <a:endParaRPr lang="fr-FR" sz="2400" noProof="0" dirty="0"/>
            </a:p>
            <a:p>
              <a:pPr algn="just">
                <a:lnSpc>
                  <a:spcPct val="125000"/>
                </a:lnSpc>
              </a:pPr>
              <a:endParaRPr lang="fr-FR" sz="2400" noProof="0" dirty="0"/>
            </a:p>
            <a:p>
              <a:pPr algn="just">
                <a:lnSpc>
                  <a:spcPct val="125000"/>
                </a:lnSpc>
              </a:pPr>
              <a:r>
                <a:rPr lang="fr-FR" sz="2400" b="1" noProof="0" dirty="0"/>
                <a:t>Quels sont les facteurs qui influencent le courant induit dans une bobine, et comment peut-on les mettre en évidence ?</a:t>
              </a:r>
            </a:p>
          </p:txBody>
        </p:sp>
      </p:grpSp>
      <p:pic>
        <p:nvPicPr>
          <p:cNvPr id="6" name="Picture 5"/>
          <p:cNvPicPr>
            <a:picLocks noChangeAspect="1"/>
          </p:cNvPicPr>
          <p:nvPr/>
        </p:nvPicPr>
        <p:blipFill rotWithShape="1">
          <a:blip r:embed="rId4"/>
          <a:srcRect l="10110"/>
          <a:stretch/>
        </p:blipFill>
        <p:spPr>
          <a:xfrm>
            <a:off x="288758" y="2385912"/>
            <a:ext cx="3737810" cy="277213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8"/>
          <p:cNvPicPr>
            <a:picLocks noChangeAspect="1"/>
          </p:cNvPicPr>
          <p:nvPr/>
        </p:nvPicPr>
        <p:blipFill>
          <a:blip r:embed="rId2"/>
          <a:stretch>
            <a:fillRect/>
          </a:stretch>
        </p:blipFill>
        <p:spPr>
          <a:xfrm>
            <a:off x="11231930" y="234317"/>
            <a:ext cx="452987" cy="452987"/>
          </a:xfrm>
          <a:prstGeom prst="rect">
            <a:avLst/>
          </a:prstGeom>
        </p:spPr>
      </p:pic>
      <p:sp>
        <p:nvSpPr>
          <p:cNvPr id="2" name="Titre 1"/>
          <p:cNvSpPr>
            <a:spLocks noGrp="1"/>
          </p:cNvSpPr>
          <p:nvPr>
            <p:ph type="title"/>
          </p:nvPr>
        </p:nvSpPr>
        <p:spPr>
          <a:xfrm>
            <a:off x="807345" y="234317"/>
            <a:ext cx="10529279" cy="452987"/>
          </a:xfrm>
        </p:spPr>
        <p:txBody>
          <a:bodyPr/>
          <a:lstStyle/>
          <a:p>
            <a:r>
              <a:rPr lang="fr-FR" noProof="0" dirty="0"/>
              <a:t>À la fin de cette séance, vous serez capables d’identifier, à partir d’expériences, les facteurs qui influencent le courant induit dans une bobine.</a:t>
            </a:r>
          </a:p>
        </p:txBody>
      </p:sp>
      <p:sp>
        <p:nvSpPr>
          <p:cNvPr id="10" name="Espace réservé du contenu 9"/>
          <p:cNvSpPr>
            <a:spLocks noGrp="1"/>
          </p:cNvSpPr>
          <p:nvPr>
            <p:ph sz="quarter" idx="11"/>
          </p:nvPr>
        </p:nvSpPr>
        <p:spPr/>
        <p:txBody>
          <a:bodyPr/>
          <a:lstStyle/>
          <a:p>
            <a:r>
              <a:rPr lang="fr-FR" noProof="0" dirty="0"/>
              <a:t>Bien expliquer la tâche en revenant à la situation déclenchante.</a:t>
            </a:r>
          </a:p>
        </p:txBody>
      </p:sp>
      <p:grpSp>
        <p:nvGrpSpPr>
          <p:cNvPr id="5" name="Group 4"/>
          <p:cNvGrpSpPr/>
          <p:nvPr/>
        </p:nvGrpSpPr>
        <p:grpSpPr>
          <a:xfrm>
            <a:off x="456896" y="2873307"/>
            <a:ext cx="10850441" cy="901505"/>
            <a:chOff x="1091018" y="2855889"/>
            <a:chExt cx="10850441" cy="901505"/>
          </a:xfrm>
        </p:grpSpPr>
        <p:sp>
          <p:nvSpPr>
            <p:cNvPr id="14" name="Google Shape;2054;p38"/>
            <p:cNvSpPr/>
            <p:nvPr/>
          </p:nvSpPr>
          <p:spPr>
            <a:xfrm>
              <a:off x="1441467" y="3161728"/>
              <a:ext cx="10499992" cy="595666"/>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p>
          </p:txBody>
        </p:sp>
        <p:pic>
          <p:nvPicPr>
            <p:cNvPr id="18" name="Imag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1018" y="2855889"/>
              <a:ext cx="805544" cy="805544"/>
            </a:xfrm>
            <a:prstGeom prst="rect">
              <a:avLst/>
            </a:prstGeom>
          </p:spPr>
        </p:pic>
        <p:sp>
          <p:nvSpPr>
            <p:cNvPr id="11" name="Rectangle 10"/>
            <p:cNvSpPr/>
            <p:nvPr/>
          </p:nvSpPr>
          <p:spPr>
            <a:xfrm>
              <a:off x="6572680" y="2973939"/>
              <a:ext cx="237566" cy="369332"/>
            </a:xfrm>
            <a:prstGeom prst="rect">
              <a:avLst/>
            </a:prstGeom>
          </p:spPr>
          <p:txBody>
            <a:bodyPr wrap="none">
              <a:spAutoFit/>
            </a:bodyPr>
            <a:lstStyle/>
            <a:p>
              <a:r>
                <a:rPr lang="fr-FR" noProof="0" dirty="0"/>
                <a:t> </a:t>
              </a:r>
            </a:p>
          </p:txBody>
        </p:sp>
      </p:grpSp>
      <p:sp>
        <p:nvSpPr>
          <p:cNvPr id="3" name="Rectangle 2"/>
          <p:cNvSpPr/>
          <p:nvPr/>
        </p:nvSpPr>
        <p:spPr>
          <a:xfrm>
            <a:off x="1228001" y="3213572"/>
            <a:ext cx="9973593" cy="461665"/>
          </a:xfrm>
          <a:prstGeom prst="rect">
            <a:avLst/>
          </a:prstGeom>
        </p:spPr>
        <p:txBody>
          <a:bodyPr wrap="square">
            <a:spAutoFit/>
          </a:bodyPr>
          <a:lstStyle/>
          <a:p>
            <a:pPr lvl="0" algn="just" defTabSz="342900">
              <a:spcBef>
                <a:spcPts val="600"/>
              </a:spcBef>
              <a:defRPr/>
            </a:pPr>
            <a:r>
              <a:rPr lang="fr-FR" sz="2400" noProof="0" dirty="0">
                <a:solidFill>
                  <a:srgbClr val="FF0000"/>
                </a:solidFill>
              </a:rPr>
              <a:t>Identifier </a:t>
            </a:r>
            <a:r>
              <a:rPr lang="fr-FR" sz="2400" noProof="0" dirty="0"/>
              <a:t>les </a:t>
            </a:r>
            <a:r>
              <a:rPr lang="fr-FR" sz="2400" b="1" noProof="0" dirty="0"/>
              <a:t>facteurs</a:t>
            </a:r>
            <a:r>
              <a:rPr lang="fr-FR" sz="2400" noProof="0" dirty="0"/>
              <a:t> influençant le </a:t>
            </a:r>
            <a:r>
              <a:rPr lang="fr-FR" sz="2400" b="1" noProof="0" dirty="0"/>
              <a:t>courant </a:t>
            </a:r>
            <a:r>
              <a:rPr lang="fr-FR" sz="2400" noProof="0" dirty="0"/>
              <a:t>électrique </a:t>
            </a:r>
            <a:r>
              <a:rPr lang="fr-FR" sz="2400" b="1" noProof="0" dirty="0"/>
              <a:t>induit</a:t>
            </a:r>
            <a:r>
              <a:rPr lang="fr-FR" sz="2400" noProof="0" dirty="0"/>
              <a:t> dans une bobine.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4"/>
          <p:cNvGrpSpPr/>
          <p:nvPr/>
        </p:nvGrpSpPr>
        <p:grpSpPr>
          <a:xfrm>
            <a:off x="4855028" y="1394568"/>
            <a:ext cx="6212869" cy="3873929"/>
            <a:chOff x="1641585" y="1048972"/>
            <a:chExt cx="5867403" cy="3260732"/>
          </a:xfrm>
        </p:grpSpPr>
        <p:sp>
          <p:nvSpPr>
            <p:cNvPr id="3" name="Rectangle : coins arrondis 10"/>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FC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noProof="0" dirty="0">
                <a:solidFill>
                  <a:srgbClr val="000000"/>
                </a:solidFill>
                <a:latin typeface="Arial" panose="020B0604020202020204"/>
                <a:cs typeface="Arial" panose="020B0604020202020204"/>
                <a:sym typeface="Arial" panose="020B0604020202020204"/>
              </a:endParaRPr>
            </a:p>
          </p:txBody>
        </p:sp>
        <p:sp>
          <p:nvSpPr>
            <p:cNvPr id="4" name="Rectangle 18"/>
            <p:cNvSpPr/>
            <p:nvPr/>
          </p:nvSpPr>
          <p:spPr>
            <a:xfrm>
              <a:off x="1715066" y="1103461"/>
              <a:ext cx="5717724" cy="3124203"/>
            </a:xfrm>
            <a:prstGeom prst="rect">
              <a:avLst/>
            </a:prstGeom>
            <a:solidFill>
              <a:srgbClr val="F9D8A3"/>
            </a:solidFill>
            <a:ln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noProof="0" dirty="0">
                <a:solidFill>
                  <a:srgbClr val="000000"/>
                </a:solidFill>
                <a:latin typeface="Arial" panose="020B0604020202020204"/>
                <a:cs typeface="Arial" panose="020B0604020202020204"/>
                <a:sym typeface="Arial" panose="020B0604020202020204"/>
              </a:endParaRPr>
            </a:p>
          </p:txBody>
        </p:sp>
        <p:sp>
          <p:nvSpPr>
            <p:cNvPr id="5" name="Rectangle 19"/>
            <p:cNvSpPr/>
            <p:nvPr/>
          </p:nvSpPr>
          <p:spPr>
            <a:xfrm>
              <a:off x="1802501" y="1179667"/>
              <a:ext cx="5542845" cy="2971800"/>
            </a:xfrm>
            <a:prstGeom prst="rect">
              <a:avLst/>
            </a:prstGeom>
            <a:solidFill>
              <a:srgbClr val="FFFFFF"/>
            </a:solidFill>
            <a:ln cap="flat">
              <a:solidFill>
                <a:srgbClr val="FFC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noProof="0" dirty="0">
                <a:solidFill>
                  <a:srgbClr val="000000"/>
                </a:solidFill>
                <a:latin typeface="Arial" panose="020B0604020202020204"/>
                <a:cs typeface="Arial" panose="020B0604020202020204"/>
                <a:sym typeface="Arial" panose="020B0604020202020204"/>
              </a:endParaRPr>
            </a:p>
          </p:txBody>
        </p:sp>
      </p:grpSp>
      <p:sp>
        <p:nvSpPr>
          <p:cNvPr id="6" name="Rectangle 20"/>
          <p:cNvSpPr/>
          <p:nvPr/>
        </p:nvSpPr>
        <p:spPr>
          <a:xfrm>
            <a:off x="5141617" y="4829489"/>
            <a:ext cx="5527345" cy="77087"/>
          </a:xfrm>
          <a:prstGeom prst="rect">
            <a:avLst/>
          </a:prstGeom>
          <a:solidFill>
            <a:srgbClr val="FFC000"/>
          </a:solidFill>
          <a:ln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noProof="0" dirty="0">
              <a:solidFill>
                <a:srgbClr val="000000"/>
              </a:solidFill>
              <a:latin typeface="Arial" panose="020B0604020202020204"/>
              <a:cs typeface="Arial" panose="020B0604020202020204"/>
              <a:sym typeface="Arial" panose="020B0604020202020204"/>
            </a:endParaRPr>
          </a:p>
        </p:txBody>
      </p:sp>
      <p:sp>
        <p:nvSpPr>
          <p:cNvPr id="7" name="Rectangle 21"/>
          <p:cNvSpPr/>
          <p:nvPr/>
        </p:nvSpPr>
        <p:spPr>
          <a:xfrm>
            <a:off x="4389349" y="1736952"/>
            <a:ext cx="1156184" cy="512421"/>
          </a:xfrm>
          <a:prstGeom prst="rect">
            <a:avLst/>
          </a:prstGeom>
          <a:solidFill>
            <a:srgbClr val="FFC000"/>
          </a:solidFill>
          <a:ln w="25402" cap="flat">
            <a:solidFill>
              <a:srgbClr val="FFC000"/>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noProof="0" dirty="0">
              <a:solidFill>
                <a:srgbClr val="000000"/>
              </a:solidFill>
              <a:latin typeface="Arial" panose="020B0604020202020204"/>
              <a:cs typeface="Arial" panose="020B0604020202020204"/>
              <a:sym typeface="Arial" panose="020B0604020202020204"/>
            </a:endParaRPr>
          </a:p>
        </p:txBody>
      </p:sp>
      <p:sp>
        <p:nvSpPr>
          <p:cNvPr id="9" name="Rectangle 23"/>
          <p:cNvSpPr/>
          <p:nvPr/>
        </p:nvSpPr>
        <p:spPr>
          <a:xfrm>
            <a:off x="4469041" y="1746942"/>
            <a:ext cx="1052999" cy="492443"/>
          </a:xfrm>
          <a:prstGeom prst="rect">
            <a:avLst/>
          </a:prstGeom>
          <a:noFill/>
          <a:ln cap="flat">
            <a:solidFill>
              <a:srgbClr val="FFC000"/>
            </a:solidFill>
            <a:prstDash val="solid"/>
          </a:ln>
        </p:spPr>
        <p:txBody>
          <a:bodyPr vert="horz" wrap="square" lIns="121920" tIns="60960" rIns="121920" bIns="60960" anchor="t" anchorCtr="0" compatLnSpc="1">
            <a:spAutoFit/>
          </a:bodyPr>
          <a:lstStyle/>
          <a:p>
            <a:pPr algn="ctr" defTabSz="914400">
              <a:defRPr sz="1800" b="0" i="0" u="none" strike="noStrike" kern="0" cap="none" spc="0" baseline="0">
                <a:solidFill>
                  <a:srgbClr val="000000"/>
                </a:solidFill>
                <a:uFillTx/>
              </a:defRPr>
            </a:pPr>
            <a:r>
              <a:rPr lang="fr-FR" sz="2400" b="1" noProof="0" dirty="0">
                <a:solidFill>
                  <a:srgbClr val="FFFFFF"/>
                </a:solidFill>
                <a:latin typeface="Arial" panose="020B0604020202020204"/>
                <a:cs typeface="Arial" panose="020B0604020202020204"/>
                <a:sym typeface="Arial" panose="020B0604020202020204"/>
              </a:rPr>
              <a:t>O</a:t>
            </a:r>
          </a:p>
        </p:txBody>
      </p:sp>
      <p:sp>
        <p:nvSpPr>
          <p:cNvPr id="10" name="TextBox 6"/>
          <p:cNvSpPr txBox="1"/>
          <p:nvPr/>
        </p:nvSpPr>
        <p:spPr>
          <a:xfrm>
            <a:off x="5065761" y="2259363"/>
            <a:ext cx="5869201" cy="1719573"/>
          </a:xfrm>
          <a:prstGeom prst="rect">
            <a:avLst/>
          </a:prstGeom>
          <a:noFill/>
          <a:ln cap="flat">
            <a:noFill/>
          </a:ln>
        </p:spPr>
        <p:txBody>
          <a:bodyPr vert="horz" wrap="square" lIns="0" tIns="0" rIns="0" bIns="0" anchor="t" anchorCtr="1" compatLnSpc="1">
            <a:spAutoFit/>
          </a:bodyPr>
          <a:lstStyle/>
          <a:p>
            <a:pPr algn="ctr" defTabSz="1219200">
              <a:lnSpc>
                <a:spcPct val="131000"/>
              </a:lnSpc>
              <a:defRPr sz="1800" b="0" i="0" u="none" strike="noStrike" kern="0" cap="none" spc="0" baseline="0">
                <a:solidFill>
                  <a:srgbClr val="000000"/>
                </a:solidFill>
                <a:uFillTx/>
              </a:defRPr>
            </a:pPr>
            <a:r>
              <a:rPr lang="fr-FR" sz="4265" b="1" kern="0" noProof="0" dirty="0">
                <a:solidFill>
                  <a:srgbClr val="FFC000"/>
                </a:solidFill>
                <a:latin typeface="Arial" panose="020B0604020202020204"/>
                <a:cs typeface="Arial" panose="020B0604020202020204"/>
                <a:sym typeface="Arial" panose="020B0604020202020204"/>
              </a:rPr>
              <a:t>Introduction </a:t>
            </a:r>
          </a:p>
          <a:p>
            <a:pPr algn="ctr" defTabSz="1219200">
              <a:lnSpc>
                <a:spcPct val="131000"/>
              </a:lnSpc>
              <a:defRPr sz="1800" b="0" i="0" u="none" strike="noStrike" kern="0" cap="none" spc="0" baseline="0">
                <a:solidFill>
                  <a:srgbClr val="000000"/>
                </a:solidFill>
                <a:uFillTx/>
              </a:defRPr>
            </a:pPr>
            <a:r>
              <a:rPr lang="fr-FR" sz="4265" b="1" kern="0" noProof="0" dirty="0">
                <a:solidFill>
                  <a:srgbClr val="FFC000"/>
                </a:solidFill>
                <a:latin typeface="Arial" panose="020B0604020202020204"/>
                <a:cs typeface="Arial" panose="020B0604020202020204"/>
                <a:sym typeface="Arial" panose="020B0604020202020204"/>
              </a:rPr>
              <a:t>à la tâche</a:t>
            </a:r>
          </a:p>
        </p:txBody>
      </p:sp>
      <p:grpSp>
        <p:nvGrpSpPr>
          <p:cNvPr id="8" name="Groupe 7"/>
          <p:cNvGrpSpPr/>
          <p:nvPr/>
        </p:nvGrpSpPr>
        <p:grpSpPr>
          <a:xfrm>
            <a:off x="1110808" y="1793796"/>
            <a:ext cx="2675209" cy="2958054"/>
            <a:chOff x="1169970" y="1521517"/>
            <a:chExt cx="2675209" cy="2958054"/>
          </a:xfrm>
        </p:grpSpPr>
        <p:pic>
          <p:nvPicPr>
            <p:cNvPr id="12" name="Picture 1"/>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13" name="Google Shape;1205;p11"/>
            <p:cNvPicPr preferRelativeResize="0"/>
            <p:nvPr/>
          </p:nvPicPr>
          <p:blipFill rotWithShape="1">
            <a:blip r:embed="rId4"/>
            <a:srcRect/>
            <a:stretch>
              <a:fillRect/>
            </a:stretch>
          </p:blipFill>
          <p:spPr>
            <a:xfrm>
              <a:off x="2671488" y="1521517"/>
              <a:ext cx="1173691" cy="1173691"/>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98129" y="701306"/>
            <a:ext cx="9250605" cy="363961"/>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a:t>
            </a:r>
          </a:p>
        </p:txBody>
      </p:sp>
      <p:pic>
        <p:nvPicPr>
          <p:cNvPr id="8" name="Image 9"/>
          <p:cNvPicPr>
            <a:picLocks noChangeAspect="1"/>
          </p:cNvPicPr>
          <p:nvPr/>
        </p:nvPicPr>
        <p:blipFill>
          <a:blip r:embed="rId2"/>
          <a:stretch>
            <a:fillRect/>
          </a:stretch>
        </p:blipFill>
        <p:spPr>
          <a:xfrm>
            <a:off x="11180723" y="353455"/>
            <a:ext cx="583170" cy="583170"/>
          </a:xfrm>
          <a:prstGeom prst="rect">
            <a:avLst/>
          </a:prstGeom>
        </p:spPr>
      </p:pic>
      <p:sp>
        <p:nvSpPr>
          <p:cNvPr id="2" name="Titre 1"/>
          <p:cNvSpPr>
            <a:spLocks noGrp="1"/>
          </p:cNvSpPr>
          <p:nvPr>
            <p:ph type="title"/>
          </p:nvPr>
        </p:nvSpPr>
        <p:spPr/>
        <p:txBody>
          <a:bodyPr/>
          <a:lstStyle/>
          <a:p>
            <a:r>
              <a:rPr lang="fr-FR" noProof="0" dirty="0"/>
              <a:t>Avant de répondre à cette question, examinons cette expérience. </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peut expliquer davantage et répondre aux questions des  élèves.</a:t>
            </a:r>
          </a:p>
        </p:txBody>
      </p:sp>
      <p:sp>
        <p:nvSpPr>
          <p:cNvPr id="5" name="Rectangle 4"/>
          <p:cNvSpPr/>
          <p:nvPr/>
        </p:nvSpPr>
        <p:spPr>
          <a:xfrm>
            <a:off x="11763893" y="163773"/>
            <a:ext cx="287080" cy="18968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0" name="Rectangle 3267"/>
          <p:cNvSpPr/>
          <p:nvPr/>
        </p:nvSpPr>
        <p:spPr>
          <a:xfrm>
            <a:off x="298129" y="1251508"/>
            <a:ext cx="10876021" cy="738664"/>
          </a:xfrm>
          <a:prstGeom prst="rect">
            <a:avLst/>
          </a:prstGeom>
        </p:spPr>
        <p:txBody>
          <a:bodyPr wrap="square" lIns="0" tIns="0" rIns="0" bIns="0">
            <a:spAutoFit/>
          </a:bodyPr>
          <a:lstStyle/>
          <a:p>
            <a:r>
              <a:rPr lang="fr-FR" sz="2400" b="0" i="0" spc="0" baseline="0" noProof="0" dirty="0">
                <a:solidFill>
                  <a:srgbClr val="231F20"/>
                </a:solidFill>
              </a:rPr>
              <a:t>On met un aimant en mouvement à proximité d’une </a:t>
            </a:r>
            <a:r>
              <a:rPr lang="fr-FR" sz="2400" b="1" dirty="0">
                <a:solidFill>
                  <a:srgbClr val="231F20"/>
                </a:solidFill>
              </a:rPr>
              <a:t>une bobine reliée à un galvanomètre </a:t>
            </a:r>
            <a:r>
              <a:rPr lang="fr-FR" sz="2400" b="1" i="0" spc="0" noProof="0" dirty="0">
                <a:solidFill>
                  <a:srgbClr val="231F20"/>
                </a:solidFill>
              </a:rPr>
              <a:t>(ampèremètre sensible)</a:t>
            </a:r>
            <a:r>
              <a:rPr lang="fr-FR" sz="2400" b="0" i="0" spc="0" baseline="0" noProof="0" dirty="0">
                <a:solidFill>
                  <a:srgbClr val="231F20"/>
                </a:solidFill>
              </a:rPr>
              <a:t>.</a:t>
            </a:r>
          </a:p>
        </p:txBody>
      </p:sp>
      <p:sp>
        <p:nvSpPr>
          <p:cNvPr id="7" name="Rectangle 6">
            <a:extLst>
              <a:ext uri="{FF2B5EF4-FFF2-40B4-BE49-F238E27FC236}">
                <a16:creationId xmlns:a16="http://schemas.microsoft.com/office/drawing/2014/main" id="{635D5B5B-8DD8-3491-0CAB-CBEC101948DC}"/>
              </a:ext>
            </a:extLst>
          </p:cNvPr>
          <p:cNvSpPr/>
          <p:nvPr/>
        </p:nvSpPr>
        <p:spPr>
          <a:xfrm>
            <a:off x="7437005" y="2321874"/>
            <a:ext cx="1082351" cy="1735492"/>
          </a:xfrm>
          <a:custGeom>
            <a:avLst/>
            <a:gdLst>
              <a:gd name="csX0" fmla="*/ 0 w 1082351"/>
              <a:gd name="csY0" fmla="*/ 0 h 1651499"/>
              <a:gd name="csX1" fmla="*/ 1082351 w 1082351"/>
              <a:gd name="csY1" fmla="*/ 0 h 1651499"/>
              <a:gd name="csX2" fmla="*/ 1082351 w 1082351"/>
              <a:gd name="csY2" fmla="*/ 1651499 h 1651499"/>
              <a:gd name="csX3" fmla="*/ 0 w 1082351"/>
              <a:gd name="csY3" fmla="*/ 1651499 h 1651499"/>
              <a:gd name="csX4" fmla="*/ 0 w 1082351"/>
              <a:gd name="csY4" fmla="*/ 0 h 1651499"/>
              <a:gd name="csX0" fmla="*/ 0 w 1082351"/>
              <a:gd name="csY0" fmla="*/ 0 h 1651499"/>
              <a:gd name="csX1" fmla="*/ 1082351 w 1082351"/>
              <a:gd name="csY1" fmla="*/ 0 h 1651499"/>
              <a:gd name="csX2" fmla="*/ 1082351 w 1082351"/>
              <a:gd name="csY2" fmla="*/ 1651499 h 1651499"/>
              <a:gd name="csX3" fmla="*/ 494523 w 1082351"/>
              <a:gd name="csY3" fmla="*/ 1642187 h 1651499"/>
              <a:gd name="csX4" fmla="*/ 0 w 1082351"/>
              <a:gd name="csY4" fmla="*/ 1651499 h 1651499"/>
              <a:gd name="csX5" fmla="*/ 0 w 1082351"/>
              <a:gd name="csY5" fmla="*/ 0 h 1651499"/>
              <a:gd name="csX0" fmla="*/ 0 w 1082351"/>
              <a:gd name="csY0" fmla="*/ 0 h 1754154"/>
              <a:gd name="csX1" fmla="*/ 1082351 w 1082351"/>
              <a:gd name="csY1" fmla="*/ 0 h 1754154"/>
              <a:gd name="csX2" fmla="*/ 1082351 w 1082351"/>
              <a:gd name="csY2" fmla="*/ 1651499 h 1754154"/>
              <a:gd name="csX3" fmla="*/ 522515 w 1082351"/>
              <a:gd name="csY3" fmla="*/ 1754154 h 1754154"/>
              <a:gd name="csX4" fmla="*/ 0 w 1082351"/>
              <a:gd name="csY4" fmla="*/ 1651499 h 1754154"/>
              <a:gd name="csX5" fmla="*/ 0 w 1082351"/>
              <a:gd name="csY5" fmla="*/ 0 h 1754154"/>
              <a:gd name="csX0" fmla="*/ 0 w 1082351"/>
              <a:gd name="csY0" fmla="*/ 0 h 1735493"/>
              <a:gd name="csX1" fmla="*/ 1082351 w 1082351"/>
              <a:gd name="csY1" fmla="*/ 0 h 1735493"/>
              <a:gd name="csX2" fmla="*/ 1082351 w 1082351"/>
              <a:gd name="csY2" fmla="*/ 1651499 h 1735493"/>
              <a:gd name="csX3" fmla="*/ 475862 w 1082351"/>
              <a:gd name="csY3" fmla="*/ 1735493 h 1735493"/>
              <a:gd name="csX4" fmla="*/ 0 w 1082351"/>
              <a:gd name="csY4" fmla="*/ 1651499 h 1735493"/>
              <a:gd name="csX5" fmla="*/ 0 w 1082351"/>
              <a:gd name="csY5" fmla="*/ 0 h 1735493"/>
            </a:gdLst>
            <a:ahLst/>
            <a:cxnLst>
              <a:cxn ang="0">
                <a:pos x="csX0" y="csY0"/>
              </a:cxn>
              <a:cxn ang="0">
                <a:pos x="csX1" y="csY1"/>
              </a:cxn>
              <a:cxn ang="0">
                <a:pos x="csX2" y="csY2"/>
              </a:cxn>
              <a:cxn ang="0">
                <a:pos x="csX3" y="csY3"/>
              </a:cxn>
              <a:cxn ang="0">
                <a:pos x="csX4" y="csY4"/>
              </a:cxn>
              <a:cxn ang="0">
                <a:pos x="csX5" y="csY5"/>
              </a:cxn>
            </a:cxnLst>
            <a:rect l="l" t="t" r="r" b="b"/>
            <a:pathLst>
              <a:path w="1082351" h="1735493">
                <a:moveTo>
                  <a:pt x="0" y="0"/>
                </a:moveTo>
                <a:lnTo>
                  <a:pt x="1082351" y="0"/>
                </a:lnTo>
                <a:lnTo>
                  <a:pt x="1082351" y="1651499"/>
                </a:lnTo>
                <a:lnTo>
                  <a:pt x="475862" y="1735493"/>
                </a:lnTo>
                <a:lnTo>
                  <a:pt x="0" y="1651499"/>
                </a:ln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1" name="Groupe 30">
            <a:extLst>
              <a:ext uri="{FF2B5EF4-FFF2-40B4-BE49-F238E27FC236}">
                <a16:creationId xmlns:a16="http://schemas.microsoft.com/office/drawing/2014/main" id="{FED3AFCD-D330-88F1-CC7E-D56539C05D87}"/>
              </a:ext>
            </a:extLst>
          </p:cNvPr>
          <p:cNvGrpSpPr/>
          <p:nvPr/>
        </p:nvGrpSpPr>
        <p:grpSpPr>
          <a:xfrm>
            <a:off x="298129" y="1906196"/>
            <a:ext cx="5925605" cy="4028786"/>
            <a:chOff x="319937" y="1990172"/>
            <a:chExt cx="5925605" cy="4028786"/>
          </a:xfrm>
        </p:grpSpPr>
        <p:sp>
          <p:nvSpPr>
            <p:cNvPr id="29" name="Rectangle 3266"/>
            <p:cNvSpPr/>
            <p:nvPr/>
          </p:nvSpPr>
          <p:spPr>
            <a:xfrm>
              <a:off x="4662409" y="5649626"/>
              <a:ext cx="876843" cy="369332"/>
            </a:xfrm>
            <a:prstGeom prst="rect">
              <a:avLst/>
            </a:prstGeom>
          </p:spPr>
          <p:txBody>
            <a:bodyPr wrap="none" lIns="0" tIns="0" rIns="0" bIns="0">
              <a:spAutoFit/>
            </a:bodyPr>
            <a:lstStyle/>
            <a:p>
              <a:pPr marL="0"/>
              <a:r>
                <a:rPr lang="fr-FR" sz="2400" b="0" i="0" spc="0" baseline="0" noProof="0" dirty="0">
                  <a:solidFill>
                    <a:srgbClr val="231F20"/>
                  </a:solidFill>
                  <a:latin typeface="Calibri"/>
                </a:rPr>
                <a:t>Bobine</a:t>
              </a:r>
            </a:p>
          </p:txBody>
        </p:sp>
        <p:grpSp>
          <p:nvGrpSpPr>
            <p:cNvPr id="26" name="Groupe 25">
              <a:extLst>
                <a:ext uri="{FF2B5EF4-FFF2-40B4-BE49-F238E27FC236}">
                  <a16:creationId xmlns:a16="http://schemas.microsoft.com/office/drawing/2014/main" id="{5065697A-EF56-88B0-FDA4-F5B99E2704CE}"/>
                </a:ext>
              </a:extLst>
            </p:cNvPr>
            <p:cNvGrpSpPr/>
            <p:nvPr/>
          </p:nvGrpSpPr>
          <p:grpSpPr>
            <a:xfrm>
              <a:off x="319937" y="1990172"/>
              <a:ext cx="5925605" cy="3714671"/>
              <a:chOff x="298129" y="1957136"/>
              <a:chExt cx="5925605" cy="3714671"/>
            </a:xfrm>
          </p:grpSpPr>
          <p:pic>
            <p:nvPicPr>
              <p:cNvPr id="10" name="Image 9">
                <a:extLst>
                  <a:ext uri="{FF2B5EF4-FFF2-40B4-BE49-F238E27FC236}">
                    <a16:creationId xmlns:a16="http://schemas.microsoft.com/office/drawing/2014/main" id="{34E4D3E0-0ABB-21B8-36CB-664C791988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436" y="2455453"/>
                <a:ext cx="3733564" cy="3052641"/>
              </a:xfrm>
              <a:prstGeom prst="rect">
                <a:avLst/>
              </a:prstGeom>
            </p:spPr>
          </p:pic>
          <p:sp>
            <p:nvSpPr>
              <p:cNvPr id="27" name="Rectangle 3262"/>
              <p:cNvSpPr/>
              <p:nvPr/>
            </p:nvSpPr>
            <p:spPr>
              <a:xfrm>
                <a:off x="298129" y="3059668"/>
                <a:ext cx="2008435" cy="738664"/>
              </a:xfrm>
              <a:prstGeom prst="rect">
                <a:avLst/>
              </a:prstGeom>
            </p:spPr>
            <p:txBody>
              <a:bodyPr wrap="none" lIns="0" tIns="0" rIns="0" bIns="0">
                <a:spAutoFit/>
              </a:bodyPr>
              <a:lstStyle/>
              <a:p>
                <a:pPr marL="30185"/>
                <a:r>
                  <a:rPr lang="fr-FR" sz="2400" b="0" i="0" spc="0" baseline="0" noProof="0" dirty="0">
                    <a:solidFill>
                      <a:srgbClr val="231F20"/>
                    </a:solidFill>
                    <a:latin typeface="Calibri"/>
                  </a:rPr>
                  <a:t>Galvanomètre</a:t>
                </a:r>
              </a:p>
              <a:p>
                <a:pPr marL="0"/>
                <a:r>
                  <a:rPr lang="fr-FR" sz="2400" b="0" i="0" spc="0" baseline="0" noProof="0" dirty="0">
                    <a:solidFill>
                      <a:srgbClr val="231F20"/>
                    </a:solidFill>
                    <a:latin typeface="Calibri"/>
                  </a:rPr>
                  <a:t>(Ampèremètre) </a:t>
                </a:r>
              </a:p>
            </p:txBody>
          </p:sp>
          <p:sp>
            <p:nvSpPr>
              <p:cNvPr id="28" name="Rectangle 3265"/>
              <p:cNvSpPr/>
              <p:nvPr/>
            </p:nvSpPr>
            <p:spPr>
              <a:xfrm>
                <a:off x="5320923" y="1957136"/>
                <a:ext cx="902811" cy="369332"/>
              </a:xfrm>
              <a:prstGeom prst="rect">
                <a:avLst/>
              </a:prstGeom>
            </p:spPr>
            <p:txBody>
              <a:bodyPr wrap="none" lIns="0" tIns="0" rIns="0" bIns="0">
                <a:spAutoFit/>
              </a:bodyPr>
              <a:lstStyle/>
              <a:p>
                <a:pPr marL="0"/>
                <a:r>
                  <a:rPr lang="fr-FR" sz="2400" b="0" i="0" spc="0" baseline="0" noProof="0" dirty="0">
                    <a:solidFill>
                      <a:srgbClr val="231F20"/>
                    </a:solidFill>
                    <a:latin typeface="Calibri"/>
                  </a:rPr>
                  <a:t>Aimant</a:t>
                </a:r>
              </a:p>
            </p:txBody>
          </p:sp>
          <p:pic>
            <p:nvPicPr>
              <p:cNvPr id="12" name="Image 11">
                <a:extLst>
                  <a:ext uri="{FF2B5EF4-FFF2-40B4-BE49-F238E27FC236}">
                    <a16:creationId xmlns:a16="http://schemas.microsoft.com/office/drawing/2014/main" id="{9DBBDA26-B274-2519-83C2-90E926557E85}"/>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334" b="44504" l="64185" r="86123">
                            <a14:foregroundMark x1="71806" y1="42780" x2="77709" y2="44558"/>
                            <a14:foregroundMark x1="76476" y1="6735" x2="73612" y2="5334"/>
                          </a14:backgroundRemoval>
                        </a14:imgEffect>
                      </a14:imgLayer>
                    </a14:imgProps>
                  </a:ext>
                  <a:ext uri="{28A0092B-C50C-407E-A947-70E740481C1C}">
                    <a14:useLocalDpi xmlns:a14="http://schemas.microsoft.com/office/drawing/2010/main" val="0"/>
                  </a:ext>
                </a:extLst>
              </a:blip>
              <a:srcRect l="69688" t="3490" r="19078" b="53303"/>
              <a:stretch>
                <a:fillRect/>
              </a:stretch>
            </p:blipFill>
            <p:spPr>
              <a:xfrm>
                <a:off x="5057191" y="2423470"/>
                <a:ext cx="457201" cy="1437749"/>
              </a:xfrm>
              <a:prstGeom prst="rect">
                <a:avLst/>
              </a:prstGeom>
            </p:spPr>
          </p:pic>
          <p:cxnSp>
            <p:nvCxnSpPr>
              <p:cNvPr id="14" name="Connecteur droit avec flèche 13">
                <a:extLst>
                  <a:ext uri="{FF2B5EF4-FFF2-40B4-BE49-F238E27FC236}">
                    <a16:creationId xmlns:a16="http://schemas.microsoft.com/office/drawing/2014/main" id="{98E7227E-A73A-F8A8-3379-82076099D5D6}"/>
                  </a:ext>
                </a:extLst>
              </p:cNvPr>
              <p:cNvCxnSpPr>
                <a:cxnSpLocks/>
              </p:cNvCxnSpPr>
              <p:nvPr/>
            </p:nvCxnSpPr>
            <p:spPr>
              <a:xfrm flipV="1">
                <a:off x="2306564" y="3059668"/>
                <a:ext cx="473958" cy="20604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94DA3FDE-2E50-CD06-3C96-5DBE1B6D4ECB}"/>
                  </a:ext>
                </a:extLst>
              </p:cNvPr>
              <p:cNvCxnSpPr>
                <a:cxnSpLocks/>
              </p:cNvCxnSpPr>
              <p:nvPr/>
            </p:nvCxnSpPr>
            <p:spPr>
              <a:xfrm flipH="1">
                <a:off x="5514392" y="2327782"/>
                <a:ext cx="257937" cy="59985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33B04BA5-827E-3A83-BC6F-27E3F3B20C2F}"/>
                  </a:ext>
                </a:extLst>
              </p:cNvPr>
              <p:cNvCxnSpPr>
                <a:cxnSpLocks/>
              </p:cNvCxnSpPr>
              <p:nvPr/>
            </p:nvCxnSpPr>
            <p:spPr>
              <a:xfrm flipH="1" flipV="1">
                <a:off x="5103192" y="5072477"/>
                <a:ext cx="55872" cy="59933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32" name="Flèche : droite 31">
            <a:extLst>
              <a:ext uri="{FF2B5EF4-FFF2-40B4-BE49-F238E27FC236}">
                <a16:creationId xmlns:a16="http://schemas.microsoft.com/office/drawing/2014/main" id="{E5367A22-3D00-620D-6F4F-196D278DB273}"/>
              </a:ext>
            </a:extLst>
          </p:cNvPr>
          <p:cNvSpPr/>
          <p:nvPr/>
        </p:nvSpPr>
        <p:spPr>
          <a:xfrm>
            <a:off x="6223734" y="3429000"/>
            <a:ext cx="1213271" cy="318392"/>
          </a:xfrm>
          <a:prstGeom prst="rightArrow">
            <a:avLst/>
          </a:prstGeom>
          <a:solidFill>
            <a:srgbClr val="009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6" name="Groupe 35">
            <a:extLst>
              <a:ext uri="{FF2B5EF4-FFF2-40B4-BE49-F238E27FC236}">
                <a16:creationId xmlns:a16="http://schemas.microsoft.com/office/drawing/2014/main" id="{4B35AD2D-B247-4A05-08AC-AA2F66A00666}"/>
              </a:ext>
            </a:extLst>
          </p:cNvPr>
          <p:cNvGrpSpPr/>
          <p:nvPr/>
        </p:nvGrpSpPr>
        <p:grpSpPr>
          <a:xfrm>
            <a:off x="7437005" y="2167075"/>
            <a:ext cx="3938837" cy="3267131"/>
            <a:chOff x="7437005" y="2167075"/>
            <a:chExt cx="3938837" cy="3267131"/>
          </a:xfrm>
        </p:grpSpPr>
        <p:pic>
          <p:nvPicPr>
            <p:cNvPr id="34" name="Image 33">
              <a:extLst>
                <a:ext uri="{FF2B5EF4-FFF2-40B4-BE49-F238E27FC236}">
                  <a16:creationId xmlns:a16="http://schemas.microsoft.com/office/drawing/2014/main" id="{1EDDCB50-5478-1C1C-9C79-51A6B417F93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37005" y="2213730"/>
              <a:ext cx="3938837" cy="3220476"/>
            </a:xfrm>
            <a:prstGeom prst="rect">
              <a:avLst/>
            </a:prstGeom>
          </p:spPr>
        </p:pic>
        <p:sp>
          <p:nvSpPr>
            <p:cNvPr id="35" name="Rectangle 34">
              <a:extLst>
                <a:ext uri="{FF2B5EF4-FFF2-40B4-BE49-F238E27FC236}">
                  <a16:creationId xmlns:a16="http://schemas.microsoft.com/office/drawing/2014/main" id="{4ECD955E-64EE-B26C-8B42-A3E4F4EC46BF}"/>
                </a:ext>
              </a:extLst>
            </p:cNvPr>
            <p:cNvSpPr/>
            <p:nvPr/>
          </p:nvSpPr>
          <p:spPr>
            <a:xfrm>
              <a:off x="9927771" y="2167075"/>
              <a:ext cx="961053" cy="1533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37" name="Image 36">
            <a:extLst>
              <a:ext uri="{FF2B5EF4-FFF2-40B4-BE49-F238E27FC236}">
                <a16:creationId xmlns:a16="http://schemas.microsoft.com/office/drawing/2014/main" id="{7B964793-31B5-ED1C-A39B-AE4CBC20F760}"/>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334" b="44504" l="64185" r="86123">
                        <a14:foregroundMark x1="71806" y1="42780" x2="77709" y2="44558"/>
                        <a14:foregroundMark x1="76476" y1="6735" x2="73612" y2="5334"/>
                      </a14:backgroundRemoval>
                    </a14:imgEffect>
                  </a14:imgLayer>
                </a14:imgProps>
              </a:ext>
              <a:ext uri="{28A0092B-C50C-407E-A947-70E740481C1C}">
                <a14:useLocalDpi xmlns:a14="http://schemas.microsoft.com/office/drawing/2010/main" val="0"/>
              </a:ext>
            </a:extLst>
          </a:blip>
          <a:srcRect l="69688" t="3490" r="19078" b="53303"/>
          <a:stretch>
            <a:fillRect/>
          </a:stretch>
        </p:blipFill>
        <p:spPr>
          <a:xfrm>
            <a:off x="10140633" y="1685638"/>
            <a:ext cx="457201" cy="14377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par>
                                <p:cTn id="23" presetID="1"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42" presetClass="path" presetSubtype="0" accel="50000" decel="50000" fill="hold" nodeType="withEffect">
                                  <p:stCondLst>
                                    <p:cond delay="0"/>
                                  </p:stCondLst>
                                  <p:childTnLst>
                                    <p:animMotion origin="layout" path="M 3.75E-6 -4.81481E-6 L 0.00313 0.12593 " pathEditMode="relative" rAng="0" ptsTypes="AA">
                                      <p:cBhvr>
                                        <p:cTn id="26" dur="2000" fill="hold"/>
                                        <p:tgtEl>
                                          <p:spTgt spid="37"/>
                                        </p:tgtEl>
                                        <p:attrNameLst>
                                          <p:attrName>ppt_x</p:attrName>
                                          <p:attrName>ppt_y</p:attrName>
                                        </p:attrNameLst>
                                      </p:cBhvr>
                                      <p:rCtr x="-13" y="65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98129" y="701306"/>
            <a:ext cx="9250605" cy="363961"/>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a:t>
            </a:r>
          </a:p>
        </p:txBody>
      </p:sp>
      <p:pic>
        <p:nvPicPr>
          <p:cNvPr id="8" name="Image 9"/>
          <p:cNvPicPr>
            <a:picLocks noChangeAspect="1"/>
          </p:cNvPicPr>
          <p:nvPr/>
        </p:nvPicPr>
        <p:blipFill>
          <a:blip r:embed="rId2"/>
          <a:stretch>
            <a:fillRect/>
          </a:stretch>
        </p:blipFill>
        <p:spPr>
          <a:xfrm>
            <a:off x="11180723" y="353455"/>
            <a:ext cx="583170" cy="583170"/>
          </a:xfrm>
          <a:prstGeom prst="rect">
            <a:avLst/>
          </a:prstGeom>
        </p:spPr>
      </p:pic>
      <p:sp>
        <p:nvSpPr>
          <p:cNvPr id="2" name="Titre 1"/>
          <p:cNvSpPr>
            <a:spLocks noGrp="1"/>
          </p:cNvSpPr>
          <p:nvPr>
            <p:ph type="title"/>
          </p:nvPr>
        </p:nvSpPr>
        <p:spPr>
          <a:xfrm>
            <a:off x="999821" y="367449"/>
            <a:ext cx="10180902" cy="267549"/>
          </a:xfrm>
        </p:spPr>
        <p:txBody>
          <a:bodyPr/>
          <a:lstStyle/>
          <a:p>
            <a:r>
              <a:rPr lang="fr-FR" noProof="0" dirty="0"/>
              <a:t>La déviation de l’aiguille du galvanomètre indique le passage du courant, ce qui montre que le mouvement de l’aimant a produit un courant induit dans la bobine.</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peut expliquer davantage et répondre aux questions des  élèves.</a:t>
            </a:r>
          </a:p>
        </p:txBody>
      </p:sp>
      <p:sp>
        <p:nvSpPr>
          <p:cNvPr id="5" name="Rectangle 4"/>
          <p:cNvSpPr/>
          <p:nvPr/>
        </p:nvSpPr>
        <p:spPr>
          <a:xfrm>
            <a:off x="11763893" y="163773"/>
            <a:ext cx="287080" cy="18968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pic>
        <p:nvPicPr>
          <p:cNvPr id="10" name="Picture 32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206441" y="1921515"/>
            <a:ext cx="3909933" cy="3199036"/>
          </a:xfrm>
          <a:prstGeom prst="rect">
            <a:avLst/>
          </a:prstGeom>
          <a:noFill/>
        </p:spPr>
      </p:pic>
      <p:sp>
        <p:nvSpPr>
          <p:cNvPr id="18" name="Rectangle 3267"/>
          <p:cNvSpPr/>
          <p:nvPr/>
        </p:nvSpPr>
        <p:spPr>
          <a:xfrm>
            <a:off x="371213" y="1102523"/>
            <a:ext cx="8280418" cy="369332"/>
          </a:xfrm>
          <a:prstGeom prst="rect">
            <a:avLst/>
          </a:prstGeom>
        </p:spPr>
        <p:txBody>
          <a:bodyPr wrap="square" lIns="0" tIns="0" rIns="0" bIns="0">
            <a:spAutoFit/>
          </a:bodyPr>
          <a:lstStyle/>
          <a:p>
            <a:pPr marL="0"/>
            <a:r>
              <a:rPr lang="fr-FR" sz="2400" b="0" i="0" spc="0" baseline="0" noProof="0" dirty="0"/>
              <a:t>Un courant électrique est apparu dans le fil qui entoure la bobine. </a:t>
            </a:r>
          </a:p>
        </p:txBody>
      </p:sp>
      <p:sp>
        <p:nvSpPr>
          <p:cNvPr id="19" name="Rectangle 18"/>
          <p:cNvSpPr/>
          <p:nvPr/>
        </p:nvSpPr>
        <p:spPr>
          <a:xfrm>
            <a:off x="642452" y="5633474"/>
            <a:ext cx="7127977" cy="523220"/>
          </a:xfrm>
          <a:prstGeom prst="rect">
            <a:avLst/>
          </a:prstGeom>
        </p:spPr>
        <p:txBody>
          <a:bodyPr wrap="none">
            <a:spAutoFit/>
          </a:bodyPr>
          <a:lstStyle/>
          <a:p>
            <a:pPr algn="just"/>
            <a:r>
              <a:rPr lang="fr-FR" sz="2800" noProof="0" dirty="0">
                <a:solidFill>
                  <a:srgbClr val="231F20"/>
                </a:solidFill>
              </a:rPr>
              <a:t>Ce courant est appelé </a:t>
            </a:r>
            <a:r>
              <a:rPr lang="fr-FR" sz="2800" noProof="0" dirty="0">
                <a:solidFill>
                  <a:srgbClr val="002060"/>
                </a:solidFill>
              </a:rPr>
              <a:t>courant électrique induit</a:t>
            </a:r>
            <a:r>
              <a:rPr lang="fr-FR" sz="2800" noProof="0" dirty="0">
                <a:solidFill>
                  <a:srgbClr val="231F20"/>
                </a:solidFill>
              </a:rPr>
              <a:t>.</a:t>
            </a:r>
          </a:p>
        </p:txBody>
      </p:sp>
      <p:grpSp>
        <p:nvGrpSpPr>
          <p:cNvPr id="3" name="Groupe 2">
            <a:extLst>
              <a:ext uri="{FF2B5EF4-FFF2-40B4-BE49-F238E27FC236}">
                <a16:creationId xmlns:a16="http://schemas.microsoft.com/office/drawing/2014/main" id="{32DAC45E-C2B8-C2E3-5535-70C100F866DD}"/>
              </a:ext>
            </a:extLst>
          </p:cNvPr>
          <p:cNvGrpSpPr/>
          <p:nvPr/>
        </p:nvGrpSpPr>
        <p:grpSpPr>
          <a:xfrm>
            <a:off x="2081130" y="2538160"/>
            <a:ext cx="3433683" cy="646331"/>
            <a:chOff x="2081130" y="2538160"/>
            <a:chExt cx="3433683" cy="646331"/>
          </a:xfrm>
        </p:grpSpPr>
        <p:cxnSp>
          <p:nvCxnSpPr>
            <p:cNvPr id="7" name="Straight Arrow Connector 6"/>
            <p:cNvCxnSpPr/>
            <p:nvPr/>
          </p:nvCxnSpPr>
          <p:spPr>
            <a:xfrm flipV="1">
              <a:off x="3108813" y="2803754"/>
              <a:ext cx="2406000" cy="4763"/>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2081130" y="2538160"/>
              <a:ext cx="1257300" cy="646331"/>
            </a:xfrm>
            <a:prstGeom prst="rect">
              <a:avLst/>
            </a:prstGeom>
          </p:spPr>
          <p:txBody>
            <a:bodyPr wrap="square">
              <a:spAutoFit/>
            </a:bodyPr>
            <a:lstStyle/>
            <a:p>
              <a:pPr lvl="0" algn="just"/>
              <a:r>
                <a:rPr lang="fr-FR" i="1" noProof="0" dirty="0">
                  <a:solidFill>
                    <a:srgbClr val="231F20"/>
                  </a:solidFill>
                </a:rPr>
                <a:t>Déviation de l’aiguille </a:t>
              </a:r>
            </a:p>
          </p:txBody>
        </p:sp>
      </p:grpSp>
    </p:spTree>
    <p:extLst>
      <p:ext uri="{BB962C8B-B14F-4D97-AF65-F5344CB8AC3E}">
        <p14:creationId xmlns:p14="http://schemas.microsoft.com/office/powerpoint/2010/main" val="2897045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98129" y="701306"/>
            <a:ext cx="9250605" cy="363961"/>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a:t>
            </a:r>
          </a:p>
        </p:txBody>
      </p:sp>
      <p:pic>
        <p:nvPicPr>
          <p:cNvPr id="8" name="Image 9"/>
          <p:cNvPicPr>
            <a:picLocks noChangeAspect="1"/>
          </p:cNvPicPr>
          <p:nvPr/>
        </p:nvPicPr>
        <p:blipFill>
          <a:blip r:embed="rId2"/>
          <a:stretch>
            <a:fillRect/>
          </a:stretch>
        </p:blipFill>
        <p:spPr>
          <a:xfrm>
            <a:off x="11180723" y="353455"/>
            <a:ext cx="583170" cy="583170"/>
          </a:xfrm>
          <a:prstGeom prst="rect">
            <a:avLst/>
          </a:prstGeom>
        </p:spPr>
      </p:pic>
      <p:sp>
        <p:nvSpPr>
          <p:cNvPr id="2" name="Titre 1"/>
          <p:cNvSpPr>
            <a:spLocks noGrp="1"/>
          </p:cNvSpPr>
          <p:nvPr>
            <p:ph type="title"/>
          </p:nvPr>
        </p:nvSpPr>
        <p:spPr/>
        <p:txBody>
          <a:bodyPr/>
          <a:lstStyle/>
          <a:p>
            <a:r>
              <a:rPr lang="fr-FR" noProof="0" dirty="0"/>
              <a:t>Il faut noter que le galvanomètre est un appareil qui met en évidence le passage du courant électrique.</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peut expliquer davantage et répondre aux questions des  élèves.</a:t>
            </a:r>
          </a:p>
        </p:txBody>
      </p:sp>
      <p:sp>
        <p:nvSpPr>
          <p:cNvPr id="5" name="Rectangle 4"/>
          <p:cNvSpPr/>
          <p:nvPr/>
        </p:nvSpPr>
        <p:spPr>
          <a:xfrm>
            <a:off x="11763893" y="173298"/>
            <a:ext cx="287080" cy="18968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nvGrpSpPr>
          <p:cNvPr id="13" name="Group 12"/>
          <p:cNvGrpSpPr>
            <a:grpSpLocks noChangeAspect="1"/>
          </p:cNvGrpSpPr>
          <p:nvPr/>
        </p:nvGrpSpPr>
        <p:grpSpPr>
          <a:xfrm>
            <a:off x="3356150" y="1251508"/>
            <a:ext cx="5078712" cy="5078712"/>
            <a:chOff x="-1747505" y="-1809750"/>
            <a:chExt cx="9753600" cy="9753600"/>
          </a:xfrm>
        </p:grpSpPr>
        <p:pic>
          <p:nvPicPr>
            <p:cNvPr id="9" name="Picture 8"/>
            <p:cNvPicPr>
              <a:picLocks noChangeAspect="1"/>
            </p:cNvPicPr>
            <p:nvPr/>
          </p:nvPicPr>
          <p:blipFill>
            <a:blip r:embed="rId3"/>
            <a:stretch>
              <a:fillRect/>
            </a:stretch>
          </p:blipFill>
          <p:spPr>
            <a:xfrm>
              <a:off x="-1747505" y="-1809750"/>
              <a:ext cx="9753600" cy="9753600"/>
            </a:xfrm>
            <a:prstGeom prst="rect">
              <a:avLst/>
            </a:prstGeom>
          </p:spPr>
        </p:pic>
        <p:cxnSp>
          <p:nvCxnSpPr>
            <p:cNvPr id="11" name="Straight Connector 10"/>
            <p:cNvCxnSpPr/>
            <p:nvPr/>
          </p:nvCxnSpPr>
          <p:spPr>
            <a:xfrm>
              <a:off x="3100720" y="969593"/>
              <a:ext cx="103804" cy="3254375"/>
            </a:xfrm>
            <a:prstGeom prst="line">
              <a:avLst/>
            </a:prstGeom>
            <a:ln w="38100"/>
          </p:spPr>
          <p:style>
            <a:lnRef idx="3">
              <a:schemeClr val="accent2"/>
            </a:lnRef>
            <a:fillRef idx="0">
              <a:schemeClr val="accent2"/>
            </a:fillRef>
            <a:effectRef idx="2">
              <a:schemeClr val="accent2"/>
            </a:effectRef>
            <a:fontRef idx="minor">
              <a:schemeClr val="tx1"/>
            </a:fontRef>
          </p:style>
        </p:cxnSp>
      </p:grpSp>
    </p:spTree>
    <p:extLst>
      <p:ext uri="{BB962C8B-B14F-4D97-AF65-F5344CB8AC3E}">
        <p14:creationId xmlns:p14="http://schemas.microsoft.com/office/powerpoint/2010/main" val="10767309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98129" y="701306"/>
            <a:ext cx="9250605" cy="363961"/>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a:t>
            </a:r>
          </a:p>
        </p:txBody>
      </p:sp>
      <p:pic>
        <p:nvPicPr>
          <p:cNvPr id="8" name="Image 9"/>
          <p:cNvPicPr>
            <a:picLocks noChangeAspect="1"/>
          </p:cNvPicPr>
          <p:nvPr/>
        </p:nvPicPr>
        <p:blipFill>
          <a:blip r:embed="rId2"/>
          <a:stretch>
            <a:fillRect/>
          </a:stretch>
        </p:blipFill>
        <p:spPr>
          <a:xfrm>
            <a:off x="11180723" y="353455"/>
            <a:ext cx="583170" cy="583170"/>
          </a:xfrm>
          <a:prstGeom prst="rect">
            <a:avLst/>
          </a:prstGeom>
        </p:spPr>
      </p:pic>
      <p:sp>
        <p:nvSpPr>
          <p:cNvPr id="2" name="Titre 1"/>
          <p:cNvSpPr>
            <a:spLocks noGrp="1"/>
          </p:cNvSpPr>
          <p:nvPr>
            <p:ph type="title"/>
          </p:nvPr>
        </p:nvSpPr>
        <p:spPr>
          <a:xfrm>
            <a:off x="943030" y="304510"/>
            <a:ext cx="9950614" cy="325113"/>
          </a:xfrm>
        </p:spPr>
        <p:txBody>
          <a:bodyPr/>
          <a:lstStyle/>
          <a:p>
            <a:r>
              <a:rPr lang="fr-FR" noProof="0" dirty="0"/>
              <a:t>L’aiguille de galvanomètre peut se déplacer vers la droite ou vers la gauche, indiquant respectivement une intensité de courant positive ou négative.</a:t>
            </a:r>
          </a:p>
        </p:txBody>
      </p:sp>
      <p:sp>
        <p:nvSpPr>
          <p:cNvPr id="4" name="Espace réservé du contenu 3"/>
          <p:cNvSpPr>
            <a:spLocks noGrp="1"/>
          </p:cNvSpPr>
          <p:nvPr>
            <p:ph sz="quarter" idx="11"/>
          </p:nvPr>
        </p:nvSpPr>
        <p:spPr>
          <a:xfrm>
            <a:off x="653484" y="640099"/>
            <a:ext cx="10529705" cy="268287"/>
          </a:xfrm>
        </p:spPr>
        <p:txBody>
          <a:bodyPr/>
          <a:lstStyle/>
          <a:p>
            <a:pPr marL="0" indent="0"/>
            <a:r>
              <a:rPr lang="fr-FR" noProof="0" dirty="0"/>
              <a:t>L’</a:t>
            </a:r>
            <a:r>
              <a:rPr lang="fr-FR" noProof="0" dirty="0" err="1"/>
              <a:t>enseignant.e</a:t>
            </a:r>
            <a:r>
              <a:rPr lang="fr-FR" noProof="0" dirty="0"/>
              <a:t> peut apporter des explications complémentaires et répondre aux questions des élèves. Il/elle peut également refaire l’expérience pour mettre en évidence les différents sens du déplacement.</a:t>
            </a:r>
          </a:p>
        </p:txBody>
      </p:sp>
      <p:sp>
        <p:nvSpPr>
          <p:cNvPr id="5" name="Rectangle 4"/>
          <p:cNvSpPr/>
          <p:nvPr/>
        </p:nvSpPr>
        <p:spPr>
          <a:xfrm>
            <a:off x="11763893" y="163773"/>
            <a:ext cx="287080" cy="18968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6" name="Rectangle 572"/>
          <p:cNvSpPr/>
          <p:nvPr/>
        </p:nvSpPr>
        <p:spPr>
          <a:xfrm>
            <a:off x="110517" y="6002457"/>
            <a:ext cx="10698510" cy="430887"/>
          </a:xfrm>
          <a:prstGeom prst="rect">
            <a:avLst/>
          </a:prstGeom>
        </p:spPr>
        <p:txBody>
          <a:bodyPr wrap="square" lIns="0" tIns="0" rIns="0" bIns="0">
            <a:spAutoFit/>
          </a:bodyPr>
          <a:lstStyle/>
          <a:p>
            <a:pPr algn="ctr"/>
            <a:r>
              <a:rPr lang="fr-FR" sz="2800" noProof="0" dirty="0">
                <a:solidFill>
                  <a:srgbClr val="231F20"/>
                </a:solidFill>
              </a:rPr>
              <a:t>Le </a:t>
            </a:r>
            <a:r>
              <a:rPr lang="fr-FR" sz="2800" b="1" noProof="0" dirty="0">
                <a:solidFill>
                  <a:srgbClr val="FF0000"/>
                </a:solidFill>
              </a:rPr>
              <a:t>galvanomètre</a:t>
            </a:r>
            <a:r>
              <a:rPr lang="fr-FR" sz="2800" noProof="0" dirty="0">
                <a:solidFill>
                  <a:srgbClr val="231F20"/>
                </a:solidFill>
              </a:rPr>
              <a:t> indique le </a:t>
            </a:r>
            <a:r>
              <a:rPr lang="fr-FR" sz="2800" b="1" noProof="0" dirty="0">
                <a:solidFill>
                  <a:srgbClr val="231F20"/>
                </a:solidFill>
              </a:rPr>
              <a:t>passage</a:t>
            </a:r>
            <a:r>
              <a:rPr lang="fr-FR" sz="2800" noProof="0" dirty="0">
                <a:solidFill>
                  <a:srgbClr val="231F20"/>
                </a:solidFill>
              </a:rPr>
              <a:t> et le </a:t>
            </a:r>
            <a:r>
              <a:rPr lang="fr-FR" sz="2800" b="1" noProof="0" dirty="0"/>
              <a:t>sens</a:t>
            </a:r>
            <a:r>
              <a:rPr lang="fr-FR" sz="2800" noProof="0" dirty="0">
                <a:solidFill>
                  <a:srgbClr val="231F20"/>
                </a:solidFill>
              </a:rPr>
              <a:t> du courant électrique.</a:t>
            </a:r>
          </a:p>
        </p:txBody>
      </p:sp>
      <p:grpSp>
        <p:nvGrpSpPr>
          <p:cNvPr id="3" name="Groupe 2">
            <a:extLst>
              <a:ext uri="{FF2B5EF4-FFF2-40B4-BE49-F238E27FC236}">
                <a16:creationId xmlns:a16="http://schemas.microsoft.com/office/drawing/2014/main" id="{6FFE97FB-DD7F-A459-43A7-5F89794ADC7D}"/>
              </a:ext>
            </a:extLst>
          </p:cNvPr>
          <p:cNvGrpSpPr/>
          <p:nvPr/>
        </p:nvGrpSpPr>
        <p:grpSpPr>
          <a:xfrm>
            <a:off x="356371" y="1411223"/>
            <a:ext cx="4567060" cy="3984505"/>
            <a:chOff x="356371" y="1411223"/>
            <a:chExt cx="4567060" cy="3984505"/>
          </a:xfrm>
        </p:grpSpPr>
        <p:pic>
          <p:nvPicPr>
            <p:cNvPr id="33" name="Picture 3241"/>
            <p:cNvPicPr>
              <a:picLocks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a:xfrm>
              <a:off x="1088873" y="2040582"/>
              <a:ext cx="3834558" cy="3355146"/>
            </a:xfrm>
            <a:prstGeom prst="rect">
              <a:avLst/>
            </a:prstGeom>
            <a:noFill/>
          </p:spPr>
        </p:pic>
        <p:sp>
          <p:nvSpPr>
            <p:cNvPr id="49" name="Freeform 3252"/>
            <p:cNvSpPr/>
            <p:nvPr/>
          </p:nvSpPr>
          <p:spPr>
            <a:xfrm>
              <a:off x="740306" y="1585322"/>
              <a:ext cx="2064681" cy="550476"/>
            </a:xfrm>
            <a:custGeom>
              <a:avLst/>
              <a:gdLst/>
              <a:ahLst/>
              <a:cxnLst/>
              <a:rect l="0" t="0" r="0" b="0"/>
              <a:pathLst>
                <a:path w="847432" h="288898">
                  <a:moveTo>
                    <a:pt x="847432" y="283730"/>
                  </a:moveTo>
                  <a:cubicBezTo>
                    <a:pt x="847432" y="283730"/>
                    <a:pt x="525602" y="0"/>
                    <a:pt x="0" y="288898"/>
                  </a:cubicBezTo>
                </a:path>
              </a:pathLst>
            </a:custGeom>
            <a:noFill/>
            <a:ln w="28575" cap="flat" cmpd="sng" algn="ctr">
              <a:solidFill>
                <a:srgbClr val="FF0000"/>
              </a:solidFill>
              <a:prstDash val="solid"/>
              <a:miter lim="50800"/>
              <a:headEnd type="none" w="med" len="med"/>
              <a:tailEnd type="arrow"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53" name="Rectangle 3263"/>
            <p:cNvSpPr/>
            <p:nvPr/>
          </p:nvSpPr>
          <p:spPr>
            <a:xfrm>
              <a:off x="356371" y="1411223"/>
              <a:ext cx="2571221" cy="369332"/>
            </a:xfrm>
            <a:prstGeom prst="rect">
              <a:avLst/>
            </a:prstGeom>
          </p:spPr>
          <p:txBody>
            <a:bodyPr wrap="square" lIns="0" tIns="0" rIns="0" bIns="0">
              <a:spAutoFit/>
            </a:bodyPr>
            <a:lstStyle/>
            <a:p>
              <a:pPr marL="42086" algn="ctr" defTabSz="914400"/>
              <a:r>
                <a:rPr lang="fr-FR" sz="2400" b="1" kern="0" noProof="0" dirty="0">
                  <a:solidFill>
                    <a:srgbClr val="231F20"/>
                  </a:solidFill>
                </a:rPr>
                <a:t>Valeurs négatives</a:t>
              </a:r>
            </a:p>
          </p:txBody>
        </p:sp>
      </p:grpSp>
      <p:grpSp>
        <p:nvGrpSpPr>
          <p:cNvPr id="6" name="Groupe 5">
            <a:extLst>
              <a:ext uri="{FF2B5EF4-FFF2-40B4-BE49-F238E27FC236}">
                <a16:creationId xmlns:a16="http://schemas.microsoft.com/office/drawing/2014/main" id="{5C467F0B-9367-8BC1-6EFE-57718FD78772}"/>
              </a:ext>
            </a:extLst>
          </p:cNvPr>
          <p:cNvGrpSpPr/>
          <p:nvPr/>
        </p:nvGrpSpPr>
        <p:grpSpPr>
          <a:xfrm>
            <a:off x="6974469" y="1334894"/>
            <a:ext cx="3962474" cy="4056951"/>
            <a:chOff x="6974469" y="1334894"/>
            <a:chExt cx="3962474" cy="4056951"/>
          </a:xfrm>
        </p:grpSpPr>
        <p:pic>
          <p:nvPicPr>
            <p:cNvPr id="47" name="Picture 324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a:xfrm>
              <a:off x="6974469" y="1968898"/>
              <a:ext cx="3834558" cy="3422947"/>
            </a:xfrm>
            <a:prstGeom prst="rect">
              <a:avLst/>
            </a:prstGeom>
            <a:noFill/>
          </p:spPr>
        </p:pic>
        <p:sp>
          <p:nvSpPr>
            <p:cNvPr id="51" name="Freeform 3254"/>
            <p:cNvSpPr/>
            <p:nvPr/>
          </p:nvSpPr>
          <p:spPr>
            <a:xfrm>
              <a:off x="8905097" y="1354391"/>
              <a:ext cx="2031846" cy="781407"/>
            </a:xfrm>
            <a:custGeom>
              <a:avLst/>
              <a:gdLst/>
              <a:ahLst/>
              <a:cxnLst/>
              <a:rect l="0" t="0" r="0" b="0"/>
              <a:pathLst>
                <a:path w="847432" h="288898">
                  <a:moveTo>
                    <a:pt x="0" y="283730"/>
                  </a:moveTo>
                  <a:cubicBezTo>
                    <a:pt x="0" y="283730"/>
                    <a:pt x="321830" y="0"/>
                    <a:pt x="847432" y="288898"/>
                  </a:cubicBezTo>
                </a:path>
              </a:pathLst>
            </a:custGeom>
            <a:noFill/>
            <a:ln w="28575" cap="flat" cmpd="sng" algn="ctr">
              <a:solidFill>
                <a:srgbClr val="FF0000"/>
              </a:solidFill>
              <a:prstDash val="solid"/>
              <a:miter lim="50800"/>
              <a:headEnd type="none" w="med" len="med"/>
              <a:tailEnd type="arrow"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dirty="0">
                <a:ln>
                  <a:noFill/>
                </a:ln>
                <a:solidFill>
                  <a:prstClr val="white"/>
                </a:solidFill>
                <a:effectLst/>
                <a:uLnTx/>
                <a:uFillTx/>
                <a:latin typeface="Calibri"/>
                <a:ea typeface="+mn-ea"/>
                <a:cs typeface="+mn-cs"/>
              </a:endParaRPr>
            </a:p>
          </p:txBody>
        </p:sp>
        <p:sp>
          <p:nvSpPr>
            <p:cNvPr id="54" name="Rectangle 3264"/>
            <p:cNvSpPr/>
            <p:nvPr/>
          </p:nvSpPr>
          <p:spPr>
            <a:xfrm>
              <a:off x="8405354" y="1334894"/>
              <a:ext cx="2525484" cy="369332"/>
            </a:xfrm>
            <a:prstGeom prst="rect">
              <a:avLst/>
            </a:prstGeom>
          </p:spPr>
          <p:txBody>
            <a:bodyPr wrap="square" lIns="0" tIns="0" rIns="0" bIns="0">
              <a:spAutoFit/>
            </a:bodyPr>
            <a:lstStyle/>
            <a:p>
              <a:pPr marL="42086" marR="0" lvl="0" indent="0" algn="ctr"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231F20"/>
                  </a:solidFill>
                  <a:effectLst/>
                  <a:uLnTx/>
                  <a:uFillTx/>
                </a:rPr>
                <a:t>Valeurs positives</a:t>
              </a:r>
            </a:p>
          </p:txBody>
        </p:sp>
      </p:grpSp>
      <p:cxnSp>
        <p:nvCxnSpPr>
          <p:cNvPr id="10" name="Straight Connector 9"/>
          <p:cNvCxnSpPr/>
          <p:nvPr/>
        </p:nvCxnSpPr>
        <p:spPr>
          <a:xfrm>
            <a:off x="2848285" y="1716411"/>
            <a:ext cx="0" cy="1188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8861798" y="1635822"/>
            <a:ext cx="0" cy="1188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208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98129" y="701306"/>
            <a:ext cx="9250605" cy="363961"/>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a:t>
            </a:r>
          </a:p>
        </p:txBody>
      </p:sp>
      <p:pic>
        <p:nvPicPr>
          <p:cNvPr id="8" name="Image 9"/>
          <p:cNvPicPr>
            <a:picLocks noChangeAspect="1"/>
          </p:cNvPicPr>
          <p:nvPr/>
        </p:nvPicPr>
        <p:blipFill>
          <a:blip r:embed="rId2"/>
          <a:stretch>
            <a:fillRect/>
          </a:stretch>
        </p:blipFill>
        <p:spPr>
          <a:xfrm>
            <a:off x="11180723" y="353455"/>
            <a:ext cx="583170" cy="583170"/>
          </a:xfrm>
          <a:prstGeom prst="rect">
            <a:avLst/>
          </a:prstGeom>
        </p:spPr>
      </p:pic>
      <p:sp>
        <p:nvSpPr>
          <p:cNvPr id="2" name="Titre 1"/>
          <p:cNvSpPr>
            <a:spLocks noGrp="1"/>
          </p:cNvSpPr>
          <p:nvPr>
            <p:ph type="title"/>
          </p:nvPr>
        </p:nvSpPr>
        <p:spPr>
          <a:xfrm>
            <a:off x="943030" y="304510"/>
            <a:ext cx="9950614" cy="325113"/>
          </a:xfrm>
        </p:spPr>
        <p:txBody>
          <a:bodyPr/>
          <a:lstStyle/>
          <a:p>
            <a:r>
              <a:rPr lang="fr-FR" noProof="0" dirty="0"/>
              <a:t>On peut utiliser un multimètre numérique en mode ampèremètre pour mettre en évidence le courant électrique induit dans la bobine.</a:t>
            </a:r>
          </a:p>
        </p:txBody>
      </p:sp>
      <p:sp>
        <p:nvSpPr>
          <p:cNvPr id="4" name="Espace réservé du contenu 3"/>
          <p:cNvSpPr>
            <a:spLocks noGrp="1"/>
          </p:cNvSpPr>
          <p:nvPr>
            <p:ph sz="quarter" idx="11"/>
          </p:nvPr>
        </p:nvSpPr>
        <p:spPr>
          <a:xfrm>
            <a:off x="653484" y="640099"/>
            <a:ext cx="10529705" cy="268287"/>
          </a:xfrm>
        </p:spPr>
        <p:txBody>
          <a:bodyPr/>
          <a:lstStyle/>
          <a:p>
            <a:pPr marL="0" indent="0"/>
            <a:r>
              <a:rPr lang="fr-FR" noProof="0" dirty="0"/>
              <a:t>L’</a:t>
            </a:r>
            <a:r>
              <a:rPr lang="fr-FR" noProof="0" dirty="0" err="1"/>
              <a:t>enseignant.e</a:t>
            </a:r>
            <a:r>
              <a:rPr lang="fr-FR" noProof="0" dirty="0"/>
              <a:t> peut apporter des explications complémentaires et répondre aux questions des élèves. Il/elle peut également montrer refaire l’expérience pour mettre en évidence les différents le déplacement.</a:t>
            </a:r>
          </a:p>
        </p:txBody>
      </p:sp>
      <p:sp>
        <p:nvSpPr>
          <p:cNvPr id="5" name="Rectangle 4"/>
          <p:cNvSpPr/>
          <p:nvPr/>
        </p:nvSpPr>
        <p:spPr>
          <a:xfrm>
            <a:off x="11763893" y="163773"/>
            <a:ext cx="287080" cy="18968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6" name="Rectangle 572"/>
          <p:cNvSpPr/>
          <p:nvPr/>
        </p:nvSpPr>
        <p:spPr>
          <a:xfrm>
            <a:off x="620907" y="5510846"/>
            <a:ext cx="10272737" cy="861774"/>
          </a:xfrm>
          <a:prstGeom prst="rect">
            <a:avLst/>
          </a:prstGeom>
        </p:spPr>
        <p:txBody>
          <a:bodyPr wrap="square" lIns="0" tIns="0" rIns="0" bIns="0">
            <a:spAutoFit/>
          </a:bodyPr>
          <a:lstStyle/>
          <a:p>
            <a:r>
              <a:rPr lang="fr-FR" sz="2800" noProof="0" dirty="0"/>
              <a:t>Un multimètre numérique affiche des valeurs </a:t>
            </a:r>
            <a:r>
              <a:rPr lang="fr-FR" sz="2800" b="1" noProof="0" dirty="0">
                <a:solidFill>
                  <a:srgbClr val="C00000"/>
                </a:solidFill>
              </a:rPr>
              <a:t>positives</a:t>
            </a:r>
            <a:r>
              <a:rPr lang="fr-FR" sz="2800" noProof="0" dirty="0"/>
              <a:t> et </a:t>
            </a:r>
            <a:r>
              <a:rPr lang="fr-FR" sz="2800" b="1" noProof="0" dirty="0">
                <a:solidFill>
                  <a:srgbClr val="FF0000"/>
                </a:solidFill>
              </a:rPr>
              <a:t>négatives</a:t>
            </a:r>
            <a:r>
              <a:rPr lang="fr-FR" sz="2800" noProof="0" dirty="0"/>
              <a:t> (avec le signe </a:t>
            </a:r>
            <a:r>
              <a:rPr lang="fr-FR" sz="2800" b="1" noProof="0" dirty="0">
                <a:solidFill>
                  <a:srgbClr val="FF0000"/>
                </a:solidFill>
              </a:rPr>
              <a:t>−</a:t>
            </a:r>
            <a:r>
              <a:rPr lang="fr-FR" sz="2800" noProof="0" dirty="0"/>
              <a:t>) de l’intensité du courant électrique.</a:t>
            </a:r>
            <a:endParaRPr lang="fr-FR" sz="2800" noProof="0" dirty="0">
              <a:solidFill>
                <a:srgbClr val="231F20"/>
              </a:solidFill>
            </a:endParaRPr>
          </a:p>
        </p:txBody>
      </p:sp>
      <p:pic>
        <p:nvPicPr>
          <p:cNvPr id="3" name="Picture 2"/>
          <p:cNvPicPr>
            <a:picLocks noChangeAspect="1"/>
          </p:cNvPicPr>
          <p:nvPr/>
        </p:nvPicPr>
        <p:blipFill>
          <a:blip r:embed="rId3"/>
          <a:stretch>
            <a:fillRect/>
          </a:stretch>
        </p:blipFill>
        <p:spPr>
          <a:xfrm>
            <a:off x="3682665" y="916267"/>
            <a:ext cx="4350112" cy="4350112"/>
          </a:xfrm>
          <a:prstGeom prst="rect">
            <a:avLst/>
          </a:prstGeom>
        </p:spPr>
      </p:pic>
    </p:spTree>
    <p:extLst>
      <p:ext uri="{BB962C8B-B14F-4D97-AF65-F5344CB8AC3E}">
        <p14:creationId xmlns:p14="http://schemas.microsoft.com/office/powerpoint/2010/main" val="85743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98129" y="701306"/>
            <a:ext cx="9250605" cy="363961"/>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a:t>
            </a:r>
          </a:p>
        </p:txBody>
      </p:sp>
      <p:pic>
        <p:nvPicPr>
          <p:cNvPr id="8" name="Image 9"/>
          <p:cNvPicPr>
            <a:picLocks noChangeAspect="1"/>
          </p:cNvPicPr>
          <p:nvPr/>
        </p:nvPicPr>
        <p:blipFill>
          <a:blip r:embed="rId2"/>
          <a:stretch>
            <a:fillRect/>
          </a:stretch>
        </p:blipFill>
        <p:spPr>
          <a:xfrm>
            <a:off x="11180723" y="353455"/>
            <a:ext cx="583170" cy="583170"/>
          </a:xfrm>
          <a:prstGeom prst="rect">
            <a:avLst/>
          </a:prstGeom>
        </p:spPr>
      </p:pic>
      <p:sp>
        <p:nvSpPr>
          <p:cNvPr id="2" name="Titre 1"/>
          <p:cNvSpPr>
            <a:spLocks noGrp="1"/>
          </p:cNvSpPr>
          <p:nvPr>
            <p:ph type="title"/>
          </p:nvPr>
        </p:nvSpPr>
        <p:spPr/>
        <p:txBody>
          <a:bodyPr/>
          <a:lstStyle/>
          <a:p>
            <a:r>
              <a:rPr lang="fr-FR" noProof="0" dirty="0"/>
              <a:t>Soyez attentifs. Nous allons maintenant étudier les facteurs qui influencent le courant électrique induit. Commençons par le premier facteur.</a:t>
            </a:r>
          </a:p>
        </p:txBody>
      </p:sp>
      <p:sp>
        <p:nvSpPr>
          <p:cNvPr id="4" name="Espace réservé du contenu 3"/>
          <p:cNvSpPr>
            <a:spLocks noGrp="1"/>
          </p:cNvSpPr>
          <p:nvPr>
            <p:ph sz="quarter" idx="11"/>
          </p:nvPr>
        </p:nvSpPr>
        <p:spPr>
          <a:xfrm>
            <a:off x="724864" y="680408"/>
            <a:ext cx="10529705" cy="268287"/>
          </a:xfrm>
        </p:spPr>
        <p:txBody>
          <a:bodyPr/>
          <a:lstStyle/>
          <a:p>
            <a:pPr marL="0" indent="0"/>
            <a:r>
              <a:rPr lang="fr-FR" noProof="0" dirty="0"/>
              <a:t>L’</a:t>
            </a:r>
            <a:r>
              <a:rPr lang="fr-FR" noProof="0" dirty="0" err="1"/>
              <a:t>enseignant.e</a:t>
            </a:r>
            <a:r>
              <a:rPr lang="fr-FR" noProof="0" dirty="0"/>
              <a:t> peut apporter des explications complémentaires sur le montage et répondre aux questions des élèves.</a:t>
            </a:r>
          </a:p>
        </p:txBody>
      </p:sp>
      <p:sp>
        <p:nvSpPr>
          <p:cNvPr id="5" name="Rectangle 4"/>
          <p:cNvSpPr/>
          <p:nvPr/>
        </p:nvSpPr>
        <p:spPr>
          <a:xfrm>
            <a:off x="11763893" y="163773"/>
            <a:ext cx="287080" cy="18968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69" name="Rectangle 572"/>
          <p:cNvSpPr/>
          <p:nvPr/>
        </p:nvSpPr>
        <p:spPr>
          <a:xfrm>
            <a:off x="577788" y="5720721"/>
            <a:ext cx="6148151" cy="430887"/>
          </a:xfrm>
          <a:prstGeom prst="rect">
            <a:avLst/>
          </a:prstGeom>
        </p:spPr>
        <p:txBody>
          <a:bodyPr wrap="square" lIns="0" tIns="0" rIns="0" bIns="0">
            <a:spAutoFit/>
          </a:bodyPr>
          <a:lstStyle/>
          <a:p>
            <a:r>
              <a:rPr lang="fr-FR" sz="2800" b="1" noProof="0" dirty="0">
                <a:solidFill>
                  <a:srgbClr val="231F20"/>
                </a:solidFill>
              </a:rPr>
              <a:t>La </a:t>
            </a:r>
            <a:r>
              <a:rPr lang="fr-FR" sz="2800" b="1" noProof="0" dirty="0">
                <a:solidFill>
                  <a:srgbClr val="FF0000"/>
                </a:solidFill>
              </a:rPr>
              <a:t>vitesse</a:t>
            </a:r>
            <a:r>
              <a:rPr lang="fr-FR" sz="2800" b="1" noProof="0" dirty="0">
                <a:solidFill>
                  <a:srgbClr val="231F20"/>
                </a:solidFill>
              </a:rPr>
              <a:t> du </a:t>
            </a:r>
            <a:r>
              <a:rPr lang="fr-FR" sz="2800" b="1" noProof="0" dirty="0"/>
              <a:t>mouvement</a:t>
            </a:r>
            <a:r>
              <a:rPr lang="fr-FR" sz="2800" b="1" noProof="0" dirty="0">
                <a:solidFill>
                  <a:srgbClr val="231F20"/>
                </a:solidFill>
              </a:rPr>
              <a:t> de l’aimant.</a:t>
            </a:r>
          </a:p>
        </p:txBody>
      </p:sp>
      <p:sp>
        <p:nvSpPr>
          <p:cNvPr id="70" name="Rectangle 3269"/>
          <p:cNvSpPr/>
          <p:nvPr/>
        </p:nvSpPr>
        <p:spPr>
          <a:xfrm>
            <a:off x="384012" y="1137279"/>
            <a:ext cx="8527976" cy="492443"/>
          </a:xfrm>
          <a:prstGeom prst="rect">
            <a:avLst/>
          </a:prstGeom>
        </p:spPr>
        <p:txBody>
          <a:bodyPr wrap="none" lIns="0" tIns="0" rIns="0" bIns="0">
            <a:spAutoFit/>
          </a:bodyPr>
          <a:lstStyle/>
          <a:p>
            <a:pPr marL="0" marR="0" lvl="0" indent="0" defTabSz="914400" eaLnBrk="1" fontAlgn="auto" latinLnBrk="0" hangingPunct="1">
              <a:spcBef>
                <a:spcPts val="0"/>
              </a:spcBef>
              <a:spcAft>
                <a:spcPts val="0"/>
              </a:spcAft>
              <a:buClrTx/>
              <a:buSzTx/>
              <a:buFontTx/>
              <a:buNone/>
              <a:tabLst/>
              <a:defRPr/>
            </a:pPr>
            <a:r>
              <a:rPr kumimoji="0" lang="fr-FR" sz="3200" b="0" i="0" u="none" strike="noStrike" kern="0" cap="none" spc="0" normalizeH="0" baseline="0" noProof="0" dirty="0">
                <a:ln>
                  <a:noFill/>
                </a:ln>
                <a:solidFill>
                  <a:srgbClr val="231F20"/>
                </a:solidFill>
                <a:effectLst/>
                <a:uLnTx/>
                <a:uFillTx/>
              </a:rPr>
              <a:t>L’intensité du courant électrique induit dépend de:</a:t>
            </a:r>
          </a:p>
        </p:txBody>
      </p:sp>
      <p:grpSp>
        <p:nvGrpSpPr>
          <p:cNvPr id="13" name="Groupe 12">
            <a:extLst>
              <a:ext uri="{FF2B5EF4-FFF2-40B4-BE49-F238E27FC236}">
                <a16:creationId xmlns:a16="http://schemas.microsoft.com/office/drawing/2014/main" id="{2229B16D-B241-7D1A-1624-92A184A8670B}"/>
              </a:ext>
            </a:extLst>
          </p:cNvPr>
          <p:cNvGrpSpPr/>
          <p:nvPr/>
        </p:nvGrpSpPr>
        <p:grpSpPr>
          <a:xfrm>
            <a:off x="577788" y="1936264"/>
            <a:ext cx="11103623" cy="3728387"/>
            <a:chOff x="577788" y="1936264"/>
            <a:chExt cx="11103623" cy="3728387"/>
          </a:xfrm>
        </p:grpSpPr>
        <p:grpSp>
          <p:nvGrpSpPr>
            <p:cNvPr id="10" name="Groupe 9">
              <a:extLst>
                <a:ext uri="{FF2B5EF4-FFF2-40B4-BE49-F238E27FC236}">
                  <a16:creationId xmlns:a16="http://schemas.microsoft.com/office/drawing/2014/main" id="{59A22F67-EC7C-4D8B-5C83-EB58F76C185D}"/>
                </a:ext>
              </a:extLst>
            </p:cNvPr>
            <p:cNvGrpSpPr/>
            <p:nvPr/>
          </p:nvGrpSpPr>
          <p:grpSpPr>
            <a:xfrm>
              <a:off x="577788" y="1936264"/>
              <a:ext cx="11103623" cy="3728387"/>
              <a:chOff x="577788" y="1936264"/>
              <a:chExt cx="11103623" cy="3728387"/>
            </a:xfrm>
          </p:grpSpPr>
          <p:grpSp>
            <p:nvGrpSpPr>
              <p:cNvPr id="9" name="Groupe 8">
                <a:extLst>
                  <a:ext uri="{FF2B5EF4-FFF2-40B4-BE49-F238E27FC236}">
                    <a16:creationId xmlns:a16="http://schemas.microsoft.com/office/drawing/2014/main" id="{E26023DA-1AD2-F238-07BB-1BF53C45CDC1}"/>
                  </a:ext>
                </a:extLst>
              </p:cNvPr>
              <p:cNvGrpSpPr/>
              <p:nvPr/>
            </p:nvGrpSpPr>
            <p:grpSpPr>
              <a:xfrm>
                <a:off x="577788" y="1936264"/>
                <a:ext cx="11103623" cy="3728387"/>
                <a:chOff x="577788" y="1936264"/>
                <a:chExt cx="11103623" cy="3728387"/>
              </a:xfrm>
            </p:grpSpPr>
            <p:grpSp>
              <p:nvGrpSpPr>
                <p:cNvPr id="7" name="Groupe 6">
                  <a:extLst>
                    <a:ext uri="{FF2B5EF4-FFF2-40B4-BE49-F238E27FC236}">
                      <a16:creationId xmlns:a16="http://schemas.microsoft.com/office/drawing/2014/main" id="{49740CCC-F45B-0329-47C6-007CCB8003A0}"/>
                    </a:ext>
                  </a:extLst>
                </p:cNvPr>
                <p:cNvGrpSpPr/>
                <p:nvPr/>
              </p:nvGrpSpPr>
              <p:grpSpPr>
                <a:xfrm>
                  <a:off x="577788" y="2101445"/>
                  <a:ext cx="6253813" cy="2655110"/>
                  <a:chOff x="577788" y="2101445"/>
                  <a:chExt cx="6253813" cy="2655110"/>
                </a:xfrm>
              </p:grpSpPr>
              <p:pic>
                <p:nvPicPr>
                  <p:cNvPr id="71" name="Picture 324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1064663" y="2101445"/>
                    <a:ext cx="5766938" cy="2655110"/>
                  </a:xfrm>
                  <a:prstGeom prst="rect">
                    <a:avLst/>
                  </a:prstGeom>
                  <a:noFill/>
                </p:spPr>
              </p:pic>
              <p:sp>
                <p:nvSpPr>
                  <p:cNvPr id="73" name="Rectangle 3273"/>
                  <p:cNvSpPr/>
                  <p:nvPr/>
                </p:nvSpPr>
                <p:spPr>
                  <a:xfrm>
                    <a:off x="577788" y="4039230"/>
                    <a:ext cx="1434688" cy="615553"/>
                  </a:xfrm>
                  <a:prstGeom prst="rect">
                    <a:avLst/>
                  </a:prstGeom>
                </p:spPr>
                <p:txBody>
                  <a:bodyPr wrap="none" lIns="0" tIns="0" rIns="0" bIns="0">
                    <a:spAutoFit/>
                  </a:bodyPr>
                  <a:lstStyle/>
                  <a:p>
                    <a:pPr marL="43496" marR="0" lvl="0" indent="0" defTabSz="914400" eaLnBrk="1" fontAlgn="auto" latinLnBrk="0" hangingPunct="1">
                      <a:spcBef>
                        <a:spcPts val="0"/>
                      </a:spcBef>
                      <a:spcAft>
                        <a:spcPts val="0"/>
                      </a:spcAft>
                      <a:buClrTx/>
                      <a:buSzTx/>
                      <a:buFontTx/>
                      <a:buNone/>
                      <a:tabLst/>
                      <a:defRPr/>
                    </a:pPr>
                    <a:r>
                      <a:rPr kumimoji="0" lang="fr-FR" sz="2000" b="0" i="1" u="none" strike="noStrike" kern="0" cap="none" spc="0" normalizeH="0" baseline="0" noProof="0" dirty="0">
                        <a:ln>
                          <a:noFill/>
                        </a:ln>
                        <a:solidFill>
                          <a:srgbClr val="231F20"/>
                        </a:solidFill>
                        <a:effectLst/>
                        <a:uLnTx/>
                        <a:uFillTx/>
                      </a:rPr>
                      <a:t>Mouvement</a:t>
                    </a:r>
                  </a:p>
                  <a:p>
                    <a:pPr marL="0" marR="0" lvl="0" indent="0" defTabSz="914400" eaLnBrk="1" fontAlgn="auto" latinLnBrk="0" hangingPunct="1">
                      <a:spcBef>
                        <a:spcPts val="0"/>
                      </a:spcBef>
                      <a:spcAft>
                        <a:spcPts val="0"/>
                      </a:spcAft>
                      <a:buClrTx/>
                      <a:buSzTx/>
                      <a:buFontTx/>
                      <a:buNone/>
                      <a:tabLst/>
                      <a:defRPr/>
                    </a:pPr>
                    <a:r>
                      <a:rPr kumimoji="0" lang="fr-FR" sz="2000" b="0" i="1" u="none" strike="noStrike" kern="0" cap="none" spc="0" normalizeH="0" baseline="0" noProof="0" dirty="0">
                        <a:ln>
                          <a:noFill/>
                        </a:ln>
                        <a:solidFill>
                          <a:srgbClr val="231F20"/>
                        </a:solidFill>
                        <a:effectLst/>
                        <a:uLnTx/>
                        <a:uFillTx/>
                      </a:rPr>
                      <a:t>de va-et-vient</a:t>
                    </a:r>
                  </a:p>
                </p:txBody>
              </p:sp>
            </p:grpSp>
            <p:pic>
              <p:nvPicPr>
                <p:cNvPr id="6" name="Image 5">
                  <a:extLst>
                    <a:ext uri="{FF2B5EF4-FFF2-40B4-BE49-F238E27FC236}">
                      <a16:creationId xmlns:a16="http://schemas.microsoft.com/office/drawing/2014/main" id="{AC97BEB0-36EB-033A-1687-846A5C794A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6735" y="1936264"/>
                  <a:ext cx="4764676" cy="3728387"/>
                </a:xfrm>
                <a:prstGeom prst="rect">
                  <a:avLst/>
                </a:prstGeom>
              </p:spPr>
            </p:pic>
          </p:grpSp>
          <p:sp>
            <p:nvSpPr>
              <p:cNvPr id="72" name="Freeform 3244"/>
              <p:cNvSpPr/>
              <p:nvPr/>
            </p:nvSpPr>
            <p:spPr>
              <a:xfrm>
                <a:off x="1394246" y="3800458"/>
                <a:ext cx="1236459" cy="0"/>
              </a:xfrm>
              <a:custGeom>
                <a:avLst/>
                <a:gdLst/>
                <a:ahLst/>
                <a:cxnLst/>
                <a:rect l="0" t="0" r="0" b="0"/>
                <a:pathLst>
                  <a:path w="1236459">
                    <a:moveTo>
                      <a:pt x="1236459" y="0"/>
                    </a:moveTo>
                    <a:lnTo>
                      <a:pt x="0" y="0"/>
                    </a:lnTo>
                  </a:path>
                </a:pathLst>
              </a:custGeom>
              <a:noFill/>
              <a:ln w="57150" cap="flat" cmpd="sng" algn="ctr">
                <a:solidFill>
                  <a:srgbClr val="373535">
                    <a:alpha val="100000"/>
                  </a:srgbClr>
                </a:solidFill>
                <a:prstDash val="solid"/>
                <a:miter lim="50800"/>
                <a:headEnd type="arrow" w="med" len="med"/>
                <a:tailEnd type="arrow"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1" name="Rectangle 10">
              <a:extLst>
                <a:ext uri="{FF2B5EF4-FFF2-40B4-BE49-F238E27FC236}">
                  <a16:creationId xmlns:a16="http://schemas.microsoft.com/office/drawing/2014/main" id="{8771FB7E-A4A5-89D2-BABC-675F5A7A6F02}"/>
                </a:ext>
              </a:extLst>
            </p:cNvPr>
            <p:cNvSpPr/>
            <p:nvPr/>
          </p:nvSpPr>
          <p:spPr>
            <a:xfrm>
              <a:off x="4578824" y="3152633"/>
              <a:ext cx="184244" cy="276367"/>
            </a:xfrm>
            <a:prstGeom prst="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4BC42457-5948-3805-CD24-8DDBF49AE5E9}"/>
                </a:ext>
              </a:extLst>
            </p:cNvPr>
            <p:cNvSpPr/>
            <p:nvPr/>
          </p:nvSpPr>
          <p:spPr>
            <a:xfrm>
              <a:off x="2468503" y="3150046"/>
              <a:ext cx="184244" cy="276367"/>
            </a:xfrm>
            <a:prstGeom prst="rect">
              <a:avLst/>
            </a:prstGeom>
            <a:solidFill>
              <a:srgbClr val="ED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03964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98129" y="701306"/>
            <a:ext cx="9250605" cy="363961"/>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a:t>
            </a:r>
          </a:p>
        </p:txBody>
      </p:sp>
      <p:pic>
        <p:nvPicPr>
          <p:cNvPr id="8" name="Image 9"/>
          <p:cNvPicPr>
            <a:picLocks noChangeAspect="1"/>
          </p:cNvPicPr>
          <p:nvPr/>
        </p:nvPicPr>
        <p:blipFill>
          <a:blip r:embed="rId2"/>
          <a:stretch>
            <a:fillRect/>
          </a:stretch>
        </p:blipFill>
        <p:spPr>
          <a:xfrm>
            <a:off x="11180723" y="353455"/>
            <a:ext cx="583170" cy="583170"/>
          </a:xfrm>
          <a:prstGeom prst="rect">
            <a:avLst/>
          </a:prstGeom>
        </p:spPr>
      </p:pic>
      <p:sp>
        <p:nvSpPr>
          <p:cNvPr id="2" name="Titre 1"/>
          <p:cNvSpPr>
            <a:spLocks noGrp="1"/>
          </p:cNvSpPr>
          <p:nvPr>
            <p:ph type="title"/>
          </p:nvPr>
        </p:nvSpPr>
        <p:spPr/>
        <p:txBody>
          <a:bodyPr/>
          <a:lstStyle/>
          <a:p>
            <a:r>
              <a:rPr lang="fr-FR" noProof="0" dirty="0"/>
              <a:t>Soyez attentifs. Le deuxième facteur est le nombre de spires de la bobine. </a:t>
            </a:r>
          </a:p>
        </p:txBody>
      </p:sp>
      <p:sp>
        <p:nvSpPr>
          <p:cNvPr id="4" name="Espace réservé du contenu 3"/>
          <p:cNvSpPr>
            <a:spLocks noGrp="1"/>
          </p:cNvSpPr>
          <p:nvPr>
            <p:ph sz="quarter" idx="11"/>
          </p:nvPr>
        </p:nvSpPr>
        <p:spPr>
          <a:xfrm>
            <a:off x="724864" y="680408"/>
            <a:ext cx="10529705" cy="268287"/>
          </a:xfrm>
        </p:spPr>
        <p:txBody>
          <a:bodyPr/>
          <a:lstStyle/>
          <a:p>
            <a:pPr marL="0" indent="0"/>
            <a:r>
              <a:rPr lang="fr-FR" noProof="0" dirty="0"/>
              <a:t>L’</a:t>
            </a:r>
            <a:r>
              <a:rPr lang="fr-FR" noProof="0" dirty="0" err="1"/>
              <a:t>enseignant.e</a:t>
            </a:r>
            <a:r>
              <a:rPr lang="fr-FR" noProof="0" dirty="0"/>
              <a:t> peut apporter des explications complémentaires sur le phénomène et répondre aux questions des élèves.</a:t>
            </a:r>
          </a:p>
        </p:txBody>
      </p:sp>
      <p:sp>
        <p:nvSpPr>
          <p:cNvPr id="5" name="Rectangle 4"/>
          <p:cNvSpPr/>
          <p:nvPr/>
        </p:nvSpPr>
        <p:spPr>
          <a:xfrm>
            <a:off x="11763893" y="163773"/>
            <a:ext cx="287080" cy="18968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46" name="Rectangle 3269"/>
          <p:cNvSpPr/>
          <p:nvPr/>
        </p:nvSpPr>
        <p:spPr>
          <a:xfrm>
            <a:off x="419690" y="1086165"/>
            <a:ext cx="8527976" cy="492443"/>
          </a:xfrm>
          <a:prstGeom prst="rect">
            <a:avLst/>
          </a:prstGeom>
        </p:spPr>
        <p:txBody>
          <a:bodyPr wrap="none" lIns="0" tIns="0" rIns="0" bIns="0">
            <a:spAutoFit/>
          </a:bodyPr>
          <a:lstStyle/>
          <a:p>
            <a:pPr marL="0" marR="0" lvl="0" indent="0" defTabSz="914400" eaLnBrk="1" fontAlgn="auto" latinLnBrk="0" hangingPunct="1">
              <a:spcBef>
                <a:spcPts val="0"/>
              </a:spcBef>
              <a:spcAft>
                <a:spcPts val="0"/>
              </a:spcAft>
              <a:buClrTx/>
              <a:buSzTx/>
              <a:buFontTx/>
              <a:buNone/>
              <a:tabLst/>
              <a:defRPr/>
            </a:pPr>
            <a:r>
              <a:rPr kumimoji="0" lang="fr-FR" sz="3200" b="0" i="0" u="none" strike="noStrike" kern="0" cap="none" spc="0" normalizeH="0" baseline="0" noProof="0" dirty="0">
                <a:ln>
                  <a:noFill/>
                </a:ln>
                <a:solidFill>
                  <a:srgbClr val="231F20"/>
                </a:solidFill>
                <a:effectLst/>
                <a:uLnTx/>
                <a:uFillTx/>
              </a:rPr>
              <a:t>L’intensité du courant électrique induit dépend de:</a:t>
            </a:r>
          </a:p>
        </p:txBody>
      </p:sp>
      <p:sp>
        <p:nvSpPr>
          <p:cNvPr id="75" name="Rectangle 572"/>
          <p:cNvSpPr/>
          <p:nvPr/>
        </p:nvSpPr>
        <p:spPr>
          <a:xfrm>
            <a:off x="353852" y="5746705"/>
            <a:ext cx="5265297" cy="430887"/>
          </a:xfrm>
          <a:prstGeom prst="rect">
            <a:avLst/>
          </a:prstGeom>
        </p:spPr>
        <p:txBody>
          <a:bodyPr wrap="square" lIns="0" tIns="0" rIns="0" bIns="0">
            <a:spAutoFit/>
          </a:bodyPr>
          <a:lstStyle/>
          <a:p>
            <a:r>
              <a:rPr lang="fr-FR" sz="2800" b="1" noProof="0" dirty="0">
                <a:solidFill>
                  <a:srgbClr val="FF0000"/>
                </a:solidFill>
              </a:rPr>
              <a:t>Nombre de spires </a:t>
            </a:r>
            <a:r>
              <a:rPr lang="fr-FR" sz="2800" b="1" noProof="0" dirty="0">
                <a:solidFill>
                  <a:srgbClr val="231F20"/>
                </a:solidFill>
              </a:rPr>
              <a:t>de la bobine.</a:t>
            </a:r>
          </a:p>
        </p:txBody>
      </p:sp>
      <p:pic>
        <p:nvPicPr>
          <p:cNvPr id="16" name="Image 15">
            <a:extLst>
              <a:ext uri="{FF2B5EF4-FFF2-40B4-BE49-F238E27FC236}">
                <a16:creationId xmlns:a16="http://schemas.microsoft.com/office/drawing/2014/main" id="{55C7D8F6-4979-9581-C76A-769C604C67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5695" y="2195396"/>
            <a:ext cx="2668176" cy="3312219"/>
          </a:xfrm>
          <a:prstGeom prst="rect">
            <a:avLst/>
          </a:prstGeom>
        </p:spPr>
      </p:pic>
      <p:pic>
        <p:nvPicPr>
          <p:cNvPr id="18" name="Image 17">
            <a:extLst>
              <a:ext uri="{FF2B5EF4-FFF2-40B4-BE49-F238E27FC236}">
                <a16:creationId xmlns:a16="http://schemas.microsoft.com/office/drawing/2014/main" id="{FE7226D8-34D7-8E04-E94F-26D1E8EBD8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3830" y="2184428"/>
            <a:ext cx="2764302" cy="3312219"/>
          </a:xfrm>
          <a:prstGeom prst="rect">
            <a:avLst/>
          </a:prstGeom>
        </p:spPr>
      </p:pic>
      <p:grpSp>
        <p:nvGrpSpPr>
          <p:cNvPr id="21" name="Groupe 20">
            <a:extLst>
              <a:ext uri="{FF2B5EF4-FFF2-40B4-BE49-F238E27FC236}">
                <a16:creationId xmlns:a16="http://schemas.microsoft.com/office/drawing/2014/main" id="{3462EB6D-C821-E65A-7095-E744C68CE1D8}"/>
              </a:ext>
            </a:extLst>
          </p:cNvPr>
          <p:cNvGrpSpPr/>
          <p:nvPr/>
        </p:nvGrpSpPr>
        <p:grpSpPr>
          <a:xfrm>
            <a:off x="298129" y="1686502"/>
            <a:ext cx="6105701" cy="3484996"/>
            <a:chOff x="298129" y="1686502"/>
            <a:chExt cx="6105701" cy="3484996"/>
          </a:xfrm>
        </p:grpSpPr>
        <p:grpSp>
          <p:nvGrpSpPr>
            <p:cNvPr id="3" name="Groupe 2">
              <a:extLst>
                <a:ext uri="{FF2B5EF4-FFF2-40B4-BE49-F238E27FC236}">
                  <a16:creationId xmlns:a16="http://schemas.microsoft.com/office/drawing/2014/main" id="{F3BF606B-F96A-DA60-E127-7A37C317B58B}"/>
                </a:ext>
              </a:extLst>
            </p:cNvPr>
            <p:cNvGrpSpPr/>
            <p:nvPr/>
          </p:nvGrpSpPr>
          <p:grpSpPr>
            <a:xfrm>
              <a:off x="298129" y="1686502"/>
              <a:ext cx="6105701" cy="3484996"/>
              <a:chOff x="2560627" y="2242602"/>
              <a:chExt cx="6105701" cy="3484996"/>
            </a:xfrm>
          </p:grpSpPr>
          <p:pic>
            <p:nvPicPr>
              <p:cNvPr id="69" name="Picture 324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a:xfrm>
                <a:off x="2899390" y="3072488"/>
                <a:ext cx="5766938" cy="2655110"/>
              </a:xfrm>
              <a:prstGeom prst="rect">
                <a:avLst/>
              </a:prstGeom>
              <a:noFill/>
            </p:spPr>
          </p:pic>
          <p:sp>
            <p:nvSpPr>
              <p:cNvPr id="71" name="Freeform 3244"/>
              <p:cNvSpPr/>
              <p:nvPr/>
            </p:nvSpPr>
            <p:spPr>
              <a:xfrm>
                <a:off x="3222856" y="4827093"/>
                <a:ext cx="1236459" cy="0"/>
              </a:xfrm>
              <a:custGeom>
                <a:avLst/>
                <a:gdLst/>
                <a:ahLst/>
                <a:cxnLst/>
                <a:rect l="0" t="0" r="0" b="0"/>
                <a:pathLst>
                  <a:path w="1236459">
                    <a:moveTo>
                      <a:pt x="1236459" y="0"/>
                    </a:moveTo>
                    <a:lnTo>
                      <a:pt x="0" y="0"/>
                    </a:lnTo>
                  </a:path>
                </a:pathLst>
              </a:custGeom>
              <a:noFill/>
              <a:ln w="57150" cap="flat" cmpd="sng" algn="ctr">
                <a:solidFill>
                  <a:srgbClr val="373535">
                    <a:alpha val="100000"/>
                  </a:srgbClr>
                </a:solidFill>
                <a:prstDash val="solid"/>
                <a:miter lim="50800"/>
                <a:headEnd type="arrow" w="med" len="med"/>
                <a:tailEnd type="arrow"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3273"/>
              <p:cNvSpPr/>
              <p:nvPr/>
            </p:nvSpPr>
            <p:spPr>
              <a:xfrm>
                <a:off x="2560627" y="4931607"/>
                <a:ext cx="1434688" cy="615553"/>
              </a:xfrm>
              <a:prstGeom prst="rect">
                <a:avLst/>
              </a:prstGeom>
            </p:spPr>
            <p:txBody>
              <a:bodyPr wrap="none" lIns="0" tIns="0" rIns="0" bIns="0">
                <a:spAutoFit/>
              </a:bodyPr>
              <a:lstStyle/>
              <a:p>
                <a:pPr marL="43496" marR="0" lvl="0" indent="0" defTabSz="914400" eaLnBrk="1" fontAlgn="auto" latinLnBrk="0" hangingPunct="1">
                  <a:spcBef>
                    <a:spcPts val="0"/>
                  </a:spcBef>
                  <a:spcAft>
                    <a:spcPts val="0"/>
                  </a:spcAft>
                  <a:buClrTx/>
                  <a:buSzTx/>
                  <a:buFontTx/>
                  <a:buNone/>
                  <a:tabLst/>
                  <a:defRPr/>
                </a:pPr>
                <a:r>
                  <a:rPr kumimoji="0" lang="fr-FR" sz="2000" b="0" i="1" u="none" strike="noStrike" kern="0" cap="none" spc="0" normalizeH="0" baseline="0" noProof="0" dirty="0">
                    <a:ln>
                      <a:noFill/>
                    </a:ln>
                    <a:solidFill>
                      <a:srgbClr val="231F20"/>
                    </a:solidFill>
                    <a:effectLst/>
                    <a:uLnTx/>
                    <a:uFillTx/>
                  </a:rPr>
                  <a:t>Mouvement</a:t>
                </a:r>
              </a:p>
              <a:p>
                <a:pPr marL="0" marR="0" lvl="0" indent="0" defTabSz="914400" eaLnBrk="1" fontAlgn="auto" latinLnBrk="0" hangingPunct="1">
                  <a:spcBef>
                    <a:spcPts val="0"/>
                  </a:spcBef>
                  <a:spcAft>
                    <a:spcPts val="0"/>
                  </a:spcAft>
                  <a:buClrTx/>
                  <a:buSzTx/>
                  <a:buFontTx/>
                  <a:buNone/>
                  <a:tabLst/>
                  <a:defRPr/>
                </a:pPr>
                <a:r>
                  <a:rPr kumimoji="0" lang="fr-FR" sz="2000" b="0" i="1" u="none" strike="noStrike" kern="0" cap="none" spc="0" normalizeH="0" baseline="0" noProof="0" dirty="0">
                    <a:ln>
                      <a:noFill/>
                    </a:ln>
                    <a:solidFill>
                      <a:srgbClr val="231F20"/>
                    </a:solidFill>
                    <a:effectLst/>
                    <a:uLnTx/>
                    <a:uFillTx/>
                  </a:rPr>
                  <a:t>de va-et-vient</a:t>
                </a:r>
              </a:p>
            </p:txBody>
          </p:sp>
          <p:sp>
            <p:nvSpPr>
              <p:cNvPr id="73" name="Right Brace 72"/>
              <p:cNvSpPr/>
              <p:nvPr/>
            </p:nvSpPr>
            <p:spPr>
              <a:xfrm rot="16200000">
                <a:off x="6388532" y="1160194"/>
                <a:ext cx="281458" cy="3691165"/>
              </a:xfrm>
              <a:prstGeom prst="rightBrace">
                <a:avLst>
                  <a:gd name="adj1" fmla="val 8333"/>
                  <a:gd name="adj2" fmla="val 4893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74" name="Rectangle 73"/>
              <p:cNvSpPr/>
              <p:nvPr/>
            </p:nvSpPr>
            <p:spPr>
              <a:xfrm>
                <a:off x="5923870" y="2242602"/>
                <a:ext cx="1059970" cy="523220"/>
              </a:xfrm>
              <a:prstGeom prst="rect">
                <a:avLst/>
              </a:prstGeom>
            </p:spPr>
            <p:txBody>
              <a:bodyPr wrap="none">
                <a:spAutoFit/>
              </a:bodyPr>
              <a:lstStyle/>
              <a:p>
                <a:r>
                  <a:rPr lang="fr-FR" sz="2800" noProof="0" dirty="0"/>
                  <a:t>Spires</a:t>
                </a:r>
              </a:p>
            </p:txBody>
          </p:sp>
        </p:grpSp>
        <p:sp>
          <p:nvSpPr>
            <p:cNvPr id="19" name="Rectangle 18">
              <a:extLst>
                <a:ext uri="{FF2B5EF4-FFF2-40B4-BE49-F238E27FC236}">
                  <a16:creationId xmlns:a16="http://schemas.microsoft.com/office/drawing/2014/main" id="{4AF86102-42E6-358E-5971-3F803A86C81D}"/>
                </a:ext>
              </a:extLst>
            </p:cNvPr>
            <p:cNvSpPr/>
            <p:nvPr/>
          </p:nvSpPr>
          <p:spPr>
            <a:xfrm>
              <a:off x="4135271" y="3557602"/>
              <a:ext cx="184244" cy="276367"/>
            </a:xfrm>
            <a:prstGeom prst="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D5952DFC-C25F-1029-D2D5-56372C0DD647}"/>
                </a:ext>
              </a:extLst>
            </p:cNvPr>
            <p:cNvSpPr/>
            <p:nvPr/>
          </p:nvSpPr>
          <p:spPr>
            <a:xfrm>
              <a:off x="2024950" y="3555015"/>
              <a:ext cx="184244" cy="276367"/>
            </a:xfrm>
            <a:prstGeom prst="rect">
              <a:avLst/>
            </a:prstGeom>
            <a:solidFill>
              <a:srgbClr val="ED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5346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e 21">
            <a:extLst>
              <a:ext uri="{FF2B5EF4-FFF2-40B4-BE49-F238E27FC236}">
                <a16:creationId xmlns:a16="http://schemas.microsoft.com/office/drawing/2014/main" id="{4D95A1EC-D3E0-D804-F02B-A541D281B2D7}"/>
              </a:ext>
            </a:extLst>
          </p:cNvPr>
          <p:cNvGrpSpPr/>
          <p:nvPr/>
        </p:nvGrpSpPr>
        <p:grpSpPr>
          <a:xfrm>
            <a:off x="724864" y="2597260"/>
            <a:ext cx="5766938" cy="2655110"/>
            <a:chOff x="724864" y="2597260"/>
            <a:chExt cx="5766938" cy="2655110"/>
          </a:xfrm>
        </p:grpSpPr>
        <p:pic>
          <p:nvPicPr>
            <p:cNvPr id="12" name="Picture 324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24864" y="2597260"/>
              <a:ext cx="5766938" cy="2655110"/>
            </a:xfrm>
            <a:prstGeom prst="rect">
              <a:avLst/>
            </a:prstGeom>
            <a:noFill/>
          </p:spPr>
        </p:pic>
        <p:sp>
          <p:nvSpPr>
            <p:cNvPr id="20" name="Rectangle 19">
              <a:extLst>
                <a:ext uri="{FF2B5EF4-FFF2-40B4-BE49-F238E27FC236}">
                  <a16:creationId xmlns:a16="http://schemas.microsoft.com/office/drawing/2014/main" id="{2538CAEE-A84F-64E9-C064-24191883BECB}"/>
                </a:ext>
              </a:extLst>
            </p:cNvPr>
            <p:cNvSpPr/>
            <p:nvPr/>
          </p:nvSpPr>
          <p:spPr>
            <a:xfrm>
              <a:off x="4231082" y="3623485"/>
              <a:ext cx="184244" cy="276367"/>
            </a:xfrm>
            <a:prstGeom prst="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E1D16686-6956-FD82-2031-483CF0665C67}"/>
                </a:ext>
              </a:extLst>
            </p:cNvPr>
            <p:cNvSpPr/>
            <p:nvPr/>
          </p:nvSpPr>
          <p:spPr>
            <a:xfrm>
              <a:off x="2120761" y="3620898"/>
              <a:ext cx="184244" cy="276367"/>
            </a:xfrm>
            <a:prstGeom prst="rect">
              <a:avLst/>
            </a:prstGeom>
            <a:solidFill>
              <a:srgbClr val="ED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5" name="Rectangle 14"/>
          <p:cNvSpPr/>
          <p:nvPr/>
        </p:nvSpPr>
        <p:spPr>
          <a:xfrm>
            <a:off x="298129" y="701306"/>
            <a:ext cx="9250605" cy="363961"/>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a:t>
            </a:r>
          </a:p>
        </p:txBody>
      </p:sp>
      <p:pic>
        <p:nvPicPr>
          <p:cNvPr id="8" name="Image 9"/>
          <p:cNvPicPr>
            <a:picLocks noChangeAspect="1"/>
          </p:cNvPicPr>
          <p:nvPr/>
        </p:nvPicPr>
        <p:blipFill>
          <a:blip r:embed="rId3"/>
          <a:stretch>
            <a:fillRect/>
          </a:stretch>
        </p:blipFill>
        <p:spPr>
          <a:xfrm>
            <a:off x="11180723" y="353455"/>
            <a:ext cx="583170" cy="583170"/>
          </a:xfrm>
          <a:prstGeom prst="rect">
            <a:avLst/>
          </a:prstGeom>
        </p:spPr>
      </p:pic>
      <p:sp>
        <p:nvSpPr>
          <p:cNvPr id="2" name="Titre 1"/>
          <p:cNvSpPr>
            <a:spLocks noGrp="1"/>
          </p:cNvSpPr>
          <p:nvPr>
            <p:ph type="title"/>
          </p:nvPr>
        </p:nvSpPr>
        <p:spPr/>
        <p:txBody>
          <a:bodyPr/>
          <a:lstStyle/>
          <a:p>
            <a:r>
              <a:rPr lang="fr-FR" noProof="0" dirty="0"/>
              <a:t>Le troisième facteur est la section de la bobine, c’est-à-dire la surface délimitée par chaque spire.</a:t>
            </a:r>
          </a:p>
        </p:txBody>
      </p:sp>
      <p:sp>
        <p:nvSpPr>
          <p:cNvPr id="4" name="Espace réservé du contenu 3"/>
          <p:cNvSpPr>
            <a:spLocks noGrp="1"/>
          </p:cNvSpPr>
          <p:nvPr>
            <p:ph sz="quarter" idx="11"/>
          </p:nvPr>
        </p:nvSpPr>
        <p:spPr>
          <a:xfrm>
            <a:off x="724864" y="621004"/>
            <a:ext cx="10529705" cy="327691"/>
          </a:xfrm>
        </p:spPr>
        <p:txBody>
          <a:bodyPr/>
          <a:lstStyle/>
          <a:p>
            <a:pPr marL="0" indent="0"/>
            <a:r>
              <a:rPr lang="fr-FR" noProof="0" dirty="0"/>
              <a:t>L’</a:t>
            </a:r>
            <a:r>
              <a:rPr lang="fr-FR" noProof="0" dirty="0" err="1"/>
              <a:t>enseignant·e</a:t>
            </a:r>
            <a:r>
              <a:rPr lang="fr-FR" noProof="0" dirty="0"/>
              <a:t> peut apporter des explications complémentaires sur le phénomène et répondre aux questions des élèves, notamment en précisant que la section des bobines utilisées en laboratoire est le plus souvent circulaire ou carrée.</a:t>
            </a:r>
          </a:p>
        </p:txBody>
      </p:sp>
      <p:sp>
        <p:nvSpPr>
          <p:cNvPr id="5" name="Rectangle 4"/>
          <p:cNvSpPr/>
          <p:nvPr/>
        </p:nvSpPr>
        <p:spPr>
          <a:xfrm>
            <a:off x="11763893" y="163773"/>
            <a:ext cx="287080" cy="18968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45" name="Rectangle 572"/>
          <p:cNvSpPr/>
          <p:nvPr/>
        </p:nvSpPr>
        <p:spPr>
          <a:xfrm>
            <a:off x="563754" y="6021552"/>
            <a:ext cx="4487374" cy="430887"/>
          </a:xfrm>
          <a:prstGeom prst="rect">
            <a:avLst/>
          </a:prstGeom>
        </p:spPr>
        <p:txBody>
          <a:bodyPr wrap="square" lIns="0" tIns="0" rIns="0" bIns="0">
            <a:spAutoFit/>
          </a:bodyPr>
          <a:lstStyle/>
          <a:p>
            <a:r>
              <a:rPr lang="fr-FR" sz="2800" b="1" noProof="0" dirty="0"/>
              <a:t>La </a:t>
            </a:r>
            <a:r>
              <a:rPr lang="fr-FR" sz="2800" b="1" noProof="0" dirty="0">
                <a:solidFill>
                  <a:srgbClr val="FF0000"/>
                </a:solidFill>
              </a:rPr>
              <a:t>section</a:t>
            </a:r>
            <a:r>
              <a:rPr lang="fr-FR" sz="2800" b="1" noProof="0" dirty="0"/>
              <a:t> de la bobine.</a:t>
            </a:r>
          </a:p>
        </p:txBody>
      </p:sp>
      <p:sp>
        <p:nvSpPr>
          <p:cNvPr id="46" name="Rectangle 3269"/>
          <p:cNvSpPr/>
          <p:nvPr/>
        </p:nvSpPr>
        <p:spPr>
          <a:xfrm>
            <a:off x="563754" y="1117687"/>
            <a:ext cx="8527976" cy="492443"/>
          </a:xfrm>
          <a:prstGeom prst="rect">
            <a:avLst/>
          </a:prstGeom>
        </p:spPr>
        <p:txBody>
          <a:bodyPr wrap="none" lIns="0" tIns="0" rIns="0" bIns="0">
            <a:spAutoFit/>
          </a:bodyPr>
          <a:lstStyle/>
          <a:p>
            <a:pPr marL="0" marR="0" lvl="0" indent="0" defTabSz="914400" eaLnBrk="1" fontAlgn="auto" latinLnBrk="0" hangingPunct="1">
              <a:spcBef>
                <a:spcPts val="0"/>
              </a:spcBef>
              <a:spcAft>
                <a:spcPts val="0"/>
              </a:spcAft>
              <a:buClrTx/>
              <a:buSzTx/>
              <a:buFontTx/>
              <a:buNone/>
              <a:tabLst/>
              <a:defRPr/>
            </a:pPr>
            <a:r>
              <a:rPr kumimoji="0" lang="fr-FR" sz="3200" b="0" i="0" u="none" strike="noStrike" kern="0" cap="none" spc="0" normalizeH="0" baseline="0" noProof="0" dirty="0">
                <a:ln>
                  <a:noFill/>
                </a:ln>
                <a:solidFill>
                  <a:srgbClr val="231F20"/>
                </a:solidFill>
                <a:effectLst/>
                <a:uLnTx/>
                <a:uFillTx/>
              </a:rPr>
              <a:t>L’intensité du courant électrique induit dépend de:</a:t>
            </a:r>
          </a:p>
        </p:txBody>
      </p:sp>
      <p:sp>
        <p:nvSpPr>
          <p:cNvPr id="13" name="Freeform 3244"/>
          <p:cNvSpPr/>
          <p:nvPr/>
        </p:nvSpPr>
        <p:spPr>
          <a:xfrm>
            <a:off x="1048330" y="4351865"/>
            <a:ext cx="1236459" cy="0"/>
          </a:xfrm>
          <a:custGeom>
            <a:avLst/>
            <a:gdLst/>
            <a:ahLst/>
            <a:cxnLst/>
            <a:rect l="0" t="0" r="0" b="0"/>
            <a:pathLst>
              <a:path w="1236459">
                <a:moveTo>
                  <a:pt x="1236459" y="0"/>
                </a:moveTo>
                <a:lnTo>
                  <a:pt x="0" y="0"/>
                </a:lnTo>
              </a:path>
            </a:pathLst>
          </a:custGeom>
          <a:noFill/>
          <a:ln w="57150" cap="flat" cmpd="sng" algn="ctr">
            <a:solidFill>
              <a:srgbClr val="373535">
                <a:alpha val="100000"/>
              </a:srgbClr>
            </a:solidFill>
            <a:prstDash val="solid"/>
            <a:miter lim="50800"/>
            <a:headEnd type="arrow" w="med" len="med"/>
            <a:tailEnd type="arrow"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Rectangle 3273"/>
          <p:cNvSpPr/>
          <p:nvPr/>
        </p:nvSpPr>
        <p:spPr>
          <a:xfrm>
            <a:off x="386101" y="4456379"/>
            <a:ext cx="1434688" cy="615553"/>
          </a:xfrm>
          <a:prstGeom prst="rect">
            <a:avLst/>
          </a:prstGeom>
        </p:spPr>
        <p:txBody>
          <a:bodyPr wrap="none" lIns="0" tIns="0" rIns="0" bIns="0">
            <a:spAutoFit/>
          </a:bodyPr>
          <a:lstStyle/>
          <a:p>
            <a:pPr marL="43496" marR="0" lvl="0" indent="0" defTabSz="914400" eaLnBrk="1" fontAlgn="auto" latinLnBrk="0" hangingPunct="1">
              <a:spcBef>
                <a:spcPts val="0"/>
              </a:spcBef>
              <a:spcAft>
                <a:spcPts val="0"/>
              </a:spcAft>
              <a:buClrTx/>
              <a:buSzTx/>
              <a:buFontTx/>
              <a:buNone/>
              <a:tabLst/>
              <a:defRPr/>
            </a:pPr>
            <a:r>
              <a:rPr kumimoji="0" lang="fr-FR" sz="2000" b="0" i="1" u="none" strike="noStrike" kern="0" cap="none" spc="0" normalizeH="0" baseline="0" noProof="0" dirty="0">
                <a:ln>
                  <a:noFill/>
                </a:ln>
                <a:solidFill>
                  <a:srgbClr val="231F20"/>
                </a:solidFill>
                <a:effectLst/>
                <a:uLnTx/>
                <a:uFillTx/>
              </a:rPr>
              <a:t>Mouvement</a:t>
            </a:r>
          </a:p>
          <a:p>
            <a:pPr marL="0" marR="0" lvl="0" indent="0" defTabSz="914400" eaLnBrk="1" fontAlgn="auto" latinLnBrk="0" hangingPunct="1">
              <a:spcBef>
                <a:spcPts val="0"/>
              </a:spcBef>
              <a:spcAft>
                <a:spcPts val="0"/>
              </a:spcAft>
              <a:buClrTx/>
              <a:buSzTx/>
              <a:buFontTx/>
              <a:buNone/>
              <a:tabLst/>
              <a:defRPr/>
            </a:pPr>
            <a:r>
              <a:rPr kumimoji="0" lang="fr-FR" sz="2000" b="0" i="1" u="none" strike="noStrike" kern="0" cap="none" spc="0" normalizeH="0" baseline="0" noProof="0" dirty="0">
                <a:ln>
                  <a:noFill/>
                </a:ln>
                <a:solidFill>
                  <a:srgbClr val="231F20"/>
                </a:solidFill>
                <a:effectLst/>
                <a:uLnTx/>
                <a:uFillTx/>
              </a:rPr>
              <a:t>de va-et-vient</a:t>
            </a:r>
          </a:p>
        </p:txBody>
      </p:sp>
      <p:sp>
        <p:nvSpPr>
          <p:cNvPr id="16" name="Right Brace 15"/>
          <p:cNvSpPr/>
          <p:nvPr/>
        </p:nvSpPr>
        <p:spPr>
          <a:xfrm rot="16200000">
            <a:off x="4214006" y="684966"/>
            <a:ext cx="281458" cy="3691165"/>
          </a:xfrm>
          <a:prstGeom prst="rightBrace">
            <a:avLst>
              <a:gd name="adj1" fmla="val 8333"/>
              <a:gd name="adj2" fmla="val 4893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17" name="Rectangle 16"/>
          <p:cNvSpPr/>
          <p:nvPr/>
        </p:nvSpPr>
        <p:spPr>
          <a:xfrm>
            <a:off x="3749344" y="1767374"/>
            <a:ext cx="1083117" cy="523220"/>
          </a:xfrm>
          <a:prstGeom prst="rect">
            <a:avLst/>
          </a:prstGeom>
        </p:spPr>
        <p:txBody>
          <a:bodyPr wrap="none">
            <a:spAutoFit/>
          </a:bodyPr>
          <a:lstStyle/>
          <a:p>
            <a:r>
              <a:rPr lang="fr-FR" sz="2800" noProof="0" dirty="0"/>
              <a:t>Spires</a:t>
            </a:r>
          </a:p>
        </p:txBody>
      </p:sp>
      <p:sp>
        <p:nvSpPr>
          <p:cNvPr id="3" name="Oval 2"/>
          <p:cNvSpPr/>
          <p:nvPr/>
        </p:nvSpPr>
        <p:spPr>
          <a:xfrm rot="369510">
            <a:off x="5768470" y="2770503"/>
            <a:ext cx="468001" cy="1620000"/>
          </a:xfrm>
          <a:prstGeom prst="ellipse">
            <a:avLst/>
          </a:prstGeom>
          <a:solidFill>
            <a:srgbClr val="FFC000">
              <a:alpha val="40000"/>
            </a:srgbClr>
          </a:solidFill>
          <a:ln>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6" name="Rectangle 5"/>
          <p:cNvSpPr/>
          <p:nvPr/>
        </p:nvSpPr>
        <p:spPr>
          <a:xfrm>
            <a:off x="4943243" y="4990760"/>
            <a:ext cx="1257075" cy="523220"/>
          </a:xfrm>
          <a:prstGeom prst="rect">
            <a:avLst/>
          </a:prstGeom>
        </p:spPr>
        <p:txBody>
          <a:bodyPr wrap="none">
            <a:spAutoFit/>
          </a:bodyPr>
          <a:lstStyle/>
          <a:p>
            <a:r>
              <a:rPr lang="fr-FR" sz="2800" noProof="0" dirty="0"/>
              <a:t>Section</a:t>
            </a:r>
          </a:p>
        </p:txBody>
      </p:sp>
      <p:cxnSp>
        <p:nvCxnSpPr>
          <p:cNvPr id="9" name="Straight Connector 8"/>
          <p:cNvCxnSpPr>
            <a:cxnSpLocks/>
          </p:cNvCxnSpPr>
          <p:nvPr/>
        </p:nvCxnSpPr>
        <p:spPr>
          <a:xfrm flipV="1">
            <a:off x="5682924" y="3580503"/>
            <a:ext cx="319546" cy="149142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D6F8A90D-6E24-04D4-FAD5-3BB7FA15D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6401" y="2054013"/>
            <a:ext cx="2577027" cy="3263484"/>
          </a:xfrm>
          <a:prstGeom prst="rect">
            <a:avLst/>
          </a:prstGeom>
        </p:spPr>
      </p:pic>
      <p:pic>
        <p:nvPicPr>
          <p:cNvPr id="19" name="Image 18">
            <a:extLst>
              <a:ext uri="{FF2B5EF4-FFF2-40B4-BE49-F238E27FC236}">
                <a16:creationId xmlns:a16="http://schemas.microsoft.com/office/drawing/2014/main" id="{4DFE7264-95E1-8AF4-C4E2-3693A94C09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2772" y="1718208"/>
            <a:ext cx="2827973" cy="3935095"/>
          </a:xfrm>
          <a:prstGeom prst="rect">
            <a:avLst/>
          </a:prstGeom>
        </p:spPr>
      </p:pic>
    </p:spTree>
    <p:extLst>
      <p:ext uri="{BB962C8B-B14F-4D97-AF65-F5344CB8AC3E}">
        <p14:creationId xmlns:p14="http://schemas.microsoft.com/office/powerpoint/2010/main" val="23922957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e 18">
            <a:extLst>
              <a:ext uri="{FF2B5EF4-FFF2-40B4-BE49-F238E27FC236}">
                <a16:creationId xmlns:a16="http://schemas.microsoft.com/office/drawing/2014/main" id="{272AE6BA-B18C-C553-0D46-567BC7C67D13}"/>
              </a:ext>
            </a:extLst>
          </p:cNvPr>
          <p:cNvGrpSpPr/>
          <p:nvPr/>
        </p:nvGrpSpPr>
        <p:grpSpPr>
          <a:xfrm>
            <a:off x="2599417" y="2767782"/>
            <a:ext cx="5766938" cy="2655110"/>
            <a:chOff x="2599417" y="2767782"/>
            <a:chExt cx="5766938" cy="2655110"/>
          </a:xfrm>
        </p:grpSpPr>
        <p:pic>
          <p:nvPicPr>
            <p:cNvPr id="12" name="Picture 324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599417" y="2767782"/>
              <a:ext cx="5766938" cy="2655110"/>
            </a:xfrm>
            <a:prstGeom prst="rect">
              <a:avLst/>
            </a:prstGeom>
            <a:noFill/>
          </p:spPr>
        </p:pic>
        <p:sp>
          <p:nvSpPr>
            <p:cNvPr id="7" name="Rectangle 6">
              <a:extLst>
                <a:ext uri="{FF2B5EF4-FFF2-40B4-BE49-F238E27FC236}">
                  <a16:creationId xmlns:a16="http://schemas.microsoft.com/office/drawing/2014/main" id="{189754F9-C5D9-63B5-AB80-AB12BE235FC5}"/>
                </a:ext>
              </a:extLst>
            </p:cNvPr>
            <p:cNvSpPr/>
            <p:nvPr/>
          </p:nvSpPr>
          <p:spPr>
            <a:xfrm>
              <a:off x="6106938" y="3805429"/>
              <a:ext cx="184244" cy="276367"/>
            </a:xfrm>
            <a:prstGeom prst="rect">
              <a:avLst/>
            </a:prstGeom>
            <a:solidFill>
              <a:srgbClr val="1CB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D0EE7CB6-AB9B-C217-90B3-BA25927A9174}"/>
                </a:ext>
              </a:extLst>
            </p:cNvPr>
            <p:cNvSpPr/>
            <p:nvPr/>
          </p:nvSpPr>
          <p:spPr>
            <a:xfrm>
              <a:off x="3996617" y="3802842"/>
              <a:ext cx="184244" cy="276367"/>
            </a:xfrm>
            <a:prstGeom prst="rect">
              <a:avLst/>
            </a:prstGeom>
            <a:solidFill>
              <a:srgbClr val="ED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5" name="Rectangle 14"/>
          <p:cNvSpPr/>
          <p:nvPr/>
        </p:nvSpPr>
        <p:spPr>
          <a:xfrm>
            <a:off x="298129" y="701306"/>
            <a:ext cx="9250605" cy="363961"/>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a:t>
            </a:r>
          </a:p>
        </p:txBody>
      </p:sp>
      <p:pic>
        <p:nvPicPr>
          <p:cNvPr id="8" name="Image 9"/>
          <p:cNvPicPr>
            <a:picLocks noChangeAspect="1"/>
          </p:cNvPicPr>
          <p:nvPr/>
        </p:nvPicPr>
        <p:blipFill>
          <a:blip r:embed="rId3"/>
          <a:stretch>
            <a:fillRect/>
          </a:stretch>
        </p:blipFill>
        <p:spPr>
          <a:xfrm>
            <a:off x="11180723" y="353455"/>
            <a:ext cx="583170" cy="583170"/>
          </a:xfrm>
          <a:prstGeom prst="rect">
            <a:avLst/>
          </a:prstGeom>
        </p:spPr>
      </p:pic>
      <p:sp>
        <p:nvSpPr>
          <p:cNvPr id="2" name="Titre 1"/>
          <p:cNvSpPr>
            <a:spLocks noGrp="1"/>
          </p:cNvSpPr>
          <p:nvPr>
            <p:ph type="title"/>
          </p:nvPr>
        </p:nvSpPr>
        <p:spPr/>
        <p:txBody>
          <a:bodyPr/>
          <a:lstStyle/>
          <a:p>
            <a:r>
              <a:rPr lang="fr-FR" noProof="0" dirty="0"/>
              <a:t>Soyez attentifs. On récapitule : les facteurs dont dépend l’intensité du courant électrique induit dans une bobine sont :</a:t>
            </a:r>
          </a:p>
        </p:txBody>
      </p:sp>
      <p:sp>
        <p:nvSpPr>
          <p:cNvPr id="4" name="Espace réservé du contenu 3"/>
          <p:cNvSpPr>
            <a:spLocks noGrp="1"/>
          </p:cNvSpPr>
          <p:nvPr>
            <p:ph sz="quarter" idx="11"/>
          </p:nvPr>
        </p:nvSpPr>
        <p:spPr>
          <a:xfrm>
            <a:off x="724864" y="680408"/>
            <a:ext cx="10529705" cy="268287"/>
          </a:xfrm>
        </p:spPr>
        <p:txBody>
          <a:bodyPr/>
          <a:lstStyle/>
          <a:p>
            <a:pPr marL="0" indent="0"/>
            <a:r>
              <a:rPr lang="fr-FR" noProof="0" dirty="0"/>
              <a:t>L’</a:t>
            </a:r>
            <a:r>
              <a:rPr lang="fr-FR" noProof="0" dirty="0" err="1"/>
              <a:t>enseignant.e</a:t>
            </a:r>
            <a:r>
              <a:rPr lang="fr-FR" noProof="0" dirty="0"/>
              <a:t> peut apporter des explications si nécessaires.</a:t>
            </a:r>
          </a:p>
        </p:txBody>
      </p:sp>
      <p:sp>
        <p:nvSpPr>
          <p:cNvPr id="5" name="Rectangle 4"/>
          <p:cNvSpPr/>
          <p:nvPr/>
        </p:nvSpPr>
        <p:spPr>
          <a:xfrm>
            <a:off x="11763893" y="163773"/>
            <a:ext cx="287080" cy="189682"/>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nvGrpSpPr>
          <p:cNvPr id="21" name="Groupe 20">
            <a:extLst>
              <a:ext uri="{FF2B5EF4-FFF2-40B4-BE49-F238E27FC236}">
                <a16:creationId xmlns:a16="http://schemas.microsoft.com/office/drawing/2014/main" id="{D7FD683B-6765-DFF3-921B-C9E48307DA21}"/>
              </a:ext>
            </a:extLst>
          </p:cNvPr>
          <p:cNvGrpSpPr/>
          <p:nvPr/>
        </p:nvGrpSpPr>
        <p:grpSpPr>
          <a:xfrm>
            <a:off x="183086" y="4522387"/>
            <a:ext cx="3976256" cy="954107"/>
            <a:chOff x="183086" y="4522387"/>
            <a:chExt cx="3976256" cy="954107"/>
          </a:xfrm>
        </p:grpSpPr>
        <p:sp>
          <p:nvSpPr>
            <p:cNvPr id="13" name="Freeform 3244"/>
            <p:cNvSpPr/>
            <p:nvPr/>
          </p:nvSpPr>
          <p:spPr>
            <a:xfrm>
              <a:off x="2922883" y="4522387"/>
              <a:ext cx="1236459" cy="0"/>
            </a:xfrm>
            <a:custGeom>
              <a:avLst/>
              <a:gdLst/>
              <a:ahLst/>
              <a:cxnLst/>
              <a:rect l="0" t="0" r="0" b="0"/>
              <a:pathLst>
                <a:path w="1236459">
                  <a:moveTo>
                    <a:pt x="1236459" y="0"/>
                  </a:moveTo>
                  <a:lnTo>
                    <a:pt x="0" y="0"/>
                  </a:lnTo>
                </a:path>
              </a:pathLst>
            </a:custGeom>
            <a:noFill/>
            <a:ln w="57150" cap="flat" cmpd="sng" algn="ctr">
              <a:solidFill>
                <a:srgbClr val="FFC000"/>
              </a:solidFill>
              <a:prstDash val="solid"/>
              <a:miter lim="50800"/>
              <a:headEnd type="arrow" w="med" len="med"/>
              <a:tailEnd type="arrow"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Rectangle 3273"/>
            <p:cNvSpPr/>
            <p:nvPr/>
          </p:nvSpPr>
          <p:spPr>
            <a:xfrm>
              <a:off x="183086" y="4522387"/>
              <a:ext cx="3976256" cy="954107"/>
            </a:xfrm>
            <a:prstGeom prst="rect">
              <a:avLst/>
            </a:prstGeom>
          </p:spPr>
          <p:txBody>
            <a:bodyPr wrap="none">
              <a:spAutoFit/>
            </a:bodyPr>
            <a:lstStyle/>
            <a:p>
              <a:pPr algn="ctr"/>
              <a:r>
                <a:rPr lang="fr-FR" sz="2800" b="1" noProof="0" dirty="0">
                  <a:solidFill>
                    <a:srgbClr val="FF0000"/>
                  </a:solidFill>
                </a:rPr>
                <a:t>La vitesse du mouvement</a:t>
              </a:r>
            </a:p>
            <a:p>
              <a:pPr algn="ctr"/>
              <a:r>
                <a:rPr lang="fr-FR" sz="2800" b="1" noProof="0" dirty="0">
                  <a:solidFill>
                    <a:srgbClr val="FF0000"/>
                  </a:solidFill>
                </a:rPr>
                <a:t>de va-et-vient</a:t>
              </a:r>
            </a:p>
          </p:txBody>
        </p:sp>
      </p:grpSp>
      <p:grpSp>
        <p:nvGrpSpPr>
          <p:cNvPr id="20" name="Groupe 19">
            <a:extLst>
              <a:ext uri="{FF2B5EF4-FFF2-40B4-BE49-F238E27FC236}">
                <a16:creationId xmlns:a16="http://schemas.microsoft.com/office/drawing/2014/main" id="{29F470D0-CB91-610A-A04A-A757182894E0}"/>
              </a:ext>
            </a:extLst>
          </p:cNvPr>
          <p:cNvGrpSpPr/>
          <p:nvPr/>
        </p:nvGrpSpPr>
        <p:grpSpPr>
          <a:xfrm>
            <a:off x="4383705" y="1954854"/>
            <a:ext cx="3691165" cy="886946"/>
            <a:chOff x="4383705" y="1954854"/>
            <a:chExt cx="3691165" cy="886946"/>
          </a:xfrm>
        </p:grpSpPr>
        <p:sp>
          <p:nvSpPr>
            <p:cNvPr id="16" name="Right Brace 15"/>
            <p:cNvSpPr/>
            <p:nvPr/>
          </p:nvSpPr>
          <p:spPr>
            <a:xfrm rot="16200000">
              <a:off x="6088559" y="855488"/>
              <a:ext cx="281458" cy="3691165"/>
            </a:xfrm>
            <a:prstGeom prst="rightBrace">
              <a:avLst>
                <a:gd name="adj1" fmla="val 8333"/>
                <a:gd name="adj2" fmla="val 48931"/>
              </a:avLst>
            </a:prstGeom>
            <a:ln w="38100">
              <a:solidFill>
                <a:srgbClr val="FFC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17" name="Rectangle 16"/>
            <p:cNvSpPr/>
            <p:nvPr/>
          </p:nvSpPr>
          <p:spPr>
            <a:xfrm>
              <a:off x="4612985" y="1954854"/>
              <a:ext cx="3182218" cy="523220"/>
            </a:xfrm>
            <a:prstGeom prst="rect">
              <a:avLst/>
            </a:prstGeom>
          </p:spPr>
          <p:txBody>
            <a:bodyPr wrap="none">
              <a:spAutoFit/>
            </a:bodyPr>
            <a:lstStyle/>
            <a:p>
              <a:r>
                <a:rPr lang="fr-FR" sz="2800" b="1" noProof="0" dirty="0">
                  <a:solidFill>
                    <a:srgbClr val="FF0000"/>
                  </a:solidFill>
                </a:rPr>
                <a:t>Le nombre de spires</a:t>
              </a:r>
            </a:p>
          </p:txBody>
        </p:sp>
      </p:grpSp>
      <p:grpSp>
        <p:nvGrpSpPr>
          <p:cNvPr id="22" name="Groupe 21">
            <a:extLst>
              <a:ext uri="{FF2B5EF4-FFF2-40B4-BE49-F238E27FC236}">
                <a16:creationId xmlns:a16="http://schemas.microsoft.com/office/drawing/2014/main" id="{B83ED18D-37EE-E2E1-0287-B8CA7B7E36E2}"/>
              </a:ext>
            </a:extLst>
          </p:cNvPr>
          <p:cNvGrpSpPr/>
          <p:nvPr/>
        </p:nvGrpSpPr>
        <p:grpSpPr>
          <a:xfrm>
            <a:off x="7643023" y="2941025"/>
            <a:ext cx="4315982" cy="1620000"/>
            <a:chOff x="7643023" y="2941025"/>
            <a:chExt cx="4315982" cy="1620000"/>
          </a:xfrm>
        </p:grpSpPr>
        <p:sp>
          <p:nvSpPr>
            <p:cNvPr id="3" name="Oval 2"/>
            <p:cNvSpPr/>
            <p:nvPr/>
          </p:nvSpPr>
          <p:spPr>
            <a:xfrm rot="369510">
              <a:off x="7643023" y="2941025"/>
              <a:ext cx="468001" cy="1620000"/>
            </a:xfrm>
            <a:prstGeom prst="ellipse">
              <a:avLst/>
            </a:prstGeom>
            <a:solidFill>
              <a:srgbClr val="FFC000">
                <a:alpha val="40000"/>
              </a:srgbClr>
            </a:solidFill>
            <a:ln>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6" name="Rectangle 5"/>
            <p:cNvSpPr/>
            <p:nvPr/>
          </p:nvSpPr>
          <p:spPr>
            <a:xfrm>
              <a:off x="8366355" y="3475767"/>
              <a:ext cx="3592650" cy="523220"/>
            </a:xfrm>
            <a:prstGeom prst="rect">
              <a:avLst/>
            </a:prstGeom>
          </p:spPr>
          <p:txBody>
            <a:bodyPr wrap="none">
              <a:spAutoFit/>
            </a:bodyPr>
            <a:lstStyle/>
            <a:p>
              <a:r>
                <a:rPr lang="fr-FR" sz="2800" b="1" noProof="0" dirty="0">
                  <a:solidFill>
                    <a:srgbClr val="FF0000"/>
                  </a:solidFill>
                </a:rPr>
                <a:t>La section de la bobine</a:t>
              </a:r>
            </a:p>
          </p:txBody>
        </p:sp>
        <p:cxnSp>
          <p:nvCxnSpPr>
            <p:cNvPr id="9" name="Straight Connector 8"/>
            <p:cNvCxnSpPr>
              <a:stCxn id="6" idx="1"/>
            </p:cNvCxnSpPr>
            <p:nvPr/>
          </p:nvCxnSpPr>
          <p:spPr>
            <a:xfrm flipH="1">
              <a:off x="7795203" y="3737377"/>
              <a:ext cx="57115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3140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20000"/>
          </a:bodyPr>
          <a:lstStyle/>
          <a:p>
            <a:endParaRPr lang="fr-FR" noProof="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4"/>
          <p:cNvGrpSpPr/>
          <p:nvPr/>
        </p:nvGrpSpPr>
        <p:grpSpPr>
          <a:xfrm>
            <a:off x="4855028" y="1394568"/>
            <a:ext cx="6212869" cy="3873929"/>
            <a:chOff x="1641585" y="1048972"/>
            <a:chExt cx="5867403" cy="3260732"/>
          </a:xfrm>
        </p:grpSpPr>
        <p:sp>
          <p:nvSpPr>
            <p:cNvPr id="3" name="Rectangle : coins arrondis 10"/>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F6565"/>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noProof="0" dirty="0">
                <a:solidFill>
                  <a:srgbClr val="000000"/>
                </a:solidFill>
                <a:latin typeface="Arial" panose="020B0604020202020204"/>
                <a:cs typeface="Arial" panose="020B0604020202020204"/>
                <a:sym typeface="Arial" panose="020B0604020202020204"/>
              </a:endParaRPr>
            </a:p>
          </p:txBody>
        </p:sp>
        <p:sp>
          <p:nvSpPr>
            <p:cNvPr id="4" name="Rectangle 18"/>
            <p:cNvSpPr/>
            <p:nvPr/>
          </p:nvSpPr>
          <p:spPr>
            <a:xfrm>
              <a:off x="1715066" y="1103461"/>
              <a:ext cx="5717724" cy="3124203"/>
            </a:xfrm>
            <a:prstGeom prst="rect">
              <a:avLst/>
            </a:prstGeom>
            <a:solidFill>
              <a:srgbClr val="FF6565"/>
            </a:solidFill>
            <a:ln cap="flat">
              <a:solidFill>
                <a:srgbClr val="FF6565"/>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noProof="0" dirty="0">
                <a:solidFill>
                  <a:srgbClr val="000000"/>
                </a:solidFill>
                <a:latin typeface="Arial" panose="020B0604020202020204"/>
                <a:cs typeface="Arial" panose="020B0604020202020204"/>
                <a:sym typeface="Arial" panose="020B0604020202020204"/>
              </a:endParaRPr>
            </a:p>
          </p:txBody>
        </p:sp>
        <p:sp>
          <p:nvSpPr>
            <p:cNvPr id="5" name="Rectangle 19"/>
            <p:cNvSpPr/>
            <p:nvPr/>
          </p:nvSpPr>
          <p:spPr>
            <a:xfrm>
              <a:off x="1802501" y="1179667"/>
              <a:ext cx="5542845" cy="2971800"/>
            </a:xfrm>
            <a:prstGeom prst="rect">
              <a:avLst/>
            </a:prstGeom>
            <a:solidFill>
              <a:srgbClr val="FFFFFF"/>
            </a:solidFill>
            <a:ln cap="flat">
              <a:solidFill>
                <a:srgbClr val="FF6565"/>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noProof="0" dirty="0">
                <a:solidFill>
                  <a:srgbClr val="000000"/>
                </a:solidFill>
                <a:latin typeface="Arial" panose="020B0604020202020204"/>
                <a:cs typeface="Arial" panose="020B0604020202020204"/>
                <a:sym typeface="Arial" panose="020B0604020202020204"/>
              </a:endParaRPr>
            </a:p>
          </p:txBody>
        </p:sp>
      </p:grpSp>
      <p:sp>
        <p:nvSpPr>
          <p:cNvPr id="6" name="Rectangle 20"/>
          <p:cNvSpPr/>
          <p:nvPr/>
        </p:nvSpPr>
        <p:spPr>
          <a:xfrm>
            <a:off x="5141617" y="4829489"/>
            <a:ext cx="5527345" cy="77087"/>
          </a:xfrm>
          <a:prstGeom prst="rect">
            <a:avLst/>
          </a:prstGeom>
          <a:solidFill>
            <a:srgbClr val="FF6565"/>
          </a:solidFill>
          <a:ln cap="flat">
            <a:solidFill>
              <a:srgbClr val="FF6565"/>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noProof="0" dirty="0">
              <a:solidFill>
                <a:srgbClr val="000000"/>
              </a:solidFill>
              <a:latin typeface="Arial" panose="020B0604020202020204"/>
              <a:cs typeface="Arial" panose="020B0604020202020204"/>
              <a:sym typeface="Arial" panose="020B0604020202020204"/>
            </a:endParaRPr>
          </a:p>
        </p:txBody>
      </p:sp>
      <p:sp>
        <p:nvSpPr>
          <p:cNvPr id="7" name="Rectangle 21"/>
          <p:cNvSpPr/>
          <p:nvPr/>
        </p:nvSpPr>
        <p:spPr>
          <a:xfrm>
            <a:off x="4389349" y="1736952"/>
            <a:ext cx="1156184" cy="512421"/>
          </a:xfrm>
          <a:prstGeom prst="rect">
            <a:avLst/>
          </a:prstGeom>
          <a:solidFill>
            <a:srgbClr val="FF6565"/>
          </a:solidFill>
          <a:ln w="25402" cap="flat">
            <a:solidFill>
              <a:srgbClr val="FF6565"/>
            </a:solidFill>
            <a:prstDash val="solid"/>
          </a:ln>
        </p:spPr>
        <p:txBody>
          <a:bodyPr vert="horz" wrap="square" lIns="121920" tIns="60960" rIns="121920" bIns="60960" anchor="ctr" anchorCtr="1" compatLnSpc="1">
            <a:noAutofit/>
          </a:bodyPr>
          <a:lstStyle/>
          <a:p>
            <a:pPr algn="ctr" defTabSz="914400">
              <a:defRPr sz="1800" b="0" i="0" u="none" strike="noStrike" kern="0" cap="none" spc="0" baseline="0">
                <a:solidFill>
                  <a:srgbClr val="000000"/>
                </a:solidFill>
                <a:uFillTx/>
              </a:defRPr>
            </a:pPr>
            <a:endParaRPr lang="fr-FR" sz="1200" noProof="0" dirty="0">
              <a:solidFill>
                <a:srgbClr val="000000"/>
              </a:solidFill>
              <a:latin typeface="Arial" panose="020B0604020202020204"/>
              <a:cs typeface="Arial" panose="020B0604020202020204"/>
              <a:sym typeface="Arial" panose="020B0604020202020204"/>
            </a:endParaRPr>
          </a:p>
        </p:txBody>
      </p:sp>
      <p:sp>
        <p:nvSpPr>
          <p:cNvPr id="9" name="Rectangle 23"/>
          <p:cNvSpPr/>
          <p:nvPr/>
        </p:nvSpPr>
        <p:spPr>
          <a:xfrm>
            <a:off x="4469041" y="1746942"/>
            <a:ext cx="1052999" cy="492443"/>
          </a:xfrm>
          <a:prstGeom prst="rect">
            <a:avLst/>
          </a:prstGeom>
          <a:noFill/>
          <a:ln cap="flat">
            <a:solidFill>
              <a:srgbClr val="FF6565"/>
            </a:solidFill>
            <a:prstDash val="solid"/>
          </a:ln>
        </p:spPr>
        <p:txBody>
          <a:bodyPr vert="horz" wrap="square" lIns="121920" tIns="60960" rIns="121920" bIns="60960" anchor="t" anchorCtr="0" compatLnSpc="1">
            <a:spAutoFit/>
          </a:bodyPr>
          <a:lstStyle/>
          <a:p>
            <a:pPr algn="ctr" defTabSz="914400">
              <a:defRPr sz="1800" b="0" i="0" u="none" strike="noStrike" kern="0" cap="none" spc="0" baseline="0">
                <a:solidFill>
                  <a:srgbClr val="000000"/>
                </a:solidFill>
                <a:uFillTx/>
              </a:defRPr>
            </a:pPr>
            <a:r>
              <a:rPr lang="fr-FR" sz="2400" b="1" noProof="0" dirty="0">
                <a:solidFill>
                  <a:srgbClr val="FFFFFF"/>
                </a:solidFill>
                <a:latin typeface="Arial" panose="020B0604020202020204"/>
                <a:cs typeface="Arial" panose="020B0604020202020204"/>
                <a:sym typeface="Arial" panose="020B0604020202020204"/>
              </a:rPr>
              <a:t>M</a:t>
            </a:r>
          </a:p>
        </p:txBody>
      </p:sp>
      <p:sp>
        <p:nvSpPr>
          <p:cNvPr id="10" name="TextBox 6"/>
          <p:cNvSpPr txBox="1"/>
          <p:nvPr/>
        </p:nvSpPr>
        <p:spPr>
          <a:xfrm>
            <a:off x="5025418" y="2769733"/>
            <a:ext cx="5869201" cy="769698"/>
          </a:xfrm>
          <a:prstGeom prst="rect">
            <a:avLst/>
          </a:prstGeom>
          <a:noFill/>
          <a:ln cap="flat">
            <a:noFill/>
          </a:ln>
        </p:spPr>
        <p:txBody>
          <a:bodyPr vert="horz" wrap="square" lIns="0" tIns="0" rIns="0" bIns="0" anchor="t" anchorCtr="1" compatLnSpc="1">
            <a:spAutoFit/>
          </a:bodyPr>
          <a:lstStyle/>
          <a:p>
            <a:pPr algn="ctr" defTabSz="1219200">
              <a:lnSpc>
                <a:spcPct val="131000"/>
              </a:lnSpc>
              <a:defRPr sz="1800" b="0" i="0" u="none" strike="noStrike" kern="0" cap="none" spc="0" baseline="0">
                <a:solidFill>
                  <a:srgbClr val="000000"/>
                </a:solidFill>
                <a:uFillTx/>
              </a:defRPr>
            </a:pPr>
            <a:r>
              <a:rPr lang="fr-FR" sz="4265" b="1" kern="0" noProof="0" dirty="0">
                <a:solidFill>
                  <a:srgbClr val="FF0000"/>
                </a:solidFill>
                <a:latin typeface="Arial" panose="020B0604020202020204"/>
                <a:cs typeface="Arial" panose="020B0604020202020204"/>
                <a:sym typeface="Arial" panose="020B0604020202020204"/>
              </a:rPr>
              <a:t>Tâche principale</a:t>
            </a:r>
          </a:p>
        </p:txBody>
      </p:sp>
      <p:pic>
        <p:nvPicPr>
          <p:cNvPr id="11" name="Image 10" descr="Une image contenant texte, Visage humain, habits, garçon&#10;&#10;Le contenu généré par l’IA peut être incorrect."/>
          <p:cNvPicPr>
            <a:picLocks noChangeAspect="1"/>
          </p:cNvPicPr>
          <p:nvPr/>
        </p:nvPicPr>
        <p:blipFill>
          <a:blip r:embed="rId2"/>
          <a:srcRect l="6543" t="22389" r="7874" b="21123"/>
          <a:stretch>
            <a:fillRect/>
          </a:stretch>
        </p:blipFill>
        <p:spPr>
          <a:xfrm>
            <a:off x="465154" y="2567829"/>
            <a:ext cx="3426532" cy="226166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9"/>
          <p:cNvPicPr>
            <a:picLocks noChangeAspect="1"/>
          </p:cNvPicPr>
          <p:nvPr/>
        </p:nvPicPr>
        <p:blipFill>
          <a:blip r:embed="rId2"/>
          <a:stretch>
            <a:fillRect/>
          </a:stretch>
        </p:blipFill>
        <p:spPr>
          <a:xfrm>
            <a:off x="11216900" y="336343"/>
            <a:ext cx="583170" cy="583170"/>
          </a:xfrm>
          <a:prstGeom prst="rect">
            <a:avLst/>
          </a:prstGeom>
        </p:spPr>
      </p:pic>
      <p:sp>
        <p:nvSpPr>
          <p:cNvPr id="5" name="Titre 4"/>
          <p:cNvSpPr>
            <a:spLocks noGrp="1"/>
          </p:cNvSpPr>
          <p:nvPr>
            <p:ph type="title"/>
          </p:nvPr>
        </p:nvSpPr>
        <p:spPr>
          <a:xfrm>
            <a:off x="1108430" y="138795"/>
            <a:ext cx="10277091" cy="567439"/>
          </a:xfrm>
        </p:spPr>
        <p:txBody>
          <a:bodyPr/>
          <a:lstStyle/>
          <a:p>
            <a:r>
              <a:rPr lang="fr-FR" noProof="0" dirty="0"/>
              <a:t>Voici notre tâche principale. Je vais vous montrer comment identifier les facteurs qui influencent le courant électrique induit dans une bobine.</a:t>
            </a:r>
          </a:p>
        </p:txBody>
      </p:sp>
      <p:sp>
        <p:nvSpPr>
          <p:cNvPr id="7" name="Espace réservé du contenu 6"/>
          <p:cNvSpPr>
            <a:spLocks noGrp="1"/>
          </p:cNvSpPr>
          <p:nvPr>
            <p:ph sz="quarter" idx="11"/>
          </p:nvPr>
        </p:nvSpPr>
        <p:spPr/>
        <p:txBody>
          <a:bodyPr/>
          <a:lstStyle/>
          <a:p>
            <a:r>
              <a:rPr lang="fr-FR" noProof="0" dirty="0"/>
              <a:t>L’</a:t>
            </a:r>
            <a:r>
              <a:rPr lang="fr-FR" noProof="0" dirty="0" err="1"/>
              <a:t>enseignant.e</a:t>
            </a:r>
            <a:r>
              <a:rPr lang="fr-FR" noProof="0" dirty="0"/>
              <a:t> lit la consigne en précisant les données. Il (elle) explique ce qui est demandé. Il (elle) doit utiliser le matériel nécessaire.</a:t>
            </a:r>
          </a:p>
        </p:txBody>
      </p:sp>
      <p:sp>
        <p:nvSpPr>
          <p:cNvPr id="8" name="ZoneTexte 7"/>
          <p:cNvSpPr txBox="1"/>
          <p:nvPr/>
        </p:nvSpPr>
        <p:spPr>
          <a:xfrm>
            <a:off x="11746730" y="53340"/>
            <a:ext cx="306648" cy="369332"/>
          </a:xfrm>
          <a:prstGeom prst="rect">
            <a:avLst/>
          </a:prstGeom>
          <a:solidFill>
            <a:srgbClr val="C00000"/>
          </a:solidFill>
        </p:spPr>
        <p:txBody>
          <a:bodyPr wrap="square" rtlCol="0">
            <a:spAutoFit/>
          </a:bodyPr>
          <a:lstStyle/>
          <a:p>
            <a:pPr algn="ctr"/>
            <a:r>
              <a:rPr lang="fr-FR" b="1" noProof="0" dirty="0">
                <a:solidFill>
                  <a:schemeClr val="bg1"/>
                </a:solidFill>
              </a:rPr>
              <a:t>M</a:t>
            </a:r>
          </a:p>
        </p:txBody>
      </p:sp>
      <p:sp>
        <p:nvSpPr>
          <p:cNvPr id="439" name="Rectangle 438">
            <a:extLst>
              <a:ext uri="{FF2B5EF4-FFF2-40B4-BE49-F238E27FC236}">
                <a16:creationId xmlns:a16="http://schemas.microsoft.com/office/drawing/2014/main" id="{C2651568-0A3C-FC48-0560-5D6353FFF049}"/>
              </a:ext>
            </a:extLst>
          </p:cNvPr>
          <p:cNvSpPr/>
          <p:nvPr/>
        </p:nvSpPr>
        <p:spPr>
          <a:xfrm>
            <a:off x="584825" y="4907951"/>
            <a:ext cx="11134972" cy="1569660"/>
          </a:xfrm>
          <a:prstGeom prst="rect">
            <a:avLst/>
          </a:prstGeom>
          <a:noFill/>
        </p:spPr>
        <p:txBody>
          <a:bodyPr wrap="square" rtlCol="0">
            <a:spAutoFit/>
          </a:bodyPr>
          <a:lstStyle/>
          <a:p>
            <a:pPr algn="just"/>
            <a:r>
              <a:rPr lang="fr-FR" sz="2400" noProof="0" dirty="0"/>
              <a:t>Je possède une bobine, un aimant et un galvanomètre, ainsi qu’un schéma illustrant l’expérience. </a:t>
            </a:r>
          </a:p>
          <a:p>
            <a:pPr algn="just"/>
            <a:r>
              <a:rPr lang="fr-FR" sz="2400" noProof="0" dirty="0"/>
              <a:t>On </a:t>
            </a:r>
            <a:r>
              <a:rPr lang="fr-FR" sz="2400" noProof="0" dirty="0">
                <a:solidFill>
                  <a:schemeClr val="tx1"/>
                </a:solidFill>
              </a:rPr>
              <a:t>me demande </a:t>
            </a:r>
            <a:r>
              <a:rPr lang="fr-FR" sz="2400" noProof="0" dirty="0"/>
              <a:t>d’identifier le facteur influençant le courant électrique induit dans une bobine.</a:t>
            </a:r>
          </a:p>
        </p:txBody>
      </p:sp>
      <p:grpSp>
        <p:nvGrpSpPr>
          <p:cNvPr id="3" name="Group 2"/>
          <p:cNvGrpSpPr/>
          <p:nvPr/>
        </p:nvGrpSpPr>
        <p:grpSpPr>
          <a:xfrm>
            <a:off x="996859" y="1533367"/>
            <a:ext cx="10310904" cy="3002509"/>
            <a:chOff x="2487954" y="1290710"/>
            <a:chExt cx="6663943" cy="720343"/>
          </a:xfrm>
        </p:grpSpPr>
        <p:pic>
          <p:nvPicPr>
            <p:cNvPr id="17" name="Picture 124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487954" y="1290710"/>
              <a:ext cx="6663943" cy="720343"/>
            </a:xfrm>
            <a:prstGeom prst="rect">
              <a:avLst/>
            </a:prstGeom>
            <a:noFill/>
          </p:spPr>
        </p:pic>
        <p:sp>
          <p:nvSpPr>
            <p:cNvPr id="18" name="Freeform 1243"/>
            <p:cNvSpPr/>
            <p:nvPr/>
          </p:nvSpPr>
          <p:spPr>
            <a:xfrm>
              <a:off x="2508481" y="1315022"/>
              <a:ext cx="6624001" cy="678802"/>
            </a:xfrm>
            <a:custGeom>
              <a:avLst/>
              <a:gdLst/>
              <a:ahLst/>
              <a:cxnLst/>
              <a:rect l="0" t="0" r="0" b="0"/>
              <a:pathLst>
                <a:path w="6624001" h="678802">
                  <a:moveTo>
                    <a:pt x="108000" y="0"/>
                  </a:moveTo>
                  <a:cubicBezTo>
                    <a:pt x="48349" y="0"/>
                    <a:pt x="0" y="48348"/>
                    <a:pt x="0" y="108000"/>
                  </a:cubicBezTo>
                  <a:lnTo>
                    <a:pt x="0" y="570801"/>
                  </a:lnTo>
                  <a:cubicBezTo>
                    <a:pt x="0" y="630453"/>
                    <a:pt x="48349" y="678802"/>
                    <a:pt x="108000" y="678802"/>
                  </a:cubicBezTo>
                  <a:lnTo>
                    <a:pt x="6516000" y="678802"/>
                  </a:lnTo>
                  <a:cubicBezTo>
                    <a:pt x="6575652" y="678802"/>
                    <a:pt x="6624001" y="630453"/>
                    <a:pt x="6624001" y="570801"/>
                  </a:cubicBezTo>
                  <a:lnTo>
                    <a:pt x="6624001" y="108000"/>
                  </a:lnTo>
                  <a:cubicBezTo>
                    <a:pt x="6624001" y="48348"/>
                    <a:pt x="6575652" y="0"/>
                    <a:pt x="6516000" y="0"/>
                  </a:cubicBezTo>
                  <a:close/>
                  <a:moveTo>
                    <a:pt x="108000" y="0"/>
                  </a:moveTo>
                </a:path>
              </a:pathLst>
            </a:custGeom>
            <a:solidFill>
              <a:srgbClr val="F69F34">
                <a:alpha val="100000"/>
              </a:srgbClr>
            </a:solidFill>
            <a:ln w="12700" cap="flat" cmpd="sng" algn="ctr">
              <a:noFill/>
              <a:prstDash val="solid"/>
            </a:ln>
            <a:effectLst/>
          </p:spPr>
          <p:txBody>
            <a:bodyPr/>
            <a:lstStyle/>
            <a:p>
              <a:pPr marL="0" marR="0" lvl="0" indent="0" defTabSz="914400" eaLnBrk="1" fontAlgn="auto" latinLnBrk="0" hangingPunct="1">
                <a:lnSpc>
                  <a:spcPct val="150000"/>
                </a:lnSpc>
                <a:spcBef>
                  <a:spcPts val="0"/>
                </a:spcBef>
                <a:spcAft>
                  <a:spcPts val="0"/>
                </a:spcAft>
                <a:buClrTx/>
                <a:buSzTx/>
                <a:buFontTx/>
                <a:buNone/>
                <a:tabLst/>
                <a:defRPr/>
              </a:pPr>
              <a:endParaRPr kumimoji="0" lang="fr-FR" sz="2400" b="0" i="0" u="none" strike="noStrike" kern="0" cap="none" spc="0" normalizeH="0" baseline="0" noProof="0" dirty="0">
                <a:ln>
                  <a:noFill/>
                </a:ln>
                <a:solidFill>
                  <a:prstClr val="white"/>
                </a:solidFill>
                <a:effectLst/>
                <a:uLnTx/>
                <a:uFillTx/>
                <a:latin typeface="Calibri"/>
                <a:ea typeface="+mn-ea"/>
                <a:cs typeface="+mn-cs"/>
              </a:endParaRPr>
            </a:p>
          </p:txBody>
        </p:sp>
        <p:sp>
          <p:nvSpPr>
            <p:cNvPr id="19" name="Freeform 1244"/>
            <p:cNvSpPr/>
            <p:nvPr/>
          </p:nvSpPr>
          <p:spPr>
            <a:xfrm>
              <a:off x="2570017" y="1315022"/>
              <a:ext cx="6520534" cy="678802"/>
            </a:xfrm>
            <a:custGeom>
              <a:avLst/>
              <a:gdLst/>
              <a:ahLst/>
              <a:cxnLst/>
              <a:rect l="0" t="0" r="0" b="0"/>
              <a:pathLst>
                <a:path w="6520534" h="678802">
                  <a:moveTo>
                    <a:pt x="108000" y="0"/>
                  </a:moveTo>
                  <a:cubicBezTo>
                    <a:pt x="48349" y="0"/>
                    <a:pt x="0" y="48348"/>
                    <a:pt x="0" y="108000"/>
                  </a:cubicBezTo>
                  <a:lnTo>
                    <a:pt x="0" y="570801"/>
                  </a:lnTo>
                  <a:cubicBezTo>
                    <a:pt x="0" y="630453"/>
                    <a:pt x="48349" y="678802"/>
                    <a:pt x="108000" y="678802"/>
                  </a:cubicBezTo>
                  <a:lnTo>
                    <a:pt x="6412534" y="678802"/>
                  </a:lnTo>
                  <a:cubicBezTo>
                    <a:pt x="6472185" y="678802"/>
                    <a:pt x="6520534" y="630453"/>
                    <a:pt x="6520534" y="570801"/>
                  </a:cubicBezTo>
                  <a:lnTo>
                    <a:pt x="6520534" y="108000"/>
                  </a:lnTo>
                  <a:cubicBezTo>
                    <a:pt x="6520534" y="48348"/>
                    <a:pt x="6472185" y="0"/>
                    <a:pt x="6412534" y="0"/>
                  </a:cubicBezTo>
                  <a:close/>
                  <a:moveTo>
                    <a:pt x="108000" y="0"/>
                  </a:moveTo>
                </a:path>
              </a:pathLst>
            </a:custGeom>
            <a:solidFill>
              <a:srgbClr val="FFFFFF">
                <a:alpha val="100000"/>
              </a:srgbClr>
            </a:solidFill>
            <a:ln w="12700" cap="flat" cmpd="sng" algn="ctr">
              <a:noFill/>
              <a:prstDash val="solid"/>
            </a:ln>
            <a:effectLst/>
          </p:spPr>
          <p:txBody>
            <a:bodyPr/>
            <a:lstStyle/>
            <a:p>
              <a:pPr marL="0" marR="0" lvl="0" indent="0" defTabSz="914400" eaLnBrk="1" fontAlgn="auto" latinLnBrk="0" hangingPunct="1">
                <a:lnSpc>
                  <a:spcPct val="150000"/>
                </a:lnSpc>
                <a:spcBef>
                  <a:spcPts val="0"/>
                </a:spcBef>
                <a:spcAft>
                  <a:spcPts val="0"/>
                </a:spcAft>
                <a:buClrTx/>
                <a:buSzTx/>
                <a:buFontTx/>
                <a:buNone/>
                <a:tabLst/>
                <a:defRPr/>
              </a:pPr>
              <a:endParaRPr kumimoji="0" lang="fr-FR" sz="24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18" name="Rectangle 1680"/>
          <p:cNvSpPr/>
          <p:nvPr/>
        </p:nvSpPr>
        <p:spPr>
          <a:xfrm>
            <a:off x="1452061" y="2006778"/>
            <a:ext cx="7443155" cy="2215991"/>
          </a:xfrm>
          <a:prstGeom prst="rect">
            <a:avLst/>
          </a:prstGeom>
        </p:spPr>
        <p:txBody>
          <a:bodyPr wrap="square" lIns="0" tIns="0" rIns="0" bIns="0">
            <a:spAutoFit/>
          </a:bodyPr>
          <a:lstStyle/>
          <a:p>
            <a:pPr lvl="0" algn="just" defTabSz="914400">
              <a:defRPr/>
            </a:pPr>
            <a:r>
              <a:rPr lang="fr-FR" sz="2400" kern="0" noProof="0" dirty="0">
                <a:solidFill>
                  <a:srgbClr val="231F20"/>
                </a:solidFill>
              </a:rPr>
              <a:t>On met l’aimant en mouvement à proximité de la bobine, on fait varier sa vitesse et on observe le galvanomètre.</a:t>
            </a:r>
            <a:endParaRPr kumimoji="0" lang="fr-FR" sz="2400" i="0" u="none" strike="noStrike" kern="0" cap="none" spc="0" normalizeH="0" noProof="0" dirty="0">
              <a:ln>
                <a:noFill/>
              </a:ln>
              <a:solidFill>
                <a:srgbClr val="231F20"/>
              </a:solidFill>
              <a:effectLst/>
              <a:uLnTx/>
              <a:uFillTx/>
            </a:endParaRPr>
          </a:p>
          <a:p>
            <a:pPr marL="0" marR="0" lvl="0" indent="0" algn="just" defTabSz="914400" eaLnBrk="1" fontAlgn="auto" latinLnBrk="0" hangingPunct="1">
              <a:spcBef>
                <a:spcPts val="0"/>
              </a:spcBef>
              <a:spcAft>
                <a:spcPts val="0"/>
              </a:spcAft>
              <a:buClrTx/>
              <a:buSzTx/>
              <a:buFontTx/>
              <a:buNone/>
              <a:tabLst/>
              <a:defRPr/>
            </a:pPr>
            <a:endParaRPr kumimoji="0" lang="fr-FR" sz="2400" b="1" i="0" u="none" strike="noStrike" kern="0" cap="none" spc="0" normalizeH="0" noProof="0" dirty="0">
              <a:ln>
                <a:noFill/>
              </a:ln>
              <a:solidFill>
                <a:srgbClr val="231F20"/>
              </a:solidFill>
              <a:effectLst/>
              <a:uLnTx/>
              <a:uFillTx/>
            </a:endParaRPr>
          </a:p>
          <a:p>
            <a:pPr marL="0" marR="0" lvl="0" indent="0" algn="just" defTabSz="914400" eaLnBrk="1" fontAlgn="auto" latinLnBrk="0" hangingPunct="1">
              <a:spcBef>
                <a:spcPts val="0"/>
              </a:spcBef>
              <a:spcAft>
                <a:spcPts val="0"/>
              </a:spcAft>
              <a:buClrTx/>
              <a:buSzTx/>
              <a:buFontTx/>
              <a:buNone/>
              <a:tabLst/>
              <a:defRPr/>
            </a:pPr>
            <a:endParaRPr kumimoji="0" lang="fr-FR" sz="2400" b="1" i="0" u="none" strike="noStrike" kern="0" cap="none" spc="0" normalizeH="0" noProof="0" dirty="0">
              <a:ln>
                <a:noFill/>
              </a:ln>
              <a:solidFill>
                <a:srgbClr val="231F20"/>
              </a:solidFill>
              <a:effectLst/>
              <a:uLnTx/>
              <a:uFillTx/>
            </a:endParaRPr>
          </a:p>
          <a:p>
            <a:pPr lvl="0" algn="just" defTabSz="914400">
              <a:defRPr/>
            </a:pPr>
            <a:r>
              <a:rPr lang="fr-FR" sz="2400" b="1" noProof="0" dirty="0"/>
              <a:t>Identifier le facteur influençant le courant électrique induit dans une bobine.</a:t>
            </a:r>
            <a:endParaRPr kumimoji="0" lang="fr-FR" sz="2400" b="1" i="0" u="none" strike="noStrike" kern="0" cap="none" spc="0" normalizeH="0" baseline="0" noProof="0" dirty="0">
              <a:ln>
                <a:noFill/>
              </a:ln>
              <a:solidFill>
                <a:srgbClr val="231F20"/>
              </a:solidFill>
              <a:effectLst/>
              <a:uLnTx/>
              <a:uFillTx/>
            </a:endParaRPr>
          </a:p>
        </p:txBody>
      </p:sp>
      <p:pic>
        <p:nvPicPr>
          <p:cNvPr id="219" name="Picture 333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9295600" y="1652386"/>
            <a:ext cx="1773918" cy="2688402"/>
          </a:xfrm>
          <a:prstGeom prst="rect">
            <a:avLst/>
          </a:prstGeom>
          <a:noFill/>
        </p:spPr>
      </p:pic>
      <p:sp>
        <p:nvSpPr>
          <p:cNvPr id="14" name="Rectangle à coins arrondis 5">
            <a:extLst>
              <a:ext uri="{FF2B5EF4-FFF2-40B4-BE49-F238E27FC236}">
                <a16:creationId xmlns:a16="http://schemas.microsoft.com/office/drawing/2014/main" id="{17BF1CAA-5515-977E-3BEB-AB53EEA56887}"/>
              </a:ext>
            </a:extLst>
          </p:cNvPr>
          <p:cNvSpPr/>
          <p:nvPr/>
        </p:nvSpPr>
        <p:spPr>
          <a:xfrm>
            <a:off x="215065" y="1053676"/>
            <a:ext cx="1927772" cy="408351"/>
          </a:xfrm>
          <a:prstGeom prst="roundRect">
            <a:avLst/>
          </a:prstGeom>
          <a:solidFill>
            <a:srgbClr val="FFC0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Calibri" panose="020F0502020204030204"/>
                <a:ea typeface="+mn-ea"/>
                <a:cs typeface="+mn-cs"/>
              </a:rPr>
              <a:t>Tâche principale</a:t>
            </a:r>
          </a:p>
        </p:txBody>
      </p:sp>
    </p:spTree>
    <p:extLst>
      <p:ext uri="{BB962C8B-B14F-4D97-AF65-F5344CB8AC3E}">
        <p14:creationId xmlns:p14="http://schemas.microsoft.com/office/powerpoint/2010/main" val="15840817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47900-CF01-CFBD-7974-C7B1EF18D75F}"/>
            </a:ext>
          </a:extLst>
        </p:cNvPr>
        <p:cNvGrpSpPr/>
        <p:nvPr/>
      </p:nvGrpSpPr>
      <p:grpSpPr>
        <a:xfrm>
          <a:off x="0" y="0"/>
          <a:ext cx="0" cy="0"/>
          <a:chOff x="0" y="0"/>
          <a:chExt cx="0" cy="0"/>
        </a:xfrm>
      </p:grpSpPr>
      <p:pic>
        <p:nvPicPr>
          <p:cNvPr id="9" name="Image 9">
            <a:extLst>
              <a:ext uri="{FF2B5EF4-FFF2-40B4-BE49-F238E27FC236}">
                <a16:creationId xmlns:a16="http://schemas.microsoft.com/office/drawing/2014/main" id="{2ED61138-9680-D566-315C-9BEB4853EBD9}"/>
              </a:ext>
            </a:extLst>
          </p:cNvPr>
          <p:cNvPicPr>
            <a:picLocks noChangeAspect="1"/>
          </p:cNvPicPr>
          <p:nvPr/>
        </p:nvPicPr>
        <p:blipFill>
          <a:blip r:embed="rId2"/>
          <a:stretch>
            <a:fillRect/>
          </a:stretch>
        </p:blipFill>
        <p:spPr>
          <a:xfrm>
            <a:off x="11216900" y="336343"/>
            <a:ext cx="583170" cy="583170"/>
          </a:xfrm>
          <a:prstGeom prst="rect">
            <a:avLst/>
          </a:prstGeom>
        </p:spPr>
      </p:pic>
      <p:sp>
        <p:nvSpPr>
          <p:cNvPr id="4" name="Titre 3">
            <a:extLst>
              <a:ext uri="{FF2B5EF4-FFF2-40B4-BE49-F238E27FC236}">
                <a16:creationId xmlns:a16="http://schemas.microsoft.com/office/drawing/2014/main" id="{4469ACD3-1B7E-A563-6EC7-5C9DD2D25AD9}"/>
              </a:ext>
            </a:extLst>
          </p:cNvPr>
          <p:cNvSpPr>
            <a:spLocks noGrp="1"/>
          </p:cNvSpPr>
          <p:nvPr>
            <p:ph type="title"/>
          </p:nvPr>
        </p:nvSpPr>
        <p:spPr/>
        <p:txBody>
          <a:bodyPr/>
          <a:lstStyle/>
          <a:p>
            <a:r>
              <a:rPr lang="fr-FR" dirty="0"/>
              <a:t>Pour réaliser cette tâche, je suis les étapes suivantes :</a:t>
            </a:r>
            <a:endParaRPr lang="fr-FR" noProof="0" dirty="0"/>
          </a:p>
        </p:txBody>
      </p:sp>
      <p:sp>
        <p:nvSpPr>
          <p:cNvPr id="7" name="Espace réservé du contenu 6">
            <a:extLst>
              <a:ext uri="{FF2B5EF4-FFF2-40B4-BE49-F238E27FC236}">
                <a16:creationId xmlns:a16="http://schemas.microsoft.com/office/drawing/2014/main" id="{BC9235A3-D9E6-88BC-8A58-1A9391847F00}"/>
              </a:ext>
            </a:extLst>
          </p:cNvPr>
          <p:cNvSpPr>
            <a:spLocks noGrp="1"/>
          </p:cNvSpPr>
          <p:nvPr>
            <p:ph sz="quarter" idx="11"/>
          </p:nvPr>
        </p:nvSpPr>
        <p:spPr/>
        <p:txBody>
          <a:bodyPr/>
          <a:lstStyle/>
          <a:p>
            <a:r>
              <a:rPr lang="fr-FR" noProof="0" dirty="0"/>
              <a:t>L’</a:t>
            </a:r>
            <a:r>
              <a:rPr lang="fr-FR" noProof="0" dirty="0" err="1"/>
              <a:t>enseignant.e</a:t>
            </a:r>
            <a:r>
              <a:rPr lang="fr-FR" noProof="0" dirty="0"/>
              <a:t>  réalise l’expérience en orientant les élèves et explique ce qui est demandé.</a:t>
            </a:r>
          </a:p>
        </p:txBody>
      </p:sp>
      <p:grpSp>
        <p:nvGrpSpPr>
          <p:cNvPr id="5" name="Groupe 4">
            <a:extLst>
              <a:ext uri="{FF2B5EF4-FFF2-40B4-BE49-F238E27FC236}">
                <a16:creationId xmlns:a16="http://schemas.microsoft.com/office/drawing/2014/main" id="{E588545F-12BF-8135-8D33-456A4165627E}"/>
              </a:ext>
            </a:extLst>
          </p:cNvPr>
          <p:cNvGrpSpPr/>
          <p:nvPr/>
        </p:nvGrpSpPr>
        <p:grpSpPr>
          <a:xfrm>
            <a:off x="657726" y="1543941"/>
            <a:ext cx="11235131" cy="705852"/>
            <a:chOff x="657726" y="1543941"/>
            <a:chExt cx="11235131" cy="705852"/>
          </a:xfrm>
        </p:grpSpPr>
        <p:sp>
          <p:nvSpPr>
            <p:cNvPr id="2" name="ZoneTexte 1">
              <a:extLst>
                <a:ext uri="{FF2B5EF4-FFF2-40B4-BE49-F238E27FC236}">
                  <a16:creationId xmlns:a16="http://schemas.microsoft.com/office/drawing/2014/main" id="{F246FFFB-7327-871C-6B79-799690099DB9}"/>
                </a:ext>
              </a:extLst>
            </p:cNvPr>
            <p:cNvSpPr txBox="1"/>
            <p:nvPr/>
          </p:nvSpPr>
          <p:spPr>
            <a:xfrm>
              <a:off x="1363578" y="1644279"/>
              <a:ext cx="10529279" cy="461665"/>
            </a:xfrm>
            <a:prstGeom prst="rect">
              <a:avLst/>
            </a:prstGeom>
            <a:solidFill>
              <a:schemeClr val="accent6">
                <a:lumMod val="20000"/>
                <a:lumOff val="80000"/>
              </a:schemeClr>
            </a:solidFill>
          </p:spPr>
          <p:txBody>
            <a:bodyPr wrap="square" rtlCol="0">
              <a:spAutoFit/>
            </a:bodyPr>
            <a:lstStyle/>
            <a:p>
              <a:r>
                <a:rPr lang="fr-FR" sz="2400" noProof="0" dirty="0"/>
                <a:t>Je varie le facteur étudié et je relève les résultats.</a:t>
              </a:r>
            </a:p>
          </p:txBody>
        </p:sp>
        <p:sp>
          <p:nvSpPr>
            <p:cNvPr id="3" name="Ellipse 2">
              <a:extLst>
                <a:ext uri="{FF2B5EF4-FFF2-40B4-BE49-F238E27FC236}">
                  <a16:creationId xmlns:a16="http://schemas.microsoft.com/office/drawing/2014/main" id="{41631553-51BA-7AC7-683E-6968FF0213CD}"/>
                </a:ext>
              </a:extLst>
            </p:cNvPr>
            <p:cNvSpPr/>
            <p:nvPr/>
          </p:nvSpPr>
          <p:spPr>
            <a:xfrm>
              <a:off x="657726" y="1543941"/>
              <a:ext cx="705852" cy="705852"/>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noProof="0" dirty="0"/>
                <a:t>1</a:t>
              </a:r>
            </a:p>
          </p:txBody>
        </p:sp>
      </p:grpSp>
      <p:grpSp>
        <p:nvGrpSpPr>
          <p:cNvPr id="8" name="Groupe 7">
            <a:extLst>
              <a:ext uri="{FF2B5EF4-FFF2-40B4-BE49-F238E27FC236}">
                <a16:creationId xmlns:a16="http://schemas.microsoft.com/office/drawing/2014/main" id="{AE8082DC-5A3A-9CE9-90EA-A8C116BFB73B}"/>
              </a:ext>
            </a:extLst>
          </p:cNvPr>
          <p:cNvGrpSpPr/>
          <p:nvPr/>
        </p:nvGrpSpPr>
        <p:grpSpPr>
          <a:xfrm>
            <a:off x="657726" y="2903972"/>
            <a:ext cx="11142344" cy="705852"/>
            <a:chOff x="657726" y="1543941"/>
            <a:chExt cx="11142344" cy="705852"/>
          </a:xfrm>
        </p:grpSpPr>
        <p:sp>
          <p:nvSpPr>
            <p:cNvPr id="11" name="ZoneTexte 10">
              <a:extLst>
                <a:ext uri="{FF2B5EF4-FFF2-40B4-BE49-F238E27FC236}">
                  <a16:creationId xmlns:a16="http://schemas.microsoft.com/office/drawing/2014/main" id="{E97DF6BC-90C7-45ED-ED32-5020FE30EA13}"/>
                </a:ext>
              </a:extLst>
            </p:cNvPr>
            <p:cNvSpPr txBox="1"/>
            <p:nvPr/>
          </p:nvSpPr>
          <p:spPr>
            <a:xfrm>
              <a:off x="1270791" y="1670668"/>
              <a:ext cx="10529279" cy="461665"/>
            </a:xfrm>
            <a:prstGeom prst="rect">
              <a:avLst/>
            </a:prstGeom>
            <a:solidFill>
              <a:schemeClr val="accent6">
                <a:lumMod val="20000"/>
                <a:lumOff val="80000"/>
              </a:schemeClr>
            </a:solidFill>
          </p:spPr>
          <p:txBody>
            <a:bodyPr wrap="square" rtlCol="0">
              <a:spAutoFit/>
            </a:bodyPr>
            <a:lstStyle/>
            <a:p>
              <a:r>
                <a:rPr lang="fr-FR" sz="2400" noProof="0" dirty="0"/>
                <a:t> J’organise les résultats sous forme de tableau.</a:t>
              </a:r>
            </a:p>
          </p:txBody>
        </p:sp>
        <p:sp>
          <p:nvSpPr>
            <p:cNvPr id="12" name="Ellipse 11">
              <a:extLst>
                <a:ext uri="{FF2B5EF4-FFF2-40B4-BE49-F238E27FC236}">
                  <a16:creationId xmlns:a16="http://schemas.microsoft.com/office/drawing/2014/main" id="{168067B0-E81F-6485-929E-6595E55B2050}"/>
                </a:ext>
              </a:extLst>
            </p:cNvPr>
            <p:cNvSpPr/>
            <p:nvPr/>
          </p:nvSpPr>
          <p:spPr>
            <a:xfrm>
              <a:off x="657726" y="1543941"/>
              <a:ext cx="705852" cy="705852"/>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noProof="0" dirty="0"/>
                <a:t>2</a:t>
              </a:r>
            </a:p>
          </p:txBody>
        </p:sp>
      </p:grpSp>
      <p:grpSp>
        <p:nvGrpSpPr>
          <p:cNvPr id="14" name="Groupe 13">
            <a:extLst>
              <a:ext uri="{FF2B5EF4-FFF2-40B4-BE49-F238E27FC236}">
                <a16:creationId xmlns:a16="http://schemas.microsoft.com/office/drawing/2014/main" id="{CD61645B-DE25-FB2F-2705-774BFEDAFE25}"/>
              </a:ext>
            </a:extLst>
          </p:cNvPr>
          <p:cNvGrpSpPr/>
          <p:nvPr/>
        </p:nvGrpSpPr>
        <p:grpSpPr>
          <a:xfrm>
            <a:off x="657726" y="4264003"/>
            <a:ext cx="11142344" cy="705852"/>
            <a:chOff x="657726" y="1543941"/>
            <a:chExt cx="11142344" cy="705852"/>
          </a:xfrm>
        </p:grpSpPr>
        <p:sp>
          <p:nvSpPr>
            <p:cNvPr id="15" name="ZoneTexte 14">
              <a:extLst>
                <a:ext uri="{FF2B5EF4-FFF2-40B4-BE49-F238E27FC236}">
                  <a16:creationId xmlns:a16="http://schemas.microsoft.com/office/drawing/2014/main" id="{3F39A91F-0452-0B7F-33E7-1C4A7641BE1E}"/>
                </a:ext>
              </a:extLst>
            </p:cNvPr>
            <p:cNvSpPr txBox="1"/>
            <p:nvPr/>
          </p:nvSpPr>
          <p:spPr>
            <a:xfrm>
              <a:off x="1270791" y="1644279"/>
              <a:ext cx="10529279" cy="461665"/>
            </a:xfrm>
            <a:prstGeom prst="rect">
              <a:avLst/>
            </a:prstGeom>
            <a:solidFill>
              <a:schemeClr val="accent6">
                <a:lumMod val="20000"/>
                <a:lumOff val="80000"/>
              </a:schemeClr>
            </a:solidFill>
          </p:spPr>
          <p:txBody>
            <a:bodyPr wrap="square" rtlCol="0">
              <a:spAutoFit/>
            </a:bodyPr>
            <a:lstStyle/>
            <a:p>
              <a:r>
                <a:rPr lang="fr-FR" sz="2400" noProof="0" dirty="0"/>
                <a:t> J’observe les résultats obtenus.</a:t>
              </a:r>
            </a:p>
          </p:txBody>
        </p:sp>
        <p:sp>
          <p:nvSpPr>
            <p:cNvPr id="16" name="Ellipse 15">
              <a:extLst>
                <a:ext uri="{FF2B5EF4-FFF2-40B4-BE49-F238E27FC236}">
                  <a16:creationId xmlns:a16="http://schemas.microsoft.com/office/drawing/2014/main" id="{85026436-12C9-58DE-F6E9-BF9EB7B7C108}"/>
                </a:ext>
              </a:extLst>
            </p:cNvPr>
            <p:cNvSpPr/>
            <p:nvPr/>
          </p:nvSpPr>
          <p:spPr>
            <a:xfrm>
              <a:off x="657726" y="1543941"/>
              <a:ext cx="705852" cy="705852"/>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noProof="0" dirty="0"/>
                <a:t>3</a:t>
              </a:r>
            </a:p>
          </p:txBody>
        </p:sp>
      </p:grpSp>
      <p:grpSp>
        <p:nvGrpSpPr>
          <p:cNvPr id="20" name="Groupe 19">
            <a:extLst>
              <a:ext uri="{FF2B5EF4-FFF2-40B4-BE49-F238E27FC236}">
                <a16:creationId xmlns:a16="http://schemas.microsoft.com/office/drawing/2014/main" id="{24A2E5AF-20B8-4534-E781-44255377A829}"/>
              </a:ext>
            </a:extLst>
          </p:cNvPr>
          <p:cNvGrpSpPr/>
          <p:nvPr/>
        </p:nvGrpSpPr>
        <p:grpSpPr>
          <a:xfrm>
            <a:off x="657726" y="5483810"/>
            <a:ext cx="11142344" cy="705852"/>
            <a:chOff x="657726" y="1543941"/>
            <a:chExt cx="11142344" cy="705852"/>
          </a:xfrm>
        </p:grpSpPr>
        <p:sp>
          <p:nvSpPr>
            <p:cNvPr id="21" name="ZoneTexte 20">
              <a:extLst>
                <a:ext uri="{FF2B5EF4-FFF2-40B4-BE49-F238E27FC236}">
                  <a16:creationId xmlns:a16="http://schemas.microsoft.com/office/drawing/2014/main" id="{1F729BB3-8B29-443E-FA5B-61B8AE04F8B0}"/>
                </a:ext>
              </a:extLst>
            </p:cNvPr>
            <p:cNvSpPr txBox="1"/>
            <p:nvPr/>
          </p:nvSpPr>
          <p:spPr>
            <a:xfrm>
              <a:off x="1270791" y="1644279"/>
              <a:ext cx="10529279" cy="461665"/>
            </a:xfrm>
            <a:prstGeom prst="rect">
              <a:avLst/>
            </a:prstGeom>
            <a:solidFill>
              <a:schemeClr val="accent6">
                <a:lumMod val="20000"/>
                <a:lumOff val="80000"/>
              </a:schemeClr>
            </a:solidFill>
          </p:spPr>
          <p:txBody>
            <a:bodyPr wrap="square" rtlCol="0">
              <a:spAutoFit/>
            </a:bodyPr>
            <a:lstStyle/>
            <a:p>
              <a:r>
                <a:rPr lang="fr-FR" sz="2400" noProof="0" dirty="0"/>
                <a:t> J’en déduis une conclusion.</a:t>
              </a:r>
            </a:p>
          </p:txBody>
        </p:sp>
        <p:sp>
          <p:nvSpPr>
            <p:cNvPr id="22" name="Ellipse 21">
              <a:extLst>
                <a:ext uri="{FF2B5EF4-FFF2-40B4-BE49-F238E27FC236}">
                  <a16:creationId xmlns:a16="http://schemas.microsoft.com/office/drawing/2014/main" id="{E085CC30-77CF-D355-65B7-9C028B1152F0}"/>
                </a:ext>
              </a:extLst>
            </p:cNvPr>
            <p:cNvSpPr/>
            <p:nvPr/>
          </p:nvSpPr>
          <p:spPr>
            <a:xfrm>
              <a:off x="657726" y="1543941"/>
              <a:ext cx="705852" cy="705852"/>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600" b="1" noProof="0" dirty="0"/>
                <a:t>4</a:t>
              </a:r>
            </a:p>
          </p:txBody>
        </p:sp>
      </p:grpSp>
    </p:spTree>
    <p:extLst>
      <p:ext uri="{BB962C8B-B14F-4D97-AF65-F5344CB8AC3E}">
        <p14:creationId xmlns:p14="http://schemas.microsoft.com/office/powerpoint/2010/main" val="329068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9"/>
          <p:cNvPicPr>
            <a:picLocks noChangeAspect="1"/>
          </p:cNvPicPr>
          <p:nvPr/>
        </p:nvPicPr>
        <p:blipFill>
          <a:blip r:embed="rId2"/>
          <a:stretch>
            <a:fillRect/>
          </a:stretch>
        </p:blipFill>
        <p:spPr>
          <a:xfrm>
            <a:off x="11216900" y="336343"/>
            <a:ext cx="583170" cy="583170"/>
          </a:xfrm>
          <a:prstGeom prst="rect">
            <a:avLst/>
          </a:prstGeom>
        </p:spPr>
      </p:pic>
      <p:sp>
        <p:nvSpPr>
          <p:cNvPr id="5" name="Titre 4"/>
          <p:cNvSpPr>
            <a:spLocks noGrp="1"/>
          </p:cNvSpPr>
          <p:nvPr>
            <p:ph type="title"/>
          </p:nvPr>
        </p:nvSpPr>
        <p:spPr>
          <a:xfrm>
            <a:off x="1108430" y="138795"/>
            <a:ext cx="10277091" cy="567439"/>
          </a:xfrm>
        </p:spPr>
        <p:txBody>
          <a:bodyPr/>
          <a:lstStyle/>
          <a:p>
            <a:r>
              <a:rPr lang="fr-FR" noProof="0" dirty="0"/>
              <a:t>Soyez attentifs. J’analyse la situation expérimentale et je formule une hypothèse. Le nombre de spires et la section de la bobine étant fixes. Le seul facteur qui varie est le mouvement de l’aimant, c’est-à-dire sa vitesse.</a:t>
            </a:r>
          </a:p>
        </p:txBody>
      </p:sp>
      <p:sp>
        <p:nvSpPr>
          <p:cNvPr id="7" name="Espace réservé du contenu 6"/>
          <p:cNvSpPr>
            <a:spLocks noGrp="1"/>
          </p:cNvSpPr>
          <p:nvPr>
            <p:ph sz="quarter" idx="11"/>
          </p:nvPr>
        </p:nvSpPr>
        <p:spPr/>
        <p:txBody>
          <a:bodyPr/>
          <a:lstStyle/>
          <a:p>
            <a:r>
              <a:rPr lang="fr-FR" noProof="0" dirty="0"/>
              <a:t>L’</a:t>
            </a:r>
            <a:r>
              <a:rPr lang="fr-FR" noProof="0" dirty="0" err="1"/>
              <a:t>enseignant.e</a:t>
            </a:r>
            <a:r>
              <a:rPr lang="fr-FR" noProof="0" dirty="0"/>
              <a:t> lit la consigne en précisant les données. Il (elle)  explique l’hypothèse formulée. </a:t>
            </a:r>
          </a:p>
        </p:txBody>
      </p:sp>
      <p:sp>
        <p:nvSpPr>
          <p:cNvPr id="8" name="ZoneTexte 7"/>
          <p:cNvSpPr txBox="1"/>
          <p:nvPr/>
        </p:nvSpPr>
        <p:spPr>
          <a:xfrm>
            <a:off x="11746730" y="53340"/>
            <a:ext cx="306648" cy="369332"/>
          </a:xfrm>
          <a:prstGeom prst="rect">
            <a:avLst/>
          </a:prstGeom>
          <a:solidFill>
            <a:srgbClr val="C00000"/>
          </a:solidFill>
        </p:spPr>
        <p:txBody>
          <a:bodyPr wrap="square" rtlCol="0">
            <a:spAutoFit/>
          </a:bodyPr>
          <a:lstStyle/>
          <a:p>
            <a:pPr algn="ctr"/>
            <a:r>
              <a:rPr lang="fr-FR" b="1" noProof="0" dirty="0">
                <a:solidFill>
                  <a:schemeClr val="bg1"/>
                </a:solidFill>
              </a:rPr>
              <a:t>M</a:t>
            </a:r>
          </a:p>
        </p:txBody>
      </p:sp>
      <p:grpSp>
        <p:nvGrpSpPr>
          <p:cNvPr id="10" name="Groupe 9">
            <a:extLst>
              <a:ext uri="{FF2B5EF4-FFF2-40B4-BE49-F238E27FC236}">
                <a16:creationId xmlns:a16="http://schemas.microsoft.com/office/drawing/2014/main" id="{5CA0FC7D-D467-D3F9-7520-3145A0469956}"/>
              </a:ext>
            </a:extLst>
          </p:cNvPr>
          <p:cNvGrpSpPr/>
          <p:nvPr/>
        </p:nvGrpSpPr>
        <p:grpSpPr>
          <a:xfrm>
            <a:off x="996859" y="1533367"/>
            <a:ext cx="10310904" cy="3002509"/>
            <a:chOff x="996859" y="1533367"/>
            <a:chExt cx="10310904" cy="3002509"/>
          </a:xfrm>
        </p:grpSpPr>
        <p:grpSp>
          <p:nvGrpSpPr>
            <p:cNvPr id="6" name="Groupe 5">
              <a:extLst>
                <a:ext uri="{FF2B5EF4-FFF2-40B4-BE49-F238E27FC236}">
                  <a16:creationId xmlns:a16="http://schemas.microsoft.com/office/drawing/2014/main" id="{0C56D825-A4B7-33B1-0431-DAEA826802C3}"/>
                </a:ext>
              </a:extLst>
            </p:cNvPr>
            <p:cNvGrpSpPr/>
            <p:nvPr/>
          </p:nvGrpSpPr>
          <p:grpSpPr>
            <a:xfrm>
              <a:off x="996859" y="1533367"/>
              <a:ext cx="10310904" cy="3002509"/>
              <a:chOff x="996859" y="1533367"/>
              <a:chExt cx="10310904" cy="3002509"/>
            </a:xfrm>
          </p:grpSpPr>
          <p:grpSp>
            <p:nvGrpSpPr>
              <p:cNvPr id="3" name="Group 2"/>
              <p:cNvGrpSpPr/>
              <p:nvPr/>
            </p:nvGrpSpPr>
            <p:grpSpPr>
              <a:xfrm>
                <a:off x="996859" y="1533367"/>
                <a:ext cx="10310904" cy="3002509"/>
                <a:chOff x="2487954" y="1290710"/>
                <a:chExt cx="6663943" cy="720343"/>
              </a:xfrm>
            </p:grpSpPr>
            <p:sp>
              <p:nvSpPr>
                <p:cNvPr id="18" name="Freeform 1243"/>
                <p:cNvSpPr/>
                <p:nvPr/>
              </p:nvSpPr>
              <p:spPr>
                <a:xfrm>
                  <a:off x="2508481" y="1315022"/>
                  <a:ext cx="6624001" cy="678802"/>
                </a:xfrm>
                <a:custGeom>
                  <a:avLst/>
                  <a:gdLst/>
                  <a:ahLst/>
                  <a:cxnLst/>
                  <a:rect l="0" t="0" r="0" b="0"/>
                  <a:pathLst>
                    <a:path w="6624001" h="678802">
                      <a:moveTo>
                        <a:pt x="108000" y="0"/>
                      </a:moveTo>
                      <a:cubicBezTo>
                        <a:pt x="48349" y="0"/>
                        <a:pt x="0" y="48348"/>
                        <a:pt x="0" y="108000"/>
                      </a:cubicBezTo>
                      <a:lnTo>
                        <a:pt x="0" y="570801"/>
                      </a:lnTo>
                      <a:cubicBezTo>
                        <a:pt x="0" y="630453"/>
                        <a:pt x="48349" y="678802"/>
                        <a:pt x="108000" y="678802"/>
                      </a:cubicBezTo>
                      <a:lnTo>
                        <a:pt x="6516000" y="678802"/>
                      </a:lnTo>
                      <a:cubicBezTo>
                        <a:pt x="6575652" y="678802"/>
                        <a:pt x="6624001" y="630453"/>
                        <a:pt x="6624001" y="570801"/>
                      </a:cubicBezTo>
                      <a:lnTo>
                        <a:pt x="6624001" y="108000"/>
                      </a:lnTo>
                      <a:cubicBezTo>
                        <a:pt x="6624001" y="48348"/>
                        <a:pt x="6575652" y="0"/>
                        <a:pt x="6516000" y="0"/>
                      </a:cubicBezTo>
                      <a:close/>
                      <a:moveTo>
                        <a:pt x="108000" y="0"/>
                      </a:moveTo>
                    </a:path>
                  </a:pathLst>
                </a:custGeom>
                <a:solidFill>
                  <a:srgbClr val="F69F34">
                    <a:alpha val="100000"/>
                  </a:srgbClr>
                </a:solidFill>
                <a:ln w="12700" cap="flat" cmpd="sng" algn="ctr">
                  <a:noFill/>
                  <a:prstDash val="solid"/>
                </a:ln>
                <a:effectLst/>
              </p:spPr>
              <p:txBody>
                <a:bodyPr/>
                <a:lstStyle/>
                <a:p>
                  <a:pPr marL="0" marR="0" lvl="0" indent="0" defTabSz="914400" eaLnBrk="1" fontAlgn="auto" latinLnBrk="0" hangingPunct="1">
                    <a:lnSpc>
                      <a:spcPct val="150000"/>
                    </a:lnSpc>
                    <a:spcBef>
                      <a:spcPts val="0"/>
                    </a:spcBef>
                    <a:spcAft>
                      <a:spcPts val="0"/>
                    </a:spcAft>
                    <a:buClrTx/>
                    <a:buSzTx/>
                    <a:buFontTx/>
                    <a:buNone/>
                    <a:tabLst/>
                    <a:defRPr/>
                  </a:pPr>
                  <a:endParaRPr kumimoji="0" lang="fr-FR" sz="2400" b="0" i="0" u="none" strike="noStrike" kern="0" cap="none" spc="0" normalizeH="0" baseline="0" noProof="0" dirty="0">
                    <a:ln>
                      <a:noFill/>
                    </a:ln>
                    <a:solidFill>
                      <a:prstClr val="white"/>
                    </a:solidFill>
                    <a:effectLst/>
                    <a:uLnTx/>
                    <a:uFillTx/>
                    <a:latin typeface="Calibri"/>
                    <a:ea typeface="+mn-ea"/>
                    <a:cs typeface="+mn-cs"/>
                  </a:endParaRPr>
                </a:p>
              </p:txBody>
            </p:sp>
            <p:pic>
              <p:nvPicPr>
                <p:cNvPr id="17" name="Picture 124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a:xfrm>
                  <a:off x="2487954" y="1290710"/>
                  <a:ext cx="6663943" cy="720343"/>
                </a:xfrm>
                <a:prstGeom prst="rect">
                  <a:avLst/>
                </a:prstGeom>
                <a:noFill/>
              </p:spPr>
            </p:pic>
            <p:sp>
              <p:nvSpPr>
                <p:cNvPr id="19" name="Freeform 1244"/>
                <p:cNvSpPr/>
                <p:nvPr/>
              </p:nvSpPr>
              <p:spPr>
                <a:xfrm>
                  <a:off x="2570017" y="1315022"/>
                  <a:ext cx="6520534" cy="678802"/>
                </a:xfrm>
                <a:custGeom>
                  <a:avLst/>
                  <a:gdLst/>
                  <a:ahLst/>
                  <a:cxnLst/>
                  <a:rect l="0" t="0" r="0" b="0"/>
                  <a:pathLst>
                    <a:path w="6520534" h="678802">
                      <a:moveTo>
                        <a:pt x="108000" y="0"/>
                      </a:moveTo>
                      <a:cubicBezTo>
                        <a:pt x="48349" y="0"/>
                        <a:pt x="0" y="48348"/>
                        <a:pt x="0" y="108000"/>
                      </a:cubicBezTo>
                      <a:lnTo>
                        <a:pt x="0" y="570801"/>
                      </a:lnTo>
                      <a:cubicBezTo>
                        <a:pt x="0" y="630453"/>
                        <a:pt x="48349" y="678802"/>
                        <a:pt x="108000" y="678802"/>
                      </a:cubicBezTo>
                      <a:lnTo>
                        <a:pt x="6412534" y="678802"/>
                      </a:lnTo>
                      <a:cubicBezTo>
                        <a:pt x="6472185" y="678802"/>
                        <a:pt x="6520534" y="630453"/>
                        <a:pt x="6520534" y="570801"/>
                      </a:cubicBezTo>
                      <a:lnTo>
                        <a:pt x="6520534" y="108000"/>
                      </a:lnTo>
                      <a:cubicBezTo>
                        <a:pt x="6520534" y="48348"/>
                        <a:pt x="6472185" y="0"/>
                        <a:pt x="6412534" y="0"/>
                      </a:cubicBezTo>
                      <a:close/>
                      <a:moveTo>
                        <a:pt x="108000" y="0"/>
                      </a:moveTo>
                    </a:path>
                  </a:pathLst>
                </a:custGeom>
                <a:solidFill>
                  <a:srgbClr val="FFFFFF">
                    <a:alpha val="100000"/>
                  </a:srgbClr>
                </a:solidFill>
                <a:ln w="12700" cap="flat" cmpd="sng" algn="ctr">
                  <a:noFill/>
                  <a:prstDash val="solid"/>
                </a:ln>
                <a:effectLst/>
              </p:spPr>
              <p:txBody>
                <a:bodyPr/>
                <a:lstStyle/>
                <a:p>
                  <a:pPr marL="0" marR="0" lvl="0" indent="0" defTabSz="914400" eaLnBrk="1" fontAlgn="auto" latinLnBrk="0" hangingPunct="1">
                    <a:lnSpc>
                      <a:spcPct val="150000"/>
                    </a:lnSpc>
                    <a:spcBef>
                      <a:spcPts val="0"/>
                    </a:spcBef>
                    <a:spcAft>
                      <a:spcPts val="0"/>
                    </a:spcAft>
                    <a:buClrTx/>
                    <a:buSzTx/>
                    <a:buFontTx/>
                    <a:buNone/>
                    <a:tabLst/>
                    <a:defRPr/>
                  </a:pPr>
                  <a:endParaRPr kumimoji="0" lang="fr-FR" sz="24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18" name="Rectangle 1680"/>
              <p:cNvSpPr/>
              <p:nvPr/>
            </p:nvSpPr>
            <p:spPr>
              <a:xfrm>
                <a:off x="1452061" y="2006778"/>
                <a:ext cx="7443155" cy="2215991"/>
              </a:xfrm>
              <a:prstGeom prst="rect">
                <a:avLst/>
              </a:prstGeom>
            </p:spPr>
            <p:txBody>
              <a:bodyPr wrap="square" lIns="0" tIns="0" rIns="0" bIns="0">
                <a:spAutoFit/>
              </a:bodyPr>
              <a:lstStyle/>
              <a:p>
                <a:pPr lvl="0" algn="just" defTabSz="914400">
                  <a:defRPr/>
                </a:pPr>
                <a:r>
                  <a:rPr lang="fr-FR" sz="2400" kern="0" noProof="0" dirty="0">
                    <a:solidFill>
                      <a:srgbClr val="231F20"/>
                    </a:solidFill>
                  </a:rPr>
                  <a:t>On met l’aimant en mouvement à proximité de la bobine, on fait varier sa vitesse et on observe le galvanomètre.</a:t>
                </a:r>
                <a:endParaRPr kumimoji="0" lang="fr-FR" sz="2400" i="0" u="none" strike="noStrike" kern="0" cap="none" spc="0" normalizeH="0" noProof="0" dirty="0">
                  <a:ln>
                    <a:noFill/>
                  </a:ln>
                  <a:solidFill>
                    <a:srgbClr val="231F20"/>
                  </a:solidFill>
                  <a:effectLst/>
                  <a:uLnTx/>
                  <a:uFillTx/>
                </a:endParaRPr>
              </a:p>
              <a:p>
                <a:pPr marL="0" marR="0" lvl="0" indent="0" algn="just" defTabSz="914400" eaLnBrk="1" fontAlgn="auto" latinLnBrk="0" hangingPunct="1">
                  <a:spcBef>
                    <a:spcPts val="0"/>
                  </a:spcBef>
                  <a:spcAft>
                    <a:spcPts val="0"/>
                  </a:spcAft>
                  <a:buClrTx/>
                  <a:buSzTx/>
                  <a:buFontTx/>
                  <a:buNone/>
                  <a:tabLst/>
                  <a:defRPr/>
                </a:pPr>
                <a:endParaRPr kumimoji="0" lang="fr-FR" sz="2400" b="1" i="0" u="none" strike="noStrike" kern="0" cap="none" spc="0" normalizeH="0" noProof="0" dirty="0">
                  <a:ln>
                    <a:noFill/>
                  </a:ln>
                  <a:solidFill>
                    <a:srgbClr val="231F20"/>
                  </a:solidFill>
                  <a:effectLst/>
                  <a:uLnTx/>
                  <a:uFillTx/>
                </a:endParaRPr>
              </a:p>
              <a:p>
                <a:pPr marL="0" marR="0" lvl="0" indent="0" algn="just" defTabSz="914400" eaLnBrk="1" fontAlgn="auto" latinLnBrk="0" hangingPunct="1">
                  <a:spcBef>
                    <a:spcPts val="0"/>
                  </a:spcBef>
                  <a:spcAft>
                    <a:spcPts val="0"/>
                  </a:spcAft>
                  <a:buClrTx/>
                  <a:buSzTx/>
                  <a:buFontTx/>
                  <a:buNone/>
                  <a:tabLst/>
                  <a:defRPr/>
                </a:pPr>
                <a:endParaRPr kumimoji="0" lang="fr-FR" sz="2400" b="1" i="0" u="none" strike="noStrike" kern="0" cap="none" spc="0" normalizeH="0" noProof="0" dirty="0">
                  <a:ln>
                    <a:noFill/>
                  </a:ln>
                  <a:solidFill>
                    <a:srgbClr val="231F20"/>
                  </a:solidFill>
                  <a:effectLst/>
                  <a:uLnTx/>
                  <a:uFillTx/>
                </a:endParaRPr>
              </a:p>
              <a:p>
                <a:pPr lvl="0" algn="just" defTabSz="914400">
                  <a:defRPr/>
                </a:pPr>
                <a:r>
                  <a:rPr lang="fr-FR" sz="2400" b="1" noProof="0" dirty="0"/>
                  <a:t>Identifier le facteur influençant le courant électrique induit dans une bobine.</a:t>
                </a:r>
                <a:endParaRPr kumimoji="0" lang="fr-FR" sz="2400" b="1" i="0" u="none" strike="noStrike" kern="0" cap="none" spc="0" normalizeH="0" baseline="0" noProof="0" dirty="0">
                  <a:ln>
                    <a:noFill/>
                  </a:ln>
                  <a:solidFill>
                    <a:srgbClr val="231F20"/>
                  </a:solidFill>
                  <a:effectLst/>
                  <a:uLnTx/>
                  <a:uFillTx/>
                </a:endParaRPr>
              </a:p>
            </p:txBody>
          </p:sp>
        </p:grpSp>
        <p:pic>
          <p:nvPicPr>
            <p:cNvPr id="219" name="Picture 3336"/>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9295600" y="1652386"/>
              <a:ext cx="1773918" cy="2688402"/>
            </a:xfrm>
            <a:prstGeom prst="rect">
              <a:avLst/>
            </a:prstGeom>
            <a:noFill/>
          </p:spPr>
        </p:pic>
      </p:grpSp>
      <p:sp>
        <p:nvSpPr>
          <p:cNvPr id="14" name="Rectangle à coins arrondis 5">
            <a:extLst>
              <a:ext uri="{FF2B5EF4-FFF2-40B4-BE49-F238E27FC236}">
                <a16:creationId xmlns:a16="http://schemas.microsoft.com/office/drawing/2014/main" id="{17BF1CAA-5515-977E-3BEB-AB53EEA56887}"/>
              </a:ext>
            </a:extLst>
          </p:cNvPr>
          <p:cNvSpPr/>
          <p:nvPr/>
        </p:nvSpPr>
        <p:spPr>
          <a:xfrm>
            <a:off x="215065" y="1053676"/>
            <a:ext cx="1927772" cy="408351"/>
          </a:xfrm>
          <a:prstGeom prst="roundRect">
            <a:avLst/>
          </a:prstGeom>
          <a:solidFill>
            <a:srgbClr val="FFC0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Calibri" panose="020F0502020204030204"/>
                <a:ea typeface="+mn-ea"/>
                <a:cs typeface="+mn-cs"/>
              </a:rPr>
              <a:t>Tâche principale</a:t>
            </a:r>
          </a:p>
        </p:txBody>
      </p:sp>
      <p:sp>
        <p:nvSpPr>
          <p:cNvPr id="2" name="Rectangle 1"/>
          <p:cNvSpPr/>
          <p:nvPr/>
        </p:nvSpPr>
        <p:spPr>
          <a:xfrm>
            <a:off x="1317069" y="5438278"/>
            <a:ext cx="9459641" cy="461665"/>
          </a:xfrm>
          <a:prstGeom prst="rect">
            <a:avLst/>
          </a:prstGeom>
        </p:spPr>
        <p:txBody>
          <a:bodyPr wrap="none">
            <a:spAutoFit/>
          </a:bodyPr>
          <a:lstStyle/>
          <a:p>
            <a:pPr lvl="0" defTabSz="914400"/>
            <a:r>
              <a:rPr lang="fr-FR" sz="2400" kern="0" noProof="0" dirty="0">
                <a:solidFill>
                  <a:srgbClr val="231F20"/>
                </a:solidFill>
              </a:rPr>
              <a:t>Si la </a:t>
            </a:r>
            <a:r>
              <a:rPr lang="fr-FR" sz="2400" b="1" kern="0" noProof="0" dirty="0">
                <a:solidFill>
                  <a:srgbClr val="231F20"/>
                </a:solidFill>
              </a:rPr>
              <a:t>vitesse</a:t>
            </a:r>
            <a:r>
              <a:rPr lang="fr-FR" sz="2400" kern="0" noProof="0" dirty="0">
                <a:solidFill>
                  <a:srgbClr val="231F20"/>
                </a:solidFill>
              </a:rPr>
              <a:t> de l’aimant </a:t>
            </a:r>
            <a:r>
              <a:rPr lang="fr-FR" sz="2400" b="1" kern="0" noProof="0" dirty="0">
                <a:solidFill>
                  <a:srgbClr val="231F20"/>
                </a:solidFill>
              </a:rPr>
              <a:t>augmente</a:t>
            </a:r>
            <a:r>
              <a:rPr lang="fr-FR" sz="2400" kern="0" noProof="0" dirty="0">
                <a:solidFill>
                  <a:srgbClr val="231F20"/>
                </a:solidFill>
              </a:rPr>
              <a:t>, l’</a:t>
            </a:r>
            <a:r>
              <a:rPr lang="fr-FR" sz="2400" b="1" kern="0" noProof="0" dirty="0">
                <a:solidFill>
                  <a:srgbClr val="231F20"/>
                </a:solidFill>
              </a:rPr>
              <a:t>intensité </a:t>
            </a:r>
            <a:r>
              <a:rPr lang="fr-FR" sz="2400" kern="0" noProof="0" dirty="0">
                <a:solidFill>
                  <a:srgbClr val="231F20"/>
                </a:solidFill>
              </a:rPr>
              <a:t>du courant induit </a:t>
            </a:r>
            <a:r>
              <a:rPr lang="fr-FR" sz="2400" b="1" kern="0" noProof="0" dirty="0">
                <a:solidFill>
                  <a:srgbClr val="231F20"/>
                </a:solidFill>
              </a:rPr>
              <a:t>diminue</a:t>
            </a:r>
            <a:r>
              <a:rPr lang="fr-FR" sz="2400" kern="0" noProof="0" dirty="0">
                <a:solidFill>
                  <a:srgbClr val="231F20"/>
                </a:solidFill>
              </a:rPr>
              <a:t>.</a:t>
            </a:r>
            <a:endParaRPr kumimoji="0" lang="fr-FR" sz="2400" i="0" u="none" strike="noStrike" kern="0" cap="none" spc="0" normalizeH="0" baseline="0" noProof="0" dirty="0">
              <a:ln>
                <a:noFill/>
              </a:ln>
              <a:solidFill>
                <a:srgbClr val="231F20"/>
              </a:solidFill>
              <a:effectLst/>
              <a:uLnTx/>
              <a:uFillTx/>
            </a:endParaRPr>
          </a:p>
        </p:txBody>
      </p:sp>
      <p:grpSp>
        <p:nvGrpSpPr>
          <p:cNvPr id="4" name="Group 3"/>
          <p:cNvGrpSpPr/>
          <p:nvPr/>
        </p:nvGrpSpPr>
        <p:grpSpPr>
          <a:xfrm>
            <a:off x="520995" y="4907952"/>
            <a:ext cx="1452445" cy="454566"/>
            <a:chOff x="918607" y="5085024"/>
            <a:chExt cx="1054833" cy="277493"/>
          </a:xfrm>
        </p:grpSpPr>
        <p:sp>
          <p:nvSpPr>
            <p:cNvPr id="15" name="Freeform 3330"/>
            <p:cNvSpPr/>
            <p:nvPr/>
          </p:nvSpPr>
          <p:spPr>
            <a:xfrm>
              <a:off x="935394" y="5113509"/>
              <a:ext cx="1038046" cy="249008"/>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2374">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sz="2800" noProof="0" dirty="0"/>
            </a:p>
          </p:txBody>
        </p:sp>
        <p:sp>
          <p:nvSpPr>
            <p:cNvPr id="16" name="Freeform 3331"/>
            <p:cNvSpPr/>
            <p:nvPr/>
          </p:nvSpPr>
          <p:spPr>
            <a:xfrm>
              <a:off x="918607" y="5085024"/>
              <a:ext cx="1020037" cy="249008"/>
            </a:xfrm>
            <a:custGeom>
              <a:avLst/>
              <a:gdLst/>
              <a:ahLst/>
              <a:cxnLst/>
              <a:rect l="0" t="0" r="0" b="0"/>
              <a:pathLst>
                <a:path w="1020037" h="249008">
                  <a:moveTo>
                    <a:pt x="974394" y="248983"/>
                  </a:moveTo>
                  <a:lnTo>
                    <a:pt x="52362" y="247752"/>
                  </a:lnTo>
                  <a:cubicBezTo>
                    <a:pt x="21717" y="247726"/>
                    <a:pt x="0" y="223660"/>
                    <a:pt x="9398" y="200177"/>
                  </a:cubicBezTo>
                  <a:lnTo>
                    <a:pt x="63563" y="64935"/>
                  </a:lnTo>
                  <a:cubicBezTo>
                    <a:pt x="69380" y="50394"/>
                    <a:pt x="85852" y="40335"/>
                    <a:pt x="104800" y="39738"/>
                  </a:cubicBezTo>
                  <a:lnTo>
                    <a:pt x="969188" y="800"/>
                  </a:lnTo>
                  <a:cubicBezTo>
                    <a:pt x="994536" y="0"/>
                    <a:pt x="1015732" y="16154"/>
                    <a:pt x="1016138" y="36589"/>
                  </a:cubicBezTo>
                  <a:lnTo>
                    <a:pt x="1019631" y="212001"/>
                  </a:lnTo>
                  <a:cubicBezTo>
                    <a:pt x="1020037" y="232347"/>
                    <a:pt x="999654" y="249008"/>
                    <a:pt x="974394" y="248983"/>
                  </a:cubicBezTo>
                </a:path>
              </a:pathLst>
            </a:custGeom>
            <a:solidFill>
              <a:srgbClr val="F58735">
                <a:alpha val="100000"/>
              </a:srgbClr>
            </a:solidFill>
            <a:ln w="2374">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sz="2800" noProof="0" dirty="0"/>
            </a:p>
          </p:txBody>
        </p:sp>
        <p:sp>
          <p:nvSpPr>
            <p:cNvPr id="20" name="Rectangle 3379"/>
            <p:cNvSpPr/>
            <p:nvPr/>
          </p:nvSpPr>
          <p:spPr>
            <a:xfrm>
              <a:off x="1108430" y="5113565"/>
              <a:ext cx="746236" cy="169096"/>
            </a:xfrm>
            <a:prstGeom prst="rect">
              <a:avLst/>
            </a:prstGeom>
          </p:spPr>
          <p:txBody>
            <a:bodyPr wrap="none" lIns="0" tIns="0" rIns="0" bIns="0">
              <a:spAutoFit/>
            </a:bodyPr>
            <a:lstStyle/>
            <a:p>
              <a:pPr marL="0"/>
              <a:r>
                <a:rPr lang="fr-FR" b="1" i="0" spc="0" baseline="0" noProof="0" dirty="0">
                  <a:solidFill>
                    <a:srgbClr val="FFFFFF"/>
                  </a:solidFill>
                  <a:latin typeface="Calibri"/>
                </a:rPr>
                <a:t>Hypothèse</a:t>
              </a:r>
            </a:p>
          </p:txBody>
        </p:sp>
      </p:grpSp>
    </p:spTree>
    <p:extLst>
      <p:ext uri="{BB962C8B-B14F-4D97-AF65-F5344CB8AC3E}">
        <p14:creationId xmlns:p14="http://schemas.microsoft.com/office/powerpoint/2010/main" val="333158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170162956"/>
              </p:ext>
            </p:extLst>
          </p:nvPr>
        </p:nvGraphicFramePr>
        <p:xfrm>
          <a:off x="346152" y="5900194"/>
          <a:ext cx="8670028" cy="741680"/>
        </p:xfrm>
        <a:graphic>
          <a:graphicData uri="http://schemas.openxmlformats.org/drawingml/2006/table">
            <a:tbl>
              <a:tblPr firstRow="1" bandRow="1">
                <a:tableStyleId>{5940675A-B579-460E-94D1-54222C63F5DA}</a:tableStyleId>
              </a:tblPr>
              <a:tblGrid>
                <a:gridCol w="3747600">
                  <a:extLst>
                    <a:ext uri="{9D8B030D-6E8A-4147-A177-3AD203B41FA5}">
                      <a16:colId xmlns:a16="http://schemas.microsoft.com/office/drawing/2014/main" val="2371993903"/>
                    </a:ext>
                  </a:extLst>
                </a:gridCol>
                <a:gridCol w="1605517">
                  <a:extLst>
                    <a:ext uri="{9D8B030D-6E8A-4147-A177-3AD203B41FA5}">
                      <a16:colId xmlns:a16="http://schemas.microsoft.com/office/drawing/2014/main" val="3596034221"/>
                    </a:ext>
                  </a:extLst>
                </a:gridCol>
                <a:gridCol w="1722474">
                  <a:extLst>
                    <a:ext uri="{9D8B030D-6E8A-4147-A177-3AD203B41FA5}">
                      <a16:colId xmlns:a16="http://schemas.microsoft.com/office/drawing/2014/main" val="2987946386"/>
                    </a:ext>
                  </a:extLst>
                </a:gridCol>
                <a:gridCol w="1594437">
                  <a:extLst>
                    <a:ext uri="{9D8B030D-6E8A-4147-A177-3AD203B41FA5}">
                      <a16:colId xmlns:a16="http://schemas.microsoft.com/office/drawing/2014/main" val="1107029139"/>
                    </a:ext>
                  </a:extLst>
                </a:gridCol>
              </a:tblGrid>
              <a:tr h="370840">
                <a:tc>
                  <a:txBody>
                    <a:bodyPr/>
                    <a:lstStyle/>
                    <a:p>
                      <a:r>
                        <a:rPr lang="fr-FR" noProof="0" dirty="0"/>
                        <a:t>La vitesse du mouvement de l’aimant </a:t>
                      </a:r>
                      <a:endParaRPr lang="fr-FR"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u="none" strike="noStrike" kern="0" cap="none" spc="0" normalizeH="0" baseline="0" noProof="0" dirty="0">
                          <a:ln>
                            <a:noFill/>
                          </a:ln>
                          <a:effectLst/>
                          <a:uLnTx/>
                          <a:uFillTx/>
                        </a:rPr>
                        <a:t>Nulle</a:t>
                      </a:r>
                      <a:endParaRPr lang="fr-FR"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u="none" strike="noStrike" kern="0" cap="none" spc="0" normalizeH="0" baseline="0" noProof="0" dirty="0">
                          <a:ln>
                            <a:noFill/>
                          </a:ln>
                          <a:effectLst/>
                          <a:uLnTx/>
                          <a:uFillTx/>
                        </a:rPr>
                        <a:t>Petite</a:t>
                      </a:r>
                      <a:endParaRPr lang="fr-FR"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u="none" strike="noStrike" kern="0" cap="none" spc="0" normalizeH="0" baseline="0" noProof="0" dirty="0">
                          <a:ln>
                            <a:noFill/>
                          </a:ln>
                          <a:effectLst/>
                          <a:uLnTx/>
                          <a:uFillTx/>
                        </a:rPr>
                        <a:t>Grande</a:t>
                      </a:r>
                      <a:endParaRPr kumimoji="0" lang="fr-FR" sz="1800" b="1" i="0" u="none" strike="noStrike" kern="0" cap="none" spc="0" normalizeH="0" baseline="0" noProof="0" dirty="0">
                        <a:ln>
                          <a:noFill/>
                        </a:ln>
                        <a:solidFill>
                          <a:schemeClr val="tx1"/>
                        </a:solidFill>
                        <a:effectLst/>
                        <a:uLnTx/>
                        <a:uFillTx/>
                        <a:latin typeface="+mn-lt"/>
                        <a:cs typeface="Times New Roman" panose="02020603050405020304" pitchFamily="18" charset="0"/>
                      </a:endParaRPr>
                    </a:p>
                  </a:txBody>
                  <a:tcPr/>
                </a:tc>
                <a:extLst>
                  <a:ext uri="{0D108BD9-81ED-4DB2-BD59-A6C34878D82A}">
                    <a16:rowId xmlns:a16="http://schemas.microsoft.com/office/drawing/2014/main" val="2712930537"/>
                  </a:ext>
                </a:extLst>
              </a:tr>
              <a:tr h="370840">
                <a:tc>
                  <a:txBody>
                    <a:bodyPr/>
                    <a:lstStyle/>
                    <a:p>
                      <a:r>
                        <a:rPr lang="fr-FR" noProof="0" dirty="0"/>
                        <a:t>L’intensité du courant induit</a:t>
                      </a:r>
                      <a:endParaRPr lang="fr-FR" noProof="0" dirty="0">
                        <a:solidFill>
                          <a:schemeClr val="tx1"/>
                        </a:solidFill>
                      </a:endParaRPr>
                    </a:p>
                  </a:txBody>
                  <a:tcPr/>
                </a:tc>
                <a:tc>
                  <a:txBody>
                    <a:bodyPr/>
                    <a:lstStyle/>
                    <a:p>
                      <a:pPr algn="ctr"/>
                      <a:r>
                        <a:rPr lang="fr-FR" sz="1000" noProof="0" dirty="0"/>
                        <a:t>………………………….</a:t>
                      </a:r>
                      <a:endParaRPr lang="fr-FR" sz="1000" noProof="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dirty="0">
                          <a:ln>
                            <a:noFill/>
                          </a:ln>
                          <a:effectLst/>
                          <a:uLnTx/>
                          <a:uFillTx/>
                        </a:rPr>
                        <a:t>………………………….</a:t>
                      </a:r>
                      <a:endParaRPr kumimoji="0" lang="fr-FR"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dirty="0">
                          <a:ln>
                            <a:noFill/>
                          </a:ln>
                          <a:effectLst/>
                          <a:uLnTx/>
                          <a:uFillTx/>
                        </a:rPr>
                        <a:t>………………………….</a:t>
                      </a:r>
                      <a:endParaRPr kumimoji="0" lang="fr-FR"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877878276"/>
                  </a:ext>
                </a:extLst>
              </a:tr>
            </a:tbl>
          </a:graphicData>
        </a:graphic>
      </p:graphicFrame>
      <p:pic>
        <p:nvPicPr>
          <p:cNvPr id="9" name="Image 9"/>
          <p:cNvPicPr>
            <a:picLocks noChangeAspect="1"/>
          </p:cNvPicPr>
          <p:nvPr/>
        </p:nvPicPr>
        <p:blipFill>
          <a:blip r:embed="rId2"/>
          <a:stretch>
            <a:fillRect/>
          </a:stretch>
        </p:blipFill>
        <p:spPr>
          <a:xfrm>
            <a:off x="11216900" y="336343"/>
            <a:ext cx="583170" cy="583170"/>
          </a:xfrm>
          <a:prstGeom prst="rect">
            <a:avLst/>
          </a:prstGeom>
        </p:spPr>
      </p:pic>
      <p:sp>
        <p:nvSpPr>
          <p:cNvPr id="5" name="Titre 4"/>
          <p:cNvSpPr>
            <a:spLocks noGrp="1"/>
          </p:cNvSpPr>
          <p:nvPr>
            <p:ph type="title"/>
          </p:nvPr>
        </p:nvSpPr>
        <p:spPr>
          <a:xfrm>
            <a:off x="1108430" y="138795"/>
            <a:ext cx="10277091" cy="567439"/>
          </a:xfrm>
        </p:spPr>
        <p:txBody>
          <a:bodyPr/>
          <a:lstStyle/>
          <a:p>
            <a:r>
              <a:rPr lang="fr-FR" noProof="0" dirty="0"/>
              <a:t>La première étape de notre tâche consiste à réaliser l’expérience et à organiser les résultats obtenus sous forme de tableau.</a:t>
            </a:r>
          </a:p>
        </p:txBody>
      </p:sp>
      <p:sp>
        <p:nvSpPr>
          <p:cNvPr id="7" name="Espace réservé du contenu 6"/>
          <p:cNvSpPr>
            <a:spLocks noGrp="1"/>
          </p:cNvSpPr>
          <p:nvPr>
            <p:ph sz="quarter" idx="11"/>
          </p:nvPr>
        </p:nvSpPr>
        <p:spPr/>
        <p:txBody>
          <a:bodyPr/>
          <a:lstStyle/>
          <a:p>
            <a:r>
              <a:rPr lang="fr-FR" noProof="0" dirty="0"/>
              <a:t>L’</a:t>
            </a:r>
            <a:r>
              <a:rPr lang="fr-FR" noProof="0" dirty="0" err="1"/>
              <a:t>enseignant.e</a:t>
            </a:r>
            <a:r>
              <a:rPr lang="fr-FR" noProof="0" dirty="0"/>
              <a:t> explique les résultats expérimentaux obtenus et comment les organiser. Il (elle) doit utiliser le matériel nécessaire.</a:t>
            </a:r>
          </a:p>
        </p:txBody>
      </p:sp>
      <p:sp>
        <p:nvSpPr>
          <p:cNvPr id="8" name="ZoneTexte 7"/>
          <p:cNvSpPr txBox="1"/>
          <p:nvPr/>
        </p:nvSpPr>
        <p:spPr>
          <a:xfrm>
            <a:off x="11746730" y="53340"/>
            <a:ext cx="306648" cy="369332"/>
          </a:xfrm>
          <a:prstGeom prst="rect">
            <a:avLst/>
          </a:prstGeom>
          <a:solidFill>
            <a:srgbClr val="C00000"/>
          </a:solidFill>
        </p:spPr>
        <p:txBody>
          <a:bodyPr wrap="square" rtlCol="0">
            <a:spAutoFit/>
          </a:bodyPr>
          <a:lstStyle/>
          <a:p>
            <a:pPr algn="ctr"/>
            <a:r>
              <a:rPr lang="fr-FR" b="1" noProof="0" dirty="0">
                <a:solidFill>
                  <a:schemeClr val="bg1"/>
                </a:solidFill>
              </a:rPr>
              <a:t>M</a:t>
            </a:r>
          </a:p>
        </p:txBody>
      </p:sp>
      <p:sp>
        <p:nvSpPr>
          <p:cNvPr id="220" name="Rectangle à coins arrondis 5">
            <a:extLst>
              <a:ext uri="{FF2B5EF4-FFF2-40B4-BE49-F238E27FC236}">
                <a16:creationId xmlns:a16="http://schemas.microsoft.com/office/drawing/2014/main" id="{17BF1CAA-5515-977E-3BEB-AB53EEA56887}"/>
              </a:ext>
            </a:extLst>
          </p:cNvPr>
          <p:cNvSpPr/>
          <p:nvPr/>
        </p:nvSpPr>
        <p:spPr>
          <a:xfrm>
            <a:off x="215065" y="1053676"/>
            <a:ext cx="1927772" cy="408351"/>
          </a:xfrm>
          <a:prstGeom prst="roundRect">
            <a:avLst/>
          </a:prstGeom>
          <a:solidFill>
            <a:srgbClr val="FFC0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Calibri" panose="020F0502020204030204"/>
                <a:ea typeface="+mn-ea"/>
                <a:cs typeface="+mn-cs"/>
              </a:rPr>
              <a:t>Tâche principale</a:t>
            </a:r>
          </a:p>
        </p:txBody>
      </p:sp>
      <p:sp>
        <p:nvSpPr>
          <p:cNvPr id="227" name="Freeform 3332"/>
          <p:cNvSpPr/>
          <p:nvPr/>
        </p:nvSpPr>
        <p:spPr>
          <a:xfrm>
            <a:off x="2226114" y="1038229"/>
            <a:ext cx="9520616" cy="4059065"/>
          </a:xfrm>
          <a:custGeom>
            <a:avLst/>
            <a:gdLst/>
            <a:ahLst/>
            <a:cxnLst/>
            <a:rect l="0" t="0" r="0" b="0"/>
            <a:pathLst>
              <a:path w="6024003" h="455041">
                <a:moveTo>
                  <a:pt x="5959462" y="455041"/>
                </a:moveTo>
                <a:lnTo>
                  <a:pt x="55715" y="455041"/>
                </a:lnTo>
                <a:cubicBezTo>
                  <a:pt x="24943" y="455041"/>
                  <a:pt x="0" y="420002"/>
                  <a:pt x="0" y="376784"/>
                </a:cubicBezTo>
                <a:lnTo>
                  <a:pt x="0" y="0"/>
                </a:lnTo>
                <a:lnTo>
                  <a:pt x="6024003" y="0"/>
                </a:lnTo>
                <a:lnTo>
                  <a:pt x="6024003" y="376784"/>
                </a:lnTo>
                <a:cubicBezTo>
                  <a:pt x="6024003" y="420002"/>
                  <a:pt x="5990221" y="455041"/>
                  <a:pt x="5959462" y="455041"/>
                </a:cubicBezTo>
              </a:path>
            </a:pathLst>
          </a:custGeom>
          <a:solidFill>
            <a:srgbClr val="FEF6E6">
              <a:alpha val="100000"/>
            </a:srgbClr>
          </a:solidFill>
          <a:ln w="2374" cap="flat" cmpd="sng" algn="ctr">
            <a:solidFill>
              <a:srgbClr val="FFC000"/>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grpSp>
        <p:nvGrpSpPr>
          <p:cNvPr id="10" name="Group 9"/>
          <p:cNvGrpSpPr/>
          <p:nvPr/>
        </p:nvGrpSpPr>
        <p:grpSpPr>
          <a:xfrm>
            <a:off x="2847058" y="1731608"/>
            <a:ext cx="2135455" cy="3088090"/>
            <a:chOff x="2847058" y="1761190"/>
            <a:chExt cx="2227755" cy="3702156"/>
          </a:xfrm>
        </p:grpSpPr>
        <p:sp>
          <p:nvSpPr>
            <p:cNvPr id="228" name="Freeform 3335"/>
            <p:cNvSpPr/>
            <p:nvPr/>
          </p:nvSpPr>
          <p:spPr>
            <a:xfrm>
              <a:off x="2847058" y="1761190"/>
              <a:ext cx="1971904" cy="3702156"/>
            </a:xfrm>
            <a:custGeom>
              <a:avLst/>
              <a:gdLst/>
              <a:ahLst/>
              <a:cxnLst/>
              <a:rect l="0" t="0" r="0" b="0"/>
              <a:pathLst>
                <a:path w="1971904" h="3732175">
                  <a:moveTo>
                    <a:pt x="0" y="3732175"/>
                  </a:moveTo>
                  <a:lnTo>
                    <a:pt x="1971904" y="3732175"/>
                  </a:lnTo>
                  <a:lnTo>
                    <a:pt x="1971904" y="0"/>
                  </a:lnTo>
                  <a:lnTo>
                    <a:pt x="0" y="0"/>
                  </a:lnTo>
                  <a:lnTo>
                    <a:pt x="0" y="3732175"/>
                  </a:lnTo>
                  <a:close/>
                </a:path>
              </a:pathLst>
            </a:custGeom>
            <a:solidFill>
              <a:srgbClr val="FFFFFF">
                <a:alpha val="100000"/>
              </a:srgbClr>
            </a:solidFill>
            <a:ln w="2374"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229" name="Picture 333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2889920" y="1901131"/>
              <a:ext cx="1929034" cy="3491517"/>
            </a:xfrm>
            <a:prstGeom prst="rect">
              <a:avLst/>
            </a:prstGeom>
            <a:noFill/>
          </p:spPr>
        </p:pic>
        <p:sp>
          <p:nvSpPr>
            <p:cNvPr id="234" name="Rectangle 3372"/>
            <p:cNvSpPr/>
            <p:nvPr/>
          </p:nvSpPr>
          <p:spPr>
            <a:xfrm>
              <a:off x="3795981" y="2644493"/>
              <a:ext cx="1278832" cy="590365"/>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tab pos="2220193" algn="l"/>
                  <a:tab pos="4453068" algn="l"/>
                </a:tabLst>
                <a:defRPr/>
              </a:pPr>
              <a:r>
                <a:rPr kumimoji="0" lang="fr-FR" sz="1600" b="0" i="0" u="none" strike="noStrike" kern="0" cap="none" spc="0" normalizeH="0" baseline="0" noProof="0" dirty="0">
                  <a:ln>
                    <a:noFill/>
                  </a:ln>
                  <a:solidFill>
                    <a:srgbClr val="231F20"/>
                  </a:solidFill>
                  <a:effectLst/>
                  <a:uLnTx/>
                  <a:uFillTx/>
                </a:rPr>
                <a:t>Vitesse nulle de l’aimant</a:t>
              </a:r>
            </a:p>
          </p:txBody>
        </p:sp>
      </p:grpSp>
      <p:sp>
        <p:nvSpPr>
          <p:cNvPr id="235" name="Rectangle 3382"/>
          <p:cNvSpPr/>
          <p:nvPr/>
        </p:nvSpPr>
        <p:spPr>
          <a:xfrm>
            <a:off x="2278521" y="1046945"/>
            <a:ext cx="9468209" cy="615553"/>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0" i="0" u="none" strike="noStrike" kern="0" cap="none" spc="0" normalizeH="0" baseline="0" noProof="0" dirty="0">
                <a:ln>
                  <a:noFill/>
                </a:ln>
                <a:solidFill>
                  <a:srgbClr val="231F20"/>
                </a:solidFill>
                <a:effectLst/>
                <a:uLnTx/>
                <a:uFillTx/>
              </a:rPr>
              <a:t>On fait bouger un aimant devant une bobine reliée à un galvanomètre comme montré dans les figures ci-dessous par des vitesses différentes :</a:t>
            </a:r>
          </a:p>
        </p:txBody>
      </p:sp>
      <p:sp>
        <p:nvSpPr>
          <p:cNvPr id="236" name="Rectangle 3383"/>
          <p:cNvSpPr/>
          <p:nvPr/>
        </p:nvSpPr>
        <p:spPr>
          <a:xfrm>
            <a:off x="2243690" y="4789517"/>
            <a:ext cx="9247171" cy="307777"/>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231F20"/>
                </a:solidFill>
                <a:effectLst/>
                <a:uLnTx/>
                <a:uFillTx/>
              </a:rPr>
              <a:t> Tirer une conclusion de cette expérience pour confirmer ou infirmer l’hypothèse.</a:t>
            </a:r>
          </a:p>
        </p:txBody>
      </p:sp>
      <p:grpSp>
        <p:nvGrpSpPr>
          <p:cNvPr id="6" name="Group 5"/>
          <p:cNvGrpSpPr/>
          <p:nvPr/>
        </p:nvGrpSpPr>
        <p:grpSpPr>
          <a:xfrm>
            <a:off x="5939981" y="1731608"/>
            <a:ext cx="2119498" cy="3097043"/>
            <a:chOff x="5939982" y="1731607"/>
            <a:chExt cx="2211109" cy="3712889"/>
          </a:xfrm>
        </p:grpSpPr>
        <p:sp>
          <p:nvSpPr>
            <p:cNvPr id="230" name="Freeform 3337"/>
            <p:cNvSpPr/>
            <p:nvPr/>
          </p:nvSpPr>
          <p:spPr>
            <a:xfrm>
              <a:off x="5939987" y="1731607"/>
              <a:ext cx="1784477" cy="3712889"/>
            </a:xfrm>
            <a:custGeom>
              <a:avLst/>
              <a:gdLst/>
              <a:ahLst/>
              <a:cxnLst/>
              <a:rect l="0" t="0" r="0" b="0"/>
              <a:pathLst>
                <a:path w="1784477" h="3742995">
                  <a:moveTo>
                    <a:pt x="0" y="3742995"/>
                  </a:moveTo>
                  <a:lnTo>
                    <a:pt x="1784477" y="3742995"/>
                  </a:lnTo>
                  <a:lnTo>
                    <a:pt x="1784477" y="0"/>
                  </a:lnTo>
                  <a:lnTo>
                    <a:pt x="0" y="0"/>
                  </a:lnTo>
                  <a:lnTo>
                    <a:pt x="0" y="3742995"/>
                  </a:lnTo>
                  <a:close/>
                </a:path>
              </a:pathLst>
            </a:custGeom>
            <a:solidFill>
              <a:srgbClr val="FFFFFF">
                <a:alpha val="100000"/>
              </a:srgbClr>
            </a:solidFill>
            <a:ln w="2374"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231" name="Picture 3338"/>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5939982" y="1731611"/>
              <a:ext cx="1784475" cy="3712259"/>
            </a:xfrm>
            <a:prstGeom prst="rect">
              <a:avLst/>
            </a:prstGeom>
            <a:noFill/>
          </p:spPr>
        </p:pic>
        <p:sp>
          <p:nvSpPr>
            <p:cNvPr id="238" name="Rectangle 3372"/>
            <p:cNvSpPr/>
            <p:nvPr/>
          </p:nvSpPr>
          <p:spPr>
            <a:xfrm>
              <a:off x="6774692" y="2657745"/>
              <a:ext cx="1376399" cy="295182"/>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tab pos="2220193" algn="l"/>
                  <a:tab pos="4453068" algn="l"/>
                </a:tabLst>
                <a:defRPr/>
              </a:pPr>
              <a:r>
                <a:rPr kumimoji="0" lang="fr-FR" sz="1600" b="0" i="0" u="none" strike="noStrike" kern="0" cap="none" spc="0" normalizeH="0" baseline="0" noProof="0" dirty="0">
                  <a:ln>
                    <a:noFill/>
                  </a:ln>
                  <a:solidFill>
                    <a:srgbClr val="231F20"/>
                  </a:solidFill>
                  <a:effectLst/>
                  <a:uLnTx/>
                  <a:uFillTx/>
                </a:rPr>
                <a:t>Petite vitesse</a:t>
              </a:r>
            </a:p>
          </p:txBody>
        </p:sp>
      </p:grpSp>
      <p:grpSp>
        <p:nvGrpSpPr>
          <p:cNvPr id="4" name="Group 3"/>
          <p:cNvGrpSpPr/>
          <p:nvPr/>
        </p:nvGrpSpPr>
        <p:grpSpPr>
          <a:xfrm>
            <a:off x="8584162" y="1731607"/>
            <a:ext cx="2099474" cy="3106207"/>
            <a:chOff x="8584163" y="1796705"/>
            <a:chExt cx="2190219" cy="3723875"/>
          </a:xfrm>
        </p:grpSpPr>
        <p:pic>
          <p:nvPicPr>
            <p:cNvPr id="219" name="Picture 3336"/>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8708960" y="1806058"/>
              <a:ext cx="1773918" cy="2666778"/>
            </a:xfrm>
            <a:prstGeom prst="rect">
              <a:avLst/>
            </a:prstGeom>
            <a:noFill/>
          </p:spPr>
        </p:pic>
        <p:sp>
          <p:nvSpPr>
            <p:cNvPr id="232" name="Freeform 3339"/>
            <p:cNvSpPr/>
            <p:nvPr/>
          </p:nvSpPr>
          <p:spPr>
            <a:xfrm>
              <a:off x="8584163" y="1796705"/>
              <a:ext cx="2046097" cy="3723875"/>
            </a:xfrm>
            <a:custGeom>
              <a:avLst/>
              <a:gdLst/>
              <a:ahLst/>
              <a:cxnLst/>
              <a:rect l="0" t="0" r="0" b="0"/>
              <a:pathLst>
                <a:path w="2046097" h="3754070">
                  <a:moveTo>
                    <a:pt x="0" y="3754070"/>
                  </a:moveTo>
                  <a:lnTo>
                    <a:pt x="2046097" y="3754070"/>
                  </a:lnTo>
                  <a:lnTo>
                    <a:pt x="2046097" y="0"/>
                  </a:lnTo>
                  <a:lnTo>
                    <a:pt x="0" y="0"/>
                  </a:lnTo>
                  <a:lnTo>
                    <a:pt x="0" y="3754070"/>
                  </a:lnTo>
                  <a:close/>
                </a:path>
              </a:pathLst>
            </a:custGeom>
            <a:solidFill>
              <a:srgbClr val="FFFFFF">
                <a:alpha val="100000"/>
              </a:srgbClr>
            </a:solidFill>
            <a:ln w="2374"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233" name="Picture 3340"/>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8632561" y="1879742"/>
              <a:ext cx="1926716" cy="3506442"/>
            </a:xfrm>
            <a:prstGeom prst="rect">
              <a:avLst/>
            </a:prstGeom>
            <a:noFill/>
          </p:spPr>
        </p:pic>
        <p:sp>
          <p:nvSpPr>
            <p:cNvPr id="240" name="Rectangle 3372"/>
            <p:cNvSpPr/>
            <p:nvPr/>
          </p:nvSpPr>
          <p:spPr>
            <a:xfrm>
              <a:off x="9483375" y="2730787"/>
              <a:ext cx="1291007" cy="295182"/>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tab pos="2220193" algn="l"/>
                  <a:tab pos="4453068" algn="l"/>
                </a:tabLst>
                <a:defRPr/>
              </a:pPr>
              <a:r>
                <a:rPr kumimoji="0" lang="fr-FR" sz="1600" b="0" i="0" u="none" strike="noStrike" kern="0" cap="none" spc="0" normalizeH="0" baseline="0" noProof="0" dirty="0">
                  <a:ln>
                    <a:noFill/>
                  </a:ln>
                  <a:solidFill>
                    <a:srgbClr val="231F20"/>
                  </a:solidFill>
                  <a:effectLst/>
                  <a:uLnTx/>
                  <a:uFillTx/>
                </a:rPr>
                <a:t>Grande vitesse</a:t>
              </a:r>
            </a:p>
          </p:txBody>
        </p:sp>
      </p:grpSp>
      <p:sp>
        <p:nvSpPr>
          <p:cNvPr id="241" name="Freeform 3296"/>
          <p:cNvSpPr/>
          <p:nvPr/>
        </p:nvSpPr>
        <p:spPr>
          <a:xfrm>
            <a:off x="354266" y="5176011"/>
            <a:ext cx="11392464" cy="324000"/>
          </a:xfrm>
          <a:custGeom>
            <a:avLst/>
            <a:gdLst/>
            <a:ahLst/>
            <a:cxnLst/>
            <a:rect l="0" t="0" r="0" b="0"/>
            <a:pathLst>
              <a:path w="6062395" h="217233">
                <a:moveTo>
                  <a:pt x="0" y="0"/>
                </a:moveTo>
                <a:lnTo>
                  <a:pt x="0" y="217233"/>
                </a:lnTo>
                <a:lnTo>
                  <a:pt x="6026403" y="217233"/>
                </a:lnTo>
                <a:cubicBezTo>
                  <a:pt x="6046279" y="217233"/>
                  <a:pt x="6062395" y="201117"/>
                  <a:pt x="6062395" y="181241"/>
                </a:cubicBezTo>
                <a:lnTo>
                  <a:pt x="6062395" y="36017"/>
                </a:lnTo>
                <a:cubicBezTo>
                  <a:pt x="6062395" y="16128"/>
                  <a:pt x="6046279" y="0"/>
                  <a:pt x="6026403" y="0"/>
                </a:cubicBezTo>
                <a:close/>
                <a:moveTo>
                  <a:pt x="0" y="0"/>
                </a:moveTo>
              </a:path>
            </a:pathLst>
          </a:custGeom>
          <a:solidFill>
            <a:srgbClr val="FFE9D6">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dirty="0">
              <a:ln>
                <a:noFill/>
              </a:ln>
              <a:solidFill>
                <a:prstClr val="white"/>
              </a:solidFill>
              <a:effectLst/>
              <a:uLnTx/>
              <a:uFillTx/>
              <a:latin typeface="Calibri"/>
              <a:ea typeface="+mn-ea"/>
              <a:cs typeface="+mn-cs"/>
            </a:endParaRPr>
          </a:p>
        </p:txBody>
      </p:sp>
      <p:sp>
        <p:nvSpPr>
          <p:cNvPr id="267" name="Rectangle 3375"/>
          <p:cNvSpPr/>
          <p:nvPr/>
        </p:nvSpPr>
        <p:spPr>
          <a:xfrm>
            <a:off x="495382" y="5168744"/>
            <a:ext cx="3104630" cy="307777"/>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F5821F"/>
                </a:solidFill>
                <a:effectLst/>
                <a:uLnTx/>
                <a:uFillTx/>
                <a:latin typeface="Calibri-Bold"/>
              </a:rPr>
              <a:t>1. </a:t>
            </a:r>
            <a:r>
              <a:rPr kumimoji="0" lang="fr-FR" sz="2000" b="0" i="0" u="none" strike="noStrike" kern="0" cap="none" spc="0" normalizeH="0" baseline="0" noProof="0" dirty="0">
                <a:ln>
                  <a:noFill/>
                </a:ln>
                <a:solidFill>
                  <a:srgbClr val="231F20"/>
                </a:solidFill>
                <a:effectLst/>
                <a:uLnTx/>
                <a:uFillTx/>
              </a:rPr>
              <a:t>Organiser les résultats.</a:t>
            </a:r>
          </a:p>
        </p:txBody>
      </p:sp>
      <p:sp>
        <p:nvSpPr>
          <p:cNvPr id="272" name="Rectangle 3388"/>
          <p:cNvSpPr/>
          <p:nvPr/>
        </p:nvSpPr>
        <p:spPr>
          <a:xfrm>
            <a:off x="4835046" y="6264149"/>
            <a:ext cx="3288721" cy="276999"/>
          </a:xfrm>
          <a:prstGeom prst="rect">
            <a:avLst/>
          </a:prstGeom>
        </p:spPr>
        <p:txBody>
          <a:bodyPr wrap="none" lIns="0" tIns="0" rIns="0" bIns="0">
            <a:spAutoFit/>
          </a:bodyPr>
          <a:lstStyle/>
          <a:p>
            <a:pPr defTabSz="914400">
              <a:tabLst>
                <a:tab pos="1269738" algn="l"/>
                <a:tab pos="2777314" algn="l"/>
              </a:tabLst>
            </a:pPr>
            <a:r>
              <a:rPr lang="fr-FR" kern="0" noProof="0" dirty="0">
                <a:solidFill>
                  <a:srgbClr val="243D98"/>
                </a:solidFill>
                <a:latin typeface="Ink Free" panose="03080402000500000000" pitchFamily="66" charset="0"/>
              </a:rPr>
              <a:t>0 mA	0,5 mA	1 mA</a:t>
            </a:r>
          </a:p>
        </p:txBody>
      </p:sp>
      <p:sp>
        <p:nvSpPr>
          <p:cNvPr id="12" name="TextBox 11"/>
          <p:cNvSpPr txBox="1"/>
          <p:nvPr/>
        </p:nvSpPr>
        <p:spPr>
          <a:xfrm>
            <a:off x="3770429" y="5468816"/>
            <a:ext cx="1334404" cy="369332"/>
          </a:xfrm>
          <a:prstGeom prst="rect">
            <a:avLst/>
          </a:prstGeom>
          <a:noFill/>
        </p:spPr>
        <p:txBody>
          <a:bodyPr wrap="none" rtlCol="0">
            <a:spAutoFit/>
          </a:bodyPr>
          <a:lstStyle/>
          <a:p>
            <a:r>
              <a:rPr lang="fr-FR" noProof="0" dirty="0">
                <a:solidFill>
                  <a:srgbClr val="FF0000"/>
                </a:solidFill>
              </a:rPr>
              <a:t>Aimant fixe </a:t>
            </a:r>
          </a:p>
        </p:txBody>
      </p:sp>
      <p:sp>
        <p:nvSpPr>
          <p:cNvPr id="273" name="TextBox 272"/>
          <p:cNvSpPr txBox="1"/>
          <p:nvPr/>
        </p:nvSpPr>
        <p:spPr>
          <a:xfrm>
            <a:off x="5180003" y="5468816"/>
            <a:ext cx="2406877" cy="369332"/>
          </a:xfrm>
          <a:prstGeom prst="rect">
            <a:avLst/>
          </a:prstGeom>
          <a:noFill/>
        </p:spPr>
        <p:txBody>
          <a:bodyPr wrap="none" rtlCol="0">
            <a:spAutoFit/>
          </a:bodyPr>
          <a:lstStyle/>
          <a:p>
            <a:r>
              <a:rPr lang="fr-FR" noProof="0" dirty="0">
                <a:solidFill>
                  <a:srgbClr val="FF0000"/>
                </a:solidFill>
              </a:rPr>
              <a:t>Bouger un peu l’aimant</a:t>
            </a:r>
          </a:p>
        </p:txBody>
      </p:sp>
      <p:sp>
        <p:nvSpPr>
          <p:cNvPr id="274" name="TextBox 273"/>
          <p:cNvSpPr txBox="1"/>
          <p:nvPr/>
        </p:nvSpPr>
        <p:spPr>
          <a:xfrm>
            <a:off x="7549859" y="5468816"/>
            <a:ext cx="2858155" cy="369332"/>
          </a:xfrm>
          <a:prstGeom prst="rect">
            <a:avLst/>
          </a:prstGeom>
          <a:noFill/>
        </p:spPr>
        <p:txBody>
          <a:bodyPr wrap="none" rtlCol="0">
            <a:spAutoFit/>
          </a:bodyPr>
          <a:lstStyle/>
          <a:p>
            <a:r>
              <a:rPr lang="fr-FR" noProof="0" dirty="0">
                <a:solidFill>
                  <a:srgbClr val="FF0000"/>
                </a:solidFill>
              </a:rPr>
              <a:t>Bouger rapidement l’aimant</a:t>
            </a:r>
          </a:p>
        </p:txBody>
      </p:sp>
      <p:cxnSp>
        <p:nvCxnSpPr>
          <p:cNvPr id="14" name="Straight Arrow Connector 13"/>
          <p:cNvCxnSpPr/>
          <p:nvPr/>
        </p:nvCxnSpPr>
        <p:spPr>
          <a:xfrm>
            <a:off x="4539387" y="5735724"/>
            <a:ext cx="246315" cy="255181"/>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5" name="Straight Arrow Connector 274"/>
          <p:cNvCxnSpPr/>
          <p:nvPr/>
        </p:nvCxnSpPr>
        <p:spPr>
          <a:xfrm>
            <a:off x="6349272" y="5735724"/>
            <a:ext cx="246315" cy="255181"/>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6" name="Straight Arrow Connector 275"/>
          <p:cNvCxnSpPr/>
          <p:nvPr/>
        </p:nvCxnSpPr>
        <p:spPr>
          <a:xfrm>
            <a:off x="8080331" y="5735724"/>
            <a:ext cx="246315" cy="255181"/>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82" name="Group 281"/>
          <p:cNvGrpSpPr/>
          <p:nvPr/>
        </p:nvGrpSpPr>
        <p:grpSpPr>
          <a:xfrm>
            <a:off x="9301759" y="5838148"/>
            <a:ext cx="772601" cy="772526"/>
            <a:chOff x="9970452" y="5656516"/>
            <a:chExt cx="1067340" cy="1058252"/>
          </a:xfrm>
        </p:grpSpPr>
        <p:pic>
          <p:nvPicPr>
            <p:cNvPr id="279" name="Picture 278"/>
            <p:cNvPicPr>
              <a:picLocks noChangeAspect="1"/>
            </p:cNvPicPr>
            <p:nvPr/>
          </p:nvPicPr>
          <p:blipFill rotWithShape="1">
            <a:blip r:embed="rId7"/>
            <a:srcRect l="12829" t="13781" r="13246" b="12923"/>
            <a:stretch/>
          </p:blipFill>
          <p:spPr>
            <a:xfrm>
              <a:off x="9970452" y="5656516"/>
              <a:ext cx="1067340" cy="1058252"/>
            </a:xfrm>
            <a:prstGeom prst="rect">
              <a:avLst/>
            </a:prstGeom>
          </p:spPr>
        </p:pic>
        <p:sp>
          <p:nvSpPr>
            <p:cNvPr id="280" name="Isosceles Triangle 279"/>
            <p:cNvSpPr/>
            <p:nvPr/>
          </p:nvSpPr>
          <p:spPr>
            <a:xfrm rot="1159153">
              <a:off x="10692933" y="5766234"/>
              <a:ext cx="57499" cy="495245"/>
            </a:xfrm>
            <a:prstGeom prst="triangle">
              <a:avLst/>
            </a:prstGeom>
            <a:pattFill prst="ltDnDiag">
              <a:fgClr>
                <a:srgbClr val="C000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grpSp>
        <p:nvGrpSpPr>
          <p:cNvPr id="2" name="Groupe 1">
            <a:extLst>
              <a:ext uri="{FF2B5EF4-FFF2-40B4-BE49-F238E27FC236}">
                <a16:creationId xmlns:a16="http://schemas.microsoft.com/office/drawing/2014/main" id="{B601C844-39DE-C68B-2753-1453AD1F01A0}"/>
              </a:ext>
            </a:extLst>
          </p:cNvPr>
          <p:cNvGrpSpPr/>
          <p:nvPr/>
        </p:nvGrpSpPr>
        <p:grpSpPr>
          <a:xfrm>
            <a:off x="6844937" y="5773255"/>
            <a:ext cx="4836872" cy="822447"/>
            <a:chOff x="6844937" y="5773255"/>
            <a:chExt cx="4836872" cy="822447"/>
          </a:xfrm>
        </p:grpSpPr>
        <p:sp>
          <p:nvSpPr>
            <p:cNvPr id="281" name="TextBox 280"/>
            <p:cNvSpPr txBox="1"/>
            <p:nvPr/>
          </p:nvSpPr>
          <p:spPr>
            <a:xfrm>
              <a:off x="10212606" y="5949371"/>
              <a:ext cx="1469203" cy="646331"/>
            </a:xfrm>
            <a:prstGeom prst="rect">
              <a:avLst/>
            </a:prstGeom>
            <a:noFill/>
            <a:ln>
              <a:solidFill>
                <a:srgbClr val="FF0000"/>
              </a:solidFill>
            </a:ln>
          </p:spPr>
          <p:txBody>
            <a:bodyPr wrap="square" rtlCol="0">
              <a:spAutoFit/>
            </a:bodyPr>
            <a:lstStyle/>
            <a:p>
              <a:pPr algn="just"/>
              <a:r>
                <a:rPr lang="fr-FR" sz="1200" i="1" noProof="0" dirty="0">
                  <a:solidFill>
                    <a:srgbClr val="FF0000"/>
                  </a:solidFill>
                </a:rPr>
                <a:t>Je relève l’intensité correspondant à la déviation maximale.</a:t>
              </a:r>
            </a:p>
          </p:txBody>
        </p:sp>
        <p:cxnSp>
          <p:nvCxnSpPr>
            <p:cNvPr id="284" name="Straight Arrow Connector 283"/>
            <p:cNvCxnSpPr>
              <a:stCxn id="281" idx="1"/>
            </p:cNvCxnSpPr>
            <p:nvPr/>
          </p:nvCxnSpPr>
          <p:spPr>
            <a:xfrm flipH="1" flipV="1">
              <a:off x="9845542" y="6003023"/>
              <a:ext cx="367064" cy="269514"/>
            </a:xfrm>
            <a:prstGeom prst="straightConnector1">
              <a:avLst/>
            </a:prstGeom>
            <a:ln>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85" name="Freeform 284"/>
            <p:cNvSpPr/>
            <p:nvPr/>
          </p:nvSpPr>
          <p:spPr>
            <a:xfrm>
              <a:off x="8273143" y="5788342"/>
              <a:ext cx="1593668" cy="551498"/>
            </a:xfrm>
            <a:custGeom>
              <a:avLst/>
              <a:gdLst>
                <a:gd name="connsiteX0" fmla="*/ 1593668 w 1593668"/>
                <a:gd name="connsiteY0" fmla="*/ 168321 h 551498"/>
                <a:gd name="connsiteX1" fmla="*/ 1349828 w 1593668"/>
                <a:gd name="connsiteY1" fmla="*/ 28984 h 551498"/>
                <a:gd name="connsiteX2" fmla="*/ 1001486 w 1593668"/>
                <a:gd name="connsiteY2" fmla="*/ 2858 h 551498"/>
                <a:gd name="connsiteX3" fmla="*/ 696686 w 1593668"/>
                <a:gd name="connsiteY3" fmla="*/ 72527 h 551498"/>
                <a:gd name="connsiteX4" fmla="*/ 426720 w 1593668"/>
                <a:gd name="connsiteY4" fmla="*/ 264115 h 551498"/>
                <a:gd name="connsiteX5" fmla="*/ 0 w 1593668"/>
                <a:gd name="connsiteY5" fmla="*/ 551498 h 551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3668" h="551498">
                  <a:moveTo>
                    <a:pt x="1593668" y="168321"/>
                  </a:moveTo>
                  <a:cubicBezTo>
                    <a:pt x="1521096" y="112441"/>
                    <a:pt x="1448525" y="56561"/>
                    <a:pt x="1349828" y="28984"/>
                  </a:cubicBezTo>
                  <a:cubicBezTo>
                    <a:pt x="1251131" y="1407"/>
                    <a:pt x="1110343" y="-4399"/>
                    <a:pt x="1001486" y="2858"/>
                  </a:cubicBezTo>
                  <a:cubicBezTo>
                    <a:pt x="892629" y="10115"/>
                    <a:pt x="792480" y="28984"/>
                    <a:pt x="696686" y="72527"/>
                  </a:cubicBezTo>
                  <a:cubicBezTo>
                    <a:pt x="600892" y="116070"/>
                    <a:pt x="542834" y="184287"/>
                    <a:pt x="426720" y="264115"/>
                  </a:cubicBezTo>
                  <a:cubicBezTo>
                    <a:pt x="310606" y="343943"/>
                    <a:pt x="155303" y="447720"/>
                    <a:pt x="0" y="551498"/>
                  </a:cubicBezTo>
                </a:path>
              </a:pathLst>
            </a:custGeom>
            <a:noFill/>
            <a:ln>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86" name="Freeform 285"/>
            <p:cNvSpPr/>
            <p:nvPr/>
          </p:nvSpPr>
          <p:spPr>
            <a:xfrm>
              <a:off x="6844937" y="5773255"/>
              <a:ext cx="3013166" cy="523042"/>
            </a:xfrm>
            <a:custGeom>
              <a:avLst/>
              <a:gdLst>
                <a:gd name="connsiteX0" fmla="*/ 3013166 w 3013166"/>
                <a:gd name="connsiteY0" fmla="*/ 174699 h 523042"/>
                <a:gd name="connsiteX1" fmla="*/ 2734492 w 3013166"/>
                <a:gd name="connsiteY1" fmla="*/ 35362 h 523042"/>
                <a:gd name="connsiteX2" fmla="*/ 2159726 w 3013166"/>
                <a:gd name="connsiteY2" fmla="*/ 528 h 523042"/>
                <a:gd name="connsiteX3" fmla="*/ 1584960 w 3013166"/>
                <a:gd name="connsiteY3" fmla="*/ 52779 h 523042"/>
                <a:gd name="connsiteX4" fmla="*/ 896983 w 3013166"/>
                <a:gd name="connsiteY4" fmla="*/ 174699 h 523042"/>
                <a:gd name="connsiteX5" fmla="*/ 531223 w 3013166"/>
                <a:gd name="connsiteY5" fmla="*/ 287911 h 523042"/>
                <a:gd name="connsiteX6" fmla="*/ 130629 w 3013166"/>
                <a:gd name="connsiteY6" fmla="*/ 453374 h 523042"/>
                <a:gd name="connsiteX7" fmla="*/ 0 w 3013166"/>
                <a:gd name="connsiteY7" fmla="*/ 523042 h 523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3166" h="523042">
                  <a:moveTo>
                    <a:pt x="3013166" y="174699"/>
                  </a:moveTo>
                  <a:cubicBezTo>
                    <a:pt x="2944949" y="119544"/>
                    <a:pt x="2876732" y="64390"/>
                    <a:pt x="2734492" y="35362"/>
                  </a:cubicBezTo>
                  <a:cubicBezTo>
                    <a:pt x="2592252" y="6333"/>
                    <a:pt x="2351315" y="-2375"/>
                    <a:pt x="2159726" y="528"/>
                  </a:cubicBezTo>
                  <a:cubicBezTo>
                    <a:pt x="1968137" y="3431"/>
                    <a:pt x="1795417" y="23751"/>
                    <a:pt x="1584960" y="52779"/>
                  </a:cubicBezTo>
                  <a:cubicBezTo>
                    <a:pt x="1374503" y="81807"/>
                    <a:pt x="1072606" y="135510"/>
                    <a:pt x="896983" y="174699"/>
                  </a:cubicBezTo>
                  <a:cubicBezTo>
                    <a:pt x="721360" y="213888"/>
                    <a:pt x="658949" y="241465"/>
                    <a:pt x="531223" y="287911"/>
                  </a:cubicBezTo>
                  <a:cubicBezTo>
                    <a:pt x="403497" y="334357"/>
                    <a:pt x="219166" y="414186"/>
                    <a:pt x="130629" y="453374"/>
                  </a:cubicBezTo>
                  <a:cubicBezTo>
                    <a:pt x="42092" y="492562"/>
                    <a:pt x="21046" y="507802"/>
                    <a:pt x="0" y="523042"/>
                  </a:cubicBezTo>
                </a:path>
              </a:pathLst>
            </a:custGeom>
            <a:noFill/>
            <a:ln>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Tree>
    <p:extLst>
      <p:ext uri="{BB962C8B-B14F-4D97-AF65-F5344CB8AC3E}">
        <p14:creationId xmlns:p14="http://schemas.microsoft.com/office/powerpoint/2010/main" val="2620866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2">
                                            <p:txEl>
                                              <p:pRg st="0" end="0"/>
                                            </p:txEl>
                                          </p:spTgt>
                                        </p:tgtEl>
                                        <p:attrNameLst>
                                          <p:attrName>style.visibility</p:attrName>
                                        </p:attrNameLst>
                                      </p:cBhvr>
                                      <p:to>
                                        <p:strVal val="visible"/>
                                      </p:to>
                                    </p:set>
                                    <p:animEffect transition="in" filter="wipe(left)">
                                      <p:cBhvr>
                                        <p:cTn id="12" dur="500"/>
                                        <p:tgtEl>
                                          <p:spTgt spid="2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9"/>
          <p:cNvPicPr>
            <a:picLocks noChangeAspect="1"/>
          </p:cNvPicPr>
          <p:nvPr/>
        </p:nvPicPr>
        <p:blipFill>
          <a:blip r:embed="rId2"/>
          <a:stretch>
            <a:fillRect/>
          </a:stretch>
        </p:blipFill>
        <p:spPr>
          <a:xfrm>
            <a:off x="11343646" y="364052"/>
            <a:ext cx="583170" cy="583170"/>
          </a:xfrm>
          <a:prstGeom prst="rect">
            <a:avLst/>
          </a:prstGeom>
        </p:spPr>
      </p:pic>
      <p:sp>
        <p:nvSpPr>
          <p:cNvPr id="5" name="Titre 4"/>
          <p:cNvSpPr>
            <a:spLocks noGrp="1"/>
          </p:cNvSpPr>
          <p:nvPr>
            <p:ph type="title"/>
          </p:nvPr>
        </p:nvSpPr>
        <p:spPr>
          <a:xfrm>
            <a:off x="848354" y="66351"/>
            <a:ext cx="10827040" cy="567439"/>
          </a:xfrm>
        </p:spPr>
        <p:txBody>
          <a:bodyPr/>
          <a:lstStyle/>
          <a:p>
            <a:r>
              <a:rPr lang="fr-FR" sz="1400" noProof="0" dirty="0"/>
              <a:t>La deuxième étape de notre démarche consiste à analyser les résultats du tableau afin de déterminer comment la variable indépendante (la vitesse de l’aimant) influence la variable dépendante (l’intensité du courant induit), en précisant s’il y a augmentation, diminution ou invariance.</a:t>
            </a:r>
          </a:p>
        </p:txBody>
      </p:sp>
      <p:sp>
        <p:nvSpPr>
          <p:cNvPr id="7" name="Espace réservé du contenu 6"/>
          <p:cNvSpPr>
            <a:spLocks noGrp="1"/>
          </p:cNvSpPr>
          <p:nvPr>
            <p:ph sz="quarter" idx="11"/>
          </p:nvPr>
        </p:nvSpPr>
        <p:spPr>
          <a:xfrm>
            <a:off x="1023928" y="731555"/>
            <a:ext cx="10277475" cy="268287"/>
          </a:xfrm>
        </p:spPr>
        <p:txBody>
          <a:bodyPr/>
          <a:lstStyle/>
          <a:p>
            <a:r>
              <a:rPr lang="fr-FR" noProof="0" dirty="0"/>
              <a:t>L’</a:t>
            </a:r>
            <a:r>
              <a:rPr lang="fr-FR" noProof="0" dirty="0" err="1"/>
              <a:t>enseignant.e</a:t>
            </a:r>
            <a:r>
              <a:rPr lang="fr-FR" noProof="0" dirty="0"/>
              <a:t> lit la consigne en précisant les données. Il explique ce qui est demandé. </a:t>
            </a:r>
          </a:p>
        </p:txBody>
      </p:sp>
      <p:sp>
        <p:nvSpPr>
          <p:cNvPr id="8" name="ZoneTexte 7"/>
          <p:cNvSpPr txBox="1"/>
          <p:nvPr/>
        </p:nvSpPr>
        <p:spPr>
          <a:xfrm>
            <a:off x="11746730" y="53340"/>
            <a:ext cx="306648" cy="369332"/>
          </a:xfrm>
          <a:prstGeom prst="rect">
            <a:avLst/>
          </a:prstGeom>
          <a:solidFill>
            <a:srgbClr val="C00000"/>
          </a:solidFill>
        </p:spPr>
        <p:txBody>
          <a:bodyPr wrap="square" rtlCol="0">
            <a:spAutoFit/>
          </a:bodyPr>
          <a:lstStyle/>
          <a:p>
            <a:pPr algn="ctr"/>
            <a:r>
              <a:rPr lang="fr-FR" b="1" noProof="0" dirty="0">
                <a:solidFill>
                  <a:schemeClr val="bg1"/>
                </a:solidFill>
              </a:rPr>
              <a:t>M</a:t>
            </a:r>
          </a:p>
        </p:txBody>
      </p:sp>
      <p:sp>
        <p:nvSpPr>
          <p:cNvPr id="15" name="Rectangle à coins arrondis 5">
            <a:extLst>
              <a:ext uri="{FF2B5EF4-FFF2-40B4-BE49-F238E27FC236}">
                <a16:creationId xmlns:a16="http://schemas.microsoft.com/office/drawing/2014/main" id="{17BF1CAA-5515-977E-3BEB-AB53EEA56887}"/>
              </a:ext>
            </a:extLst>
          </p:cNvPr>
          <p:cNvSpPr/>
          <p:nvPr/>
        </p:nvSpPr>
        <p:spPr>
          <a:xfrm>
            <a:off x="215065" y="1053676"/>
            <a:ext cx="1927772" cy="408351"/>
          </a:xfrm>
          <a:prstGeom prst="roundRect">
            <a:avLst/>
          </a:prstGeom>
          <a:solidFill>
            <a:srgbClr val="FFC0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Calibri" panose="020F0502020204030204"/>
                <a:ea typeface="+mn-ea"/>
                <a:cs typeface="+mn-cs"/>
              </a:rPr>
              <a:t>Tâche principale</a:t>
            </a:r>
          </a:p>
        </p:txBody>
      </p:sp>
      <p:sp>
        <p:nvSpPr>
          <p:cNvPr id="14" name="Freeform 3296"/>
          <p:cNvSpPr/>
          <p:nvPr/>
        </p:nvSpPr>
        <p:spPr>
          <a:xfrm>
            <a:off x="348976" y="1586345"/>
            <a:ext cx="11392464" cy="324000"/>
          </a:xfrm>
          <a:custGeom>
            <a:avLst/>
            <a:gdLst/>
            <a:ahLst/>
            <a:cxnLst/>
            <a:rect l="0" t="0" r="0" b="0"/>
            <a:pathLst>
              <a:path w="6062395" h="217233">
                <a:moveTo>
                  <a:pt x="0" y="0"/>
                </a:moveTo>
                <a:lnTo>
                  <a:pt x="0" y="217233"/>
                </a:lnTo>
                <a:lnTo>
                  <a:pt x="6026403" y="217233"/>
                </a:lnTo>
                <a:cubicBezTo>
                  <a:pt x="6046279" y="217233"/>
                  <a:pt x="6062395" y="201117"/>
                  <a:pt x="6062395" y="181241"/>
                </a:cubicBezTo>
                <a:lnTo>
                  <a:pt x="6062395" y="36017"/>
                </a:lnTo>
                <a:cubicBezTo>
                  <a:pt x="6062395" y="16128"/>
                  <a:pt x="6046279" y="0"/>
                  <a:pt x="6026403" y="0"/>
                </a:cubicBezTo>
                <a:close/>
                <a:moveTo>
                  <a:pt x="0" y="0"/>
                </a:moveTo>
              </a:path>
            </a:pathLst>
          </a:custGeom>
          <a:solidFill>
            <a:srgbClr val="FFE9D6">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dirty="0">
              <a:ln>
                <a:noFill/>
              </a:ln>
              <a:solidFill>
                <a:prstClr val="white"/>
              </a:solidFill>
              <a:effectLst/>
              <a:uLnTx/>
              <a:uFillTx/>
              <a:latin typeface="Calibri"/>
              <a:ea typeface="+mn-ea"/>
              <a:cs typeface="+mn-cs"/>
            </a:endParaRPr>
          </a:p>
        </p:txBody>
      </p:sp>
      <p:sp>
        <p:nvSpPr>
          <p:cNvPr id="16" name="Rectangle 3375"/>
          <p:cNvSpPr/>
          <p:nvPr/>
        </p:nvSpPr>
        <p:spPr>
          <a:xfrm>
            <a:off x="490092" y="1579078"/>
            <a:ext cx="3104630" cy="307777"/>
          </a:xfrm>
          <a:prstGeom prst="rect">
            <a:avLst/>
          </a:prstGeom>
        </p:spPr>
        <p:txBody>
          <a:bodyPr wrap="square" lIns="0" tIns="0" rIns="0" bIns="0">
            <a:spAutoFit/>
          </a:bodyPr>
          <a:lstStyle/>
          <a:p>
            <a:pPr lvl="0" defTabSz="914400"/>
            <a:r>
              <a:rPr kumimoji="0" lang="fr-FR" sz="2000" b="1" i="0" u="none" strike="noStrike" kern="0" cap="none" spc="0" normalizeH="0" baseline="0" noProof="0" dirty="0">
                <a:ln>
                  <a:noFill/>
                </a:ln>
                <a:solidFill>
                  <a:srgbClr val="F5821F"/>
                </a:solidFill>
                <a:effectLst/>
                <a:uLnTx/>
                <a:uFillTx/>
                <a:latin typeface="Calibri-Bold"/>
              </a:rPr>
              <a:t>2. </a:t>
            </a:r>
            <a:r>
              <a:rPr lang="fr-FR" sz="2000" kern="0" noProof="0" dirty="0">
                <a:solidFill>
                  <a:srgbClr val="231F20"/>
                </a:solidFill>
              </a:rPr>
              <a:t>Tirer une conclusion.</a:t>
            </a:r>
            <a:endParaRPr kumimoji="0" lang="fr-FR" sz="2000" b="0" i="0" u="none" strike="noStrike" kern="0" cap="none" spc="0" normalizeH="0" baseline="0" noProof="0" dirty="0">
              <a:ln>
                <a:noFill/>
              </a:ln>
              <a:solidFill>
                <a:srgbClr val="231F20"/>
              </a:solidFill>
              <a:effectLst/>
              <a:uLnTx/>
              <a:uFillTx/>
            </a:endParaRPr>
          </a:p>
        </p:txBody>
      </p:sp>
      <p:sp>
        <p:nvSpPr>
          <p:cNvPr id="19" name="Rectangle 3388"/>
          <p:cNvSpPr/>
          <p:nvPr/>
        </p:nvSpPr>
        <p:spPr>
          <a:xfrm>
            <a:off x="6059163" y="3079818"/>
            <a:ext cx="3288721" cy="276999"/>
          </a:xfrm>
          <a:prstGeom prst="rect">
            <a:avLst/>
          </a:prstGeom>
        </p:spPr>
        <p:txBody>
          <a:bodyPr wrap="none" lIns="0" tIns="0" rIns="0" bIns="0">
            <a:spAutoFit/>
          </a:bodyPr>
          <a:lstStyle/>
          <a:p>
            <a:pPr defTabSz="914400">
              <a:tabLst>
                <a:tab pos="1269738" algn="l"/>
                <a:tab pos="2777314" algn="l"/>
              </a:tabLst>
            </a:pPr>
            <a:r>
              <a:rPr lang="fr-FR" kern="0" noProof="0" dirty="0">
                <a:solidFill>
                  <a:srgbClr val="243D98"/>
                </a:solidFill>
                <a:latin typeface="Ink Free" panose="03080402000500000000" pitchFamily="66" charset="0"/>
              </a:rPr>
              <a:t>0 mA	0,5 mA	1 mA</a:t>
            </a:r>
          </a:p>
        </p:txBody>
      </p:sp>
      <p:graphicFrame>
        <p:nvGraphicFramePr>
          <p:cNvPr id="20" name="Table 19"/>
          <p:cNvGraphicFramePr>
            <a:graphicFrameLocks noGrp="1"/>
          </p:cNvGraphicFramePr>
          <p:nvPr>
            <p:extLst>
              <p:ext uri="{D42A27DB-BD31-4B8C-83A1-F6EECF244321}">
                <p14:modId xmlns:p14="http://schemas.microsoft.com/office/powerpoint/2010/main" val="3787557396"/>
              </p:ext>
            </p:extLst>
          </p:nvPr>
        </p:nvGraphicFramePr>
        <p:xfrm>
          <a:off x="1475936" y="2717650"/>
          <a:ext cx="8670028" cy="741680"/>
        </p:xfrm>
        <a:graphic>
          <a:graphicData uri="http://schemas.openxmlformats.org/drawingml/2006/table">
            <a:tbl>
              <a:tblPr firstRow="1" bandRow="1">
                <a:tableStyleId>{5940675A-B579-460E-94D1-54222C63F5DA}</a:tableStyleId>
              </a:tblPr>
              <a:tblGrid>
                <a:gridCol w="3747600">
                  <a:extLst>
                    <a:ext uri="{9D8B030D-6E8A-4147-A177-3AD203B41FA5}">
                      <a16:colId xmlns:a16="http://schemas.microsoft.com/office/drawing/2014/main" val="2371993903"/>
                    </a:ext>
                  </a:extLst>
                </a:gridCol>
                <a:gridCol w="1605517">
                  <a:extLst>
                    <a:ext uri="{9D8B030D-6E8A-4147-A177-3AD203B41FA5}">
                      <a16:colId xmlns:a16="http://schemas.microsoft.com/office/drawing/2014/main" val="3596034221"/>
                    </a:ext>
                  </a:extLst>
                </a:gridCol>
                <a:gridCol w="1722474">
                  <a:extLst>
                    <a:ext uri="{9D8B030D-6E8A-4147-A177-3AD203B41FA5}">
                      <a16:colId xmlns:a16="http://schemas.microsoft.com/office/drawing/2014/main" val="2987946386"/>
                    </a:ext>
                  </a:extLst>
                </a:gridCol>
                <a:gridCol w="1594437">
                  <a:extLst>
                    <a:ext uri="{9D8B030D-6E8A-4147-A177-3AD203B41FA5}">
                      <a16:colId xmlns:a16="http://schemas.microsoft.com/office/drawing/2014/main" val="1107029139"/>
                    </a:ext>
                  </a:extLst>
                </a:gridCol>
              </a:tblGrid>
              <a:tr h="370840">
                <a:tc>
                  <a:txBody>
                    <a:bodyPr/>
                    <a:lstStyle/>
                    <a:p>
                      <a:r>
                        <a:rPr lang="fr-FR" noProof="0" dirty="0"/>
                        <a:t>La vitesse du mouvement de l’aimant </a:t>
                      </a:r>
                      <a:endParaRPr lang="fr-FR"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u="none" strike="noStrike" kern="0" cap="none" spc="0" normalizeH="0" baseline="0" noProof="0" dirty="0">
                          <a:ln>
                            <a:noFill/>
                          </a:ln>
                          <a:effectLst/>
                          <a:uLnTx/>
                          <a:uFillTx/>
                        </a:rPr>
                        <a:t>Nulle</a:t>
                      </a:r>
                      <a:endParaRPr lang="fr-FR"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u="none" strike="noStrike" kern="0" cap="none" spc="0" normalizeH="0" baseline="0" noProof="0" dirty="0">
                          <a:ln>
                            <a:noFill/>
                          </a:ln>
                          <a:effectLst/>
                          <a:uLnTx/>
                          <a:uFillTx/>
                        </a:rPr>
                        <a:t>Petite</a:t>
                      </a:r>
                      <a:endParaRPr lang="fr-FR"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u="none" strike="noStrike" kern="0" cap="none" spc="0" normalizeH="0" baseline="0" noProof="0" dirty="0">
                          <a:ln>
                            <a:noFill/>
                          </a:ln>
                          <a:effectLst/>
                          <a:uLnTx/>
                          <a:uFillTx/>
                        </a:rPr>
                        <a:t>Grande</a:t>
                      </a:r>
                      <a:endParaRPr kumimoji="0" lang="fr-FR" sz="1800" b="1" i="0" u="none" strike="noStrike" kern="0" cap="none" spc="0" normalizeH="0" baseline="0" noProof="0" dirty="0">
                        <a:ln>
                          <a:noFill/>
                        </a:ln>
                        <a:solidFill>
                          <a:schemeClr val="tx1"/>
                        </a:solidFill>
                        <a:effectLst/>
                        <a:uLnTx/>
                        <a:uFillTx/>
                        <a:latin typeface="+mn-lt"/>
                        <a:cs typeface="Times New Roman" panose="02020603050405020304" pitchFamily="18" charset="0"/>
                      </a:endParaRPr>
                    </a:p>
                  </a:txBody>
                  <a:tcPr/>
                </a:tc>
                <a:extLst>
                  <a:ext uri="{0D108BD9-81ED-4DB2-BD59-A6C34878D82A}">
                    <a16:rowId xmlns:a16="http://schemas.microsoft.com/office/drawing/2014/main" val="2712930537"/>
                  </a:ext>
                </a:extLst>
              </a:tr>
              <a:tr h="370840">
                <a:tc>
                  <a:txBody>
                    <a:bodyPr/>
                    <a:lstStyle/>
                    <a:p>
                      <a:r>
                        <a:rPr lang="fr-FR" noProof="0" dirty="0"/>
                        <a:t>L’intensité du courant induit</a:t>
                      </a:r>
                      <a:endParaRPr lang="fr-FR" noProof="0" dirty="0">
                        <a:solidFill>
                          <a:schemeClr val="tx1"/>
                        </a:solidFill>
                      </a:endParaRPr>
                    </a:p>
                  </a:txBody>
                  <a:tcPr/>
                </a:tc>
                <a:tc>
                  <a:txBody>
                    <a:bodyPr/>
                    <a:lstStyle/>
                    <a:p>
                      <a:pPr algn="ctr"/>
                      <a:r>
                        <a:rPr lang="fr-FR" sz="1000" noProof="0" dirty="0"/>
                        <a:t>………………………….</a:t>
                      </a:r>
                      <a:endParaRPr lang="fr-FR" sz="1000" noProof="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dirty="0">
                          <a:ln>
                            <a:noFill/>
                          </a:ln>
                          <a:effectLst/>
                          <a:uLnTx/>
                          <a:uFillTx/>
                        </a:rPr>
                        <a:t>………………………….</a:t>
                      </a:r>
                      <a:endParaRPr kumimoji="0" lang="fr-FR"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dirty="0">
                          <a:ln>
                            <a:noFill/>
                          </a:ln>
                          <a:effectLst/>
                          <a:uLnTx/>
                          <a:uFillTx/>
                        </a:rPr>
                        <a:t>………………………….</a:t>
                      </a:r>
                      <a:endParaRPr kumimoji="0" lang="fr-FR"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877878276"/>
                  </a:ext>
                </a:extLst>
              </a:tr>
            </a:tbl>
          </a:graphicData>
        </a:graphic>
      </p:graphicFrame>
      <p:grpSp>
        <p:nvGrpSpPr>
          <p:cNvPr id="3" name="Groupe 2">
            <a:extLst>
              <a:ext uri="{FF2B5EF4-FFF2-40B4-BE49-F238E27FC236}">
                <a16:creationId xmlns:a16="http://schemas.microsoft.com/office/drawing/2014/main" id="{BC987364-EF90-5145-D04C-6F8C43E11FC1}"/>
              </a:ext>
            </a:extLst>
          </p:cNvPr>
          <p:cNvGrpSpPr/>
          <p:nvPr/>
        </p:nvGrpSpPr>
        <p:grpSpPr>
          <a:xfrm>
            <a:off x="5273881" y="2003906"/>
            <a:ext cx="4721229" cy="673245"/>
            <a:chOff x="5273881" y="2003906"/>
            <a:chExt cx="4721229" cy="673245"/>
          </a:xfrm>
        </p:grpSpPr>
        <p:sp>
          <p:nvSpPr>
            <p:cNvPr id="2" name="Left Brace 1"/>
            <p:cNvSpPr/>
            <p:nvPr/>
          </p:nvSpPr>
          <p:spPr>
            <a:xfrm rot="5400000">
              <a:off x="7552448" y="234490"/>
              <a:ext cx="216295" cy="4669028"/>
            </a:xfrm>
            <a:prstGeom prst="leftBrace">
              <a:avLst>
                <a:gd name="adj1" fmla="val 8333"/>
                <a:gd name="adj2" fmla="val 49444"/>
              </a:avLst>
            </a:prstGeom>
            <a:ln w="28575">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21" name="TextBox 20"/>
            <p:cNvSpPr txBox="1"/>
            <p:nvPr/>
          </p:nvSpPr>
          <p:spPr>
            <a:xfrm>
              <a:off x="5273881" y="2003906"/>
              <a:ext cx="4721229" cy="369332"/>
            </a:xfrm>
            <a:prstGeom prst="rect">
              <a:avLst/>
            </a:prstGeom>
            <a:noFill/>
          </p:spPr>
          <p:txBody>
            <a:bodyPr wrap="none" rtlCol="0">
              <a:spAutoFit/>
            </a:bodyPr>
            <a:lstStyle/>
            <a:p>
              <a:r>
                <a:rPr lang="fr-FR" noProof="0" dirty="0">
                  <a:solidFill>
                    <a:srgbClr val="FF0000"/>
                  </a:solidFill>
                </a:rPr>
                <a:t>La vitesse de mouvement de l’aimant augmente </a:t>
              </a:r>
            </a:p>
          </p:txBody>
        </p:sp>
      </p:grpSp>
      <p:grpSp>
        <p:nvGrpSpPr>
          <p:cNvPr id="4" name="Groupe 3">
            <a:extLst>
              <a:ext uri="{FF2B5EF4-FFF2-40B4-BE49-F238E27FC236}">
                <a16:creationId xmlns:a16="http://schemas.microsoft.com/office/drawing/2014/main" id="{63E6A79E-178A-1F56-190F-A4E29DB4714D}"/>
              </a:ext>
            </a:extLst>
          </p:cNvPr>
          <p:cNvGrpSpPr/>
          <p:nvPr/>
        </p:nvGrpSpPr>
        <p:grpSpPr>
          <a:xfrm>
            <a:off x="5326081" y="3564444"/>
            <a:ext cx="4947829" cy="626386"/>
            <a:chOff x="5326081" y="3564444"/>
            <a:chExt cx="4947829" cy="626386"/>
          </a:xfrm>
        </p:grpSpPr>
        <p:sp>
          <p:nvSpPr>
            <p:cNvPr id="22" name="Left Brace 21"/>
            <p:cNvSpPr/>
            <p:nvPr/>
          </p:nvSpPr>
          <p:spPr>
            <a:xfrm rot="16200000">
              <a:off x="7552448" y="1338078"/>
              <a:ext cx="216295" cy="4669028"/>
            </a:xfrm>
            <a:prstGeom prst="leftBrace">
              <a:avLst>
                <a:gd name="adj1" fmla="val 8333"/>
                <a:gd name="adj2" fmla="val 49444"/>
              </a:avLst>
            </a:prstGeom>
            <a:ln w="28575">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23" name="TextBox 22"/>
            <p:cNvSpPr txBox="1"/>
            <p:nvPr/>
          </p:nvSpPr>
          <p:spPr>
            <a:xfrm>
              <a:off x="5326081" y="3821498"/>
              <a:ext cx="4947829" cy="369332"/>
            </a:xfrm>
            <a:prstGeom prst="rect">
              <a:avLst/>
            </a:prstGeom>
            <a:noFill/>
          </p:spPr>
          <p:txBody>
            <a:bodyPr wrap="none" rtlCol="0">
              <a:spAutoFit/>
            </a:bodyPr>
            <a:lstStyle/>
            <a:p>
              <a:r>
                <a:rPr lang="fr-FR" noProof="0" dirty="0">
                  <a:solidFill>
                    <a:srgbClr val="FF0000"/>
                  </a:solidFill>
                </a:rPr>
                <a:t>L’intensité du courant électrique induit augmente </a:t>
              </a:r>
            </a:p>
          </p:txBody>
        </p:sp>
      </p:grpSp>
    </p:spTree>
    <p:extLst>
      <p:ext uri="{BB962C8B-B14F-4D97-AF65-F5344CB8AC3E}">
        <p14:creationId xmlns:p14="http://schemas.microsoft.com/office/powerpoint/2010/main" val="4223746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9"/>
          <p:cNvPicPr>
            <a:picLocks noChangeAspect="1"/>
          </p:cNvPicPr>
          <p:nvPr/>
        </p:nvPicPr>
        <p:blipFill>
          <a:blip r:embed="rId2"/>
          <a:stretch>
            <a:fillRect/>
          </a:stretch>
        </p:blipFill>
        <p:spPr>
          <a:xfrm>
            <a:off x="11216900" y="336343"/>
            <a:ext cx="583170" cy="583170"/>
          </a:xfrm>
          <a:prstGeom prst="rect">
            <a:avLst/>
          </a:prstGeom>
        </p:spPr>
      </p:pic>
      <p:sp>
        <p:nvSpPr>
          <p:cNvPr id="5" name="Titre 4"/>
          <p:cNvSpPr>
            <a:spLocks noGrp="1"/>
          </p:cNvSpPr>
          <p:nvPr>
            <p:ph type="title"/>
          </p:nvPr>
        </p:nvSpPr>
        <p:spPr>
          <a:xfrm>
            <a:off x="848354" y="312853"/>
            <a:ext cx="10827040" cy="320937"/>
          </a:xfrm>
        </p:spPr>
        <p:txBody>
          <a:bodyPr/>
          <a:lstStyle/>
          <a:p>
            <a:r>
              <a:rPr lang="fr-FR" sz="1400" noProof="0" dirty="0"/>
              <a:t>Puis, je tire une conclusion. Enfin, je précise si l’hypothèse est confirmée ou infirmée.</a:t>
            </a:r>
          </a:p>
        </p:txBody>
      </p:sp>
      <p:sp>
        <p:nvSpPr>
          <p:cNvPr id="7" name="Espace réservé du contenu 6"/>
          <p:cNvSpPr>
            <a:spLocks noGrp="1"/>
          </p:cNvSpPr>
          <p:nvPr>
            <p:ph sz="quarter" idx="11"/>
          </p:nvPr>
        </p:nvSpPr>
        <p:spPr>
          <a:xfrm>
            <a:off x="1023928" y="731555"/>
            <a:ext cx="10277475" cy="268287"/>
          </a:xfrm>
        </p:spPr>
        <p:txBody>
          <a:bodyPr/>
          <a:lstStyle/>
          <a:p>
            <a:r>
              <a:rPr lang="fr-FR" noProof="0" dirty="0"/>
              <a:t>L’</a:t>
            </a:r>
            <a:r>
              <a:rPr lang="fr-FR" noProof="0" dirty="0" err="1"/>
              <a:t>enseignant.e</a:t>
            </a:r>
            <a:r>
              <a:rPr lang="fr-FR" noProof="0" dirty="0"/>
              <a:t> relie avec l’hypothèse et incite les élèves à retenir la conclusion et la généraliser.</a:t>
            </a:r>
          </a:p>
        </p:txBody>
      </p:sp>
      <p:sp>
        <p:nvSpPr>
          <p:cNvPr id="8" name="ZoneTexte 7"/>
          <p:cNvSpPr txBox="1"/>
          <p:nvPr/>
        </p:nvSpPr>
        <p:spPr>
          <a:xfrm>
            <a:off x="11746730" y="53340"/>
            <a:ext cx="306648" cy="369332"/>
          </a:xfrm>
          <a:prstGeom prst="rect">
            <a:avLst/>
          </a:prstGeom>
          <a:solidFill>
            <a:srgbClr val="C00000"/>
          </a:solidFill>
        </p:spPr>
        <p:txBody>
          <a:bodyPr wrap="square" rtlCol="0">
            <a:spAutoFit/>
          </a:bodyPr>
          <a:lstStyle/>
          <a:p>
            <a:pPr algn="ctr"/>
            <a:r>
              <a:rPr lang="fr-FR" b="1" noProof="0" dirty="0">
                <a:solidFill>
                  <a:schemeClr val="bg1"/>
                </a:solidFill>
              </a:rPr>
              <a:t>M</a:t>
            </a:r>
          </a:p>
        </p:txBody>
      </p:sp>
      <p:sp>
        <p:nvSpPr>
          <p:cNvPr id="15" name="Rectangle à coins arrondis 5">
            <a:extLst>
              <a:ext uri="{FF2B5EF4-FFF2-40B4-BE49-F238E27FC236}">
                <a16:creationId xmlns:a16="http://schemas.microsoft.com/office/drawing/2014/main" id="{17BF1CAA-5515-977E-3BEB-AB53EEA56887}"/>
              </a:ext>
            </a:extLst>
          </p:cNvPr>
          <p:cNvSpPr/>
          <p:nvPr/>
        </p:nvSpPr>
        <p:spPr>
          <a:xfrm>
            <a:off x="215065" y="1053676"/>
            <a:ext cx="1927772" cy="408351"/>
          </a:xfrm>
          <a:prstGeom prst="roundRect">
            <a:avLst/>
          </a:prstGeom>
          <a:solidFill>
            <a:srgbClr val="FFC00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000" b="1" i="1" u="none" strike="noStrike" kern="1200" cap="none" spc="0" normalizeH="0" baseline="0" noProof="0" dirty="0">
                <a:ln>
                  <a:noFill/>
                </a:ln>
                <a:solidFill>
                  <a:prstClr val="black"/>
                </a:solidFill>
                <a:effectLst/>
                <a:uLnTx/>
                <a:uFillTx/>
                <a:latin typeface="Calibri" panose="020F0502020204030204"/>
                <a:ea typeface="+mn-ea"/>
                <a:cs typeface="+mn-cs"/>
              </a:rPr>
              <a:t>Tâche principale</a:t>
            </a:r>
          </a:p>
        </p:txBody>
      </p:sp>
      <p:sp>
        <p:nvSpPr>
          <p:cNvPr id="14" name="Freeform 3296"/>
          <p:cNvSpPr/>
          <p:nvPr/>
        </p:nvSpPr>
        <p:spPr>
          <a:xfrm>
            <a:off x="348976" y="1586345"/>
            <a:ext cx="11392464" cy="324000"/>
          </a:xfrm>
          <a:custGeom>
            <a:avLst/>
            <a:gdLst/>
            <a:ahLst/>
            <a:cxnLst/>
            <a:rect l="0" t="0" r="0" b="0"/>
            <a:pathLst>
              <a:path w="6062395" h="217233">
                <a:moveTo>
                  <a:pt x="0" y="0"/>
                </a:moveTo>
                <a:lnTo>
                  <a:pt x="0" y="217233"/>
                </a:lnTo>
                <a:lnTo>
                  <a:pt x="6026403" y="217233"/>
                </a:lnTo>
                <a:cubicBezTo>
                  <a:pt x="6046279" y="217233"/>
                  <a:pt x="6062395" y="201117"/>
                  <a:pt x="6062395" y="181241"/>
                </a:cubicBezTo>
                <a:lnTo>
                  <a:pt x="6062395" y="36017"/>
                </a:lnTo>
                <a:cubicBezTo>
                  <a:pt x="6062395" y="16128"/>
                  <a:pt x="6046279" y="0"/>
                  <a:pt x="6026403" y="0"/>
                </a:cubicBezTo>
                <a:close/>
                <a:moveTo>
                  <a:pt x="0" y="0"/>
                </a:moveTo>
              </a:path>
            </a:pathLst>
          </a:custGeom>
          <a:solidFill>
            <a:srgbClr val="FFE9D6">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3200" b="0" i="0" u="none" strike="noStrike" kern="0" cap="none" spc="0" normalizeH="0" baseline="0" noProof="0" dirty="0">
              <a:ln>
                <a:noFill/>
              </a:ln>
              <a:solidFill>
                <a:prstClr val="white"/>
              </a:solidFill>
              <a:effectLst/>
              <a:uLnTx/>
              <a:uFillTx/>
              <a:latin typeface="Calibri"/>
              <a:ea typeface="+mn-ea"/>
              <a:cs typeface="+mn-cs"/>
            </a:endParaRPr>
          </a:p>
        </p:txBody>
      </p:sp>
      <p:sp>
        <p:nvSpPr>
          <p:cNvPr id="16" name="Rectangle 3375"/>
          <p:cNvSpPr/>
          <p:nvPr/>
        </p:nvSpPr>
        <p:spPr>
          <a:xfrm>
            <a:off x="490092" y="1579078"/>
            <a:ext cx="3104630" cy="307777"/>
          </a:xfrm>
          <a:prstGeom prst="rect">
            <a:avLst/>
          </a:prstGeom>
        </p:spPr>
        <p:txBody>
          <a:bodyPr wrap="square" lIns="0" tIns="0" rIns="0" bIns="0">
            <a:spAutoFit/>
          </a:bodyPr>
          <a:lstStyle/>
          <a:p>
            <a:pPr lvl="0" defTabSz="914400"/>
            <a:r>
              <a:rPr kumimoji="0" lang="fr-FR" sz="2000" b="1" i="0" u="none" strike="noStrike" kern="0" cap="none" spc="0" normalizeH="0" baseline="0" noProof="0" dirty="0">
                <a:ln>
                  <a:noFill/>
                </a:ln>
                <a:solidFill>
                  <a:srgbClr val="F5821F"/>
                </a:solidFill>
                <a:effectLst/>
                <a:uLnTx/>
                <a:uFillTx/>
                <a:latin typeface="Calibri-Bold"/>
              </a:rPr>
              <a:t>2. </a:t>
            </a:r>
            <a:r>
              <a:rPr lang="fr-FR" sz="2000" kern="0" noProof="0" dirty="0">
                <a:solidFill>
                  <a:srgbClr val="231F20"/>
                </a:solidFill>
              </a:rPr>
              <a:t>Tirer une conclusion.</a:t>
            </a:r>
            <a:endParaRPr kumimoji="0" lang="fr-FR" sz="2000" b="0" i="0" u="none" strike="noStrike" kern="0" cap="none" spc="0" normalizeH="0" baseline="0" noProof="0" dirty="0">
              <a:ln>
                <a:noFill/>
              </a:ln>
              <a:solidFill>
                <a:srgbClr val="231F20"/>
              </a:solidFill>
              <a:effectLst/>
              <a:uLnTx/>
              <a:uFillTx/>
            </a:endParaRPr>
          </a:p>
        </p:txBody>
      </p:sp>
      <p:sp>
        <p:nvSpPr>
          <p:cNvPr id="17" name="Rectangle 3373"/>
          <p:cNvSpPr/>
          <p:nvPr/>
        </p:nvSpPr>
        <p:spPr>
          <a:xfrm>
            <a:off x="848354" y="4588847"/>
            <a:ext cx="10951716" cy="635239"/>
          </a:xfrm>
          <a:prstGeom prst="rect">
            <a:avLst/>
          </a:prstGeom>
        </p:spPr>
        <p:txBody>
          <a:bodyPr wrap="none" lIns="0" tIns="0" rIns="0" bIns="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fr-FR" sz="2400" b="0" i="0" u="none" strike="noStrike" kern="0" cap="none" spc="0" normalizeH="0" baseline="0" noProof="0" dirty="0">
                <a:ln>
                  <a:noFill/>
                </a:ln>
                <a:solidFill>
                  <a:srgbClr val="231F20"/>
                </a:solidFill>
                <a:effectLst/>
                <a:uLnTx/>
                <a:uFillTx/>
              </a:rPr>
              <a:t>Si la vitesse de l’aimant</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rPr>
              <a:t>, alors l’intensité du courant induit </a:t>
            </a:r>
            <a:r>
              <a:rPr kumimoji="0" lang="fr-FR" sz="1400" b="0" i="0" u="none" strike="noStrike" kern="0" cap="none" spc="0" normalizeH="0" baseline="0" noProof="0" dirty="0">
                <a:ln>
                  <a:noFill/>
                </a:ln>
                <a:solidFill>
                  <a:srgbClr val="231F20"/>
                </a:solidFill>
                <a:effectLst/>
                <a:uLnTx/>
                <a:uFillTx/>
                <a:latin typeface="ArialMT-Light"/>
              </a:rPr>
              <a:t>.....................................</a:t>
            </a:r>
          </a:p>
        </p:txBody>
      </p:sp>
      <p:sp>
        <p:nvSpPr>
          <p:cNvPr id="18" name="Rectangle 3378"/>
          <p:cNvSpPr/>
          <p:nvPr/>
        </p:nvSpPr>
        <p:spPr>
          <a:xfrm>
            <a:off x="4483578" y="5984271"/>
            <a:ext cx="1048364" cy="369332"/>
          </a:xfrm>
          <a:prstGeom prst="rect">
            <a:avLst/>
          </a:prstGeom>
        </p:spPr>
        <p:txBody>
          <a:bodyPr wrap="none" lIns="0" tIns="0" rIns="0" bIns="0">
            <a:spAutoFit/>
          </a:bodyPr>
          <a:lstStyle/>
          <a:p>
            <a:pPr defTabSz="914400"/>
            <a:r>
              <a:rPr lang="fr-FR" sz="2400" kern="0" noProof="0" dirty="0">
                <a:solidFill>
                  <a:srgbClr val="243D98"/>
                </a:solidFill>
                <a:latin typeface="Ink Free" panose="03080402000500000000" pitchFamily="66" charset="0"/>
              </a:rPr>
              <a:t>infirmée</a:t>
            </a:r>
          </a:p>
        </p:txBody>
      </p:sp>
      <p:sp>
        <p:nvSpPr>
          <p:cNvPr id="19" name="Rectangle 3388"/>
          <p:cNvSpPr/>
          <p:nvPr/>
        </p:nvSpPr>
        <p:spPr>
          <a:xfrm>
            <a:off x="6059163" y="3079818"/>
            <a:ext cx="3288721" cy="276999"/>
          </a:xfrm>
          <a:prstGeom prst="rect">
            <a:avLst/>
          </a:prstGeom>
        </p:spPr>
        <p:txBody>
          <a:bodyPr wrap="none" lIns="0" tIns="0" rIns="0" bIns="0">
            <a:spAutoFit/>
          </a:bodyPr>
          <a:lstStyle/>
          <a:p>
            <a:pPr defTabSz="914400">
              <a:tabLst>
                <a:tab pos="1269738" algn="l"/>
                <a:tab pos="2777314" algn="l"/>
              </a:tabLst>
            </a:pPr>
            <a:r>
              <a:rPr lang="fr-FR" kern="0" noProof="0" dirty="0">
                <a:solidFill>
                  <a:srgbClr val="243D98"/>
                </a:solidFill>
                <a:latin typeface="Ink Free" panose="03080402000500000000" pitchFamily="66" charset="0"/>
              </a:rPr>
              <a:t>0 mA	0,5 mA	1 mA</a:t>
            </a:r>
          </a:p>
        </p:txBody>
      </p:sp>
      <p:graphicFrame>
        <p:nvGraphicFramePr>
          <p:cNvPr id="20" name="Table 19"/>
          <p:cNvGraphicFramePr>
            <a:graphicFrameLocks noGrp="1"/>
          </p:cNvGraphicFramePr>
          <p:nvPr>
            <p:extLst>
              <p:ext uri="{D42A27DB-BD31-4B8C-83A1-F6EECF244321}">
                <p14:modId xmlns:p14="http://schemas.microsoft.com/office/powerpoint/2010/main" val="2066817156"/>
              </p:ext>
            </p:extLst>
          </p:nvPr>
        </p:nvGraphicFramePr>
        <p:xfrm>
          <a:off x="1475936" y="2717650"/>
          <a:ext cx="8670028" cy="741680"/>
        </p:xfrm>
        <a:graphic>
          <a:graphicData uri="http://schemas.openxmlformats.org/drawingml/2006/table">
            <a:tbl>
              <a:tblPr firstRow="1" bandRow="1">
                <a:tableStyleId>{5940675A-B579-460E-94D1-54222C63F5DA}</a:tableStyleId>
              </a:tblPr>
              <a:tblGrid>
                <a:gridCol w="3747600">
                  <a:extLst>
                    <a:ext uri="{9D8B030D-6E8A-4147-A177-3AD203B41FA5}">
                      <a16:colId xmlns:a16="http://schemas.microsoft.com/office/drawing/2014/main" val="2371993903"/>
                    </a:ext>
                  </a:extLst>
                </a:gridCol>
                <a:gridCol w="1605517">
                  <a:extLst>
                    <a:ext uri="{9D8B030D-6E8A-4147-A177-3AD203B41FA5}">
                      <a16:colId xmlns:a16="http://schemas.microsoft.com/office/drawing/2014/main" val="3596034221"/>
                    </a:ext>
                  </a:extLst>
                </a:gridCol>
                <a:gridCol w="1722474">
                  <a:extLst>
                    <a:ext uri="{9D8B030D-6E8A-4147-A177-3AD203B41FA5}">
                      <a16:colId xmlns:a16="http://schemas.microsoft.com/office/drawing/2014/main" val="2987946386"/>
                    </a:ext>
                  </a:extLst>
                </a:gridCol>
                <a:gridCol w="1594437">
                  <a:extLst>
                    <a:ext uri="{9D8B030D-6E8A-4147-A177-3AD203B41FA5}">
                      <a16:colId xmlns:a16="http://schemas.microsoft.com/office/drawing/2014/main" val="1107029139"/>
                    </a:ext>
                  </a:extLst>
                </a:gridCol>
              </a:tblGrid>
              <a:tr h="370840">
                <a:tc>
                  <a:txBody>
                    <a:bodyPr/>
                    <a:lstStyle/>
                    <a:p>
                      <a:r>
                        <a:rPr lang="fr-FR" noProof="0" dirty="0"/>
                        <a:t>La vitesse du mouvement de l’aimant </a:t>
                      </a:r>
                      <a:endParaRPr lang="fr-FR"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u="none" strike="noStrike" kern="0" cap="none" spc="0" normalizeH="0" baseline="0" noProof="0" dirty="0">
                          <a:ln>
                            <a:noFill/>
                          </a:ln>
                          <a:effectLst/>
                          <a:uLnTx/>
                          <a:uFillTx/>
                        </a:rPr>
                        <a:t>Nulle</a:t>
                      </a:r>
                      <a:endParaRPr lang="fr-FR"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u="none" strike="noStrike" kern="0" cap="none" spc="0" normalizeH="0" baseline="0" noProof="0" dirty="0">
                          <a:ln>
                            <a:noFill/>
                          </a:ln>
                          <a:effectLst/>
                          <a:uLnTx/>
                          <a:uFillTx/>
                        </a:rPr>
                        <a:t>Petite</a:t>
                      </a:r>
                      <a:endParaRPr lang="fr-FR"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u="none" strike="noStrike" kern="0" cap="none" spc="0" normalizeH="0" baseline="0" noProof="0" dirty="0">
                          <a:ln>
                            <a:noFill/>
                          </a:ln>
                          <a:effectLst/>
                          <a:uLnTx/>
                          <a:uFillTx/>
                        </a:rPr>
                        <a:t>Grande</a:t>
                      </a:r>
                      <a:endParaRPr kumimoji="0" lang="fr-FR" sz="1800" b="1" i="0" u="none" strike="noStrike" kern="0" cap="none" spc="0" normalizeH="0" baseline="0" noProof="0" dirty="0">
                        <a:ln>
                          <a:noFill/>
                        </a:ln>
                        <a:solidFill>
                          <a:schemeClr val="tx1"/>
                        </a:solidFill>
                        <a:effectLst/>
                        <a:uLnTx/>
                        <a:uFillTx/>
                        <a:latin typeface="+mn-lt"/>
                        <a:cs typeface="Times New Roman" panose="02020603050405020304" pitchFamily="18" charset="0"/>
                      </a:endParaRPr>
                    </a:p>
                  </a:txBody>
                  <a:tcPr/>
                </a:tc>
                <a:extLst>
                  <a:ext uri="{0D108BD9-81ED-4DB2-BD59-A6C34878D82A}">
                    <a16:rowId xmlns:a16="http://schemas.microsoft.com/office/drawing/2014/main" val="2712930537"/>
                  </a:ext>
                </a:extLst>
              </a:tr>
              <a:tr h="370840">
                <a:tc>
                  <a:txBody>
                    <a:bodyPr/>
                    <a:lstStyle/>
                    <a:p>
                      <a:r>
                        <a:rPr lang="fr-FR" noProof="0" dirty="0"/>
                        <a:t>L’intensité du courant induit</a:t>
                      </a:r>
                      <a:endParaRPr lang="fr-FR" noProof="0" dirty="0">
                        <a:solidFill>
                          <a:schemeClr val="tx1"/>
                        </a:solidFill>
                      </a:endParaRPr>
                    </a:p>
                  </a:txBody>
                  <a:tcPr/>
                </a:tc>
                <a:tc>
                  <a:txBody>
                    <a:bodyPr/>
                    <a:lstStyle/>
                    <a:p>
                      <a:pPr algn="ctr"/>
                      <a:r>
                        <a:rPr lang="fr-FR" sz="1000" noProof="0" dirty="0"/>
                        <a:t>………………………….</a:t>
                      </a:r>
                      <a:endParaRPr lang="fr-FR" sz="1000" noProof="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dirty="0">
                          <a:ln>
                            <a:noFill/>
                          </a:ln>
                          <a:effectLst/>
                          <a:uLnTx/>
                          <a:uFillTx/>
                        </a:rPr>
                        <a:t>………………………….</a:t>
                      </a:r>
                      <a:endParaRPr kumimoji="0" lang="fr-FR"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u="none" strike="noStrike" kern="1200" cap="none" spc="0" normalizeH="0" baseline="0" noProof="0" dirty="0">
                          <a:ln>
                            <a:noFill/>
                          </a:ln>
                          <a:effectLst/>
                          <a:uLnTx/>
                          <a:uFillTx/>
                        </a:rPr>
                        <a:t>………………………….</a:t>
                      </a:r>
                      <a:endParaRPr kumimoji="0" lang="fr-FR"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txBody>
                  <a:tcPr/>
                </a:tc>
                <a:extLst>
                  <a:ext uri="{0D108BD9-81ED-4DB2-BD59-A6C34878D82A}">
                    <a16:rowId xmlns:a16="http://schemas.microsoft.com/office/drawing/2014/main" val="877878276"/>
                  </a:ext>
                </a:extLst>
              </a:tr>
            </a:tbl>
          </a:graphicData>
        </a:graphic>
      </p:graphicFrame>
      <p:sp>
        <p:nvSpPr>
          <p:cNvPr id="2" name="Left Brace 1"/>
          <p:cNvSpPr/>
          <p:nvPr/>
        </p:nvSpPr>
        <p:spPr>
          <a:xfrm rot="5400000">
            <a:off x="7552448" y="234490"/>
            <a:ext cx="216295" cy="4669028"/>
          </a:xfrm>
          <a:prstGeom prst="leftBrace">
            <a:avLst>
              <a:gd name="adj1" fmla="val 8333"/>
              <a:gd name="adj2" fmla="val 49444"/>
            </a:avLst>
          </a:prstGeom>
          <a:ln w="28575">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21" name="TextBox 20"/>
          <p:cNvSpPr txBox="1"/>
          <p:nvPr/>
        </p:nvSpPr>
        <p:spPr>
          <a:xfrm>
            <a:off x="5273881" y="2003906"/>
            <a:ext cx="4721229" cy="369332"/>
          </a:xfrm>
          <a:prstGeom prst="rect">
            <a:avLst/>
          </a:prstGeom>
          <a:noFill/>
        </p:spPr>
        <p:txBody>
          <a:bodyPr wrap="none" rtlCol="0">
            <a:spAutoFit/>
          </a:bodyPr>
          <a:lstStyle/>
          <a:p>
            <a:r>
              <a:rPr lang="fr-FR" noProof="0" dirty="0">
                <a:solidFill>
                  <a:srgbClr val="FF0000"/>
                </a:solidFill>
              </a:rPr>
              <a:t>La vitesse de mouvement de l’aimant augmente </a:t>
            </a:r>
          </a:p>
        </p:txBody>
      </p:sp>
      <p:sp>
        <p:nvSpPr>
          <p:cNvPr id="22" name="Left Brace 21"/>
          <p:cNvSpPr/>
          <p:nvPr/>
        </p:nvSpPr>
        <p:spPr>
          <a:xfrm rot="16200000">
            <a:off x="7552448" y="1338078"/>
            <a:ext cx="216295" cy="4669028"/>
          </a:xfrm>
          <a:prstGeom prst="leftBrace">
            <a:avLst>
              <a:gd name="adj1" fmla="val 8333"/>
              <a:gd name="adj2" fmla="val 49444"/>
            </a:avLst>
          </a:prstGeom>
          <a:ln w="28575">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23" name="TextBox 22"/>
          <p:cNvSpPr txBox="1"/>
          <p:nvPr/>
        </p:nvSpPr>
        <p:spPr>
          <a:xfrm>
            <a:off x="5326081" y="3821498"/>
            <a:ext cx="4947829" cy="369332"/>
          </a:xfrm>
          <a:prstGeom prst="rect">
            <a:avLst/>
          </a:prstGeom>
          <a:noFill/>
        </p:spPr>
        <p:txBody>
          <a:bodyPr wrap="none" rtlCol="0">
            <a:spAutoFit/>
          </a:bodyPr>
          <a:lstStyle/>
          <a:p>
            <a:r>
              <a:rPr lang="fr-FR" noProof="0" dirty="0">
                <a:solidFill>
                  <a:srgbClr val="FF0000"/>
                </a:solidFill>
              </a:rPr>
              <a:t>L’intensité du courant électrique induit augmente </a:t>
            </a:r>
          </a:p>
        </p:txBody>
      </p:sp>
      <p:sp>
        <p:nvSpPr>
          <p:cNvPr id="3" name="Notched Right Arrow 2"/>
          <p:cNvSpPr/>
          <p:nvPr/>
        </p:nvSpPr>
        <p:spPr>
          <a:xfrm rot="5400000">
            <a:off x="7148354" y="4241121"/>
            <a:ext cx="747733" cy="555548"/>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5" name="Rectangle 3378"/>
          <p:cNvSpPr/>
          <p:nvPr/>
        </p:nvSpPr>
        <p:spPr>
          <a:xfrm>
            <a:off x="3573368" y="4822690"/>
            <a:ext cx="8174454" cy="369332"/>
          </a:xfrm>
          <a:prstGeom prst="rect">
            <a:avLst/>
          </a:prstGeom>
        </p:spPr>
        <p:txBody>
          <a:bodyPr wrap="square" lIns="0" tIns="0" rIns="0" bIns="0">
            <a:spAutoFit/>
          </a:bodyPr>
          <a:lstStyle/>
          <a:p>
            <a:pPr marL="386839" defTabSz="914400">
              <a:tabLst>
                <a:tab pos="3667241" algn="l"/>
              </a:tabLst>
            </a:pPr>
            <a:r>
              <a:rPr lang="fr-FR" sz="2400" kern="0" noProof="0" dirty="0">
                <a:solidFill>
                  <a:srgbClr val="243D98"/>
                </a:solidFill>
                <a:latin typeface="Ink Free" panose="03080402000500000000" pitchFamily="66" charset="0"/>
              </a:rPr>
              <a:t>augmente                     	                                augmente</a:t>
            </a:r>
          </a:p>
        </p:txBody>
      </p:sp>
      <p:sp>
        <p:nvSpPr>
          <p:cNvPr id="26" name="Notched Right Arrow 25"/>
          <p:cNvSpPr/>
          <p:nvPr/>
        </p:nvSpPr>
        <p:spPr>
          <a:xfrm>
            <a:off x="544747" y="5959371"/>
            <a:ext cx="1268408" cy="555548"/>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4" name="ZoneTexte 3">
            <a:extLst>
              <a:ext uri="{FF2B5EF4-FFF2-40B4-BE49-F238E27FC236}">
                <a16:creationId xmlns:a16="http://schemas.microsoft.com/office/drawing/2014/main" id="{2D4A90D9-D14B-372B-B1ED-5D7A6636A97E}"/>
              </a:ext>
            </a:extLst>
          </p:cNvPr>
          <p:cNvSpPr txBox="1"/>
          <p:nvPr/>
        </p:nvSpPr>
        <p:spPr>
          <a:xfrm>
            <a:off x="1909574" y="6002158"/>
            <a:ext cx="6728614" cy="646331"/>
          </a:xfrm>
          <a:prstGeom prst="rect">
            <a:avLst/>
          </a:prstGeom>
          <a:noFill/>
        </p:spPr>
        <p:txBody>
          <a:bodyPr wrap="square" rtlCol="0">
            <a:spAutoFit/>
          </a:bodyPr>
          <a:lstStyle/>
          <a:p>
            <a:r>
              <a:rPr lang="fr-FR" sz="2400" kern="0" dirty="0">
                <a:solidFill>
                  <a:srgbClr val="231F20"/>
                </a:solidFill>
              </a:rPr>
              <a:t>L’hypothèse est </a:t>
            </a:r>
            <a:r>
              <a:rPr lang="fr-FR" sz="1200" kern="0" dirty="0">
                <a:solidFill>
                  <a:srgbClr val="231F20"/>
                </a:solidFill>
                <a:latin typeface="ArialMT-Light"/>
              </a:rPr>
              <a:t>..................................................</a:t>
            </a:r>
          </a:p>
          <a:p>
            <a:endParaRPr lang="fr-FR" sz="1200" dirty="0"/>
          </a:p>
        </p:txBody>
      </p:sp>
    </p:spTree>
    <p:extLst>
      <p:ext uri="{BB962C8B-B14F-4D97-AF65-F5344CB8AC3E}">
        <p14:creationId xmlns:p14="http://schemas.microsoft.com/office/powerpoint/2010/main" val="203119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animBg="1"/>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9"/>
          <p:cNvPicPr>
            <a:picLocks noChangeAspect="1"/>
          </p:cNvPicPr>
          <p:nvPr/>
        </p:nvPicPr>
        <p:blipFill>
          <a:blip r:embed="rId2"/>
          <a:stretch>
            <a:fillRect/>
          </a:stretch>
        </p:blipFill>
        <p:spPr>
          <a:xfrm>
            <a:off x="11216900" y="336343"/>
            <a:ext cx="583170" cy="583170"/>
          </a:xfrm>
          <a:prstGeom prst="rect">
            <a:avLst/>
          </a:prstGeom>
        </p:spPr>
      </p:pic>
      <p:sp>
        <p:nvSpPr>
          <p:cNvPr id="4" name="ZoneTexte 3"/>
          <p:cNvSpPr txBox="1"/>
          <p:nvPr/>
        </p:nvSpPr>
        <p:spPr>
          <a:xfrm>
            <a:off x="11746730" y="53340"/>
            <a:ext cx="306648" cy="369332"/>
          </a:xfrm>
          <a:prstGeom prst="rect">
            <a:avLst/>
          </a:prstGeom>
          <a:solidFill>
            <a:srgbClr val="C00000"/>
          </a:solidFill>
        </p:spPr>
        <p:txBody>
          <a:bodyPr wrap="square" rtlCol="0">
            <a:spAutoFit/>
          </a:bodyPr>
          <a:lstStyle/>
          <a:p>
            <a:pPr algn="ctr"/>
            <a:r>
              <a:rPr lang="fr-FR" b="1" noProof="0" dirty="0">
                <a:solidFill>
                  <a:schemeClr val="bg1"/>
                </a:solidFill>
              </a:rPr>
              <a:t>M</a:t>
            </a:r>
          </a:p>
        </p:txBody>
      </p:sp>
      <p:sp>
        <p:nvSpPr>
          <p:cNvPr id="5" name="Titre 4"/>
          <p:cNvSpPr>
            <a:spLocks noGrp="1"/>
          </p:cNvSpPr>
          <p:nvPr>
            <p:ph type="title"/>
          </p:nvPr>
        </p:nvSpPr>
        <p:spPr>
          <a:xfrm>
            <a:off x="1030246" y="192505"/>
            <a:ext cx="10277091" cy="393337"/>
          </a:xfrm>
        </p:spPr>
        <p:txBody>
          <a:bodyPr/>
          <a:lstStyle/>
          <a:p>
            <a:r>
              <a:rPr lang="fr-FR" noProof="0" dirty="0"/>
              <a:t>En bilan, pour identifier, à partir de résultats expérimentaux, les facteurs qui influencent le courant électrique induit dans une bobine, on suit les étapes suivantes :</a:t>
            </a:r>
          </a:p>
        </p:txBody>
      </p:sp>
      <p:sp>
        <p:nvSpPr>
          <p:cNvPr id="7" name="Espace réservé du contenu 6"/>
          <p:cNvSpPr>
            <a:spLocks noGrp="1"/>
          </p:cNvSpPr>
          <p:nvPr>
            <p:ph sz="quarter" idx="11"/>
          </p:nvPr>
        </p:nvSpPr>
        <p:spPr/>
        <p:txBody>
          <a:bodyPr/>
          <a:lstStyle/>
          <a:p>
            <a:endParaRPr lang="fr-FR" noProof="0" dirty="0"/>
          </a:p>
        </p:txBody>
      </p:sp>
      <p:sp>
        <p:nvSpPr>
          <p:cNvPr id="2" name="Rectangle 1"/>
          <p:cNvSpPr/>
          <p:nvPr/>
        </p:nvSpPr>
        <p:spPr>
          <a:xfrm>
            <a:off x="792740" y="1957218"/>
            <a:ext cx="10424160" cy="2943563"/>
          </a:xfrm>
          <a:prstGeom prst="rect">
            <a:avLst/>
          </a:prstGeom>
          <a:noFill/>
          <a:ln w="28575">
            <a:solidFill>
              <a:schemeClr val="tx1">
                <a:lumMod val="75000"/>
                <a:lumOff val="25000"/>
              </a:schemeClr>
            </a:solidFill>
          </a:ln>
        </p:spPr>
        <p:txBody>
          <a:bodyPr wrap="square">
            <a:spAutoFit/>
          </a:bodyPr>
          <a:lstStyle/>
          <a:p>
            <a:pPr marL="350838" indent="-342900" algn="just" defTabSz="914400">
              <a:lnSpc>
                <a:spcPct val="200000"/>
              </a:lnSpc>
              <a:buClr>
                <a:srgbClr val="C00000"/>
              </a:buClr>
              <a:buFont typeface="Wingdings" panose="05000000000000000000" pitchFamily="2" charset="2"/>
              <a:buChar char="§"/>
              <a:defRPr/>
            </a:pPr>
            <a:r>
              <a:rPr lang="fr-FR" sz="2400" kern="0" noProof="0" dirty="0"/>
              <a:t>Je fais </a:t>
            </a:r>
            <a:r>
              <a:rPr lang="fr-FR" sz="2400" kern="0" noProof="0" dirty="0">
                <a:solidFill>
                  <a:srgbClr val="FF0000"/>
                </a:solidFill>
              </a:rPr>
              <a:t>varier</a:t>
            </a:r>
            <a:r>
              <a:rPr lang="fr-FR" sz="2400" kern="0" noProof="0" dirty="0"/>
              <a:t> le facteur étudié et je relève les résultats.</a:t>
            </a:r>
          </a:p>
          <a:p>
            <a:pPr marL="350838" indent="-342900" algn="just" defTabSz="914400">
              <a:lnSpc>
                <a:spcPct val="200000"/>
              </a:lnSpc>
              <a:buClr>
                <a:srgbClr val="C00000"/>
              </a:buClr>
              <a:buFont typeface="Wingdings" panose="05000000000000000000" pitchFamily="2" charset="2"/>
              <a:buChar char="§"/>
              <a:defRPr/>
            </a:pPr>
            <a:r>
              <a:rPr lang="fr-FR" sz="2400" kern="0" noProof="0" dirty="0"/>
              <a:t>J’</a:t>
            </a:r>
            <a:r>
              <a:rPr lang="fr-FR" sz="2400" kern="0" noProof="0" dirty="0">
                <a:solidFill>
                  <a:srgbClr val="FF0000"/>
                </a:solidFill>
              </a:rPr>
              <a:t>organise</a:t>
            </a:r>
            <a:r>
              <a:rPr lang="fr-FR" sz="2400" kern="0" noProof="0" dirty="0"/>
              <a:t> ces résultats sous forme de tableau.</a:t>
            </a:r>
          </a:p>
          <a:p>
            <a:pPr marL="350838" indent="-342900" algn="just" defTabSz="914400">
              <a:lnSpc>
                <a:spcPct val="200000"/>
              </a:lnSpc>
              <a:buClr>
                <a:srgbClr val="C00000"/>
              </a:buClr>
              <a:buFont typeface="Wingdings" panose="05000000000000000000" pitchFamily="2" charset="2"/>
              <a:buChar char="§"/>
              <a:defRPr/>
            </a:pPr>
            <a:r>
              <a:rPr lang="fr-FR" sz="2400" kern="0" noProof="0" dirty="0"/>
              <a:t>J’</a:t>
            </a:r>
            <a:r>
              <a:rPr lang="fr-FR" sz="2400" kern="0" noProof="0" dirty="0">
                <a:solidFill>
                  <a:srgbClr val="FF0000"/>
                </a:solidFill>
              </a:rPr>
              <a:t>observe</a:t>
            </a:r>
            <a:r>
              <a:rPr lang="fr-FR" sz="2400" kern="0" noProof="0" dirty="0"/>
              <a:t> les résultats obtenus.</a:t>
            </a:r>
          </a:p>
          <a:p>
            <a:pPr marL="350838" indent="-342900" algn="just" defTabSz="914400">
              <a:lnSpc>
                <a:spcPct val="200000"/>
              </a:lnSpc>
              <a:buClr>
                <a:srgbClr val="C00000"/>
              </a:buClr>
              <a:buFont typeface="Wingdings" panose="05000000000000000000" pitchFamily="2" charset="2"/>
              <a:buChar char="§"/>
              <a:defRPr/>
            </a:pPr>
            <a:r>
              <a:rPr lang="fr-FR" sz="2400" kern="0" noProof="0" dirty="0"/>
              <a:t>J’en </a:t>
            </a:r>
            <a:r>
              <a:rPr lang="fr-FR" sz="2400" kern="0" noProof="0" dirty="0">
                <a:solidFill>
                  <a:srgbClr val="FF0000"/>
                </a:solidFill>
              </a:rPr>
              <a:t>déduis</a:t>
            </a:r>
            <a:r>
              <a:rPr lang="fr-FR" sz="2400" kern="0" noProof="0" dirty="0"/>
              <a:t> une conclusion.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wipe(up)">
                                      <p:cBhvr>
                                        <p:cTn id="7" dur="500"/>
                                        <p:tgtEl>
                                          <p:spTgt spid="2">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wipe(up)">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wipe(up)">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up)">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wipe(up)">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20000"/>
          </a:bodyPr>
          <a:lstStyle/>
          <a:p>
            <a:r>
              <a:rPr lang="fr-FR" noProof="0" dirty="0"/>
              <a:t>08 min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noProof="0" dirty="0"/>
              <a:t>Fermez vos livrets, prenez vos ardoises et écrivez-y votre réponse. Choisissez la proposition correcte.</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choisit au hasard deux élèves pour répondre oralement .</a:t>
            </a:r>
          </a:p>
        </p:txBody>
      </p:sp>
      <p:sp>
        <p:nvSpPr>
          <p:cNvPr id="17" name="ZoneTexte 1"/>
          <p:cNvSpPr txBox="1"/>
          <p:nvPr/>
        </p:nvSpPr>
        <p:spPr>
          <a:xfrm>
            <a:off x="935303" y="1706880"/>
            <a:ext cx="10692589" cy="461665"/>
          </a:xfrm>
          <a:prstGeom prst="rect">
            <a:avLst/>
          </a:prstGeom>
          <a:solidFill>
            <a:schemeClr val="accent3">
              <a:lumMod val="20000"/>
              <a:lumOff val="80000"/>
            </a:schemeClr>
          </a:solidFill>
        </p:spPr>
        <p:txBody>
          <a:bodyPr wrap="square" rtlCol="0">
            <a:spAutoFit/>
          </a:bodyPr>
          <a:lstStyle/>
          <a:p>
            <a:pPr algn="just"/>
            <a:r>
              <a:rPr lang="fr-FR" sz="2400" noProof="0" dirty="0"/>
              <a:t>Le matériel de l’expérience, schématisé ci-contre, comprend :</a:t>
            </a:r>
          </a:p>
        </p:txBody>
      </p:sp>
      <p:sp>
        <p:nvSpPr>
          <p:cNvPr id="20" name="Rectangle : coins arrondis 5"/>
          <p:cNvSpPr/>
          <p:nvPr/>
        </p:nvSpPr>
        <p:spPr>
          <a:xfrm>
            <a:off x="1368828" y="3036249"/>
            <a:ext cx="5553231" cy="433823"/>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Oscilloscope ; Galvanomètre ; Aimant</a:t>
            </a:r>
          </a:p>
        </p:txBody>
      </p:sp>
      <p:sp>
        <p:nvSpPr>
          <p:cNvPr id="21" name="Rectangle : coins arrondis 6"/>
          <p:cNvSpPr/>
          <p:nvPr/>
        </p:nvSpPr>
        <p:spPr>
          <a:xfrm>
            <a:off x="980115" y="3036249"/>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22" name="Rectangle : coins arrondis 5"/>
          <p:cNvSpPr/>
          <p:nvPr/>
        </p:nvSpPr>
        <p:spPr>
          <a:xfrm>
            <a:off x="1368829" y="4023891"/>
            <a:ext cx="5553230" cy="44877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Galvanomètre ; Bobine; Générateur</a:t>
            </a:r>
          </a:p>
        </p:txBody>
      </p:sp>
      <p:sp>
        <p:nvSpPr>
          <p:cNvPr id="23" name="Rectangle : coins arrondis 6"/>
          <p:cNvSpPr/>
          <p:nvPr/>
        </p:nvSpPr>
        <p:spPr>
          <a:xfrm>
            <a:off x="980115" y="4023890"/>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sp>
        <p:nvSpPr>
          <p:cNvPr id="25" name="Rectangle : coins arrondis 5"/>
          <p:cNvSpPr/>
          <p:nvPr/>
        </p:nvSpPr>
        <p:spPr>
          <a:xfrm>
            <a:off x="1368828" y="5026479"/>
            <a:ext cx="5553231"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Galvanomètre ; Bobine; Aimant</a:t>
            </a:r>
          </a:p>
        </p:txBody>
      </p:sp>
      <p:sp>
        <p:nvSpPr>
          <p:cNvPr id="26" name="Rectangle : coins arrondis 6"/>
          <p:cNvSpPr/>
          <p:nvPr/>
        </p:nvSpPr>
        <p:spPr>
          <a:xfrm>
            <a:off x="980115" y="5026478"/>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C</a:t>
            </a:r>
          </a:p>
        </p:txBody>
      </p:sp>
      <p:grpSp>
        <p:nvGrpSpPr>
          <p:cNvPr id="8" name="Groupe 7">
            <a:extLst>
              <a:ext uri="{FF2B5EF4-FFF2-40B4-BE49-F238E27FC236}">
                <a16:creationId xmlns:a16="http://schemas.microsoft.com/office/drawing/2014/main" id="{2BA7303A-AB85-F17B-0F6F-0C98E43FF9B4}"/>
              </a:ext>
            </a:extLst>
          </p:cNvPr>
          <p:cNvGrpSpPr/>
          <p:nvPr/>
        </p:nvGrpSpPr>
        <p:grpSpPr>
          <a:xfrm>
            <a:off x="7407821" y="2469738"/>
            <a:ext cx="4522938" cy="2990565"/>
            <a:chOff x="7407821" y="2469738"/>
            <a:chExt cx="4522938" cy="2990565"/>
          </a:xfrm>
        </p:grpSpPr>
        <p:grpSp>
          <p:nvGrpSpPr>
            <p:cNvPr id="6" name="Group 5"/>
            <p:cNvGrpSpPr/>
            <p:nvPr/>
          </p:nvGrpSpPr>
          <p:grpSpPr>
            <a:xfrm>
              <a:off x="7407821" y="2469738"/>
              <a:ext cx="4312783" cy="2990565"/>
              <a:chOff x="7407821" y="2425819"/>
              <a:chExt cx="4312783" cy="2990565"/>
            </a:xfrm>
          </p:grpSpPr>
          <p:pic>
            <p:nvPicPr>
              <p:cNvPr id="2" name="Picture 1"/>
              <p:cNvPicPr>
                <a:picLocks noChangeAspect="1"/>
              </p:cNvPicPr>
              <p:nvPr/>
            </p:nvPicPr>
            <p:blipFill rotWithShape="1">
              <a:blip r:embed="rId2"/>
              <a:srcRect l="1387" t="20685" b="16908"/>
              <a:stretch/>
            </p:blipFill>
            <p:spPr>
              <a:xfrm>
                <a:off x="7407821" y="2687001"/>
                <a:ext cx="4312783" cy="2729383"/>
              </a:xfrm>
              <a:prstGeom prst="rect">
                <a:avLst/>
              </a:prstGeom>
            </p:spPr>
          </p:pic>
          <p:sp>
            <p:nvSpPr>
              <p:cNvPr id="5" name="TextBox 4"/>
              <p:cNvSpPr txBox="1"/>
              <p:nvPr/>
            </p:nvSpPr>
            <p:spPr>
              <a:xfrm>
                <a:off x="7968343" y="2425819"/>
                <a:ext cx="312906" cy="369332"/>
              </a:xfrm>
              <a:prstGeom prst="rect">
                <a:avLst/>
              </a:prstGeom>
              <a:noFill/>
            </p:spPr>
            <p:txBody>
              <a:bodyPr wrap="none" rtlCol="0">
                <a:spAutoFit/>
              </a:bodyPr>
              <a:lstStyle/>
              <a:p>
                <a:r>
                  <a:rPr lang="fr-FR" b="1" noProof="0" dirty="0"/>
                  <a:t>1</a:t>
                </a:r>
              </a:p>
            </p:txBody>
          </p:sp>
          <p:sp>
            <p:nvSpPr>
              <p:cNvPr id="14" name="TextBox 13"/>
              <p:cNvSpPr txBox="1"/>
              <p:nvPr/>
            </p:nvSpPr>
            <p:spPr>
              <a:xfrm>
                <a:off x="9343234" y="4282303"/>
                <a:ext cx="312906" cy="369332"/>
              </a:xfrm>
              <a:prstGeom prst="rect">
                <a:avLst/>
              </a:prstGeom>
              <a:noFill/>
            </p:spPr>
            <p:txBody>
              <a:bodyPr wrap="none" rtlCol="0">
                <a:spAutoFit/>
              </a:bodyPr>
              <a:lstStyle/>
              <a:p>
                <a:r>
                  <a:rPr lang="fr-FR" b="1" noProof="0" dirty="0"/>
                  <a:t>2</a:t>
                </a:r>
              </a:p>
            </p:txBody>
          </p:sp>
          <p:sp>
            <p:nvSpPr>
              <p:cNvPr id="15" name="TextBox 14"/>
              <p:cNvSpPr txBox="1"/>
              <p:nvPr/>
            </p:nvSpPr>
            <p:spPr>
              <a:xfrm>
                <a:off x="10880918" y="4381365"/>
                <a:ext cx="312906" cy="369332"/>
              </a:xfrm>
              <a:prstGeom prst="rect">
                <a:avLst/>
              </a:prstGeom>
              <a:noFill/>
            </p:spPr>
            <p:txBody>
              <a:bodyPr wrap="none" rtlCol="0">
                <a:spAutoFit/>
              </a:bodyPr>
              <a:lstStyle/>
              <a:p>
                <a:r>
                  <a:rPr lang="fr-FR" b="1" noProof="0" dirty="0"/>
                  <a:t>3</a:t>
                </a:r>
              </a:p>
            </p:txBody>
          </p:sp>
        </p:grpSp>
        <p:pic>
          <p:nvPicPr>
            <p:cNvPr id="7" name="Image 6">
              <a:extLst>
                <a:ext uri="{FF2B5EF4-FFF2-40B4-BE49-F238E27FC236}">
                  <a16:creationId xmlns:a16="http://schemas.microsoft.com/office/drawing/2014/main" id="{278404CC-A5AB-8570-5973-6143B7B02E8A}"/>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5334" b="44504" l="64185" r="86123">
                          <a14:foregroundMark x1="71806" y1="42780" x2="77709" y2="44558"/>
                          <a14:foregroundMark x1="76476" y1="6735" x2="73612" y2="5334"/>
                        </a14:backgroundRemoval>
                      </a14:imgEffect>
                    </a14:imgLayer>
                  </a14:imgProps>
                </a:ext>
                <a:ext uri="{28A0092B-C50C-407E-A947-70E740481C1C}">
                  <a14:useLocalDpi xmlns:a14="http://schemas.microsoft.com/office/drawing/2010/main" val="0"/>
                </a:ext>
              </a:extLst>
            </a:blip>
            <a:srcRect l="69688" t="3490" r="19078" b="53303"/>
            <a:stretch>
              <a:fillRect/>
            </a:stretch>
          </p:blipFill>
          <p:spPr>
            <a:xfrm rot="5400000">
              <a:off x="10983284" y="4205280"/>
              <a:ext cx="457201" cy="1437749"/>
            </a:xfrm>
            <a:prstGeom prst="rect">
              <a:avLst/>
            </a:prstGeom>
          </p:spPr>
        </p:pic>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noProof="0" dirty="0"/>
              <a:t>La bonne réponse est C : Galvanomètre ; Bobine ; Aimant.</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choisit au hasard deux élèves pour répondre oralement .</a:t>
            </a:r>
          </a:p>
        </p:txBody>
      </p:sp>
      <p:sp>
        <p:nvSpPr>
          <p:cNvPr id="13" name="ZoneTexte 1"/>
          <p:cNvSpPr txBox="1"/>
          <p:nvPr/>
        </p:nvSpPr>
        <p:spPr>
          <a:xfrm>
            <a:off x="935303" y="1706880"/>
            <a:ext cx="10692589" cy="461665"/>
          </a:xfrm>
          <a:prstGeom prst="rect">
            <a:avLst/>
          </a:prstGeom>
          <a:solidFill>
            <a:schemeClr val="accent3">
              <a:lumMod val="20000"/>
              <a:lumOff val="80000"/>
            </a:schemeClr>
          </a:solidFill>
        </p:spPr>
        <p:txBody>
          <a:bodyPr wrap="square" rtlCol="0">
            <a:spAutoFit/>
          </a:bodyPr>
          <a:lstStyle/>
          <a:p>
            <a:pPr algn="just"/>
            <a:r>
              <a:rPr lang="fr-FR" sz="2400" noProof="0" dirty="0"/>
              <a:t>Le matériel de l’expérience, schématisé ci-contre, comprend :</a:t>
            </a:r>
          </a:p>
        </p:txBody>
      </p:sp>
      <p:pic>
        <p:nvPicPr>
          <p:cNvPr id="35" name="Graphique 11" descr="Coche avec un remplissage uni"/>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968357" y="4900975"/>
            <a:ext cx="684830" cy="684830"/>
          </a:xfrm>
          <a:prstGeom prst="rect">
            <a:avLst/>
          </a:prstGeom>
        </p:spPr>
      </p:pic>
      <p:sp>
        <p:nvSpPr>
          <p:cNvPr id="2" name="Rectangle : coins arrondis 5">
            <a:extLst>
              <a:ext uri="{FF2B5EF4-FFF2-40B4-BE49-F238E27FC236}">
                <a16:creationId xmlns:a16="http://schemas.microsoft.com/office/drawing/2014/main" id="{F22CD3F2-D353-FC28-7629-E70CD3379E6A}"/>
              </a:ext>
            </a:extLst>
          </p:cNvPr>
          <p:cNvSpPr/>
          <p:nvPr/>
        </p:nvSpPr>
        <p:spPr>
          <a:xfrm>
            <a:off x="1368828" y="3036249"/>
            <a:ext cx="5553231" cy="433823"/>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Oscilloscope ; Galvanomètre ; Aimant</a:t>
            </a:r>
          </a:p>
        </p:txBody>
      </p:sp>
      <p:sp>
        <p:nvSpPr>
          <p:cNvPr id="5" name="Rectangle : coins arrondis 6">
            <a:extLst>
              <a:ext uri="{FF2B5EF4-FFF2-40B4-BE49-F238E27FC236}">
                <a16:creationId xmlns:a16="http://schemas.microsoft.com/office/drawing/2014/main" id="{4BE08A50-41F9-C35F-D359-0766987753DF}"/>
              </a:ext>
            </a:extLst>
          </p:cNvPr>
          <p:cNvSpPr/>
          <p:nvPr/>
        </p:nvSpPr>
        <p:spPr>
          <a:xfrm>
            <a:off x="980115" y="3036249"/>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6" name="Rectangle : coins arrondis 5">
            <a:extLst>
              <a:ext uri="{FF2B5EF4-FFF2-40B4-BE49-F238E27FC236}">
                <a16:creationId xmlns:a16="http://schemas.microsoft.com/office/drawing/2014/main" id="{5D41BF11-C7BC-DCC1-4805-8DD5DD09AC0C}"/>
              </a:ext>
            </a:extLst>
          </p:cNvPr>
          <p:cNvSpPr/>
          <p:nvPr/>
        </p:nvSpPr>
        <p:spPr>
          <a:xfrm>
            <a:off x="1368829" y="4023891"/>
            <a:ext cx="5553230" cy="44877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Galvanomètre ; Bobine; Générateur</a:t>
            </a:r>
          </a:p>
        </p:txBody>
      </p:sp>
      <p:sp>
        <p:nvSpPr>
          <p:cNvPr id="7" name="Rectangle : coins arrondis 6">
            <a:extLst>
              <a:ext uri="{FF2B5EF4-FFF2-40B4-BE49-F238E27FC236}">
                <a16:creationId xmlns:a16="http://schemas.microsoft.com/office/drawing/2014/main" id="{01CB2D66-F570-274D-2074-94513DC88C33}"/>
              </a:ext>
            </a:extLst>
          </p:cNvPr>
          <p:cNvSpPr/>
          <p:nvPr/>
        </p:nvSpPr>
        <p:spPr>
          <a:xfrm>
            <a:off x="980115" y="4023890"/>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sp>
        <p:nvSpPr>
          <p:cNvPr id="8" name="Rectangle : coins arrondis 5">
            <a:extLst>
              <a:ext uri="{FF2B5EF4-FFF2-40B4-BE49-F238E27FC236}">
                <a16:creationId xmlns:a16="http://schemas.microsoft.com/office/drawing/2014/main" id="{917A6B97-E85F-5DC0-425F-89E908D2641D}"/>
              </a:ext>
            </a:extLst>
          </p:cNvPr>
          <p:cNvSpPr/>
          <p:nvPr/>
        </p:nvSpPr>
        <p:spPr>
          <a:xfrm>
            <a:off x="1368828" y="5026479"/>
            <a:ext cx="5553231"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Galvanomètre ; Bobine; Aimant</a:t>
            </a:r>
          </a:p>
        </p:txBody>
      </p:sp>
      <p:sp>
        <p:nvSpPr>
          <p:cNvPr id="9" name="Rectangle : coins arrondis 6">
            <a:extLst>
              <a:ext uri="{FF2B5EF4-FFF2-40B4-BE49-F238E27FC236}">
                <a16:creationId xmlns:a16="http://schemas.microsoft.com/office/drawing/2014/main" id="{B0147713-181B-B863-7582-AC1383F91ECE}"/>
              </a:ext>
            </a:extLst>
          </p:cNvPr>
          <p:cNvSpPr/>
          <p:nvPr/>
        </p:nvSpPr>
        <p:spPr>
          <a:xfrm>
            <a:off x="980115" y="5026478"/>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C</a:t>
            </a:r>
          </a:p>
        </p:txBody>
      </p:sp>
      <p:grpSp>
        <p:nvGrpSpPr>
          <p:cNvPr id="10" name="Groupe 9">
            <a:extLst>
              <a:ext uri="{FF2B5EF4-FFF2-40B4-BE49-F238E27FC236}">
                <a16:creationId xmlns:a16="http://schemas.microsoft.com/office/drawing/2014/main" id="{FE68432E-BB45-0911-2B8E-787BB6DFFAFD}"/>
              </a:ext>
            </a:extLst>
          </p:cNvPr>
          <p:cNvGrpSpPr/>
          <p:nvPr/>
        </p:nvGrpSpPr>
        <p:grpSpPr>
          <a:xfrm>
            <a:off x="7407821" y="2469738"/>
            <a:ext cx="4522938" cy="2990565"/>
            <a:chOff x="7407821" y="2469738"/>
            <a:chExt cx="4522938" cy="2990565"/>
          </a:xfrm>
        </p:grpSpPr>
        <p:grpSp>
          <p:nvGrpSpPr>
            <p:cNvPr id="11" name="Group 5">
              <a:extLst>
                <a:ext uri="{FF2B5EF4-FFF2-40B4-BE49-F238E27FC236}">
                  <a16:creationId xmlns:a16="http://schemas.microsoft.com/office/drawing/2014/main" id="{605EA960-789E-46A6-0B72-ADC76C5D32C7}"/>
                </a:ext>
              </a:extLst>
            </p:cNvPr>
            <p:cNvGrpSpPr/>
            <p:nvPr/>
          </p:nvGrpSpPr>
          <p:grpSpPr>
            <a:xfrm>
              <a:off x="7407821" y="2469738"/>
              <a:ext cx="4312783" cy="2990565"/>
              <a:chOff x="7407821" y="2425819"/>
              <a:chExt cx="4312783" cy="2990565"/>
            </a:xfrm>
          </p:grpSpPr>
          <p:pic>
            <p:nvPicPr>
              <p:cNvPr id="25" name="Picture 1">
                <a:extLst>
                  <a:ext uri="{FF2B5EF4-FFF2-40B4-BE49-F238E27FC236}">
                    <a16:creationId xmlns:a16="http://schemas.microsoft.com/office/drawing/2014/main" id="{2CC30A42-FE43-6FD8-2B96-EF749EE389D3}"/>
                  </a:ext>
                </a:extLst>
              </p:cNvPr>
              <p:cNvPicPr>
                <a:picLocks noChangeAspect="1"/>
              </p:cNvPicPr>
              <p:nvPr/>
            </p:nvPicPr>
            <p:blipFill rotWithShape="1">
              <a:blip r:embed="rId3"/>
              <a:srcRect l="1387" t="20685" b="16908"/>
              <a:stretch/>
            </p:blipFill>
            <p:spPr>
              <a:xfrm>
                <a:off x="7407821" y="2687001"/>
                <a:ext cx="4312783" cy="2729383"/>
              </a:xfrm>
              <a:prstGeom prst="rect">
                <a:avLst/>
              </a:prstGeom>
            </p:spPr>
          </p:pic>
          <p:sp>
            <p:nvSpPr>
              <p:cNvPr id="26" name="TextBox 4">
                <a:extLst>
                  <a:ext uri="{FF2B5EF4-FFF2-40B4-BE49-F238E27FC236}">
                    <a16:creationId xmlns:a16="http://schemas.microsoft.com/office/drawing/2014/main" id="{CF0B63B0-912E-99AD-5087-4B9EE4A2BB45}"/>
                  </a:ext>
                </a:extLst>
              </p:cNvPr>
              <p:cNvSpPr txBox="1"/>
              <p:nvPr/>
            </p:nvSpPr>
            <p:spPr>
              <a:xfrm>
                <a:off x="7968343" y="2425819"/>
                <a:ext cx="312906" cy="369332"/>
              </a:xfrm>
              <a:prstGeom prst="rect">
                <a:avLst/>
              </a:prstGeom>
              <a:noFill/>
            </p:spPr>
            <p:txBody>
              <a:bodyPr wrap="none" rtlCol="0">
                <a:spAutoFit/>
              </a:bodyPr>
              <a:lstStyle/>
              <a:p>
                <a:r>
                  <a:rPr lang="fr-FR" b="1" noProof="0" dirty="0"/>
                  <a:t>1</a:t>
                </a:r>
              </a:p>
            </p:txBody>
          </p:sp>
          <p:sp>
            <p:nvSpPr>
              <p:cNvPr id="27" name="TextBox 13">
                <a:extLst>
                  <a:ext uri="{FF2B5EF4-FFF2-40B4-BE49-F238E27FC236}">
                    <a16:creationId xmlns:a16="http://schemas.microsoft.com/office/drawing/2014/main" id="{55BA7641-4CA2-CCD2-9458-D8F4F0683B58}"/>
                  </a:ext>
                </a:extLst>
              </p:cNvPr>
              <p:cNvSpPr txBox="1"/>
              <p:nvPr/>
            </p:nvSpPr>
            <p:spPr>
              <a:xfrm>
                <a:off x="9343234" y="4282303"/>
                <a:ext cx="312906" cy="369332"/>
              </a:xfrm>
              <a:prstGeom prst="rect">
                <a:avLst/>
              </a:prstGeom>
              <a:noFill/>
            </p:spPr>
            <p:txBody>
              <a:bodyPr wrap="none" rtlCol="0">
                <a:spAutoFit/>
              </a:bodyPr>
              <a:lstStyle/>
              <a:p>
                <a:r>
                  <a:rPr lang="fr-FR" b="1" noProof="0" dirty="0"/>
                  <a:t>2</a:t>
                </a:r>
              </a:p>
            </p:txBody>
          </p:sp>
          <p:sp>
            <p:nvSpPr>
              <p:cNvPr id="28" name="TextBox 14">
                <a:extLst>
                  <a:ext uri="{FF2B5EF4-FFF2-40B4-BE49-F238E27FC236}">
                    <a16:creationId xmlns:a16="http://schemas.microsoft.com/office/drawing/2014/main" id="{17ADDCDA-A98E-799B-16B9-BA7B5AB5D449}"/>
                  </a:ext>
                </a:extLst>
              </p:cNvPr>
              <p:cNvSpPr txBox="1"/>
              <p:nvPr/>
            </p:nvSpPr>
            <p:spPr>
              <a:xfrm>
                <a:off x="10880918" y="4381365"/>
                <a:ext cx="312906" cy="369332"/>
              </a:xfrm>
              <a:prstGeom prst="rect">
                <a:avLst/>
              </a:prstGeom>
              <a:noFill/>
            </p:spPr>
            <p:txBody>
              <a:bodyPr wrap="none" rtlCol="0">
                <a:spAutoFit/>
              </a:bodyPr>
              <a:lstStyle/>
              <a:p>
                <a:r>
                  <a:rPr lang="fr-FR" b="1" noProof="0" dirty="0"/>
                  <a:t>3</a:t>
                </a:r>
              </a:p>
            </p:txBody>
          </p:sp>
        </p:grpSp>
        <p:pic>
          <p:nvPicPr>
            <p:cNvPr id="12" name="Image 11">
              <a:extLst>
                <a:ext uri="{FF2B5EF4-FFF2-40B4-BE49-F238E27FC236}">
                  <a16:creationId xmlns:a16="http://schemas.microsoft.com/office/drawing/2014/main" id="{C6106E42-0B93-9F8B-534C-030FF877067E}"/>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334" b="44504" l="64185" r="86123">
                          <a14:foregroundMark x1="71806" y1="42780" x2="77709" y2="44558"/>
                          <a14:foregroundMark x1="76476" y1="6735" x2="73612" y2="5334"/>
                        </a14:backgroundRemoval>
                      </a14:imgEffect>
                    </a14:imgLayer>
                  </a14:imgProps>
                </a:ext>
                <a:ext uri="{28A0092B-C50C-407E-A947-70E740481C1C}">
                  <a14:useLocalDpi xmlns:a14="http://schemas.microsoft.com/office/drawing/2010/main" val="0"/>
                </a:ext>
              </a:extLst>
            </a:blip>
            <a:srcRect l="69688" t="3490" r="19078" b="53303"/>
            <a:stretch>
              <a:fillRect/>
            </a:stretch>
          </p:blipFill>
          <p:spPr>
            <a:xfrm rot="5400000">
              <a:off x="10983284" y="4205280"/>
              <a:ext cx="457201" cy="1437749"/>
            </a:xfrm>
            <a:prstGeom prst="rect">
              <a:avLst/>
            </a:prstGeom>
          </p:spPr>
        </p:pic>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noProof="0" dirty="0"/>
              <a:t>Choisissez la proposition correcte.</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choisit au hasard deux élèves pour répondre oralement .</a:t>
            </a:r>
          </a:p>
        </p:txBody>
      </p:sp>
      <p:sp>
        <p:nvSpPr>
          <p:cNvPr id="10" name="ZoneTexte 1"/>
          <p:cNvSpPr txBox="1"/>
          <p:nvPr/>
        </p:nvSpPr>
        <p:spPr>
          <a:xfrm>
            <a:off x="887702" y="1161043"/>
            <a:ext cx="10692589" cy="461665"/>
          </a:xfrm>
          <a:prstGeom prst="rect">
            <a:avLst/>
          </a:prstGeom>
          <a:solidFill>
            <a:schemeClr val="accent3">
              <a:lumMod val="20000"/>
              <a:lumOff val="80000"/>
            </a:schemeClr>
          </a:solidFill>
        </p:spPr>
        <p:txBody>
          <a:bodyPr wrap="square" rtlCol="0">
            <a:spAutoFit/>
          </a:bodyPr>
          <a:lstStyle/>
          <a:p>
            <a:r>
              <a:rPr lang="fr-FR" sz="2400" noProof="0" dirty="0"/>
              <a:t>Le rôle du galvanomètre dans cette expérience est: </a:t>
            </a:r>
          </a:p>
        </p:txBody>
      </p:sp>
      <p:sp>
        <p:nvSpPr>
          <p:cNvPr id="11" name="Rectangle : coins arrondis 5"/>
          <p:cNvSpPr/>
          <p:nvPr/>
        </p:nvSpPr>
        <p:spPr>
          <a:xfrm>
            <a:off x="2044753" y="4688046"/>
            <a:ext cx="6142076"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mettre en évidence le courant électrique induit.</a:t>
            </a:r>
          </a:p>
        </p:txBody>
      </p:sp>
      <p:sp>
        <p:nvSpPr>
          <p:cNvPr id="12" name="Rectangle : coins arrondis 6"/>
          <p:cNvSpPr/>
          <p:nvPr/>
        </p:nvSpPr>
        <p:spPr>
          <a:xfrm>
            <a:off x="1656040" y="4688045"/>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13" name="Rectangle : coins arrondis 5"/>
          <p:cNvSpPr/>
          <p:nvPr/>
        </p:nvSpPr>
        <p:spPr>
          <a:xfrm>
            <a:off x="2044753" y="5388034"/>
            <a:ext cx="6142077"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produire le courant électrique.</a:t>
            </a:r>
          </a:p>
        </p:txBody>
      </p:sp>
      <p:sp>
        <p:nvSpPr>
          <p:cNvPr id="14" name="Rectangle : coins arrondis 6"/>
          <p:cNvSpPr/>
          <p:nvPr/>
        </p:nvSpPr>
        <p:spPr>
          <a:xfrm>
            <a:off x="1656041" y="5388033"/>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pic>
        <p:nvPicPr>
          <p:cNvPr id="16" name="Picture 15"/>
          <p:cNvPicPr>
            <a:picLocks noChangeAspect="1"/>
          </p:cNvPicPr>
          <p:nvPr/>
        </p:nvPicPr>
        <p:blipFill rotWithShape="1">
          <a:blip r:embed="rId2"/>
          <a:srcRect l="1387" t="20685" b="16908"/>
          <a:stretch/>
        </p:blipFill>
        <p:spPr>
          <a:xfrm>
            <a:off x="3964928" y="1621785"/>
            <a:ext cx="4845093" cy="3066260"/>
          </a:xfrm>
          <a:prstGeom prst="rect">
            <a:avLst/>
          </a:prstGeom>
        </p:spPr>
      </p:pic>
      <p:sp>
        <p:nvSpPr>
          <p:cNvPr id="20" name="Rectangle : coins arrondis 5"/>
          <p:cNvSpPr/>
          <p:nvPr/>
        </p:nvSpPr>
        <p:spPr>
          <a:xfrm>
            <a:off x="2044753" y="6088027"/>
            <a:ext cx="6142076"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mesurer la tension électrique.</a:t>
            </a:r>
          </a:p>
        </p:txBody>
      </p:sp>
      <p:sp>
        <p:nvSpPr>
          <p:cNvPr id="21" name="Rectangle : coins arrondis 6"/>
          <p:cNvSpPr/>
          <p:nvPr/>
        </p:nvSpPr>
        <p:spPr>
          <a:xfrm>
            <a:off x="1656040" y="6088026"/>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C</a:t>
            </a:r>
          </a:p>
        </p:txBody>
      </p:sp>
    </p:spTree>
    <p:extLst>
      <p:ext uri="{BB962C8B-B14F-4D97-AF65-F5344CB8AC3E}">
        <p14:creationId xmlns:p14="http://schemas.microsoft.com/office/powerpoint/2010/main" val="2350383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noProof="0" dirty="0"/>
              <a:t>La bonne réponse est A.</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choisit au hasard deux élèves pour répondre oralement . </a:t>
            </a:r>
          </a:p>
        </p:txBody>
      </p:sp>
      <p:pic>
        <p:nvPicPr>
          <p:cNvPr id="92" name="Graphique 11" descr="Coche avec un remplissage uni"/>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33127" y="4562542"/>
            <a:ext cx="684830" cy="684830"/>
          </a:xfrm>
          <a:prstGeom prst="rect">
            <a:avLst/>
          </a:prstGeom>
        </p:spPr>
      </p:pic>
      <p:sp>
        <p:nvSpPr>
          <p:cNvPr id="18" name="ZoneTexte 1"/>
          <p:cNvSpPr txBox="1"/>
          <p:nvPr/>
        </p:nvSpPr>
        <p:spPr>
          <a:xfrm>
            <a:off x="887702" y="1161043"/>
            <a:ext cx="10692589" cy="461665"/>
          </a:xfrm>
          <a:prstGeom prst="rect">
            <a:avLst/>
          </a:prstGeom>
          <a:solidFill>
            <a:schemeClr val="accent3">
              <a:lumMod val="20000"/>
              <a:lumOff val="80000"/>
            </a:schemeClr>
          </a:solidFill>
        </p:spPr>
        <p:txBody>
          <a:bodyPr wrap="square" rtlCol="0">
            <a:spAutoFit/>
          </a:bodyPr>
          <a:lstStyle/>
          <a:p>
            <a:r>
              <a:rPr lang="fr-FR" sz="2400" noProof="0" dirty="0"/>
              <a:t>Le rôle du galvanomètre dans cette expérience est: </a:t>
            </a:r>
          </a:p>
        </p:txBody>
      </p:sp>
      <p:sp>
        <p:nvSpPr>
          <p:cNvPr id="19" name="Rectangle : coins arrondis 5"/>
          <p:cNvSpPr/>
          <p:nvPr/>
        </p:nvSpPr>
        <p:spPr>
          <a:xfrm>
            <a:off x="2044753" y="4688046"/>
            <a:ext cx="6142076"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mettre en évidence le courant électrique induit.</a:t>
            </a:r>
          </a:p>
        </p:txBody>
      </p:sp>
      <p:sp>
        <p:nvSpPr>
          <p:cNvPr id="20" name="Rectangle : coins arrondis 6"/>
          <p:cNvSpPr/>
          <p:nvPr/>
        </p:nvSpPr>
        <p:spPr>
          <a:xfrm>
            <a:off x="1656040" y="4688045"/>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21" name="Rectangle : coins arrondis 5"/>
          <p:cNvSpPr/>
          <p:nvPr/>
        </p:nvSpPr>
        <p:spPr>
          <a:xfrm>
            <a:off x="2044753" y="5388034"/>
            <a:ext cx="6142077"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produire le courant électrique.</a:t>
            </a:r>
          </a:p>
        </p:txBody>
      </p:sp>
      <p:sp>
        <p:nvSpPr>
          <p:cNvPr id="22" name="Rectangle : coins arrondis 6"/>
          <p:cNvSpPr/>
          <p:nvPr/>
        </p:nvSpPr>
        <p:spPr>
          <a:xfrm>
            <a:off x="1656041" y="5388033"/>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pic>
        <p:nvPicPr>
          <p:cNvPr id="23" name="Picture 22"/>
          <p:cNvPicPr>
            <a:picLocks noChangeAspect="1"/>
          </p:cNvPicPr>
          <p:nvPr/>
        </p:nvPicPr>
        <p:blipFill rotWithShape="1">
          <a:blip r:embed="rId3"/>
          <a:srcRect l="1387" t="20685" b="16908"/>
          <a:stretch/>
        </p:blipFill>
        <p:spPr>
          <a:xfrm>
            <a:off x="3964928" y="1621785"/>
            <a:ext cx="4845093" cy="3066260"/>
          </a:xfrm>
          <a:prstGeom prst="rect">
            <a:avLst/>
          </a:prstGeom>
        </p:spPr>
      </p:pic>
      <p:sp>
        <p:nvSpPr>
          <p:cNvPr id="24" name="Rectangle : coins arrondis 5"/>
          <p:cNvSpPr/>
          <p:nvPr/>
        </p:nvSpPr>
        <p:spPr>
          <a:xfrm>
            <a:off x="2044753" y="6088027"/>
            <a:ext cx="6142076"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mesurer la tension électrique.</a:t>
            </a:r>
          </a:p>
        </p:txBody>
      </p:sp>
      <p:sp>
        <p:nvSpPr>
          <p:cNvPr id="25" name="Rectangle : coins arrondis 6"/>
          <p:cNvSpPr/>
          <p:nvPr/>
        </p:nvSpPr>
        <p:spPr>
          <a:xfrm>
            <a:off x="1656040" y="6088026"/>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C</a:t>
            </a:r>
          </a:p>
        </p:txBody>
      </p:sp>
    </p:spTree>
    <p:extLst>
      <p:ext uri="{BB962C8B-B14F-4D97-AF65-F5344CB8AC3E}">
        <p14:creationId xmlns:p14="http://schemas.microsoft.com/office/powerpoint/2010/main" val="20756927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noProof="0" dirty="0"/>
              <a:t>Prenez vos ardoises et écrivez-y votre réponse. Choisissez la proposition correcte.</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choisit au hasard deux élèves pour répondre oralement .</a:t>
            </a:r>
          </a:p>
        </p:txBody>
      </p:sp>
      <p:sp>
        <p:nvSpPr>
          <p:cNvPr id="12" name="ZoneTexte 1"/>
          <p:cNvSpPr txBox="1"/>
          <p:nvPr/>
        </p:nvSpPr>
        <p:spPr>
          <a:xfrm>
            <a:off x="542677" y="1259690"/>
            <a:ext cx="11157285" cy="830997"/>
          </a:xfrm>
          <a:prstGeom prst="rect">
            <a:avLst/>
          </a:prstGeom>
          <a:solidFill>
            <a:schemeClr val="accent3">
              <a:lumMod val="20000"/>
              <a:lumOff val="80000"/>
            </a:schemeClr>
          </a:solidFill>
        </p:spPr>
        <p:txBody>
          <a:bodyPr wrap="square" rtlCol="0">
            <a:spAutoFit/>
          </a:bodyPr>
          <a:lstStyle/>
          <a:p>
            <a:pPr algn="just"/>
            <a:r>
              <a:rPr lang="fr-FR" sz="2400" noProof="0" dirty="0"/>
              <a:t>Les deux bobines possèdent le même nombre de spires. On peut les utiliser pour mettre en évidence le facteur qui influence l’intensité du courant induit. Lequel ?</a:t>
            </a:r>
          </a:p>
        </p:txBody>
      </p:sp>
      <p:pic>
        <p:nvPicPr>
          <p:cNvPr id="7" name="Picture 6"/>
          <p:cNvPicPr>
            <a:picLocks noChangeAspect="1"/>
          </p:cNvPicPr>
          <p:nvPr/>
        </p:nvPicPr>
        <p:blipFill rotWithShape="1">
          <a:blip r:embed="rId2"/>
          <a:srcRect t="2857" r="15866"/>
          <a:stretch/>
        </p:blipFill>
        <p:spPr>
          <a:xfrm>
            <a:off x="6317290" y="2752044"/>
            <a:ext cx="4527173" cy="3495257"/>
          </a:xfrm>
          <a:prstGeom prst="rect">
            <a:avLst/>
          </a:prstGeom>
        </p:spPr>
      </p:pic>
      <p:sp>
        <p:nvSpPr>
          <p:cNvPr id="19" name="Rectangle : coins arrondis 5"/>
          <p:cNvSpPr/>
          <p:nvPr/>
        </p:nvSpPr>
        <p:spPr>
          <a:xfrm>
            <a:off x="1602556" y="3033241"/>
            <a:ext cx="3075221" cy="433823"/>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Nombre de spires</a:t>
            </a:r>
          </a:p>
        </p:txBody>
      </p:sp>
      <p:sp>
        <p:nvSpPr>
          <p:cNvPr id="20" name="Rectangle : coins arrondis 6"/>
          <p:cNvSpPr/>
          <p:nvPr/>
        </p:nvSpPr>
        <p:spPr>
          <a:xfrm>
            <a:off x="1213842" y="3033240"/>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21" name="Rectangle : coins arrondis 5"/>
          <p:cNvSpPr/>
          <p:nvPr/>
        </p:nvSpPr>
        <p:spPr>
          <a:xfrm>
            <a:off x="1602553" y="4099320"/>
            <a:ext cx="3075221" cy="44877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Vitesse de l’aimant</a:t>
            </a:r>
          </a:p>
        </p:txBody>
      </p:sp>
      <p:sp>
        <p:nvSpPr>
          <p:cNvPr id="22" name="Rectangle : coins arrondis 6"/>
          <p:cNvSpPr/>
          <p:nvPr/>
        </p:nvSpPr>
        <p:spPr>
          <a:xfrm>
            <a:off x="1213839" y="4099318"/>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sp>
        <p:nvSpPr>
          <p:cNvPr id="23" name="Rectangle : coins arrondis 5"/>
          <p:cNvSpPr/>
          <p:nvPr/>
        </p:nvSpPr>
        <p:spPr>
          <a:xfrm>
            <a:off x="1602555" y="5180348"/>
            <a:ext cx="3075222"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Section de la bobine</a:t>
            </a:r>
          </a:p>
        </p:txBody>
      </p:sp>
      <p:sp>
        <p:nvSpPr>
          <p:cNvPr id="24" name="Rectangle : coins arrondis 6"/>
          <p:cNvSpPr/>
          <p:nvPr/>
        </p:nvSpPr>
        <p:spPr>
          <a:xfrm>
            <a:off x="1213840" y="5180348"/>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C</a:t>
            </a:r>
          </a:p>
        </p:txBody>
      </p:sp>
    </p:spTree>
    <p:extLst>
      <p:ext uri="{BB962C8B-B14F-4D97-AF65-F5344CB8AC3E}">
        <p14:creationId xmlns:p14="http://schemas.microsoft.com/office/powerpoint/2010/main" val="7445870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noProof="0" dirty="0"/>
              <a:t>La bonne réponse C , c’est la section de la bobine.</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choisit au hasard deux élèves pour répondre oralement .</a:t>
            </a:r>
          </a:p>
        </p:txBody>
      </p:sp>
      <p:sp>
        <p:nvSpPr>
          <p:cNvPr id="22" name="ZoneTexte 1"/>
          <p:cNvSpPr txBox="1"/>
          <p:nvPr/>
        </p:nvSpPr>
        <p:spPr>
          <a:xfrm>
            <a:off x="542677" y="1259690"/>
            <a:ext cx="11157285" cy="830997"/>
          </a:xfrm>
          <a:prstGeom prst="rect">
            <a:avLst/>
          </a:prstGeom>
          <a:solidFill>
            <a:schemeClr val="accent3">
              <a:lumMod val="20000"/>
              <a:lumOff val="80000"/>
            </a:schemeClr>
          </a:solidFill>
        </p:spPr>
        <p:txBody>
          <a:bodyPr wrap="square" rtlCol="0">
            <a:spAutoFit/>
          </a:bodyPr>
          <a:lstStyle/>
          <a:p>
            <a:pPr algn="just"/>
            <a:r>
              <a:rPr lang="fr-FR" sz="2400" noProof="0" dirty="0"/>
              <a:t>Les deux bobines possèdent le même nombre de spires. On peut les utiliser pour mettre en évidence le facteur qui influence l’intensité du courant induit. Lequel ?</a:t>
            </a:r>
          </a:p>
        </p:txBody>
      </p:sp>
      <p:pic>
        <p:nvPicPr>
          <p:cNvPr id="23" name="Picture 22"/>
          <p:cNvPicPr>
            <a:picLocks noChangeAspect="1"/>
          </p:cNvPicPr>
          <p:nvPr/>
        </p:nvPicPr>
        <p:blipFill rotWithShape="1">
          <a:blip r:embed="rId2"/>
          <a:srcRect t="2857" r="15866"/>
          <a:stretch/>
        </p:blipFill>
        <p:spPr>
          <a:xfrm>
            <a:off x="6317290" y="2752044"/>
            <a:ext cx="4527173" cy="3495257"/>
          </a:xfrm>
          <a:prstGeom prst="rect">
            <a:avLst/>
          </a:prstGeom>
        </p:spPr>
      </p:pic>
      <p:pic>
        <p:nvPicPr>
          <p:cNvPr id="35" name="Graphique 11" descr="Coche avec un remplissage uni"/>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12702" y="5054845"/>
            <a:ext cx="684830" cy="684830"/>
          </a:xfrm>
          <a:prstGeom prst="rect">
            <a:avLst/>
          </a:prstGeom>
        </p:spPr>
      </p:pic>
      <p:sp>
        <p:nvSpPr>
          <p:cNvPr id="30" name="Rectangle : coins arrondis 5"/>
          <p:cNvSpPr/>
          <p:nvPr/>
        </p:nvSpPr>
        <p:spPr>
          <a:xfrm>
            <a:off x="1602556" y="3033241"/>
            <a:ext cx="3075221" cy="433823"/>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Nombre de spires</a:t>
            </a:r>
          </a:p>
        </p:txBody>
      </p:sp>
      <p:sp>
        <p:nvSpPr>
          <p:cNvPr id="31" name="Rectangle : coins arrondis 6"/>
          <p:cNvSpPr/>
          <p:nvPr/>
        </p:nvSpPr>
        <p:spPr>
          <a:xfrm>
            <a:off x="1213842" y="3033240"/>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32" name="Rectangle : coins arrondis 5"/>
          <p:cNvSpPr/>
          <p:nvPr/>
        </p:nvSpPr>
        <p:spPr>
          <a:xfrm>
            <a:off x="1602553" y="4099320"/>
            <a:ext cx="3075221" cy="448770"/>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Vitesse de l’aimant</a:t>
            </a:r>
          </a:p>
        </p:txBody>
      </p:sp>
      <p:sp>
        <p:nvSpPr>
          <p:cNvPr id="33" name="Rectangle : coins arrondis 6"/>
          <p:cNvSpPr/>
          <p:nvPr/>
        </p:nvSpPr>
        <p:spPr>
          <a:xfrm>
            <a:off x="1213839" y="4099318"/>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sp>
        <p:nvSpPr>
          <p:cNvPr id="34" name="Rectangle : coins arrondis 5"/>
          <p:cNvSpPr/>
          <p:nvPr/>
        </p:nvSpPr>
        <p:spPr>
          <a:xfrm>
            <a:off x="1602555" y="5180348"/>
            <a:ext cx="3075222"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Section de la bobine</a:t>
            </a:r>
          </a:p>
        </p:txBody>
      </p:sp>
      <p:sp>
        <p:nvSpPr>
          <p:cNvPr id="36" name="Rectangle : coins arrondis 6"/>
          <p:cNvSpPr/>
          <p:nvPr/>
        </p:nvSpPr>
        <p:spPr>
          <a:xfrm>
            <a:off x="1213840" y="5180348"/>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C</a:t>
            </a:r>
          </a:p>
        </p:txBody>
      </p:sp>
    </p:spTree>
    <p:extLst>
      <p:ext uri="{BB962C8B-B14F-4D97-AF65-F5344CB8AC3E}">
        <p14:creationId xmlns:p14="http://schemas.microsoft.com/office/powerpoint/2010/main" val="4289396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noProof="0" dirty="0"/>
              <a:t>Choisissez vrai ou faux.</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choisit au hasard deux élèves pour répondre oralement .</a:t>
            </a:r>
          </a:p>
        </p:txBody>
      </p:sp>
      <p:sp>
        <p:nvSpPr>
          <p:cNvPr id="84" name="ZoneTexte 1"/>
          <p:cNvSpPr txBox="1"/>
          <p:nvPr/>
        </p:nvSpPr>
        <p:spPr>
          <a:xfrm>
            <a:off x="504825" y="1568081"/>
            <a:ext cx="11268075" cy="830997"/>
          </a:xfrm>
          <a:prstGeom prst="rect">
            <a:avLst/>
          </a:prstGeom>
          <a:solidFill>
            <a:schemeClr val="accent3">
              <a:lumMod val="20000"/>
              <a:lumOff val="80000"/>
            </a:schemeClr>
          </a:solidFill>
        </p:spPr>
        <p:txBody>
          <a:bodyPr wrap="square" rtlCol="0">
            <a:spAutoFit/>
          </a:bodyPr>
          <a:lstStyle/>
          <a:p>
            <a:r>
              <a:rPr lang="fr-FR" sz="2400" noProof="0" dirty="0"/>
              <a:t>Cette expérience permet de mettre en évidence l’influence de la vitesse de déplacement de l’aimant sur l’intensité du courant induit dans la bobine.</a:t>
            </a:r>
          </a:p>
        </p:txBody>
      </p:sp>
      <p:sp>
        <p:nvSpPr>
          <p:cNvPr id="85" name="Rectangle : coins arrondis 5"/>
          <p:cNvSpPr/>
          <p:nvPr/>
        </p:nvSpPr>
        <p:spPr>
          <a:xfrm>
            <a:off x="2312918" y="3591909"/>
            <a:ext cx="939656" cy="4309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Vrai</a:t>
            </a:r>
            <a:endParaRPr lang="fr-FR" sz="2400" baseline="30000" noProof="0" dirty="0">
              <a:solidFill>
                <a:schemeClr val="tx1"/>
              </a:solidFill>
            </a:endParaRPr>
          </a:p>
        </p:txBody>
      </p:sp>
      <p:sp>
        <p:nvSpPr>
          <p:cNvPr id="86" name="Rectangle : coins arrondis 6"/>
          <p:cNvSpPr/>
          <p:nvPr/>
        </p:nvSpPr>
        <p:spPr>
          <a:xfrm>
            <a:off x="1880918" y="3591909"/>
            <a:ext cx="432000" cy="430924"/>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b="1" noProof="0" dirty="0">
              <a:solidFill>
                <a:schemeClr val="tx1"/>
              </a:solidFill>
            </a:endParaRPr>
          </a:p>
        </p:txBody>
      </p:sp>
      <p:sp>
        <p:nvSpPr>
          <p:cNvPr id="87" name="Rectangle : coins arrondis 5"/>
          <p:cNvSpPr/>
          <p:nvPr/>
        </p:nvSpPr>
        <p:spPr>
          <a:xfrm>
            <a:off x="2291147" y="5145802"/>
            <a:ext cx="961427" cy="4309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Faux</a:t>
            </a:r>
            <a:endParaRPr lang="fr-FR" sz="2400" baseline="30000" noProof="0" dirty="0">
              <a:solidFill>
                <a:schemeClr val="tx1"/>
              </a:solidFill>
            </a:endParaRPr>
          </a:p>
        </p:txBody>
      </p:sp>
      <p:sp>
        <p:nvSpPr>
          <p:cNvPr id="88" name="Rectangle : coins arrondis 6"/>
          <p:cNvSpPr/>
          <p:nvPr/>
        </p:nvSpPr>
        <p:spPr>
          <a:xfrm>
            <a:off x="1859148" y="5145802"/>
            <a:ext cx="432000" cy="430924"/>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b="1" noProof="0" dirty="0">
              <a:solidFill>
                <a:schemeClr val="tx1"/>
              </a:solidFill>
            </a:endParaRPr>
          </a:p>
        </p:txBody>
      </p:sp>
      <p:pic>
        <p:nvPicPr>
          <p:cNvPr id="2" name="Picture 1"/>
          <p:cNvPicPr>
            <a:picLocks noChangeAspect="1"/>
          </p:cNvPicPr>
          <p:nvPr/>
        </p:nvPicPr>
        <p:blipFill>
          <a:blip r:embed="rId2"/>
          <a:stretch>
            <a:fillRect/>
          </a:stretch>
        </p:blipFill>
        <p:spPr>
          <a:xfrm>
            <a:off x="5173002" y="2691050"/>
            <a:ext cx="4390098" cy="3448016"/>
          </a:xfrm>
          <a:prstGeom prst="rect">
            <a:avLst/>
          </a:prstGeom>
        </p:spPr>
      </p:pic>
    </p:spTree>
    <p:extLst>
      <p:ext uri="{BB962C8B-B14F-4D97-AF65-F5344CB8AC3E}">
        <p14:creationId xmlns:p14="http://schemas.microsoft.com/office/powerpoint/2010/main" val="32311662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noProof="0" dirty="0"/>
              <a:t>La bonne réponse est : Vrai. Seul le facteur « la vitesse du mouvement de l’aimant » varie.</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choisit au hasard deux élèves pour répondre oralement .</a:t>
            </a:r>
          </a:p>
        </p:txBody>
      </p:sp>
      <p:sp>
        <p:nvSpPr>
          <p:cNvPr id="11" name="ZoneTexte 1"/>
          <p:cNvSpPr txBox="1"/>
          <p:nvPr/>
        </p:nvSpPr>
        <p:spPr>
          <a:xfrm>
            <a:off x="504825" y="1568081"/>
            <a:ext cx="11268075" cy="830997"/>
          </a:xfrm>
          <a:prstGeom prst="rect">
            <a:avLst/>
          </a:prstGeom>
          <a:solidFill>
            <a:schemeClr val="accent3">
              <a:lumMod val="20000"/>
              <a:lumOff val="80000"/>
            </a:schemeClr>
          </a:solidFill>
        </p:spPr>
        <p:txBody>
          <a:bodyPr wrap="square" rtlCol="0">
            <a:spAutoFit/>
          </a:bodyPr>
          <a:lstStyle/>
          <a:p>
            <a:r>
              <a:rPr lang="fr-FR" sz="2400" noProof="0" dirty="0"/>
              <a:t>Cette expérience permet de mettre en évidence l’influence de la vitesse de déplacement de l’aimant sur l’intensité du courant induit dans la bobine.</a:t>
            </a:r>
          </a:p>
        </p:txBody>
      </p:sp>
      <p:sp>
        <p:nvSpPr>
          <p:cNvPr id="12" name="Rectangle : coins arrondis 5"/>
          <p:cNvSpPr/>
          <p:nvPr/>
        </p:nvSpPr>
        <p:spPr>
          <a:xfrm>
            <a:off x="2312918" y="3591909"/>
            <a:ext cx="939656" cy="4309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Vrai</a:t>
            </a:r>
            <a:endParaRPr lang="fr-FR" sz="2400" baseline="30000" noProof="0" dirty="0">
              <a:solidFill>
                <a:schemeClr val="tx1"/>
              </a:solidFill>
            </a:endParaRPr>
          </a:p>
        </p:txBody>
      </p:sp>
      <p:sp>
        <p:nvSpPr>
          <p:cNvPr id="13" name="Rectangle : coins arrondis 6"/>
          <p:cNvSpPr/>
          <p:nvPr/>
        </p:nvSpPr>
        <p:spPr>
          <a:xfrm>
            <a:off x="1880918" y="3591909"/>
            <a:ext cx="432000" cy="430924"/>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b="1" noProof="0" dirty="0">
              <a:solidFill>
                <a:schemeClr val="tx1"/>
              </a:solidFill>
            </a:endParaRPr>
          </a:p>
        </p:txBody>
      </p:sp>
      <p:sp>
        <p:nvSpPr>
          <p:cNvPr id="14" name="Rectangle : coins arrondis 5"/>
          <p:cNvSpPr/>
          <p:nvPr/>
        </p:nvSpPr>
        <p:spPr>
          <a:xfrm>
            <a:off x="2291147" y="5145802"/>
            <a:ext cx="961427" cy="4309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noProof="0" dirty="0">
                <a:solidFill>
                  <a:schemeClr val="tx1"/>
                </a:solidFill>
              </a:rPr>
              <a:t>Faux</a:t>
            </a:r>
            <a:endParaRPr lang="fr-FR" sz="2400" baseline="30000" noProof="0" dirty="0">
              <a:solidFill>
                <a:schemeClr val="tx1"/>
              </a:solidFill>
            </a:endParaRPr>
          </a:p>
        </p:txBody>
      </p:sp>
      <p:sp>
        <p:nvSpPr>
          <p:cNvPr id="15" name="Rectangle : coins arrondis 6"/>
          <p:cNvSpPr/>
          <p:nvPr/>
        </p:nvSpPr>
        <p:spPr>
          <a:xfrm>
            <a:off x="1859148" y="5145802"/>
            <a:ext cx="432000" cy="430924"/>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b="1" noProof="0" dirty="0">
              <a:solidFill>
                <a:schemeClr val="tx1"/>
              </a:solidFill>
            </a:endParaRPr>
          </a:p>
        </p:txBody>
      </p:sp>
      <p:pic>
        <p:nvPicPr>
          <p:cNvPr id="16" name="Picture 15"/>
          <p:cNvPicPr>
            <a:picLocks noChangeAspect="1"/>
          </p:cNvPicPr>
          <p:nvPr/>
        </p:nvPicPr>
        <p:blipFill>
          <a:blip r:embed="rId2"/>
          <a:stretch>
            <a:fillRect/>
          </a:stretch>
        </p:blipFill>
        <p:spPr>
          <a:xfrm>
            <a:off x="5173002" y="2691050"/>
            <a:ext cx="4390098" cy="3448016"/>
          </a:xfrm>
          <a:prstGeom prst="rect">
            <a:avLst/>
          </a:prstGeom>
        </p:spPr>
      </p:pic>
      <p:pic>
        <p:nvPicPr>
          <p:cNvPr id="122" name="Graphique 11" descr="Coche avec un remplissage uni"/>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26206" y="3570641"/>
            <a:ext cx="386712" cy="473460"/>
          </a:xfrm>
          <a:prstGeom prst="rect">
            <a:avLst/>
          </a:prstGeom>
        </p:spPr>
      </p:pic>
    </p:spTree>
    <p:extLst>
      <p:ext uri="{BB962C8B-B14F-4D97-AF65-F5344CB8AC3E}">
        <p14:creationId xmlns:p14="http://schemas.microsoft.com/office/powerpoint/2010/main" val="2874412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noProof="0" dirty="0"/>
              <a:t>Choisissez la proposition correcte.</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choisit au hasard deux élèves pour répondre oralement .</a:t>
            </a:r>
          </a:p>
        </p:txBody>
      </p:sp>
      <p:pic>
        <p:nvPicPr>
          <p:cNvPr id="24" name="Picture 2" descr="Experimentos de Faraday"/>
          <p:cNvPicPr>
            <a:picLocks noChangeAspect="1" noChangeArrowheads="1"/>
          </p:cNvPicPr>
          <p:nvPr/>
        </p:nvPicPr>
        <p:blipFill rotWithShape="1">
          <a:blip r:embed="rId2">
            <a:extLst>
              <a:ext uri="{28A0092B-C50C-407E-A947-70E740481C1C}">
                <a14:useLocalDpi xmlns:a14="http://schemas.microsoft.com/office/drawing/2010/main" val="0"/>
              </a:ext>
            </a:extLst>
          </a:blip>
          <a:srcRect l="3699" t="10776" r="9827" b="6306"/>
          <a:stretch/>
        </p:blipFill>
        <p:spPr bwMode="auto">
          <a:xfrm>
            <a:off x="568510" y="1853468"/>
            <a:ext cx="3690740" cy="2402074"/>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1"/>
          <p:cNvSpPr txBox="1"/>
          <p:nvPr/>
        </p:nvSpPr>
        <p:spPr>
          <a:xfrm>
            <a:off x="406585" y="1086796"/>
            <a:ext cx="11290115" cy="830997"/>
          </a:xfrm>
          <a:prstGeom prst="rect">
            <a:avLst/>
          </a:prstGeom>
          <a:solidFill>
            <a:schemeClr val="accent3">
              <a:lumMod val="20000"/>
              <a:lumOff val="80000"/>
            </a:schemeClr>
          </a:solidFill>
        </p:spPr>
        <p:txBody>
          <a:bodyPr wrap="square" rtlCol="0">
            <a:spAutoFit/>
          </a:bodyPr>
          <a:lstStyle/>
          <a:p>
            <a:r>
              <a:rPr lang="fr-FR" sz="2400" noProof="0" dirty="0"/>
              <a:t>Les résultats de cette expérience sont présentés dans le tableau ci-dessous.</a:t>
            </a:r>
          </a:p>
          <a:p>
            <a:r>
              <a:rPr lang="fr-FR" sz="2400" noProof="0" dirty="0"/>
              <a:t>Quelle conclusion peut-on en tirer ?</a:t>
            </a:r>
          </a:p>
        </p:txBody>
      </p:sp>
      <p:sp>
        <p:nvSpPr>
          <p:cNvPr id="26" name="Rectangle : coins arrondis 5"/>
          <p:cNvSpPr/>
          <p:nvPr/>
        </p:nvSpPr>
        <p:spPr>
          <a:xfrm>
            <a:off x="1073911" y="5022215"/>
            <a:ext cx="5753674"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l’intensité du courant induit diminue.</a:t>
            </a:r>
          </a:p>
        </p:txBody>
      </p:sp>
      <p:sp>
        <p:nvSpPr>
          <p:cNvPr id="27" name="Rectangle : coins arrondis 6"/>
          <p:cNvSpPr/>
          <p:nvPr/>
        </p:nvSpPr>
        <p:spPr>
          <a:xfrm>
            <a:off x="685199" y="5022214"/>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28" name="Rectangle : coins arrondis 5"/>
          <p:cNvSpPr/>
          <p:nvPr/>
        </p:nvSpPr>
        <p:spPr>
          <a:xfrm>
            <a:off x="1073910" y="5586500"/>
            <a:ext cx="5753674" cy="433825"/>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l’intensité du courant induit augmente.</a:t>
            </a:r>
          </a:p>
        </p:txBody>
      </p:sp>
      <p:sp>
        <p:nvSpPr>
          <p:cNvPr id="29" name="Rectangle : coins arrondis 6"/>
          <p:cNvSpPr/>
          <p:nvPr/>
        </p:nvSpPr>
        <p:spPr>
          <a:xfrm>
            <a:off x="685199" y="5586501"/>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sp>
        <p:nvSpPr>
          <p:cNvPr id="30" name="Rectangle : coins arrondis 5"/>
          <p:cNvSpPr/>
          <p:nvPr/>
        </p:nvSpPr>
        <p:spPr>
          <a:xfrm>
            <a:off x="1073910" y="6166400"/>
            <a:ext cx="5753674"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l’intensité du courant induit reste constante.</a:t>
            </a:r>
          </a:p>
        </p:txBody>
      </p:sp>
      <p:sp>
        <p:nvSpPr>
          <p:cNvPr id="31" name="Rectangle : coins arrondis 6"/>
          <p:cNvSpPr/>
          <p:nvPr/>
        </p:nvSpPr>
        <p:spPr>
          <a:xfrm>
            <a:off x="685199" y="6166400"/>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C</a:t>
            </a:r>
          </a:p>
        </p:txBody>
      </p:sp>
      <p:graphicFrame>
        <p:nvGraphicFramePr>
          <p:cNvPr id="32" name="Table 31"/>
          <p:cNvGraphicFramePr>
            <a:graphicFrameLocks noGrp="1"/>
          </p:cNvGraphicFramePr>
          <p:nvPr>
            <p:extLst>
              <p:ext uri="{D42A27DB-BD31-4B8C-83A1-F6EECF244321}">
                <p14:modId xmlns:p14="http://schemas.microsoft.com/office/powerpoint/2010/main" val="3091036916"/>
              </p:ext>
            </p:extLst>
          </p:nvPr>
        </p:nvGraphicFramePr>
        <p:xfrm>
          <a:off x="4524375" y="2856950"/>
          <a:ext cx="7172325" cy="792480"/>
        </p:xfrm>
        <a:graphic>
          <a:graphicData uri="http://schemas.openxmlformats.org/drawingml/2006/table">
            <a:tbl>
              <a:tblPr firstRow="1" bandRow="1">
                <a:tableStyleId>{5940675A-B579-460E-94D1-54222C63F5DA}</a:tableStyleId>
              </a:tblPr>
              <a:tblGrid>
                <a:gridCol w="4085740">
                  <a:extLst>
                    <a:ext uri="{9D8B030D-6E8A-4147-A177-3AD203B41FA5}">
                      <a16:colId xmlns:a16="http://schemas.microsoft.com/office/drawing/2014/main" val="2371993903"/>
                    </a:ext>
                  </a:extLst>
                </a:gridCol>
                <a:gridCol w="892380">
                  <a:extLst>
                    <a:ext uri="{9D8B030D-6E8A-4147-A177-3AD203B41FA5}">
                      <a16:colId xmlns:a16="http://schemas.microsoft.com/office/drawing/2014/main" val="3596034221"/>
                    </a:ext>
                  </a:extLst>
                </a:gridCol>
                <a:gridCol w="1091853">
                  <a:extLst>
                    <a:ext uri="{9D8B030D-6E8A-4147-A177-3AD203B41FA5}">
                      <a16:colId xmlns:a16="http://schemas.microsoft.com/office/drawing/2014/main" val="2987946386"/>
                    </a:ext>
                  </a:extLst>
                </a:gridCol>
                <a:gridCol w="1102352">
                  <a:extLst>
                    <a:ext uri="{9D8B030D-6E8A-4147-A177-3AD203B41FA5}">
                      <a16:colId xmlns:a16="http://schemas.microsoft.com/office/drawing/2014/main" val="1107029139"/>
                    </a:ext>
                  </a:extLst>
                </a:gridCol>
              </a:tblGrid>
              <a:tr h="370840">
                <a:tc>
                  <a:txBody>
                    <a:bodyPr/>
                    <a:lstStyle/>
                    <a:p>
                      <a:r>
                        <a:rPr lang="fr-FR" sz="2000" noProof="0" dirty="0">
                          <a:latin typeface="+mn-lt"/>
                        </a:rPr>
                        <a:t>La vitesse du mouvement de l’aimant </a:t>
                      </a:r>
                      <a:endParaRPr lang="fr-FR" sz="2000"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u="none" strike="noStrike" kern="0" cap="none" spc="0" normalizeH="0" baseline="0" noProof="0" dirty="0">
                          <a:ln>
                            <a:noFill/>
                          </a:ln>
                          <a:effectLst/>
                          <a:uLnTx/>
                          <a:uFillTx/>
                          <a:latin typeface="+mn-lt"/>
                        </a:rPr>
                        <a:t>Nulle</a:t>
                      </a:r>
                      <a:endParaRPr lang="fr-FR" sz="2000"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u="none" strike="noStrike" kern="0" cap="none" spc="0" normalizeH="0" baseline="0" noProof="0" dirty="0">
                          <a:ln>
                            <a:noFill/>
                          </a:ln>
                          <a:effectLst/>
                          <a:uLnTx/>
                          <a:uFillTx/>
                          <a:latin typeface="+mn-lt"/>
                        </a:rPr>
                        <a:t>Petite</a:t>
                      </a:r>
                      <a:endParaRPr lang="fr-FR" sz="2000"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u="none" strike="noStrike" kern="0" cap="none" spc="0" normalizeH="0" baseline="0" noProof="0" dirty="0">
                          <a:ln>
                            <a:noFill/>
                          </a:ln>
                          <a:effectLst/>
                          <a:uLnTx/>
                          <a:uFillTx/>
                          <a:latin typeface="+mn-lt"/>
                        </a:rPr>
                        <a:t>Grande</a:t>
                      </a:r>
                      <a:endParaRPr kumimoji="0" lang="fr-FR" sz="2000" b="1" i="0" u="none" strike="noStrike" kern="0" cap="none" spc="0" normalizeH="0" baseline="0" noProof="0" dirty="0">
                        <a:ln>
                          <a:noFill/>
                        </a:ln>
                        <a:solidFill>
                          <a:schemeClr val="tx1"/>
                        </a:solidFill>
                        <a:effectLst/>
                        <a:uLnTx/>
                        <a:uFillTx/>
                        <a:latin typeface="+mn-lt"/>
                        <a:cs typeface="Times New Roman" panose="02020603050405020304" pitchFamily="18" charset="0"/>
                      </a:endParaRPr>
                    </a:p>
                  </a:txBody>
                  <a:tcPr/>
                </a:tc>
                <a:extLst>
                  <a:ext uri="{0D108BD9-81ED-4DB2-BD59-A6C34878D82A}">
                    <a16:rowId xmlns:a16="http://schemas.microsoft.com/office/drawing/2014/main" val="2712930537"/>
                  </a:ext>
                </a:extLst>
              </a:tr>
              <a:tr h="370840">
                <a:tc>
                  <a:txBody>
                    <a:bodyPr/>
                    <a:lstStyle/>
                    <a:p>
                      <a:r>
                        <a:rPr lang="fr-FR" sz="2000" noProof="0" dirty="0">
                          <a:latin typeface="+mn-lt"/>
                        </a:rPr>
                        <a:t>L’intensité du courant induit</a:t>
                      </a:r>
                      <a:endParaRPr lang="fr-FR" sz="2000" noProof="0" dirty="0">
                        <a:solidFill>
                          <a:schemeClr val="tx1"/>
                        </a:solidFill>
                        <a:latin typeface="+mn-lt"/>
                      </a:endParaRPr>
                    </a:p>
                  </a:txBody>
                  <a:tcPr/>
                </a:tc>
                <a:tc>
                  <a:txBody>
                    <a:bodyPr/>
                    <a:lstStyle/>
                    <a:p>
                      <a:pPr algn="ctr"/>
                      <a:r>
                        <a:rPr lang="fr-FR" sz="2000" kern="0" noProof="0" dirty="0">
                          <a:solidFill>
                            <a:srgbClr val="243D98"/>
                          </a:solidFill>
                          <a:latin typeface="+mn-lt"/>
                          <a:cs typeface="Arial" panose="020B0604020202020204" pitchFamily="34" charset="0"/>
                        </a:rPr>
                        <a:t>0 mA </a:t>
                      </a:r>
                      <a:endParaRPr lang="fr-FR" sz="2000" noProof="0" dirty="0">
                        <a:latin typeface="+mn-lt"/>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kern="0" noProof="0" dirty="0">
                          <a:solidFill>
                            <a:srgbClr val="243D98"/>
                          </a:solidFill>
                          <a:latin typeface="+mn-lt"/>
                          <a:cs typeface="Arial" panose="020B0604020202020204" pitchFamily="34" charset="0"/>
                        </a:rPr>
                        <a:t>0,25 mA</a:t>
                      </a:r>
                      <a:endParaRPr kumimoji="0" lang="fr-FR" sz="20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kern="0" noProof="0" dirty="0">
                          <a:solidFill>
                            <a:srgbClr val="243D98"/>
                          </a:solidFill>
                          <a:latin typeface="+mn-lt"/>
                          <a:cs typeface="Arial" panose="020B0604020202020204" pitchFamily="34" charset="0"/>
                        </a:rPr>
                        <a:t>1,62 mA</a:t>
                      </a:r>
                    </a:p>
                  </a:txBody>
                  <a:tcPr/>
                </a:tc>
                <a:extLst>
                  <a:ext uri="{0D108BD9-81ED-4DB2-BD59-A6C34878D82A}">
                    <a16:rowId xmlns:a16="http://schemas.microsoft.com/office/drawing/2014/main" val="877878276"/>
                  </a:ext>
                </a:extLst>
              </a:tr>
            </a:tbl>
          </a:graphicData>
        </a:graphic>
      </p:graphicFrame>
      <p:sp>
        <p:nvSpPr>
          <p:cNvPr id="33" name="Rectangle : coins arrondis 5"/>
          <p:cNvSpPr/>
          <p:nvPr/>
        </p:nvSpPr>
        <p:spPr>
          <a:xfrm>
            <a:off x="568510" y="4436354"/>
            <a:ext cx="11128190"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Si la vitesse de l’aimant augmente, alors :</a:t>
            </a:r>
          </a:p>
        </p:txBody>
      </p:sp>
    </p:spTree>
    <p:extLst>
      <p:ext uri="{BB962C8B-B14F-4D97-AF65-F5344CB8AC3E}">
        <p14:creationId xmlns:p14="http://schemas.microsoft.com/office/powerpoint/2010/main" val="17305549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noProof="0" dirty="0"/>
              <a:t>La bonne réponse est B : l’intensité du courant induit augmente.</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choisit au hasard deux élèves pour répondre oralement. </a:t>
            </a:r>
          </a:p>
        </p:txBody>
      </p:sp>
      <p:pic>
        <p:nvPicPr>
          <p:cNvPr id="92" name="Graphique 11" descr="Coche avec un remplissage uni"/>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873880" y="5429732"/>
            <a:ext cx="684830" cy="684830"/>
          </a:xfrm>
          <a:prstGeom prst="rect">
            <a:avLst/>
          </a:prstGeom>
        </p:spPr>
      </p:pic>
      <p:pic>
        <p:nvPicPr>
          <p:cNvPr id="13" name="Picture 2" descr="Experimentos de Faraday"/>
          <p:cNvPicPr>
            <a:picLocks noChangeAspect="1" noChangeArrowheads="1"/>
          </p:cNvPicPr>
          <p:nvPr/>
        </p:nvPicPr>
        <p:blipFill rotWithShape="1">
          <a:blip r:embed="rId3">
            <a:extLst>
              <a:ext uri="{28A0092B-C50C-407E-A947-70E740481C1C}">
                <a14:useLocalDpi xmlns:a14="http://schemas.microsoft.com/office/drawing/2010/main" val="0"/>
              </a:ext>
            </a:extLst>
          </a:blip>
          <a:srcRect l="3699" t="10776" r="9827" b="6306"/>
          <a:stretch/>
        </p:blipFill>
        <p:spPr bwMode="auto">
          <a:xfrm>
            <a:off x="568510" y="1853468"/>
            <a:ext cx="3690740" cy="2402074"/>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
          <p:cNvSpPr txBox="1"/>
          <p:nvPr/>
        </p:nvSpPr>
        <p:spPr>
          <a:xfrm>
            <a:off x="406585" y="1086796"/>
            <a:ext cx="11290115" cy="830997"/>
          </a:xfrm>
          <a:prstGeom prst="rect">
            <a:avLst/>
          </a:prstGeom>
          <a:solidFill>
            <a:schemeClr val="accent3">
              <a:lumMod val="20000"/>
              <a:lumOff val="80000"/>
            </a:schemeClr>
          </a:solidFill>
        </p:spPr>
        <p:txBody>
          <a:bodyPr wrap="square" rtlCol="0">
            <a:spAutoFit/>
          </a:bodyPr>
          <a:lstStyle/>
          <a:p>
            <a:r>
              <a:rPr lang="fr-FR" sz="2400" noProof="0" dirty="0"/>
              <a:t>Les résultats de cette expérience sont présentés dans le tableau ci-dessous.</a:t>
            </a:r>
          </a:p>
          <a:p>
            <a:r>
              <a:rPr lang="fr-FR" sz="2400" noProof="0" dirty="0"/>
              <a:t>Quelle conclusion peut-on en tirer ?</a:t>
            </a:r>
          </a:p>
        </p:txBody>
      </p:sp>
      <p:sp>
        <p:nvSpPr>
          <p:cNvPr id="15" name="Rectangle : coins arrondis 5"/>
          <p:cNvSpPr/>
          <p:nvPr/>
        </p:nvSpPr>
        <p:spPr>
          <a:xfrm>
            <a:off x="1073911" y="5022215"/>
            <a:ext cx="5753674"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l’intensité du courant induit diminue.</a:t>
            </a:r>
          </a:p>
        </p:txBody>
      </p:sp>
      <p:sp>
        <p:nvSpPr>
          <p:cNvPr id="16" name="Rectangle : coins arrondis 6"/>
          <p:cNvSpPr/>
          <p:nvPr/>
        </p:nvSpPr>
        <p:spPr>
          <a:xfrm>
            <a:off x="685199" y="5022214"/>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A</a:t>
            </a:r>
          </a:p>
        </p:txBody>
      </p:sp>
      <p:sp>
        <p:nvSpPr>
          <p:cNvPr id="17" name="Rectangle : coins arrondis 5"/>
          <p:cNvSpPr/>
          <p:nvPr/>
        </p:nvSpPr>
        <p:spPr>
          <a:xfrm>
            <a:off x="1073910" y="5586500"/>
            <a:ext cx="5753674" cy="433825"/>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l’intensité du courant induit augmente.</a:t>
            </a:r>
          </a:p>
        </p:txBody>
      </p:sp>
      <p:sp>
        <p:nvSpPr>
          <p:cNvPr id="26" name="Rectangle : coins arrondis 6"/>
          <p:cNvSpPr/>
          <p:nvPr/>
        </p:nvSpPr>
        <p:spPr>
          <a:xfrm>
            <a:off x="685199" y="5586501"/>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B</a:t>
            </a:r>
          </a:p>
        </p:txBody>
      </p:sp>
      <p:sp>
        <p:nvSpPr>
          <p:cNvPr id="27" name="Rectangle : coins arrondis 5"/>
          <p:cNvSpPr/>
          <p:nvPr/>
        </p:nvSpPr>
        <p:spPr>
          <a:xfrm>
            <a:off x="1073910" y="6166400"/>
            <a:ext cx="5753674"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l’intensité du courant induit reste constante.</a:t>
            </a:r>
          </a:p>
        </p:txBody>
      </p:sp>
      <p:sp>
        <p:nvSpPr>
          <p:cNvPr id="28" name="Rectangle : coins arrondis 6"/>
          <p:cNvSpPr/>
          <p:nvPr/>
        </p:nvSpPr>
        <p:spPr>
          <a:xfrm>
            <a:off x="685199" y="6166400"/>
            <a:ext cx="388713" cy="433824"/>
          </a:xfrm>
          <a:prstGeom prst="round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b="1" noProof="0" dirty="0">
                <a:solidFill>
                  <a:schemeClr val="tx1"/>
                </a:solidFill>
              </a:rPr>
              <a:t>C</a:t>
            </a:r>
          </a:p>
        </p:txBody>
      </p:sp>
      <p:graphicFrame>
        <p:nvGraphicFramePr>
          <p:cNvPr id="29" name="Table 28"/>
          <p:cNvGraphicFramePr>
            <a:graphicFrameLocks noGrp="1"/>
          </p:cNvGraphicFramePr>
          <p:nvPr>
            <p:extLst>
              <p:ext uri="{D42A27DB-BD31-4B8C-83A1-F6EECF244321}">
                <p14:modId xmlns:p14="http://schemas.microsoft.com/office/powerpoint/2010/main" val="270017948"/>
              </p:ext>
            </p:extLst>
          </p:nvPr>
        </p:nvGraphicFramePr>
        <p:xfrm>
          <a:off x="4524375" y="2856950"/>
          <a:ext cx="7172325" cy="792480"/>
        </p:xfrm>
        <a:graphic>
          <a:graphicData uri="http://schemas.openxmlformats.org/drawingml/2006/table">
            <a:tbl>
              <a:tblPr firstRow="1" bandRow="1">
                <a:tableStyleId>{5940675A-B579-460E-94D1-54222C63F5DA}</a:tableStyleId>
              </a:tblPr>
              <a:tblGrid>
                <a:gridCol w="4085740">
                  <a:extLst>
                    <a:ext uri="{9D8B030D-6E8A-4147-A177-3AD203B41FA5}">
                      <a16:colId xmlns:a16="http://schemas.microsoft.com/office/drawing/2014/main" val="2371993903"/>
                    </a:ext>
                  </a:extLst>
                </a:gridCol>
                <a:gridCol w="892380">
                  <a:extLst>
                    <a:ext uri="{9D8B030D-6E8A-4147-A177-3AD203B41FA5}">
                      <a16:colId xmlns:a16="http://schemas.microsoft.com/office/drawing/2014/main" val="3596034221"/>
                    </a:ext>
                  </a:extLst>
                </a:gridCol>
                <a:gridCol w="1091853">
                  <a:extLst>
                    <a:ext uri="{9D8B030D-6E8A-4147-A177-3AD203B41FA5}">
                      <a16:colId xmlns:a16="http://schemas.microsoft.com/office/drawing/2014/main" val="2987946386"/>
                    </a:ext>
                  </a:extLst>
                </a:gridCol>
                <a:gridCol w="1102352">
                  <a:extLst>
                    <a:ext uri="{9D8B030D-6E8A-4147-A177-3AD203B41FA5}">
                      <a16:colId xmlns:a16="http://schemas.microsoft.com/office/drawing/2014/main" val="1107029139"/>
                    </a:ext>
                  </a:extLst>
                </a:gridCol>
              </a:tblGrid>
              <a:tr h="370840">
                <a:tc>
                  <a:txBody>
                    <a:bodyPr/>
                    <a:lstStyle/>
                    <a:p>
                      <a:r>
                        <a:rPr lang="fr-FR" sz="2000" noProof="0" dirty="0">
                          <a:latin typeface="+mn-lt"/>
                        </a:rPr>
                        <a:t>La vitesse du mouvement de l’aimant </a:t>
                      </a:r>
                      <a:endParaRPr lang="fr-FR" sz="2000"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u="none" strike="noStrike" kern="0" cap="none" spc="0" normalizeH="0" baseline="0" noProof="0" dirty="0">
                          <a:ln>
                            <a:noFill/>
                          </a:ln>
                          <a:effectLst/>
                          <a:uLnTx/>
                          <a:uFillTx/>
                          <a:latin typeface="+mn-lt"/>
                        </a:rPr>
                        <a:t>Nulle</a:t>
                      </a:r>
                      <a:endParaRPr lang="fr-FR" sz="2000"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u="none" strike="noStrike" kern="0" cap="none" spc="0" normalizeH="0" baseline="0" noProof="0" dirty="0">
                          <a:ln>
                            <a:noFill/>
                          </a:ln>
                          <a:effectLst/>
                          <a:uLnTx/>
                          <a:uFillTx/>
                          <a:latin typeface="+mn-lt"/>
                        </a:rPr>
                        <a:t>Petite</a:t>
                      </a:r>
                      <a:endParaRPr lang="fr-FR" sz="2000" noProof="0" dirty="0">
                        <a:solidFill>
                          <a:schemeClr val="tx1"/>
                        </a:solidFill>
                        <a:latin typeface="+mn-lt"/>
                        <a:cs typeface="Times New Roman" panose="02020603050405020304"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u="none" strike="noStrike" kern="0" cap="none" spc="0" normalizeH="0" baseline="0" noProof="0" dirty="0">
                          <a:ln>
                            <a:noFill/>
                          </a:ln>
                          <a:effectLst/>
                          <a:uLnTx/>
                          <a:uFillTx/>
                          <a:latin typeface="+mn-lt"/>
                        </a:rPr>
                        <a:t>Grande</a:t>
                      </a:r>
                      <a:endParaRPr kumimoji="0" lang="fr-FR" sz="2000" b="1" i="0" u="none" strike="noStrike" kern="0" cap="none" spc="0" normalizeH="0" baseline="0" noProof="0" dirty="0">
                        <a:ln>
                          <a:noFill/>
                        </a:ln>
                        <a:solidFill>
                          <a:schemeClr val="tx1"/>
                        </a:solidFill>
                        <a:effectLst/>
                        <a:uLnTx/>
                        <a:uFillTx/>
                        <a:latin typeface="+mn-lt"/>
                        <a:cs typeface="Times New Roman" panose="02020603050405020304" pitchFamily="18" charset="0"/>
                      </a:endParaRPr>
                    </a:p>
                  </a:txBody>
                  <a:tcPr/>
                </a:tc>
                <a:extLst>
                  <a:ext uri="{0D108BD9-81ED-4DB2-BD59-A6C34878D82A}">
                    <a16:rowId xmlns:a16="http://schemas.microsoft.com/office/drawing/2014/main" val="2712930537"/>
                  </a:ext>
                </a:extLst>
              </a:tr>
              <a:tr h="370840">
                <a:tc>
                  <a:txBody>
                    <a:bodyPr/>
                    <a:lstStyle/>
                    <a:p>
                      <a:r>
                        <a:rPr lang="fr-FR" sz="2000" noProof="0" dirty="0">
                          <a:latin typeface="+mn-lt"/>
                        </a:rPr>
                        <a:t>L’intensité du courant induit</a:t>
                      </a:r>
                      <a:endParaRPr lang="fr-FR" sz="2000" noProof="0" dirty="0">
                        <a:solidFill>
                          <a:schemeClr val="tx1"/>
                        </a:solidFill>
                        <a:latin typeface="+mn-lt"/>
                      </a:endParaRPr>
                    </a:p>
                  </a:txBody>
                  <a:tcPr/>
                </a:tc>
                <a:tc>
                  <a:txBody>
                    <a:bodyPr/>
                    <a:lstStyle/>
                    <a:p>
                      <a:pPr algn="ctr"/>
                      <a:r>
                        <a:rPr lang="fr-FR" sz="2000" kern="0" noProof="0" dirty="0">
                          <a:solidFill>
                            <a:srgbClr val="243D98"/>
                          </a:solidFill>
                          <a:latin typeface="+mn-lt"/>
                          <a:cs typeface="Arial" panose="020B0604020202020204" pitchFamily="34" charset="0"/>
                        </a:rPr>
                        <a:t>0 mA </a:t>
                      </a:r>
                      <a:endParaRPr lang="fr-FR" sz="2000" noProof="0" dirty="0">
                        <a:latin typeface="+mn-lt"/>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kern="0" noProof="0" dirty="0">
                          <a:solidFill>
                            <a:srgbClr val="243D98"/>
                          </a:solidFill>
                          <a:latin typeface="+mn-lt"/>
                          <a:cs typeface="Arial" panose="020B0604020202020204" pitchFamily="34" charset="0"/>
                        </a:rPr>
                        <a:t>0,25 mA</a:t>
                      </a:r>
                      <a:endParaRPr kumimoji="0" lang="fr-FR" sz="2000" b="0" i="0"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000" kern="0" noProof="0" dirty="0">
                          <a:solidFill>
                            <a:srgbClr val="243D98"/>
                          </a:solidFill>
                          <a:latin typeface="+mn-lt"/>
                          <a:cs typeface="Arial" panose="020B0604020202020204" pitchFamily="34" charset="0"/>
                        </a:rPr>
                        <a:t>1,62 mA</a:t>
                      </a:r>
                    </a:p>
                  </a:txBody>
                  <a:tcPr/>
                </a:tc>
                <a:extLst>
                  <a:ext uri="{0D108BD9-81ED-4DB2-BD59-A6C34878D82A}">
                    <a16:rowId xmlns:a16="http://schemas.microsoft.com/office/drawing/2014/main" val="877878276"/>
                  </a:ext>
                </a:extLst>
              </a:tr>
            </a:tbl>
          </a:graphicData>
        </a:graphic>
      </p:graphicFrame>
      <p:sp>
        <p:nvSpPr>
          <p:cNvPr id="30" name="Rectangle : coins arrondis 5"/>
          <p:cNvSpPr/>
          <p:nvPr/>
        </p:nvSpPr>
        <p:spPr>
          <a:xfrm>
            <a:off x="568510" y="4436354"/>
            <a:ext cx="11128190" cy="433824"/>
          </a:xfrm>
          <a:prstGeom prst="roundRect">
            <a:avLst/>
          </a:prstGeom>
          <a:solidFill>
            <a:srgbClr val="F4ED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2400" noProof="0" dirty="0">
                <a:solidFill>
                  <a:schemeClr val="tx1"/>
                </a:solidFill>
              </a:rPr>
              <a:t>Si la vitesse de l’aimant augmente, alors :</a:t>
            </a:r>
          </a:p>
        </p:txBody>
      </p:sp>
    </p:spTree>
    <p:extLst>
      <p:ext uri="{BB962C8B-B14F-4D97-AF65-F5344CB8AC3E}">
        <p14:creationId xmlns:p14="http://schemas.microsoft.com/office/powerpoint/2010/main" val="39669848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20000"/>
          </a:bodyPr>
          <a:lstStyle/>
          <a:p>
            <a:r>
              <a:rPr lang="fr-FR" noProof="0" dirty="0"/>
              <a:t>12 min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dirty="0"/>
              <a:t>Maintenant, on va passer aux tâches à réaliser sur le livret. On commence par la tâche page 13 « Je m’entraîne en binôme ». Travaillez individuellement, puis discutez de vos réponses en binômes. </a:t>
            </a:r>
          </a:p>
        </p:txBody>
      </p:sp>
      <p:sp>
        <p:nvSpPr>
          <p:cNvPr id="3" name="Espace réservé du contenu 2"/>
          <p:cNvSpPr>
            <a:spLocks noGrp="1"/>
          </p:cNvSpPr>
          <p:nvPr>
            <p:ph sz="quarter" idx="11"/>
          </p:nvPr>
        </p:nvSpPr>
        <p:spPr/>
        <p:txBody>
          <a:bodyPr/>
          <a:lstStyle/>
          <a:p>
            <a:r>
              <a:rPr lang="fr-FR" noProof="0" dirty="0"/>
              <a:t>L’</a:t>
            </a:r>
            <a:r>
              <a:rPr lang="fr-FR" noProof="0" dirty="0" err="1"/>
              <a:t>enseignant·e</a:t>
            </a:r>
            <a:r>
              <a:rPr lang="fr-FR" noProof="0" dirty="0"/>
              <a:t> accorde suffisamment de temps au travail individuel avant la discussion en binôme. Il circule pour contrôler et donner des indications en cas de blocage.</a:t>
            </a:r>
          </a:p>
        </p:txBody>
      </p:sp>
      <p:sp>
        <p:nvSpPr>
          <p:cNvPr id="74" name="Freeform 3396"/>
          <p:cNvSpPr/>
          <p:nvPr/>
        </p:nvSpPr>
        <p:spPr>
          <a:xfrm>
            <a:off x="6743903" y="2146276"/>
            <a:ext cx="5036943" cy="373860"/>
          </a:xfrm>
          <a:custGeom>
            <a:avLst/>
            <a:gdLst/>
            <a:ahLst/>
            <a:cxnLst/>
            <a:rect l="0" t="0" r="0" b="0"/>
            <a:pathLst>
              <a:path w="6079007" h="217233">
                <a:moveTo>
                  <a:pt x="0" y="0"/>
                </a:moveTo>
                <a:lnTo>
                  <a:pt x="0" y="217233"/>
                </a:lnTo>
                <a:lnTo>
                  <a:pt x="6043002" y="217233"/>
                </a:lnTo>
                <a:cubicBezTo>
                  <a:pt x="6062878" y="217233"/>
                  <a:pt x="6079007" y="201117"/>
                  <a:pt x="6079007" y="181241"/>
                </a:cubicBezTo>
                <a:lnTo>
                  <a:pt x="6079007" y="36017"/>
                </a:lnTo>
                <a:cubicBezTo>
                  <a:pt x="6079007" y="16128"/>
                  <a:pt x="6062878" y="0"/>
                  <a:pt x="6043002" y="0"/>
                </a:cubicBezTo>
                <a:close/>
                <a:moveTo>
                  <a:pt x="0" y="0"/>
                </a:moveTo>
              </a:path>
            </a:pathLst>
          </a:custGeom>
          <a:solidFill>
            <a:srgbClr val="DFEEF2">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05" name="Freeform 3469"/>
          <p:cNvSpPr/>
          <p:nvPr/>
        </p:nvSpPr>
        <p:spPr>
          <a:xfrm>
            <a:off x="6817060" y="4139478"/>
            <a:ext cx="4963786" cy="429014"/>
          </a:xfrm>
          <a:custGeom>
            <a:avLst/>
            <a:gdLst/>
            <a:ahLst/>
            <a:cxnLst/>
            <a:rect l="0" t="0" r="0" b="0"/>
            <a:pathLst>
              <a:path w="6083617" h="217233">
                <a:moveTo>
                  <a:pt x="0" y="0"/>
                </a:moveTo>
                <a:lnTo>
                  <a:pt x="0" y="217233"/>
                </a:lnTo>
                <a:lnTo>
                  <a:pt x="6047613" y="217233"/>
                </a:lnTo>
                <a:cubicBezTo>
                  <a:pt x="6067501" y="217233"/>
                  <a:pt x="6083617" y="201117"/>
                  <a:pt x="6083617" y="181241"/>
                </a:cubicBezTo>
                <a:lnTo>
                  <a:pt x="6083617" y="36017"/>
                </a:lnTo>
                <a:cubicBezTo>
                  <a:pt x="6083617" y="16128"/>
                  <a:pt x="6067501" y="0"/>
                  <a:pt x="6047613" y="0"/>
                </a:cubicBezTo>
                <a:close/>
                <a:moveTo>
                  <a:pt x="0" y="0"/>
                </a:moveTo>
              </a:path>
            </a:pathLst>
          </a:custGeom>
          <a:solidFill>
            <a:srgbClr val="DFEEF2">
              <a:alpha val="100000"/>
            </a:srgbClr>
          </a:solidFill>
          <a:ln w="635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06" name="Rectangle 3473"/>
          <p:cNvSpPr/>
          <p:nvPr/>
        </p:nvSpPr>
        <p:spPr>
          <a:xfrm>
            <a:off x="6798080" y="2138449"/>
            <a:ext cx="3196388" cy="369332"/>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FA9B9"/>
                </a:solidFill>
                <a:effectLst/>
                <a:uLnTx/>
                <a:uFillTx/>
                <a:latin typeface="Calibri-Bold"/>
              </a:rPr>
              <a:t>1.</a:t>
            </a:r>
            <a:r>
              <a:rPr kumimoji="0" lang="fr-FR" sz="2400" b="1" i="0" u="none" strike="noStrike" kern="0" cap="none" spc="0" normalizeH="0" baseline="0" noProof="0" dirty="0">
                <a:ln>
                  <a:noFill/>
                </a:ln>
                <a:solidFill>
                  <a:srgbClr val="F5821F"/>
                </a:solidFill>
                <a:effectLst/>
                <a:uLnTx/>
                <a:uFillTx/>
                <a:latin typeface="Calibri-Bold"/>
              </a:rPr>
              <a:t> </a:t>
            </a:r>
            <a:r>
              <a:rPr kumimoji="0" lang="fr-FR" sz="2400" b="0" i="0" u="none" strike="noStrike" kern="0" cap="none" spc="0" normalizeH="0" baseline="0" noProof="0" dirty="0">
                <a:ln>
                  <a:noFill/>
                </a:ln>
                <a:solidFill>
                  <a:srgbClr val="231F20"/>
                </a:solidFill>
                <a:effectLst/>
                <a:uLnTx/>
                <a:uFillTx/>
              </a:rPr>
              <a:t>Organiser les résultats </a:t>
            </a:r>
          </a:p>
        </p:txBody>
      </p:sp>
      <p:sp>
        <p:nvSpPr>
          <p:cNvPr id="113" name="Rectangle 3484"/>
          <p:cNvSpPr/>
          <p:nvPr/>
        </p:nvSpPr>
        <p:spPr>
          <a:xfrm>
            <a:off x="6909270" y="4705380"/>
            <a:ext cx="4871576" cy="1477328"/>
          </a:xfrm>
          <a:prstGeom prst="rect">
            <a:avLst/>
          </a:prstGeom>
        </p:spPr>
        <p:txBody>
          <a:bodyPr wrap="square" lIns="0" tIns="0" rIns="0" bIns="0">
            <a:spAutoFit/>
          </a:bodyPr>
          <a:lstStyle/>
          <a:p>
            <a:pPr marL="182563" marR="0" lvl="0" indent="-182563" algn="just" defTabSz="914400" eaLnBrk="1" fontAlgn="auto" latinLnBrk="0" hangingPunct="1">
              <a:spcBef>
                <a:spcPts val="0"/>
              </a:spcBef>
              <a:spcAft>
                <a:spcPts val="0"/>
              </a:spcAft>
              <a:buClrTx/>
              <a:buSzTx/>
              <a:buFont typeface="Arial" panose="020B0604020202020204" pitchFamily="34" charset="0"/>
              <a:buChar char="•"/>
              <a:tabLst/>
              <a:defRPr/>
            </a:pPr>
            <a:r>
              <a:rPr kumimoji="0" lang="fr-FR" sz="2400" b="0" i="0" u="none" strike="noStrike" kern="0" cap="none" spc="0" normalizeH="0" baseline="0" noProof="0" dirty="0">
                <a:ln>
                  <a:noFill/>
                </a:ln>
                <a:solidFill>
                  <a:srgbClr val="231F20"/>
                </a:solidFill>
                <a:effectLst/>
                <a:uLnTx/>
                <a:uFillTx/>
              </a:rPr>
              <a:t>Si le nombre de spires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rPr>
              <a:t>, alors l’intensité du courant induit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latin typeface="ArialMT-Light"/>
              </a:rPr>
              <a:t>.</a:t>
            </a:r>
          </a:p>
          <a:p>
            <a:pPr marL="182563" marR="0" lvl="0" indent="-182563" algn="just" defTabSz="914400" eaLnBrk="1" fontAlgn="auto" latinLnBrk="0" hangingPunct="1">
              <a:spcBef>
                <a:spcPts val="0"/>
              </a:spcBef>
              <a:spcAft>
                <a:spcPts val="0"/>
              </a:spcAft>
              <a:buClrTx/>
              <a:buSzTx/>
              <a:buFont typeface="Arial" panose="020B0604020202020204" pitchFamily="34" charset="0"/>
              <a:buChar char="•"/>
              <a:tabLst/>
              <a:defRPr/>
            </a:pPr>
            <a:r>
              <a:rPr kumimoji="0" lang="fr-FR" sz="2400" b="0" i="0" u="none" strike="noStrike" kern="0" cap="none" spc="0" normalizeH="0" baseline="0" noProof="0" dirty="0">
                <a:ln>
                  <a:noFill/>
                </a:ln>
                <a:solidFill>
                  <a:srgbClr val="231F20"/>
                </a:solidFill>
                <a:effectLst/>
                <a:uLnTx/>
                <a:uFillTx/>
              </a:rPr>
              <a:t>L’hypothèse est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latin typeface="ArialMT-Light"/>
              </a:rPr>
              <a:t>.</a:t>
            </a:r>
            <a:endParaRPr kumimoji="0" lang="fr-FR" sz="4000" b="0" i="0" u="none" strike="noStrike" kern="0" cap="none" spc="0" normalizeH="0" baseline="0" noProof="0" dirty="0">
              <a:ln>
                <a:noFill/>
              </a:ln>
              <a:solidFill>
                <a:srgbClr val="231F20"/>
              </a:solidFill>
              <a:effectLst/>
              <a:uLnTx/>
              <a:uFillTx/>
              <a:latin typeface="ArialMT-Light"/>
            </a:endParaRPr>
          </a:p>
        </p:txBody>
      </p:sp>
      <p:sp>
        <p:nvSpPr>
          <p:cNvPr id="72" name="Freeform 3392"/>
          <p:cNvSpPr/>
          <p:nvPr/>
        </p:nvSpPr>
        <p:spPr>
          <a:xfrm>
            <a:off x="675249" y="1126004"/>
            <a:ext cx="5943630" cy="5465286"/>
          </a:xfrm>
          <a:custGeom>
            <a:avLst/>
            <a:gdLst/>
            <a:ahLst/>
            <a:cxnLst/>
            <a:rect l="0" t="0" r="0" b="0"/>
            <a:pathLst>
              <a:path w="6276886" h="6314185">
                <a:moveTo>
                  <a:pt x="0" y="0"/>
                </a:moveTo>
                <a:lnTo>
                  <a:pt x="0" y="0"/>
                </a:lnTo>
                <a:lnTo>
                  <a:pt x="0" y="6206185"/>
                </a:lnTo>
                <a:cubicBezTo>
                  <a:pt x="0" y="6265824"/>
                  <a:pt x="48348" y="6314185"/>
                  <a:pt x="108000" y="6314185"/>
                </a:cubicBezTo>
                <a:lnTo>
                  <a:pt x="6168885" y="6314185"/>
                </a:lnTo>
                <a:cubicBezTo>
                  <a:pt x="6228537" y="6314185"/>
                  <a:pt x="6276886" y="6265824"/>
                  <a:pt x="6276886" y="6206185"/>
                </a:cubicBezTo>
                <a:lnTo>
                  <a:pt x="6276886" y="108000"/>
                </a:lnTo>
                <a:cubicBezTo>
                  <a:pt x="6276886" y="48348"/>
                  <a:pt x="6228537" y="0"/>
                  <a:pt x="6168885" y="0"/>
                </a:cubicBezTo>
                <a:close/>
                <a:moveTo>
                  <a:pt x="0" y="0"/>
                </a:moveTo>
              </a:path>
            </a:pathLst>
          </a:custGeom>
          <a:solidFill>
            <a:srgbClr val="DFEEF2">
              <a:alpha val="100000"/>
            </a:srgbClr>
          </a:solidFill>
          <a:ln w="12700" cap="flat" cmpd="sng" algn="ctr">
            <a:solidFill>
              <a:schemeClr val="accent4">
                <a:lumMod val="60000"/>
                <a:lumOff val="40000"/>
              </a:scheme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5" name="Freeform 3427"/>
          <p:cNvSpPr/>
          <p:nvPr/>
        </p:nvSpPr>
        <p:spPr>
          <a:xfrm>
            <a:off x="449779" y="1146086"/>
            <a:ext cx="236562" cy="205752"/>
          </a:xfrm>
          <a:custGeom>
            <a:avLst/>
            <a:gdLst/>
            <a:ahLst/>
            <a:cxnLst/>
            <a:rect l="0" t="0" r="0" b="0"/>
            <a:pathLst>
              <a:path w="236562" h="20575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6" name="Freeform 3428"/>
          <p:cNvSpPr/>
          <p:nvPr/>
        </p:nvSpPr>
        <p:spPr>
          <a:xfrm>
            <a:off x="439880" y="1124687"/>
            <a:ext cx="261327" cy="205752"/>
          </a:xfrm>
          <a:custGeom>
            <a:avLst/>
            <a:gdLst/>
            <a:ahLst/>
            <a:cxnLst/>
            <a:rect l="0" t="0" r="0" b="0"/>
            <a:pathLst>
              <a:path w="261327" h="205752">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7" name="Freeform 3441"/>
          <p:cNvSpPr/>
          <p:nvPr/>
        </p:nvSpPr>
        <p:spPr>
          <a:xfrm>
            <a:off x="744078" y="1428118"/>
            <a:ext cx="5822185" cy="569623"/>
          </a:xfrm>
          <a:custGeom>
            <a:avLst/>
            <a:gdLst/>
            <a:ahLst/>
            <a:cxnLst/>
            <a:rect l="0" t="0" r="0" b="0"/>
            <a:pathLst>
              <a:path w="6135331" h="289331">
                <a:moveTo>
                  <a:pt x="6069596" y="289331"/>
                </a:moveTo>
                <a:lnTo>
                  <a:pt x="56731" y="289331"/>
                </a:lnTo>
                <a:cubicBezTo>
                  <a:pt x="25400" y="289331"/>
                  <a:pt x="0" y="267056"/>
                  <a:pt x="0" y="239573"/>
                </a:cubicBezTo>
                <a:lnTo>
                  <a:pt x="0" y="0"/>
                </a:lnTo>
                <a:lnTo>
                  <a:pt x="6135331" y="0"/>
                </a:lnTo>
                <a:lnTo>
                  <a:pt x="6135331" y="239573"/>
                </a:lnTo>
                <a:cubicBezTo>
                  <a:pt x="6135331" y="267056"/>
                  <a:pt x="6100926" y="289331"/>
                  <a:pt x="6069596" y="289331"/>
                </a:cubicBezTo>
              </a:path>
            </a:pathLst>
          </a:custGeom>
          <a:solidFill>
            <a:srgbClr val="FEF6E6">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8" name="Freeform 3442"/>
          <p:cNvSpPr/>
          <p:nvPr/>
        </p:nvSpPr>
        <p:spPr>
          <a:xfrm>
            <a:off x="809207" y="1244877"/>
            <a:ext cx="1038046" cy="249008"/>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9" name="Freeform 3443"/>
          <p:cNvSpPr/>
          <p:nvPr/>
        </p:nvSpPr>
        <p:spPr>
          <a:xfrm>
            <a:off x="792421" y="1216392"/>
            <a:ext cx="1020037" cy="249008"/>
          </a:xfrm>
          <a:custGeom>
            <a:avLst/>
            <a:gdLst/>
            <a:ahLst/>
            <a:cxnLst/>
            <a:rect l="0" t="0" r="0" b="0"/>
            <a:pathLst>
              <a:path w="1020037" h="249008">
                <a:moveTo>
                  <a:pt x="974394" y="248983"/>
                </a:moveTo>
                <a:lnTo>
                  <a:pt x="52362" y="247752"/>
                </a:lnTo>
                <a:cubicBezTo>
                  <a:pt x="21717" y="247726"/>
                  <a:pt x="0" y="223660"/>
                  <a:pt x="9398" y="200177"/>
                </a:cubicBezTo>
                <a:lnTo>
                  <a:pt x="63563" y="64935"/>
                </a:lnTo>
                <a:cubicBezTo>
                  <a:pt x="69380" y="50394"/>
                  <a:pt x="85852" y="40335"/>
                  <a:pt x="104800" y="39738"/>
                </a:cubicBezTo>
                <a:lnTo>
                  <a:pt x="969188" y="800"/>
                </a:lnTo>
                <a:cubicBezTo>
                  <a:pt x="994536" y="0"/>
                  <a:pt x="1015732" y="16154"/>
                  <a:pt x="1016138" y="36589"/>
                </a:cubicBezTo>
                <a:lnTo>
                  <a:pt x="1019631" y="212001"/>
                </a:lnTo>
                <a:cubicBezTo>
                  <a:pt x="1020037" y="232347"/>
                  <a:pt x="999654" y="249008"/>
                  <a:pt x="974394" y="248983"/>
                </a:cubicBezTo>
              </a:path>
            </a:pathLst>
          </a:custGeom>
          <a:solidFill>
            <a:srgbClr val="F58735">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0" name="Freeform 3444"/>
          <p:cNvSpPr/>
          <p:nvPr/>
        </p:nvSpPr>
        <p:spPr>
          <a:xfrm>
            <a:off x="744078" y="2288733"/>
            <a:ext cx="5822185" cy="749598"/>
          </a:xfrm>
          <a:custGeom>
            <a:avLst/>
            <a:gdLst/>
            <a:ahLst/>
            <a:cxnLst/>
            <a:rect l="0" t="0" r="0" b="0"/>
            <a:pathLst>
              <a:path w="6135331" h="455041">
                <a:moveTo>
                  <a:pt x="6069596" y="455041"/>
                </a:moveTo>
                <a:lnTo>
                  <a:pt x="56731" y="455041"/>
                </a:lnTo>
                <a:cubicBezTo>
                  <a:pt x="25400" y="455041"/>
                  <a:pt x="0" y="420002"/>
                  <a:pt x="0" y="376797"/>
                </a:cubicBezTo>
                <a:lnTo>
                  <a:pt x="0" y="0"/>
                </a:lnTo>
                <a:lnTo>
                  <a:pt x="6135331" y="0"/>
                </a:lnTo>
                <a:lnTo>
                  <a:pt x="6135331" y="376797"/>
                </a:lnTo>
                <a:cubicBezTo>
                  <a:pt x="6135331" y="420002"/>
                  <a:pt x="6100926" y="455041"/>
                  <a:pt x="6069596" y="455041"/>
                </a:cubicBezTo>
              </a:path>
            </a:pathLst>
          </a:custGeom>
          <a:solidFill>
            <a:srgbClr val="FEF6E6">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1" name="Freeform 3445"/>
          <p:cNvSpPr/>
          <p:nvPr/>
        </p:nvSpPr>
        <p:spPr>
          <a:xfrm>
            <a:off x="809207" y="2105491"/>
            <a:ext cx="1038046" cy="249008"/>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82" name="Freeform 3446"/>
          <p:cNvSpPr/>
          <p:nvPr/>
        </p:nvSpPr>
        <p:spPr>
          <a:xfrm>
            <a:off x="792421" y="2077006"/>
            <a:ext cx="1020037" cy="249008"/>
          </a:xfrm>
          <a:custGeom>
            <a:avLst/>
            <a:gdLst/>
            <a:ahLst/>
            <a:cxnLst/>
            <a:rect l="0" t="0" r="0" b="0"/>
            <a:pathLst>
              <a:path w="1020037" h="249008">
                <a:moveTo>
                  <a:pt x="974394" y="248983"/>
                </a:moveTo>
                <a:lnTo>
                  <a:pt x="52362" y="247752"/>
                </a:lnTo>
                <a:cubicBezTo>
                  <a:pt x="21717" y="247726"/>
                  <a:pt x="0" y="223660"/>
                  <a:pt x="9398" y="200177"/>
                </a:cubicBezTo>
                <a:lnTo>
                  <a:pt x="63563" y="64935"/>
                </a:lnTo>
                <a:cubicBezTo>
                  <a:pt x="69380" y="50394"/>
                  <a:pt x="85852" y="40335"/>
                  <a:pt x="104800" y="39738"/>
                </a:cubicBezTo>
                <a:lnTo>
                  <a:pt x="969188" y="800"/>
                </a:lnTo>
                <a:cubicBezTo>
                  <a:pt x="994536" y="0"/>
                  <a:pt x="1015732" y="16154"/>
                  <a:pt x="1016138" y="36589"/>
                </a:cubicBezTo>
                <a:lnTo>
                  <a:pt x="1019631" y="212001"/>
                </a:lnTo>
                <a:cubicBezTo>
                  <a:pt x="1020037" y="232347"/>
                  <a:pt x="999654" y="249008"/>
                  <a:pt x="974394" y="248983"/>
                </a:cubicBezTo>
              </a:path>
            </a:pathLst>
          </a:custGeom>
          <a:solidFill>
            <a:srgbClr val="F58735">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83" name="Picture 3447"/>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1420529" y="3106230"/>
            <a:ext cx="1938135" cy="2940047"/>
          </a:xfrm>
          <a:prstGeom prst="rect">
            <a:avLst/>
          </a:prstGeom>
          <a:noFill/>
        </p:spPr>
      </p:pic>
      <p:pic>
        <p:nvPicPr>
          <p:cNvPr id="84" name="Picture 3448"/>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011885" y="3106230"/>
            <a:ext cx="2152573" cy="2924523"/>
          </a:xfrm>
          <a:prstGeom prst="rect">
            <a:avLst/>
          </a:prstGeom>
          <a:noFill/>
        </p:spPr>
      </p:pic>
      <p:sp>
        <p:nvSpPr>
          <p:cNvPr id="107" name="Rectangle 3474"/>
          <p:cNvSpPr/>
          <p:nvPr/>
        </p:nvSpPr>
        <p:spPr>
          <a:xfrm>
            <a:off x="807073" y="6011843"/>
            <a:ext cx="5608036" cy="553998"/>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231F20"/>
                </a:solidFill>
                <a:effectLst/>
                <a:uLnTx/>
                <a:uFillTx/>
              </a:rPr>
              <a:t>Tirer une conclusion de cette expérience pour confirmer ou infirmer l’hypothèse.</a:t>
            </a:r>
          </a:p>
        </p:txBody>
      </p:sp>
      <p:sp>
        <p:nvSpPr>
          <p:cNvPr id="108" name="Rectangle 3475"/>
          <p:cNvSpPr/>
          <p:nvPr/>
        </p:nvSpPr>
        <p:spPr>
          <a:xfrm>
            <a:off x="550225" y="1103522"/>
            <a:ext cx="92210" cy="232254"/>
          </a:xfrm>
          <a:prstGeom prst="rect">
            <a:avLst/>
          </a:prstGeom>
        </p:spPr>
        <p:txBody>
          <a:bodyPr wrap="none" lIns="0" tIns="0" rIns="0" bIns="0">
            <a:spAutoFit/>
          </a:bodyPr>
          <a:lstStyle/>
          <a:p>
            <a:pPr defTabSz="914400"/>
            <a:r>
              <a:rPr lang="fr-FR" sz="1432" b="1" kern="0" noProof="0" dirty="0">
                <a:solidFill>
                  <a:srgbClr val="FFFFFF"/>
                </a:solidFill>
                <a:latin typeface="Calibri-Bold"/>
              </a:rPr>
              <a:t>1</a:t>
            </a:r>
          </a:p>
        </p:txBody>
      </p:sp>
      <p:sp>
        <p:nvSpPr>
          <p:cNvPr id="110" name="Rectangle 3481"/>
          <p:cNvSpPr/>
          <p:nvPr/>
        </p:nvSpPr>
        <p:spPr>
          <a:xfrm>
            <a:off x="838827" y="1276768"/>
            <a:ext cx="973631" cy="188632"/>
          </a:xfrm>
          <a:prstGeom prst="rect">
            <a:avLst/>
          </a:prstGeom>
        </p:spPr>
        <p:txBody>
          <a:bodyPr wrap="square" lIns="0" tIns="0" rIns="0" bIns="0">
            <a:spAutoFit/>
          </a:bodyPr>
          <a:lstStyle/>
          <a:p>
            <a:pPr marL="161855"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Hypothèse</a:t>
            </a:r>
          </a:p>
        </p:txBody>
      </p:sp>
      <p:sp>
        <p:nvSpPr>
          <p:cNvPr id="115" name="Rectangle 3486"/>
          <p:cNvSpPr/>
          <p:nvPr/>
        </p:nvSpPr>
        <p:spPr>
          <a:xfrm>
            <a:off x="792421" y="2320837"/>
            <a:ext cx="5759190" cy="738664"/>
          </a:xfrm>
          <a:prstGeom prst="rect">
            <a:avLst/>
          </a:prstGeom>
        </p:spPr>
        <p:txBody>
          <a:bodyPr wrap="square" lIns="0" tIns="0" rIns="0" bIns="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231F20"/>
                </a:solidFill>
                <a:effectLst/>
                <a:uLnTx/>
                <a:uFillTx/>
              </a:rPr>
              <a:t>On fait bouger un aimant de la même façon devant deux bobines de nombre de spires différent reliées à un galvanomètre comme montré dans les figures ci-dessous:</a:t>
            </a:r>
          </a:p>
        </p:txBody>
      </p:sp>
      <p:sp>
        <p:nvSpPr>
          <p:cNvPr id="116" name="Rectangle 3487"/>
          <p:cNvSpPr/>
          <p:nvPr/>
        </p:nvSpPr>
        <p:spPr>
          <a:xfrm>
            <a:off x="951074" y="2116093"/>
            <a:ext cx="735329" cy="194614"/>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Expérience:</a:t>
            </a:r>
          </a:p>
        </p:txBody>
      </p:sp>
      <p:sp>
        <p:nvSpPr>
          <p:cNvPr id="117" name="Rectangle 3473"/>
          <p:cNvSpPr/>
          <p:nvPr/>
        </p:nvSpPr>
        <p:spPr>
          <a:xfrm>
            <a:off x="6909270" y="4174993"/>
            <a:ext cx="2877391" cy="369332"/>
          </a:xfrm>
          <a:prstGeom prst="rect">
            <a:avLst/>
          </a:prstGeom>
        </p:spPr>
        <p:txBody>
          <a:bodyPr wrap="none" lIns="0" tIns="0" rIns="0" bIns="0">
            <a:spAutoFit/>
          </a:bodyPr>
          <a:lstStyle/>
          <a:p>
            <a:pPr lvl="0" defTabSz="914400"/>
            <a:r>
              <a:rPr kumimoji="0" lang="fr-FR" sz="2400" b="1" i="0" u="none" strike="noStrike" kern="0" cap="none" spc="0" normalizeH="0" baseline="0" noProof="0" dirty="0">
                <a:ln>
                  <a:noFill/>
                </a:ln>
                <a:solidFill>
                  <a:srgbClr val="0FA9B9"/>
                </a:solidFill>
                <a:effectLst/>
                <a:uLnTx/>
                <a:uFillTx/>
                <a:latin typeface="Calibri-Bold"/>
              </a:rPr>
              <a:t>2.</a:t>
            </a:r>
            <a:r>
              <a:rPr kumimoji="0" lang="fr-FR" sz="2400" b="1" i="0" u="none" strike="noStrike" kern="0" cap="none" spc="0" normalizeH="0" baseline="0" noProof="0" dirty="0">
                <a:ln>
                  <a:noFill/>
                </a:ln>
                <a:solidFill>
                  <a:srgbClr val="F5821F"/>
                </a:solidFill>
                <a:effectLst/>
                <a:uLnTx/>
                <a:uFillTx/>
                <a:latin typeface="Calibri-Bold"/>
              </a:rPr>
              <a:t> </a:t>
            </a:r>
            <a:r>
              <a:rPr lang="fr-FR" sz="2400" kern="0" noProof="0" dirty="0">
                <a:solidFill>
                  <a:srgbClr val="231F20"/>
                </a:solidFill>
              </a:rPr>
              <a:t>Tirer une conclusion</a:t>
            </a:r>
            <a:endParaRPr kumimoji="0" lang="fr-FR" sz="2400" b="0" i="0" u="none" strike="noStrike" kern="0" cap="none" spc="0" normalizeH="0" baseline="0" noProof="0" dirty="0">
              <a:ln>
                <a:noFill/>
              </a:ln>
              <a:solidFill>
                <a:srgbClr val="231F20"/>
              </a:solidFill>
              <a:effectLst/>
              <a:uLnTx/>
              <a:uFillTx/>
            </a:endParaRPr>
          </a:p>
        </p:txBody>
      </p:sp>
      <p:sp>
        <p:nvSpPr>
          <p:cNvPr id="118" name="Rectangle 3477"/>
          <p:cNvSpPr/>
          <p:nvPr/>
        </p:nvSpPr>
        <p:spPr>
          <a:xfrm>
            <a:off x="771269" y="4968078"/>
            <a:ext cx="2036728"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tab pos="3322798" algn="l"/>
              </a:tabLst>
              <a:defRPr/>
            </a:pPr>
            <a:r>
              <a:rPr kumimoji="0" lang="fr-FR" sz="1600" b="1" u="none" strike="noStrike" kern="0" cap="none" spc="0" normalizeH="0" baseline="0" noProof="0" dirty="0">
                <a:ln>
                  <a:noFill/>
                </a:ln>
                <a:solidFill>
                  <a:srgbClr val="002060"/>
                </a:solidFill>
                <a:effectLst/>
                <a:uLnTx/>
                <a:uFillTx/>
              </a:rPr>
              <a:t>Nombre</a:t>
            </a:r>
            <a:r>
              <a:rPr kumimoji="0" lang="fr-FR" sz="1600" b="1" u="none" strike="noStrike" kern="0" cap="none" spc="0" normalizeH="0" baseline="0" noProof="0" dirty="0">
                <a:ln>
                  <a:noFill/>
                </a:ln>
                <a:solidFill>
                  <a:srgbClr val="243D98"/>
                </a:solidFill>
                <a:effectLst/>
                <a:uLnTx/>
                <a:uFillTx/>
              </a:rPr>
              <a:t> de spires =  11</a:t>
            </a:r>
          </a:p>
        </p:txBody>
      </p:sp>
      <p:sp>
        <p:nvSpPr>
          <p:cNvPr id="119" name="Rectangle 3477"/>
          <p:cNvSpPr/>
          <p:nvPr/>
        </p:nvSpPr>
        <p:spPr>
          <a:xfrm>
            <a:off x="3682713" y="4920133"/>
            <a:ext cx="1917499" cy="246221"/>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tab pos="3322798" algn="l"/>
              </a:tabLst>
              <a:defRPr/>
            </a:pPr>
            <a:r>
              <a:rPr kumimoji="0" lang="fr-FR" sz="1600" b="1" u="none" strike="noStrike" kern="0" cap="none" spc="0" normalizeH="0" baseline="0" noProof="0" dirty="0">
                <a:ln>
                  <a:noFill/>
                </a:ln>
                <a:solidFill>
                  <a:srgbClr val="243D98"/>
                </a:solidFill>
                <a:effectLst/>
                <a:uLnTx/>
                <a:uFillTx/>
              </a:rPr>
              <a:t>Nombre de spires = 24</a:t>
            </a:r>
          </a:p>
        </p:txBody>
      </p:sp>
      <p:graphicFrame>
        <p:nvGraphicFramePr>
          <p:cNvPr id="5" name="Table 4"/>
          <p:cNvGraphicFramePr>
            <a:graphicFrameLocks noGrp="1"/>
          </p:cNvGraphicFramePr>
          <p:nvPr>
            <p:extLst>
              <p:ext uri="{D42A27DB-BD31-4B8C-83A1-F6EECF244321}">
                <p14:modId xmlns:p14="http://schemas.microsoft.com/office/powerpoint/2010/main" val="1913514150"/>
              </p:ext>
            </p:extLst>
          </p:nvPr>
        </p:nvGraphicFramePr>
        <p:xfrm>
          <a:off x="6920233" y="2866679"/>
          <a:ext cx="4757275" cy="792480"/>
        </p:xfrm>
        <a:graphic>
          <a:graphicData uri="http://schemas.openxmlformats.org/drawingml/2006/table">
            <a:tbl>
              <a:tblPr firstRow="1" bandRow="1">
                <a:tableStyleId>{5940675A-B579-460E-94D1-54222C63F5DA}</a:tableStyleId>
              </a:tblPr>
              <a:tblGrid>
                <a:gridCol w="3083270">
                  <a:extLst>
                    <a:ext uri="{9D8B030D-6E8A-4147-A177-3AD203B41FA5}">
                      <a16:colId xmlns:a16="http://schemas.microsoft.com/office/drawing/2014/main" val="286799302"/>
                    </a:ext>
                  </a:extLst>
                </a:gridCol>
                <a:gridCol w="870858">
                  <a:extLst>
                    <a:ext uri="{9D8B030D-6E8A-4147-A177-3AD203B41FA5}">
                      <a16:colId xmlns:a16="http://schemas.microsoft.com/office/drawing/2014/main" val="79164490"/>
                    </a:ext>
                  </a:extLst>
                </a:gridCol>
                <a:gridCol w="803147">
                  <a:extLst>
                    <a:ext uri="{9D8B030D-6E8A-4147-A177-3AD203B41FA5}">
                      <a16:colId xmlns:a16="http://schemas.microsoft.com/office/drawing/2014/main" val="3059890085"/>
                    </a:ext>
                  </a:extLst>
                </a:gridCol>
              </a:tblGrid>
              <a:tr h="370840">
                <a:tc>
                  <a:txBody>
                    <a:bodyPr/>
                    <a:lstStyle/>
                    <a:p>
                      <a:r>
                        <a:rPr kumimoji="0" lang="fr-FR" sz="2000" u="none" strike="noStrike" kern="0" cap="none" spc="0" normalizeH="0" baseline="0" noProof="0" dirty="0">
                          <a:ln>
                            <a:noFill/>
                          </a:ln>
                          <a:effectLst/>
                          <a:uLnTx/>
                          <a:uFillTx/>
                        </a:rPr>
                        <a:t>Le nombre de spires</a:t>
                      </a:r>
                      <a:endParaRPr lang="fr-FR" sz="2000" noProof="0" dirty="0"/>
                    </a:p>
                  </a:txBody>
                  <a:tcPr/>
                </a:tc>
                <a:tc>
                  <a:txBody>
                    <a:bodyPr/>
                    <a:lstStyle/>
                    <a:p>
                      <a:pPr algn="ctr"/>
                      <a:r>
                        <a:rPr lang="fr-FR" sz="2000" noProof="0" dirty="0"/>
                        <a:t>11</a:t>
                      </a:r>
                    </a:p>
                  </a:txBody>
                  <a:tcPr/>
                </a:tc>
                <a:tc>
                  <a:txBody>
                    <a:bodyPr/>
                    <a:lstStyle/>
                    <a:p>
                      <a:pPr algn="ctr"/>
                      <a:r>
                        <a:rPr lang="fr-FR" sz="2000" noProof="0" dirty="0"/>
                        <a:t>24</a:t>
                      </a:r>
                    </a:p>
                  </a:txBody>
                  <a:tcPr/>
                </a:tc>
                <a:extLst>
                  <a:ext uri="{0D108BD9-81ED-4DB2-BD59-A6C34878D82A}">
                    <a16:rowId xmlns:a16="http://schemas.microsoft.com/office/drawing/2014/main" val="4135835536"/>
                  </a:ext>
                </a:extLst>
              </a:tr>
              <a:tr h="370840">
                <a:tc>
                  <a:txBody>
                    <a:bodyPr/>
                    <a:lstStyle/>
                    <a:p>
                      <a:r>
                        <a:rPr lang="fr-FR" sz="2000" noProof="0" dirty="0"/>
                        <a:t>L’intensité du courant induit</a:t>
                      </a:r>
                    </a:p>
                  </a:txBody>
                  <a:tcPr/>
                </a:tc>
                <a:tc>
                  <a:txBody>
                    <a:bodyPr/>
                    <a:lstStyle/>
                    <a:p>
                      <a:pPr algn="ctr"/>
                      <a:r>
                        <a:rPr kumimoji="0" lang="fr-FR" sz="800" u="none" strike="noStrike" kern="0" cap="none" spc="0" normalizeH="0" baseline="0" noProof="0" dirty="0">
                          <a:ln>
                            <a:noFill/>
                          </a:ln>
                          <a:effectLst/>
                          <a:uLnTx/>
                          <a:uFillTx/>
                        </a:rPr>
                        <a:t>.......................</a:t>
                      </a:r>
                      <a:endParaRPr lang="fr-FR" noProof="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u="none" strike="noStrike" kern="0" cap="none" spc="0" normalizeH="0" baseline="0" noProof="0" dirty="0">
                          <a:ln>
                            <a:noFill/>
                          </a:ln>
                          <a:effectLst/>
                          <a:uLnTx/>
                          <a:uFillTx/>
                        </a:rPr>
                        <a:t>.......................</a:t>
                      </a:r>
                      <a:endParaRPr kumimoji="0" lang="fr-FR" sz="800" b="0" i="0" u="none" strike="noStrike" kern="0" cap="none" spc="0" normalizeH="0" baseline="0" noProof="0" dirty="0">
                        <a:ln>
                          <a:noFill/>
                        </a:ln>
                        <a:solidFill>
                          <a:srgbClr val="231F20"/>
                        </a:solidFill>
                        <a:effectLst/>
                        <a:uLnTx/>
                        <a:uFillTx/>
                        <a:latin typeface="ArialMT-Light"/>
                        <a:ea typeface="+mn-ea"/>
                        <a:cs typeface="+mn-cs"/>
                      </a:endParaRPr>
                    </a:p>
                  </a:txBody>
                  <a:tcPr anchor="ctr"/>
                </a:tc>
                <a:extLst>
                  <a:ext uri="{0D108BD9-81ED-4DB2-BD59-A6C34878D82A}">
                    <a16:rowId xmlns:a16="http://schemas.microsoft.com/office/drawing/2014/main" val="1704517376"/>
                  </a:ext>
                </a:extLst>
              </a:tr>
            </a:tbl>
          </a:graphicData>
        </a:graphic>
      </p:graphicFrame>
      <p:sp>
        <p:nvSpPr>
          <p:cNvPr id="121" name="Rectangle 3481"/>
          <p:cNvSpPr/>
          <p:nvPr/>
        </p:nvSpPr>
        <p:spPr>
          <a:xfrm>
            <a:off x="1026705" y="1488621"/>
            <a:ext cx="5524906" cy="487313"/>
          </a:xfrm>
          <a:prstGeom prst="rect">
            <a:avLst/>
          </a:prstGeom>
        </p:spPr>
        <p:txBody>
          <a:bodyPr wrap="square" lIns="0" tIns="0" rIns="0" bIns="0">
            <a:spAutoFit/>
          </a:bodyPr>
          <a:lstStyle/>
          <a:p>
            <a:pPr marL="0" marR="0" lvl="0" indent="0" defTabSz="914400" eaLnBrk="1" fontAlgn="auto" latinLnBrk="0" hangingPunct="1">
              <a:lnSpc>
                <a:spcPts val="1919"/>
              </a:lnSpc>
              <a:spcBef>
                <a:spcPts val="0"/>
              </a:spcBef>
              <a:spcAft>
                <a:spcPts val="0"/>
              </a:spcAft>
              <a:buClrTx/>
              <a:buSzTx/>
              <a:buFontTx/>
              <a:buNone/>
              <a:tabLst/>
              <a:defRPr/>
            </a:pPr>
            <a:r>
              <a:rPr kumimoji="0" lang="fr-FR" sz="1600" b="0" i="0" u="none" strike="noStrike" kern="0" cap="none" spc="0" normalizeH="0" baseline="0" noProof="0" dirty="0">
                <a:ln>
                  <a:noFill/>
                </a:ln>
                <a:solidFill>
                  <a:srgbClr val="231F20"/>
                </a:solidFill>
                <a:effectLst/>
                <a:uLnTx/>
                <a:uFillTx/>
              </a:rPr>
              <a:t>Si le nombre de spires de la bobine augmente, </a:t>
            </a:r>
            <a:r>
              <a:rPr kumimoji="0" lang="fr-FR" sz="1600" b="0" i="0" u="none" strike="noStrike" kern="0" cap="none" spc="0" normalizeH="0" baseline="0" noProof="0" dirty="0" err="1">
                <a:ln>
                  <a:noFill/>
                </a:ln>
                <a:solidFill>
                  <a:srgbClr val="231F20"/>
                </a:solidFill>
                <a:effectLst/>
                <a:uLnTx/>
                <a:uFillTx/>
              </a:rPr>
              <a:t>alor</a:t>
            </a:r>
            <a:r>
              <a:rPr kumimoji="0" lang="fr-FR" sz="1600" b="0" i="0" u="none" strike="noStrike" kern="0" cap="none" spc="542" normalizeH="0" baseline="0" noProof="0" dirty="0" err="1">
                <a:ln>
                  <a:noFill/>
                </a:ln>
                <a:solidFill>
                  <a:srgbClr val="231F20"/>
                </a:solidFill>
                <a:effectLst/>
                <a:uLnTx/>
                <a:uFillTx/>
              </a:rPr>
              <a:t>s</a:t>
            </a:r>
            <a:r>
              <a:rPr kumimoji="0" lang="fr-FR" sz="1600" b="0" i="0" u="none" strike="noStrike" kern="0" cap="none" spc="0" normalizeH="0" baseline="0" noProof="0" dirty="0" err="1">
                <a:ln>
                  <a:noFill/>
                </a:ln>
                <a:solidFill>
                  <a:srgbClr val="231F20"/>
                </a:solidFill>
                <a:effectLst/>
                <a:uLnTx/>
                <a:uFillTx/>
              </a:rPr>
              <a:t>l’intensité</a:t>
            </a:r>
            <a:r>
              <a:rPr kumimoji="0" lang="fr-FR" sz="1600" b="0" i="0" u="none" strike="noStrike" kern="0" cap="none" spc="0" normalizeH="0" baseline="0" noProof="0" dirty="0">
                <a:ln>
                  <a:noFill/>
                </a:ln>
                <a:solidFill>
                  <a:srgbClr val="231F20"/>
                </a:solidFill>
                <a:effectLst/>
                <a:uLnTx/>
                <a:uFillTx/>
              </a:rPr>
              <a:t> du courant induit diminue.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03653" y="253736"/>
            <a:ext cx="559562" cy="522402"/>
          </a:xfrm>
          <a:prstGeom prst="rect">
            <a:avLst/>
          </a:prstGeom>
          <a:ln w="38100" cap="sq">
            <a:noFill/>
            <a:prstDash val="solid"/>
            <a:miter lim="800000"/>
            <a:headEnd/>
            <a:tailEnd/>
          </a:ln>
          <a:effectLst>
            <a:outerShdw blurRad="50800" dist="38100" dir="2700000" algn="tl" rotWithShape="0">
              <a:srgbClr val="000000">
                <a:alpha val="43000"/>
              </a:srgbClr>
            </a:outerShdw>
          </a:effectLst>
        </p:spPr>
      </p:pic>
      <p:pic>
        <p:nvPicPr>
          <p:cNvPr id="10" name="Google Shape;228;p39"/>
          <p:cNvPicPr preferRelativeResize="0">
            <a:picLocks noChangeAspect="1"/>
          </p:cNvPicPr>
          <p:nvPr/>
        </p:nvPicPr>
        <p:blipFill rotWithShape="1">
          <a:blip r:embed="rId4"/>
          <a:srcRect l="2318" t="72303" r="2289" b="454"/>
          <a:stretch>
            <a:fillRect/>
          </a:stretch>
        </p:blipFill>
        <p:spPr>
          <a:xfrm>
            <a:off x="10838371" y="243581"/>
            <a:ext cx="518400" cy="518400"/>
          </a:xfrm>
          <a:prstGeom prst="rect">
            <a:avLst/>
          </a:prstGeom>
          <a:noFill/>
          <a:ln>
            <a:noFill/>
          </a:ln>
        </p:spPr>
      </p:pic>
      <p:sp>
        <p:nvSpPr>
          <p:cNvPr id="2" name="Titre 1"/>
          <p:cNvSpPr>
            <a:spLocks noGrp="1"/>
          </p:cNvSpPr>
          <p:nvPr>
            <p:ph type="title"/>
          </p:nvPr>
        </p:nvSpPr>
        <p:spPr/>
        <p:txBody>
          <a:bodyPr/>
          <a:lstStyle/>
          <a:p>
            <a:r>
              <a:rPr lang="fr-FR" noProof="0" dirty="0"/>
              <a:t>On corrige la première question. </a:t>
            </a:r>
          </a:p>
        </p:txBody>
      </p:sp>
      <p:sp>
        <p:nvSpPr>
          <p:cNvPr id="3" name="Espace réservé du contenu 2"/>
          <p:cNvSpPr>
            <a:spLocks noGrp="1"/>
          </p:cNvSpPr>
          <p:nvPr>
            <p:ph sz="quarter" idx="11"/>
          </p:nvPr>
        </p:nvSpPr>
        <p:spPr/>
        <p:txBody>
          <a:bodyPr/>
          <a:lstStyle/>
          <a:p>
            <a:r>
              <a:rPr lang="fr-FR" noProof="0" dirty="0"/>
              <a:t>L’</a:t>
            </a:r>
            <a:r>
              <a:rPr lang="fr-FR" noProof="0" dirty="0" err="1"/>
              <a:t>enseignant·e</a:t>
            </a:r>
            <a:r>
              <a:rPr lang="fr-FR" noProof="0" dirty="0"/>
              <a:t> désigne des représentants de quelques binômes pour répondre et verbaliser le raisonnement avant d’afficher la réponse correcte.</a:t>
            </a:r>
          </a:p>
        </p:txBody>
      </p:sp>
      <p:sp>
        <p:nvSpPr>
          <p:cNvPr id="59" name="Freeform 3396"/>
          <p:cNvSpPr/>
          <p:nvPr/>
        </p:nvSpPr>
        <p:spPr>
          <a:xfrm>
            <a:off x="6743903" y="2146276"/>
            <a:ext cx="5036943" cy="373860"/>
          </a:xfrm>
          <a:custGeom>
            <a:avLst/>
            <a:gdLst/>
            <a:ahLst/>
            <a:cxnLst/>
            <a:rect l="0" t="0" r="0" b="0"/>
            <a:pathLst>
              <a:path w="6079007" h="217233">
                <a:moveTo>
                  <a:pt x="0" y="0"/>
                </a:moveTo>
                <a:lnTo>
                  <a:pt x="0" y="217233"/>
                </a:lnTo>
                <a:lnTo>
                  <a:pt x="6043002" y="217233"/>
                </a:lnTo>
                <a:cubicBezTo>
                  <a:pt x="6062878" y="217233"/>
                  <a:pt x="6079007" y="201117"/>
                  <a:pt x="6079007" y="181241"/>
                </a:cubicBezTo>
                <a:lnTo>
                  <a:pt x="6079007" y="36017"/>
                </a:lnTo>
                <a:cubicBezTo>
                  <a:pt x="6079007" y="16128"/>
                  <a:pt x="6062878" y="0"/>
                  <a:pt x="6043002" y="0"/>
                </a:cubicBezTo>
                <a:close/>
                <a:moveTo>
                  <a:pt x="0" y="0"/>
                </a:moveTo>
              </a:path>
            </a:pathLst>
          </a:custGeom>
          <a:solidFill>
            <a:srgbClr val="DFEEF2">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0" name="Freeform 3469"/>
          <p:cNvSpPr/>
          <p:nvPr/>
        </p:nvSpPr>
        <p:spPr>
          <a:xfrm>
            <a:off x="6817060" y="4139478"/>
            <a:ext cx="4963786" cy="429014"/>
          </a:xfrm>
          <a:custGeom>
            <a:avLst/>
            <a:gdLst/>
            <a:ahLst/>
            <a:cxnLst/>
            <a:rect l="0" t="0" r="0" b="0"/>
            <a:pathLst>
              <a:path w="6083617" h="217233">
                <a:moveTo>
                  <a:pt x="0" y="0"/>
                </a:moveTo>
                <a:lnTo>
                  <a:pt x="0" y="217233"/>
                </a:lnTo>
                <a:lnTo>
                  <a:pt x="6047613" y="217233"/>
                </a:lnTo>
                <a:cubicBezTo>
                  <a:pt x="6067501" y="217233"/>
                  <a:pt x="6083617" y="201117"/>
                  <a:pt x="6083617" y="181241"/>
                </a:cubicBezTo>
                <a:lnTo>
                  <a:pt x="6083617" y="36017"/>
                </a:lnTo>
                <a:cubicBezTo>
                  <a:pt x="6083617" y="16128"/>
                  <a:pt x="6067501" y="0"/>
                  <a:pt x="6047613" y="0"/>
                </a:cubicBezTo>
                <a:close/>
                <a:moveTo>
                  <a:pt x="0" y="0"/>
                </a:moveTo>
              </a:path>
            </a:pathLst>
          </a:custGeom>
          <a:solidFill>
            <a:srgbClr val="DFEEF2">
              <a:alpha val="100000"/>
            </a:srgbClr>
          </a:solidFill>
          <a:ln w="635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1" name="Rectangle 3473"/>
          <p:cNvSpPr/>
          <p:nvPr/>
        </p:nvSpPr>
        <p:spPr>
          <a:xfrm>
            <a:off x="6798080" y="2138449"/>
            <a:ext cx="3196388" cy="369332"/>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FA9B9"/>
                </a:solidFill>
                <a:effectLst/>
                <a:uLnTx/>
                <a:uFillTx/>
                <a:latin typeface="Calibri-Bold"/>
              </a:rPr>
              <a:t>1.</a:t>
            </a:r>
            <a:r>
              <a:rPr kumimoji="0" lang="fr-FR" sz="2400" b="1" i="0" u="none" strike="noStrike" kern="0" cap="none" spc="0" normalizeH="0" baseline="0" noProof="0" dirty="0">
                <a:ln>
                  <a:noFill/>
                </a:ln>
                <a:solidFill>
                  <a:srgbClr val="F5821F"/>
                </a:solidFill>
                <a:effectLst/>
                <a:uLnTx/>
                <a:uFillTx/>
                <a:latin typeface="Calibri-Bold"/>
              </a:rPr>
              <a:t> </a:t>
            </a:r>
            <a:r>
              <a:rPr kumimoji="0" lang="fr-FR" sz="2400" b="0" i="0" u="none" strike="noStrike" kern="0" cap="none" spc="0" normalizeH="0" baseline="0" noProof="0" dirty="0">
                <a:ln>
                  <a:noFill/>
                </a:ln>
                <a:solidFill>
                  <a:srgbClr val="231F20"/>
                </a:solidFill>
                <a:effectLst/>
                <a:uLnTx/>
                <a:uFillTx/>
              </a:rPr>
              <a:t>Organiser les résultats </a:t>
            </a:r>
          </a:p>
        </p:txBody>
      </p:sp>
      <p:sp>
        <p:nvSpPr>
          <p:cNvPr id="62" name="Rectangle 3484"/>
          <p:cNvSpPr/>
          <p:nvPr/>
        </p:nvSpPr>
        <p:spPr>
          <a:xfrm>
            <a:off x="6909270" y="4705380"/>
            <a:ext cx="4871576" cy="1477328"/>
          </a:xfrm>
          <a:prstGeom prst="rect">
            <a:avLst/>
          </a:prstGeom>
        </p:spPr>
        <p:txBody>
          <a:bodyPr wrap="square" lIns="0" tIns="0" rIns="0" bIns="0">
            <a:spAutoFit/>
          </a:bodyPr>
          <a:lstStyle/>
          <a:p>
            <a:pPr marL="182563" marR="0" lvl="0" indent="-182563" algn="just" defTabSz="914400" eaLnBrk="1" fontAlgn="auto" latinLnBrk="0" hangingPunct="1">
              <a:spcBef>
                <a:spcPts val="0"/>
              </a:spcBef>
              <a:spcAft>
                <a:spcPts val="0"/>
              </a:spcAft>
              <a:buClrTx/>
              <a:buSzTx/>
              <a:buFont typeface="Arial" panose="020B0604020202020204" pitchFamily="34" charset="0"/>
              <a:buChar char="•"/>
              <a:tabLst/>
              <a:defRPr/>
            </a:pPr>
            <a:r>
              <a:rPr kumimoji="0" lang="fr-FR" sz="2400" b="0" i="0" u="none" strike="noStrike" kern="0" cap="none" spc="0" normalizeH="0" baseline="0" noProof="0" dirty="0">
                <a:ln>
                  <a:noFill/>
                </a:ln>
                <a:solidFill>
                  <a:srgbClr val="231F20"/>
                </a:solidFill>
                <a:effectLst/>
                <a:uLnTx/>
                <a:uFillTx/>
              </a:rPr>
              <a:t>Si le nombre de spires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rPr>
              <a:t>, alors l’intensité du courant induit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latin typeface="ArialMT-Light"/>
              </a:rPr>
              <a:t>.</a:t>
            </a:r>
          </a:p>
          <a:p>
            <a:pPr marL="182563" marR="0" lvl="0" indent="-182563" algn="just" defTabSz="914400" eaLnBrk="1" fontAlgn="auto" latinLnBrk="0" hangingPunct="1">
              <a:spcBef>
                <a:spcPts val="0"/>
              </a:spcBef>
              <a:spcAft>
                <a:spcPts val="0"/>
              </a:spcAft>
              <a:buClrTx/>
              <a:buSzTx/>
              <a:buFont typeface="Arial" panose="020B0604020202020204" pitchFamily="34" charset="0"/>
              <a:buChar char="•"/>
              <a:tabLst/>
              <a:defRPr/>
            </a:pPr>
            <a:r>
              <a:rPr kumimoji="0" lang="fr-FR" sz="2400" b="0" i="0" u="none" strike="noStrike" kern="0" cap="none" spc="0" normalizeH="0" baseline="0" noProof="0" dirty="0">
                <a:ln>
                  <a:noFill/>
                </a:ln>
                <a:solidFill>
                  <a:srgbClr val="231F20"/>
                </a:solidFill>
                <a:effectLst/>
                <a:uLnTx/>
                <a:uFillTx/>
              </a:rPr>
              <a:t>L’hypothèse est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latin typeface="ArialMT-Light"/>
              </a:rPr>
              <a:t>.</a:t>
            </a:r>
            <a:endParaRPr kumimoji="0" lang="fr-FR" sz="4000" b="0" i="0" u="none" strike="noStrike" kern="0" cap="none" spc="0" normalizeH="0" baseline="0" noProof="0" dirty="0">
              <a:ln>
                <a:noFill/>
              </a:ln>
              <a:solidFill>
                <a:srgbClr val="231F20"/>
              </a:solidFill>
              <a:effectLst/>
              <a:uLnTx/>
              <a:uFillTx/>
              <a:latin typeface="ArialMT-Light"/>
            </a:endParaRPr>
          </a:p>
        </p:txBody>
      </p:sp>
      <p:sp>
        <p:nvSpPr>
          <p:cNvPr id="63" name="Freeform 3392"/>
          <p:cNvSpPr/>
          <p:nvPr/>
        </p:nvSpPr>
        <p:spPr>
          <a:xfrm>
            <a:off x="675249" y="1126004"/>
            <a:ext cx="5943630" cy="5465286"/>
          </a:xfrm>
          <a:custGeom>
            <a:avLst/>
            <a:gdLst/>
            <a:ahLst/>
            <a:cxnLst/>
            <a:rect l="0" t="0" r="0" b="0"/>
            <a:pathLst>
              <a:path w="6276886" h="6314185">
                <a:moveTo>
                  <a:pt x="0" y="0"/>
                </a:moveTo>
                <a:lnTo>
                  <a:pt x="0" y="0"/>
                </a:lnTo>
                <a:lnTo>
                  <a:pt x="0" y="6206185"/>
                </a:lnTo>
                <a:cubicBezTo>
                  <a:pt x="0" y="6265824"/>
                  <a:pt x="48348" y="6314185"/>
                  <a:pt x="108000" y="6314185"/>
                </a:cubicBezTo>
                <a:lnTo>
                  <a:pt x="6168885" y="6314185"/>
                </a:lnTo>
                <a:cubicBezTo>
                  <a:pt x="6228537" y="6314185"/>
                  <a:pt x="6276886" y="6265824"/>
                  <a:pt x="6276886" y="6206185"/>
                </a:cubicBezTo>
                <a:lnTo>
                  <a:pt x="6276886" y="108000"/>
                </a:lnTo>
                <a:cubicBezTo>
                  <a:pt x="6276886" y="48348"/>
                  <a:pt x="6228537" y="0"/>
                  <a:pt x="6168885" y="0"/>
                </a:cubicBezTo>
                <a:close/>
                <a:moveTo>
                  <a:pt x="0" y="0"/>
                </a:moveTo>
              </a:path>
            </a:pathLst>
          </a:custGeom>
          <a:solidFill>
            <a:srgbClr val="DFEEF2">
              <a:alpha val="100000"/>
            </a:srgbClr>
          </a:solidFill>
          <a:ln w="12700" cap="flat" cmpd="sng" algn="ctr">
            <a:solidFill>
              <a:schemeClr val="accent4">
                <a:lumMod val="60000"/>
                <a:lumOff val="40000"/>
              </a:scheme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4" name="Freeform 3427"/>
          <p:cNvSpPr/>
          <p:nvPr/>
        </p:nvSpPr>
        <p:spPr>
          <a:xfrm>
            <a:off x="449779" y="1146086"/>
            <a:ext cx="236562" cy="205752"/>
          </a:xfrm>
          <a:custGeom>
            <a:avLst/>
            <a:gdLst/>
            <a:ahLst/>
            <a:cxnLst/>
            <a:rect l="0" t="0" r="0" b="0"/>
            <a:pathLst>
              <a:path w="236562" h="20575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5" name="Freeform 3428"/>
          <p:cNvSpPr/>
          <p:nvPr/>
        </p:nvSpPr>
        <p:spPr>
          <a:xfrm>
            <a:off x="439880" y="1124687"/>
            <a:ext cx="261327" cy="205752"/>
          </a:xfrm>
          <a:custGeom>
            <a:avLst/>
            <a:gdLst/>
            <a:ahLst/>
            <a:cxnLst/>
            <a:rect l="0" t="0" r="0" b="0"/>
            <a:pathLst>
              <a:path w="261327" h="205752">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6" name="Freeform 3441"/>
          <p:cNvSpPr/>
          <p:nvPr/>
        </p:nvSpPr>
        <p:spPr>
          <a:xfrm>
            <a:off x="744078" y="1428118"/>
            <a:ext cx="5822185" cy="569623"/>
          </a:xfrm>
          <a:custGeom>
            <a:avLst/>
            <a:gdLst/>
            <a:ahLst/>
            <a:cxnLst/>
            <a:rect l="0" t="0" r="0" b="0"/>
            <a:pathLst>
              <a:path w="6135331" h="289331">
                <a:moveTo>
                  <a:pt x="6069596" y="289331"/>
                </a:moveTo>
                <a:lnTo>
                  <a:pt x="56731" y="289331"/>
                </a:lnTo>
                <a:cubicBezTo>
                  <a:pt x="25400" y="289331"/>
                  <a:pt x="0" y="267056"/>
                  <a:pt x="0" y="239573"/>
                </a:cubicBezTo>
                <a:lnTo>
                  <a:pt x="0" y="0"/>
                </a:lnTo>
                <a:lnTo>
                  <a:pt x="6135331" y="0"/>
                </a:lnTo>
                <a:lnTo>
                  <a:pt x="6135331" y="239573"/>
                </a:lnTo>
                <a:cubicBezTo>
                  <a:pt x="6135331" y="267056"/>
                  <a:pt x="6100926" y="289331"/>
                  <a:pt x="6069596" y="289331"/>
                </a:cubicBezTo>
              </a:path>
            </a:pathLst>
          </a:custGeom>
          <a:solidFill>
            <a:srgbClr val="FEF6E6">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7" name="Freeform 3442"/>
          <p:cNvSpPr/>
          <p:nvPr/>
        </p:nvSpPr>
        <p:spPr>
          <a:xfrm>
            <a:off x="809207" y="1244877"/>
            <a:ext cx="1038046" cy="249008"/>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8" name="Freeform 3443"/>
          <p:cNvSpPr/>
          <p:nvPr/>
        </p:nvSpPr>
        <p:spPr>
          <a:xfrm>
            <a:off x="792421" y="1216392"/>
            <a:ext cx="1020037" cy="249008"/>
          </a:xfrm>
          <a:custGeom>
            <a:avLst/>
            <a:gdLst/>
            <a:ahLst/>
            <a:cxnLst/>
            <a:rect l="0" t="0" r="0" b="0"/>
            <a:pathLst>
              <a:path w="1020037" h="249008">
                <a:moveTo>
                  <a:pt x="974394" y="248983"/>
                </a:moveTo>
                <a:lnTo>
                  <a:pt x="52362" y="247752"/>
                </a:lnTo>
                <a:cubicBezTo>
                  <a:pt x="21717" y="247726"/>
                  <a:pt x="0" y="223660"/>
                  <a:pt x="9398" y="200177"/>
                </a:cubicBezTo>
                <a:lnTo>
                  <a:pt x="63563" y="64935"/>
                </a:lnTo>
                <a:cubicBezTo>
                  <a:pt x="69380" y="50394"/>
                  <a:pt x="85852" y="40335"/>
                  <a:pt x="104800" y="39738"/>
                </a:cubicBezTo>
                <a:lnTo>
                  <a:pt x="969188" y="800"/>
                </a:lnTo>
                <a:cubicBezTo>
                  <a:pt x="994536" y="0"/>
                  <a:pt x="1015732" y="16154"/>
                  <a:pt x="1016138" y="36589"/>
                </a:cubicBezTo>
                <a:lnTo>
                  <a:pt x="1019631" y="212001"/>
                </a:lnTo>
                <a:cubicBezTo>
                  <a:pt x="1020037" y="232347"/>
                  <a:pt x="999654" y="249008"/>
                  <a:pt x="974394" y="248983"/>
                </a:cubicBezTo>
              </a:path>
            </a:pathLst>
          </a:custGeom>
          <a:solidFill>
            <a:srgbClr val="F58735">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9" name="Freeform 3444"/>
          <p:cNvSpPr/>
          <p:nvPr/>
        </p:nvSpPr>
        <p:spPr>
          <a:xfrm>
            <a:off x="744078" y="2288733"/>
            <a:ext cx="5822185" cy="749598"/>
          </a:xfrm>
          <a:custGeom>
            <a:avLst/>
            <a:gdLst/>
            <a:ahLst/>
            <a:cxnLst/>
            <a:rect l="0" t="0" r="0" b="0"/>
            <a:pathLst>
              <a:path w="6135331" h="455041">
                <a:moveTo>
                  <a:pt x="6069596" y="455041"/>
                </a:moveTo>
                <a:lnTo>
                  <a:pt x="56731" y="455041"/>
                </a:lnTo>
                <a:cubicBezTo>
                  <a:pt x="25400" y="455041"/>
                  <a:pt x="0" y="420002"/>
                  <a:pt x="0" y="376797"/>
                </a:cubicBezTo>
                <a:lnTo>
                  <a:pt x="0" y="0"/>
                </a:lnTo>
                <a:lnTo>
                  <a:pt x="6135331" y="0"/>
                </a:lnTo>
                <a:lnTo>
                  <a:pt x="6135331" y="376797"/>
                </a:lnTo>
                <a:cubicBezTo>
                  <a:pt x="6135331" y="420002"/>
                  <a:pt x="6100926" y="455041"/>
                  <a:pt x="6069596" y="455041"/>
                </a:cubicBezTo>
              </a:path>
            </a:pathLst>
          </a:custGeom>
          <a:solidFill>
            <a:srgbClr val="FEF6E6">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0" name="Freeform 3445"/>
          <p:cNvSpPr/>
          <p:nvPr/>
        </p:nvSpPr>
        <p:spPr>
          <a:xfrm>
            <a:off x="809207" y="2105491"/>
            <a:ext cx="1038046" cy="249008"/>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1" name="Freeform 3446"/>
          <p:cNvSpPr/>
          <p:nvPr/>
        </p:nvSpPr>
        <p:spPr>
          <a:xfrm>
            <a:off x="792421" y="2077006"/>
            <a:ext cx="1020037" cy="249008"/>
          </a:xfrm>
          <a:custGeom>
            <a:avLst/>
            <a:gdLst/>
            <a:ahLst/>
            <a:cxnLst/>
            <a:rect l="0" t="0" r="0" b="0"/>
            <a:pathLst>
              <a:path w="1020037" h="249008">
                <a:moveTo>
                  <a:pt x="974394" y="248983"/>
                </a:moveTo>
                <a:lnTo>
                  <a:pt x="52362" y="247752"/>
                </a:lnTo>
                <a:cubicBezTo>
                  <a:pt x="21717" y="247726"/>
                  <a:pt x="0" y="223660"/>
                  <a:pt x="9398" y="200177"/>
                </a:cubicBezTo>
                <a:lnTo>
                  <a:pt x="63563" y="64935"/>
                </a:lnTo>
                <a:cubicBezTo>
                  <a:pt x="69380" y="50394"/>
                  <a:pt x="85852" y="40335"/>
                  <a:pt x="104800" y="39738"/>
                </a:cubicBezTo>
                <a:lnTo>
                  <a:pt x="969188" y="800"/>
                </a:lnTo>
                <a:cubicBezTo>
                  <a:pt x="994536" y="0"/>
                  <a:pt x="1015732" y="16154"/>
                  <a:pt x="1016138" y="36589"/>
                </a:cubicBezTo>
                <a:lnTo>
                  <a:pt x="1019631" y="212001"/>
                </a:lnTo>
                <a:cubicBezTo>
                  <a:pt x="1020037" y="232347"/>
                  <a:pt x="999654" y="249008"/>
                  <a:pt x="974394" y="248983"/>
                </a:cubicBezTo>
              </a:path>
            </a:pathLst>
          </a:custGeom>
          <a:solidFill>
            <a:srgbClr val="F58735">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72" name="Picture 3447"/>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1420529" y="3106230"/>
            <a:ext cx="1938135" cy="2940047"/>
          </a:xfrm>
          <a:prstGeom prst="rect">
            <a:avLst/>
          </a:prstGeom>
          <a:noFill/>
        </p:spPr>
      </p:pic>
      <p:pic>
        <p:nvPicPr>
          <p:cNvPr id="73" name="Picture 3448"/>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4011885" y="3106230"/>
            <a:ext cx="2152573" cy="2924523"/>
          </a:xfrm>
          <a:prstGeom prst="rect">
            <a:avLst/>
          </a:prstGeom>
          <a:noFill/>
        </p:spPr>
      </p:pic>
      <p:sp>
        <p:nvSpPr>
          <p:cNvPr id="74" name="Rectangle 3474"/>
          <p:cNvSpPr/>
          <p:nvPr/>
        </p:nvSpPr>
        <p:spPr>
          <a:xfrm>
            <a:off x="807073" y="6011843"/>
            <a:ext cx="5608036" cy="553998"/>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231F20"/>
                </a:solidFill>
                <a:effectLst/>
                <a:uLnTx/>
                <a:uFillTx/>
              </a:rPr>
              <a:t>Tirer une conclusion de cette expérience pour confirmer ou infirmer l’hypothèse.</a:t>
            </a:r>
          </a:p>
        </p:txBody>
      </p:sp>
      <p:sp>
        <p:nvSpPr>
          <p:cNvPr id="98" name="Rectangle 3475"/>
          <p:cNvSpPr/>
          <p:nvPr/>
        </p:nvSpPr>
        <p:spPr>
          <a:xfrm>
            <a:off x="550225" y="1103522"/>
            <a:ext cx="92210" cy="232254"/>
          </a:xfrm>
          <a:prstGeom prst="rect">
            <a:avLst/>
          </a:prstGeom>
        </p:spPr>
        <p:txBody>
          <a:bodyPr wrap="none" lIns="0" tIns="0" rIns="0" bIns="0">
            <a:spAutoFit/>
          </a:bodyPr>
          <a:lstStyle/>
          <a:p>
            <a:pPr defTabSz="914400"/>
            <a:r>
              <a:rPr lang="fr-FR" sz="1432" b="1" kern="0" noProof="0" dirty="0">
                <a:solidFill>
                  <a:srgbClr val="FFFFFF"/>
                </a:solidFill>
                <a:latin typeface="Calibri-Bold"/>
              </a:rPr>
              <a:t>1</a:t>
            </a:r>
          </a:p>
        </p:txBody>
      </p:sp>
      <p:sp>
        <p:nvSpPr>
          <p:cNvPr id="99" name="Rectangle 3481"/>
          <p:cNvSpPr/>
          <p:nvPr/>
        </p:nvSpPr>
        <p:spPr>
          <a:xfrm>
            <a:off x="838827" y="1276768"/>
            <a:ext cx="973631" cy="188632"/>
          </a:xfrm>
          <a:prstGeom prst="rect">
            <a:avLst/>
          </a:prstGeom>
        </p:spPr>
        <p:txBody>
          <a:bodyPr wrap="square" lIns="0" tIns="0" rIns="0" bIns="0">
            <a:spAutoFit/>
          </a:bodyPr>
          <a:lstStyle/>
          <a:p>
            <a:pPr marL="161855"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Hypothèse</a:t>
            </a:r>
          </a:p>
        </p:txBody>
      </p:sp>
      <p:sp>
        <p:nvSpPr>
          <p:cNvPr id="100" name="Rectangle 3486"/>
          <p:cNvSpPr/>
          <p:nvPr/>
        </p:nvSpPr>
        <p:spPr>
          <a:xfrm>
            <a:off x="792421" y="2320837"/>
            <a:ext cx="5759190" cy="738664"/>
          </a:xfrm>
          <a:prstGeom prst="rect">
            <a:avLst/>
          </a:prstGeom>
        </p:spPr>
        <p:txBody>
          <a:bodyPr wrap="square" lIns="0" tIns="0" rIns="0" bIns="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231F20"/>
                </a:solidFill>
                <a:effectLst/>
                <a:uLnTx/>
                <a:uFillTx/>
              </a:rPr>
              <a:t>On fait bouger un aimant de la même façon devant deux bobines de nombre de spires différent reliées à un galvanomètre comme montré dans les figures ci-dessous:</a:t>
            </a:r>
          </a:p>
        </p:txBody>
      </p:sp>
      <p:sp>
        <p:nvSpPr>
          <p:cNvPr id="101" name="Rectangle 3487"/>
          <p:cNvSpPr/>
          <p:nvPr/>
        </p:nvSpPr>
        <p:spPr>
          <a:xfrm>
            <a:off x="951074" y="2116093"/>
            <a:ext cx="735329" cy="194614"/>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Expérience:</a:t>
            </a:r>
          </a:p>
        </p:txBody>
      </p:sp>
      <p:sp>
        <p:nvSpPr>
          <p:cNvPr id="102" name="Rectangle 3473"/>
          <p:cNvSpPr/>
          <p:nvPr/>
        </p:nvSpPr>
        <p:spPr>
          <a:xfrm>
            <a:off x="6909270" y="4174993"/>
            <a:ext cx="2877391" cy="369332"/>
          </a:xfrm>
          <a:prstGeom prst="rect">
            <a:avLst/>
          </a:prstGeom>
        </p:spPr>
        <p:txBody>
          <a:bodyPr wrap="none" lIns="0" tIns="0" rIns="0" bIns="0">
            <a:spAutoFit/>
          </a:bodyPr>
          <a:lstStyle/>
          <a:p>
            <a:pPr lvl="0" defTabSz="914400"/>
            <a:r>
              <a:rPr kumimoji="0" lang="fr-FR" sz="2400" b="1" i="0" u="none" strike="noStrike" kern="0" cap="none" spc="0" normalizeH="0" baseline="0" noProof="0" dirty="0">
                <a:ln>
                  <a:noFill/>
                </a:ln>
                <a:solidFill>
                  <a:srgbClr val="0FA9B9"/>
                </a:solidFill>
                <a:effectLst/>
                <a:uLnTx/>
                <a:uFillTx/>
                <a:latin typeface="Calibri-Bold"/>
              </a:rPr>
              <a:t>2.</a:t>
            </a:r>
            <a:r>
              <a:rPr kumimoji="0" lang="fr-FR" sz="2400" b="1" i="0" u="none" strike="noStrike" kern="0" cap="none" spc="0" normalizeH="0" baseline="0" noProof="0" dirty="0">
                <a:ln>
                  <a:noFill/>
                </a:ln>
                <a:solidFill>
                  <a:srgbClr val="F5821F"/>
                </a:solidFill>
                <a:effectLst/>
                <a:uLnTx/>
                <a:uFillTx/>
                <a:latin typeface="Calibri-Bold"/>
              </a:rPr>
              <a:t> </a:t>
            </a:r>
            <a:r>
              <a:rPr lang="fr-FR" sz="2400" kern="0" noProof="0" dirty="0">
                <a:solidFill>
                  <a:srgbClr val="231F20"/>
                </a:solidFill>
              </a:rPr>
              <a:t>Tirer une conclusion</a:t>
            </a:r>
            <a:endParaRPr kumimoji="0" lang="fr-FR" sz="2400" b="0" i="0" u="none" strike="noStrike" kern="0" cap="none" spc="0" normalizeH="0" baseline="0" noProof="0" dirty="0">
              <a:ln>
                <a:noFill/>
              </a:ln>
              <a:solidFill>
                <a:srgbClr val="231F20"/>
              </a:solidFill>
              <a:effectLst/>
              <a:uLnTx/>
              <a:uFillTx/>
            </a:endParaRPr>
          </a:p>
        </p:txBody>
      </p:sp>
      <p:sp>
        <p:nvSpPr>
          <p:cNvPr id="103" name="Rectangle 3477"/>
          <p:cNvSpPr/>
          <p:nvPr/>
        </p:nvSpPr>
        <p:spPr>
          <a:xfrm>
            <a:off x="771269" y="4968078"/>
            <a:ext cx="2036728"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tab pos="3322798" algn="l"/>
              </a:tabLst>
              <a:defRPr/>
            </a:pPr>
            <a:r>
              <a:rPr kumimoji="0" lang="fr-FR" sz="1600" u="none" strike="noStrike" kern="0" cap="none" spc="0" normalizeH="0" baseline="0" noProof="0" dirty="0">
                <a:ln>
                  <a:noFill/>
                </a:ln>
                <a:solidFill>
                  <a:srgbClr val="243D98"/>
                </a:solidFill>
                <a:effectLst/>
                <a:uLnTx/>
                <a:uFillTx/>
              </a:rPr>
              <a:t>Nombre de spires =  11</a:t>
            </a:r>
          </a:p>
        </p:txBody>
      </p:sp>
      <p:sp>
        <p:nvSpPr>
          <p:cNvPr id="104" name="Rectangle 3477"/>
          <p:cNvSpPr/>
          <p:nvPr/>
        </p:nvSpPr>
        <p:spPr>
          <a:xfrm>
            <a:off x="3682713" y="4920133"/>
            <a:ext cx="1917499" cy="246221"/>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tab pos="3322798" algn="l"/>
              </a:tabLst>
              <a:defRPr/>
            </a:pPr>
            <a:r>
              <a:rPr kumimoji="0" lang="fr-FR" sz="1600" u="none" strike="noStrike" kern="0" cap="none" spc="0" normalizeH="0" baseline="0" noProof="0" dirty="0">
                <a:ln>
                  <a:noFill/>
                </a:ln>
                <a:solidFill>
                  <a:srgbClr val="243D98"/>
                </a:solidFill>
                <a:effectLst/>
                <a:uLnTx/>
                <a:uFillTx/>
              </a:rPr>
              <a:t>Nombre de spires = 24</a:t>
            </a:r>
          </a:p>
        </p:txBody>
      </p:sp>
      <p:graphicFrame>
        <p:nvGraphicFramePr>
          <p:cNvPr id="105" name="Table 104"/>
          <p:cNvGraphicFramePr>
            <a:graphicFrameLocks noGrp="1"/>
          </p:cNvGraphicFramePr>
          <p:nvPr>
            <p:extLst>
              <p:ext uri="{D42A27DB-BD31-4B8C-83A1-F6EECF244321}">
                <p14:modId xmlns:p14="http://schemas.microsoft.com/office/powerpoint/2010/main" val="4095680065"/>
              </p:ext>
            </p:extLst>
          </p:nvPr>
        </p:nvGraphicFramePr>
        <p:xfrm>
          <a:off x="6920233" y="2866679"/>
          <a:ext cx="4757275" cy="792480"/>
        </p:xfrm>
        <a:graphic>
          <a:graphicData uri="http://schemas.openxmlformats.org/drawingml/2006/table">
            <a:tbl>
              <a:tblPr firstRow="1" bandRow="1">
                <a:tableStyleId>{5940675A-B579-460E-94D1-54222C63F5DA}</a:tableStyleId>
              </a:tblPr>
              <a:tblGrid>
                <a:gridCol w="3083270">
                  <a:extLst>
                    <a:ext uri="{9D8B030D-6E8A-4147-A177-3AD203B41FA5}">
                      <a16:colId xmlns:a16="http://schemas.microsoft.com/office/drawing/2014/main" val="286799302"/>
                    </a:ext>
                  </a:extLst>
                </a:gridCol>
                <a:gridCol w="870858">
                  <a:extLst>
                    <a:ext uri="{9D8B030D-6E8A-4147-A177-3AD203B41FA5}">
                      <a16:colId xmlns:a16="http://schemas.microsoft.com/office/drawing/2014/main" val="79164490"/>
                    </a:ext>
                  </a:extLst>
                </a:gridCol>
                <a:gridCol w="803147">
                  <a:extLst>
                    <a:ext uri="{9D8B030D-6E8A-4147-A177-3AD203B41FA5}">
                      <a16:colId xmlns:a16="http://schemas.microsoft.com/office/drawing/2014/main" val="3059890085"/>
                    </a:ext>
                  </a:extLst>
                </a:gridCol>
              </a:tblGrid>
              <a:tr h="370840">
                <a:tc>
                  <a:txBody>
                    <a:bodyPr/>
                    <a:lstStyle/>
                    <a:p>
                      <a:r>
                        <a:rPr kumimoji="0" lang="fr-FR" sz="2000" u="none" strike="noStrike" kern="0" cap="none" spc="0" normalizeH="0" baseline="0" noProof="0" dirty="0">
                          <a:ln>
                            <a:noFill/>
                          </a:ln>
                          <a:effectLst/>
                          <a:uLnTx/>
                          <a:uFillTx/>
                        </a:rPr>
                        <a:t>Le nombre de spires</a:t>
                      </a:r>
                      <a:endParaRPr lang="fr-FR" sz="2000" noProof="0" dirty="0"/>
                    </a:p>
                  </a:txBody>
                  <a:tcPr/>
                </a:tc>
                <a:tc>
                  <a:txBody>
                    <a:bodyPr/>
                    <a:lstStyle/>
                    <a:p>
                      <a:pPr algn="ctr"/>
                      <a:r>
                        <a:rPr lang="fr-FR" sz="2000" noProof="0" dirty="0"/>
                        <a:t>11</a:t>
                      </a:r>
                    </a:p>
                  </a:txBody>
                  <a:tcPr/>
                </a:tc>
                <a:tc>
                  <a:txBody>
                    <a:bodyPr/>
                    <a:lstStyle/>
                    <a:p>
                      <a:pPr algn="ctr"/>
                      <a:r>
                        <a:rPr lang="fr-FR" sz="2000" noProof="0" dirty="0"/>
                        <a:t>24</a:t>
                      </a:r>
                    </a:p>
                  </a:txBody>
                  <a:tcPr/>
                </a:tc>
                <a:extLst>
                  <a:ext uri="{0D108BD9-81ED-4DB2-BD59-A6C34878D82A}">
                    <a16:rowId xmlns:a16="http://schemas.microsoft.com/office/drawing/2014/main" val="4135835536"/>
                  </a:ext>
                </a:extLst>
              </a:tr>
              <a:tr h="370840">
                <a:tc>
                  <a:txBody>
                    <a:bodyPr/>
                    <a:lstStyle/>
                    <a:p>
                      <a:r>
                        <a:rPr lang="fr-FR" sz="2000" noProof="0" dirty="0"/>
                        <a:t>L’intensité du courant induit</a:t>
                      </a:r>
                    </a:p>
                  </a:txBody>
                  <a:tcPr/>
                </a:tc>
                <a:tc>
                  <a:txBody>
                    <a:bodyPr/>
                    <a:lstStyle/>
                    <a:p>
                      <a:pPr algn="ctr"/>
                      <a:r>
                        <a:rPr kumimoji="0" lang="fr-FR" sz="800" u="none" strike="noStrike" kern="0" cap="none" spc="0" normalizeH="0" baseline="0" noProof="0" dirty="0">
                          <a:ln>
                            <a:noFill/>
                          </a:ln>
                          <a:effectLst/>
                          <a:uLnTx/>
                          <a:uFillTx/>
                        </a:rPr>
                        <a:t>.......................</a:t>
                      </a:r>
                      <a:endParaRPr lang="fr-FR" noProof="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u="none" strike="noStrike" kern="0" cap="none" spc="0" normalizeH="0" baseline="0" noProof="0" dirty="0">
                          <a:ln>
                            <a:noFill/>
                          </a:ln>
                          <a:effectLst/>
                          <a:uLnTx/>
                          <a:uFillTx/>
                        </a:rPr>
                        <a:t>.......................</a:t>
                      </a:r>
                      <a:endParaRPr kumimoji="0" lang="fr-FR" sz="800" b="0" i="0" u="none" strike="noStrike" kern="0" cap="none" spc="0" normalizeH="0" baseline="0" noProof="0" dirty="0">
                        <a:ln>
                          <a:noFill/>
                        </a:ln>
                        <a:solidFill>
                          <a:srgbClr val="231F20"/>
                        </a:solidFill>
                        <a:effectLst/>
                        <a:uLnTx/>
                        <a:uFillTx/>
                        <a:latin typeface="ArialMT-Light"/>
                        <a:ea typeface="+mn-ea"/>
                        <a:cs typeface="+mn-cs"/>
                      </a:endParaRPr>
                    </a:p>
                  </a:txBody>
                  <a:tcPr anchor="ctr"/>
                </a:tc>
                <a:extLst>
                  <a:ext uri="{0D108BD9-81ED-4DB2-BD59-A6C34878D82A}">
                    <a16:rowId xmlns:a16="http://schemas.microsoft.com/office/drawing/2014/main" val="1704517376"/>
                  </a:ext>
                </a:extLst>
              </a:tr>
            </a:tbl>
          </a:graphicData>
        </a:graphic>
      </p:graphicFrame>
      <p:sp>
        <p:nvSpPr>
          <p:cNvPr id="107" name="Rectangle 3481"/>
          <p:cNvSpPr/>
          <p:nvPr/>
        </p:nvSpPr>
        <p:spPr>
          <a:xfrm>
            <a:off x="1026705" y="1488621"/>
            <a:ext cx="5524906" cy="487313"/>
          </a:xfrm>
          <a:prstGeom prst="rect">
            <a:avLst/>
          </a:prstGeom>
        </p:spPr>
        <p:txBody>
          <a:bodyPr wrap="square" lIns="0" tIns="0" rIns="0" bIns="0">
            <a:spAutoFit/>
          </a:bodyPr>
          <a:lstStyle/>
          <a:p>
            <a:pPr marL="0" marR="0" lvl="0" indent="0" defTabSz="914400" eaLnBrk="1" fontAlgn="auto" latinLnBrk="0" hangingPunct="1">
              <a:lnSpc>
                <a:spcPts val="1919"/>
              </a:lnSpc>
              <a:spcBef>
                <a:spcPts val="0"/>
              </a:spcBef>
              <a:spcAft>
                <a:spcPts val="0"/>
              </a:spcAft>
              <a:buClrTx/>
              <a:buSzTx/>
              <a:buFontTx/>
              <a:buNone/>
              <a:tabLst/>
              <a:defRPr/>
            </a:pPr>
            <a:r>
              <a:rPr kumimoji="0" lang="fr-FR" sz="1600" b="0" i="0" u="none" strike="noStrike" kern="0" cap="none" spc="0" normalizeH="0" baseline="0" noProof="0" dirty="0">
                <a:ln>
                  <a:noFill/>
                </a:ln>
                <a:solidFill>
                  <a:srgbClr val="231F20"/>
                </a:solidFill>
                <a:effectLst/>
                <a:uLnTx/>
                <a:uFillTx/>
              </a:rPr>
              <a:t>Si le nombre de spires de la bobine augmente, </a:t>
            </a:r>
            <a:r>
              <a:rPr kumimoji="0" lang="fr-FR" sz="1600" b="0" i="0" u="none" strike="noStrike" kern="0" cap="none" spc="0" normalizeH="0" baseline="0" noProof="0" dirty="0" err="1">
                <a:ln>
                  <a:noFill/>
                </a:ln>
                <a:solidFill>
                  <a:srgbClr val="231F20"/>
                </a:solidFill>
                <a:effectLst/>
                <a:uLnTx/>
                <a:uFillTx/>
              </a:rPr>
              <a:t>alor</a:t>
            </a:r>
            <a:r>
              <a:rPr kumimoji="0" lang="fr-FR" sz="1600" b="0" i="0" u="none" strike="noStrike" kern="0" cap="none" spc="542" normalizeH="0" baseline="0" noProof="0" dirty="0" err="1">
                <a:ln>
                  <a:noFill/>
                </a:ln>
                <a:solidFill>
                  <a:srgbClr val="231F20"/>
                </a:solidFill>
                <a:effectLst/>
                <a:uLnTx/>
                <a:uFillTx/>
              </a:rPr>
              <a:t>s</a:t>
            </a:r>
            <a:r>
              <a:rPr kumimoji="0" lang="fr-FR" sz="1600" b="0" i="0" u="none" strike="noStrike" kern="0" cap="none" spc="0" normalizeH="0" baseline="0" noProof="0" dirty="0" err="1">
                <a:ln>
                  <a:noFill/>
                </a:ln>
                <a:solidFill>
                  <a:srgbClr val="231F20"/>
                </a:solidFill>
                <a:effectLst/>
                <a:uLnTx/>
                <a:uFillTx/>
              </a:rPr>
              <a:t>l’intensité</a:t>
            </a:r>
            <a:r>
              <a:rPr kumimoji="0" lang="fr-FR" sz="1600" b="0" i="0" u="none" strike="noStrike" kern="0" cap="none" spc="0" normalizeH="0" baseline="0" noProof="0" dirty="0">
                <a:ln>
                  <a:noFill/>
                </a:ln>
                <a:solidFill>
                  <a:srgbClr val="231F20"/>
                </a:solidFill>
                <a:effectLst/>
                <a:uLnTx/>
                <a:uFillTx/>
              </a:rPr>
              <a:t> du courant induit diminue.</a:t>
            </a:r>
          </a:p>
        </p:txBody>
      </p:sp>
      <p:sp>
        <p:nvSpPr>
          <p:cNvPr id="112" name="Rectangle 3388"/>
          <p:cNvSpPr/>
          <p:nvPr/>
        </p:nvSpPr>
        <p:spPr>
          <a:xfrm>
            <a:off x="11065283" y="3258575"/>
            <a:ext cx="538609" cy="276999"/>
          </a:xfrm>
          <a:prstGeom prst="rect">
            <a:avLst/>
          </a:prstGeom>
        </p:spPr>
        <p:txBody>
          <a:bodyPr wrap="none" lIns="0" tIns="0" rIns="0" bIns="0">
            <a:spAutoFit/>
          </a:bodyPr>
          <a:lstStyle/>
          <a:p>
            <a:pPr defTabSz="914400">
              <a:tabLst>
                <a:tab pos="1269738" algn="l"/>
                <a:tab pos="2777314" algn="l"/>
              </a:tabLst>
            </a:pPr>
            <a:r>
              <a:rPr lang="fr-FR" kern="0" noProof="0" dirty="0">
                <a:solidFill>
                  <a:srgbClr val="FF0000"/>
                </a:solidFill>
                <a:latin typeface="Arial"/>
              </a:rPr>
              <a:t>1 mA</a:t>
            </a:r>
          </a:p>
        </p:txBody>
      </p:sp>
      <p:sp>
        <p:nvSpPr>
          <p:cNvPr id="113" name="Rectangle 3388"/>
          <p:cNvSpPr/>
          <p:nvPr/>
        </p:nvSpPr>
        <p:spPr>
          <a:xfrm>
            <a:off x="10032960" y="3258575"/>
            <a:ext cx="730969" cy="276999"/>
          </a:xfrm>
          <a:prstGeom prst="rect">
            <a:avLst/>
          </a:prstGeom>
        </p:spPr>
        <p:txBody>
          <a:bodyPr wrap="none" lIns="0" tIns="0" rIns="0" bIns="0">
            <a:spAutoFit/>
          </a:bodyPr>
          <a:lstStyle/>
          <a:p>
            <a:pPr defTabSz="914400">
              <a:tabLst>
                <a:tab pos="1269738" algn="l"/>
                <a:tab pos="2777314" algn="l"/>
              </a:tabLst>
            </a:pPr>
            <a:r>
              <a:rPr lang="fr-FR" kern="0" noProof="0" dirty="0">
                <a:solidFill>
                  <a:srgbClr val="FF0000"/>
                </a:solidFill>
                <a:latin typeface="Arial"/>
              </a:rPr>
              <a:t>0,5 mA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03653" y="253736"/>
            <a:ext cx="559562" cy="522402"/>
          </a:xfrm>
          <a:prstGeom prst="rect">
            <a:avLst/>
          </a:prstGeom>
          <a:ln w="38100" cap="sq">
            <a:noFill/>
            <a:prstDash val="solid"/>
            <a:miter lim="800000"/>
            <a:headEnd/>
            <a:tailEnd/>
          </a:ln>
          <a:effectLst>
            <a:outerShdw blurRad="50800" dist="38100" dir="2700000" algn="tl" rotWithShape="0">
              <a:srgbClr val="000000">
                <a:alpha val="43000"/>
              </a:srgbClr>
            </a:outerShdw>
          </a:effectLst>
        </p:spPr>
      </p:pic>
      <p:pic>
        <p:nvPicPr>
          <p:cNvPr id="10" name="Google Shape;228;p39"/>
          <p:cNvPicPr preferRelativeResize="0">
            <a:picLocks noChangeAspect="1"/>
          </p:cNvPicPr>
          <p:nvPr/>
        </p:nvPicPr>
        <p:blipFill rotWithShape="1">
          <a:blip r:embed="rId4"/>
          <a:srcRect l="2318" t="72303" r="2289" b="454"/>
          <a:stretch>
            <a:fillRect/>
          </a:stretch>
        </p:blipFill>
        <p:spPr>
          <a:xfrm>
            <a:off x="10838371" y="243581"/>
            <a:ext cx="518400" cy="518400"/>
          </a:xfrm>
          <a:prstGeom prst="rect">
            <a:avLst/>
          </a:prstGeom>
          <a:noFill/>
          <a:ln>
            <a:noFill/>
          </a:ln>
        </p:spPr>
      </p:pic>
      <p:sp>
        <p:nvSpPr>
          <p:cNvPr id="2" name="Titre 1"/>
          <p:cNvSpPr>
            <a:spLocks noGrp="1"/>
          </p:cNvSpPr>
          <p:nvPr>
            <p:ph type="title"/>
          </p:nvPr>
        </p:nvSpPr>
        <p:spPr/>
        <p:txBody>
          <a:bodyPr/>
          <a:lstStyle/>
          <a:p>
            <a:r>
              <a:rPr lang="fr-FR" noProof="0" dirty="0"/>
              <a:t>On corrige la deuxième question. </a:t>
            </a:r>
          </a:p>
        </p:txBody>
      </p:sp>
      <p:sp>
        <p:nvSpPr>
          <p:cNvPr id="3" name="Espace réservé du contenu 2"/>
          <p:cNvSpPr>
            <a:spLocks noGrp="1"/>
          </p:cNvSpPr>
          <p:nvPr>
            <p:ph sz="quarter" idx="11"/>
          </p:nvPr>
        </p:nvSpPr>
        <p:spPr/>
        <p:txBody>
          <a:bodyPr/>
          <a:lstStyle/>
          <a:p>
            <a:r>
              <a:rPr lang="fr-FR" noProof="0" dirty="0"/>
              <a:t>L’</a:t>
            </a:r>
            <a:r>
              <a:rPr lang="fr-FR" noProof="0" dirty="0" err="1"/>
              <a:t>enseignant·e</a:t>
            </a:r>
            <a:r>
              <a:rPr lang="fr-FR" noProof="0" dirty="0"/>
              <a:t> désigne des représentants de quelques binômes pour répondre et verbaliser le raisonnement avant d’afficher la réponse correcte.</a:t>
            </a:r>
          </a:p>
        </p:txBody>
      </p:sp>
      <p:sp>
        <p:nvSpPr>
          <p:cNvPr id="59" name="Freeform 3396"/>
          <p:cNvSpPr/>
          <p:nvPr/>
        </p:nvSpPr>
        <p:spPr>
          <a:xfrm>
            <a:off x="6743903" y="2146276"/>
            <a:ext cx="5036943" cy="373860"/>
          </a:xfrm>
          <a:custGeom>
            <a:avLst/>
            <a:gdLst/>
            <a:ahLst/>
            <a:cxnLst/>
            <a:rect l="0" t="0" r="0" b="0"/>
            <a:pathLst>
              <a:path w="6079007" h="217233">
                <a:moveTo>
                  <a:pt x="0" y="0"/>
                </a:moveTo>
                <a:lnTo>
                  <a:pt x="0" y="217233"/>
                </a:lnTo>
                <a:lnTo>
                  <a:pt x="6043002" y="217233"/>
                </a:lnTo>
                <a:cubicBezTo>
                  <a:pt x="6062878" y="217233"/>
                  <a:pt x="6079007" y="201117"/>
                  <a:pt x="6079007" y="181241"/>
                </a:cubicBezTo>
                <a:lnTo>
                  <a:pt x="6079007" y="36017"/>
                </a:lnTo>
                <a:cubicBezTo>
                  <a:pt x="6079007" y="16128"/>
                  <a:pt x="6062878" y="0"/>
                  <a:pt x="6043002" y="0"/>
                </a:cubicBezTo>
                <a:close/>
                <a:moveTo>
                  <a:pt x="0" y="0"/>
                </a:moveTo>
              </a:path>
            </a:pathLst>
          </a:custGeom>
          <a:solidFill>
            <a:srgbClr val="DFEEF2">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0" name="Freeform 3469"/>
          <p:cNvSpPr/>
          <p:nvPr/>
        </p:nvSpPr>
        <p:spPr>
          <a:xfrm>
            <a:off x="6817060" y="4139478"/>
            <a:ext cx="4963786" cy="429014"/>
          </a:xfrm>
          <a:custGeom>
            <a:avLst/>
            <a:gdLst/>
            <a:ahLst/>
            <a:cxnLst/>
            <a:rect l="0" t="0" r="0" b="0"/>
            <a:pathLst>
              <a:path w="6083617" h="217233">
                <a:moveTo>
                  <a:pt x="0" y="0"/>
                </a:moveTo>
                <a:lnTo>
                  <a:pt x="0" y="217233"/>
                </a:lnTo>
                <a:lnTo>
                  <a:pt x="6047613" y="217233"/>
                </a:lnTo>
                <a:cubicBezTo>
                  <a:pt x="6067501" y="217233"/>
                  <a:pt x="6083617" y="201117"/>
                  <a:pt x="6083617" y="181241"/>
                </a:cubicBezTo>
                <a:lnTo>
                  <a:pt x="6083617" y="36017"/>
                </a:lnTo>
                <a:cubicBezTo>
                  <a:pt x="6083617" y="16128"/>
                  <a:pt x="6067501" y="0"/>
                  <a:pt x="6047613" y="0"/>
                </a:cubicBezTo>
                <a:close/>
                <a:moveTo>
                  <a:pt x="0" y="0"/>
                </a:moveTo>
              </a:path>
            </a:pathLst>
          </a:custGeom>
          <a:solidFill>
            <a:srgbClr val="DFEEF2">
              <a:alpha val="100000"/>
            </a:srgbClr>
          </a:solidFill>
          <a:ln w="635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1" name="Rectangle 3473"/>
          <p:cNvSpPr/>
          <p:nvPr/>
        </p:nvSpPr>
        <p:spPr>
          <a:xfrm>
            <a:off x="6798080" y="2138449"/>
            <a:ext cx="3196388" cy="369332"/>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FA9B9"/>
                </a:solidFill>
                <a:effectLst/>
                <a:uLnTx/>
                <a:uFillTx/>
                <a:latin typeface="Calibri-Bold"/>
              </a:rPr>
              <a:t>1.</a:t>
            </a:r>
            <a:r>
              <a:rPr kumimoji="0" lang="fr-FR" sz="2400" b="1" i="0" u="none" strike="noStrike" kern="0" cap="none" spc="0" normalizeH="0" baseline="0" noProof="0" dirty="0">
                <a:ln>
                  <a:noFill/>
                </a:ln>
                <a:solidFill>
                  <a:srgbClr val="F5821F"/>
                </a:solidFill>
                <a:effectLst/>
                <a:uLnTx/>
                <a:uFillTx/>
                <a:latin typeface="Calibri-Bold"/>
              </a:rPr>
              <a:t> </a:t>
            </a:r>
            <a:r>
              <a:rPr kumimoji="0" lang="fr-FR" sz="2400" b="0" i="0" u="none" strike="noStrike" kern="0" cap="none" spc="0" normalizeH="0" baseline="0" noProof="0" dirty="0">
                <a:ln>
                  <a:noFill/>
                </a:ln>
                <a:solidFill>
                  <a:srgbClr val="231F20"/>
                </a:solidFill>
                <a:effectLst/>
                <a:uLnTx/>
                <a:uFillTx/>
              </a:rPr>
              <a:t>Organiser les résultats </a:t>
            </a:r>
          </a:p>
        </p:txBody>
      </p:sp>
      <p:sp>
        <p:nvSpPr>
          <p:cNvPr id="62" name="Rectangle 3484"/>
          <p:cNvSpPr/>
          <p:nvPr/>
        </p:nvSpPr>
        <p:spPr>
          <a:xfrm>
            <a:off x="6909270" y="4705380"/>
            <a:ext cx="4871576" cy="1477328"/>
          </a:xfrm>
          <a:prstGeom prst="rect">
            <a:avLst/>
          </a:prstGeom>
        </p:spPr>
        <p:txBody>
          <a:bodyPr wrap="square" lIns="0" tIns="0" rIns="0" bIns="0">
            <a:spAutoFit/>
          </a:bodyPr>
          <a:lstStyle/>
          <a:p>
            <a:pPr marL="182563" marR="0" lvl="0" indent="-182563" algn="just" defTabSz="914400" eaLnBrk="1" fontAlgn="auto" latinLnBrk="0" hangingPunct="1">
              <a:spcBef>
                <a:spcPts val="0"/>
              </a:spcBef>
              <a:spcAft>
                <a:spcPts val="0"/>
              </a:spcAft>
              <a:buClrTx/>
              <a:buSzTx/>
              <a:buFont typeface="Arial" panose="020B0604020202020204" pitchFamily="34" charset="0"/>
              <a:buChar char="•"/>
              <a:tabLst/>
              <a:defRPr/>
            </a:pPr>
            <a:r>
              <a:rPr kumimoji="0" lang="fr-FR" sz="2400" b="0" i="0" u="none" strike="noStrike" kern="0" cap="none" spc="0" normalizeH="0" baseline="0" noProof="0" dirty="0">
                <a:ln>
                  <a:noFill/>
                </a:ln>
                <a:solidFill>
                  <a:srgbClr val="231F20"/>
                </a:solidFill>
                <a:effectLst/>
                <a:uLnTx/>
                <a:uFillTx/>
              </a:rPr>
              <a:t>Si le nombre de spires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rPr>
              <a:t>, alors l’intensité du courant induit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latin typeface="ArialMT-Light"/>
              </a:rPr>
              <a:t>.</a:t>
            </a:r>
          </a:p>
          <a:p>
            <a:pPr marL="182563" marR="0" lvl="0" indent="-182563" algn="just" defTabSz="914400" eaLnBrk="1" fontAlgn="auto" latinLnBrk="0" hangingPunct="1">
              <a:spcBef>
                <a:spcPts val="0"/>
              </a:spcBef>
              <a:spcAft>
                <a:spcPts val="0"/>
              </a:spcAft>
              <a:buClrTx/>
              <a:buSzTx/>
              <a:buFont typeface="Arial" panose="020B0604020202020204" pitchFamily="34" charset="0"/>
              <a:buChar char="•"/>
              <a:tabLst/>
              <a:defRPr/>
            </a:pPr>
            <a:r>
              <a:rPr kumimoji="0" lang="fr-FR" sz="2400" b="0" i="0" u="none" strike="noStrike" kern="0" cap="none" spc="0" normalizeH="0" baseline="0" noProof="0" dirty="0">
                <a:ln>
                  <a:noFill/>
                </a:ln>
                <a:solidFill>
                  <a:srgbClr val="231F20"/>
                </a:solidFill>
                <a:effectLst/>
                <a:uLnTx/>
                <a:uFillTx/>
              </a:rPr>
              <a:t>L’hypothèse est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latin typeface="ArialMT-Light"/>
              </a:rPr>
              <a:t>.</a:t>
            </a:r>
            <a:endParaRPr kumimoji="0" lang="fr-FR" sz="4000" b="0" i="0" u="none" strike="noStrike" kern="0" cap="none" spc="0" normalizeH="0" baseline="0" noProof="0" dirty="0">
              <a:ln>
                <a:noFill/>
              </a:ln>
              <a:solidFill>
                <a:srgbClr val="231F20"/>
              </a:solidFill>
              <a:effectLst/>
              <a:uLnTx/>
              <a:uFillTx/>
              <a:latin typeface="ArialMT-Light"/>
            </a:endParaRPr>
          </a:p>
        </p:txBody>
      </p:sp>
      <p:sp>
        <p:nvSpPr>
          <p:cNvPr id="63" name="Freeform 3392"/>
          <p:cNvSpPr/>
          <p:nvPr/>
        </p:nvSpPr>
        <p:spPr>
          <a:xfrm>
            <a:off x="675249" y="1126004"/>
            <a:ext cx="5943630" cy="5465286"/>
          </a:xfrm>
          <a:custGeom>
            <a:avLst/>
            <a:gdLst/>
            <a:ahLst/>
            <a:cxnLst/>
            <a:rect l="0" t="0" r="0" b="0"/>
            <a:pathLst>
              <a:path w="6276886" h="6314185">
                <a:moveTo>
                  <a:pt x="0" y="0"/>
                </a:moveTo>
                <a:lnTo>
                  <a:pt x="0" y="0"/>
                </a:lnTo>
                <a:lnTo>
                  <a:pt x="0" y="6206185"/>
                </a:lnTo>
                <a:cubicBezTo>
                  <a:pt x="0" y="6265824"/>
                  <a:pt x="48348" y="6314185"/>
                  <a:pt x="108000" y="6314185"/>
                </a:cubicBezTo>
                <a:lnTo>
                  <a:pt x="6168885" y="6314185"/>
                </a:lnTo>
                <a:cubicBezTo>
                  <a:pt x="6228537" y="6314185"/>
                  <a:pt x="6276886" y="6265824"/>
                  <a:pt x="6276886" y="6206185"/>
                </a:cubicBezTo>
                <a:lnTo>
                  <a:pt x="6276886" y="108000"/>
                </a:lnTo>
                <a:cubicBezTo>
                  <a:pt x="6276886" y="48348"/>
                  <a:pt x="6228537" y="0"/>
                  <a:pt x="6168885" y="0"/>
                </a:cubicBezTo>
                <a:close/>
                <a:moveTo>
                  <a:pt x="0" y="0"/>
                </a:moveTo>
              </a:path>
            </a:pathLst>
          </a:custGeom>
          <a:solidFill>
            <a:srgbClr val="DFEEF2">
              <a:alpha val="100000"/>
            </a:srgbClr>
          </a:solidFill>
          <a:ln w="12700" cap="flat" cmpd="sng" algn="ctr">
            <a:solidFill>
              <a:schemeClr val="accent4">
                <a:lumMod val="60000"/>
                <a:lumOff val="40000"/>
              </a:scheme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4" name="Freeform 3427"/>
          <p:cNvSpPr/>
          <p:nvPr/>
        </p:nvSpPr>
        <p:spPr>
          <a:xfrm>
            <a:off x="449779" y="1146086"/>
            <a:ext cx="236562" cy="205752"/>
          </a:xfrm>
          <a:custGeom>
            <a:avLst/>
            <a:gdLst/>
            <a:ahLst/>
            <a:cxnLst/>
            <a:rect l="0" t="0" r="0" b="0"/>
            <a:pathLst>
              <a:path w="236562" h="20575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5" name="Freeform 3428"/>
          <p:cNvSpPr/>
          <p:nvPr/>
        </p:nvSpPr>
        <p:spPr>
          <a:xfrm>
            <a:off x="439880" y="1124687"/>
            <a:ext cx="261327" cy="205752"/>
          </a:xfrm>
          <a:custGeom>
            <a:avLst/>
            <a:gdLst/>
            <a:ahLst/>
            <a:cxnLst/>
            <a:rect l="0" t="0" r="0" b="0"/>
            <a:pathLst>
              <a:path w="261327" h="205752">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6" name="Freeform 3441"/>
          <p:cNvSpPr/>
          <p:nvPr/>
        </p:nvSpPr>
        <p:spPr>
          <a:xfrm>
            <a:off x="744078" y="1428118"/>
            <a:ext cx="5822185" cy="569623"/>
          </a:xfrm>
          <a:custGeom>
            <a:avLst/>
            <a:gdLst/>
            <a:ahLst/>
            <a:cxnLst/>
            <a:rect l="0" t="0" r="0" b="0"/>
            <a:pathLst>
              <a:path w="6135331" h="289331">
                <a:moveTo>
                  <a:pt x="6069596" y="289331"/>
                </a:moveTo>
                <a:lnTo>
                  <a:pt x="56731" y="289331"/>
                </a:lnTo>
                <a:cubicBezTo>
                  <a:pt x="25400" y="289331"/>
                  <a:pt x="0" y="267056"/>
                  <a:pt x="0" y="239573"/>
                </a:cubicBezTo>
                <a:lnTo>
                  <a:pt x="0" y="0"/>
                </a:lnTo>
                <a:lnTo>
                  <a:pt x="6135331" y="0"/>
                </a:lnTo>
                <a:lnTo>
                  <a:pt x="6135331" y="239573"/>
                </a:lnTo>
                <a:cubicBezTo>
                  <a:pt x="6135331" y="267056"/>
                  <a:pt x="6100926" y="289331"/>
                  <a:pt x="6069596" y="289331"/>
                </a:cubicBezTo>
              </a:path>
            </a:pathLst>
          </a:custGeom>
          <a:solidFill>
            <a:srgbClr val="FEF6E6">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7" name="Freeform 3442"/>
          <p:cNvSpPr/>
          <p:nvPr/>
        </p:nvSpPr>
        <p:spPr>
          <a:xfrm>
            <a:off x="809207" y="1244877"/>
            <a:ext cx="1038046" cy="249008"/>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8" name="Freeform 3443"/>
          <p:cNvSpPr/>
          <p:nvPr/>
        </p:nvSpPr>
        <p:spPr>
          <a:xfrm>
            <a:off x="792421" y="1216392"/>
            <a:ext cx="1020037" cy="249008"/>
          </a:xfrm>
          <a:custGeom>
            <a:avLst/>
            <a:gdLst/>
            <a:ahLst/>
            <a:cxnLst/>
            <a:rect l="0" t="0" r="0" b="0"/>
            <a:pathLst>
              <a:path w="1020037" h="249008">
                <a:moveTo>
                  <a:pt x="974394" y="248983"/>
                </a:moveTo>
                <a:lnTo>
                  <a:pt x="52362" y="247752"/>
                </a:lnTo>
                <a:cubicBezTo>
                  <a:pt x="21717" y="247726"/>
                  <a:pt x="0" y="223660"/>
                  <a:pt x="9398" y="200177"/>
                </a:cubicBezTo>
                <a:lnTo>
                  <a:pt x="63563" y="64935"/>
                </a:lnTo>
                <a:cubicBezTo>
                  <a:pt x="69380" y="50394"/>
                  <a:pt x="85852" y="40335"/>
                  <a:pt x="104800" y="39738"/>
                </a:cubicBezTo>
                <a:lnTo>
                  <a:pt x="969188" y="800"/>
                </a:lnTo>
                <a:cubicBezTo>
                  <a:pt x="994536" y="0"/>
                  <a:pt x="1015732" y="16154"/>
                  <a:pt x="1016138" y="36589"/>
                </a:cubicBezTo>
                <a:lnTo>
                  <a:pt x="1019631" y="212001"/>
                </a:lnTo>
                <a:cubicBezTo>
                  <a:pt x="1020037" y="232347"/>
                  <a:pt x="999654" y="249008"/>
                  <a:pt x="974394" y="248983"/>
                </a:cubicBezTo>
              </a:path>
            </a:pathLst>
          </a:custGeom>
          <a:solidFill>
            <a:srgbClr val="F58735">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9" name="Freeform 3444"/>
          <p:cNvSpPr/>
          <p:nvPr/>
        </p:nvSpPr>
        <p:spPr>
          <a:xfrm>
            <a:off x="744078" y="2288733"/>
            <a:ext cx="5822185" cy="749598"/>
          </a:xfrm>
          <a:custGeom>
            <a:avLst/>
            <a:gdLst/>
            <a:ahLst/>
            <a:cxnLst/>
            <a:rect l="0" t="0" r="0" b="0"/>
            <a:pathLst>
              <a:path w="6135331" h="455041">
                <a:moveTo>
                  <a:pt x="6069596" y="455041"/>
                </a:moveTo>
                <a:lnTo>
                  <a:pt x="56731" y="455041"/>
                </a:lnTo>
                <a:cubicBezTo>
                  <a:pt x="25400" y="455041"/>
                  <a:pt x="0" y="420002"/>
                  <a:pt x="0" y="376797"/>
                </a:cubicBezTo>
                <a:lnTo>
                  <a:pt x="0" y="0"/>
                </a:lnTo>
                <a:lnTo>
                  <a:pt x="6135331" y="0"/>
                </a:lnTo>
                <a:lnTo>
                  <a:pt x="6135331" y="376797"/>
                </a:lnTo>
                <a:cubicBezTo>
                  <a:pt x="6135331" y="420002"/>
                  <a:pt x="6100926" y="455041"/>
                  <a:pt x="6069596" y="455041"/>
                </a:cubicBezTo>
              </a:path>
            </a:pathLst>
          </a:custGeom>
          <a:solidFill>
            <a:srgbClr val="FEF6E6">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0" name="Freeform 3445"/>
          <p:cNvSpPr/>
          <p:nvPr/>
        </p:nvSpPr>
        <p:spPr>
          <a:xfrm>
            <a:off x="809207" y="2105491"/>
            <a:ext cx="1038046" cy="249008"/>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1" name="Freeform 3446"/>
          <p:cNvSpPr/>
          <p:nvPr/>
        </p:nvSpPr>
        <p:spPr>
          <a:xfrm>
            <a:off x="792421" y="2077006"/>
            <a:ext cx="1020037" cy="249008"/>
          </a:xfrm>
          <a:custGeom>
            <a:avLst/>
            <a:gdLst/>
            <a:ahLst/>
            <a:cxnLst/>
            <a:rect l="0" t="0" r="0" b="0"/>
            <a:pathLst>
              <a:path w="1020037" h="249008">
                <a:moveTo>
                  <a:pt x="974394" y="248983"/>
                </a:moveTo>
                <a:lnTo>
                  <a:pt x="52362" y="247752"/>
                </a:lnTo>
                <a:cubicBezTo>
                  <a:pt x="21717" y="247726"/>
                  <a:pt x="0" y="223660"/>
                  <a:pt x="9398" y="200177"/>
                </a:cubicBezTo>
                <a:lnTo>
                  <a:pt x="63563" y="64935"/>
                </a:lnTo>
                <a:cubicBezTo>
                  <a:pt x="69380" y="50394"/>
                  <a:pt x="85852" y="40335"/>
                  <a:pt x="104800" y="39738"/>
                </a:cubicBezTo>
                <a:lnTo>
                  <a:pt x="969188" y="800"/>
                </a:lnTo>
                <a:cubicBezTo>
                  <a:pt x="994536" y="0"/>
                  <a:pt x="1015732" y="16154"/>
                  <a:pt x="1016138" y="36589"/>
                </a:cubicBezTo>
                <a:lnTo>
                  <a:pt x="1019631" y="212001"/>
                </a:lnTo>
                <a:cubicBezTo>
                  <a:pt x="1020037" y="232347"/>
                  <a:pt x="999654" y="249008"/>
                  <a:pt x="974394" y="248983"/>
                </a:cubicBezTo>
              </a:path>
            </a:pathLst>
          </a:custGeom>
          <a:solidFill>
            <a:srgbClr val="F58735">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72" name="Picture 3447"/>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1420529" y="3106230"/>
            <a:ext cx="1938135" cy="2940047"/>
          </a:xfrm>
          <a:prstGeom prst="rect">
            <a:avLst/>
          </a:prstGeom>
          <a:noFill/>
        </p:spPr>
      </p:pic>
      <p:pic>
        <p:nvPicPr>
          <p:cNvPr id="73" name="Picture 3448"/>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a:xfrm>
            <a:off x="4011885" y="3106230"/>
            <a:ext cx="2152573" cy="2924523"/>
          </a:xfrm>
          <a:prstGeom prst="rect">
            <a:avLst/>
          </a:prstGeom>
          <a:noFill/>
        </p:spPr>
      </p:pic>
      <p:sp>
        <p:nvSpPr>
          <p:cNvPr id="74" name="Rectangle 3474"/>
          <p:cNvSpPr/>
          <p:nvPr/>
        </p:nvSpPr>
        <p:spPr>
          <a:xfrm>
            <a:off x="807073" y="6011843"/>
            <a:ext cx="5608036" cy="553998"/>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231F20"/>
                </a:solidFill>
                <a:effectLst/>
                <a:uLnTx/>
                <a:uFillTx/>
              </a:rPr>
              <a:t>Tirer une conclusion de cette expérience pour confirmer ou infirmer l’hypothèse.</a:t>
            </a:r>
          </a:p>
        </p:txBody>
      </p:sp>
      <p:sp>
        <p:nvSpPr>
          <p:cNvPr id="98" name="Rectangle 3475"/>
          <p:cNvSpPr/>
          <p:nvPr/>
        </p:nvSpPr>
        <p:spPr>
          <a:xfrm>
            <a:off x="550225" y="1103522"/>
            <a:ext cx="92210" cy="232254"/>
          </a:xfrm>
          <a:prstGeom prst="rect">
            <a:avLst/>
          </a:prstGeom>
        </p:spPr>
        <p:txBody>
          <a:bodyPr wrap="none" lIns="0" tIns="0" rIns="0" bIns="0">
            <a:spAutoFit/>
          </a:bodyPr>
          <a:lstStyle/>
          <a:p>
            <a:pPr defTabSz="914400"/>
            <a:r>
              <a:rPr lang="fr-FR" sz="1432" b="1" kern="0" noProof="0" dirty="0">
                <a:solidFill>
                  <a:srgbClr val="FFFFFF"/>
                </a:solidFill>
                <a:latin typeface="Calibri-Bold"/>
              </a:rPr>
              <a:t>1</a:t>
            </a:r>
          </a:p>
        </p:txBody>
      </p:sp>
      <p:sp>
        <p:nvSpPr>
          <p:cNvPr id="99" name="Rectangle 3481"/>
          <p:cNvSpPr/>
          <p:nvPr/>
        </p:nvSpPr>
        <p:spPr>
          <a:xfrm>
            <a:off x="838827" y="1276768"/>
            <a:ext cx="973631" cy="188632"/>
          </a:xfrm>
          <a:prstGeom prst="rect">
            <a:avLst/>
          </a:prstGeom>
        </p:spPr>
        <p:txBody>
          <a:bodyPr wrap="square" lIns="0" tIns="0" rIns="0" bIns="0">
            <a:spAutoFit/>
          </a:bodyPr>
          <a:lstStyle/>
          <a:p>
            <a:pPr marL="161855"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Hypothèse</a:t>
            </a:r>
          </a:p>
        </p:txBody>
      </p:sp>
      <p:sp>
        <p:nvSpPr>
          <p:cNvPr id="100" name="Rectangle 3486"/>
          <p:cNvSpPr/>
          <p:nvPr/>
        </p:nvSpPr>
        <p:spPr>
          <a:xfrm>
            <a:off x="792421" y="2320837"/>
            <a:ext cx="5759190" cy="738664"/>
          </a:xfrm>
          <a:prstGeom prst="rect">
            <a:avLst/>
          </a:prstGeom>
        </p:spPr>
        <p:txBody>
          <a:bodyPr wrap="square" lIns="0" tIns="0" rIns="0" bIns="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fr-FR" sz="1600" b="0" i="0" u="none" strike="noStrike" kern="0" cap="none" spc="0" normalizeH="0" baseline="0" noProof="0" dirty="0">
                <a:ln>
                  <a:noFill/>
                </a:ln>
                <a:solidFill>
                  <a:srgbClr val="231F20"/>
                </a:solidFill>
                <a:effectLst/>
                <a:uLnTx/>
                <a:uFillTx/>
              </a:rPr>
              <a:t>On fait bouger un aimant de la même façon devant deux bobines de nombre de spires différent reliées à un galvanomètre comme montré dans les figures ci-dessous:</a:t>
            </a:r>
          </a:p>
        </p:txBody>
      </p:sp>
      <p:sp>
        <p:nvSpPr>
          <p:cNvPr id="101" name="Rectangle 3487"/>
          <p:cNvSpPr/>
          <p:nvPr/>
        </p:nvSpPr>
        <p:spPr>
          <a:xfrm>
            <a:off x="951074" y="2116093"/>
            <a:ext cx="735329" cy="194614"/>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Expérience:</a:t>
            </a:r>
          </a:p>
        </p:txBody>
      </p:sp>
      <p:sp>
        <p:nvSpPr>
          <p:cNvPr id="102" name="Rectangle 3473"/>
          <p:cNvSpPr/>
          <p:nvPr/>
        </p:nvSpPr>
        <p:spPr>
          <a:xfrm>
            <a:off x="6909270" y="4174993"/>
            <a:ext cx="2877391" cy="369332"/>
          </a:xfrm>
          <a:prstGeom prst="rect">
            <a:avLst/>
          </a:prstGeom>
        </p:spPr>
        <p:txBody>
          <a:bodyPr wrap="none" lIns="0" tIns="0" rIns="0" bIns="0">
            <a:spAutoFit/>
          </a:bodyPr>
          <a:lstStyle/>
          <a:p>
            <a:pPr lvl="0" defTabSz="914400"/>
            <a:r>
              <a:rPr kumimoji="0" lang="fr-FR" sz="2400" b="1" i="0" u="none" strike="noStrike" kern="0" cap="none" spc="0" normalizeH="0" baseline="0" noProof="0" dirty="0">
                <a:ln>
                  <a:noFill/>
                </a:ln>
                <a:solidFill>
                  <a:srgbClr val="0FA9B9"/>
                </a:solidFill>
                <a:effectLst/>
                <a:uLnTx/>
                <a:uFillTx/>
                <a:latin typeface="Calibri-Bold"/>
              </a:rPr>
              <a:t>2.</a:t>
            </a:r>
            <a:r>
              <a:rPr kumimoji="0" lang="fr-FR" sz="2400" b="1" i="0" u="none" strike="noStrike" kern="0" cap="none" spc="0" normalizeH="0" baseline="0" noProof="0" dirty="0">
                <a:ln>
                  <a:noFill/>
                </a:ln>
                <a:solidFill>
                  <a:srgbClr val="F5821F"/>
                </a:solidFill>
                <a:effectLst/>
                <a:uLnTx/>
                <a:uFillTx/>
                <a:latin typeface="Calibri-Bold"/>
              </a:rPr>
              <a:t> </a:t>
            </a:r>
            <a:r>
              <a:rPr lang="fr-FR" sz="2400" kern="0" noProof="0" dirty="0">
                <a:solidFill>
                  <a:srgbClr val="231F20"/>
                </a:solidFill>
              </a:rPr>
              <a:t>Tirer une conclusion</a:t>
            </a:r>
            <a:endParaRPr kumimoji="0" lang="fr-FR" sz="2400" b="0" i="0" u="none" strike="noStrike" kern="0" cap="none" spc="0" normalizeH="0" baseline="0" noProof="0" dirty="0">
              <a:ln>
                <a:noFill/>
              </a:ln>
              <a:solidFill>
                <a:srgbClr val="231F20"/>
              </a:solidFill>
              <a:effectLst/>
              <a:uLnTx/>
              <a:uFillTx/>
            </a:endParaRPr>
          </a:p>
        </p:txBody>
      </p:sp>
      <p:sp>
        <p:nvSpPr>
          <p:cNvPr id="103" name="Rectangle 3477"/>
          <p:cNvSpPr/>
          <p:nvPr/>
        </p:nvSpPr>
        <p:spPr>
          <a:xfrm>
            <a:off x="771269" y="4968078"/>
            <a:ext cx="2036728" cy="246221"/>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tab pos="3322798" algn="l"/>
              </a:tabLst>
              <a:defRPr/>
            </a:pPr>
            <a:r>
              <a:rPr kumimoji="0" lang="fr-FR" sz="1600" u="none" strike="noStrike" kern="0" cap="none" spc="0" normalizeH="0" baseline="0" noProof="0" dirty="0">
                <a:ln>
                  <a:noFill/>
                </a:ln>
                <a:solidFill>
                  <a:srgbClr val="243D98"/>
                </a:solidFill>
                <a:effectLst/>
                <a:uLnTx/>
                <a:uFillTx/>
              </a:rPr>
              <a:t>Nombre de spires =  11</a:t>
            </a:r>
          </a:p>
        </p:txBody>
      </p:sp>
      <p:sp>
        <p:nvSpPr>
          <p:cNvPr id="104" name="Rectangle 3477"/>
          <p:cNvSpPr/>
          <p:nvPr/>
        </p:nvSpPr>
        <p:spPr>
          <a:xfrm>
            <a:off x="3682713" y="4920133"/>
            <a:ext cx="1917499" cy="246221"/>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tab pos="3322798" algn="l"/>
              </a:tabLst>
              <a:defRPr/>
            </a:pPr>
            <a:r>
              <a:rPr kumimoji="0" lang="fr-FR" sz="1600" u="none" strike="noStrike" kern="0" cap="none" spc="0" normalizeH="0" baseline="0" noProof="0" dirty="0">
                <a:ln>
                  <a:noFill/>
                </a:ln>
                <a:solidFill>
                  <a:srgbClr val="243D98"/>
                </a:solidFill>
                <a:effectLst/>
                <a:uLnTx/>
                <a:uFillTx/>
              </a:rPr>
              <a:t>Nombre de spires = 24</a:t>
            </a:r>
          </a:p>
        </p:txBody>
      </p:sp>
      <p:graphicFrame>
        <p:nvGraphicFramePr>
          <p:cNvPr id="105" name="Table 104"/>
          <p:cNvGraphicFramePr>
            <a:graphicFrameLocks noGrp="1"/>
          </p:cNvGraphicFramePr>
          <p:nvPr>
            <p:extLst>
              <p:ext uri="{D42A27DB-BD31-4B8C-83A1-F6EECF244321}">
                <p14:modId xmlns:p14="http://schemas.microsoft.com/office/powerpoint/2010/main" val="2502843323"/>
              </p:ext>
            </p:extLst>
          </p:nvPr>
        </p:nvGraphicFramePr>
        <p:xfrm>
          <a:off x="6920233" y="2866679"/>
          <a:ext cx="4757275" cy="792480"/>
        </p:xfrm>
        <a:graphic>
          <a:graphicData uri="http://schemas.openxmlformats.org/drawingml/2006/table">
            <a:tbl>
              <a:tblPr firstRow="1" bandRow="1">
                <a:tableStyleId>{5940675A-B579-460E-94D1-54222C63F5DA}</a:tableStyleId>
              </a:tblPr>
              <a:tblGrid>
                <a:gridCol w="3083270">
                  <a:extLst>
                    <a:ext uri="{9D8B030D-6E8A-4147-A177-3AD203B41FA5}">
                      <a16:colId xmlns:a16="http://schemas.microsoft.com/office/drawing/2014/main" val="286799302"/>
                    </a:ext>
                  </a:extLst>
                </a:gridCol>
                <a:gridCol w="870858">
                  <a:extLst>
                    <a:ext uri="{9D8B030D-6E8A-4147-A177-3AD203B41FA5}">
                      <a16:colId xmlns:a16="http://schemas.microsoft.com/office/drawing/2014/main" val="79164490"/>
                    </a:ext>
                  </a:extLst>
                </a:gridCol>
                <a:gridCol w="803147">
                  <a:extLst>
                    <a:ext uri="{9D8B030D-6E8A-4147-A177-3AD203B41FA5}">
                      <a16:colId xmlns:a16="http://schemas.microsoft.com/office/drawing/2014/main" val="3059890085"/>
                    </a:ext>
                  </a:extLst>
                </a:gridCol>
              </a:tblGrid>
              <a:tr h="370840">
                <a:tc>
                  <a:txBody>
                    <a:bodyPr/>
                    <a:lstStyle/>
                    <a:p>
                      <a:r>
                        <a:rPr kumimoji="0" lang="fr-FR" sz="2000" u="none" strike="noStrike" kern="0" cap="none" spc="0" normalizeH="0" baseline="0" noProof="0" dirty="0">
                          <a:ln>
                            <a:noFill/>
                          </a:ln>
                          <a:effectLst/>
                          <a:uLnTx/>
                          <a:uFillTx/>
                        </a:rPr>
                        <a:t>Le nombre de spires</a:t>
                      </a:r>
                      <a:endParaRPr lang="fr-FR" sz="2000" noProof="0" dirty="0"/>
                    </a:p>
                  </a:txBody>
                  <a:tcPr/>
                </a:tc>
                <a:tc>
                  <a:txBody>
                    <a:bodyPr/>
                    <a:lstStyle/>
                    <a:p>
                      <a:pPr algn="ctr"/>
                      <a:r>
                        <a:rPr lang="fr-FR" sz="2000" noProof="0" dirty="0"/>
                        <a:t>11</a:t>
                      </a:r>
                    </a:p>
                  </a:txBody>
                  <a:tcPr/>
                </a:tc>
                <a:tc>
                  <a:txBody>
                    <a:bodyPr/>
                    <a:lstStyle/>
                    <a:p>
                      <a:pPr algn="ctr"/>
                      <a:r>
                        <a:rPr lang="fr-FR" sz="2000" noProof="0" dirty="0"/>
                        <a:t>24</a:t>
                      </a:r>
                    </a:p>
                  </a:txBody>
                  <a:tcPr/>
                </a:tc>
                <a:extLst>
                  <a:ext uri="{0D108BD9-81ED-4DB2-BD59-A6C34878D82A}">
                    <a16:rowId xmlns:a16="http://schemas.microsoft.com/office/drawing/2014/main" val="4135835536"/>
                  </a:ext>
                </a:extLst>
              </a:tr>
              <a:tr h="370840">
                <a:tc>
                  <a:txBody>
                    <a:bodyPr/>
                    <a:lstStyle/>
                    <a:p>
                      <a:r>
                        <a:rPr lang="fr-FR" sz="2000" noProof="0" dirty="0"/>
                        <a:t>L’intensité du courant induit</a:t>
                      </a:r>
                    </a:p>
                  </a:txBody>
                  <a:tcPr/>
                </a:tc>
                <a:tc>
                  <a:txBody>
                    <a:bodyPr/>
                    <a:lstStyle/>
                    <a:p>
                      <a:pPr algn="ctr"/>
                      <a:r>
                        <a:rPr kumimoji="0" lang="fr-FR" sz="800" u="none" strike="noStrike" kern="0" cap="none" spc="0" normalizeH="0" baseline="0" noProof="0" dirty="0">
                          <a:ln>
                            <a:noFill/>
                          </a:ln>
                          <a:effectLst/>
                          <a:uLnTx/>
                          <a:uFillTx/>
                        </a:rPr>
                        <a:t>.......................</a:t>
                      </a:r>
                      <a:endParaRPr lang="fr-FR" noProof="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u="none" strike="noStrike" kern="0" cap="none" spc="0" normalizeH="0" baseline="0" noProof="0" dirty="0">
                          <a:ln>
                            <a:noFill/>
                          </a:ln>
                          <a:effectLst/>
                          <a:uLnTx/>
                          <a:uFillTx/>
                        </a:rPr>
                        <a:t>.......................</a:t>
                      </a:r>
                      <a:endParaRPr kumimoji="0" lang="fr-FR" sz="800" b="0" i="0" u="none" strike="noStrike" kern="0" cap="none" spc="0" normalizeH="0" baseline="0" noProof="0" dirty="0">
                        <a:ln>
                          <a:noFill/>
                        </a:ln>
                        <a:solidFill>
                          <a:srgbClr val="231F20"/>
                        </a:solidFill>
                        <a:effectLst/>
                        <a:uLnTx/>
                        <a:uFillTx/>
                        <a:latin typeface="ArialMT-Light"/>
                        <a:ea typeface="+mn-ea"/>
                        <a:cs typeface="+mn-cs"/>
                      </a:endParaRPr>
                    </a:p>
                  </a:txBody>
                  <a:tcPr anchor="ctr"/>
                </a:tc>
                <a:extLst>
                  <a:ext uri="{0D108BD9-81ED-4DB2-BD59-A6C34878D82A}">
                    <a16:rowId xmlns:a16="http://schemas.microsoft.com/office/drawing/2014/main" val="1704517376"/>
                  </a:ext>
                </a:extLst>
              </a:tr>
            </a:tbl>
          </a:graphicData>
        </a:graphic>
      </p:graphicFrame>
      <p:sp>
        <p:nvSpPr>
          <p:cNvPr id="106" name="Rectangle 3388"/>
          <p:cNvSpPr/>
          <p:nvPr/>
        </p:nvSpPr>
        <p:spPr>
          <a:xfrm>
            <a:off x="10211136" y="4766244"/>
            <a:ext cx="1025922" cy="276999"/>
          </a:xfrm>
          <a:prstGeom prst="rect">
            <a:avLst/>
          </a:prstGeom>
          <a:ln w="28575">
            <a:noFill/>
          </a:ln>
        </p:spPr>
        <p:txBody>
          <a:bodyPr wrap="square" lIns="0" tIns="0" rIns="0" bIns="0">
            <a:spAutoFit/>
          </a:bodyPr>
          <a:lstStyle/>
          <a:p>
            <a:pPr defTabSz="914400"/>
            <a:r>
              <a:rPr lang="fr-FR" kern="0" noProof="0" dirty="0">
                <a:solidFill>
                  <a:srgbClr val="FF0000"/>
                </a:solidFill>
                <a:latin typeface="Arial"/>
              </a:rPr>
              <a:t>augmente</a:t>
            </a:r>
          </a:p>
        </p:txBody>
      </p:sp>
      <p:sp>
        <p:nvSpPr>
          <p:cNvPr id="107" name="Rectangle 3481"/>
          <p:cNvSpPr/>
          <p:nvPr/>
        </p:nvSpPr>
        <p:spPr>
          <a:xfrm>
            <a:off x="1026705" y="1488621"/>
            <a:ext cx="5524906" cy="487313"/>
          </a:xfrm>
          <a:prstGeom prst="rect">
            <a:avLst/>
          </a:prstGeom>
        </p:spPr>
        <p:txBody>
          <a:bodyPr wrap="square" lIns="0" tIns="0" rIns="0" bIns="0">
            <a:spAutoFit/>
          </a:bodyPr>
          <a:lstStyle/>
          <a:p>
            <a:pPr marL="0" marR="0" lvl="0" indent="0" defTabSz="914400" eaLnBrk="1" fontAlgn="auto" latinLnBrk="0" hangingPunct="1">
              <a:lnSpc>
                <a:spcPts val="1919"/>
              </a:lnSpc>
              <a:spcBef>
                <a:spcPts val="0"/>
              </a:spcBef>
              <a:spcAft>
                <a:spcPts val="0"/>
              </a:spcAft>
              <a:buClrTx/>
              <a:buSzTx/>
              <a:buFontTx/>
              <a:buNone/>
              <a:tabLst/>
              <a:defRPr/>
            </a:pPr>
            <a:r>
              <a:rPr kumimoji="0" lang="fr-FR" sz="1600" b="0" i="0" u="none" strike="noStrike" kern="0" cap="none" spc="0" normalizeH="0" baseline="0" noProof="0" dirty="0">
                <a:ln>
                  <a:noFill/>
                </a:ln>
                <a:solidFill>
                  <a:srgbClr val="231F20"/>
                </a:solidFill>
                <a:effectLst/>
                <a:uLnTx/>
                <a:uFillTx/>
              </a:rPr>
              <a:t>Si le nombre de spires de la bobine augmente, </a:t>
            </a:r>
            <a:r>
              <a:rPr kumimoji="0" lang="fr-FR" sz="1600" b="0" i="0" u="none" strike="noStrike" kern="0" cap="none" spc="0" normalizeH="0" baseline="0" noProof="0" dirty="0" err="1">
                <a:ln>
                  <a:noFill/>
                </a:ln>
                <a:solidFill>
                  <a:srgbClr val="231F20"/>
                </a:solidFill>
                <a:effectLst/>
                <a:uLnTx/>
                <a:uFillTx/>
              </a:rPr>
              <a:t>alor</a:t>
            </a:r>
            <a:r>
              <a:rPr kumimoji="0" lang="fr-FR" sz="1600" b="0" i="0" u="none" strike="noStrike" kern="0" cap="none" spc="542" normalizeH="0" baseline="0" noProof="0" dirty="0" err="1">
                <a:ln>
                  <a:noFill/>
                </a:ln>
                <a:solidFill>
                  <a:srgbClr val="231F20"/>
                </a:solidFill>
                <a:effectLst/>
                <a:uLnTx/>
                <a:uFillTx/>
              </a:rPr>
              <a:t>s</a:t>
            </a:r>
            <a:r>
              <a:rPr kumimoji="0" lang="fr-FR" sz="1600" b="0" i="0" u="none" strike="noStrike" kern="0" cap="none" spc="0" normalizeH="0" baseline="0" noProof="0" dirty="0" err="1">
                <a:ln>
                  <a:noFill/>
                </a:ln>
                <a:solidFill>
                  <a:srgbClr val="231F20"/>
                </a:solidFill>
                <a:effectLst/>
                <a:uLnTx/>
                <a:uFillTx/>
              </a:rPr>
              <a:t>l’intensité</a:t>
            </a:r>
            <a:r>
              <a:rPr kumimoji="0" lang="fr-FR" sz="1600" b="0" i="0" u="none" strike="noStrike" kern="0" cap="none" spc="0" normalizeH="0" baseline="0" noProof="0" dirty="0">
                <a:ln>
                  <a:noFill/>
                </a:ln>
                <a:solidFill>
                  <a:srgbClr val="231F20"/>
                </a:solidFill>
                <a:effectLst/>
                <a:uLnTx/>
                <a:uFillTx/>
              </a:rPr>
              <a:t> du courant induit diminue.</a:t>
            </a:r>
          </a:p>
        </p:txBody>
      </p:sp>
      <p:sp>
        <p:nvSpPr>
          <p:cNvPr id="108" name="Rectangle 3388"/>
          <p:cNvSpPr/>
          <p:nvPr/>
        </p:nvSpPr>
        <p:spPr>
          <a:xfrm>
            <a:off x="11065283" y="3258575"/>
            <a:ext cx="538609" cy="276999"/>
          </a:xfrm>
          <a:prstGeom prst="rect">
            <a:avLst/>
          </a:prstGeom>
        </p:spPr>
        <p:txBody>
          <a:bodyPr wrap="none" lIns="0" tIns="0" rIns="0" bIns="0">
            <a:spAutoFit/>
          </a:bodyPr>
          <a:lstStyle/>
          <a:p>
            <a:pPr defTabSz="914400">
              <a:tabLst>
                <a:tab pos="1269738" algn="l"/>
                <a:tab pos="2777314" algn="l"/>
              </a:tabLst>
            </a:pPr>
            <a:r>
              <a:rPr lang="fr-FR" kern="0" noProof="0" dirty="0">
                <a:solidFill>
                  <a:srgbClr val="FF0000"/>
                </a:solidFill>
                <a:latin typeface="Arial"/>
              </a:rPr>
              <a:t>1 mA</a:t>
            </a:r>
          </a:p>
        </p:txBody>
      </p:sp>
      <p:sp>
        <p:nvSpPr>
          <p:cNvPr id="109" name="Rectangle 3388"/>
          <p:cNvSpPr/>
          <p:nvPr/>
        </p:nvSpPr>
        <p:spPr>
          <a:xfrm>
            <a:off x="10032960" y="3258575"/>
            <a:ext cx="730969" cy="276999"/>
          </a:xfrm>
          <a:prstGeom prst="rect">
            <a:avLst/>
          </a:prstGeom>
        </p:spPr>
        <p:txBody>
          <a:bodyPr wrap="none" lIns="0" tIns="0" rIns="0" bIns="0">
            <a:spAutoFit/>
          </a:bodyPr>
          <a:lstStyle/>
          <a:p>
            <a:pPr defTabSz="914400">
              <a:tabLst>
                <a:tab pos="1269738" algn="l"/>
                <a:tab pos="2777314" algn="l"/>
              </a:tabLst>
            </a:pPr>
            <a:r>
              <a:rPr lang="fr-FR" kern="0" noProof="0" dirty="0">
                <a:solidFill>
                  <a:srgbClr val="FF0000"/>
                </a:solidFill>
                <a:latin typeface="Arial"/>
              </a:rPr>
              <a:t>0,5 mA</a:t>
            </a:r>
          </a:p>
        </p:txBody>
      </p:sp>
      <p:sp>
        <p:nvSpPr>
          <p:cNvPr id="110" name="Rectangle 3388"/>
          <p:cNvSpPr/>
          <p:nvPr/>
        </p:nvSpPr>
        <p:spPr>
          <a:xfrm>
            <a:off x="7364159" y="5444044"/>
            <a:ext cx="1025922" cy="276999"/>
          </a:xfrm>
          <a:prstGeom prst="rect">
            <a:avLst/>
          </a:prstGeom>
        </p:spPr>
        <p:txBody>
          <a:bodyPr wrap="none" lIns="0" tIns="0" rIns="0" bIns="0">
            <a:spAutoFit/>
          </a:bodyPr>
          <a:lstStyle/>
          <a:p>
            <a:pPr defTabSz="914400">
              <a:tabLst>
                <a:tab pos="1269738" algn="l"/>
                <a:tab pos="2777314" algn="l"/>
              </a:tabLst>
            </a:pPr>
            <a:r>
              <a:rPr lang="fr-FR" kern="0" noProof="0" dirty="0">
                <a:solidFill>
                  <a:srgbClr val="FF0000"/>
                </a:solidFill>
                <a:latin typeface="Arial"/>
              </a:rPr>
              <a:t>augmente</a:t>
            </a:r>
          </a:p>
        </p:txBody>
      </p:sp>
      <p:sp>
        <p:nvSpPr>
          <p:cNvPr id="111" name="Rectangle 3388"/>
          <p:cNvSpPr/>
          <p:nvPr/>
        </p:nvSpPr>
        <p:spPr>
          <a:xfrm>
            <a:off x="9376292" y="5873343"/>
            <a:ext cx="820738" cy="276999"/>
          </a:xfrm>
          <a:prstGeom prst="rect">
            <a:avLst/>
          </a:prstGeom>
          <a:ln w="28575">
            <a:noFill/>
          </a:ln>
        </p:spPr>
        <p:txBody>
          <a:bodyPr wrap="square" lIns="0" tIns="0" rIns="0" bIns="0">
            <a:spAutoFit/>
          </a:bodyPr>
          <a:lstStyle/>
          <a:p>
            <a:pPr defTabSz="914400"/>
            <a:r>
              <a:rPr lang="fr-FR" kern="0" noProof="0" dirty="0">
                <a:solidFill>
                  <a:srgbClr val="FF0000"/>
                </a:solidFill>
                <a:latin typeface="Arial"/>
              </a:rPr>
              <a:t>infirmée</a:t>
            </a:r>
          </a:p>
        </p:txBody>
      </p:sp>
    </p:spTree>
    <p:extLst>
      <p:ext uri="{BB962C8B-B14F-4D97-AF65-F5344CB8AC3E}">
        <p14:creationId xmlns:p14="http://schemas.microsoft.com/office/powerpoint/2010/main" val="21341618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20000"/>
          </a:bodyPr>
          <a:lstStyle/>
          <a:p>
            <a:r>
              <a:rPr lang="fr-FR" noProof="0" dirty="0"/>
              <a:t>12 min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10856170" y="121049"/>
            <a:ext cx="630930" cy="588164"/>
            <a:chOff x="582302" y="4457015"/>
            <a:chExt cx="630930" cy="588164"/>
          </a:xfrm>
        </p:grpSpPr>
        <p:pic>
          <p:nvPicPr>
            <p:cNvPr id="3" name="Picture 7"/>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 name="Picture 7"/>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sp>
        <p:nvSpPr>
          <p:cNvPr id="5" name="Titre 4"/>
          <p:cNvSpPr>
            <a:spLocks noGrp="1"/>
          </p:cNvSpPr>
          <p:nvPr>
            <p:ph type="title"/>
          </p:nvPr>
        </p:nvSpPr>
        <p:spPr/>
        <p:txBody>
          <a:bodyPr/>
          <a:lstStyle/>
          <a:p>
            <a:r>
              <a:rPr lang="fr-FR" noProof="0" dirty="0"/>
              <a:t>Maintenant c’est le moment de travailler tout seul. Prenez vos livrets page 24 et répondez individuellement aux questions de l’exercice 2. </a:t>
            </a:r>
          </a:p>
        </p:txBody>
      </p:sp>
      <p:sp>
        <p:nvSpPr>
          <p:cNvPr id="6" name="Espace réservé du contenu 5"/>
          <p:cNvSpPr>
            <a:spLocks noGrp="1"/>
          </p:cNvSpPr>
          <p:nvPr>
            <p:ph sz="quarter" idx="11"/>
          </p:nvPr>
        </p:nvSpPr>
        <p:spPr/>
        <p:txBody>
          <a:bodyPr/>
          <a:lstStyle/>
          <a:p>
            <a:r>
              <a:rPr lang="fr-FR" noProof="0" dirty="0"/>
              <a:t>L’</a:t>
            </a:r>
            <a:r>
              <a:rPr lang="fr-FR" noProof="0" dirty="0" err="1"/>
              <a:t>enseignant·e</a:t>
            </a:r>
            <a:r>
              <a:rPr lang="fr-FR" noProof="0" dirty="0"/>
              <a:t> circule dans la classe pour repérer les élèves en difficulté . </a:t>
            </a:r>
          </a:p>
        </p:txBody>
      </p:sp>
      <p:sp>
        <p:nvSpPr>
          <p:cNvPr id="22" name="Freeform 3396"/>
          <p:cNvSpPr/>
          <p:nvPr/>
        </p:nvSpPr>
        <p:spPr>
          <a:xfrm>
            <a:off x="6630692" y="2135164"/>
            <a:ext cx="5036943" cy="373860"/>
          </a:xfrm>
          <a:custGeom>
            <a:avLst/>
            <a:gdLst/>
            <a:ahLst/>
            <a:cxnLst/>
            <a:rect l="0" t="0" r="0" b="0"/>
            <a:pathLst>
              <a:path w="6079007" h="217233">
                <a:moveTo>
                  <a:pt x="0" y="0"/>
                </a:moveTo>
                <a:lnTo>
                  <a:pt x="0" y="217233"/>
                </a:lnTo>
                <a:lnTo>
                  <a:pt x="6043002" y="217233"/>
                </a:lnTo>
                <a:cubicBezTo>
                  <a:pt x="6062878" y="217233"/>
                  <a:pt x="6079007" y="201117"/>
                  <a:pt x="6079007" y="181241"/>
                </a:cubicBezTo>
                <a:lnTo>
                  <a:pt x="6079007" y="36017"/>
                </a:lnTo>
                <a:cubicBezTo>
                  <a:pt x="6079007" y="16128"/>
                  <a:pt x="6062878" y="0"/>
                  <a:pt x="6043002" y="0"/>
                </a:cubicBezTo>
                <a:close/>
                <a:moveTo>
                  <a:pt x="0" y="0"/>
                </a:moveTo>
              </a:path>
            </a:pathLst>
          </a:custGeom>
          <a:solidFill>
            <a:srgbClr val="DFEEF2">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3" name="Freeform 3469"/>
          <p:cNvSpPr/>
          <p:nvPr/>
        </p:nvSpPr>
        <p:spPr>
          <a:xfrm>
            <a:off x="6703849" y="4128366"/>
            <a:ext cx="4963786" cy="429014"/>
          </a:xfrm>
          <a:custGeom>
            <a:avLst/>
            <a:gdLst/>
            <a:ahLst/>
            <a:cxnLst/>
            <a:rect l="0" t="0" r="0" b="0"/>
            <a:pathLst>
              <a:path w="6083617" h="217233">
                <a:moveTo>
                  <a:pt x="0" y="0"/>
                </a:moveTo>
                <a:lnTo>
                  <a:pt x="0" y="217233"/>
                </a:lnTo>
                <a:lnTo>
                  <a:pt x="6047613" y="217233"/>
                </a:lnTo>
                <a:cubicBezTo>
                  <a:pt x="6067501" y="217233"/>
                  <a:pt x="6083617" y="201117"/>
                  <a:pt x="6083617" y="181241"/>
                </a:cubicBezTo>
                <a:lnTo>
                  <a:pt x="6083617" y="36017"/>
                </a:lnTo>
                <a:cubicBezTo>
                  <a:pt x="6083617" y="16128"/>
                  <a:pt x="6067501" y="0"/>
                  <a:pt x="6047613" y="0"/>
                </a:cubicBezTo>
                <a:close/>
                <a:moveTo>
                  <a:pt x="0" y="0"/>
                </a:moveTo>
              </a:path>
            </a:pathLst>
          </a:custGeom>
          <a:solidFill>
            <a:srgbClr val="DFEEF2">
              <a:alpha val="100000"/>
            </a:srgbClr>
          </a:solidFill>
          <a:ln w="635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4" name="Rectangle 3473"/>
          <p:cNvSpPr/>
          <p:nvPr/>
        </p:nvSpPr>
        <p:spPr>
          <a:xfrm>
            <a:off x="6684869" y="2127337"/>
            <a:ext cx="3196388" cy="369332"/>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FA9B9"/>
                </a:solidFill>
                <a:effectLst/>
                <a:uLnTx/>
                <a:uFillTx/>
                <a:latin typeface="Calibri-Bold"/>
              </a:rPr>
              <a:t>1.</a:t>
            </a:r>
            <a:r>
              <a:rPr kumimoji="0" lang="fr-FR" sz="2400" b="1" i="0" u="none" strike="noStrike" kern="0" cap="none" spc="0" normalizeH="0" baseline="0" noProof="0" dirty="0">
                <a:ln>
                  <a:noFill/>
                </a:ln>
                <a:solidFill>
                  <a:srgbClr val="F5821F"/>
                </a:solidFill>
                <a:effectLst/>
                <a:uLnTx/>
                <a:uFillTx/>
                <a:latin typeface="Calibri-Bold"/>
              </a:rPr>
              <a:t> </a:t>
            </a:r>
            <a:r>
              <a:rPr kumimoji="0" lang="fr-FR" sz="2400" b="0" i="0" u="none" strike="noStrike" kern="0" cap="none" spc="0" normalizeH="0" baseline="0" noProof="0" dirty="0">
                <a:ln>
                  <a:noFill/>
                </a:ln>
                <a:solidFill>
                  <a:srgbClr val="231F20"/>
                </a:solidFill>
                <a:effectLst/>
                <a:uLnTx/>
                <a:uFillTx/>
              </a:rPr>
              <a:t>Organiser les résultats </a:t>
            </a:r>
          </a:p>
        </p:txBody>
      </p:sp>
      <p:sp>
        <p:nvSpPr>
          <p:cNvPr id="25" name="Rectangle 3484"/>
          <p:cNvSpPr/>
          <p:nvPr/>
        </p:nvSpPr>
        <p:spPr>
          <a:xfrm>
            <a:off x="6796059" y="4694268"/>
            <a:ext cx="4871576" cy="1477328"/>
          </a:xfrm>
          <a:prstGeom prst="rect">
            <a:avLst/>
          </a:prstGeom>
        </p:spPr>
        <p:txBody>
          <a:bodyPr wrap="square" lIns="0" tIns="0" rIns="0" bIns="0">
            <a:spAutoFit/>
          </a:bodyPr>
          <a:lstStyle/>
          <a:p>
            <a:pPr marL="182563" marR="0" lvl="0" indent="-182563" algn="just" defTabSz="914400" eaLnBrk="1" fontAlgn="auto" latinLnBrk="0" hangingPunct="1">
              <a:spcBef>
                <a:spcPts val="0"/>
              </a:spcBef>
              <a:spcAft>
                <a:spcPts val="0"/>
              </a:spcAft>
              <a:buClrTx/>
              <a:buSzTx/>
              <a:buFont typeface="Arial" panose="020B0604020202020204" pitchFamily="34" charset="0"/>
              <a:buChar char="•"/>
              <a:tabLst/>
              <a:defRPr/>
            </a:pPr>
            <a:r>
              <a:rPr kumimoji="0" lang="fr-FR" sz="2400" b="0" i="0" u="none" strike="noStrike" kern="0" cap="none" spc="0" normalizeH="0" baseline="0" noProof="0" dirty="0">
                <a:ln>
                  <a:noFill/>
                </a:ln>
                <a:solidFill>
                  <a:srgbClr val="231F20"/>
                </a:solidFill>
                <a:effectLst/>
                <a:uLnTx/>
                <a:uFillTx/>
              </a:rPr>
              <a:t>Si le nombre de spires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rPr>
              <a:t>, alors l’intensité du courant induit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latin typeface="ArialMT-Light"/>
              </a:rPr>
              <a:t>.</a:t>
            </a:r>
          </a:p>
          <a:p>
            <a:pPr marL="182563" marR="0" lvl="0" indent="-182563" algn="just" defTabSz="914400" eaLnBrk="1" fontAlgn="auto" latinLnBrk="0" hangingPunct="1">
              <a:spcBef>
                <a:spcPts val="0"/>
              </a:spcBef>
              <a:spcAft>
                <a:spcPts val="0"/>
              </a:spcAft>
              <a:buClrTx/>
              <a:buSzTx/>
              <a:buFont typeface="Arial" panose="020B0604020202020204" pitchFamily="34" charset="0"/>
              <a:buChar char="•"/>
              <a:tabLst/>
              <a:defRPr/>
            </a:pPr>
            <a:r>
              <a:rPr kumimoji="0" lang="fr-FR" sz="2400" b="0" i="0" u="none" strike="noStrike" kern="0" cap="none" spc="0" normalizeH="0" baseline="0" noProof="0" dirty="0">
                <a:ln>
                  <a:noFill/>
                </a:ln>
                <a:solidFill>
                  <a:srgbClr val="231F20"/>
                </a:solidFill>
                <a:effectLst/>
                <a:uLnTx/>
                <a:uFillTx/>
              </a:rPr>
              <a:t>L’hypothèse est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latin typeface="ArialMT-Light"/>
              </a:rPr>
              <a:t>.</a:t>
            </a:r>
            <a:endParaRPr kumimoji="0" lang="fr-FR" sz="4000" b="0" i="0" u="none" strike="noStrike" kern="0" cap="none" spc="0" normalizeH="0" baseline="0" noProof="0" dirty="0">
              <a:ln>
                <a:noFill/>
              </a:ln>
              <a:solidFill>
                <a:srgbClr val="231F20"/>
              </a:solidFill>
              <a:effectLst/>
              <a:uLnTx/>
              <a:uFillTx/>
              <a:latin typeface="ArialMT-Light"/>
            </a:endParaRPr>
          </a:p>
        </p:txBody>
      </p:sp>
      <p:sp>
        <p:nvSpPr>
          <p:cNvPr id="26" name="Freeform 3392"/>
          <p:cNvSpPr/>
          <p:nvPr/>
        </p:nvSpPr>
        <p:spPr>
          <a:xfrm>
            <a:off x="562038" y="1114892"/>
            <a:ext cx="5943630" cy="5465286"/>
          </a:xfrm>
          <a:custGeom>
            <a:avLst/>
            <a:gdLst/>
            <a:ahLst/>
            <a:cxnLst/>
            <a:rect l="0" t="0" r="0" b="0"/>
            <a:pathLst>
              <a:path w="6276886" h="6314185">
                <a:moveTo>
                  <a:pt x="0" y="0"/>
                </a:moveTo>
                <a:lnTo>
                  <a:pt x="0" y="0"/>
                </a:lnTo>
                <a:lnTo>
                  <a:pt x="0" y="6206185"/>
                </a:lnTo>
                <a:cubicBezTo>
                  <a:pt x="0" y="6265824"/>
                  <a:pt x="48348" y="6314185"/>
                  <a:pt x="108000" y="6314185"/>
                </a:cubicBezTo>
                <a:lnTo>
                  <a:pt x="6168885" y="6314185"/>
                </a:lnTo>
                <a:cubicBezTo>
                  <a:pt x="6228537" y="6314185"/>
                  <a:pt x="6276886" y="6265824"/>
                  <a:pt x="6276886" y="6206185"/>
                </a:cubicBezTo>
                <a:lnTo>
                  <a:pt x="6276886" y="108000"/>
                </a:lnTo>
                <a:cubicBezTo>
                  <a:pt x="6276886" y="48348"/>
                  <a:pt x="6228537" y="0"/>
                  <a:pt x="6168885" y="0"/>
                </a:cubicBezTo>
                <a:close/>
                <a:moveTo>
                  <a:pt x="0" y="0"/>
                </a:moveTo>
              </a:path>
            </a:pathLst>
          </a:custGeom>
          <a:solidFill>
            <a:srgbClr val="DFEEF2">
              <a:alpha val="100000"/>
            </a:srgbClr>
          </a:solidFill>
          <a:ln w="12700" cap="flat" cmpd="sng" algn="ctr">
            <a:solidFill>
              <a:schemeClr val="accent4">
                <a:lumMod val="60000"/>
                <a:lumOff val="40000"/>
              </a:scheme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7" name="Freeform 3427"/>
          <p:cNvSpPr/>
          <p:nvPr/>
        </p:nvSpPr>
        <p:spPr>
          <a:xfrm>
            <a:off x="336568" y="1134974"/>
            <a:ext cx="236562" cy="205752"/>
          </a:xfrm>
          <a:custGeom>
            <a:avLst/>
            <a:gdLst/>
            <a:ahLst/>
            <a:cxnLst/>
            <a:rect l="0" t="0" r="0" b="0"/>
            <a:pathLst>
              <a:path w="236562" h="20575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8" name="Freeform 3428"/>
          <p:cNvSpPr/>
          <p:nvPr/>
        </p:nvSpPr>
        <p:spPr>
          <a:xfrm>
            <a:off x="326669" y="1113575"/>
            <a:ext cx="261327" cy="205752"/>
          </a:xfrm>
          <a:custGeom>
            <a:avLst/>
            <a:gdLst/>
            <a:ahLst/>
            <a:cxnLst/>
            <a:rect l="0" t="0" r="0" b="0"/>
            <a:pathLst>
              <a:path w="261327" h="205752">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5" name="Freeform 3441"/>
          <p:cNvSpPr/>
          <p:nvPr/>
        </p:nvSpPr>
        <p:spPr>
          <a:xfrm>
            <a:off x="630867" y="1417006"/>
            <a:ext cx="5822185" cy="569623"/>
          </a:xfrm>
          <a:custGeom>
            <a:avLst/>
            <a:gdLst/>
            <a:ahLst/>
            <a:cxnLst/>
            <a:rect l="0" t="0" r="0" b="0"/>
            <a:pathLst>
              <a:path w="6135331" h="289331">
                <a:moveTo>
                  <a:pt x="6069596" y="289331"/>
                </a:moveTo>
                <a:lnTo>
                  <a:pt x="56731" y="289331"/>
                </a:lnTo>
                <a:cubicBezTo>
                  <a:pt x="25400" y="289331"/>
                  <a:pt x="0" y="267056"/>
                  <a:pt x="0" y="239573"/>
                </a:cubicBezTo>
                <a:lnTo>
                  <a:pt x="0" y="0"/>
                </a:lnTo>
                <a:lnTo>
                  <a:pt x="6135331" y="0"/>
                </a:lnTo>
                <a:lnTo>
                  <a:pt x="6135331" y="239573"/>
                </a:lnTo>
                <a:cubicBezTo>
                  <a:pt x="6135331" y="267056"/>
                  <a:pt x="6100926" y="289331"/>
                  <a:pt x="6069596" y="289331"/>
                </a:cubicBezTo>
              </a:path>
            </a:pathLst>
          </a:custGeom>
          <a:solidFill>
            <a:srgbClr val="FEF6E6">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6" name="Freeform 3442"/>
          <p:cNvSpPr/>
          <p:nvPr/>
        </p:nvSpPr>
        <p:spPr>
          <a:xfrm>
            <a:off x="695996" y="1233765"/>
            <a:ext cx="1038046" cy="249008"/>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7" name="Freeform 3443"/>
          <p:cNvSpPr/>
          <p:nvPr/>
        </p:nvSpPr>
        <p:spPr>
          <a:xfrm>
            <a:off x="679210" y="1205280"/>
            <a:ext cx="1020037" cy="249008"/>
          </a:xfrm>
          <a:custGeom>
            <a:avLst/>
            <a:gdLst/>
            <a:ahLst/>
            <a:cxnLst/>
            <a:rect l="0" t="0" r="0" b="0"/>
            <a:pathLst>
              <a:path w="1020037" h="249008">
                <a:moveTo>
                  <a:pt x="974394" y="248983"/>
                </a:moveTo>
                <a:lnTo>
                  <a:pt x="52362" y="247752"/>
                </a:lnTo>
                <a:cubicBezTo>
                  <a:pt x="21717" y="247726"/>
                  <a:pt x="0" y="223660"/>
                  <a:pt x="9398" y="200177"/>
                </a:cubicBezTo>
                <a:lnTo>
                  <a:pt x="63563" y="64935"/>
                </a:lnTo>
                <a:cubicBezTo>
                  <a:pt x="69380" y="50394"/>
                  <a:pt x="85852" y="40335"/>
                  <a:pt x="104800" y="39738"/>
                </a:cubicBezTo>
                <a:lnTo>
                  <a:pt x="969188" y="800"/>
                </a:lnTo>
                <a:cubicBezTo>
                  <a:pt x="994536" y="0"/>
                  <a:pt x="1015732" y="16154"/>
                  <a:pt x="1016138" y="36589"/>
                </a:cubicBezTo>
                <a:lnTo>
                  <a:pt x="1019631" y="212001"/>
                </a:lnTo>
                <a:cubicBezTo>
                  <a:pt x="1020037" y="232347"/>
                  <a:pt x="999654" y="249008"/>
                  <a:pt x="974394" y="248983"/>
                </a:cubicBezTo>
              </a:path>
            </a:pathLst>
          </a:custGeom>
          <a:solidFill>
            <a:srgbClr val="F58735">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8" name="Freeform 3444"/>
          <p:cNvSpPr/>
          <p:nvPr/>
        </p:nvSpPr>
        <p:spPr>
          <a:xfrm>
            <a:off x="587996" y="2217273"/>
            <a:ext cx="5822185" cy="749598"/>
          </a:xfrm>
          <a:custGeom>
            <a:avLst/>
            <a:gdLst/>
            <a:ahLst/>
            <a:cxnLst/>
            <a:rect l="0" t="0" r="0" b="0"/>
            <a:pathLst>
              <a:path w="6135331" h="455041">
                <a:moveTo>
                  <a:pt x="6069596" y="455041"/>
                </a:moveTo>
                <a:lnTo>
                  <a:pt x="56731" y="455041"/>
                </a:lnTo>
                <a:cubicBezTo>
                  <a:pt x="25400" y="455041"/>
                  <a:pt x="0" y="420002"/>
                  <a:pt x="0" y="376797"/>
                </a:cubicBezTo>
                <a:lnTo>
                  <a:pt x="0" y="0"/>
                </a:lnTo>
                <a:lnTo>
                  <a:pt x="6135331" y="0"/>
                </a:lnTo>
                <a:lnTo>
                  <a:pt x="6135331" y="376797"/>
                </a:lnTo>
                <a:cubicBezTo>
                  <a:pt x="6135331" y="420002"/>
                  <a:pt x="6100926" y="455041"/>
                  <a:pt x="6069596" y="455041"/>
                </a:cubicBezTo>
              </a:path>
            </a:pathLst>
          </a:custGeom>
          <a:solidFill>
            <a:srgbClr val="FEF6E6">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9" name="Freeform 3445"/>
          <p:cNvSpPr/>
          <p:nvPr/>
        </p:nvSpPr>
        <p:spPr>
          <a:xfrm>
            <a:off x="653125" y="2034031"/>
            <a:ext cx="1038046" cy="249008"/>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0" name="Freeform 3446"/>
          <p:cNvSpPr/>
          <p:nvPr/>
        </p:nvSpPr>
        <p:spPr>
          <a:xfrm>
            <a:off x="636339" y="2005546"/>
            <a:ext cx="1020037" cy="249008"/>
          </a:xfrm>
          <a:custGeom>
            <a:avLst/>
            <a:gdLst/>
            <a:ahLst/>
            <a:cxnLst/>
            <a:rect l="0" t="0" r="0" b="0"/>
            <a:pathLst>
              <a:path w="1020037" h="249008">
                <a:moveTo>
                  <a:pt x="974394" y="248983"/>
                </a:moveTo>
                <a:lnTo>
                  <a:pt x="52362" y="247752"/>
                </a:lnTo>
                <a:cubicBezTo>
                  <a:pt x="21717" y="247726"/>
                  <a:pt x="0" y="223660"/>
                  <a:pt x="9398" y="200177"/>
                </a:cubicBezTo>
                <a:lnTo>
                  <a:pt x="63563" y="64935"/>
                </a:lnTo>
                <a:cubicBezTo>
                  <a:pt x="69380" y="50394"/>
                  <a:pt x="85852" y="40335"/>
                  <a:pt x="104800" y="39738"/>
                </a:cubicBezTo>
                <a:lnTo>
                  <a:pt x="969188" y="800"/>
                </a:lnTo>
                <a:cubicBezTo>
                  <a:pt x="994536" y="0"/>
                  <a:pt x="1015732" y="16154"/>
                  <a:pt x="1016138" y="36589"/>
                </a:cubicBezTo>
                <a:lnTo>
                  <a:pt x="1019631" y="212001"/>
                </a:lnTo>
                <a:cubicBezTo>
                  <a:pt x="1020037" y="232347"/>
                  <a:pt x="999654" y="249008"/>
                  <a:pt x="974394" y="248983"/>
                </a:cubicBezTo>
              </a:path>
            </a:pathLst>
          </a:custGeom>
          <a:solidFill>
            <a:srgbClr val="F58735">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3" name="Rectangle 3474"/>
          <p:cNvSpPr/>
          <p:nvPr/>
        </p:nvSpPr>
        <p:spPr>
          <a:xfrm>
            <a:off x="630867" y="6000731"/>
            <a:ext cx="5822185" cy="553998"/>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231F20"/>
                </a:solidFill>
                <a:effectLst/>
                <a:uLnTx/>
                <a:uFillTx/>
              </a:rPr>
              <a:t>Tirer une conclusion de cette expérience pour confirmer ou infirmer l’hypothèse.</a:t>
            </a:r>
          </a:p>
        </p:txBody>
      </p:sp>
      <p:sp>
        <p:nvSpPr>
          <p:cNvPr id="44" name="Rectangle 3475"/>
          <p:cNvSpPr/>
          <p:nvPr/>
        </p:nvSpPr>
        <p:spPr>
          <a:xfrm>
            <a:off x="437014" y="1092410"/>
            <a:ext cx="92210" cy="232254"/>
          </a:xfrm>
          <a:prstGeom prst="rect">
            <a:avLst/>
          </a:prstGeom>
        </p:spPr>
        <p:txBody>
          <a:bodyPr wrap="none" lIns="0" tIns="0" rIns="0" bIns="0">
            <a:spAutoFit/>
          </a:bodyPr>
          <a:lstStyle/>
          <a:p>
            <a:pPr defTabSz="914400"/>
            <a:r>
              <a:rPr lang="fr-FR" sz="1432" b="1" kern="0" noProof="0" dirty="0">
                <a:solidFill>
                  <a:srgbClr val="FFFFFF"/>
                </a:solidFill>
                <a:latin typeface="Calibri-Bold"/>
              </a:rPr>
              <a:t>1</a:t>
            </a:r>
          </a:p>
        </p:txBody>
      </p:sp>
      <p:sp>
        <p:nvSpPr>
          <p:cNvPr id="45" name="Rectangle 3481"/>
          <p:cNvSpPr/>
          <p:nvPr/>
        </p:nvSpPr>
        <p:spPr>
          <a:xfrm>
            <a:off x="725616" y="1265656"/>
            <a:ext cx="973631" cy="188632"/>
          </a:xfrm>
          <a:prstGeom prst="rect">
            <a:avLst/>
          </a:prstGeom>
        </p:spPr>
        <p:txBody>
          <a:bodyPr wrap="square" lIns="0" tIns="0" rIns="0" bIns="0">
            <a:spAutoFit/>
          </a:bodyPr>
          <a:lstStyle/>
          <a:p>
            <a:pPr marL="161855"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Hypothèse</a:t>
            </a:r>
          </a:p>
        </p:txBody>
      </p:sp>
      <p:sp>
        <p:nvSpPr>
          <p:cNvPr id="46" name="Rectangle 3486"/>
          <p:cNvSpPr/>
          <p:nvPr/>
        </p:nvSpPr>
        <p:spPr>
          <a:xfrm>
            <a:off x="688345" y="2254554"/>
            <a:ext cx="5622688" cy="738664"/>
          </a:xfrm>
          <a:prstGeom prst="rect">
            <a:avLst/>
          </a:prstGeom>
        </p:spPr>
        <p:txBody>
          <a:bodyPr wrap="square" lIns="0" tIns="0" rIns="0" bIns="0">
            <a:spAutoFit/>
          </a:bodyPr>
          <a:lstStyle/>
          <a:p>
            <a:pPr lvl="0" algn="just" defTabSz="914400"/>
            <a:r>
              <a:rPr lang="fr-FR" sz="1600" kern="0" noProof="0" dirty="0">
                <a:solidFill>
                  <a:srgbClr val="231F20"/>
                </a:solidFill>
              </a:rPr>
              <a:t>On fait bouger de la même façon un aimant devant deux bobines de sections différentes reliées à un galvanomètre comme montré dans les figures ci-dessous </a:t>
            </a:r>
            <a:r>
              <a:rPr kumimoji="0" lang="fr-FR" sz="1600" b="0" i="0" u="none" strike="noStrike" kern="0" cap="none" spc="0" normalizeH="0" baseline="0" noProof="0" dirty="0">
                <a:ln>
                  <a:noFill/>
                </a:ln>
                <a:solidFill>
                  <a:srgbClr val="231F20"/>
                </a:solidFill>
                <a:effectLst/>
                <a:uLnTx/>
                <a:uFillTx/>
              </a:rPr>
              <a:t>:</a:t>
            </a:r>
          </a:p>
        </p:txBody>
      </p:sp>
      <p:sp>
        <p:nvSpPr>
          <p:cNvPr id="47" name="Rectangle 3487"/>
          <p:cNvSpPr/>
          <p:nvPr/>
        </p:nvSpPr>
        <p:spPr>
          <a:xfrm>
            <a:off x="794992" y="2044633"/>
            <a:ext cx="735329" cy="194614"/>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Expérience:</a:t>
            </a:r>
          </a:p>
        </p:txBody>
      </p:sp>
      <p:sp>
        <p:nvSpPr>
          <p:cNvPr id="48" name="Rectangle 3473"/>
          <p:cNvSpPr/>
          <p:nvPr/>
        </p:nvSpPr>
        <p:spPr>
          <a:xfrm>
            <a:off x="6796059" y="4163881"/>
            <a:ext cx="2877391" cy="369332"/>
          </a:xfrm>
          <a:prstGeom prst="rect">
            <a:avLst/>
          </a:prstGeom>
        </p:spPr>
        <p:txBody>
          <a:bodyPr wrap="none" lIns="0" tIns="0" rIns="0" bIns="0">
            <a:spAutoFit/>
          </a:bodyPr>
          <a:lstStyle/>
          <a:p>
            <a:pPr lvl="0" defTabSz="914400"/>
            <a:r>
              <a:rPr kumimoji="0" lang="fr-FR" sz="2400" b="1" i="0" u="none" strike="noStrike" kern="0" cap="none" spc="0" normalizeH="0" baseline="0" noProof="0" dirty="0">
                <a:ln>
                  <a:noFill/>
                </a:ln>
                <a:solidFill>
                  <a:srgbClr val="0FA9B9"/>
                </a:solidFill>
                <a:effectLst/>
                <a:uLnTx/>
                <a:uFillTx/>
                <a:latin typeface="Calibri-Bold"/>
              </a:rPr>
              <a:t>2.</a:t>
            </a:r>
            <a:r>
              <a:rPr kumimoji="0" lang="fr-FR" sz="2400" b="1" i="0" u="none" strike="noStrike" kern="0" cap="none" spc="0" normalizeH="0" baseline="0" noProof="0" dirty="0">
                <a:ln>
                  <a:noFill/>
                </a:ln>
                <a:solidFill>
                  <a:srgbClr val="F5821F"/>
                </a:solidFill>
                <a:effectLst/>
                <a:uLnTx/>
                <a:uFillTx/>
                <a:latin typeface="Calibri-Bold"/>
              </a:rPr>
              <a:t> </a:t>
            </a:r>
            <a:r>
              <a:rPr lang="fr-FR" sz="2400" kern="0" noProof="0" dirty="0">
                <a:solidFill>
                  <a:srgbClr val="231F20"/>
                </a:solidFill>
              </a:rPr>
              <a:t>Tirer une conclusion</a:t>
            </a:r>
            <a:endParaRPr kumimoji="0" lang="fr-FR" sz="2400" b="0" i="0" u="none" strike="noStrike" kern="0" cap="none" spc="0" normalizeH="0" baseline="0" noProof="0" dirty="0">
              <a:ln>
                <a:noFill/>
              </a:ln>
              <a:solidFill>
                <a:srgbClr val="231F20"/>
              </a:solidFill>
              <a:effectLst/>
              <a:uLnTx/>
              <a:uFillTx/>
            </a:endParaRPr>
          </a:p>
        </p:txBody>
      </p:sp>
      <p:graphicFrame>
        <p:nvGraphicFramePr>
          <p:cNvPr id="51" name="Table 50"/>
          <p:cNvGraphicFramePr>
            <a:graphicFrameLocks noGrp="1"/>
          </p:cNvGraphicFramePr>
          <p:nvPr>
            <p:extLst>
              <p:ext uri="{D42A27DB-BD31-4B8C-83A1-F6EECF244321}">
                <p14:modId xmlns:p14="http://schemas.microsoft.com/office/powerpoint/2010/main" val="620041486"/>
              </p:ext>
            </p:extLst>
          </p:nvPr>
        </p:nvGraphicFramePr>
        <p:xfrm>
          <a:off x="6693550" y="2871202"/>
          <a:ext cx="4984384" cy="792480"/>
        </p:xfrm>
        <a:graphic>
          <a:graphicData uri="http://schemas.openxmlformats.org/drawingml/2006/table">
            <a:tbl>
              <a:tblPr firstRow="1" bandRow="1">
                <a:tableStyleId>{5940675A-B579-460E-94D1-54222C63F5DA}</a:tableStyleId>
              </a:tblPr>
              <a:tblGrid>
                <a:gridCol w="3129458">
                  <a:extLst>
                    <a:ext uri="{9D8B030D-6E8A-4147-A177-3AD203B41FA5}">
                      <a16:colId xmlns:a16="http://schemas.microsoft.com/office/drawing/2014/main" val="286799302"/>
                    </a:ext>
                  </a:extLst>
                </a:gridCol>
                <a:gridCol w="827315">
                  <a:extLst>
                    <a:ext uri="{9D8B030D-6E8A-4147-A177-3AD203B41FA5}">
                      <a16:colId xmlns:a16="http://schemas.microsoft.com/office/drawing/2014/main" val="79164490"/>
                    </a:ext>
                  </a:extLst>
                </a:gridCol>
                <a:gridCol w="1027611">
                  <a:extLst>
                    <a:ext uri="{9D8B030D-6E8A-4147-A177-3AD203B41FA5}">
                      <a16:colId xmlns:a16="http://schemas.microsoft.com/office/drawing/2014/main" val="3059890085"/>
                    </a:ext>
                  </a:extLst>
                </a:gridCol>
              </a:tblGrid>
              <a:tr h="370840">
                <a:tc>
                  <a:txBody>
                    <a:bodyPr/>
                    <a:lstStyle/>
                    <a:p>
                      <a:r>
                        <a:rPr kumimoji="0" lang="fr-FR" sz="2000" u="none" strike="noStrike" kern="0" cap="none" spc="0" normalizeH="0" baseline="0" noProof="0" dirty="0">
                          <a:ln>
                            <a:noFill/>
                          </a:ln>
                          <a:effectLst/>
                          <a:uLnTx/>
                          <a:uFillTx/>
                        </a:rPr>
                        <a:t>La section de la bobine</a:t>
                      </a:r>
                      <a:endParaRPr lang="fr-FR" sz="2000" noProof="0" dirty="0"/>
                    </a:p>
                  </a:txBody>
                  <a:tcPr/>
                </a:tc>
                <a:tc>
                  <a:txBody>
                    <a:bodyPr/>
                    <a:lstStyle/>
                    <a:p>
                      <a:pPr algn="ctr"/>
                      <a:r>
                        <a:rPr lang="fr-FR" sz="2000" noProof="0" dirty="0"/>
                        <a:t>petite</a:t>
                      </a:r>
                    </a:p>
                  </a:txBody>
                  <a:tcPr/>
                </a:tc>
                <a:tc>
                  <a:txBody>
                    <a:bodyPr/>
                    <a:lstStyle/>
                    <a:p>
                      <a:pPr algn="ctr"/>
                      <a:r>
                        <a:rPr lang="fr-FR" sz="2000" noProof="0" dirty="0"/>
                        <a:t>grande</a:t>
                      </a:r>
                    </a:p>
                  </a:txBody>
                  <a:tcPr/>
                </a:tc>
                <a:extLst>
                  <a:ext uri="{0D108BD9-81ED-4DB2-BD59-A6C34878D82A}">
                    <a16:rowId xmlns:a16="http://schemas.microsoft.com/office/drawing/2014/main" val="4135835536"/>
                  </a:ext>
                </a:extLst>
              </a:tr>
              <a:tr h="370840">
                <a:tc>
                  <a:txBody>
                    <a:bodyPr/>
                    <a:lstStyle/>
                    <a:p>
                      <a:r>
                        <a:rPr lang="fr-FR" sz="2000" noProof="0" dirty="0"/>
                        <a:t>L’intensité du courant induit</a:t>
                      </a:r>
                    </a:p>
                  </a:txBody>
                  <a:tcPr/>
                </a:tc>
                <a:tc>
                  <a:txBody>
                    <a:bodyPr/>
                    <a:lstStyle/>
                    <a:p>
                      <a:pPr algn="ctr"/>
                      <a:r>
                        <a:rPr kumimoji="0" lang="fr-FR" sz="800" u="none" strike="noStrike" kern="0" cap="none" spc="0" normalizeH="0" baseline="0" noProof="0" dirty="0">
                          <a:ln>
                            <a:noFill/>
                          </a:ln>
                          <a:effectLst/>
                          <a:uLnTx/>
                          <a:uFillTx/>
                        </a:rPr>
                        <a:t>.......................</a:t>
                      </a:r>
                      <a:endParaRPr lang="fr-FR" noProof="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u="none" strike="noStrike" kern="0" cap="none" spc="0" normalizeH="0" baseline="0" noProof="0" dirty="0">
                          <a:ln>
                            <a:noFill/>
                          </a:ln>
                          <a:effectLst/>
                          <a:uLnTx/>
                          <a:uFillTx/>
                        </a:rPr>
                        <a:t>.......................</a:t>
                      </a:r>
                      <a:endParaRPr kumimoji="0" lang="fr-FR" sz="800" b="0" i="0" u="none" strike="noStrike" kern="0" cap="none" spc="0" normalizeH="0" baseline="0" noProof="0" dirty="0">
                        <a:ln>
                          <a:noFill/>
                        </a:ln>
                        <a:solidFill>
                          <a:srgbClr val="231F20"/>
                        </a:solidFill>
                        <a:effectLst/>
                        <a:uLnTx/>
                        <a:uFillTx/>
                        <a:latin typeface="ArialMT-Light"/>
                        <a:ea typeface="+mn-ea"/>
                        <a:cs typeface="+mn-cs"/>
                      </a:endParaRPr>
                    </a:p>
                  </a:txBody>
                  <a:tcPr anchor="ctr"/>
                </a:tc>
                <a:extLst>
                  <a:ext uri="{0D108BD9-81ED-4DB2-BD59-A6C34878D82A}">
                    <a16:rowId xmlns:a16="http://schemas.microsoft.com/office/drawing/2014/main" val="1704517376"/>
                  </a:ext>
                </a:extLst>
              </a:tr>
            </a:tbl>
          </a:graphicData>
        </a:graphic>
      </p:graphicFrame>
      <p:sp>
        <p:nvSpPr>
          <p:cNvPr id="52" name="Rectangle 3481"/>
          <p:cNvSpPr/>
          <p:nvPr/>
        </p:nvSpPr>
        <p:spPr>
          <a:xfrm>
            <a:off x="664628" y="1494522"/>
            <a:ext cx="5812866" cy="487313"/>
          </a:xfrm>
          <a:prstGeom prst="rect">
            <a:avLst/>
          </a:prstGeom>
        </p:spPr>
        <p:txBody>
          <a:bodyPr wrap="square" lIns="0" tIns="0" rIns="0" bIns="0">
            <a:spAutoFit/>
          </a:bodyPr>
          <a:lstStyle/>
          <a:p>
            <a:pPr lvl="0" defTabSz="914400">
              <a:lnSpc>
                <a:spcPts val="1919"/>
              </a:lnSpc>
            </a:pPr>
            <a:r>
              <a:rPr lang="fr-FR" sz="1600" kern="0" noProof="0" dirty="0">
                <a:solidFill>
                  <a:srgbClr val="231F20"/>
                </a:solidFill>
              </a:rPr>
              <a:t>Si la section de la bobine augmente, alors l’intensité du courant induit augmente</a:t>
            </a:r>
            <a:r>
              <a:rPr kumimoji="0" lang="fr-FR" sz="1600" b="0" i="0" u="none" strike="noStrike" kern="0" cap="none" spc="0" normalizeH="0" baseline="0" noProof="0" dirty="0">
                <a:ln>
                  <a:noFill/>
                </a:ln>
                <a:solidFill>
                  <a:srgbClr val="231F20"/>
                </a:solidFill>
                <a:effectLst/>
                <a:uLnTx/>
                <a:uFillTx/>
              </a:rPr>
              <a:t>.</a:t>
            </a:r>
          </a:p>
        </p:txBody>
      </p:sp>
      <p:pic>
        <p:nvPicPr>
          <p:cNvPr id="53" name="Picture 3565"/>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219559" y="3031823"/>
            <a:ext cx="1946269" cy="2986315"/>
          </a:xfrm>
          <a:prstGeom prst="rect">
            <a:avLst/>
          </a:prstGeom>
          <a:noFill/>
        </p:spPr>
      </p:pic>
      <p:sp>
        <p:nvSpPr>
          <p:cNvPr id="55" name="Rectangle 3580"/>
          <p:cNvSpPr/>
          <p:nvPr/>
        </p:nvSpPr>
        <p:spPr>
          <a:xfrm>
            <a:off x="664628" y="4037190"/>
            <a:ext cx="1163780" cy="246221"/>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tab pos="3298390" algn="l"/>
              </a:tabLst>
              <a:defRPr/>
            </a:pPr>
            <a:r>
              <a:rPr kumimoji="0" lang="fr-FR" sz="1600" i="0" u="none" strike="noStrike" kern="0" cap="none" spc="0" normalizeH="0" baseline="0" noProof="0" dirty="0">
                <a:ln>
                  <a:noFill/>
                </a:ln>
                <a:solidFill>
                  <a:srgbClr val="243D98"/>
                </a:solidFill>
                <a:effectLst/>
                <a:uLnTx/>
                <a:uFillTx/>
              </a:rPr>
              <a:t>Petite section</a:t>
            </a:r>
          </a:p>
        </p:txBody>
      </p:sp>
      <p:sp>
        <p:nvSpPr>
          <p:cNvPr id="56" name="Rectangle 3583"/>
          <p:cNvSpPr/>
          <p:nvPr/>
        </p:nvSpPr>
        <p:spPr>
          <a:xfrm rot="299988">
            <a:off x="2708004" y="4065922"/>
            <a:ext cx="297449" cy="97078"/>
          </a:xfrm>
          <a:prstGeom prst="rect">
            <a:avLst/>
          </a:prstGeom>
        </p:spPr>
        <p:txBody>
          <a:bodyPr wrap="square" lIns="0" tIns="0" rIns="0" bIns="0">
            <a:spAutoFit/>
          </a:bodyPr>
          <a:lstStyle/>
          <a:p>
            <a:pPr defTabSz="914400"/>
            <a:r>
              <a:rPr lang="fr-FR" sz="631" b="1" kern="0" noProof="0" dirty="0">
                <a:solidFill>
                  <a:srgbClr val="231F20"/>
                </a:solidFill>
                <a:latin typeface="Calibri-Bold"/>
              </a:rPr>
              <a:t>0,5 mA</a:t>
            </a:r>
          </a:p>
        </p:txBody>
      </p:sp>
      <p:grpSp>
        <p:nvGrpSpPr>
          <p:cNvPr id="7" name="Group 6"/>
          <p:cNvGrpSpPr/>
          <p:nvPr/>
        </p:nvGrpSpPr>
        <p:grpSpPr>
          <a:xfrm>
            <a:off x="3984629" y="3053567"/>
            <a:ext cx="2253434" cy="2973511"/>
            <a:chOff x="3458912" y="3038331"/>
            <a:chExt cx="2762105" cy="4485451"/>
          </a:xfrm>
        </p:grpSpPr>
        <p:pic>
          <p:nvPicPr>
            <p:cNvPr id="54" name="Picture 3566"/>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3458912" y="3038331"/>
              <a:ext cx="2762105" cy="4485451"/>
            </a:xfrm>
            <a:prstGeom prst="rect">
              <a:avLst/>
            </a:prstGeom>
            <a:noFill/>
          </p:spPr>
        </p:pic>
        <p:sp>
          <p:nvSpPr>
            <p:cNvPr id="59" name="Rectangle 3584"/>
            <p:cNvSpPr/>
            <p:nvPr/>
          </p:nvSpPr>
          <p:spPr>
            <a:xfrm rot="299988">
              <a:off x="5629896" y="4378764"/>
              <a:ext cx="274571" cy="102403"/>
            </a:xfrm>
            <a:prstGeom prst="rect">
              <a:avLst/>
            </a:prstGeom>
          </p:spPr>
          <p:txBody>
            <a:bodyPr wrap="none" lIns="0" tIns="0" rIns="0" bIns="0">
              <a:spAutoFit/>
            </a:bodyPr>
            <a:lstStyle/>
            <a:p>
              <a:pPr defTabSz="914400"/>
              <a:r>
                <a:rPr lang="fr-FR" sz="631" b="1" kern="0" noProof="0" dirty="0">
                  <a:solidFill>
                    <a:srgbClr val="231F20"/>
                  </a:solidFill>
                  <a:latin typeface="Calibri-Bold"/>
                </a:rPr>
                <a:t>0,75 mA</a:t>
              </a:r>
            </a:p>
          </p:txBody>
        </p:sp>
      </p:grpSp>
      <p:sp>
        <p:nvSpPr>
          <p:cNvPr id="67" name="Rectangle 3580"/>
          <p:cNvSpPr/>
          <p:nvPr/>
        </p:nvSpPr>
        <p:spPr>
          <a:xfrm>
            <a:off x="3364009" y="3939307"/>
            <a:ext cx="1264770" cy="246221"/>
          </a:xfrm>
          <a:prstGeom prst="rect">
            <a:avLst/>
          </a:prstGeom>
        </p:spPr>
        <p:txBody>
          <a:bodyPr wrap="none" lIns="0" tIns="0" rIns="0" bIns="0">
            <a:spAutoFit/>
          </a:bodyPr>
          <a:lstStyle/>
          <a:p>
            <a:pPr defTabSz="914400">
              <a:tabLst>
                <a:tab pos="3298390" algn="l"/>
              </a:tabLst>
            </a:pPr>
            <a:r>
              <a:rPr lang="fr-FR" sz="1600" kern="0" noProof="0" dirty="0">
                <a:solidFill>
                  <a:srgbClr val="243D98"/>
                </a:solidFill>
              </a:rPr>
              <a:t>Grande section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a:fillRect/>
          </a:stretch>
        </p:blipFill>
        <p:spPr>
          <a:xfrm>
            <a:off x="4495800" y="2989489"/>
            <a:ext cx="3390900" cy="2714625"/>
          </a:xfrm>
          <a:prstGeom prst="rect">
            <a:avLst/>
          </a:prstGeom>
        </p:spPr>
      </p:pic>
      <p:grpSp>
        <p:nvGrpSpPr>
          <p:cNvPr id="2" name="Groupe 1"/>
          <p:cNvGrpSpPr/>
          <p:nvPr/>
        </p:nvGrpSpPr>
        <p:grpSpPr>
          <a:xfrm>
            <a:off x="10856170" y="121049"/>
            <a:ext cx="630930" cy="588164"/>
            <a:chOff x="582302" y="4457015"/>
            <a:chExt cx="630930" cy="588164"/>
          </a:xfrm>
        </p:grpSpPr>
        <p:pic>
          <p:nvPicPr>
            <p:cNvPr id="6" name="Picture 7"/>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8" name="Picture 7"/>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sp>
        <p:nvSpPr>
          <p:cNvPr id="11" name="Titre 10"/>
          <p:cNvSpPr>
            <a:spLocks noGrp="1"/>
          </p:cNvSpPr>
          <p:nvPr>
            <p:ph type="title"/>
          </p:nvPr>
        </p:nvSpPr>
        <p:spPr/>
        <p:txBody>
          <a:bodyPr/>
          <a:lstStyle/>
          <a:p>
            <a:r>
              <a:rPr lang="fr-FR" noProof="0" dirty="0"/>
              <a:t>Le temps est terminé. Corrigeons ensemble l’exercice.</a:t>
            </a:r>
          </a:p>
        </p:txBody>
      </p:sp>
      <p:sp>
        <p:nvSpPr>
          <p:cNvPr id="12" name="Espace réservé du contenu 11"/>
          <p:cNvSpPr>
            <a:spLocks noGrp="1"/>
          </p:cNvSpPr>
          <p:nvPr>
            <p:ph sz="quarter" idx="11"/>
          </p:nvPr>
        </p:nvSpPr>
        <p:spPr/>
        <p:txBody>
          <a:bodyPr/>
          <a:lstStyle/>
          <a:p>
            <a:r>
              <a:rPr lang="fr-FR" noProof="0" dirty="0"/>
              <a:t>L’</a:t>
            </a:r>
            <a:r>
              <a:rPr lang="fr-FR" noProof="0" dirty="0" err="1"/>
              <a:t>enseignant·e</a:t>
            </a:r>
            <a:r>
              <a:rPr lang="fr-FR" noProof="0" dirty="0"/>
              <a:t> fait participer les élèves à la correction en leur demandant de présenter leurs réponses et de les justifier.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3484"/>
          <p:cNvSpPr/>
          <p:nvPr/>
        </p:nvSpPr>
        <p:spPr>
          <a:xfrm>
            <a:off x="6652092" y="4694268"/>
            <a:ext cx="5152101" cy="1477328"/>
          </a:xfrm>
          <a:prstGeom prst="rect">
            <a:avLst/>
          </a:prstGeom>
        </p:spPr>
        <p:txBody>
          <a:bodyPr wrap="square" lIns="0" tIns="0" rIns="0" bIns="0">
            <a:spAutoFit/>
          </a:bodyPr>
          <a:lstStyle/>
          <a:p>
            <a:pPr marL="182563" lvl="0" indent="-182563" algn="just" defTabSz="914400">
              <a:buFont typeface="Arial" panose="020B0604020202020204" pitchFamily="34" charset="0"/>
              <a:buChar char="•"/>
            </a:pPr>
            <a:r>
              <a:rPr kumimoji="0" lang="fr-FR" sz="2400" b="0" i="0" u="none" strike="noStrike" kern="0" cap="none" spc="0" normalizeH="0" baseline="0" noProof="0" dirty="0">
                <a:ln>
                  <a:noFill/>
                </a:ln>
                <a:solidFill>
                  <a:srgbClr val="231F20"/>
                </a:solidFill>
                <a:effectLst/>
                <a:uLnTx/>
                <a:uFillTx/>
              </a:rPr>
              <a:t>Si </a:t>
            </a:r>
            <a:r>
              <a:rPr lang="fr-FR" sz="2400" kern="0" noProof="0" dirty="0">
                <a:solidFill>
                  <a:srgbClr val="231F20"/>
                </a:solidFill>
              </a:rPr>
              <a:t>la section de la bobine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rPr>
              <a:t>, alors l’intensité du courant induit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latin typeface="ArialMT-Light"/>
              </a:rPr>
              <a:t>.</a:t>
            </a:r>
          </a:p>
          <a:p>
            <a:pPr marL="182563" marR="0" lvl="0" indent="-182563" algn="just" defTabSz="914400" eaLnBrk="1" fontAlgn="auto" latinLnBrk="0" hangingPunct="1">
              <a:spcBef>
                <a:spcPts val="0"/>
              </a:spcBef>
              <a:spcAft>
                <a:spcPts val="0"/>
              </a:spcAft>
              <a:buClrTx/>
              <a:buSzTx/>
              <a:buFont typeface="Arial" panose="020B0604020202020204" pitchFamily="34" charset="0"/>
              <a:buChar char="•"/>
              <a:tabLst/>
              <a:defRPr/>
            </a:pPr>
            <a:r>
              <a:rPr kumimoji="0" lang="fr-FR" sz="2400" b="0" i="0" u="none" strike="noStrike" kern="0" cap="none" spc="0" normalizeH="0" baseline="0" noProof="0" dirty="0">
                <a:ln>
                  <a:noFill/>
                </a:ln>
                <a:solidFill>
                  <a:srgbClr val="231F20"/>
                </a:solidFill>
                <a:effectLst/>
                <a:uLnTx/>
                <a:uFillTx/>
              </a:rPr>
              <a:t>L’hypothèse est </a:t>
            </a:r>
            <a:r>
              <a:rPr kumimoji="0" lang="fr-FR" sz="1400" b="0" i="0" u="none" strike="noStrike" kern="0" cap="none" spc="0" normalizeH="0" baseline="0" noProof="0" dirty="0">
                <a:ln>
                  <a:noFill/>
                </a:ln>
                <a:solidFill>
                  <a:srgbClr val="231F20"/>
                </a:solidFill>
                <a:effectLst/>
                <a:uLnTx/>
                <a:uFillTx/>
                <a:latin typeface="ArialMT-Light"/>
              </a:rPr>
              <a:t>........................................</a:t>
            </a:r>
            <a:r>
              <a:rPr kumimoji="0" lang="fr-FR" sz="2400" b="0" i="0" u="none" strike="noStrike" kern="0" cap="none" spc="0" normalizeH="0" baseline="0" noProof="0" dirty="0">
                <a:ln>
                  <a:noFill/>
                </a:ln>
                <a:solidFill>
                  <a:srgbClr val="231F20"/>
                </a:solidFill>
                <a:effectLst/>
                <a:uLnTx/>
                <a:uFillTx/>
                <a:latin typeface="ArialMT-Light"/>
              </a:rPr>
              <a:t>.</a:t>
            </a:r>
            <a:endParaRPr kumimoji="0" lang="fr-FR" sz="4000" b="0" i="0" u="none" strike="noStrike" kern="0" cap="none" spc="0" normalizeH="0" baseline="0" noProof="0" dirty="0">
              <a:ln>
                <a:noFill/>
              </a:ln>
              <a:solidFill>
                <a:srgbClr val="231F20"/>
              </a:solidFill>
              <a:effectLst/>
              <a:uLnTx/>
              <a:uFillTx/>
              <a:latin typeface="ArialMT-Light"/>
            </a:endParaRPr>
          </a:p>
        </p:txBody>
      </p:sp>
      <p:grpSp>
        <p:nvGrpSpPr>
          <p:cNvPr id="2" name="Groupe 1"/>
          <p:cNvGrpSpPr/>
          <p:nvPr/>
        </p:nvGrpSpPr>
        <p:grpSpPr>
          <a:xfrm>
            <a:off x="10856170" y="121049"/>
            <a:ext cx="630930" cy="588164"/>
            <a:chOff x="582302" y="4457015"/>
            <a:chExt cx="630930" cy="588164"/>
          </a:xfrm>
        </p:grpSpPr>
        <p:pic>
          <p:nvPicPr>
            <p:cNvPr id="3" name="Picture 7"/>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 name="Picture 7"/>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sp>
        <p:nvSpPr>
          <p:cNvPr id="39" name="ZoneTexte 38"/>
          <p:cNvSpPr txBox="1"/>
          <p:nvPr/>
        </p:nvSpPr>
        <p:spPr>
          <a:xfrm>
            <a:off x="11676832" y="115778"/>
            <a:ext cx="453292" cy="307777"/>
          </a:xfrm>
          <a:prstGeom prst="rect">
            <a:avLst/>
          </a:prstGeom>
          <a:solidFill>
            <a:srgbClr val="B9DA8F"/>
          </a:solidFill>
        </p:spPr>
        <p:txBody>
          <a:bodyPr wrap="square" rtlCol="0">
            <a:spAutoFit/>
          </a:bodyPr>
          <a:lstStyle/>
          <a:p>
            <a:r>
              <a:rPr lang="fr-FR" b="1" noProof="0" dirty="0">
                <a:solidFill>
                  <a:schemeClr val="bg1"/>
                </a:solidFill>
              </a:rPr>
              <a:t>PA</a:t>
            </a:r>
          </a:p>
        </p:txBody>
      </p:sp>
      <p:sp>
        <p:nvSpPr>
          <p:cNvPr id="5" name="Titre 4"/>
          <p:cNvSpPr>
            <a:spLocks noGrp="1"/>
          </p:cNvSpPr>
          <p:nvPr>
            <p:ph type="title"/>
          </p:nvPr>
        </p:nvSpPr>
        <p:spPr/>
        <p:txBody>
          <a:bodyPr/>
          <a:lstStyle/>
          <a:p>
            <a:r>
              <a:rPr lang="fr-FR" noProof="0" dirty="0">
                <a:latin typeface="Calibri" panose="020F0502020204030204"/>
              </a:rPr>
              <a:t>À vous! Montrez-moi comment vous avez résolu cet exercice…</a:t>
            </a:r>
            <a:endParaRPr lang="fr-FR" noProof="0" dirty="0"/>
          </a:p>
        </p:txBody>
      </p:sp>
      <p:sp>
        <p:nvSpPr>
          <p:cNvPr id="19" name="Espace réservé du contenu 18"/>
          <p:cNvSpPr>
            <a:spLocks noGrp="1"/>
          </p:cNvSpPr>
          <p:nvPr>
            <p:ph sz="quarter" idx="11"/>
          </p:nvPr>
        </p:nvSpPr>
        <p:spPr/>
        <p:txBody>
          <a:bodyPr/>
          <a:lstStyle/>
          <a:p>
            <a:r>
              <a:rPr lang="fr-FR" noProof="0" dirty="0"/>
              <a:t>L’</a:t>
            </a:r>
            <a:r>
              <a:rPr lang="fr-FR" noProof="0" dirty="0" err="1"/>
              <a:t>enseignant·e</a:t>
            </a:r>
            <a:r>
              <a:rPr lang="fr-FR" noProof="0" dirty="0"/>
              <a:t> circule dans la classe pour repérer les élèves en difficulté . </a:t>
            </a:r>
          </a:p>
        </p:txBody>
      </p:sp>
      <p:sp>
        <p:nvSpPr>
          <p:cNvPr id="188" name="ZoneTexte 8"/>
          <p:cNvSpPr txBox="1"/>
          <p:nvPr/>
        </p:nvSpPr>
        <p:spPr>
          <a:xfrm>
            <a:off x="10065083" y="4672373"/>
            <a:ext cx="142201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FF0000"/>
                </a:solidFill>
                <a:effectLst/>
                <a:uLnTx/>
                <a:uFillTx/>
              </a:rPr>
              <a:t>augmente</a:t>
            </a:r>
          </a:p>
        </p:txBody>
      </p:sp>
      <p:sp>
        <p:nvSpPr>
          <p:cNvPr id="63" name="Freeform 3396"/>
          <p:cNvSpPr/>
          <p:nvPr/>
        </p:nvSpPr>
        <p:spPr>
          <a:xfrm>
            <a:off x="6630692" y="2135164"/>
            <a:ext cx="5036943" cy="373860"/>
          </a:xfrm>
          <a:custGeom>
            <a:avLst/>
            <a:gdLst/>
            <a:ahLst/>
            <a:cxnLst/>
            <a:rect l="0" t="0" r="0" b="0"/>
            <a:pathLst>
              <a:path w="6079007" h="217233">
                <a:moveTo>
                  <a:pt x="0" y="0"/>
                </a:moveTo>
                <a:lnTo>
                  <a:pt x="0" y="217233"/>
                </a:lnTo>
                <a:lnTo>
                  <a:pt x="6043002" y="217233"/>
                </a:lnTo>
                <a:cubicBezTo>
                  <a:pt x="6062878" y="217233"/>
                  <a:pt x="6079007" y="201117"/>
                  <a:pt x="6079007" y="181241"/>
                </a:cubicBezTo>
                <a:lnTo>
                  <a:pt x="6079007" y="36017"/>
                </a:lnTo>
                <a:cubicBezTo>
                  <a:pt x="6079007" y="16128"/>
                  <a:pt x="6062878" y="0"/>
                  <a:pt x="6043002" y="0"/>
                </a:cubicBezTo>
                <a:close/>
                <a:moveTo>
                  <a:pt x="0" y="0"/>
                </a:moveTo>
              </a:path>
            </a:pathLst>
          </a:custGeom>
          <a:solidFill>
            <a:srgbClr val="DFEEF2">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4" name="Freeform 3469"/>
          <p:cNvSpPr/>
          <p:nvPr/>
        </p:nvSpPr>
        <p:spPr>
          <a:xfrm>
            <a:off x="6703849" y="4128366"/>
            <a:ext cx="4963786" cy="429014"/>
          </a:xfrm>
          <a:custGeom>
            <a:avLst/>
            <a:gdLst/>
            <a:ahLst/>
            <a:cxnLst/>
            <a:rect l="0" t="0" r="0" b="0"/>
            <a:pathLst>
              <a:path w="6083617" h="217233">
                <a:moveTo>
                  <a:pt x="0" y="0"/>
                </a:moveTo>
                <a:lnTo>
                  <a:pt x="0" y="217233"/>
                </a:lnTo>
                <a:lnTo>
                  <a:pt x="6047613" y="217233"/>
                </a:lnTo>
                <a:cubicBezTo>
                  <a:pt x="6067501" y="217233"/>
                  <a:pt x="6083617" y="201117"/>
                  <a:pt x="6083617" y="181241"/>
                </a:cubicBezTo>
                <a:lnTo>
                  <a:pt x="6083617" y="36017"/>
                </a:lnTo>
                <a:cubicBezTo>
                  <a:pt x="6083617" y="16128"/>
                  <a:pt x="6067501" y="0"/>
                  <a:pt x="6047613" y="0"/>
                </a:cubicBezTo>
                <a:close/>
                <a:moveTo>
                  <a:pt x="0" y="0"/>
                </a:moveTo>
              </a:path>
            </a:pathLst>
          </a:custGeom>
          <a:solidFill>
            <a:srgbClr val="DFEEF2">
              <a:alpha val="100000"/>
            </a:srgbClr>
          </a:solidFill>
          <a:ln w="635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5" name="Rectangle 3473"/>
          <p:cNvSpPr/>
          <p:nvPr/>
        </p:nvSpPr>
        <p:spPr>
          <a:xfrm>
            <a:off x="6684869" y="2127337"/>
            <a:ext cx="3196388" cy="369332"/>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400" b="1" i="0" u="none" strike="noStrike" kern="0" cap="none" spc="0" normalizeH="0" baseline="0" noProof="0" dirty="0">
                <a:ln>
                  <a:noFill/>
                </a:ln>
                <a:solidFill>
                  <a:srgbClr val="0FA9B9"/>
                </a:solidFill>
                <a:effectLst/>
                <a:uLnTx/>
                <a:uFillTx/>
                <a:latin typeface="Calibri-Bold"/>
              </a:rPr>
              <a:t>1.</a:t>
            </a:r>
            <a:r>
              <a:rPr kumimoji="0" lang="fr-FR" sz="2400" b="1" i="0" u="none" strike="noStrike" kern="0" cap="none" spc="0" normalizeH="0" baseline="0" noProof="0" dirty="0">
                <a:ln>
                  <a:noFill/>
                </a:ln>
                <a:solidFill>
                  <a:srgbClr val="F5821F"/>
                </a:solidFill>
                <a:effectLst/>
                <a:uLnTx/>
                <a:uFillTx/>
                <a:latin typeface="Calibri-Bold"/>
              </a:rPr>
              <a:t> </a:t>
            </a:r>
            <a:r>
              <a:rPr kumimoji="0" lang="fr-FR" sz="2400" b="0" i="0" u="none" strike="noStrike" kern="0" cap="none" spc="0" normalizeH="0" baseline="0" noProof="0" dirty="0">
                <a:ln>
                  <a:noFill/>
                </a:ln>
                <a:solidFill>
                  <a:srgbClr val="231F20"/>
                </a:solidFill>
                <a:effectLst/>
                <a:uLnTx/>
                <a:uFillTx/>
              </a:rPr>
              <a:t>Organiser les résultats </a:t>
            </a:r>
          </a:p>
        </p:txBody>
      </p:sp>
      <p:sp>
        <p:nvSpPr>
          <p:cNvPr id="67" name="Freeform 3392"/>
          <p:cNvSpPr/>
          <p:nvPr/>
        </p:nvSpPr>
        <p:spPr>
          <a:xfrm>
            <a:off x="562038" y="1114892"/>
            <a:ext cx="5943630" cy="5465286"/>
          </a:xfrm>
          <a:custGeom>
            <a:avLst/>
            <a:gdLst/>
            <a:ahLst/>
            <a:cxnLst/>
            <a:rect l="0" t="0" r="0" b="0"/>
            <a:pathLst>
              <a:path w="6276886" h="6314185">
                <a:moveTo>
                  <a:pt x="0" y="0"/>
                </a:moveTo>
                <a:lnTo>
                  <a:pt x="0" y="0"/>
                </a:lnTo>
                <a:lnTo>
                  <a:pt x="0" y="6206185"/>
                </a:lnTo>
                <a:cubicBezTo>
                  <a:pt x="0" y="6265824"/>
                  <a:pt x="48348" y="6314185"/>
                  <a:pt x="108000" y="6314185"/>
                </a:cubicBezTo>
                <a:lnTo>
                  <a:pt x="6168885" y="6314185"/>
                </a:lnTo>
                <a:cubicBezTo>
                  <a:pt x="6228537" y="6314185"/>
                  <a:pt x="6276886" y="6265824"/>
                  <a:pt x="6276886" y="6206185"/>
                </a:cubicBezTo>
                <a:lnTo>
                  <a:pt x="6276886" y="108000"/>
                </a:lnTo>
                <a:cubicBezTo>
                  <a:pt x="6276886" y="48348"/>
                  <a:pt x="6228537" y="0"/>
                  <a:pt x="6168885" y="0"/>
                </a:cubicBezTo>
                <a:close/>
                <a:moveTo>
                  <a:pt x="0" y="0"/>
                </a:moveTo>
              </a:path>
            </a:pathLst>
          </a:custGeom>
          <a:solidFill>
            <a:srgbClr val="DFEEF2">
              <a:alpha val="100000"/>
            </a:srgbClr>
          </a:solidFill>
          <a:ln w="12700" cap="flat" cmpd="sng" algn="ctr">
            <a:solidFill>
              <a:schemeClr val="accent4">
                <a:lumMod val="60000"/>
                <a:lumOff val="40000"/>
              </a:schemeClr>
            </a:solid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8" name="Freeform 3427"/>
          <p:cNvSpPr/>
          <p:nvPr/>
        </p:nvSpPr>
        <p:spPr>
          <a:xfrm>
            <a:off x="336568" y="1134974"/>
            <a:ext cx="236562" cy="205752"/>
          </a:xfrm>
          <a:custGeom>
            <a:avLst/>
            <a:gdLst/>
            <a:ahLst/>
            <a:cxnLst/>
            <a:rect l="0" t="0" r="0" b="0"/>
            <a:pathLst>
              <a:path w="236562" h="20575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9" name="Freeform 3428"/>
          <p:cNvSpPr/>
          <p:nvPr/>
        </p:nvSpPr>
        <p:spPr>
          <a:xfrm>
            <a:off x="326669" y="1113575"/>
            <a:ext cx="261327" cy="205752"/>
          </a:xfrm>
          <a:custGeom>
            <a:avLst/>
            <a:gdLst/>
            <a:ahLst/>
            <a:cxnLst/>
            <a:rect l="0" t="0" r="0" b="0"/>
            <a:pathLst>
              <a:path w="261327" h="205752">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alpha val="100000"/>
            </a:srgbClr>
          </a:solidFill>
          <a:ln w="127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0" name="Freeform 3441"/>
          <p:cNvSpPr/>
          <p:nvPr/>
        </p:nvSpPr>
        <p:spPr>
          <a:xfrm>
            <a:off x="630867" y="1417006"/>
            <a:ext cx="5822185" cy="569623"/>
          </a:xfrm>
          <a:custGeom>
            <a:avLst/>
            <a:gdLst/>
            <a:ahLst/>
            <a:cxnLst/>
            <a:rect l="0" t="0" r="0" b="0"/>
            <a:pathLst>
              <a:path w="6135331" h="289331">
                <a:moveTo>
                  <a:pt x="6069596" y="289331"/>
                </a:moveTo>
                <a:lnTo>
                  <a:pt x="56731" y="289331"/>
                </a:lnTo>
                <a:cubicBezTo>
                  <a:pt x="25400" y="289331"/>
                  <a:pt x="0" y="267056"/>
                  <a:pt x="0" y="239573"/>
                </a:cubicBezTo>
                <a:lnTo>
                  <a:pt x="0" y="0"/>
                </a:lnTo>
                <a:lnTo>
                  <a:pt x="6135331" y="0"/>
                </a:lnTo>
                <a:lnTo>
                  <a:pt x="6135331" y="239573"/>
                </a:lnTo>
                <a:cubicBezTo>
                  <a:pt x="6135331" y="267056"/>
                  <a:pt x="6100926" y="289331"/>
                  <a:pt x="6069596" y="289331"/>
                </a:cubicBezTo>
              </a:path>
            </a:pathLst>
          </a:custGeom>
          <a:solidFill>
            <a:srgbClr val="FEF6E6">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1" name="Freeform 3442"/>
          <p:cNvSpPr/>
          <p:nvPr/>
        </p:nvSpPr>
        <p:spPr>
          <a:xfrm>
            <a:off x="695996" y="1233765"/>
            <a:ext cx="1038046" cy="249008"/>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2" name="Freeform 3443"/>
          <p:cNvSpPr/>
          <p:nvPr/>
        </p:nvSpPr>
        <p:spPr>
          <a:xfrm>
            <a:off x="679210" y="1205280"/>
            <a:ext cx="1020037" cy="249008"/>
          </a:xfrm>
          <a:custGeom>
            <a:avLst/>
            <a:gdLst/>
            <a:ahLst/>
            <a:cxnLst/>
            <a:rect l="0" t="0" r="0" b="0"/>
            <a:pathLst>
              <a:path w="1020037" h="249008">
                <a:moveTo>
                  <a:pt x="974394" y="248983"/>
                </a:moveTo>
                <a:lnTo>
                  <a:pt x="52362" y="247752"/>
                </a:lnTo>
                <a:cubicBezTo>
                  <a:pt x="21717" y="247726"/>
                  <a:pt x="0" y="223660"/>
                  <a:pt x="9398" y="200177"/>
                </a:cubicBezTo>
                <a:lnTo>
                  <a:pt x="63563" y="64935"/>
                </a:lnTo>
                <a:cubicBezTo>
                  <a:pt x="69380" y="50394"/>
                  <a:pt x="85852" y="40335"/>
                  <a:pt x="104800" y="39738"/>
                </a:cubicBezTo>
                <a:lnTo>
                  <a:pt x="969188" y="800"/>
                </a:lnTo>
                <a:cubicBezTo>
                  <a:pt x="994536" y="0"/>
                  <a:pt x="1015732" y="16154"/>
                  <a:pt x="1016138" y="36589"/>
                </a:cubicBezTo>
                <a:lnTo>
                  <a:pt x="1019631" y="212001"/>
                </a:lnTo>
                <a:cubicBezTo>
                  <a:pt x="1020037" y="232347"/>
                  <a:pt x="999654" y="249008"/>
                  <a:pt x="974394" y="248983"/>
                </a:cubicBezTo>
              </a:path>
            </a:pathLst>
          </a:custGeom>
          <a:solidFill>
            <a:srgbClr val="F58735">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3" name="Freeform 3444"/>
          <p:cNvSpPr/>
          <p:nvPr/>
        </p:nvSpPr>
        <p:spPr>
          <a:xfrm>
            <a:off x="587996" y="2217273"/>
            <a:ext cx="5822185" cy="749598"/>
          </a:xfrm>
          <a:custGeom>
            <a:avLst/>
            <a:gdLst/>
            <a:ahLst/>
            <a:cxnLst/>
            <a:rect l="0" t="0" r="0" b="0"/>
            <a:pathLst>
              <a:path w="6135331" h="455041">
                <a:moveTo>
                  <a:pt x="6069596" y="455041"/>
                </a:moveTo>
                <a:lnTo>
                  <a:pt x="56731" y="455041"/>
                </a:lnTo>
                <a:cubicBezTo>
                  <a:pt x="25400" y="455041"/>
                  <a:pt x="0" y="420002"/>
                  <a:pt x="0" y="376797"/>
                </a:cubicBezTo>
                <a:lnTo>
                  <a:pt x="0" y="0"/>
                </a:lnTo>
                <a:lnTo>
                  <a:pt x="6135331" y="0"/>
                </a:lnTo>
                <a:lnTo>
                  <a:pt x="6135331" y="376797"/>
                </a:lnTo>
                <a:cubicBezTo>
                  <a:pt x="6135331" y="420002"/>
                  <a:pt x="6100926" y="455041"/>
                  <a:pt x="6069596" y="455041"/>
                </a:cubicBezTo>
              </a:path>
            </a:pathLst>
          </a:custGeom>
          <a:solidFill>
            <a:srgbClr val="FEF6E6">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4" name="Freeform 3445"/>
          <p:cNvSpPr/>
          <p:nvPr/>
        </p:nvSpPr>
        <p:spPr>
          <a:xfrm>
            <a:off x="653125" y="2034031"/>
            <a:ext cx="1038046" cy="249008"/>
          </a:xfrm>
          <a:custGeom>
            <a:avLst/>
            <a:gdLst/>
            <a:ahLst/>
            <a:cxnLst/>
            <a:rect l="0" t="0" r="0" b="0"/>
            <a:pathLst>
              <a:path w="1038046" h="249008">
                <a:moveTo>
                  <a:pt x="992403" y="248983"/>
                </a:moveTo>
                <a:lnTo>
                  <a:pt x="52362" y="247752"/>
                </a:lnTo>
                <a:cubicBezTo>
                  <a:pt x="21730" y="247726"/>
                  <a:pt x="0" y="223660"/>
                  <a:pt x="9411" y="200177"/>
                </a:cubicBezTo>
                <a:lnTo>
                  <a:pt x="63564" y="64935"/>
                </a:lnTo>
                <a:cubicBezTo>
                  <a:pt x="69393" y="50394"/>
                  <a:pt x="85852" y="40335"/>
                  <a:pt x="104801" y="39738"/>
                </a:cubicBezTo>
                <a:lnTo>
                  <a:pt x="987197" y="800"/>
                </a:lnTo>
                <a:cubicBezTo>
                  <a:pt x="1012545" y="0"/>
                  <a:pt x="1033741" y="16154"/>
                  <a:pt x="1034147" y="36589"/>
                </a:cubicBezTo>
                <a:lnTo>
                  <a:pt x="1037640" y="212001"/>
                </a:lnTo>
                <a:cubicBezTo>
                  <a:pt x="1038046" y="232347"/>
                  <a:pt x="1017663" y="249008"/>
                  <a:pt x="992403" y="248983"/>
                </a:cubicBezTo>
              </a:path>
            </a:pathLst>
          </a:custGeom>
          <a:solidFill>
            <a:srgbClr val="016AB3">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5" name="Freeform 3446"/>
          <p:cNvSpPr/>
          <p:nvPr/>
        </p:nvSpPr>
        <p:spPr>
          <a:xfrm>
            <a:off x="636339" y="2005546"/>
            <a:ext cx="1020037" cy="249008"/>
          </a:xfrm>
          <a:custGeom>
            <a:avLst/>
            <a:gdLst/>
            <a:ahLst/>
            <a:cxnLst/>
            <a:rect l="0" t="0" r="0" b="0"/>
            <a:pathLst>
              <a:path w="1020037" h="249008">
                <a:moveTo>
                  <a:pt x="974394" y="248983"/>
                </a:moveTo>
                <a:lnTo>
                  <a:pt x="52362" y="247752"/>
                </a:lnTo>
                <a:cubicBezTo>
                  <a:pt x="21717" y="247726"/>
                  <a:pt x="0" y="223660"/>
                  <a:pt x="9398" y="200177"/>
                </a:cubicBezTo>
                <a:lnTo>
                  <a:pt x="63563" y="64935"/>
                </a:lnTo>
                <a:cubicBezTo>
                  <a:pt x="69380" y="50394"/>
                  <a:pt x="85852" y="40335"/>
                  <a:pt x="104800" y="39738"/>
                </a:cubicBezTo>
                <a:lnTo>
                  <a:pt x="969188" y="800"/>
                </a:lnTo>
                <a:cubicBezTo>
                  <a:pt x="994536" y="0"/>
                  <a:pt x="1015732" y="16154"/>
                  <a:pt x="1016138" y="36589"/>
                </a:cubicBezTo>
                <a:lnTo>
                  <a:pt x="1019631" y="212001"/>
                </a:lnTo>
                <a:cubicBezTo>
                  <a:pt x="1020037" y="232347"/>
                  <a:pt x="999654" y="249008"/>
                  <a:pt x="974394" y="248983"/>
                </a:cubicBezTo>
              </a:path>
            </a:pathLst>
          </a:custGeom>
          <a:solidFill>
            <a:srgbClr val="F58735">
              <a:alpha val="100000"/>
            </a:srgbClr>
          </a:solidFill>
          <a:ln w="4089"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6" name="Rectangle 3474"/>
          <p:cNvSpPr/>
          <p:nvPr/>
        </p:nvSpPr>
        <p:spPr>
          <a:xfrm>
            <a:off x="630867" y="6000731"/>
            <a:ext cx="5822185" cy="553998"/>
          </a:xfrm>
          <a:prstGeom prst="rect">
            <a:avLst/>
          </a:prstGeom>
        </p:spPr>
        <p:txBody>
          <a:bodyPr wrap="squar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b="1" i="0" u="none" strike="noStrike" kern="0" cap="none" spc="0" normalizeH="0" baseline="0" noProof="0" dirty="0">
                <a:ln>
                  <a:noFill/>
                </a:ln>
                <a:solidFill>
                  <a:srgbClr val="231F20"/>
                </a:solidFill>
                <a:effectLst/>
                <a:uLnTx/>
                <a:uFillTx/>
              </a:rPr>
              <a:t>Tirer une conclusion de cette expérience pour confirmer ou infirmer l’hypothèse.</a:t>
            </a:r>
          </a:p>
        </p:txBody>
      </p:sp>
      <p:sp>
        <p:nvSpPr>
          <p:cNvPr id="77" name="Rectangle 3475"/>
          <p:cNvSpPr/>
          <p:nvPr/>
        </p:nvSpPr>
        <p:spPr>
          <a:xfrm>
            <a:off x="437014" y="1092410"/>
            <a:ext cx="92210" cy="232254"/>
          </a:xfrm>
          <a:prstGeom prst="rect">
            <a:avLst/>
          </a:prstGeom>
        </p:spPr>
        <p:txBody>
          <a:bodyPr wrap="none" lIns="0" tIns="0" rIns="0" bIns="0">
            <a:spAutoFit/>
          </a:bodyPr>
          <a:lstStyle/>
          <a:p>
            <a:pPr defTabSz="914400"/>
            <a:r>
              <a:rPr lang="fr-FR" sz="1432" b="1" kern="0" noProof="0" dirty="0">
                <a:solidFill>
                  <a:srgbClr val="FFFFFF"/>
                </a:solidFill>
                <a:latin typeface="Calibri-Bold"/>
              </a:rPr>
              <a:t>1</a:t>
            </a:r>
          </a:p>
        </p:txBody>
      </p:sp>
      <p:sp>
        <p:nvSpPr>
          <p:cNvPr id="78" name="Rectangle 3481"/>
          <p:cNvSpPr/>
          <p:nvPr/>
        </p:nvSpPr>
        <p:spPr>
          <a:xfrm>
            <a:off x="725616" y="1265656"/>
            <a:ext cx="973631" cy="188632"/>
          </a:xfrm>
          <a:prstGeom prst="rect">
            <a:avLst/>
          </a:prstGeom>
        </p:spPr>
        <p:txBody>
          <a:bodyPr wrap="square" lIns="0" tIns="0" rIns="0" bIns="0">
            <a:spAutoFit/>
          </a:bodyPr>
          <a:lstStyle/>
          <a:p>
            <a:pPr marL="161855"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Hypothèse</a:t>
            </a:r>
          </a:p>
        </p:txBody>
      </p:sp>
      <p:sp>
        <p:nvSpPr>
          <p:cNvPr id="79" name="Rectangle 3486"/>
          <p:cNvSpPr/>
          <p:nvPr/>
        </p:nvSpPr>
        <p:spPr>
          <a:xfrm>
            <a:off x="688345" y="2254554"/>
            <a:ext cx="5622688" cy="738664"/>
          </a:xfrm>
          <a:prstGeom prst="rect">
            <a:avLst/>
          </a:prstGeom>
        </p:spPr>
        <p:txBody>
          <a:bodyPr wrap="square" lIns="0" tIns="0" rIns="0" bIns="0">
            <a:spAutoFit/>
          </a:bodyPr>
          <a:lstStyle/>
          <a:p>
            <a:pPr lvl="0" algn="just" defTabSz="914400"/>
            <a:r>
              <a:rPr lang="fr-FR" sz="1600" kern="0" noProof="0" dirty="0">
                <a:solidFill>
                  <a:srgbClr val="231F20"/>
                </a:solidFill>
              </a:rPr>
              <a:t>On fait bouger de la même façon un aimant devant deux bobines de sections différentes reliées à un galvanomètre comme montré dans les figures ci-dessous </a:t>
            </a:r>
            <a:r>
              <a:rPr kumimoji="0" lang="fr-FR" sz="1600" b="0" i="0" u="none" strike="noStrike" kern="0" cap="none" spc="0" normalizeH="0" baseline="0" noProof="0" dirty="0">
                <a:ln>
                  <a:noFill/>
                </a:ln>
                <a:solidFill>
                  <a:srgbClr val="231F20"/>
                </a:solidFill>
                <a:effectLst/>
                <a:uLnTx/>
                <a:uFillTx/>
              </a:rPr>
              <a:t>:</a:t>
            </a:r>
          </a:p>
        </p:txBody>
      </p:sp>
      <p:sp>
        <p:nvSpPr>
          <p:cNvPr id="80" name="Rectangle 3487"/>
          <p:cNvSpPr/>
          <p:nvPr/>
        </p:nvSpPr>
        <p:spPr>
          <a:xfrm>
            <a:off x="794992" y="2044633"/>
            <a:ext cx="735329" cy="194614"/>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rgbClr val="FFFFFF"/>
                </a:solidFill>
                <a:effectLst/>
                <a:uLnTx/>
                <a:uFillTx/>
              </a:rPr>
              <a:t>Expérience:</a:t>
            </a:r>
          </a:p>
        </p:txBody>
      </p:sp>
      <p:sp>
        <p:nvSpPr>
          <p:cNvPr id="81" name="Rectangle 3473"/>
          <p:cNvSpPr/>
          <p:nvPr/>
        </p:nvSpPr>
        <p:spPr>
          <a:xfrm>
            <a:off x="6796059" y="4163881"/>
            <a:ext cx="2877391" cy="369332"/>
          </a:xfrm>
          <a:prstGeom prst="rect">
            <a:avLst/>
          </a:prstGeom>
        </p:spPr>
        <p:txBody>
          <a:bodyPr wrap="none" lIns="0" tIns="0" rIns="0" bIns="0">
            <a:spAutoFit/>
          </a:bodyPr>
          <a:lstStyle/>
          <a:p>
            <a:pPr lvl="0" defTabSz="914400"/>
            <a:r>
              <a:rPr kumimoji="0" lang="fr-FR" sz="2400" b="1" i="0" u="none" strike="noStrike" kern="0" cap="none" spc="0" normalizeH="0" baseline="0" noProof="0" dirty="0">
                <a:ln>
                  <a:noFill/>
                </a:ln>
                <a:solidFill>
                  <a:srgbClr val="0FA9B9"/>
                </a:solidFill>
                <a:effectLst/>
                <a:uLnTx/>
                <a:uFillTx/>
                <a:latin typeface="Calibri-Bold"/>
              </a:rPr>
              <a:t>2.</a:t>
            </a:r>
            <a:r>
              <a:rPr kumimoji="0" lang="fr-FR" sz="2400" b="1" i="0" u="none" strike="noStrike" kern="0" cap="none" spc="0" normalizeH="0" baseline="0" noProof="0" dirty="0">
                <a:ln>
                  <a:noFill/>
                </a:ln>
                <a:solidFill>
                  <a:srgbClr val="F5821F"/>
                </a:solidFill>
                <a:effectLst/>
                <a:uLnTx/>
                <a:uFillTx/>
                <a:latin typeface="Calibri-Bold"/>
              </a:rPr>
              <a:t> </a:t>
            </a:r>
            <a:r>
              <a:rPr lang="fr-FR" sz="2400" kern="0" noProof="0" dirty="0">
                <a:solidFill>
                  <a:srgbClr val="231F20"/>
                </a:solidFill>
              </a:rPr>
              <a:t>Tirer une conclusion</a:t>
            </a:r>
            <a:endParaRPr kumimoji="0" lang="fr-FR" sz="2400" b="0" i="0" u="none" strike="noStrike" kern="0" cap="none" spc="0" normalizeH="0" baseline="0" noProof="0" dirty="0">
              <a:ln>
                <a:noFill/>
              </a:ln>
              <a:solidFill>
                <a:srgbClr val="231F20"/>
              </a:solidFill>
              <a:effectLst/>
              <a:uLnTx/>
              <a:uFillTx/>
            </a:endParaRPr>
          </a:p>
        </p:txBody>
      </p:sp>
      <p:graphicFrame>
        <p:nvGraphicFramePr>
          <p:cNvPr id="82" name="Table 81"/>
          <p:cNvGraphicFramePr>
            <a:graphicFrameLocks noGrp="1"/>
          </p:cNvGraphicFramePr>
          <p:nvPr>
            <p:extLst>
              <p:ext uri="{D42A27DB-BD31-4B8C-83A1-F6EECF244321}">
                <p14:modId xmlns:p14="http://schemas.microsoft.com/office/powerpoint/2010/main" val="2365481385"/>
              </p:ext>
            </p:extLst>
          </p:nvPr>
        </p:nvGraphicFramePr>
        <p:xfrm>
          <a:off x="6693550" y="2871202"/>
          <a:ext cx="4984384" cy="792480"/>
        </p:xfrm>
        <a:graphic>
          <a:graphicData uri="http://schemas.openxmlformats.org/drawingml/2006/table">
            <a:tbl>
              <a:tblPr firstRow="1" bandRow="1">
                <a:tableStyleId>{5940675A-B579-460E-94D1-54222C63F5DA}</a:tableStyleId>
              </a:tblPr>
              <a:tblGrid>
                <a:gridCol w="3129458">
                  <a:extLst>
                    <a:ext uri="{9D8B030D-6E8A-4147-A177-3AD203B41FA5}">
                      <a16:colId xmlns:a16="http://schemas.microsoft.com/office/drawing/2014/main" val="286799302"/>
                    </a:ext>
                  </a:extLst>
                </a:gridCol>
                <a:gridCol w="827315">
                  <a:extLst>
                    <a:ext uri="{9D8B030D-6E8A-4147-A177-3AD203B41FA5}">
                      <a16:colId xmlns:a16="http://schemas.microsoft.com/office/drawing/2014/main" val="79164490"/>
                    </a:ext>
                  </a:extLst>
                </a:gridCol>
                <a:gridCol w="1027611">
                  <a:extLst>
                    <a:ext uri="{9D8B030D-6E8A-4147-A177-3AD203B41FA5}">
                      <a16:colId xmlns:a16="http://schemas.microsoft.com/office/drawing/2014/main" val="3059890085"/>
                    </a:ext>
                  </a:extLst>
                </a:gridCol>
              </a:tblGrid>
              <a:tr h="370840">
                <a:tc>
                  <a:txBody>
                    <a:bodyPr/>
                    <a:lstStyle/>
                    <a:p>
                      <a:r>
                        <a:rPr kumimoji="0" lang="fr-FR" sz="2000" u="none" strike="noStrike" kern="0" cap="none" spc="0" normalizeH="0" baseline="0" noProof="0" dirty="0">
                          <a:ln>
                            <a:noFill/>
                          </a:ln>
                          <a:effectLst/>
                          <a:uLnTx/>
                          <a:uFillTx/>
                        </a:rPr>
                        <a:t>La section de la bobine</a:t>
                      </a:r>
                      <a:endParaRPr lang="fr-FR" sz="2000" noProof="0" dirty="0"/>
                    </a:p>
                  </a:txBody>
                  <a:tcPr/>
                </a:tc>
                <a:tc>
                  <a:txBody>
                    <a:bodyPr/>
                    <a:lstStyle/>
                    <a:p>
                      <a:pPr algn="ctr"/>
                      <a:r>
                        <a:rPr lang="fr-FR" sz="2000" noProof="0" dirty="0"/>
                        <a:t>petite</a:t>
                      </a:r>
                    </a:p>
                  </a:txBody>
                  <a:tcPr/>
                </a:tc>
                <a:tc>
                  <a:txBody>
                    <a:bodyPr/>
                    <a:lstStyle/>
                    <a:p>
                      <a:pPr algn="ctr"/>
                      <a:r>
                        <a:rPr lang="fr-FR" sz="2000" noProof="0" dirty="0"/>
                        <a:t>grande</a:t>
                      </a:r>
                    </a:p>
                  </a:txBody>
                  <a:tcPr/>
                </a:tc>
                <a:extLst>
                  <a:ext uri="{0D108BD9-81ED-4DB2-BD59-A6C34878D82A}">
                    <a16:rowId xmlns:a16="http://schemas.microsoft.com/office/drawing/2014/main" val="4135835536"/>
                  </a:ext>
                </a:extLst>
              </a:tr>
              <a:tr h="370840">
                <a:tc>
                  <a:txBody>
                    <a:bodyPr/>
                    <a:lstStyle/>
                    <a:p>
                      <a:r>
                        <a:rPr lang="fr-FR" sz="2000" noProof="0" dirty="0"/>
                        <a:t>L’intensité du courant induit</a:t>
                      </a:r>
                    </a:p>
                  </a:txBody>
                  <a:tcPr/>
                </a:tc>
                <a:tc>
                  <a:txBody>
                    <a:bodyPr/>
                    <a:lstStyle/>
                    <a:p>
                      <a:pPr algn="ctr"/>
                      <a:r>
                        <a:rPr kumimoji="0" lang="fr-FR" sz="800" u="none" strike="noStrike" kern="0" cap="none" spc="0" normalizeH="0" baseline="0" noProof="0" dirty="0">
                          <a:ln>
                            <a:noFill/>
                          </a:ln>
                          <a:effectLst/>
                          <a:uLnTx/>
                          <a:uFillTx/>
                        </a:rPr>
                        <a:t>.......................</a:t>
                      </a:r>
                      <a:endParaRPr lang="fr-FR" noProof="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 u="none" strike="noStrike" kern="0" cap="none" spc="0" normalizeH="0" baseline="0" noProof="0" dirty="0">
                          <a:ln>
                            <a:noFill/>
                          </a:ln>
                          <a:effectLst/>
                          <a:uLnTx/>
                          <a:uFillTx/>
                        </a:rPr>
                        <a:t>.......................</a:t>
                      </a:r>
                      <a:endParaRPr kumimoji="0" lang="fr-FR" sz="800" b="0" i="0" u="none" strike="noStrike" kern="0" cap="none" spc="0" normalizeH="0" baseline="0" noProof="0" dirty="0">
                        <a:ln>
                          <a:noFill/>
                        </a:ln>
                        <a:solidFill>
                          <a:srgbClr val="231F20"/>
                        </a:solidFill>
                        <a:effectLst/>
                        <a:uLnTx/>
                        <a:uFillTx/>
                        <a:latin typeface="ArialMT-Light"/>
                        <a:ea typeface="+mn-ea"/>
                        <a:cs typeface="+mn-cs"/>
                      </a:endParaRPr>
                    </a:p>
                  </a:txBody>
                  <a:tcPr anchor="ctr"/>
                </a:tc>
                <a:extLst>
                  <a:ext uri="{0D108BD9-81ED-4DB2-BD59-A6C34878D82A}">
                    <a16:rowId xmlns:a16="http://schemas.microsoft.com/office/drawing/2014/main" val="1704517376"/>
                  </a:ext>
                </a:extLst>
              </a:tr>
            </a:tbl>
          </a:graphicData>
        </a:graphic>
      </p:graphicFrame>
      <p:sp>
        <p:nvSpPr>
          <p:cNvPr id="83" name="Rectangle 3481"/>
          <p:cNvSpPr/>
          <p:nvPr/>
        </p:nvSpPr>
        <p:spPr>
          <a:xfrm>
            <a:off x="664628" y="1494522"/>
            <a:ext cx="5812866" cy="487313"/>
          </a:xfrm>
          <a:prstGeom prst="rect">
            <a:avLst/>
          </a:prstGeom>
        </p:spPr>
        <p:txBody>
          <a:bodyPr wrap="square" lIns="0" tIns="0" rIns="0" bIns="0">
            <a:spAutoFit/>
          </a:bodyPr>
          <a:lstStyle/>
          <a:p>
            <a:pPr lvl="0" defTabSz="914400">
              <a:lnSpc>
                <a:spcPts val="1919"/>
              </a:lnSpc>
            </a:pPr>
            <a:r>
              <a:rPr lang="fr-FR" sz="1600" kern="0" noProof="0" dirty="0">
                <a:solidFill>
                  <a:srgbClr val="231F20"/>
                </a:solidFill>
              </a:rPr>
              <a:t>Si la section de la bobine augmente, alors l’intensité du courant induit augmente</a:t>
            </a:r>
            <a:r>
              <a:rPr kumimoji="0" lang="fr-FR" sz="1600" b="0" i="0" u="none" strike="noStrike" kern="0" cap="none" spc="0" normalizeH="0" baseline="0" noProof="0" dirty="0">
                <a:ln>
                  <a:noFill/>
                </a:ln>
                <a:solidFill>
                  <a:srgbClr val="231F20"/>
                </a:solidFill>
                <a:effectLst/>
                <a:uLnTx/>
                <a:uFillTx/>
              </a:rPr>
              <a:t>.</a:t>
            </a:r>
          </a:p>
        </p:txBody>
      </p:sp>
      <p:pic>
        <p:nvPicPr>
          <p:cNvPr id="84" name="Picture 3565"/>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219559" y="3031823"/>
            <a:ext cx="1946269" cy="2986315"/>
          </a:xfrm>
          <a:prstGeom prst="rect">
            <a:avLst/>
          </a:prstGeom>
          <a:noFill/>
        </p:spPr>
      </p:pic>
      <p:sp>
        <p:nvSpPr>
          <p:cNvPr id="85" name="Rectangle 3580"/>
          <p:cNvSpPr/>
          <p:nvPr/>
        </p:nvSpPr>
        <p:spPr>
          <a:xfrm>
            <a:off x="664628" y="4037190"/>
            <a:ext cx="1163780" cy="246221"/>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tab pos="3298390" algn="l"/>
              </a:tabLst>
              <a:defRPr/>
            </a:pPr>
            <a:r>
              <a:rPr kumimoji="0" lang="fr-FR" sz="1600" i="0" u="none" strike="noStrike" kern="0" cap="none" spc="0" normalizeH="0" baseline="0" noProof="0" dirty="0">
                <a:ln>
                  <a:noFill/>
                </a:ln>
                <a:solidFill>
                  <a:srgbClr val="243D98"/>
                </a:solidFill>
                <a:effectLst/>
                <a:uLnTx/>
                <a:uFillTx/>
              </a:rPr>
              <a:t>Petite section</a:t>
            </a:r>
          </a:p>
        </p:txBody>
      </p:sp>
      <p:sp>
        <p:nvSpPr>
          <p:cNvPr id="86" name="Rectangle 3583"/>
          <p:cNvSpPr/>
          <p:nvPr/>
        </p:nvSpPr>
        <p:spPr>
          <a:xfrm rot="299988">
            <a:off x="2708004" y="4065922"/>
            <a:ext cx="297449" cy="97078"/>
          </a:xfrm>
          <a:prstGeom prst="rect">
            <a:avLst/>
          </a:prstGeom>
        </p:spPr>
        <p:txBody>
          <a:bodyPr wrap="square" lIns="0" tIns="0" rIns="0" bIns="0">
            <a:spAutoFit/>
          </a:bodyPr>
          <a:lstStyle/>
          <a:p>
            <a:pPr defTabSz="914400"/>
            <a:r>
              <a:rPr lang="fr-FR" sz="631" b="1" kern="0" noProof="0" dirty="0">
                <a:solidFill>
                  <a:srgbClr val="231F20"/>
                </a:solidFill>
                <a:latin typeface="Calibri-Bold"/>
              </a:rPr>
              <a:t>0,5 mA</a:t>
            </a:r>
          </a:p>
        </p:txBody>
      </p:sp>
      <p:grpSp>
        <p:nvGrpSpPr>
          <p:cNvPr id="87" name="Group 86"/>
          <p:cNvGrpSpPr/>
          <p:nvPr/>
        </p:nvGrpSpPr>
        <p:grpSpPr>
          <a:xfrm>
            <a:off x="3984629" y="3053567"/>
            <a:ext cx="2253434" cy="2973511"/>
            <a:chOff x="3458912" y="3038331"/>
            <a:chExt cx="2762105" cy="4485451"/>
          </a:xfrm>
        </p:grpSpPr>
        <p:pic>
          <p:nvPicPr>
            <p:cNvPr id="88" name="Picture 3566"/>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a:xfrm>
              <a:off x="3458912" y="3038331"/>
              <a:ext cx="2762105" cy="4485451"/>
            </a:xfrm>
            <a:prstGeom prst="rect">
              <a:avLst/>
            </a:prstGeom>
            <a:noFill/>
          </p:spPr>
        </p:pic>
        <p:sp>
          <p:nvSpPr>
            <p:cNvPr id="89" name="Rectangle 3584"/>
            <p:cNvSpPr/>
            <p:nvPr/>
          </p:nvSpPr>
          <p:spPr>
            <a:xfrm rot="299988">
              <a:off x="5629896" y="4378764"/>
              <a:ext cx="274571" cy="102403"/>
            </a:xfrm>
            <a:prstGeom prst="rect">
              <a:avLst/>
            </a:prstGeom>
          </p:spPr>
          <p:txBody>
            <a:bodyPr wrap="none" lIns="0" tIns="0" rIns="0" bIns="0">
              <a:spAutoFit/>
            </a:bodyPr>
            <a:lstStyle/>
            <a:p>
              <a:pPr defTabSz="914400"/>
              <a:r>
                <a:rPr lang="fr-FR" sz="631" b="1" kern="0" noProof="0" dirty="0">
                  <a:solidFill>
                    <a:srgbClr val="231F20"/>
                  </a:solidFill>
                  <a:latin typeface="Calibri-Bold"/>
                </a:rPr>
                <a:t>0,75 mA</a:t>
              </a:r>
            </a:p>
          </p:txBody>
        </p:sp>
      </p:grpSp>
      <p:sp>
        <p:nvSpPr>
          <p:cNvPr id="90" name="Rectangle 3580"/>
          <p:cNvSpPr/>
          <p:nvPr/>
        </p:nvSpPr>
        <p:spPr>
          <a:xfrm>
            <a:off x="3364009" y="3939307"/>
            <a:ext cx="1264770" cy="246221"/>
          </a:xfrm>
          <a:prstGeom prst="rect">
            <a:avLst/>
          </a:prstGeom>
        </p:spPr>
        <p:txBody>
          <a:bodyPr wrap="none" lIns="0" tIns="0" rIns="0" bIns="0">
            <a:spAutoFit/>
          </a:bodyPr>
          <a:lstStyle/>
          <a:p>
            <a:pPr defTabSz="914400">
              <a:tabLst>
                <a:tab pos="3298390" algn="l"/>
              </a:tabLst>
            </a:pPr>
            <a:r>
              <a:rPr lang="fr-FR" sz="1600" kern="0" noProof="0" dirty="0">
                <a:solidFill>
                  <a:srgbClr val="243D98"/>
                </a:solidFill>
              </a:rPr>
              <a:t>Grande section</a:t>
            </a:r>
          </a:p>
        </p:txBody>
      </p:sp>
      <p:sp>
        <p:nvSpPr>
          <p:cNvPr id="91" name="ZoneTexte 8"/>
          <p:cNvSpPr txBox="1"/>
          <p:nvPr/>
        </p:nvSpPr>
        <p:spPr>
          <a:xfrm>
            <a:off x="6863358" y="5425869"/>
            <a:ext cx="142201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FF0000"/>
                </a:solidFill>
                <a:effectLst/>
                <a:uLnTx/>
                <a:uFillTx/>
              </a:rPr>
              <a:t>augmente</a:t>
            </a:r>
          </a:p>
        </p:txBody>
      </p:sp>
      <p:sp>
        <p:nvSpPr>
          <p:cNvPr id="92" name="ZoneTexte 8"/>
          <p:cNvSpPr txBox="1"/>
          <p:nvPr/>
        </p:nvSpPr>
        <p:spPr>
          <a:xfrm>
            <a:off x="8962441" y="5800676"/>
            <a:ext cx="142201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FF0000"/>
                </a:solidFill>
                <a:effectLst/>
                <a:uLnTx/>
                <a:uFillTx/>
              </a:rPr>
              <a:t>confirmée</a:t>
            </a:r>
          </a:p>
        </p:txBody>
      </p:sp>
      <p:sp>
        <p:nvSpPr>
          <p:cNvPr id="93" name="ZoneTexte 8"/>
          <p:cNvSpPr txBox="1"/>
          <p:nvPr/>
        </p:nvSpPr>
        <p:spPr>
          <a:xfrm>
            <a:off x="9813862" y="3212963"/>
            <a:ext cx="78971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FF0000"/>
                </a:solidFill>
                <a:effectLst/>
                <a:uLnTx/>
                <a:uFillTx/>
              </a:rPr>
              <a:t>faible</a:t>
            </a:r>
          </a:p>
        </p:txBody>
      </p:sp>
      <p:sp>
        <p:nvSpPr>
          <p:cNvPr id="94" name="ZoneTexte 8"/>
          <p:cNvSpPr txBox="1"/>
          <p:nvPr/>
        </p:nvSpPr>
        <p:spPr>
          <a:xfrm>
            <a:off x="10715420" y="3208827"/>
            <a:ext cx="912429"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FR" sz="2000" b="1" kern="0" noProof="0" dirty="0">
                <a:solidFill>
                  <a:srgbClr val="FF0000"/>
                </a:solidFill>
              </a:rPr>
              <a:t>élevée</a:t>
            </a:r>
            <a:endParaRPr kumimoji="0" lang="fr-FR" sz="2000" b="1" i="0" u="none" strike="noStrike" kern="0" cap="none" spc="0" normalizeH="0" baseline="0" noProof="0" dirty="0">
              <a:ln>
                <a:noFill/>
              </a:ln>
              <a:solidFill>
                <a:srgbClr val="FF0000"/>
              </a:solidFill>
              <a:effectLst/>
              <a:uLnTx/>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5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8"/>
                                        </p:tgtEl>
                                        <p:attrNameLst>
                                          <p:attrName>style.visibility</p:attrName>
                                        </p:attrNameLst>
                                      </p:cBhvr>
                                      <p:to>
                                        <p:strVal val="visible"/>
                                      </p:to>
                                    </p:set>
                                    <p:animEffect transition="in" filter="fade">
                                      <p:cBhvr>
                                        <p:cTn id="17" dur="500"/>
                                        <p:tgtEl>
                                          <p:spTgt spid="18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1"/>
                                        </p:tgtEl>
                                        <p:attrNameLst>
                                          <p:attrName>style.visibility</p:attrName>
                                        </p:attrNameLst>
                                      </p:cBhvr>
                                      <p:to>
                                        <p:strVal val="visible"/>
                                      </p:to>
                                    </p:set>
                                    <p:animEffect transition="in" filter="fade">
                                      <p:cBhvr>
                                        <p:cTn id="22" dur="500"/>
                                        <p:tgtEl>
                                          <p:spTgt spid="9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fade">
                                      <p:cBhvr>
                                        <p:cTn id="2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91" grpId="0"/>
      <p:bldP spid="92" grpId="0"/>
      <p:bldP spid="93" grpId="0"/>
      <p:bldP spid="94"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92500" lnSpcReduction="20000"/>
          </a:bodyPr>
          <a:lstStyle/>
          <a:p>
            <a:endParaRPr lang="fr-FR" noProof="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dirty="0"/>
              <a:t>Qui peut me dire ce que nous avons appris aujourd’hui? </a:t>
            </a:r>
            <a:br>
              <a:rPr lang="fr-FR" noProof="0" dirty="0"/>
            </a:br>
            <a:endParaRPr lang="fr-FR" noProof="0" dirty="0"/>
          </a:p>
        </p:txBody>
      </p:sp>
      <p:sp>
        <p:nvSpPr>
          <p:cNvPr id="4" name="Espace réservé du contenu 3"/>
          <p:cNvSpPr>
            <a:spLocks noGrp="1"/>
          </p:cNvSpPr>
          <p:nvPr>
            <p:ph sz="quarter" idx="11"/>
          </p:nvPr>
        </p:nvSpPr>
        <p:spPr/>
        <p:txBody>
          <a:bodyPr/>
          <a:lstStyle/>
          <a:p>
            <a:endParaRPr lang="fr-FR" noProof="0" dirty="0"/>
          </a:p>
        </p:txBody>
      </p:sp>
      <p:pic>
        <p:nvPicPr>
          <p:cNvPr id="6" name="Content Placeholder 5" descr="A cartoon character leaning on a question mark&#10;&#10;AI-generated content may be incorrect."/>
          <p:cNvPicPr>
            <a:picLocks noGrp="1" noChangeAspect="1"/>
          </p:cNvPicPr>
          <p:nvPr>
            <p:ph sz="quarter" idx="4294967295"/>
          </p:nvPr>
        </p:nvPicPr>
        <p:blipFill>
          <a:blip r:embed="rId2">
            <a:extLst>
              <a:ext uri="{28A0092B-C50C-407E-A947-70E740481C1C}">
                <a14:useLocalDpi xmlns:a14="http://schemas.microsoft.com/office/drawing/2010/main" val="0"/>
              </a:ext>
            </a:extLst>
          </a:blip>
          <a:stretch>
            <a:fillRect/>
          </a:stretch>
        </p:blipFill>
        <p:spPr>
          <a:xfrm>
            <a:off x="3973115" y="1306115"/>
            <a:ext cx="4245769" cy="4245769"/>
          </a:xfr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9043" y="340814"/>
            <a:ext cx="10277091" cy="267549"/>
          </a:xfrm>
        </p:spPr>
        <p:txBody>
          <a:bodyPr/>
          <a:lstStyle/>
          <a:p>
            <a:pPr algn="just"/>
            <a:r>
              <a:rPr lang="fr-FR" noProof="0" dirty="0"/>
              <a:t>Effectivement, nous avons appris à identifier, à partir d’expériences simples, les facteurs qui influencent le courant électrique induit dans une bobine.</a:t>
            </a:r>
          </a:p>
        </p:txBody>
      </p:sp>
      <p:sp>
        <p:nvSpPr>
          <p:cNvPr id="4" name="Espace réservé du contenu 3"/>
          <p:cNvSpPr>
            <a:spLocks noGrp="1"/>
          </p:cNvSpPr>
          <p:nvPr>
            <p:ph sz="quarter" idx="11"/>
          </p:nvPr>
        </p:nvSpPr>
        <p:spPr/>
        <p:txBody>
          <a:bodyPr/>
          <a:lstStyle/>
          <a:p>
            <a:r>
              <a:rPr lang="fr-FR" noProof="0" dirty="0"/>
              <a:t>L’</a:t>
            </a:r>
            <a:r>
              <a:rPr lang="fr-FR" noProof="0" dirty="0" err="1"/>
              <a:t>enseignant.e</a:t>
            </a:r>
            <a:r>
              <a:rPr lang="fr-FR" noProof="0" dirty="0"/>
              <a:t> donne un rappel de la séance.</a:t>
            </a:r>
          </a:p>
        </p:txBody>
      </p:sp>
      <p:sp>
        <p:nvSpPr>
          <p:cNvPr id="6" name="Google Shape;2054;p38"/>
          <p:cNvSpPr/>
          <p:nvPr/>
        </p:nvSpPr>
        <p:spPr>
          <a:xfrm>
            <a:off x="979043" y="3213699"/>
            <a:ext cx="10497347" cy="731595"/>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defTabSz="457200"/>
            <a:endParaRPr lang="fr-FR" sz="2400" noProof="0" dirty="0">
              <a:solidFill>
                <a:prstClr val="black"/>
              </a:solidFill>
            </a:endParaRPr>
          </a:p>
        </p:txBody>
      </p:sp>
      <p:pic>
        <p:nvPicPr>
          <p:cNvPr id="8" name="Image 2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2604" y="2897374"/>
            <a:ext cx="805544" cy="805544"/>
          </a:xfrm>
          <a:prstGeom prst="rect">
            <a:avLst/>
          </a:prstGeom>
        </p:spPr>
      </p:pic>
      <p:pic>
        <p:nvPicPr>
          <p:cNvPr id="10" name="Image 8"/>
          <p:cNvPicPr>
            <a:picLocks noChangeAspect="1"/>
          </p:cNvPicPr>
          <p:nvPr/>
        </p:nvPicPr>
        <p:blipFill>
          <a:blip r:embed="rId3"/>
          <a:stretch>
            <a:fillRect/>
          </a:stretch>
        </p:blipFill>
        <p:spPr>
          <a:xfrm>
            <a:off x="11476390" y="434507"/>
            <a:ext cx="467661" cy="467661"/>
          </a:xfrm>
          <a:prstGeom prst="rect">
            <a:avLst/>
          </a:prstGeom>
        </p:spPr>
      </p:pic>
      <p:sp>
        <p:nvSpPr>
          <p:cNvPr id="15" name="Rectangle 14"/>
          <p:cNvSpPr/>
          <p:nvPr/>
        </p:nvSpPr>
        <p:spPr>
          <a:xfrm>
            <a:off x="1405539" y="3333649"/>
            <a:ext cx="10070851" cy="461665"/>
          </a:xfrm>
          <a:prstGeom prst="rect">
            <a:avLst/>
          </a:prstGeom>
        </p:spPr>
        <p:txBody>
          <a:bodyPr wrap="square">
            <a:spAutoFit/>
          </a:bodyPr>
          <a:lstStyle/>
          <a:p>
            <a:pPr marL="0" marR="0" lvl="0" indent="0" algn="just" defTabSz="342900" eaLnBrk="1" fontAlgn="auto" latinLnBrk="0" hangingPunct="1">
              <a:lnSpc>
                <a:spcPct val="100000"/>
              </a:lnSpc>
              <a:spcBef>
                <a:spcPts val="600"/>
              </a:spcBef>
              <a:spcAft>
                <a:spcPts val="0"/>
              </a:spcAft>
              <a:buClrTx/>
              <a:buSzTx/>
              <a:buFontTx/>
              <a:buNone/>
              <a:tabLst/>
              <a:defRPr/>
            </a:pPr>
            <a:r>
              <a:rPr kumimoji="0" lang="fr-FR" sz="2400" b="1" i="0" u="none" strike="noStrike" kern="0" cap="none" spc="0" normalizeH="0" baseline="0" noProof="0" dirty="0">
                <a:ln>
                  <a:noFill/>
                </a:ln>
                <a:effectLst/>
                <a:uLnTx/>
                <a:uFillTx/>
              </a:rPr>
              <a:t>Identifier</a:t>
            </a:r>
            <a:r>
              <a:rPr kumimoji="0" lang="fr-FR" sz="2400" b="0" i="0" u="none" strike="noStrike" kern="0" cap="none" spc="0" normalizeH="0" baseline="0" noProof="0" dirty="0">
                <a:ln>
                  <a:noFill/>
                </a:ln>
                <a:solidFill>
                  <a:srgbClr val="FF0000"/>
                </a:solidFill>
                <a:effectLst/>
                <a:uLnTx/>
                <a:uFillTx/>
              </a:rPr>
              <a:t> </a:t>
            </a:r>
            <a:r>
              <a:rPr kumimoji="0" lang="fr-FR" sz="2400" b="0" i="0" u="none" strike="noStrike" kern="0" cap="none" spc="0" normalizeH="0" baseline="0" noProof="0" dirty="0">
                <a:ln>
                  <a:noFill/>
                </a:ln>
                <a:solidFill>
                  <a:prstClr val="black"/>
                </a:solidFill>
                <a:effectLst/>
                <a:uLnTx/>
                <a:uFillTx/>
              </a:rPr>
              <a:t>les </a:t>
            </a:r>
            <a:r>
              <a:rPr lang="fr-FR" sz="2400" b="1" kern="0" noProof="0" dirty="0"/>
              <a:t>facteurs</a:t>
            </a:r>
            <a:r>
              <a:rPr kumimoji="0" lang="fr-FR" sz="2400" b="0" i="0" u="none" strike="noStrike" kern="0" cap="none" spc="0" normalizeH="0" baseline="0" noProof="0" dirty="0">
                <a:ln>
                  <a:noFill/>
                </a:ln>
                <a:solidFill>
                  <a:prstClr val="black"/>
                </a:solidFill>
                <a:effectLst/>
                <a:uLnTx/>
                <a:uFillTx/>
              </a:rPr>
              <a:t> influençant le </a:t>
            </a:r>
            <a:r>
              <a:rPr kumimoji="0" lang="fr-FR" sz="2400" b="1" i="0" u="none" strike="noStrike" kern="0" cap="none" spc="0" normalizeH="0" baseline="0" noProof="0" dirty="0">
                <a:ln>
                  <a:noFill/>
                </a:ln>
                <a:solidFill>
                  <a:srgbClr val="FF0000"/>
                </a:solidFill>
                <a:effectLst/>
                <a:uLnTx/>
                <a:uFillTx/>
              </a:rPr>
              <a:t>courant</a:t>
            </a:r>
            <a:r>
              <a:rPr kumimoji="0" lang="fr-FR" sz="2400" b="1" i="0" u="none" strike="noStrike" kern="0" cap="none" spc="0" normalizeH="0" baseline="0" noProof="0" dirty="0">
                <a:ln>
                  <a:noFill/>
                </a:ln>
                <a:solidFill>
                  <a:prstClr val="black"/>
                </a:solidFill>
                <a:effectLst/>
                <a:uLnTx/>
                <a:uFillTx/>
              </a:rPr>
              <a:t> </a:t>
            </a:r>
            <a:r>
              <a:rPr kumimoji="0" lang="fr-FR" sz="2400" b="0" i="0" u="none" strike="noStrike" kern="0" cap="none" spc="0" normalizeH="0" baseline="0" noProof="0" dirty="0">
                <a:ln>
                  <a:noFill/>
                </a:ln>
                <a:solidFill>
                  <a:prstClr val="black"/>
                </a:solidFill>
                <a:effectLst/>
                <a:uLnTx/>
                <a:uFillTx/>
              </a:rPr>
              <a:t>électrique </a:t>
            </a:r>
            <a:r>
              <a:rPr kumimoji="0" lang="fr-FR" sz="2400" b="1" i="0" u="none" strike="noStrike" kern="0" cap="none" spc="0" normalizeH="0" baseline="0" noProof="0" dirty="0">
                <a:ln>
                  <a:noFill/>
                </a:ln>
                <a:solidFill>
                  <a:srgbClr val="FF0000"/>
                </a:solidFill>
                <a:effectLst/>
                <a:uLnTx/>
                <a:uFillTx/>
              </a:rPr>
              <a:t>induit</a:t>
            </a:r>
            <a:r>
              <a:rPr kumimoji="0" lang="fr-FR" sz="2400" b="0" i="0" u="none" strike="noStrike" kern="0" cap="none" spc="0" normalizeH="0" baseline="0" noProof="0" dirty="0">
                <a:ln>
                  <a:noFill/>
                </a:ln>
                <a:solidFill>
                  <a:prstClr val="black"/>
                </a:solidFill>
                <a:effectLst/>
                <a:uLnTx/>
                <a:uFillTx/>
              </a:rPr>
              <a:t> dans une bobine.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8"/>
          <p:cNvPicPr>
            <a:picLocks noChangeAspect="1"/>
          </p:cNvPicPr>
          <p:nvPr/>
        </p:nvPicPr>
        <p:blipFill>
          <a:blip r:embed="rId2"/>
          <a:stretch>
            <a:fillRect/>
          </a:stretch>
        </p:blipFill>
        <p:spPr>
          <a:xfrm>
            <a:off x="11336818" y="940034"/>
            <a:ext cx="583170" cy="583170"/>
          </a:xfrm>
          <a:prstGeom prst="rect">
            <a:avLst/>
          </a:prstGeom>
        </p:spPr>
      </p:pic>
      <p:sp>
        <p:nvSpPr>
          <p:cNvPr id="2" name="Titre 1"/>
          <p:cNvSpPr>
            <a:spLocks noGrp="1"/>
          </p:cNvSpPr>
          <p:nvPr>
            <p:ph type="title"/>
          </p:nvPr>
        </p:nvSpPr>
        <p:spPr>
          <a:xfrm>
            <a:off x="758234" y="219861"/>
            <a:ext cx="11161754" cy="514220"/>
          </a:xfrm>
        </p:spPr>
        <p:txBody>
          <a:bodyPr/>
          <a:lstStyle/>
          <a:p>
            <a:r>
              <a:rPr lang="fr-FR" noProof="0" dirty="0"/>
              <a:t>Qui peut me rappeler les étapes à suivre pour résoudre la tâche? </a:t>
            </a:r>
            <a:br>
              <a:rPr lang="fr-FR" noProof="0" dirty="0"/>
            </a:br>
            <a:r>
              <a:rPr lang="fr-FR" noProof="0" dirty="0"/>
              <a:t>Pour identifier</a:t>
            </a:r>
            <a:r>
              <a:rPr lang="fr-FR" spc="-36" noProof="0" dirty="0">
                <a:solidFill>
                  <a:srgbClr val="231F20"/>
                </a:solidFill>
                <a:latin typeface="Calibri"/>
              </a:rPr>
              <a:t>,</a:t>
            </a:r>
            <a:r>
              <a:rPr lang="fr-FR" spc="-31" noProof="0" dirty="0">
                <a:solidFill>
                  <a:srgbClr val="231F20"/>
                </a:solidFill>
                <a:latin typeface="Calibri"/>
              </a:rPr>
              <a:t> </a:t>
            </a:r>
            <a:r>
              <a:rPr lang="fr-FR" noProof="0" dirty="0"/>
              <a:t>à partir des  expériences simples, les facteurs influençant le courant électrique induit dans une bobine, je suis les étapes suivantes:</a:t>
            </a:r>
          </a:p>
        </p:txBody>
      </p:sp>
      <p:sp>
        <p:nvSpPr>
          <p:cNvPr id="3" name="Espace réservé du contenu 2"/>
          <p:cNvSpPr>
            <a:spLocks noGrp="1"/>
          </p:cNvSpPr>
          <p:nvPr>
            <p:ph sz="quarter" idx="11"/>
          </p:nvPr>
        </p:nvSpPr>
        <p:spPr>
          <a:xfrm>
            <a:off x="669249" y="734081"/>
            <a:ext cx="10277475" cy="268287"/>
          </a:xfrm>
        </p:spPr>
        <p:txBody>
          <a:bodyPr/>
          <a:lstStyle/>
          <a:p>
            <a:r>
              <a:rPr lang="fr-FR" noProof="0" dirty="0"/>
              <a:t>L’</a:t>
            </a:r>
            <a:r>
              <a:rPr lang="fr-FR" noProof="0" dirty="0" err="1"/>
              <a:t>enseignant.e</a:t>
            </a:r>
            <a:r>
              <a:rPr lang="fr-FR" noProof="0" dirty="0"/>
              <a:t> invite les élèves à participer en rappelant les différentes étapes pour identifier le facteur étudié et expliquer son influence sur l’intensité du courant induit.</a:t>
            </a:r>
          </a:p>
        </p:txBody>
      </p:sp>
      <p:sp>
        <p:nvSpPr>
          <p:cNvPr id="8" name="Rectangle 7"/>
          <p:cNvSpPr/>
          <p:nvPr/>
        </p:nvSpPr>
        <p:spPr>
          <a:xfrm>
            <a:off x="771155" y="1957218"/>
            <a:ext cx="10649689" cy="3636060"/>
          </a:xfrm>
          <a:prstGeom prst="rect">
            <a:avLst/>
          </a:prstGeom>
          <a:solidFill>
            <a:schemeClr val="bg1">
              <a:lumMod val="95000"/>
            </a:schemeClr>
          </a:solidFill>
          <a:ln w="28575">
            <a:noFill/>
          </a:ln>
        </p:spPr>
        <p:txBody>
          <a:bodyPr wrap="square">
            <a:spAutoFit/>
          </a:bodyPr>
          <a:lstStyle/>
          <a:p>
            <a:pPr marL="350838" indent="-342900" algn="just" defTabSz="914400">
              <a:lnSpc>
                <a:spcPct val="250000"/>
              </a:lnSpc>
              <a:buClr>
                <a:srgbClr val="C00000"/>
              </a:buClr>
              <a:buFont typeface="Wingdings" panose="05000000000000000000" pitchFamily="2" charset="2"/>
              <a:buChar char="q"/>
              <a:defRPr/>
            </a:pPr>
            <a:r>
              <a:rPr lang="fr-FR" sz="2400" kern="0" noProof="0" dirty="0"/>
              <a:t>Je fais </a:t>
            </a:r>
            <a:r>
              <a:rPr lang="fr-FR" sz="2400" kern="0" noProof="0" dirty="0">
                <a:solidFill>
                  <a:srgbClr val="FF0000"/>
                </a:solidFill>
              </a:rPr>
              <a:t>varier</a:t>
            </a:r>
            <a:r>
              <a:rPr lang="fr-FR" sz="2400" kern="0" noProof="0" dirty="0"/>
              <a:t> le facteur étudié et je relève les résultats.</a:t>
            </a:r>
          </a:p>
          <a:p>
            <a:pPr marL="350838" indent="-342900" algn="just" defTabSz="914400">
              <a:lnSpc>
                <a:spcPct val="250000"/>
              </a:lnSpc>
              <a:buClr>
                <a:srgbClr val="C00000"/>
              </a:buClr>
              <a:buFont typeface="Wingdings" panose="05000000000000000000" pitchFamily="2" charset="2"/>
              <a:buChar char="q"/>
              <a:defRPr/>
            </a:pPr>
            <a:r>
              <a:rPr lang="fr-FR" sz="2400" kern="0" noProof="0" dirty="0"/>
              <a:t>J’</a:t>
            </a:r>
            <a:r>
              <a:rPr lang="fr-FR" sz="2400" kern="0" noProof="0" dirty="0">
                <a:solidFill>
                  <a:srgbClr val="FF0000"/>
                </a:solidFill>
              </a:rPr>
              <a:t>organise</a:t>
            </a:r>
            <a:r>
              <a:rPr lang="fr-FR" sz="2400" kern="0" noProof="0" dirty="0"/>
              <a:t> les résultats sous forme de tableau.</a:t>
            </a:r>
          </a:p>
          <a:p>
            <a:pPr marL="350838" indent="-342900" algn="just" defTabSz="914400">
              <a:lnSpc>
                <a:spcPct val="250000"/>
              </a:lnSpc>
              <a:buClr>
                <a:srgbClr val="C00000"/>
              </a:buClr>
              <a:buFont typeface="Wingdings" panose="05000000000000000000" pitchFamily="2" charset="2"/>
              <a:buChar char="q"/>
              <a:defRPr/>
            </a:pPr>
            <a:r>
              <a:rPr lang="fr-FR" sz="2400" kern="0" noProof="0" dirty="0"/>
              <a:t>J’</a:t>
            </a:r>
            <a:r>
              <a:rPr lang="fr-FR" sz="2400" kern="0" noProof="0" dirty="0">
                <a:solidFill>
                  <a:srgbClr val="FF0000"/>
                </a:solidFill>
              </a:rPr>
              <a:t>observe</a:t>
            </a:r>
            <a:r>
              <a:rPr lang="fr-FR" sz="2400" kern="0" noProof="0" dirty="0"/>
              <a:t> les résultats obtenus.</a:t>
            </a:r>
          </a:p>
          <a:p>
            <a:pPr marL="350838" indent="-342900" algn="just" defTabSz="914400">
              <a:lnSpc>
                <a:spcPct val="250000"/>
              </a:lnSpc>
              <a:buClr>
                <a:srgbClr val="C00000"/>
              </a:buClr>
              <a:buFont typeface="Wingdings" panose="05000000000000000000" pitchFamily="2" charset="2"/>
              <a:buChar char="q"/>
              <a:defRPr/>
            </a:pPr>
            <a:r>
              <a:rPr lang="fr-FR" sz="2400" kern="0" noProof="0" dirty="0"/>
              <a:t>J’en </a:t>
            </a:r>
            <a:r>
              <a:rPr lang="fr-FR" sz="2400" kern="0" noProof="0" dirty="0">
                <a:solidFill>
                  <a:srgbClr val="FF0000"/>
                </a:solidFill>
              </a:rPr>
              <a:t>déduis</a:t>
            </a:r>
            <a:r>
              <a:rPr lang="fr-FR" sz="2400" kern="0" noProof="0" dirty="0"/>
              <a:t> une conclusion.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up)">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up)">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up)">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fr-FR" noProof="0" dirty="0"/>
              <a:t>On termine par la carte lexicale de la séance. Retenez-le!</a:t>
            </a:r>
          </a:p>
        </p:txBody>
      </p:sp>
      <p:sp>
        <p:nvSpPr>
          <p:cNvPr id="5" name="Espace réservé du texte 2"/>
          <p:cNvSpPr>
            <a:spLocks noGrp="1"/>
          </p:cNvSpPr>
          <p:nvPr>
            <p:ph sz="quarter" idx="11"/>
          </p:nvPr>
        </p:nvSpPr>
        <p:spPr/>
        <p:txBody>
          <a:bodyPr>
            <a:normAutofit lnSpcReduction="10000"/>
          </a:bodyPr>
          <a:lstStyle/>
          <a:p>
            <a:pPr marL="0" indent="0">
              <a:buNone/>
            </a:pPr>
            <a:endParaRPr lang="fr-FR" sz="1400" i="1" noProof="0" dirty="0">
              <a:solidFill>
                <a:schemeClr val="bg1">
                  <a:lumMod val="65000"/>
                </a:schemeClr>
              </a:solidFill>
              <a:latin typeface="Calibri" panose="020F0502020204030204" pitchFamily="34" charset="0"/>
              <a:cs typeface="Calibri" panose="020F0502020204030204" pitchFamily="34" charset="0"/>
            </a:endParaRPr>
          </a:p>
        </p:txBody>
      </p:sp>
      <p:pic>
        <p:nvPicPr>
          <p:cNvPr id="2" name="Image 8"/>
          <p:cNvPicPr>
            <a:picLocks noChangeAspect="1"/>
          </p:cNvPicPr>
          <p:nvPr/>
        </p:nvPicPr>
        <p:blipFill>
          <a:blip r:embed="rId3"/>
          <a:stretch>
            <a:fillRect/>
          </a:stretch>
        </p:blipFill>
        <p:spPr>
          <a:xfrm>
            <a:off x="11176808" y="212713"/>
            <a:ext cx="583170" cy="583170"/>
          </a:xfrm>
          <a:prstGeom prst="rect">
            <a:avLst/>
          </a:prstGeom>
        </p:spPr>
      </p:pic>
      <p:grpSp>
        <p:nvGrpSpPr>
          <p:cNvPr id="25" name="Groupe 71"/>
          <p:cNvGrpSpPr/>
          <p:nvPr/>
        </p:nvGrpSpPr>
        <p:grpSpPr>
          <a:xfrm>
            <a:off x="437113" y="1251508"/>
            <a:ext cx="11463355" cy="5059905"/>
            <a:chOff x="380712" y="1645615"/>
            <a:chExt cx="11463355" cy="5027191"/>
          </a:xfrm>
        </p:grpSpPr>
        <p:sp>
          <p:nvSpPr>
            <p:cNvPr id="26" name="Rectangle 25"/>
            <p:cNvSpPr/>
            <p:nvPr/>
          </p:nvSpPr>
          <p:spPr>
            <a:xfrm>
              <a:off x="380712" y="2141446"/>
              <a:ext cx="11428467" cy="4531360"/>
            </a:xfrm>
            <a:prstGeom prst="rect">
              <a:avLst/>
            </a:prstGeom>
            <a:solidFill>
              <a:srgbClr val="FFFFFF">
                <a:lumMod val="95000"/>
              </a:srgbClr>
            </a:solidFill>
            <a:ln w="25400" cap="flat" cmpd="sng" algn="ctr">
              <a:solidFill>
                <a:srgbClr val="0097A7"/>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dirty="0">
                <a:ln>
                  <a:noFill/>
                </a:ln>
                <a:solidFill>
                  <a:srgbClr val="FFFFFF"/>
                </a:solidFill>
                <a:effectLst/>
                <a:uLnTx/>
                <a:uFillTx/>
                <a:latin typeface="Arial"/>
                <a:ea typeface="+mn-ea"/>
                <a:cs typeface="+mn-cs"/>
              </a:endParaRPr>
            </a:p>
          </p:txBody>
        </p:sp>
        <p:sp>
          <p:nvSpPr>
            <p:cNvPr id="31" name="Rectangle à coins arrondis 2"/>
            <p:cNvSpPr/>
            <p:nvPr/>
          </p:nvSpPr>
          <p:spPr>
            <a:xfrm>
              <a:off x="4784214" y="3464614"/>
              <a:ext cx="2702560" cy="1371598"/>
            </a:xfrm>
            <a:prstGeom prst="roundRect">
              <a:avLst/>
            </a:prstGeom>
            <a:solidFill>
              <a:srgbClr val="FFAB40">
                <a:lumMod val="20000"/>
                <a:lumOff val="80000"/>
              </a:srgbClr>
            </a:solidFill>
            <a:ln w="25400" cap="flat" cmpd="sng" algn="ctr">
              <a:solidFill>
                <a:srgbClr val="FFC000"/>
              </a:solidFill>
              <a:prstDash val="solid"/>
            </a:ln>
            <a:effectLst/>
          </p:spPr>
          <p:txBody>
            <a:bodyPr rtlCol="0" anchor="ctr"/>
            <a:lstStyle/>
            <a:p>
              <a:pPr lvl="0" algn="ctr">
                <a:defRPr/>
              </a:pPr>
              <a:r>
                <a:rPr lang="fr-FR" b="1" noProof="0" dirty="0">
                  <a:solidFill>
                    <a:prstClr val="black"/>
                  </a:solidFill>
                </a:rPr>
                <a:t>Identifier les facteurs influençant le courant électrique induit dans une bobine.</a:t>
              </a:r>
            </a:p>
          </p:txBody>
        </p:sp>
        <p:sp>
          <p:nvSpPr>
            <p:cNvPr id="32" name="Rectangle à coins arrondis 17"/>
            <p:cNvSpPr/>
            <p:nvPr/>
          </p:nvSpPr>
          <p:spPr>
            <a:xfrm>
              <a:off x="1003405" y="3156837"/>
              <a:ext cx="2216165" cy="1330861"/>
            </a:xfrm>
            <a:prstGeom prst="roundRect">
              <a:avLst>
                <a:gd name="adj" fmla="val 8096"/>
              </a:avLst>
            </a:prstGeom>
            <a:solidFill>
              <a:srgbClr val="FFAB40">
                <a:lumMod val="20000"/>
                <a:lumOff val="80000"/>
              </a:srgbClr>
            </a:solidFill>
            <a:ln w="25400" cap="flat" cmpd="sng" algn="ctr">
              <a:solidFill>
                <a:srgbClr val="FFC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000" b="1" i="0" u="none" strike="noStrike" kern="0" cap="none" spc="0" normalizeH="0" baseline="0" noProof="0" dirty="0">
                <a:ln>
                  <a:noFill/>
                </a:ln>
                <a:solidFill>
                  <a:srgbClr val="000000"/>
                </a:solidFill>
                <a:effectLst/>
                <a:uLnTx/>
                <a:uFillTx/>
                <a:latin typeface="Arial"/>
                <a:ea typeface="+mn-ea"/>
                <a:cs typeface="+mn-cs"/>
              </a:endParaRPr>
            </a:p>
          </p:txBody>
        </p:sp>
        <p:sp>
          <p:nvSpPr>
            <p:cNvPr id="33" name="ZoneTexte 3"/>
            <p:cNvSpPr txBox="1"/>
            <p:nvPr/>
          </p:nvSpPr>
          <p:spPr>
            <a:xfrm>
              <a:off x="5548033" y="3156837"/>
              <a:ext cx="95369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a:ln>
                    <a:noFill/>
                  </a:ln>
                  <a:solidFill>
                    <a:srgbClr val="000000"/>
                  </a:solidFill>
                  <a:effectLst/>
                  <a:uLnTx/>
                  <a:uFillTx/>
                  <a:latin typeface="Arial"/>
                  <a:ea typeface="+mn-ea"/>
                  <a:cs typeface="+mn-cs"/>
                </a:rPr>
                <a:t>Ma tâche</a:t>
              </a:r>
            </a:p>
          </p:txBody>
        </p:sp>
        <p:sp>
          <p:nvSpPr>
            <p:cNvPr id="35" name="Rectangle à coins arrondis 24"/>
            <p:cNvSpPr/>
            <p:nvPr/>
          </p:nvSpPr>
          <p:spPr>
            <a:xfrm>
              <a:off x="8432608" y="2822723"/>
              <a:ext cx="2430737" cy="1243992"/>
            </a:xfrm>
            <a:prstGeom prst="roundRect">
              <a:avLst/>
            </a:prstGeom>
            <a:solidFill>
              <a:srgbClr val="0097A7">
                <a:alpha val="30000"/>
              </a:srgbClr>
            </a:solidFill>
            <a:ln w="25400" cap="flat" cmpd="sng" algn="ctr">
              <a:solidFill>
                <a:srgbClr val="0097A7"/>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0" cap="none" spc="0" normalizeH="0" baseline="0" noProof="0" dirty="0">
                <a:ln>
                  <a:noFill/>
                </a:ln>
                <a:solidFill>
                  <a:srgbClr val="000000"/>
                </a:solidFill>
                <a:effectLst/>
                <a:uLnTx/>
                <a:uFillTx/>
                <a:latin typeface="Arial"/>
                <a:ea typeface="+mn-ea"/>
                <a:cs typeface="+mn-cs"/>
              </a:endParaRPr>
            </a:p>
          </p:txBody>
        </p:sp>
        <p:sp>
          <p:nvSpPr>
            <p:cNvPr id="36" name="ZoneTexte 27"/>
            <p:cNvSpPr txBox="1"/>
            <p:nvPr/>
          </p:nvSpPr>
          <p:spPr>
            <a:xfrm>
              <a:off x="8504976" y="2405090"/>
              <a:ext cx="2286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a:ln>
                    <a:noFill/>
                  </a:ln>
                  <a:solidFill>
                    <a:srgbClr val="000000"/>
                  </a:solidFill>
                  <a:effectLst/>
                  <a:uLnTx/>
                  <a:uFillTx/>
                  <a:latin typeface="Arial"/>
                  <a:ea typeface="+mn-ea"/>
                  <a:cs typeface="+mn-cs"/>
                </a:rPr>
                <a:t>Verbes de consigne</a:t>
              </a:r>
            </a:p>
          </p:txBody>
        </p:sp>
        <p:sp>
          <p:nvSpPr>
            <p:cNvPr id="38" name="Rectangle à coins arrondis 28"/>
            <p:cNvSpPr/>
            <p:nvPr/>
          </p:nvSpPr>
          <p:spPr>
            <a:xfrm>
              <a:off x="903718" y="5583207"/>
              <a:ext cx="10021389" cy="996709"/>
            </a:xfrm>
            <a:prstGeom prst="roundRect">
              <a:avLst/>
            </a:prstGeom>
            <a:solidFill>
              <a:srgbClr val="4285F4">
                <a:lumMod val="20000"/>
                <a:lumOff val="80000"/>
              </a:srgbClr>
            </a:solidFill>
            <a:ln w="25400" cap="flat" cmpd="sng" algn="ctr">
              <a:solidFill>
                <a:srgbClr val="4285F4"/>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1" i="0" u="none" strike="noStrike" kern="0" cap="none" spc="0" normalizeH="0" baseline="0" noProof="0" dirty="0">
                <a:ln>
                  <a:noFill/>
                </a:ln>
                <a:solidFill>
                  <a:srgbClr val="000000"/>
                </a:solidFill>
                <a:effectLst/>
                <a:uLnTx/>
                <a:uFillTx/>
                <a:latin typeface="Arial"/>
                <a:ea typeface="+mn-ea"/>
                <a:cs typeface="+mn-cs"/>
              </a:endParaRPr>
            </a:p>
          </p:txBody>
        </p:sp>
        <p:sp>
          <p:nvSpPr>
            <p:cNvPr id="39" name="ZoneTexte 29"/>
            <p:cNvSpPr txBox="1"/>
            <p:nvPr/>
          </p:nvSpPr>
          <p:spPr>
            <a:xfrm>
              <a:off x="3722812" y="5262022"/>
              <a:ext cx="2407021" cy="3057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a:ln>
                    <a:noFill/>
                  </a:ln>
                  <a:solidFill>
                    <a:srgbClr val="000000"/>
                  </a:solidFill>
                  <a:effectLst/>
                  <a:uLnTx/>
                  <a:uFillTx/>
                  <a:latin typeface="Arial"/>
                  <a:ea typeface="+mn-ea"/>
                  <a:cs typeface="+mn-cs"/>
                </a:rPr>
                <a:t>Structure pour répondre</a:t>
              </a:r>
            </a:p>
          </p:txBody>
        </p:sp>
        <p:cxnSp>
          <p:nvCxnSpPr>
            <p:cNvPr id="40" name="Connecteur en angle 5"/>
            <p:cNvCxnSpPr>
              <a:cxnSpLocks/>
              <a:stCxn id="32" idx="3"/>
              <a:endCxn id="31" idx="1"/>
            </p:cNvCxnSpPr>
            <p:nvPr/>
          </p:nvCxnSpPr>
          <p:spPr>
            <a:xfrm>
              <a:off x="3219570" y="3822268"/>
              <a:ext cx="1564644" cy="328146"/>
            </a:xfrm>
            <a:prstGeom prst="bentConnector3">
              <a:avLst/>
            </a:prstGeom>
            <a:noFill/>
            <a:ln w="9525" cap="flat" cmpd="sng" algn="ctr">
              <a:solidFill>
                <a:srgbClr val="FFAB40"/>
              </a:solidFill>
              <a:prstDash val="solid"/>
            </a:ln>
            <a:effectLst/>
          </p:spPr>
        </p:cxnSp>
        <p:sp>
          <p:nvSpPr>
            <p:cNvPr id="41" name="ZoneTexte 9"/>
            <p:cNvSpPr txBox="1"/>
            <p:nvPr/>
          </p:nvSpPr>
          <p:spPr>
            <a:xfrm>
              <a:off x="1003405" y="3153809"/>
              <a:ext cx="2216165" cy="1657428"/>
            </a:xfrm>
            <a:prstGeom prst="rect">
              <a:avLst/>
            </a:prstGeom>
            <a:noFill/>
          </p:spPr>
          <p:txBody>
            <a:bodyPr wrap="square" rtlCol="0">
              <a:spAutoFit/>
            </a:bodyPr>
            <a:lstStyle/>
            <a:p>
              <a:pPr marL="92075" lvl="0" indent="-92075" defTabSz="914400">
                <a:lnSpc>
                  <a:spcPct val="150000"/>
                </a:lnSpc>
                <a:buFont typeface="Arial" panose="020B0604020202020204" pitchFamily="34" charset="0"/>
                <a:buChar char="•"/>
                <a:defRPr/>
              </a:pPr>
              <a:r>
                <a:rPr lang="fr-FR" sz="1400" kern="0" noProof="0" dirty="0">
                  <a:solidFill>
                    <a:srgbClr val="000000"/>
                  </a:solidFill>
                  <a:latin typeface="Arial"/>
                </a:rPr>
                <a:t>Bobine</a:t>
              </a:r>
            </a:p>
            <a:p>
              <a:pPr marL="92075" lvl="0" indent="-92075" defTabSz="914400">
                <a:lnSpc>
                  <a:spcPct val="150000"/>
                </a:lnSpc>
                <a:buFont typeface="Arial" panose="020B0604020202020204" pitchFamily="34" charset="0"/>
                <a:buChar char="•"/>
                <a:defRPr/>
              </a:pPr>
              <a:r>
                <a:rPr lang="fr-FR" sz="1400" kern="0" noProof="0" dirty="0">
                  <a:solidFill>
                    <a:srgbClr val="000000"/>
                  </a:solidFill>
                  <a:latin typeface="Arial"/>
                </a:rPr>
                <a:t>Aimant</a:t>
              </a:r>
            </a:p>
            <a:p>
              <a:pPr marL="92075" lvl="0" indent="-92075" defTabSz="914400">
                <a:lnSpc>
                  <a:spcPct val="150000"/>
                </a:lnSpc>
                <a:buFont typeface="Arial" panose="020B0604020202020204" pitchFamily="34" charset="0"/>
                <a:buChar char="•"/>
                <a:defRPr/>
              </a:pPr>
              <a:r>
                <a:rPr lang="fr-FR" sz="1400" kern="0" noProof="0" dirty="0">
                  <a:solidFill>
                    <a:srgbClr val="000000"/>
                  </a:solidFill>
                  <a:latin typeface="Arial"/>
                </a:rPr>
                <a:t>Courant électrique induit</a:t>
              </a:r>
            </a:p>
            <a:p>
              <a:pPr marL="92075" lvl="0" indent="-92075" defTabSz="914400">
                <a:lnSpc>
                  <a:spcPct val="150000"/>
                </a:lnSpc>
                <a:buFont typeface="Arial" panose="020B0604020202020204" pitchFamily="34" charset="0"/>
                <a:buChar char="•"/>
                <a:defRPr/>
              </a:pPr>
              <a:r>
                <a:rPr lang="fr-FR" sz="1400" kern="0" noProof="0" dirty="0">
                  <a:solidFill>
                    <a:srgbClr val="000000"/>
                  </a:solidFill>
                  <a:latin typeface="Arial"/>
                </a:rPr>
                <a:t>Facteur</a:t>
              </a:r>
              <a:endParaRPr kumimoji="0" lang="fr-FR" sz="1400" b="0" i="0" u="none" strike="noStrike" kern="0" cap="none" spc="0" normalizeH="0" baseline="0" noProof="0" dirty="0">
                <a:ln>
                  <a:noFill/>
                </a:ln>
                <a:solidFill>
                  <a:srgbClr val="000000"/>
                </a:solidFill>
                <a:effectLst/>
                <a:uLnTx/>
                <a:uFillTx/>
                <a:latin typeface="Arial"/>
                <a:ea typeface="+mn-ea"/>
                <a:cs typeface="+mn-cs"/>
              </a:endParaRPr>
            </a:p>
            <a:p>
              <a:pPr marL="92075" lvl="0" indent="-92075" defTabSz="914400">
                <a:lnSpc>
                  <a:spcPct val="150000"/>
                </a:lnSpc>
                <a:buFont typeface="Arial" panose="020B0604020202020204" pitchFamily="34" charset="0"/>
                <a:buChar char="•"/>
                <a:defRPr/>
              </a:pPr>
              <a:endParaRPr lang="fr-FR" sz="1400" kern="0" noProof="0" dirty="0">
                <a:solidFill>
                  <a:srgbClr val="000000"/>
                </a:solidFill>
                <a:latin typeface="Arial"/>
              </a:endParaRPr>
            </a:p>
          </p:txBody>
        </p:sp>
        <p:sp>
          <p:nvSpPr>
            <p:cNvPr id="43" name="ZoneTexte 32"/>
            <p:cNvSpPr txBox="1"/>
            <p:nvPr/>
          </p:nvSpPr>
          <p:spPr>
            <a:xfrm>
              <a:off x="8768952" y="2781689"/>
              <a:ext cx="1843091" cy="1376041"/>
            </a:xfrm>
            <a:prstGeom prst="rect">
              <a:avLst/>
            </a:prstGeom>
            <a:noFill/>
          </p:spPr>
          <p:txBody>
            <a:bodyPr wrap="square" rtlCol="0">
              <a:spAutoFit/>
            </a:bodyPr>
            <a:lstStyle/>
            <a:p>
              <a:pPr marL="176213" indent="-176213" defTabSz="914400">
                <a:lnSpc>
                  <a:spcPct val="150000"/>
                </a:lnSpc>
                <a:buFont typeface="Arial" panose="020B0604020202020204" pitchFamily="34" charset="0"/>
                <a:buChar char="•"/>
                <a:defRPr/>
              </a:pPr>
              <a:r>
                <a:rPr lang="fr-FR" sz="1400" kern="0" noProof="0" dirty="0">
                  <a:solidFill>
                    <a:srgbClr val="000000"/>
                  </a:solidFill>
                  <a:latin typeface="Arial"/>
                </a:rPr>
                <a:t>Identifier</a:t>
              </a:r>
            </a:p>
            <a:p>
              <a:pPr marL="176213" indent="-176213" defTabSz="914400">
                <a:lnSpc>
                  <a:spcPct val="150000"/>
                </a:lnSpc>
                <a:buFont typeface="Arial" panose="020B0604020202020204" pitchFamily="34" charset="0"/>
                <a:buChar char="•"/>
                <a:defRPr/>
              </a:pPr>
              <a:r>
                <a:rPr lang="fr-FR" sz="1400" kern="0" noProof="0" dirty="0">
                  <a:solidFill>
                    <a:srgbClr val="000000"/>
                  </a:solidFill>
                  <a:latin typeface="Arial"/>
                </a:rPr>
                <a:t>Conclure</a:t>
              </a:r>
            </a:p>
            <a:p>
              <a:pPr marL="176213" indent="-176213" defTabSz="914400">
                <a:lnSpc>
                  <a:spcPct val="150000"/>
                </a:lnSpc>
                <a:buFont typeface="Arial" panose="020B0604020202020204" pitchFamily="34" charset="0"/>
                <a:buChar char="•"/>
                <a:defRPr/>
              </a:pPr>
              <a:r>
                <a:rPr lang="fr-FR" sz="1400" kern="0" noProof="0" dirty="0">
                  <a:solidFill>
                    <a:srgbClr val="000000"/>
                  </a:solidFill>
                  <a:latin typeface="Arial"/>
                </a:rPr>
                <a:t>Augmenter </a:t>
              </a:r>
            </a:p>
            <a:p>
              <a:pPr marL="176213" indent="-176213" defTabSz="914400">
                <a:lnSpc>
                  <a:spcPct val="150000"/>
                </a:lnSpc>
                <a:buFont typeface="Arial" panose="020B0604020202020204" pitchFamily="34" charset="0"/>
                <a:buChar char="•"/>
                <a:defRPr/>
              </a:pPr>
              <a:r>
                <a:rPr lang="fr-FR" sz="1400" kern="0" noProof="0" dirty="0">
                  <a:solidFill>
                    <a:srgbClr val="000000"/>
                  </a:solidFill>
                  <a:latin typeface="Arial"/>
                </a:rPr>
                <a:t>Diminuer   </a:t>
              </a:r>
            </a:p>
          </p:txBody>
        </p:sp>
        <p:cxnSp>
          <p:nvCxnSpPr>
            <p:cNvPr id="44" name="Connecteur en angle 39"/>
            <p:cNvCxnSpPr>
              <a:cxnSpLocks/>
              <a:stCxn id="31" idx="3"/>
            </p:cNvCxnSpPr>
            <p:nvPr/>
          </p:nvCxnSpPr>
          <p:spPr>
            <a:xfrm flipV="1">
              <a:off x="7486774" y="3621481"/>
              <a:ext cx="1056448" cy="528932"/>
            </a:xfrm>
            <a:prstGeom prst="bentConnector3">
              <a:avLst>
                <a:gd name="adj1" fmla="val 50000"/>
              </a:avLst>
            </a:prstGeom>
            <a:noFill/>
            <a:ln w="9525" cap="flat" cmpd="sng" algn="ctr">
              <a:solidFill>
                <a:srgbClr val="FFAB40"/>
              </a:solidFill>
              <a:prstDash val="solid"/>
            </a:ln>
            <a:effectLst/>
          </p:spPr>
        </p:cxnSp>
        <p:cxnSp>
          <p:nvCxnSpPr>
            <p:cNvPr id="45" name="Connecteur en angle 44"/>
            <p:cNvCxnSpPr>
              <a:cxnSpLocks/>
              <a:endCxn id="38" idx="0"/>
            </p:cNvCxnSpPr>
            <p:nvPr/>
          </p:nvCxnSpPr>
          <p:spPr>
            <a:xfrm rot="5400000">
              <a:off x="5656130" y="5125294"/>
              <a:ext cx="716197" cy="199631"/>
            </a:xfrm>
            <a:prstGeom prst="bentConnector3">
              <a:avLst>
                <a:gd name="adj1" fmla="val 50000"/>
              </a:avLst>
            </a:prstGeom>
            <a:noFill/>
            <a:ln w="9525" cap="flat" cmpd="sng" algn="ctr">
              <a:solidFill>
                <a:srgbClr val="FFAB40"/>
              </a:solidFill>
              <a:prstDash val="solid"/>
            </a:ln>
            <a:effectLst/>
          </p:spPr>
        </p:cxnSp>
        <p:sp>
          <p:nvSpPr>
            <p:cNvPr id="46" name="Rectangle 45"/>
            <p:cNvSpPr/>
            <p:nvPr/>
          </p:nvSpPr>
          <p:spPr>
            <a:xfrm>
              <a:off x="415600" y="1645615"/>
              <a:ext cx="11428467" cy="344835"/>
            </a:xfrm>
            <a:prstGeom prst="rect">
              <a:avLst/>
            </a:prstGeom>
            <a:solidFill>
              <a:srgbClr val="0097A7">
                <a:lumMod val="75000"/>
              </a:srgbClr>
            </a:solidFill>
            <a:ln w="25400" cap="flat" cmpd="sng" algn="ctr">
              <a:noFill/>
              <a:prstDash val="solid"/>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a:ln>
                    <a:noFill/>
                  </a:ln>
                  <a:solidFill>
                    <a:srgbClr val="FFFFFF"/>
                  </a:solidFill>
                  <a:effectLst/>
                  <a:uLnTx/>
                  <a:uFillTx/>
                  <a:latin typeface="Arial"/>
                  <a:ea typeface="+mn-ea"/>
                  <a:cs typeface="+mn-cs"/>
                </a:rPr>
                <a:t>MA CARTE LEXICALE</a:t>
              </a:r>
              <a:endParaRPr kumimoji="0" lang="fr-FR" sz="1200" b="1" i="0" u="none" strike="noStrike" kern="0" cap="none" spc="0" normalizeH="0" baseline="0" noProof="0" dirty="0">
                <a:ln>
                  <a:noFill/>
                </a:ln>
                <a:solidFill>
                  <a:srgbClr val="FFFFFF"/>
                </a:solidFill>
                <a:effectLst/>
                <a:uLnTx/>
                <a:uFillTx/>
                <a:latin typeface="Arial"/>
                <a:ea typeface="+mn-ea"/>
                <a:cs typeface="+mn-cs"/>
              </a:endParaRPr>
            </a:p>
          </p:txBody>
        </p:sp>
      </p:grpSp>
      <p:sp>
        <p:nvSpPr>
          <p:cNvPr id="47" name="ZoneTexte 20">
            <a:extLst>
              <a:ext uri="{FF2B5EF4-FFF2-40B4-BE49-F238E27FC236}">
                <a16:creationId xmlns:a16="http://schemas.microsoft.com/office/drawing/2014/main" id="{E8AA5182-2622-917E-6171-4E8B307C6789}"/>
              </a:ext>
            </a:extLst>
          </p:cNvPr>
          <p:cNvSpPr txBox="1"/>
          <p:nvPr/>
        </p:nvSpPr>
        <p:spPr>
          <a:xfrm>
            <a:off x="838200" y="2334401"/>
            <a:ext cx="2286000" cy="30777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a:ln>
                  <a:noFill/>
                </a:ln>
                <a:solidFill>
                  <a:srgbClr val="000000"/>
                </a:solidFill>
                <a:effectLst/>
                <a:uLnTx/>
                <a:uFillTx/>
                <a:latin typeface="Arial"/>
                <a:ea typeface="+mn-ea"/>
                <a:cs typeface="+mn-cs"/>
              </a:rPr>
              <a:t>Termes thématiques</a:t>
            </a:r>
          </a:p>
        </p:txBody>
      </p:sp>
      <p:sp>
        <p:nvSpPr>
          <p:cNvPr id="3" name="Rectangle 2"/>
          <p:cNvSpPr/>
          <p:nvPr/>
        </p:nvSpPr>
        <p:spPr>
          <a:xfrm>
            <a:off x="960120" y="5245723"/>
            <a:ext cx="10110220" cy="923330"/>
          </a:xfrm>
          <a:prstGeom prst="rect">
            <a:avLst/>
          </a:prstGeom>
        </p:spPr>
        <p:txBody>
          <a:bodyPr wrap="square">
            <a:spAutoFit/>
          </a:bodyPr>
          <a:lstStyle/>
          <a:p>
            <a:r>
              <a:rPr lang="fr-FR" noProof="0" dirty="0">
                <a:solidFill>
                  <a:prstClr val="black"/>
                </a:solidFill>
                <a:latin typeface="ArialMT-Light"/>
              </a:rPr>
              <a:t>Si la vitesse de mouvement de l’aimant/ le nombre de spires de la bobine/ la section de la bobine .............................., alors l’intensité du courant induit ...............................</a:t>
            </a:r>
          </a:p>
          <a:p>
            <a:r>
              <a:rPr lang="fr-FR" noProof="0" dirty="0">
                <a:solidFill>
                  <a:prstClr val="black"/>
                </a:solidFill>
                <a:latin typeface="ArialMT-Light"/>
              </a:rPr>
              <a:t>L’hypothèse est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8"/>
          <p:cNvPicPr>
            <a:picLocks noChangeAspect="1"/>
          </p:cNvPicPr>
          <p:nvPr/>
        </p:nvPicPr>
        <p:blipFill>
          <a:blip r:embed="rId2"/>
          <a:stretch>
            <a:fillRect/>
          </a:stretch>
        </p:blipFill>
        <p:spPr>
          <a:xfrm>
            <a:off x="11176808" y="212713"/>
            <a:ext cx="583170" cy="583170"/>
          </a:xfrm>
          <a:prstGeom prst="rect">
            <a:avLst/>
          </a:prstGeom>
        </p:spPr>
      </p:pic>
      <p:sp>
        <p:nvSpPr>
          <p:cNvPr id="17" name="ZoneTexte 16"/>
          <p:cNvSpPr txBox="1"/>
          <p:nvPr/>
        </p:nvSpPr>
        <p:spPr>
          <a:xfrm>
            <a:off x="2721158" y="2658615"/>
            <a:ext cx="5994911" cy="1569660"/>
          </a:xfrm>
          <a:prstGeom prst="rect">
            <a:avLst/>
          </a:prstGeom>
          <a:noFill/>
        </p:spPr>
        <p:txBody>
          <a:bodyPr wrap="none" rtlCol="0">
            <a:spAutoFit/>
          </a:bodyPr>
          <a:lstStyle/>
          <a:p>
            <a:pPr algn="just">
              <a:lnSpc>
                <a:spcPct val="150000"/>
              </a:lnSpc>
            </a:pPr>
            <a:r>
              <a:rPr lang="fr-FR" sz="3200" b="1" i="1" noProof="0" dirty="0"/>
              <a:t>Exercices 1 de la page 33</a:t>
            </a:r>
          </a:p>
          <a:p>
            <a:pPr algn="just">
              <a:lnSpc>
                <a:spcPct val="150000"/>
              </a:lnSpc>
            </a:pPr>
            <a:r>
              <a:rPr lang="fr-FR" sz="3200" b="1" i="1" noProof="0" dirty="0"/>
              <a:t>Défis 1, 2 (page 35) et 4 (page 36) </a:t>
            </a:r>
          </a:p>
        </p:txBody>
      </p:sp>
      <p:sp>
        <p:nvSpPr>
          <p:cNvPr id="2" name="Titre 1"/>
          <p:cNvSpPr>
            <a:spLocks noGrp="1"/>
          </p:cNvSpPr>
          <p:nvPr>
            <p:ph type="title"/>
          </p:nvPr>
        </p:nvSpPr>
        <p:spPr/>
        <p:txBody>
          <a:bodyPr/>
          <a:lstStyle/>
          <a:p>
            <a:r>
              <a:rPr lang="fr-FR" noProof="0" dirty="0"/>
              <a:t>Bravo à tous ! Révisez dans le livret ce que nous avons vu aujourd’hui et faites les exercices et les défis suivants :</a:t>
            </a:r>
          </a:p>
        </p:txBody>
      </p:sp>
      <p:sp>
        <p:nvSpPr>
          <p:cNvPr id="5" name="Espace réservé du contenu 4"/>
          <p:cNvSpPr>
            <a:spLocks noGrp="1"/>
          </p:cNvSpPr>
          <p:nvPr>
            <p:ph sz="quarter" idx="11"/>
          </p:nvPr>
        </p:nvSpPr>
        <p:spPr/>
        <p:txBody>
          <a:bodyPr/>
          <a:lstStyle/>
          <a:p>
            <a:r>
              <a:rPr lang="fr-FR" noProof="0" dirty="0"/>
              <a:t>L’</a:t>
            </a:r>
            <a:r>
              <a:rPr lang="fr-FR" noProof="0" dirty="0" err="1"/>
              <a:t>enseignant.e</a:t>
            </a:r>
            <a:r>
              <a:rPr lang="fr-FR" noProof="0" dirty="0"/>
              <a:t> incite les élèves à faire l’exercice à la maison et clore la séance.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812158" y="844906"/>
            <a:ext cx="10567685" cy="5198169"/>
            <a:chOff x="2184399" y="1402024"/>
            <a:chExt cx="7823200" cy="4942038"/>
          </a:xfrm>
        </p:grpSpPr>
        <p:sp>
          <p:nvSpPr>
            <p:cNvPr id="3" name="Rectangle : coins arrondis 10"/>
            <p:cNvSpPr/>
            <p:nvPr/>
          </p:nvSpPr>
          <p:spPr>
            <a:xfrm>
              <a:off x="2184399" y="1402024"/>
              <a:ext cx="7823200" cy="4942038"/>
            </a:xfrm>
            <a:prstGeom prst="roundRect">
              <a:avLst>
                <a:gd name="adj" fmla="val 2665"/>
              </a:avLst>
            </a:prstGeom>
            <a:solidFill>
              <a:schemeClr val="accent6">
                <a:lumMod val="40000"/>
                <a:lumOff val="60000"/>
              </a:schemeClr>
            </a:solidFill>
            <a:ln>
              <a:solidFill>
                <a:schemeClr val="accent6">
                  <a:lumMod val="40000"/>
                  <a:lumOff val="60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noProof="0" dirty="0">
                <a:solidFill>
                  <a:prstClr val="white"/>
                </a:solidFill>
                <a:latin typeface="Calibri" panose="020F0502020204030204"/>
                <a:sym typeface="Arial" panose="020B0604020202020204"/>
              </a:endParaRPr>
            </a:p>
          </p:txBody>
        </p:sp>
        <p:sp>
          <p:nvSpPr>
            <p:cNvPr id="4" name="Rectangle 3"/>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noProof="0" dirty="0">
                <a:solidFill>
                  <a:prstClr val="black"/>
                </a:solidFill>
                <a:latin typeface="Calibri" panose="020F0502020204030204"/>
                <a:sym typeface="Arial" panose="020B0604020202020204"/>
              </a:endParaRPr>
            </a:p>
          </p:txBody>
        </p:sp>
      </p:grpSp>
      <p:grpSp>
        <p:nvGrpSpPr>
          <p:cNvPr id="6" name="Group 38"/>
          <p:cNvGrpSpPr/>
          <p:nvPr/>
        </p:nvGrpSpPr>
        <p:grpSpPr>
          <a:xfrm>
            <a:off x="812159" y="829917"/>
            <a:ext cx="10567685" cy="5198169"/>
            <a:chOff x="2184400" y="1402025"/>
            <a:chExt cx="7823200" cy="4942038"/>
          </a:xfrm>
        </p:grpSpPr>
        <p:sp>
          <p:nvSpPr>
            <p:cNvPr id="8" name="Rectangle : coins arrondis 10"/>
            <p:cNvSpPr/>
            <p:nvPr/>
          </p:nvSpPr>
          <p:spPr>
            <a:xfrm>
              <a:off x="2184400" y="1402025"/>
              <a:ext cx="7823200" cy="4942038"/>
            </a:xfrm>
            <a:prstGeom prst="roundRect">
              <a:avLst>
                <a:gd name="adj" fmla="val 2665"/>
              </a:avLst>
            </a:prstGeom>
            <a:solidFill>
              <a:schemeClr val="accent6">
                <a:lumMod val="60000"/>
                <a:lumOff val="40000"/>
              </a:schemeClr>
            </a:solidFill>
            <a:ln>
              <a:solidFill>
                <a:schemeClr val="accent6">
                  <a:lumMod val="60000"/>
                  <a:lumOff val="40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endParaRPr lang="fr-FR" sz="1200" noProof="0" dirty="0">
                <a:solidFill>
                  <a:prstClr val="white"/>
                </a:solidFill>
                <a:highlight>
                  <a:srgbClr val="FFFF00"/>
                </a:highlight>
                <a:latin typeface="Calibri" panose="020F0502020204030204"/>
                <a:sym typeface="Arial" panose="020B0604020202020204"/>
              </a:endParaRPr>
            </a:p>
          </p:txBody>
        </p:sp>
        <p:sp>
          <p:nvSpPr>
            <p:cNvPr id="9" name="Rectangle 8"/>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200">
                <a:defRPr/>
              </a:pPr>
              <a:endParaRPr lang="fr-FR" sz="5600" b="1" noProof="0" dirty="0">
                <a:solidFill>
                  <a:prstClr val="black"/>
                </a:solidFill>
                <a:latin typeface="Calibri" panose="020F0502020204030204"/>
                <a:sym typeface="Arial" panose="020B0604020202020204"/>
              </a:endParaRPr>
            </a:p>
            <a:p>
              <a:pPr algn="ctr" defTabSz="457200">
                <a:defRPr/>
              </a:pPr>
              <a:endParaRPr lang="fr-FR" sz="5600" b="1" noProof="0" dirty="0">
                <a:solidFill>
                  <a:prstClr val="black"/>
                </a:solidFill>
                <a:latin typeface="Calibri" panose="020F0502020204030204"/>
                <a:sym typeface="Arial" panose="020B0604020202020204"/>
              </a:endParaRPr>
            </a:p>
            <a:p>
              <a:pPr algn="ctr" defTabSz="457200">
                <a:defRPr/>
              </a:pPr>
              <a:endParaRPr lang="fr-FR" sz="5600" b="1" noProof="0" dirty="0">
                <a:solidFill>
                  <a:prstClr val="black"/>
                </a:solidFill>
                <a:latin typeface="Calibri" panose="020F0502020204030204"/>
                <a:sym typeface="Arial" panose="020B0604020202020204"/>
              </a:endParaRPr>
            </a:p>
            <a:p>
              <a:pPr algn="ctr" defTabSz="457200">
                <a:defRPr/>
              </a:pPr>
              <a:endParaRPr lang="fr-FR" sz="5600" b="1" noProof="0" dirty="0">
                <a:solidFill>
                  <a:prstClr val="black"/>
                </a:solidFill>
                <a:latin typeface="Calibri" panose="020F0502020204030204"/>
                <a:sym typeface="Arial" panose="020B0604020202020204"/>
              </a:endParaRPr>
            </a:p>
            <a:p>
              <a:pPr algn="ctr" defTabSz="457200">
                <a:defRPr/>
              </a:pPr>
              <a:endParaRPr lang="fr-FR" sz="4800" i="1" noProof="0" dirty="0">
                <a:solidFill>
                  <a:prstClr val="black"/>
                </a:solidFill>
                <a:latin typeface="Calibri" panose="020F0502020204030204"/>
                <a:sym typeface="Arial" panose="020B0604020202020204"/>
              </a:endParaRPr>
            </a:p>
            <a:p>
              <a:pPr algn="ctr" defTabSz="457200">
                <a:defRPr/>
              </a:pPr>
              <a:r>
                <a:rPr lang="fr-FR" sz="4800" i="1" noProof="0" dirty="0">
                  <a:solidFill>
                    <a:prstClr val="black"/>
                  </a:solidFill>
                  <a:latin typeface="Calibri" panose="020F0502020204030204"/>
                  <a:sym typeface="Arial" panose="020B0604020202020204"/>
                </a:rPr>
                <a:t>À la prochaine séance!</a:t>
              </a:r>
            </a:p>
          </p:txBody>
        </p:sp>
      </p:grpSp>
      <p:pic>
        <p:nvPicPr>
          <p:cNvPr id="10" name="Google Shape;1141;p76"/>
          <p:cNvPicPr>
            <a:picLocks noChangeAspect="1"/>
          </p:cNvPicPr>
          <p:nvPr/>
        </p:nvPicPr>
        <p:blipFill>
          <a:blip r:embed="rId2"/>
          <a:srcRect/>
          <a:stretch>
            <a:fillRect/>
          </a:stretch>
        </p:blipFill>
        <p:spPr>
          <a:xfrm>
            <a:off x="4632837" y="1903731"/>
            <a:ext cx="2783680" cy="2783680"/>
          </a:xfrm>
          <a:prstGeom prst="rect">
            <a:avLst/>
          </a:prstGeom>
          <a:noFill/>
          <a:ln cap="flat">
            <a:noFill/>
          </a:ln>
        </p:spPr>
      </p:pic>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9389</TotalTime>
  <Words>3830</Words>
  <Application>Microsoft Office PowerPoint</Application>
  <PresentationFormat>Grand écran</PresentationFormat>
  <Paragraphs>560</Paragraphs>
  <Slides>70</Slides>
  <Notes>7</Notes>
  <HiddenSlides>4</HiddenSlides>
  <MMClips>0</MMClips>
  <ScaleCrop>false</ScaleCrop>
  <HeadingPairs>
    <vt:vector size="6" baseType="variant">
      <vt:variant>
        <vt:lpstr>Polices utilisées</vt:lpstr>
      </vt:variant>
      <vt:variant>
        <vt:i4>9</vt:i4>
      </vt:variant>
      <vt:variant>
        <vt:lpstr>Thème</vt:lpstr>
      </vt:variant>
      <vt:variant>
        <vt:i4>9</vt:i4>
      </vt:variant>
      <vt:variant>
        <vt:lpstr>Titres des diapositives</vt:lpstr>
      </vt:variant>
      <vt:variant>
        <vt:i4>70</vt:i4>
      </vt:variant>
    </vt:vector>
  </HeadingPairs>
  <TitlesOfParts>
    <vt:vector size="88" baseType="lpstr">
      <vt:lpstr>Aptos</vt:lpstr>
      <vt:lpstr>Arial</vt:lpstr>
      <vt:lpstr>ArialMT-Light</vt:lpstr>
      <vt:lpstr>Calibri</vt:lpstr>
      <vt:lpstr>Calibri-Bold</vt:lpstr>
      <vt:lpstr>Dosis</vt:lpstr>
      <vt:lpstr>Ink Free</vt:lpstr>
      <vt:lpstr>Times New Roman</vt:lpstr>
      <vt:lpstr>Wingdings</vt:lpstr>
      <vt:lpstr>Office Theme</vt:lpstr>
      <vt:lpstr>Custom Design</vt:lpstr>
      <vt:lpstr>1_Custom Design</vt:lpstr>
      <vt:lpstr>1_Office Theme</vt:lpstr>
      <vt:lpstr>3_Office Theme</vt:lpstr>
      <vt:lpstr>6_Office Theme</vt:lpstr>
      <vt:lpstr>7_Office Theme</vt:lpstr>
      <vt:lpstr>8_Office Theme</vt:lpstr>
      <vt:lpstr>2_Office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Bonjour ! Êtes-vous prêts à commencer notre séance ? Allons-y !</vt:lpstr>
      <vt:lpstr>Présentation PowerPoint</vt:lpstr>
      <vt:lpstr>Voici une situation en classe. Que remarquez-vous ? Ce comportement est-il approprié ? Pourquoi ? Que faudrait-il améliorer ou changer ?</vt:lpstr>
      <vt:lpstr>Présentation PowerPoint</vt:lpstr>
      <vt:lpstr>Présentation PowerPoint</vt:lpstr>
      <vt:lpstr>Présentation PowerPoint</vt:lpstr>
      <vt:lpstr>Choisir vrai ou faux.</vt:lpstr>
      <vt:lpstr>La réponse correcte est B : Un aimant possède deux pôles, appelés pôle nord et pôle sud.</vt:lpstr>
      <vt:lpstr>Répondre par ‘’Oui’’ ou ‘’Non’’.</vt:lpstr>
      <vt:lpstr>La réponse correcte est : Oui.</vt:lpstr>
      <vt:lpstr>Répondre par  Oui ou Non.</vt:lpstr>
      <vt:lpstr>La réponse correcte est : Oui (A). Le pôle sud de l’aiguille aimantée est attiré par le pôle nord de l’aimant droit.</vt:lpstr>
      <vt:lpstr>Répondre par Oui ou Non.</vt:lpstr>
      <vt:lpstr>La réponse correcte est Oui. Lorsqu’une tige en fer est introduite dans une bobine traversée par un courant, elle devient un électroaimant.</vt:lpstr>
      <vt:lpstr>Présentation PowerPoint</vt:lpstr>
      <vt:lpstr>Avant d’aborder notre tâche d’aujourd’hui, je vous présente la situation suivante:</vt:lpstr>
      <vt:lpstr>À la fin de cette séance, vous serez capables d’identifier, à partir d’expériences, les facteurs qui influencent le courant induit dans une bobine.</vt:lpstr>
      <vt:lpstr>Présentation PowerPoint</vt:lpstr>
      <vt:lpstr>Avant de répondre à cette question, examinons cette expérience. </vt:lpstr>
      <vt:lpstr>La déviation de l’aiguille du galvanomètre indique le passage du courant, ce qui montre que le mouvement de l’aimant a produit un courant induit dans la bobine.</vt:lpstr>
      <vt:lpstr>Il faut noter que le galvanomètre est un appareil qui met en évidence le passage du courant électrique.</vt:lpstr>
      <vt:lpstr>L’aiguille de galvanomètre peut se déplacer vers la droite ou vers la gauche, indiquant respectivement une intensité de courant positive ou négative.</vt:lpstr>
      <vt:lpstr>On peut utiliser un multimètre numérique en mode ampèremètre pour mettre en évidence le courant électrique induit dans la bobine.</vt:lpstr>
      <vt:lpstr>Soyez attentifs. Nous allons maintenant étudier les facteurs qui influencent le courant électrique induit. Commençons par le premier facteur.</vt:lpstr>
      <vt:lpstr>Soyez attentifs. Le deuxième facteur est le nombre de spires de la bobine. </vt:lpstr>
      <vt:lpstr>Le troisième facteur est la section de la bobine, c’est-à-dire la surface délimitée par chaque spire.</vt:lpstr>
      <vt:lpstr>Soyez attentifs. On récapitule : les facteurs dont dépend l’intensité du courant électrique induit dans une bobine sont :</vt:lpstr>
      <vt:lpstr>Présentation PowerPoint</vt:lpstr>
      <vt:lpstr>Présentation PowerPoint</vt:lpstr>
      <vt:lpstr>Voici notre tâche principale. Je vais vous montrer comment identifier les facteurs qui influencent le courant électrique induit dans une bobine.</vt:lpstr>
      <vt:lpstr>Pour réaliser cette tâche, je suis les étapes suivantes :</vt:lpstr>
      <vt:lpstr>Soyez attentifs. J’analyse la situation expérimentale et je formule une hypothèse. Le nombre de spires et la section de la bobine étant fixes. Le seul facteur qui varie est le mouvement de l’aimant, c’est-à-dire sa vitesse.</vt:lpstr>
      <vt:lpstr>La première étape de notre tâche consiste à réaliser l’expérience et à organiser les résultats obtenus sous forme de tableau.</vt:lpstr>
      <vt:lpstr>La deuxième étape de notre démarche consiste à analyser les résultats du tableau afin de déterminer comment la variable indépendante (la vitesse de l’aimant) influence la variable dépendante (l’intensité du courant induit), en précisant s’il y a augmentation, diminution ou invariance.</vt:lpstr>
      <vt:lpstr>Puis, je tire une conclusion. Enfin, je précise si l’hypothèse est confirmée ou infirmée.</vt:lpstr>
      <vt:lpstr>En bilan, pour identifier, à partir de résultats expérimentaux, les facteurs qui influencent le courant électrique induit dans une bobine, on suit les étapes suivantes :</vt:lpstr>
      <vt:lpstr>Présentation PowerPoint</vt:lpstr>
      <vt:lpstr>Fermez vos livrets, prenez vos ardoises et écrivez-y votre réponse. Choisissez la proposition correcte.</vt:lpstr>
      <vt:lpstr>La bonne réponse est C : Galvanomètre ; Bobine ; Aimant.</vt:lpstr>
      <vt:lpstr>Choisissez la proposition correcte.</vt:lpstr>
      <vt:lpstr>La bonne réponse est A.</vt:lpstr>
      <vt:lpstr>Prenez vos ardoises et écrivez-y votre réponse. Choisissez la proposition correcte.</vt:lpstr>
      <vt:lpstr>La bonne réponse C , c’est la section de la bobine.</vt:lpstr>
      <vt:lpstr>Choisissez vrai ou faux.</vt:lpstr>
      <vt:lpstr>La bonne réponse est : Vrai. Seul le facteur « la vitesse du mouvement de l’aimant » varie.</vt:lpstr>
      <vt:lpstr>Choisissez la proposition correcte.</vt:lpstr>
      <vt:lpstr>La bonne réponse est B : l’intensité du courant induit augmente.</vt:lpstr>
      <vt:lpstr>Présentation PowerPoint</vt:lpstr>
      <vt:lpstr>Maintenant, on va passer aux tâches à réaliser sur le livret. On commence par la tâche page 13 « Je m’entraîne en binôme ». Travaillez individuellement, puis discutez de vos réponses en binômes. </vt:lpstr>
      <vt:lpstr>On corrige la première question. </vt:lpstr>
      <vt:lpstr>On corrige la deuxième question. </vt:lpstr>
      <vt:lpstr>Présentation PowerPoint</vt:lpstr>
      <vt:lpstr>Maintenant c’est le moment de travailler tout seul. Prenez vos livrets page 24 et répondez individuellement aux questions de l’exercice 2. </vt:lpstr>
      <vt:lpstr>Le temps est terminé. Corrigeons ensemble l’exercice.</vt:lpstr>
      <vt:lpstr>À vous! Montrez-moi comment vous avez résolu cet exercice…</vt:lpstr>
      <vt:lpstr>Présentation PowerPoint</vt:lpstr>
      <vt:lpstr>Qui peut me dire ce que nous avons appris aujourd’hui?  </vt:lpstr>
      <vt:lpstr>Effectivement, nous avons appris à identifier, à partir d’expériences simples, les facteurs qui influencent le courant électrique induit dans une bobine.</vt:lpstr>
      <vt:lpstr>Qui peut me rappeler les étapes à suivre pour résoudre la tâche?  Pour identifier, à partir des  expériences simples, les facteurs influençant le courant électrique induit dans une bobine, je suis les étapes suivantes:</vt:lpstr>
      <vt:lpstr>On termine par la carte lexicale de la séance. Retenez-le!</vt:lpstr>
      <vt:lpstr>Bravo à tous ! Révisez dans le livret ce que nous avons vu aujourd’hui et faites les exercices et les défis suivants :</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D_Abdellah</dc:creator>
  <cp:lastModifiedBy>SALIM EL MOKHTAR</cp:lastModifiedBy>
  <cp:revision>2359</cp:revision>
  <cp:lastPrinted>2024-10-05T19:15:00Z</cp:lastPrinted>
  <dcterms:created xsi:type="dcterms:W3CDTF">2024-05-28T10:13:00Z</dcterms:created>
  <dcterms:modified xsi:type="dcterms:W3CDTF">2026-04-02T21:45:33Z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07BCFC6302C549B0B0C2BCAF22236F3C_12</vt:lpwstr>
  </property>
  <property fmtid="{D5CDD505-2E9C-101B-9397-08002B2CF9AE}" pid="3" name="KSOProductBuildVer">
    <vt:lpwstr>1036-12.9.0.21549</vt:lpwstr>
  </property>
</Properties>
</file>