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5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6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7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8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0" r:id="rId2"/>
    <p:sldMasterId id="2147483671" r:id="rId3"/>
    <p:sldMasterId id="2147483709" r:id="rId4"/>
    <p:sldMasterId id="2147483760" r:id="rId5"/>
    <p:sldMasterId id="2147483847" r:id="rId6"/>
    <p:sldMasterId id="2147483876" r:id="rId7"/>
    <p:sldMasterId id="2147483905" r:id="rId8"/>
    <p:sldMasterId id="2147483992" r:id="rId9"/>
  </p:sldMasterIdLst>
  <p:notesMasterIdLst>
    <p:notesMasterId r:id="rId83"/>
  </p:notesMasterIdLst>
  <p:handoutMasterIdLst>
    <p:handoutMasterId r:id="rId84"/>
  </p:handoutMasterIdLst>
  <p:sldIdLst>
    <p:sldId id="16777391" r:id="rId10"/>
    <p:sldId id="16777328" r:id="rId11"/>
    <p:sldId id="16777329" r:id="rId12"/>
    <p:sldId id="16777392" r:id="rId13"/>
    <p:sldId id="16777393" r:id="rId14"/>
    <p:sldId id="16777394" r:id="rId15"/>
    <p:sldId id="16777333" r:id="rId16"/>
    <p:sldId id="16777334" r:id="rId17"/>
    <p:sldId id="16777335" r:id="rId18"/>
    <p:sldId id="16777384" r:id="rId19"/>
    <p:sldId id="16777337" r:id="rId20"/>
    <p:sldId id="16777338" r:id="rId21"/>
    <p:sldId id="16777383" r:id="rId22"/>
    <p:sldId id="16777304" r:id="rId23"/>
    <p:sldId id="16777340" r:id="rId24"/>
    <p:sldId id="16777345" r:id="rId25"/>
    <p:sldId id="16777346" r:id="rId26"/>
    <p:sldId id="16777406" r:id="rId27"/>
    <p:sldId id="16777407" r:id="rId28"/>
    <p:sldId id="16777385" r:id="rId29"/>
    <p:sldId id="16777395" r:id="rId30"/>
    <p:sldId id="16777396" r:id="rId31"/>
    <p:sldId id="16777222" r:id="rId32"/>
    <p:sldId id="16777213" r:id="rId33"/>
    <p:sldId id="285" r:id="rId34"/>
    <p:sldId id="289" r:id="rId35"/>
    <p:sldId id="16777397" r:id="rId36"/>
    <p:sldId id="16777386" r:id="rId37"/>
    <p:sldId id="299" r:id="rId38"/>
    <p:sldId id="2147483642" r:id="rId39"/>
    <p:sldId id="16777277" r:id="rId40"/>
    <p:sldId id="16777300" r:id="rId41"/>
    <p:sldId id="16777376" r:id="rId42"/>
    <p:sldId id="16777377" r:id="rId43"/>
    <p:sldId id="262" r:id="rId44"/>
    <p:sldId id="2147483643" r:id="rId45"/>
    <p:sldId id="16777387" r:id="rId46"/>
    <p:sldId id="16777358" r:id="rId47"/>
    <p:sldId id="16777360" r:id="rId48"/>
    <p:sldId id="16777361" r:id="rId49"/>
    <p:sldId id="16777362" r:id="rId50"/>
    <p:sldId id="16777398" r:id="rId51"/>
    <p:sldId id="16777399" r:id="rId52"/>
    <p:sldId id="16777402" r:id="rId53"/>
    <p:sldId id="16777403" r:id="rId54"/>
    <p:sldId id="16777363" r:id="rId55"/>
    <p:sldId id="16777400" r:id="rId56"/>
    <p:sldId id="16777365" r:id="rId57"/>
    <p:sldId id="16777401" r:id="rId58"/>
    <p:sldId id="16777404" r:id="rId59"/>
    <p:sldId id="16777405" r:id="rId60"/>
    <p:sldId id="16777367" r:id="rId61"/>
    <p:sldId id="16777368" r:id="rId62"/>
    <p:sldId id="16777188" r:id="rId63"/>
    <p:sldId id="16777288" r:id="rId64"/>
    <p:sldId id="16777378" r:id="rId65"/>
    <p:sldId id="16777370" r:id="rId66"/>
    <p:sldId id="16777388" r:id="rId67"/>
    <p:sldId id="16777241" r:id="rId68"/>
    <p:sldId id="16777242" r:id="rId69"/>
    <p:sldId id="16777371" r:id="rId70"/>
    <p:sldId id="16777317" r:id="rId71"/>
    <p:sldId id="2147483638" r:id="rId72"/>
    <p:sldId id="279" r:id="rId73"/>
    <p:sldId id="280" r:id="rId74"/>
    <p:sldId id="281" r:id="rId75"/>
    <p:sldId id="2147483640" r:id="rId76"/>
    <p:sldId id="2147483641" r:id="rId77"/>
    <p:sldId id="346" r:id="rId78"/>
    <p:sldId id="16777257" r:id="rId79"/>
    <p:sldId id="4100253" r:id="rId80"/>
    <p:sldId id="286" r:id="rId81"/>
    <p:sldId id="16777208" r:id="rId8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0591"/>
    <a:srgbClr val="FF9900"/>
    <a:srgbClr val="0498EB"/>
    <a:srgbClr val="1B3EF7"/>
    <a:srgbClr val="C00000"/>
    <a:srgbClr val="1D9A78"/>
    <a:srgbClr val="000000"/>
    <a:srgbClr val="66CCFF"/>
    <a:srgbClr val="99CCFF"/>
    <a:srgbClr val="86C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049" autoAdjust="0"/>
    <p:restoredTop sz="94690" autoAdjust="0"/>
  </p:normalViewPr>
  <p:slideViewPr>
    <p:cSldViewPr snapToGrid="0">
      <p:cViewPr varScale="1">
        <p:scale>
          <a:sx n="87" d="100"/>
          <a:sy n="87" d="100"/>
        </p:scale>
        <p:origin x="114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1098"/>
    </p:cViewPr>
  </p:sorterViewPr>
  <p:notesViewPr>
    <p:cSldViewPr snapToGrid="0">
      <p:cViewPr varScale="1">
        <p:scale>
          <a:sx n="78" d="100"/>
          <a:sy n="78" d="100"/>
        </p:scale>
        <p:origin x="324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handoutMaster" Target="handoutMasters/handoutMaster1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slide" Target="slides/slide6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slide" Target="slides/slide71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theme" Target="theme/theme1.xml"/><Relationship Id="rId61" Type="http://schemas.openxmlformats.org/officeDocument/2006/relationships/slide" Target="slides/slide52.xml"/><Relationship Id="rId82" Type="http://schemas.openxmlformats.org/officeDocument/2006/relationships/slide" Target="slides/slide7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13/02/2026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13/02/2026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773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2F701E9-030C-9268-595D-BAFA661A1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C6B80F56-6885-3930-117C-247E1DDFB8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6E249C91-3FA6-4927-90B8-5751AB771F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62308CDD-7E16-EE6C-BD54-091F925D78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>
              <a:defRPr/>
            </a:pPr>
            <a:fld id="{7323401D-AD66-48E8-9BE6-514052742394}" type="slidenum">
              <a:rPr sz="1800">
                <a:solidFill>
                  <a:prstClr val="black"/>
                </a:solidFill>
                <a:latin typeface="Aptos" panose="02110004020202020204"/>
              </a:rPr>
              <a:pPr>
                <a:defRPr/>
              </a:pPr>
              <a:t>6</a:t>
            </a:fld>
            <a:endParaRPr lang="fr-FR" sz="14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0401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71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1869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microsoft.com/office/2007/relationships/hdphoto" Target="../media/hdphoto3.wdp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6" Type="http://schemas.microsoft.com/office/2007/relationships/hdphoto" Target="../media/hdphoto4.wdp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1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3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openxmlformats.org/officeDocument/2006/relationships/image" Target="../media/image32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microsoft.com/office/2007/relationships/hdphoto" Target="../media/hdphoto3.wdp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sv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openxmlformats.org/officeDocument/2006/relationships/image" Target="../media/image32.svg"/><Relationship Id="rId4" Type="http://schemas.openxmlformats.org/officeDocument/2006/relationships/image" Target="../media/image14.png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5.xml"/><Relationship Id="rId4" Type="http://schemas.microsoft.com/office/2007/relationships/hdphoto" Target="../media/hdphoto6.wdp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5.xml"/><Relationship Id="rId4" Type="http://schemas.microsoft.com/office/2007/relationships/hdphoto" Target="../media/hdphoto7.wdp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5.xml"/><Relationship Id="rId4" Type="http://schemas.microsoft.com/office/2007/relationships/hdphoto" Target="../media/hdphoto2.wdp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1.png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3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6.png"/><Relationship Id="rId5" Type="http://schemas.openxmlformats.org/officeDocument/2006/relationships/image" Target="../media/image32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microsoft.com/office/2007/relationships/hdphoto" Target="../media/hdphoto3.wdp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sv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6.png"/><Relationship Id="rId5" Type="http://schemas.openxmlformats.org/officeDocument/2006/relationships/image" Target="../media/image32.svg"/><Relationship Id="rId4" Type="http://schemas.openxmlformats.org/officeDocument/2006/relationships/image" Target="../media/image14.png"/></Relationships>
</file>

<file path=ppt/slideLayouts/_rels/slideLayout1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6.xml"/><Relationship Id="rId4" Type="http://schemas.microsoft.com/office/2007/relationships/hdphoto" Target="../media/hdphoto6.wdp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6.xml"/><Relationship Id="rId4" Type="http://schemas.microsoft.com/office/2007/relationships/hdphoto" Target="../media/hdphoto7.wdp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1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3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6.png"/><Relationship Id="rId5" Type="http://schemas.openxmlformats.org/officeDocument/2006/relationships/image" Target="../media/image32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microsoft.com/office/2007/relationships/hdphoto" Target="../media/hdphoto3.wdp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sv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6.png"/><Relationship Id="rId5" Type="http://schemas.openxmlformats.org/officeDocument/2006/relationships/image" Target="../media/image32.svg"/><Relationship Id="rId4" Type="http://schemas.openxmlformats.org/officeDocument/2006/relationships/image" Target="../media/image14.png"/></Relationships>
</file>

<file path=ppt/slideLayouts/_rels/slideLayout15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7.xml"/><Relationship Id="rId4" Type="http://schemas.microsoft.com/office/2007/relationships/hdphoto" Target="../media/hdphoto6.wdp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7.xml"/><Relationship Id="rId4" Type="http://schemas.microsoft.com/office/2007/relationships/hdphoto" Target="../media/hdphoto7.wdp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1.png"/></Relationships>
</file>

<file path=ppt/slideLayouts/_rels/slideLayout1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3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6.png"/><Relationship Id="rId5" Type="http://schemas.openxmlformats.org/officeDocument/2006/relationships/image" Target="../media/image32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microsoft.com/office/2007/relationships/hdphoto" Target="../media/hdphoto3.wdp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sv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6.png"/><Relationship Id="rId5" Type="http://schemas.openxmlformats.org/officeDocument/2006/relationships/image" Target="../media/image32.svg"/><Relationship Id="rId4" Type="http://schemas.openxmlformats.org/officeDocument/2006/relationships/image" Target="../media/image14.png"/></Relationships>
</file>

<file path=ppt/slideLayouts/_rels/slideLayout18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8.xml"/><Relationship Id="rId4" Type="http://schemas.microsoft.com/office/2007/relationships/hdphoto" Target="../media/hdphoto6.wdp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8.xml"/><Relationship Id="rId4" Type="http://schemas.microsoft.com/office/2007/relationships/hdphoto" Target="../media/hdphoto7.wdp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1.png"/></Relationships>
</file>

<file path=ppt/slideLayouts/_rels/slideLayout2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3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6.png"/><Relationship Id="rId5" Type="http://schemas.openxmlformats.org/officeDocument/2006/relationships/image" Target="../media/image32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microsoft.com/office/2007/relationships/hdphoto" Target="../media/hdphoto3.wdp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sv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6.png"/><Relationship Id="rId5" Type="http://schemas.openxmlformats.org/officeDocument/2006/relationships/image" Target="../media/image32.svg"/><Relationship Id="rId4" Type="http://schemas.openxmlformats.org/officeDocument/2006/relationships/image" Target="../media/image14.png"/></Relationships>
</file>

<file path=ppt/slideLayouts/_rels/slideLayout20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9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9.xml"/><Relationship Id="rId4" Type="http://schemas.microsoft.com/office/2007/relationships/hdphoto" Target="../media/hdphoto6.wdp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9.xml"/><Relationship Id="rId4" Type="http://schemas.microsoft.com/office/2007/relationships/hdphoto" Target="../media/hdphoto7.wdp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13/02/2026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13/02/2026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13/02/2026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13/02/2026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13/02/2026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13/02/2026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13/02/2026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13/02/2026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8BD61CD-3412-2BF7-7879-41E4C789195E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16A603D-C1EF-5121-9787-2B957B914816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7512C0C-EC1B-F12A-2D8A-26CC1535584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6AB3256-1347-01B5-5CE3-5B1BB770CEFB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6" name="Titre 10">
            <a:extLst>
              <a:ext uri="{FF2B5EF4-FFF2-40B4-BE49-F238E27FC236}">
                <a16:creationId xmlns:a16="http://schemas.microsoft.com/office/drawing/2014/main" id="{CB53E58B-5188-2DCF-F267-BD4B7B7519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contenu 14">
            <a:extLst>
              <a:ext uri="{FF2B5EF4-FFF2-40B4-BE49-F238E27FC236}">
                <a16:creationId xmlns:a16="http://schemas.microsoft.com/office/drawing/2014/main" id="{352C64CE-9397-D98C-F0D1-32326E5D336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B1DCE576-F75E-B6A0-ACC3-8F92022B557F}"/>
              </a:ext>
            </a:extLst>
          </p:cNvPr>
          <p:cNvSpPr/>
          <p:nvPr userDrawn="1"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4" name="Picture 3" descr="Image générée">
            <a:extLst>
              <a:ext uri="{FF2B5EF4-FFF2-40B4-BE49-F238E27FC236}">
                <a16:creationId xmlns:a16="http://schemas.microsoft.com/office/drawing/2014/main" id="{1B01B4DD-96B4-4FB7-8111-FBC2DD663FE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ollectif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40AFBB5-6A3F-CC81-2F93-10BA95E7E765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C363AC9-025B-FDFD-DB97-0946B91E618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4C68E47-2199-317A-BAAD-2653B6189D5C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76EFB03-71A2-6672-379E-FE7A73FB91DD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6" name="Titre 10">
            <a:extLst>
              <a:ext uri="{FF2B5EF4-FFF2-40B4-BE49-F238E27FC236}">
                <a16:creationId xmlns:a16="http://schemas.microsoft.com/office/drawing/2014/main" id="{21D236A9-B99D-7382-8EF8-43A2130CBF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contenu 14">
            <a:extLst>
              <a:ext uri="{FF2B5EF4-FFF2-40B4-BE49-F238E27FC236}">
                <a16:creationId xmlns:a16="http://schemas.microsoft.com/office/drawing/2014/main" id="{A88BA3E2-17D4-B414-7E3F-30203F966A1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A201DE9-14EF-E48E-E759-C60118FEC88C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4" name="Picture 3" descr="Image générée">
            <a:extLst>
              <a:ext uri="{FF2B5EF4-FFF2-40B4-BE49-F238E27FC236}">
                <a16:creationId xmlns:a16="http://schemas.microsoft.com/office/drawing/2014/main" id="{6B339914-2199-A406-524F-E42C6A02C9B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>
            <a:extLst>
              <a:ext uri="{FF2B5EF4-FFF2-40B4-BE49-F238E27FC236}">
                <a16:creationId xmlns:a16="http://schemas.microsoft.com/office/drawing/2014/main" id="{1D40ACC2-822A-32C6-E925-B9926C2F6EA8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A472237-BEE5-660B-6425-664D8F23918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724EADF-22C1-2A22-9C63-C0308192B556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A1D0BEA2-FBF9-2A99-B57B-78B5E0A2CA07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25" name="Titre 10">
            <a:extLst>
              <a:ext uri="{FF2B5EF4-FFF2-40B4-BE49-F238E27FC236}">
                <a16:creationId xmlns:a16="http://schemas.microsoft.com/office/drawing/2014/main" id="{44820F2D-9E4C-BBB7-5B9D-41E8988479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6" name="Espace réservé du contenu 14">
            <a:extLst>
              <a:ext uri="{FF2B5EF4-FFF2-40B4-BE49-F238E27FC236}">
                <a16:creationId xmlns:a16="http://schemas.microsoft.com/office/drawing/2014/main" id="{B2AB85B8-2629-24DC-09FB-4698305A300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27" name="Picture 3" descr="Image générée">
            <a:extLst>
              <a:ext uri="{FF2B5EF4-FFF2-40B4-BE49-F238E27FC236}">
                <a16:creationId xmlns:a16="http://schemas.microsoft.com/office/drawing/2014/main" id="{B68D65E1-1B18-25DF-E3C0-A50B3EC011E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F8644DC4-FA38-1329-93D0-2AB9406A1999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29" name="Picture 9">
            <a:extLst>
              <a:ext uri="{FF2B5EF4-FFF2-40B4-BE49-F238E27FC236}">
                <a16:creationId xmlns:a16="http://schemas.microsoft.com/office/drawing/2014/main" id="{01EE6FA4-0158-0CD6-2C6A-0ABEAA252C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96;p83">
            <a:extLst>
              <a:ext uri="{FF2B5EF4-FFF2-40B4-BE49-F238E27FC236}">
                <a16:creationId xmlns:a16="http://schemas.microsoft.com/office/drawing/2014/main" id="{CD171FE2-B8D3-30C9-F8C1-15287B88BDE2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" name="Google Shape;297;p83">
              <a:extLst>
                <a:ext uri="{FF2B5EF4-FFF2-40B4-BE49-F238E27FC236}">
                  <a16:creationId xmlns:a16="http://schemas.microsoft.com/office/drawing/2014/main" id="{BFFE6B0C-4E9B-8CB5-426E-E4C35AC531AB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" name="Google Shape;298;p83">
              <a:extLst>
                <a:ext uri="{FF2B5EF4-FFF2-40B4-BE49-F238E27FC236}">
                  <a16:creationId xmlns:a16="http://schemas.microsoft.com/office/drawing/2014/main" id="{65D81711-36E2-F933-2914-10A4C52670E1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" name="Google Shape;299;p83">
              <a:extLst>
                <a:ext uri="{FF2B5EF4-FFF2-40B4-BE49-F238E27FC236}">
                  <a16:creationId xmlns:a16="http://schemas.microsoft.com/office/drawing/2014/main" id="{D954BB92-F499-BD1C-CACA-FBEF3A129F1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14" name="Google Shape;303;p83">
            <a:extLst>
              <a:ext uri="{FF2B5EF4-FFF2-40B4-BE49-F238E27FC236}">
                <a16:creationId xmlns:a16="http://schemas.microsoft.com/office/drawing/2014/main" id="{AF409F22-65E7-C31E-284E-E0399DD4A124}"/>
              </a:ext>
            </a:extLst>
          </p:cNvPr>
          <p:cNvGrpSpPr/>
          <p:nvPr userDrawn="1"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15" name="Google Shape;304;p83">
              <a:extLst>
                <a:ext uri="{FF2B5EF4-FFF2-40B4-BE49-F238E27FC236}">
                  <a16:creationId xmlns:a16="http://schemas.microsoft.com/office/drawing/2014/main" id="{2C98AFDE-2A69-0603-74BC-5439C9A9C476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305;p83">
              <a:extLst>
                <a:ext uri="{FF2B5EF4-FFF2-40B4-BE49-F238E27FC236}">
                  <a16:creationId xmlns:a16="http://schemas.microsoft.com/office/drawing/2014/main" id="{0D24FE5C-BBB7-A9AC-D90C-F48ACEBD8360}"/>
                </a:ext>
              </a:extLst>
            </p:cNvPr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306;p83">
            <a:extLst>
              <a:ext uri="{FF2B5EF4-FFF2-40B4-BE49-F238E27FC236}">
                <a16:creationId xmlns:a16="http://schemas.microsoft.com/office/drawing/2014/main" id="{F8048135-E75F-90B8-38FB-4B96FFE8F2F1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Titre 10">
            <a:extLst>
              <a:ext uri="{FF2B5EF4-FFF2-40B4-BE49-F238E27FC236}">
                <a16:creationId xmlns:a16="http://schemas.microsoft.com/office/drawing/2014/main" id="{AC171A26-3065-C21B-D947-BCC17CA09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9" name="Espace réservé du contenu 14">
            <a:extLst>
              <a:ext uri="{FF2B5EF4-FFF2-40B4-BE49-F238E27FC236}">
                <a16:creationId xmlns:a16="http://schemas.microsoft.com/office/drawing/2014/main" id="{576833F0-3459-FF73-A288-C2041D333D8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64663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/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/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3504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2234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0160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006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6901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8615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3069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182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90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8802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2623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940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690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4926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1123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599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1696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2429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8891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2959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8402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6938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1586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8081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7711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350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3340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2536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1425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9301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7578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2866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8594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478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3179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7742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0970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8658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3772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8238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2141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786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7902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4175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96042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5248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46429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99769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dirty="0">
                <a:solidFill>
                  <a:srgbClr val="F7C475"/>
                </a:solidFill>
                <a:latin typeface="Arial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ctr"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b="1" dirty="0">
                  <a:solidFill>
                    <a:srgbClr val="FFFFFF"/>
                  </a:solidFill>
                  <a:latin typeface="Arial"/>
                  <a:cs typeface="Arial"/>
                </a:rPr>
                <a:t>O</a:t>
              </a:r>
              <a:endParaRPr lang="fr-FR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127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00"/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pPr defTabSz="914400"/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38849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639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952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029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3364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43043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51175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0019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4077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01754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88946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95818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949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529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to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375B60C9-9162-A534-66E0-9B83228B8F10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DFAC71-13A3-6879-4A88-A44C73E02456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A90401CB-8546-C50E-4F97-B2C00DEB4A13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056B52A6-9DDD-C715-7A14-1785696492E0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6" name="Freeform 11">
            <a:extLst>
              <a:ext uri="{FF2B5EF4-FFF2-40B4-BE49-F238E27FC236}">
                <a16:creationId xmlns:a16="http://schemas.microsoft.com/office/drawing/2014/main" id="{C502D70C-B449-DF40-CC08-662B03BA3AE6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7A59994-EF5A-7C54-F7FC-67F61497C494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524410-EFF9-E304-8335-98F11FA87E70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98EAC53-2275-9518-F7C0-7DEEB6806FB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D5C3BEA-D39D-4A15-B74B-6701FA804364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6" name="Titre 10">
            <a:extLst>
              <a:ext uri="{FF2B5EF4-FFF2-40B4-BE49-F238E27FC236}">
                <a16:creationId xmlns:a16="http://schemas.microsoft.com/office/drawing/2014/main" id="{B7800E8D-366F-615A-9B07-7208E14F33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7" name="Espace réservé du contenu 14">
            <a:extLst>
              <a:ext uri="{FF2B5EF4-FFF2-40B4-BE49-F238E27FC236}">
                <a16:creationId xmlns:a16="http://schemas.microsoft.com/office/drawing/2014/main" id="{07733A70-78BF-A813-A77E-2BE0CD0F139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8" name="Picture 3" descr="Image générée">
            <a:extLst>
              <a:ext uri="{FF2B5EF4-FFF2-40B4-BE49-F238E27FC236}">
                <a16:creationId xmlns:a16="http://schemas.microsoft.com/office/drawing/2014/main" id="{6D38AFCD-46E4-8601-2166-4BB07F0BC56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>
            <a:extLst>
              <a:ext uri="{FF2B5EF4-FFF2-40B4-BE49-F238E27FC236}">
                <a16:creationId xmlns:a16="http://schemas.microsoft.com/office/drawing/2014/main" id="{29CF7AC8-9C0B-1356-DE6D-1463395488A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587AF194-EE97-6F30-7916-E0628201ECE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9817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4867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11701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8582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2966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22719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408299"/>
      </p:ext>
    </p:extLst>
  </p:cSld>
  <p:clrMapOvr>
    <a:masterClrMapping/>
  </p:clrMapOvr>
  <p:hf sldNum="0"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>
                <a:solidFill>
                  <a:srgbClr val="FFFFFF"/>
                </a:solidFill>
                <a:ea typeface="Calibri"/>
                <a:cs typeface="Calibri"/>
              </a:rPr>
              <a:t>Niveau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 kern="0">
              <a:solidFill>
                <a:srgbClr val="000000"/>
              </a:solidFill>
            </a:endParaRPr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kern="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CBF18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F9ED5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336FB6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  <a:r>
                <a:rPr lang="fr-FR" sz="2000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kern="0" dirty="0">
                <a:solidFill>
                  <a:srgbClr val="002060"/>
                </a:solidFill>
                <a:cs typeface="Calibri"/>
              </a:rPr>
              <a:t>Physique chimie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kern="0" dirty="0">
                <a:solidFill>
                  <a:srgbClr val="0070C0"/>
                </a:solidFill>
                <a:cs typeface="Calibri" panose="020F0502020204030204" pitchFamily="34" charset="0"/>
              </a:rPr>
              <a:t>Période</a:t>
            </a:r>
            <a:endParaRPr lang="fr-FR" sz="3000" b="1" kern="0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grpSp>
        <p:nvGrpSpPr>
          <p:cNvPr id="12" name="Groupe 26">
            <a:extLst>
              <a:ext uri="{FF2B5EF4-FFF2-40B4-BE49-F238E27FC236}">
                <a16:creationId xmlns:a16="http://schemas.microsoft.com/office/drawing/2014/main" id="{933612F1-A9E4-E974-13B0-EBC9CE305839}"/>
              </a:ext>
            </a:extLst>
          </p:cNvPr>
          <p:cNvGrpSpPr/>
          <p:nvPr userDrawn="1"/>
        </p:nvGrpSpPr>
        <p:grpSpPr>
          <a:xfrm>
            <a:off x="271217" y="3894112"/>
            <a:ext cx="6693265" cy="522000"/>
            <a:chOff x="304312" y="4531839"/>
            <a:chExt cx="5990003" cy="696796"/>
          </a:xfrm>
          <a:solidFill>
            <a:srgbClr val="336FB6"/>
          </a:solidFill>
        </p:grpSpPr>
        <p:sp>
          <p:nvSpPr>
            <p:cNvPr id="13" name="Google Shape;223;p26">
              <a:extLst>
                <a:ext uri="{FF2B5EF4-FFF2-40B4-BE49-F238E27FC236}">
                  <a16:creationId xmlns:a16="http://schemas.microsoft.com/office/drawing/2014/main" id="{9361ACBD-A62D-31BF-5CB0-2EF36884DA5B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14" name="Google Shape;735;p98">
              <a:extLst>
                <a:ext uri="{FF2B5EF4-FFF2-40B4-BE49-F238E27FC236}">
                  <a16:creationId xmlns:a16="http://schemas.microsoft.com/office/drawing/2014/main" id="{7FCCE47F-DEBF-4D81-1DAF-1399B215A279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15" name="Espace réservé du texte 43">
            <a:extLst>
              <a:ext uri="{FF2B5EF4-FFF2-40B4-BE49-F238E27FC236}">
                <a16:creationId xmlns:a16="http://schemas.microsoft.com/office/drawing/2014/main" id="{D147765D-C4C2-F292-0F87-77AE80DB84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20814" y="3892643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6" name="Espace réservé du texte 43">
            <a:extLst>
              <a:ext uri="{FF2B5EF4-FFF2-40B4-BE49-F238E27FC236}">
                <a16:creationId xmlns:a16="http://schemas.microsoft.com/office/drawing/2014/main" id="{FEB0B7E9-82CA-6BE4-7EF2-7FAA1A2BBEB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216" y="3892643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Thème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17" name="Google Shape;735;p98">
            <a:extLst>
              <a:ext uri="{FF2B5EF4-FFF2-40B4-BE49-F238E27FC236}">
                <a16:creationId xmlns:a16="http://schemas.microsoft.com/office/drawing/2014/main" id="{D7F2222E-BED0-84CA-B576-0A90831A6AB7}"/>
              </a:ext>
            </a:extLst>
          </p:cNvPr>
          <p:cNvSpPr/>
          <p:nvPr userDrawn="1"/>
        </p:nvSpPr>
        <p:spPr>
          <a:xfrm>
            <a:off x="1968786" y="3915312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pic>
        <p:nvPicPr>
          <p:cNvPr id="18" name="Image 6">
            <a:extLst>
              <a:ext uri="{FF2B5EF4-FFF2-40B4-BE49-F238E27FC236}">
                <a16:creationId xmlns:a16="http://schemas.microsoft.com/office/drawing/2014/main" id="{FD6BAE14-A27A-2B1A-F93D-8FCCEEB909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66502" y="3495345"/>
            <a:ext cx="3952359" cy="29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73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755565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5104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842261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67BDECF3-810C-5B61-41E7-A312A59B0BB4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E92CB04E-0036-65DF-BB8D-2199621E81F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A57292C3-0ED1-7904-8AA2-4321971D68FC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5531AA44-D89E-FE82-518F-186F71E20669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AA32DCC0-8A45-7075-E6F3-4926EDDFD2D6}"/>
              </a:ext>
            </a:extLst>
          </p:cNvPr>
          <p:cNvSpPr txBox="1"/>
          <p:nvPr userDrawn="1"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733" b="1" kern="0" dirty="0">
                <a:solidFill>
                  <a:srgbClr val="C00000"/>
                </a:solidFill>
                <a:cs typeface="Calibri" panose="020F0502020204030204" pitchFamily="34" charset="0"/>
              </a:rPr>
              <a:t>Tâche principale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A0BE74C5-D2B3-B500-BCB4-98241D5EA163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9094B69F-799B-85DC-D230-5CB97AFAB4A5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054C2B1E-8496-FA89-C83B-04F8622C0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37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79005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PC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24627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404544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lang="fr-FR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14363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7120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60136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2340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1172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63350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33962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97054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4604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557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19198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7188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87987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33943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09810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10482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88505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08061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67417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92090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45449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408521"/>
      </p:ext>
    </p:extLst>
  </p:cSld>
  <p:clrMapOvr>
    <a:masterClrMapping/>
  </p:clrMapOvr>
  <p:hf sldNum="0" hdr="0" ftr="0" dt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>
                <a:solidFill>
                  <a:srgbClr val="FFFFFF"/>
                </a:solidFill>
                <a:ea typeface="Calibri"/>
                <a:cs typeface="Calibri"/>
              </a:rPr>
              <a:t>Niveau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 kern="0">
              <a:solidFill>
                <a:srgbClr val="000000"/>
              </a:solidFill>
            </a:endParaRPr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kern="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CBF18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F9ED5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336FB6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  <a:r>
                <a:rPr lang="fr-FR" sz="2000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kern="0" dirty="0">
                <a:solidFill>
                  <a:srgbClr val="002060"/>
                </a:solidFill>
                <a:cs typeface="Calibri"/>
              </a:rPr>
              <a:t>Physique chimie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kern="0" dirty="0">
                <a:solidFill>
                  <a:srgbClr val="0070C0"/>
                </a:solidFill>
                <a:cs typeface="Calibri" panose="020F0502020204030204" pitchFamily="34" charset="0"/>
              </a:rPr>
              <a:t>Période</a:t>
            </a:r>
            <a:endParaRPr lang="fr-FR" sz="3000" b="1" kern="0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grpSp>
        <p:nvGrpSpPr>
          <p:cNvPr id="12" name="Groupe 26">
            <a:extLst>
              <a:ext uri="{FF2B5EF4-FFF2-40B4-BE49-F238E27FC236}">
                <a16:creationId xmlns:a16="http://schemas.microsoft.com/office/drawing/2014/main" id="{933612F1-A9E4-E974-13B0-EBC9CE305839}"/>
              </a:ext>
            </a:extLst>
          </p:cNvPr>
          <p:cNvGrpSpPr/>
          <p:nvPr userDrawn="1"/>
        </p:nvGrpSpPr>
        <p:grpSpPr>
          <a:xfrm>
            <a:off x="271217" y="3894112"/>
            <a:ext cx="6693265" cy="522000"/>
            <a:chOff x="304312" y="4531839"/>
            <a:chExt cx="5990003" cy="696796"/>
          </a:xfrm>
          <a:solidFill>
            <a:srgbClr val="336FB6"/>
          </a:solidFill>
        </p:grpSpPr>
        <p:sp>
          <p:nvSpPr>
            <p:cNvPr id="13" name="Google Shape;223;p26">
              <a:extLst>
                <a:ext uri="{FF2B5EF4-FFF2-40B4-BE49-F238E27FC236}">
                  <a16:creationId xmlns:a16="http://schemas.microsoft.com/office/drawing/2014/main" id="{9361ACBD-A62D-31BF-5CB0-2EF36884DA5B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14" name="Google Shape;735;p98">
              <a:extLst>
                <a:ext uri="{FF2B5EF4-FFF2-40B4-BE49-F238E27FC236}">
                  <a16:creationId xmlns:a16="http://schemas.microsoft.com/office/drawing/2014/main" id="{7FCCE47F-DEBF-4D81-1DAF-1399B215A279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15" name="Espace réservé du texte 43">
            <a:extLst>
              <a:ext uri="{FF2B5EF4-FFF2-40B4-BE49-F238E27FC236}">
                <a16:creationId xmlns:a16="http://schemas.microsoft.com/office/drawing/2014/main" id="{D147765D-C4C2-F292-0F87-77AE80DB84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20814" y="3892643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6" name="Espace réservé du texte 43">
            <a:extLst>
              <a:ext uri="{FF2B5EF4-FFF2-40B4-BE49-F238E27FC236}">
                <a16:creationId xmlns:a16="http://schemas.microsoft.com/office/drawing/2014/main" id="{FEB0B7E9-82CA-6BE4-7EF2-7FAA1A2BBEB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216" y="3892643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Thème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17" name="Google Shape;735;p98">
            <a:extLst>
              <a:ext uri="{FF2B5EF4-FFF2-40B4-BE49-F238E27FC236}">
                <a16:creationId xmlns:a16="http://schemas.microsoft.com/office/drawing/2014/main" id="{D7F2222E-BED0-84CA-B576-0A90831A6AB7}"/>
              </a:ext>
            </a:extLst>
          </p:cNvPr>
          <p:cNvSpPr/>
          <p:nvPr userDrawn="1"/>
        </p:nvSpPr>
        <p:spPr>
          <a:xfrm>
            <a:off x="1968786" y="3915312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pic>
        <p:nvPicPr>
          <p:cNvPr id="18" name="Image 6">
            <a:extLst>
              <a:ext uri="{FF2B5EF4-FFF2-40B4-BE49-F238E27FC236}">
                <a16:creationId xmlns:a16="http://schemas.microsoft.com/office/drawing/2014/main" id="{FD6BAE14-A27A-2B1A-F93D-8FCCEEB909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66502" y="3495345"/>
            <a:ext cx="3952359" cy="29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83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392923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6814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905146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67BDECF3-810C-5B61-41E7-A312A59B0BB4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E92CB04E-0036-65DF-BB8D-2199621E81F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A57292C3-0ED1-7904-8AA2-4321971D68FC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5531AA44-D89E-FE82-518F-186F71E20669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AA32DCC0-8A45-7075-E6F3-4926EDDFD2D6}"/>
              </a:ext>
            </a:extLst>
          </p:cNvPr>
          <p:cNvSpPr txBox="1"/>
          <p:nvPr userDrawn="1"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733" b="1" kern="0" dirty="0">
                <a:solidFill>
                  <a:srgbClr val="C00000"/>
                </a:solidFill>
                <a:cs typeface="Calibri" panose="020F0502020204030204" pitchFamily="34" charset="0"/>
              </a:rPr>
              <a:t>Tâche principale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A0BE74C5-D2B3-B500-BCB4-98241D5EA163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9094B69F-799B-85DC-D230-5CB97AFAB4A5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054C2B1E-8496-FA89-C83B-04F8622C0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6311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343724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PC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35556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75630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lang="fr-FR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74652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naissances et notions de la séance">
  <p:cSld name="Connaissances et notions de la séance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8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88" name="Google Shape;288;p8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8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0" name="Google Shape;290;p82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p82"/>
          <p:cNvSpPr txBox="1"/>
          <p:nvPr/>
        </p:nvSpPr>
        <p:spPr>
          <a:xfrm>
            <a:off x="5025418" y="2384963"/>
            <a:ext cx="5869201" cy="144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3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Connaissances et notions de la séance</a:t>
            </a:r>
            <a:endParaRPr/>
          </a:p>
        </p:txBody>
      </p:sp>
      <p:sp>
        <p:nvSpPr>
          <p:cNvPr id="292" name="Google Shape;292;p82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82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004170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29997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1479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14120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7029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84479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16478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0607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28471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40660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23402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2356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88350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25210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20945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17874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19504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38129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5393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2208876"/>
      </p:ext>
    </p:extLst>
  </p:cSld>
  <p:clrMapOvr>
    <a:masterClrMapping/>
  </p:clrMapOvr>
  <p:hf sldNum="0" hdr="0" ftr="0" dt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>
                <a:solidFill>
                  <a:srgbClr val="FFFFFF"/>
                </a:solidFill>
                <a:ea typeface="Calibri"/>
                <a:cs typeface="Calibri"/>
              </a:rPr>
              <a:t>Niveau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 kern="0">
              <a:solidFill>
                <a:srgbClr val="000000"/>
              </a:solidFill>
            </a:endParaRPr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kern="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CBF18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F9ED5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336FB6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  <a:r>
                <a:rPr lang="fr-FR" sz="2000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kern="0" dirty="0">
                <a:solidFill>
                  <a:srgbClr val="002060"/>
                </a:solidFill>
                <a:cs typeface="Calibri"/>
              </a:rPr>
              <a:t>Physique chimie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kern="0" dirty="0">
                <a:solidFill>
                  <a:srgbClr val="0070C0"/>
                </a:solidFill>
                <a:cs typeface="Calibri" panose="020F0502020204030204" pitchFamily="34" charset="0"/>
              </a:rPr>
              <a:t>Période</a:t>
            </a:r>
            <a:endParaRPr lang="fr-FR" sz="3000" b="1" kern="0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grpSp>
        <p:nvGrpSpPr>
          <p:cNvPr id="12" name="Groupe 26">
            <a:extLst>
              <a:ext uri="{FF2B5EF4-FFF2-40B4-BE49-F238E27FC236}">
                <a16:creationId xmlns:a16="http://schemas.microsoft.com/office/drawing/2014/main" id="{933612F1-A9E4-E974-13B0-EBC9CE305839}"/>
              </a:ext>
            </a:extLst>
          </p:cNvPr>
          <p:cNvGrpSpPr/>
          <p:nvPr userDrawn="1"/>
        </p:nvGrpSpPr>
        <p:grpSpPr>
          <a:xfrm>
            <a:off x="271217" y="3894112"/>
            <a:ext cx="6693265" cy="522000"/>
            <a:chOff x="304312" y="4531839"/>
            <a:chExt cx="5990003" cy="696796"/>
          </a:xfrm>
          <a:solidFill>
            <a:srgbClr val="336FB6"/>
          </a:solidFill>
        </p:grpSpPr>
        <p:sp>
          <p:nvSpPr>
            <p:cNvPr id="13" name="Google Shape;223;p26">
              <a:extLst>
                <a:ext uri="{FF2B5EF4-FFF2-40B4-BE49-F238E27FC236}">
                  <a16:creationId xmlns:a16="http://schemas.microsoft.com/office/drawing/2014/main" id="{9361ACBD-A62D-31BF-5CB0-2EF36884DA5B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14" name="Google Shape;735;p98">
              <a:extLst>
                <a:ext uri="{FF2B5EF4-FFF2-40B4-BE49-F238E27FC236}">
                  <a16:creationId xmlns:a16="http://schemas.microsoft.com/office/drawing/2014/main" id="{7FCCE47F-DEBF-4D81-1DAF-1399B215A279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15" name="Espace réservé du texte 43">
            <a:extLst>
              <a:ext uri="{FF2B5EF4-FFF2-40B4-BE49-F238E27FC236}">
                <a16:creationId xmlns:a16="http://schemas.microsoft.com/office/drawing/2014/main" id="{D147765D-C4C2-F292-0F87-77AE80DB84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20814" y="3892643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6" name="Espace réservé du texte 43">
            <a:extLst>
              <a:ext uri="{FF2B5EF4-FFF2-40B4-BE49-F238E27FC236}">
                <a16:creationId xmlns:a16="http://schemas.microsoft.com/office/drawing/2014/main" id="{FEB0B7E9-82CA-6BE4-7EF2-7FAA1A2BBEB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216" y="3892643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Thème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17" name="Google Shape;735;p98">
            <a:extLst>
              <a:ext uri="{FF2B5EF4-FFF2-40B4-BE49-F238E27FC236}">
                <a16:creationId xmlns:a16="http://schemas.microsoft.com/office/drawing/2014/main" id="{D7F2222E-BED0-84CA-B576-0A90831A6AB7}"/>
              </a:ext>
            </a:extLst>
          </p:cNvPr>
          <p:cNvSpPr/>
          <p:nvPr userDrawn="1"/>
        </p:nvSpPr>
        <p:spPr>
          <a:xfrm>
            <a:off x="1968786" y="3915312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pic>
        <p:nvPicPr>
          <p:cNvPr id="18" name="Image 6">
            <a:extLst>
              <a:ext uri="{FF2B5EF4-FFF2-40B4-BE49-F238E27FC236}">
                <a16:creationId xmlns:a16="http://schemas.microsoft.com/office/drawing/2014/main" id="{FD6BAE14-A27A-2B1A-F93D-8FCCEEB909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66502" y="3495345"/>
            <a:ext cx="3952359" cy="29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58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721391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7478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386259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67BDECF3-810C-5B61-41E7-A312A59B0BB4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E92CB04E-0036-65DF-BB8D-2199621E81F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A57292C3-0ED1-7904-8AA2-4321971D68FC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5531AA44-D89E-FE82-518F-186F71E20669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AA32DCC0-8A45-7075-E6F3-4926EDDFD2D6}"/>
              </a:ext>
            </a:extLst>
          </p:cNvPr>
          <p:cNvSpPr txBox="1"/>
          <p:nvPr userDrawn="1"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733" b="1" kern="0" dirty="0">
                <a:solidFill>
                  <a:srgbClr val="C00000"/>
                </a:solidFill>
                <a:cs typeface="Calibri" panose="020F0502020204030204" pitchFamily="34" charset="0"/>
              </a:rPr>
              <a:t>Tâche principale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A0BE74C5-D2B3-B500-BCB4-98241D5EA163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9094B69F-799B-85DC-D230-5CB97AFAB4A5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054C2B1E-8496-FA89-C83B-04F8622C0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28793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3433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PC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89850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864137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lang="fr-FR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93119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96871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26244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8895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02593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64892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78929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59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06000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40663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43509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84787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02115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66565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68921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62239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02759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59276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36052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842739"/>
      </p:ext>
    </p:extLst>
  </p:cSld>
  <p:clrMapOvr>
    <a:masterClrMapping/>
  </p:clrMapOvr>
  <p:hf sldNum="0" hdr="0" ftr="0" dt="0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>
                <a:solidFill>
                  <a:srgbClr val="FFFFFF"/>
                </a:solidFill>
                <a:ea typeface="Calibri"/>
                <a:cs typeface="Calibri"/>
              </a:rPr>
              <a:t>Niveau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 kern="0">
              <a:solidFill>
                <a:srgbClr val="000000"/>
              </a:solidFill>
            </a:endParaRPr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kern="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CBF18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F9ED5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336FB6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  <a:r>
                <a:rPr lang="fr-FR" sz="2000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kern="0" dirty="0">
                <a:solidFill>
                  <a:srgbClr val="002060"/>
                </a:solidFill>
                <a:cs typeface="Calibri"/>
              </a:rPr>
              <a:t>Physique chimie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kern="0" dirty="0">
                <a:solidFill>
                  <a:srgbClr val="0070C0"/>
                </a:solidFill>
                <a:cs typeface="Calibri" panose="020F0502020204030204" pitchFamily="34" charset="0"/>
              </a:rPr>
              <a:t>Période</a:t>
            </a:r>
            <a:endParaRPr lang="fr-FR" sz="3000" b="1" kern="0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grpSp>
        <p:nvGrpSpPr>
          <p:cNvPr id="12" name="Groupe 26">
            <a:extLst>
              <a:ext uri="{FF2B5EF4-FFF2-40B4-BE49-F238E27FC236}">
                <a16:creationId xmlns:a16="http://schemas.microsoft.com/office/drawing/2014/main" id="{933612F1-A9E4-E974-13B0-EBC9CE305839}"/>
              </a:ext>
            </a:extLst>
          </p:cNvPr>
          <p:cNvGrpSpPr/>
          <p:nvPr userDrawn="1"/>
        </p:nvGrpSpPr>
        <p:grpSpPr>
          <a:xfrm>
            <a:off x="271217" y="3894112"/>
            <a:ext cx="6693265" cy="522000"/>
            <a:chOff x="304312" y="4531839"/>
            <a:chExt cx="5990003" cy="696796"/>
          </a:xfrm>
          <a:solidFill>
            <a:srgbClr val="336FB6"/>
          </a:solidFill>
        </p:grpSpPr>
        <p:sp>
          <p:nvSpPr>
            <p:cNvPr id="13" name="Google Shape;223;p26">
              <a:extLst>
                <a:ext uri="{FF2B5EF4-FFF2-40B4-BE49-F238E27FC236}">
                  <a16:creationId xmlns:a16="http://schemas.microsoft.com/office/drawing/2014/main" id="{9361ACBD-A62D-31BF-5CB0-2EF36884DA5B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14" name="Google Shape;735;p98">
              <a:extLst>
                <a:ext uri="{FF2B5EF4-FFF2-40B4-BE49-F238E27FC236}">
                  <a16:creationId xmlns:a16="http://schemas.microsoft.com/office/drawing/2014/main" id="{7FCCE47F-DEBF-4D81-1DAF-1399B215A279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15" name="Espace réservé du texte 43">
            <a:extLst>
              <a:ext uri="{FF2B5EF4-FFF2-40B4-BE49-F238E27FC236}">
                <a16:creationId xmlns:a16="http://schemas.microsoft.com/office/drawing/2014/main" id="{D147765D-C4C2-F292-0F87-77AE80DB84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20814" y="3892643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6" name="Espace réservé du texte 43">
            <a:extLst>
              <a:ext uri="{FF2B5EF4-FFF2-40B4-BE49-F238E27FC236}">
                <a16:creationId xmlns:a16="http://schemas.microsoft.com/office/drawing/2014/main" id="{FEB0B7E9-82CA-6BE4-7EF2-7FAA1A2BBEB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216" y="3892643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Thème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17" name="Google Shape;735;p98">
            <a:extLst>
              <a:ext uri="{FF2B5EF4-FFF2-40B4-BE49-F238E27FC236}">
                <a16:creationId xmlns:a16="http://schemas.microsoft.com/office/drawing/2014/main" id="{D7F2222E-BED0-84CA-B576-0A90831A6AB7}"/>
              </a:ext>
            </a:extLst>
          </p:cNvPr>
          <p:cNvSpPr/>
          <p:nvPr userDrawn="1"/>
        </p:nvSpPr>
        <p:spPr>
          <a:xfrm>
            <a:off x="1968786" y="3915312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pic>
        <p:nvPicPr>
          <p:cNvPr id="18" name="Image 6">
            <a:extLst>
              <a:ext uri="{FF2B5EF4-FFF2-40B4-BE49-F238E27FC236}">
                <a16:creationId xmlns:a16="http://schemas.microsoft.com/office/drawing/2014/main" id="{FD6BAE14-A27A-2B1A-F93D-8FCCEEB909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66502" y="3495345"/>
            <a:ext cx="3952359" cy="29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28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476938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95165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35847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67BDECF3-810C-5B61-41E7-A312A59B0BB4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E92CB04E-0036-65DF-BB8D-2199621E81F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A57292C3-0ED1-7904-8AA2-4321971D68FC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5531AA44-D89E-FE82-518F-186F71E20669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AA32DCC0-8A45-7075-E6F3-4926EDDFD2D6}"/>
              </a:ext>
            </a:extLst>
          </p:cNvPr>
          <p:cNvSpPr txBox="1"/>
          <p:nvPr userDrawn="1"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733" b="1" kern="0" dirty="0">
                <a:solidFill>
                  <a:srgbClr val="C00000"/>
                </a:solidFill>
                <a:cs typeface="Calibri" panose="020F0502020204030204" pitchFamily="34" charset="0"/>
              </a:rPr>
              <a:t>Tâche principale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A0BE74C5-D2B3-B500-BCB4-98241D5EA163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9094B69F-799B-85DC-D230-5CB97AFAB4A5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054C2B1E-8496-FA89-C83B-04F8622C0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55521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685290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PC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74066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513205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lang="fr-FR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6307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2658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6670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53559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09021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0564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5834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8334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67078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80172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44171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53966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93582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34111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49262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87562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38964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14050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22827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156041"/>
      </p:ext>
    </p:extLst>
  </p:cSld>
  <p:clrMapOvr>
    <a:masterClrMapping/>
  </p:clrMapOvr>
  <p:hf sldNum="0" hdr="0" ftr="0" dt="0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>
                <a:solidFill>
                  <a:srgbClr val="FFFFFF"/>
                </a:solidFill>
                <a:ea typeface="Calibri"/>
                <a:cs typeface="Calibri"/>
              </a:rPr>
              <a:t>Niveau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 kern="0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 kern="0">
              <a:solidFill>
                <a:srgbClr val="000000"/>
              </a:solidFill>
            </a:endParaRPr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kern="0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FCBF18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F9ED5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336FB6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  <a:r>
                <a:rPr lang="fr-FR" sz="2000" b="1" kern="0" dirty="0">
                  <a:solidFill>
                    <a:srgbClr val="FFFFFF"/>
                  </a:solidFill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kern="0" dirty="0">
                <a:solidFill>
                  <a:srgbClr val="002060"/>
                </a:solidFill>
                <a:cs typeface="Calibri"/>
              </a:rPr>
              <a:t>Physique chimie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kern="0" dirty="0">
                <a:solidFill>
                  <a:srgbClr val="0070C0"/>
                </a:solidFill>
                <a:cs typeface="Calibri" panose="020F0502020204030204" pitchFamily="34" charset="0"/>
              </a:rPr>
              <a:t>Période</a:t>
            </a:r>
            <a:endParaRPr lang="fr-FR" sz="3000" b="1" kern="0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grpSp>
        <p:nvGrpSpPr>
          <p:cNvPr id="12" name="Groupe 26">
            <a:extLst>
              <a:ext uri="{FF2B5EF4-FFF2-40B4-BE49-F238E27FC236}">
                <a16:creationId xmlns:a16="http://schemas.microsoft.com/office/drawing/2014/main" id="{933612F1-A9E4-E974-13B0-EBC9CE305839}"/>
              </a:ext>
            </a:extLst>
          </p:cNvPr>
          <p:cNvGrpSpPr/>
          <p:nvPr userDrawn="1"/>
        </p:nvGrpSpPr>
        <p:grpSpPr>
          <a:xfrm>
            <a:off x="271217" y="3894112"/>
            <a:ext cx="6693265" cy="522000"/>
            <a:chOff x="304312" y="4531839"/>
            <a:chExt cx="5990003" cy="696796"/>
          </a:xfrm>
          <a:solidFill>
            <a:srgbClr val="336FB6"/>
          </a:solidFill>
        </p:grpSpPr>
        <p:sp>
          <p:nvSpPr>
            <p:cNvPr id="13" name="Google Shape;223;p26">
              <a:extLst>
                <a:ext uri="{FF2B5EF4-FFF2-40B4-BE49-F238E27FC236}">
                  <a16:creationId xmlns:a16="http://schemas.microsoft.com/office/drawing/2014/main" id="{9361ACBD-A62D-31BF-5CB0-2EF36884DA5B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/>
              <a:endParaRPr lang="fr-FR" b="1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14" name="Google Shape;735;p98">
              <a:extLst>
                <a:ext uri="{FF2B5EF4-FFF2-40B4-BE49-F238E27FC236}">
                  <a16:creationId xmlns:a16="http://schemas.microsoft.com/office/drawing/2014/main" id="{7FCCE47F-DEBF-4D81-1DAF-1399B215A279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15" name="Espace réservé du texte 43">
            <a:extLst>
              <a:ext uri="{FF2B5EF4-FFF2-40B4-BE49-F238E27FC236}">
                <a16:creationId xmlns:a16="http://schemas.microsoft.com/office/drawing/2014/main" id="{D147765D-C4C2-F292-0F87-77AE80DB84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20814" y="3892643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6" name="Espace réservé du texte 43">
            <a:extLst>
              <a:ext uri="{FF2B5EF4-FFF2-40B4-BE49-F238E27FC236}">
                <a16:creationId xmlns:a16="http://schemas.microsoft.com/office/drawing/2014/main" id="{FEB0B7E9-82CA-6BE4-7EF2-7FAA1A2BBEB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216" y="3892643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Thème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17" name="Google Shape;735;p98">
            <a:extLst>
              <a:ext uri="{FF2B5EF4-FFF2-40B4-BE49-F238E27FC236}">
                <a16:creationId xmlns:a16="http://schemas.microsoft.com/office/drawing/2014/main" id="{D7F2222E-BED0-84CA-B576-0A90831A6AB7}"/>
              </a:ext>
            </a:extLst>
          </p:cNvPr>
          <p:cNvSpPr/>
          <p:nvPr userDrawn="1"/>
        </p:nvSpPr>
        <p:spPr>
          <a:xfrm>
            <a:off x="1968786" y="3915312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pic>
        <p:nvPicPr>
          <p:cNvPr id="18" name="Image 6">
            <a:extLst>
              <a:ext uri="{FF2B5EF4-FFF2-40B4-BE49-F238E27FC236}">
                <a16:creationId xmlns:a16="http://schemas.microsoft.com/office/drawing/2014/main" id="{FD6BAE14-A27A-2B1A-F93D-8FCCEEB909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66502" y="3495345"/>
            <a:ext cx="3952359" cy="292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69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539400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5830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solidFill>
                  <a:prstClr val="black"/>
                </a:solidFill>
              </a:endParaRPr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87875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67BDECF3-810C-5B61-41E7-A312A59B0BB4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E92CB04E-0036-65DF-BB8D-2199621E81F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A57292C3-0ED1-7904-8AA2-4321971D68FC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5531AA44-D89E-FE82-518F-186F71E20669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AA32DCC0-8A45-7075-E6F3-4926EDDFD2D6}"/>
              </a:ext>
            </a:extLst>
          </p:cNvPr>
          <p:cNvSpPr txBox="1"/>
          <p:nvPr userDrawn="1"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733" b="1" kern="0" dirty="0">
                <a:solidFill>
                  <a:srgbClr val="C00000"/>
                </a:solidFill>
                <a:cs typeface="Calibri" panose="020F0502020204030204" pitchFamily="34" charset="0"/>
              </a:rPr>
              <a:t>Tâche principale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A0BE74C5-D2B3-B500-BCB4-98241D5EA163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9094B69F-799B-85DC-D230-5CB97AFAB4A5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054C2B1E-8496-FA89-C83B-04F8622C0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68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728621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PC</a:t>
            </a:r>
            <a:endParaRPr lang="fr-FR" b="1" dirty="0">
              <a:solidFill>
                <a:prstClr val="white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22020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298247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lang="fr-FR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31518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666114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dirty="0">
                <a:solidFill>
                  <a:srgbClr val="F7C475"/>
                </a:solidFill>
                <a:latin typeface="Arial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ctr" defTabSz="6858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b="1" kern="0" dirty="0">
                  <a:solidFill>
                    <a:srgbClr val="FFFFFF"/>
                  </a:solidFill>
                  <a:latin typeface="Arial"/>
                  <a:cs typeface="Arial"/>
                </a:rPr>
                <a:t>O</a:t>
              </a:r>
              <a:endParaRPr lang="fr-FR" b="1" kern="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94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42.xml"/><Relationship Id="rId34" Type="http://schemas.openxmlformats.org/officeDocument/2006/relationships/slideLayout" Target="../slideLayouts/slideLayout55.xml"/><Relationship Id="rId42" Type="http://schemas.openxmlformats.org/officeDocument/2006/relationships/slideLayout" Target="../slideLayouts/slideLayout63.xml"/><Relationship Id="rId47" Type="http://schemas.openxmlformats.org/officeDocument/2006/relationships/slideLayout" Target="../slideLayouts/slideLayout68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9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45.xml"/><Relationship Id="rId32" Type="http://schemas.openxmlformats.org/officeDocument/2006/relationships/slideLayout" Target="../slideLayouts/slideLayout53.xml"/><Relationship Id="rId37" Type="http://schemas.openxmlformats.org/officeDocument/2006/relationships/slideLayout" Target="../slideLayouts/slideLayout58.xml"/><Relationship Id="rId40" Type="http://schemas.openxmlformats.org/officeDocument/2006/relationships/slideLayout" Target="../slideLayouts/slideLayout61.xml"/><Relationship Id="rId45" Type="http://schemas.openxmlformats.org/officeDocument/2006/relationships/slideLayout" Target="../slideLayouts/slideLayout66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28" Type="http://schemas.openxmlformats.org/officeDocument/2006/relationships/slideLayout" Target="../slideLayouts/slideLayout49.xml"/><Relationship Id="rId36" Type="http://schemas.openxmlformats.org/officeDocument/2006/relationships/slideLayout" Target="../slideLayouts/slideLayout57.xml"/><Relationship Id="rId49" Type="http://schemas.openxmlformats.org/officeDocument/2006/relationships/theme" Target="../theme/theme4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3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65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Relationship Id="rId27" Type="http://schemas.openxmlformats.org/officeDocument/2006/relationships/slideLayout" Target="../slideLayouts/slideLayout48.xml"/><Relationship Id="rId30" Type="http://schemas.openxmlformats.org/officeDocument/2006/relationships/slideLayout" Target="../slideLayouts/slideLayout51.xml"/><Relationship Id="rId35" Type="http://schemas.openxmlformats.org/officeDocument/2006/relationships/slideLayout" Target="../slideLayouts/slideLayout56.xml"/><Relationship Id="rId43" Type="http://schemas.openxmlformats.org/officeDocument/2006/relationships/slideLayout" Target="../slideLayouts/slideLayout64.xml"/><Relationship Id="rId48" Type="http://schemas.openxmlformats.org/officeDocument/2006/relationships/slideLayout" Target="../slideLayouts/slideLayout69.xml"/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slideLayout" Target="../slideLayouts/slideLayout46.xml"/><Relationship Id="rId33" Type="http://schemas.openxmlformats.org/officeDocument/2006/relationships/slideLayout" Target="../slideLayouts/slideLayout54.xml"/><Relationship Id="rId38" Type="http://schemas.openxmlformats.org/officeDocument/2006/relationships/slideLayout" Target="../slideLayouts/slideLayout59.xml"/><Relationship Id="rId4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6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slideLayout" Target="../slideLayouts/slideLayout95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29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31" Type="http://schemas.openxmlformats.org/officeDocument/2006/relationships/theme" Target="../theme/theme5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Relationship Id="rId30" Type="http://schemas.openxmlformats.org/officeDocument/2006/relationships/slideLayout" Target="../slideLayouts/slideLayout9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26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29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slideLayout" Target="../slideLayouts/slideLayout122.xml"/><Relationship Id="rId28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Relationship Id="rId27" Type="http://schemas.openxmlformats.org/officeDocument/2006/relationships/slideLayout" Target="../slideLayouts/slideLayout126.xml"/><Relationship Id="rId30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26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29" Type="http://schemas.openxmlformats.org/officeDocument/2006/relationships/theme" Target="../theme/theme7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28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Relationship Id="rId27" Type="http://schemas.openxmlformats.org/officeDocument/2006/relationships/slideLayout" Target="../slideLayouts/slideLayout15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26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5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29" Type="http://schemas.openxmlformats.org/officeDocument/2006/relationships/theme" Target="../theme/theme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slideLayout" Target="../slideLayouts/slideLayout179.xml"/><Relationship Id="rId28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Relationship Id="rId27" Type="http://schemas.openxmlformats.org/officeDocument/2006/relationships/slideLayout" Target="../slideLayouts/slideLayout18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26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5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29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slideLayout" Target="../slideLayouts/slideLayout208.xml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slideLayout" Target="../slideLayouts/slideLayout207.xml"/><Relationship Id="rId28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31" Type="http://schemas.openxmlformats.org/officeDocument/2006/relationships/theme" Target="../theme/theme9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Relationship Id="rId27" Type="http://schemas.openxmlformats.org/officeDocument/2006/relationships/slideLayout" Target="../slideLayouts/slideLayout211.xml"/><Relationship Id="rId30" Type="http://schemas.openxmlformats.org/officeDocument/2006/relationships/slideLayout" Target="../slideLayouts/slideLayout2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13/02/2026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79" r:id="rId20"/>
    <p:sldLayoutId id="214748402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64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  <p:sldLayoutId id="2147483733" r:id="rId24"/>
    <p:sldLayoutId id="2147483734" r:id="rId25"/>
    <p:sldLayoutId id="2147483735" r:id="rId26"/>
    <p:sldLayoutId id="2147483736" r:id="rId27"/>
    <p:sldLayoutId id="2147483737" r:id="rId28"/>
    <p:sldLayoutId id="2147483738" r:id="rId29"/>
    <p:sldLayoutId id="2147483739" r:id="rId30"/>
    <p:sldLayoutId id="2147483740" r:id="rId31"/>
    <p:sldLayoutId id="2147483741" r:id="rId32"/>
    <p:sldLayoutId id="2147483742" r:id="rId33"/>
    <p:sldLayoutId id="2147483743" r:id="rId34"/>
    <p:sldLayoutId id="2147483744" r:id="rId35"/>
    <p:sldLayoutId id="2147483745" r:id="rId36"/>
    <p:sldLayoutId id="2147483746" r:id="rId37"/>
    <p:sldLayoutId id="2147483747" r:id="rId38"/>
    <p:sldLayoutId id="2147483748" r:id="rId39"/>
    <p:sldLayoutId id="2147483749" r:id="rId40"/>
    <p:sldLayoutId id="2147483750" r:id="rId41"/>
    <p:sldLayoutId id="2147483751" r:id="rId42"/>
    <p:sldLayoutId id="2147483753" r:id="rId43"/>
    <p:sldLayoutId id="2147483754" r:id="rId44"/>
    <p:sldLayoutId id="2147483755" r:id="rId45"/>
    <p:sldLayoutId id="2147483756" r:id="rId46"/>
    <p:sldLayoutId id="2147483758" r:id="rId47"/>
    <p:sldLayoutId id="2147483759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8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85" r:id="rId25"/>
    <p:sldLayoutId id="2147483786" r:id="rId26"/>
    <p:sldLayoutId id="2147483787" r:id="rId27"/>
    <p:sldLayoutId id="2147483788" r:id="rId28"/>
    <p:sldLayoutId id="2147484025" r:id="rId29"/>
    <p:sldLayoutId id="2147484026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3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  <p:sldLayoutId id="2147483862" r:id="rId15"/>
    <p:sldLayoutId id="2147483863" r:id="rId16"/>
    <p:sldLayoutId id="2147483864" r:id="rId17"/>
    <p:sldLayoutId id="2147483865" r:id="rId18"/>
    <p:sldLayoutId id="2147483866" r:id="rId19"/>
    <p:sldLayoutId id="2147483867" r:id="rId20"/>
    <p:sldLayoutId id="2147483868" r:id="rId21"/>
    <p:sldLayoutId id="2147483869" r:id="rId22"/>
    <p:sldLayoutId id="2147483870" r:id="rId23"/>
    <p:sldLayoutId id="2147483871" r:id="rId24"/>
    <p:sldLayoutId id="2147483872" r:id="rId25"/>
    <p:sldLayoutId id="2147483873" r:id="rId26"/>
    <p:sldLayoutId id="2147483874" r:id="rId27"/>
    <p:sldLayoutId id="2147483875" r:id="rId28"/>
    <p:sldLayoutId id="2147484023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865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893" r:id="rId17"/>
    <p:sldLayoutId id="2147483894" r:id="rId18"/>
    <p:sldLayoutId id="2147483895" r:id="rId19"/>
    <p:sldLayoutId id="2147483896" r:id="rId20"/>
    <p:sldLayoutId id="2147483897" r:id="rId21"/>
    <p:sldLayoutId id="2147483898" r:id="rId22"/>
    <p:sldLayoutId id="2147483899" r:id="rId23"/>
    <p:sldLayoutId id="2147483900" r:id="rId24"/>
    <p:sldLayoutId id="2147483901" r:id="rId25"/>
    <p:sldLayoutId id="2147483902" r:id="rId26"/>
    <p:sldLayoutId id="2147483903" r:id="rId27"/>
    <p:sldLayoutId id="2147483904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37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  <p:sldLayoutId id="2147483924" r:id="rId19"/>
    <p:sldLayoutId id="2147483925" r:id="rId20"/>
    <p:sldLayoutId id="2147483926" r:id="rId21"/>
    <p:sldLayoutId id="2147483927" r:id="rId22"/>
    <p:sldLayoutId id="2147483928" r:id="rId23"/>
    <p:sldLayoutId id="2147483929" r:id="rId24"/>
    <p:sldLayoutId id="2147483930" r:id="rId25"/>
    <p:sldLayoutId id="2147483931" r:id="rId26"/>
    <p:sldLayoutId id="2147483932" r:id="rId27"/>
    <p:sldLayoutId id="2147483933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13/02/2026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8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  <p:sldLayoutId id="2147484009" r:id="rId17"/>
    <p:sldLayoutId id="2147484010" r:id="rId18"/>
    <p:sldLayoutId id="2147484011" r:id="rId19"/>
    <p:sldLayoutId id="2147484012" r:id="rId20"/>
    <p:sldLayoutId id="2147484013" r:id="rId21"/>
    <p:sldLayoutId id="2147484014" r:id="rId22"/>
    <p:sldLayoutId id="2147484015" r:id="rId23"/>
    <p:sldLayoutId id="2147484016" r:id="rId24"/>
    <p:sldLayoutId id="2147484017" r:id="rId25"/>
    <p:sldLayoutId id="2147484018" r:id="rId26"/>
    <p:sldLayoutId id="2147484019" r:id="rId27"/>
    <p:sldLayoutId id="2147484020" r:id="rId28"/>
    <p:sldLayoutId id="2147484021" r:id="rId29"/>
    <p:sldLayoutId id="214748402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12" Type="http://schemas.openxmlformats.org/officeDocument/2006/relationships/image" Target="../media/image4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0.xml"/><Relationship Id="rId6" Type="http://schemas.openxmlformats.org/officeDocument/2006/relationships/image" Target="../media/image42.png"/><Relationship Id="rId11" Type="http://schemas.openxmlformats.org/officeDocument/2006/relationships/image" Target="../media/image46.png"/><Relationship Id="rId5" Type="http://schemas.openxmlformats.org/officeDocument/2006/relationships/image" Target="../media/image41.png"/><Relationship Id="rId10" Type="http://schemas.microsoft.com/office/2007/relationships/hdphoto" Target="../media/hdphoto8.wdp"/><Relationship Id="rId4" Type="http://schemas.openxmlformats.org/officeDocument/2006/relationships/image" Target="../media/image40.jpeg"/><Relationship Id="rId9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2.png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56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0.png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78.png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78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question-point-d-interrogation-1015308/" TargetMode="External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2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69.png"/><Relationship Id="rId4" Type="http://schemas.openxmlformats.org/officeDocument/2006/relationships/image" Target="../media/image7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 AC</a:t>
            </a:r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693120-24B8-A529-EC7F-723BACD5655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3</a:t>
            </a:r>
            <a:endParaRPr lang="fr-FR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38EAEDA-9B09-E9AF-A7F9-C457C2446A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24725" y="4591216"/>
            <a:ext cx="4843667" cy="521999"/>
          </a:xfrm>
        </p:spPr>
        <p:txBody>
          <a:bodyPr/>
          <a:lstStyle/>
          <a:p>
            <a:r>
              <a:rPr lang="fr-FR" dirty="0"/>
              <a:t>La dispersion de la lumière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5127" y="4591216"/>
            <a:ext cx="1288409" cy="521999"/>
          </a:xfrm>
        </p:spPr>
        <p:txBody>
          <a:bodyPr/>
          <a:lstStyle/>
          <a:p>
            <a:r>
              <a:rPr lang="fr-FR" dirty="0"/>
              <a:t>Chapitre 2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127" y="5288319"/>
            <a:ext cx="1288409" cy="521999"/>
          </a:xfrm>
        </p:spPr>
        <p:txBody>
          <a:bodyPr/>
          <a:lstStyle/>
          <a:p>
            <a:r>
              <a:rPr lang="fr-FR" dirty="0"/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21BEDC05-80CF-B10E-D5C6-D0C7E83F2F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966846" y="5288318"/>
            <a:ext cx="5287701" cy="521999"/>
          </a:xfrm>
        </p:spPr>
        <p:txBody>
          <a:bodyPr>
            <a:noAutofit/>
          </a:bodyPr>
          <a:lstStyle/>
          <a:p>
            <a:pPr marL="285750" indent="-285750" defTabSz="342908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bg1"/>
                </a:solidFill>
              </a:rPr>
              <a:t>Identifier la lumière monochromatique et la lumière </a:t>
            </a:r>
          </a:p>
          <a:p>
            <a:pPr marL="285750" indent="-285750" defTabSz="342908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bg1"/>
                </a:solidFill>
              </a:rPr>
              <a:t>polychromatique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8477CE7-FA33-40AD-B047-4DD1939E0C0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724" y="3892643"/>
            <a:ext cx="4843667" cy="521999"/>
          </a:xfrm>
        </p:spPr>
        <p:txBody>
          <a:bodyPr/>
          <a:lstStyle/>
          <a:p>
            <a:r>
              <a:rPr lang="fr-FR" i="1" dirty="0">
                <a:sym typeface="Calibri"/>
              </a:rPr>
              <a:t>Signaux et informations</a:t>
            </a:r>
            <a:endParaRPr lang="fr-FR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573CD0F0-9DAE-72A3-29B0-33AEFB70FB5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75126" y="3892643"/>
            <a:ext cx="1288409" cy="521999"/>
          </a:xfrm>
        </p:spPr>
        <p:txBody>
          <a:bodyPr/>
          <a:lstStyle/>
          <a:p>
            <a:r>
              <a:rPr lang="fr-MA" dirty="0"/>
              <a:t>Thème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7572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329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63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360F03D-5B32-04C7-AAE6-9C40F1287215}"/>
              </a:ext>
            </a:extLst>
          </p:cNvPr>
          <p:cNvGrpSpPr/>
          <p:nvPr/>
        </p:nvGrpSpPr>
        <p:grpSpPr>
          <a:xfrm>
            <a:off x="1306286" y="1077441"/>
            <a:ext cx="9579427" cy="5403036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68AB2480-BD09-78CF-FE57-9EB036F878E3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6" name="Google Shape;252;p28">
              <a:extLst>
                <a:ext uri="{FF2B5EF4-FFF2-40B4-BE49-F238E27FC236}">
                  <a16:creationId xmlns:a16="http://schemas.microsoft.com/office/drawing/2014/main" id="{5EB0448A-0120-2B13-4981-28C1C0966605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sp>
        <p:nvSpPr>
          <p:cNvPr id="16" name="Google Shape;995;p109">
            <a:extLst>
              <a:ext uri="{FF2B5EF4-FFF2-40B4-BE49-F238E27FC236}">
                <a16:creationId xmlns:a16="http://schemas.microsoft.com/office/drawing/2014/main" id="{146F36D3-98C7-A8EA-8830-9ABF771BA77B}"/>
              </a:ext>
            </a:extLst>
          </p:cNvPr>
          <p:cNvSpPr txBox="1"/>
          <p:nvPr/>
        </p:nvSpPr>
        <p:spPr>
          <a:xfrm>
            <a:off x="1989337" y="1281704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Matériel de l’enseignant </a:t>
            </a:r>
          </a:p>
        </p:txBody>
      </p:sp>
      <p:sp>
        <p:nvSpPr>
          <p:cNvPr id="17" name="Google Shape;996;p109">
            <a:extLst>
              <a:ext uri="{FF2B5EF4-FFF2-40B4-BE49-F238E27FC236}">
                <a16:creationId xmlns:a16="http://schemas.microsoft.com/office/drawing/2014/main" id="{0CCAD975-A096-1843-C18D-C7ABD2A0D5D9}"/>
              </a:ext>
            </a:extLst>
          </p:cNvPr>
          <p:cNvSpPr txBox="1"/>
          <p:nvPr/>
        </p:nvSpPr>
        <p:spPr>
          <a:xfrm>
            <a:off x="5991497" y="1281705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Matériel de l’élève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1">
            <a:extLst>
              <a:ext uri="{FF2B5EF4-FFF2-40B4-BE49-F238E27FC236}">
                <a16:creationId xmlns:a16="http://schemas.microsoft.com/office/drawing/2014/main" id="{652CBA1D-553E-9A48-AEC2-7331429E3E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7628996" y="3302581"/>
            <a:ext cx="1207308" cy="192558"/>
          </a:xfrm>
          <a:prstGeom prst="rect">
            <a:avLst/>
          </a:prstGeom>
        </p:spPr>
      </p:pic>
      <p:pic>
        <p:nvPicPr>
          <p:cNvPr id="21" name="Picture 1">
            <a:extLst>
              <a:ext uri="{FF2B5EF4-FFF2-40B4-BE49-F238E27FC236}">
                <a16:creationId xmlns:a16="http://schemas.microsoft.com/office/drawing/2014/main" id="{9F0300A3-B307-D5DC-273A-568B2BA9A7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602203" y="2210521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A9FC40CB-87EF-FC64-CD65-BC554D605E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21959" y="3699542"/>
            <a:ext cx="593846" cy="570969"/>
          </a:xfrm>
          <a:prstGeom prst="rect">
            <a:avLst/>
          </a:prstGeom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C9C3D581-0BA9-E0A5-EB9D-7CEF96EEB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989" y="2210521"/>
            <a:ext cx="1272102" cy="92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15D7598-1C20-2EBD-BE07-514A4B2401B5}"/>
              </a:ext>
            </a:extLst>
          </p:cNvPr>
          <p:cNvSpPr txBox="1"/>
          <p:nvPr/>
        </p:nvSpPr>
        <p:spPr>
          <a:xfrm>
            <a:off x="4072939" y="3500682"/>
            <a:ext cx="1497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fr-FR" dirty="0">
                <a:solidFill>
                  <a:prstClr val="black"/>
                </a:solidFill>
              </a:rPr>
              <a:t>Prisme </a:t>
            </a:r>
          </a:p>
        </p:txBody>
      </p:sp>
      <p:pic>
        <p:nvPicPr>
          <p:cNvPr id="28" name="Image 27" descr="Lanterne pour Discoptic : POD060200"/>
          <p:cNvPicPr/>
          <p:nvPr/>
        </p:nvPicPr>
        <p:blipFill>
          <a:blip r:embed="rId7"/>
          <a:srcRect l="20744" t="33413" r="21049"/>
          <a:stretch>
            <a:fillRect/>
          </a:stretch>
        </p:blipFill>
        <p:spPr bwMode="auto">
          <a:xfrm>
            <a:off x="1837070" y="2131073"/>
            <a:ext cx="1660368" cy="1262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15D7598-1C20-2EBD-BE07-514A4B2401B5}"/>
              </a:ext>
            </a:extLst>
          </p:cNvPr>
          <p:cNvSpPr txBox="1"/>
          <p:nvPr/>
        </p:nvSpPr>
        <p:spPr>
          <a:xfrm>
            <a:off x="1784351" y="3427391"/>
            <a:ext cx="1713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fr-FR" dirty="0">
                <a:solidFill>
                  <a:prstClr val="black"/>
                </a:solidFill>
              </a:rPr>
              <a:t>Lanterne(source lumineuse)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15D7598-1C20-2EBD-BE07-514A4B2401B5}"/>
              </a:ext>
            </a:extLst>
          </p:cNvPr>
          <p:cNvSpPr txBox="1"/>
          <p:nvPr/>
        </p:nvSpPr>
        <p:spPr>
          <a:xfrm>
            <a:off x="1955506" y="5558260"/>
            <a:ext cx="161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fr-MA" dirty="0">
                <a:solidFill>
                  <a:prstClr val="black"/>
                </a:solidFill>
              </a:rPr>
              <a:t>Source laser</a:t>
            </a:r>
            <a:endParaRPr lang="fr-FR" dirty="0">
              <a:solidFill>
                <a:prstClr val="black"/>
              </a:solidFill>
            </a:endParaRPr>
          </a:p>
        </p:txBody>
      </p:sp>
      <p:pic>
        <p:nvPicPr>
          <p:cNvPr id="33" name="Image 32"/>
          <p:cNvPicPr/>
          <p:nvPr/>
        </p:nvPicPr>
        <p:blipFill>
          <a:blip r:embed="rId8"/>
          <a:srcRect l="36221" t="23463" r="35717" b="8101"/>
          <a:stretch>
            <a:fillRect/>
          </a:stretch>
        </p:blipFill>
        <p:spPr bwMode="auto">
          <a:xfrm>
            <a:off x="8735354" y="3553317"/>
            <a:ext cx="1617087" cy="2218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Image 35" descr="Règles réelles personnalisées - Précision pour l'école et le bureau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3438" r="93438">
                        <a14:foregroundMark x1="5417" y1="60938" x2="9479" y2="67500"/>
                        <a14:foregroundMark x1="91354" y1="24583" x2="93438" y2="32396"/>
                        <a14:foregroundMark x1="3438" y1="59688" x2="7500" y2="71354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568325" y="4799675"/>
            <a:ext cx="1089578" cy="84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Image 40"/>
          <p:cNvPicPr/>
          <p:nvPr/>
        </p:nvPicPr>
        <p:blipFill>
          <a:blip r:embed="rId11"/>
          <a:srcRect l="22436" t="32463" r="55990" b="29690"/>
          <a:stretch>
            <a:fillRect/>
          </a:stretch>
        </p:blipFill>
        <p:spPr bwMode="auto">
          <a:xfrm>
            <a:off x="3912746" y="2112621"/>
            <a:ext cx="1244196" cy="122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Image 41" descr="C:\Users\lenovo\Downloads\ChatGPT Image 1 janv. 2026, 18_05_30.png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00252" y="4402863"/>
            <a:ext cx="1238031" cy="820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7281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A0A5CCA6-ACF4-248E-316E-DBA5E824163A}"/>
              </a:ext>
            </a:extLst>
          </p:cNvPr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ea typeface="Calibri"/>
                <a:cs typeface="Calibri"/>
              </a:rPr>
              <a:t>Repérage dans </a:t>
            </a:r>
            <a:r>
              <a:rPr lang="fr-FR" sz="3200" b="1" kern="0" dirty="0">
                <a:solidFill>
                  <a:schemeClr val="accent1"/>
                </a:solidFill>
                <a:ea typeface="Calibri"/>
                <a:cs typeface="Calibri"/>
              </a:rPr>
              <a:t>le chapitre</a:t>
            </a:r>
            <a:endParaRPr lang="fr-FR" sz="3200" i="1" kern="0" dirty="0">
              <a:solidFill>
                <a:schemeClr val="accent1"/>
              </a:solidFill>
              <a:ea typeface="Calibri"/>
              <a:cs typeface="Calibri"/>
            </a:endParaRPr>
          </a:p>
        </p:txBody>
      </p: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FA1BCB3-912D-8C33-256F-F0A36B514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9FA61C4D-361C-79C8-306E-1E4E23338A67}"/>
              </a:ext>
            </a:extLst>
          </p:cNvPr>
          <p:cNvGrpSpPr/>
          <p:nvPr/>
        </p:nvGrpSpPr>
        <p:grpSpPr>
          <a:xfrm>
            <a:off x="1115844" y="4184541"/>
            <a:ext cx="10265100" cy="828000"/>
            <a:chOff x="963450" y="3092649"/>
            <a:chExt cx="10265100" cy="828000"/>
          </a:xfrm>
        </p:grpSpPr>
        <p:sp>
          <p:nvSpPr>
            <p:cNvPr id="29" name="Google Shape;292;p29">
              <a:extLst>
                <a:ext uri="{FF2B5EF4-FFF2-40B4-BE49-F238E27FC236}">
                  <a16:creationId xmlns:a16="http://schemas.microsoft.com/office/drawing/2014/main" id="{10C2D34D-FB8B-A95D-F232-29CF7C58B6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endParaRPr lang="fr-FR" kern="0" dirty="0">
                <a:solidFill>
                  <a:prstClr val="white">
                    <a:lumMod val="65000"/>
                  </a:prstClr>
                </a:solidFill>
                <a:latin typeface="Arial"/>
              </a:endParaRPr>
            </a:p>
          </p:txBody>
        </p:sp>
        <p:sp>
          <p:nvSpPr>
            <p:cNvPr id="36" name="Google Shape;293;p29">
              <a:extLst>
                <a:ext uri="{FF2B5EF4-FFF2-40B4-BE49-F238E27FC236}">
                  <a16:creationId xmlns:a16="http://schemas.microsoft.com/office/drawing/2014/main" id="{EAC398AE-0F64-B30B-B910-B04156DD3482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r>
                <a:rPr lang="fr-FR" kern="0" dirty="0">
                  <a:solidFill>
                    <a:prstClr val="white">
                      <a:lumMod val="65000"/>
                    </a:prstClr>
                  </a:solidFill>
                  <a:latin typeface="Arial"/>
                </a:rPr>
                <a:t>Séance 3</a:t>
              </a:r>
            </a:p>
          </p:txBody>
        </p:sp>
      </p:grpSp>
      <p:sp>
        <p:nvSpPr>
          <p:cNvPr id="44" name="Rectangle: Rounded Corners 11">
            <a:extLst>
              <a:ext uri="{FF2B5EF4-FFF2-40B4-BE49-F238E27FC236}">
                <a16:creationId xmlns:a16="http://schemas.microsoft.com/office/drawing/2014/main" id="{099B9CC5-16E5-CB9D-53DD-A5AAB22E13F1}"/>
              </a:ext>
            </a:extLst>
          </p:cNvPr>
          <p:cNvSpPr/>
          <p:nvPr/>
        </p:nvSpPr>
        <p:spPr>
          <a:xfrm>
            <a:off x="1057835" y="1826585"/>
            <a:ext cx="10327973" cy="1183434"/>
          </a:xfrm>
          <a:prstGeom prst="roundRect">
            <a:avLst/>
          </a:prstGeom>
          <a:noFill/>
          <a:ln w="38100" cap="flat" cmpd="sng" algn="ctr">
            <a:solidFill>
              <a:srgbClr val="1D9A78">
                <a:shade val="15000"/>
              </a:srgbClr>
            </a:solidFill>
            <a:prstDash val="lgDash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fr-MA" kern="0" dirty="0">
              <a:solidFill>
                <a:prstClr val="white"/>
              </a:solidFill>
            </a:endParaRP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9FA61C4D-361C-79C8-306E-1E4E23338A67}"/>
              </a:ext>
            </a:extLst>
          </p:cNvPr>
          <p:cNvGrpSpPr/>
          <p:nvPr/>
        </p:nvGrpSpPr>
        <p:grpSpPr>
          <a:xfrm>
            <a:off x="1125667" y="3144516"/>
            <a:ext cx="10265100" cy="828000"/>
            <a:chOff x="963450" y="3092649"/>
            <a:chExt cx="10265100" cy="828000"/>
          </a:xfrm>
        </p:grpSpPr>
        <p:sp>
          <p:nvSpPr>
            <p:cNvPr id="46" name="Google Shape;292;p29">
              <a:extLst>
                <a:ext uri="{FF2B5EF4-FFF2-40B4-BE49-F238E27FC236}">
                  <a16:creationId xmlns:a16="http://schemas.microsoft.com/office/drawing/2014/main" id="{10C2D34D-FB8B-A95D-F232-29CF7C58B6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endParaRPr lang="fr-FR" kern="0" dirty="0">
                <a:solidFill>
                  <a:prstClr val="white">
                    <a:lumMod val="65000"/>
                  </a:prstClr>
                </a:solidFill>
                <a:latin typeface="Arial"/>
              </a:endParaRPr>
            </a:p>
          </p:txBody>
        </p:sp>
        <p:sp>
          <p:nvSpPr>
            <p:cNvPr id="47" name="Google Shape;293;p29">
              <a:extLst>
                <a:ext uri="{FF2B5EF4-FFF2-40B4-BE49-F238E27FC236}">
                  <a16:creationId xmlns:a16="http://schemas.microsoft.com/office/drawing/2014/main" id="{EAC398AE-0F64-B30B-B910-B04156DD3482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r>
                <a:rPr lang="fr-FR" b="1" kern="0" dirty="0">
                  <a:solidFill>
                    <a:prstClr val="white">
                      <a:lumMod val="75000"/>
                    </a:prstClr>
                  </a:solidFill>
                  <a:latin typeface="Arial"/>
                </a:rPr>
                <a:t>Séance 2</a:t>
              </a:r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D31F6BDA-87B3-DE26-6019-1E5777F41C13}"/>
              </a:ext>
            </a:extLst>
          </p:cNvPr>
          <p:cNvSpPr txBox="1"/>
          <p:nvPr/>
        </p:nvSpPr>
        <p:spPr>
          <a:xfrm>
            <a:off x="2613656" y="4395752"/>
            <a:ext cx="86174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34290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000" b="1" kern="0" dirty="0">
                <a:solidFill>
                  <a:schemeClr val="bg1">
                    <a:lumMod val="95000"/>
                  </a:schemeClr>
                </a:solidFill>
              </a:rPr>
              <a:t>Identifier la lumière qui éclaire un objet à partir de sa couleur apparente.</a:t>
            </a:r>
            <a:endParaRPr lang="fr-BE" sz="2000" b="1" kern="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B50FB1E5-3184-209B-9E29-F4B87759EAF9}"/>
              </a:ext>
            </a:extLst>
          </p:cNvPr>
          <p:cNvGrpSpPr/>
          <p:nvPr/>
        </p:nvGrpSpPr>
        <p:grpSpPr>
          <a:xfrm>
            <a:off x="1194462" y="1961082"/>
            <a:ext cx="10120644" cy="993852"/>
            <a:chOff x="713295" y="1459810"/>
            <a:chExt cx="10414038" cy="993852"/>
          </a:xfrm>
          <a:solidFill>
            <a:schemeClr val="bg1"/>
          </a:solidFill>
        </p:grpSpPr>
        <p:sp>
          <p:nvSpPr>
            <p:cNvPr id="55" name="Google Shape;288;p29">
              <a:extLst>
                <a:ext uri="{FF2B5EF4-FFF2-40B4-BE49-F238E27FC236}">
                  <a16:creationId xmlns:a16="http://schemas.microsoft.com/office/drawing/2014/main" id="{31A683D1-1F3A-63C5-04F6-F4F49B649634}"/>
                </a:ext>
              </a:extLst>
            </p:cNvPr>
            <p:cNvSpPr/>
            <p:nvPr/>
          </p:nvSpPr>
          <p:spPr>
            <a:xfrm>
              <a:off x="2199333" y="1459810"/>
              <a:ext cx="8928000" cy="972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endParaRPr lang="fr-FR" sz="2000" b="1" kern="0" dirty="0">
                <a:solidFill>
                  <a:prstClr val="white"/>
                </a:solidFill>
                <a:ea typeface="Calibri"/>
                <a:cs typeface="Calibri"/>
              </a:endParaRPr>
            </a:p>
          </p:txBody>
        </p:sp>
        <p:sp>
          <p:nvSpPr>
            <p:cNvPr id="56" name="Google Shape;289;p29">
              <a:extLst>
                <a:ext uri="{FF2B5EF4-FFF2-40B4-BE49-F238E27FC236}">
                  <a16:creationId xmlns:a16="http://schemas.microsoft.com/office/drawing/2014/main" id="{62E553FE-BA54-F0CE-AB1E-ADA3C2CDABD0}"/>
                </a:ext>
              </a:extLst>
            </p:cNvPr>
            <p:cNvSpPr/>
            <p:nvPr/>
          </p:nvSpPr>
          <p:spPr>
            <a:xfrm>
              <a:off x="713295" y="1462622"/>
              <a:ext cx="1372905" cy="99104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sz="2000" b="1" kern="0" dirty="0">
                  <a:ea typeface="Calibri"/>
                  <a:cs typeface="Calibri"/>
                </a:rPr>
                <a:t>Séance 1</a:t>
              </a:r>
            </a:p>
          </p:txBody>
        </p:sp>
      </p:grpSp>
      <p:sp>
        <p:nvSpPr>
          <p:cNvPr id="57" name="ZoneTexte 56">
            <a:extLst>
              <a:ext uri="{FF2B5EF4-FFF2-40B4-BE49-F238E27FC236}">
                <a16:creationId xmlns:a16="http://schemas.microsoft.com/office/drawing/2014/main" id="{0143FBDE-BD97-8664-42F5-BA6D2D34A4C1}"/>
              </a:ext>
            </a:extLst>
          </p:cNvPr>
          <p:cNvSpPr txBox="1"/>
          <p:nvPr/>
        </p:nvSpPr>
        <p:spPr>
          <a:xfrm>
            <a:off x="2557949" y="3333416"/>
            <a:ext cx="87521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34290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000" b="1" kern="0" dirty="0">
                <a:solidFill>
                  <a:schemeClr val="bg1">
                    <a:lumMod val="95000"/>
                  </a:schemeClr>
                </a:solidFill>
              </a:rPr>
              <a:t>Utiliser la synthèse additive des lumières pour reproduire différentes couleurs</a:t>
            </a:r>
            <a:endParaRPr lang="fr-BE" sz="2000" b="1" kern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1FD926A3-1486-0A55-A4A1-3E781FBF5608}"/>
              </a:ext>
            </a:extLst>
          </p:cNvPr>
          <p:cNvSpPr txBox="1"/>
          <p:nvPr/>
        </p:nvSpPr>
        <p:spPr>
          <a:xfrm>
            <a:off x="2689044" y="2178360"/>
            <a:ext cx="84451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34290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000" kern="0" dirty="0"/>
              <a:t>Identifier la lumière monochromatique et la lumière polychromatique.</a:t>
            </a:r>
            <a:endParaRPr lang="fr-BE" sz="2000" kern="0" dirty="0"/>
          </a:p>
        </p:txBody>
      </p:sp>
    </p:spTree>
    <p:extLst>
      <p:ext uri="{BB962C8B-B14F-4D97-AF65-F5344CB8AC3E}">
        <p14:creationId xmlns:p14="http://schemas.microsoft.com/office/powerpoint/2010/main" val="1419106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AC1921E-E09C-D5E3-4E3F-433C5BFE2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D307638-52F9-8271-EA15-684CB0DA0CBD}"/>
              </a:ext>
            </a:extLst>
          </p:cNvPr>
          <p:cNvSpPr txBox="1"/>
          <p:nvPr/>
        </p:nvSpPr>
        <p:spPr>
          <a:xfrm>
            <a:off x="584200" y="421865"/>
            <a:ext cx="277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fr-FR" b="1" dirty="0">
                <a:solidFill>
                  <a:srgbClr val="0040C0"/>
                </a:solidFill>
              </a:rPr>
              <a:t>Orientations didactiques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3B26B4E-F7A5-DF0C-DD8B-85EAFC002D7D}"/>
              </a:ext>
            </a:extLst>
          </p:cNvPr>
          <p:cNvSpPr/>
          <p:nvPr/>
        </p:nvSpPr>
        <p:spPr>
          <a:xfrm>
            <a:off x="610235" y="4371758"/>
            <a:ext cx="2011680" cy="1584000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fr-FR" b="1">
                <a:solidFill>
                  <a:prstClr val="white"/>
                </a:solidFill>
              </a:rPr>
              <a:t>Conceptions erronées</a:t>
            </a:r>
          </a:p>
          <a:p>
            <a:pPr algn="ctr" defTabSz="914400"/>
            <a:r>
              <a:rPr lang="fr-FR" b="1">
                <a:solidFill>
                  <a:prstClr val="white"/>
                </a:solidFill>
              </a:rPr>
              <a:t> des élèves</a:t>
            </a:r>
            <a:endParaRPr lang="fr-FR" b="1" dirty="0">
              <a:solidFill>
                <a:prstClr val="white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E3F2674-E41E-57D0-E3AF-9AAC68277F00}"/>
              </a:ext>
            </a:extLst>
          </p:cNvPr>
          <p:cNvSpPr/>
          <p:nvPr/>
        </p:nvSpPr>
        <p:spPr>
          <a:xfrm>
            <a:off x="2761487" y="4371759"/>
            <a:ext cx="9155906" cy="1584000"/>
          </a:xfrm>
          <a:prstGeom prst="roundRect">
            <a:avLst>
              <a:gd name="adj" fmla="val 9633"/>
            </a:avLst>
          </a:prstGeom>
          <a:solidFill>
            <a:schemeClr val="bg1"/>
          </a:solidFill>
          <a:ln>
            <a:solidFill>
              <a:srgbClr val="1D9A7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/>
                </a:solidFill>
              </a:rPr>
              <a:t>Considération que toutes les lumières colorées se « décomposent » quand elles passent dans un prisme, même si elles sont monochromatiques.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/>
                </a:solidFill>
              </a:rPr>
              <a:t>Interprétation de la dispersion comme une simple déviation , sans comprendre qu’il s’agit d’une séparation en composantes de différentes longueurs d’onde.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/>
                </a:solidFill>
              </a:rPr>
              <a:t>Une lumière « blanche est une couleur unique.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3CBCBCE-C8D9-61FD-9E74-A6DDA744DE15}"/>
              </a:ext>
            </a:extLst>
          </p:cNvPr>
          <p:cNvSpPr/>
          <p:nvPr/>
        </p:nvSpPr>
        <p:spPr>
          <a:xfrm>
            <a:off x="584200" y="1260609"/>
            <a:ext cx="2063752" cy="1584000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fr-FR" b="1">
                <a:solidFill>
                  <a:prstClr val="white"/>
                </a:solidFill>
              </a:rPr>
              <a:t>Tâche à réussir</a:t>
            </a:r>
            <a:endParaRPr lang="fr-FR" b="1" dirty="0">
              <a:solidFill>
                <a:prstClr val="white"/>
              </a:solidFill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F74D0CF-00AF-8FCE-7A5C-63B6A2C12A28}"/>
              </a:ext>
            </a:extLst>
          </p:cNvPr>
          <p:cNvSpPr/>
          <p:nvPr/>
        </p:nvSpPr>
        <p:spPr>
          <a:xfrm>
            <a:off x="2761487" y="1260609"/>
            <a:ext cx="9209795" cy="1584000"/>
          </a:xfrm>
          <a:prstGeom prst="roundRect">
            <a:avLst>
              <a:gd name="adj" fmla="val 7861"/>
            </a:avLst>
          </a:prstGeom>
          <a:solidFill>
            <a:schemeClr val="bg1"/>
          </a:solidFill>
          <a:ln>
            <a:solidFill>
              <a:srgbClr val="1D9A7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9144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b="1" kern="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La tâche principale </a:t>
            </a:r>
            <a:r>
              <a:rPr lang="fr-FR" kern="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de cette séance repose sur le savoir-faire suivant </a:t>
            </a:r>
            <a:r>
              <a:rPr lang="fr-FR" b="1" kern="0" dirty="0">
                <a:solidFill>
                  <a:schemeClr val="tx1"/>
                </a:solidFill>
              </a:rPr>
              <a:t>Identifier</a:t>
            </a:r>
            <a:r>
              <a:rPr lang="fr-FR" kern="0" dirty="0">
                <a:solidFill>
                  <a:schemeClr val="tx1"/>
                </a:solidFill>
              </a:rPr>
              <a:t> la lumière monochromatique et la lumière polychromatique .</a:t>
            </a:r>
          </a:p>
          <a:p>
            <a:pPr marL="285750" indent="-285750" defTabSz="9144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kern="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L’objectif est d’amener les élèves à identifier le type de lumière émis par une source lumineuse en utilisant un prisme </a:t>
            </a:r>
            <a:r>
              <a:rPr lang="fr-MA" kern="0" dirty="0">
                <a:solidFill>
                  <a:schemeClr val="tx1"/>
                </a:solidFill>
                <a:ea typeface="Calibri"/>
                <a:cs typeface="Calibri" panose="020F0502020204030204" pitchFamily="34" charset="0"/>
                <a:sym typeface="Calibri"/>
              </a:rPr>
              <a:t>pour disperser la lumière: </a:t>
            </a:r>
            <a:r>
              <a:rPr lang="fr-FR" dirty="0">
                <a:solidFill>
                  <a:schemeClr val="tx1"/>
                </a:solidFill>
              </a:rPr>
              <a:t> lire et interpréter un spectre de lumière.</a:t>
            </a:r>
            <a:endParaRPr lang="fr-FR" kern="0" dirty="0">
              <a:solidFill>
                <a:schemeClr val="tx1"/>
              </a:solidFill>
              <a:ea typeface="Calibri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2" name="Picture 2" descr="Image générée">
            <a:extLst>
              <a:ext uri="{FF2B5EF4-FFF2-40B4-BE49-F238E27FC236}">
                <a16:creationId xmlns:a16="http://schemas.microsoft.com/office/drawing/2014/main" id="{AD3B74AD-F4DA-26B4-A286-27FA3088D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0" y="25446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861308" y="4951539"/>
            <a:ext cx="88374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400">
              <a:spcAft>
                <a:spcPts val="1000"/>
              </a:spcAft>
              <a:buFont typeface="Wingdings" panose="05000000000000000000" pitchFamily="2" charset="2"/>
              <a:buChar char="ü"/>
            </a:pPr>
            <a:endParaRPr lang="fr-FR" sz="1600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B1C93C4-4F5C-9787-3720-216AFEDB79BF}"/>
              </a:ext>
            </a:extLst>
          </p:cNvPr>
          <p:cNvSpPr/>
          <p:nvPr/>
        </p:nvSpPr>
        <p:spPr>
          <a:xfrm>
            <a:off x="2761487" y="3013915"/>
            <a:ext cx="9130021" cy="1188538"/>
          </a:xfrm>
          <a:prstGeom prst="roundRect">
            <a:avLst/>
          </a:prstGeom>
          <a:solidFill>
            <a:schemeClr val="bg1"/>
          </a:solidFill>
          <a:ln>
            <a:solidFill>
              <a:srgbClr val="1D9A7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Utiliser des expériences guidées avec prismes et lasers et sources de lumière blanche pour confronter leurs idées aux observations réelles.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Proposez des situations quotidiennes : l’arc-en-ciel après la pluie, la lumière d’un projecteur ou d’une lampe LED ; les comparer avec un laser rouge (monochromatique)par exemple.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C59B900-1E11-F73E-E839-E00C15FAB39A}"/>
              </a:ext>
            </a:extLst>
          </p:cNvPr>
          <p:cNvSpPr/>
          <p:nvPr/>
        </p:nvSpPr>
        <p:spPr>
          <a:xfrm>
            <a:off x="610235" y="3036725"/>
            <a:ext cx="2011680" cy="1109363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fr-FR" b="1">
                <a:solidFill>
                  <a:prstClr val="white"/>
                </a:solidFill>
              </a:rPr>
              <a:t>Stratégie </a:t>
            </a:r>
            <a:endParaRPr lang="fr-FR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665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6DED1F-E8FA-A1FE-9C4D-8848890EB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B72B7-595C-352E-A002-BC30F0A3F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2C5F7-6700-6B26-1943-A8A45E94C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35B39A-E37B-7515-3A0F-CD987323FF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12 min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D682AE-CA97-F16E-C451-D3E806BD0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10 min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7366E0-3DFF-DDCD-E342-D424E5371F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03 min</a:t>
            </a:r>
          </a:p>
        </p:txBody>
      </p:sp>
    </p:spTree>
    <p:extLst>
      <p:ext uri="{BB962C8B-B14F-4D97-AF65-F5344CB8AC3E}">
        <p14:creationId xmlns:p14="http://schemas.microsoft.com/office/powerpoint/2010/main" val="1937842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BFFC17-0CD6-89B0-27FC-84C8A6549E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733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séance? Allons-y!</a:t>
            </a:r>
            <a:endParaRPr lang="fr-FR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D43FBD-3D96-5C11-B29E-7B7C90DACC2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8748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454EC-2CE3-1357-5095-140FD9795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dessin humoristique, mammifère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D6702358-9197-D420-08AB-2447C9D30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73" y="1549840"/>
            <a:ext cx="4550664" cy="4550664"/>
          </a:xfrm>
          <a:prstGeom prst="rect">
            <a:avLst/>
          </a:prstGeom>
        </p:spPr>
      </p:pic>
      <p:grpSp>
        <p:nvGrpSpPr>
          <p:cNvPr id="2" name="Group 14">
            <a:extLst>
              <a:ext uri="{FF2B5EF4-FFF2-40B4-BE49-F238E27FC236}">
                <a16:creationId xmlns:a16="http://schemas.microsoft.com/office/drawing/2014/main" id="{8A179FF6-4A54-96FF-4D53-2176FE6B22CA}"/>
              </a:ext>
            </a:extLst>
          </p:cNvPr>
          <p:cNvGrpSpPr/>
          <p:nvPr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D0A013A3-439A-014B-2F1A-62A417BDD4C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id="{9D9911DC-5F51-D2A4-A7F2-E7E4F430C48C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>
              <a:solidFill>
                <a:srgbClr val="FFC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id="{F1A9CF8A-906F-FD5F-7F05-FF26FDB7B86D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" name="Rectangle 20">
            <a:extLst>
              <a:ext uri="{FF2B5EF4-FFF2-40B4-BE49-F238E27FC236}">
                <a16:creationId xmlns:a16="http://schemas.microsoft.com/office/drawing/2014/main" id="{3E8B9DFE-C1D5-466B-C3E2-AF03D00FA345}"/>
              </a:ext>
            </a:extLst>
          </p:cNvPr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0833B19B-8578-F3F2-13EA-430A8483D030}"/>
              </a:ext>
            </a:extLst>
          </p:cNvPr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2"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22CB1207-14C1-4C8E-8D55-4EDADCED4BF9}"/>
              </a:ext>
            </a:extLst>
          </p:cNvPr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O</a:t>
            </a:r>
            <a:endParaRPr lang="fr-FR" sz="2400" b="1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5DC68E45-64B1-A52C-0540-DE47FC2E4C9F}"/>
              </a:ext>
            </a:extLst>
          </p:cNvPr>
          <p:cNvSpPr txBox="1"/>
          <p:nvPr/>
        </p:nvSpPr>
        <p:spPr>
          <a:xfrm>
            <a:off x="5147892" y="2280492"/>
            <a:ext cx="5869201" cy="16324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Le rituel</a:t>
            </a:r>
          </a:p>
          <a:p>
            <a:pPr algn="ctr" defTabSz="914377">
              <a:lnSpc>
                <a:spcPct val="90000"/>
              </a:lnSpc>
              <a:spcAft>
                <a:spcPts val="20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(2 min)</a:t>
            </a:r>
            <a:endParaRPr lang="ar-MA" sz="4800" b="1" kern="0" dirty="0">
              <a:solidFill>
                <a:srgbClr val="FFC000"/>
              </a:solidFill>
              <a:latin typeface="Arial"/>
              <a:sym typeface="Arial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9C1A49D3-72B2-7456-7C35-A24B356DC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261CBA56-909A-18FC-211E-09FEF3499CA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373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3AF29114-9601-8555-CAA8-799D41625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1600" b="1" dirty="0"/>
              <a:t>Observez ces images : à votre avis, quel comportement positif met-elle en évidence ?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757D772-DC0E-6DA5-025A-5118D0EC20B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L’enseignant.e  fait participer les élèves pour qu’ils expriment ce qu’ils comprennent de l’image.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F42D9A2-1CEA-E1C8-26EF-813733BE6685}"/>
              </a:ext>
            </a:extLst>
          </p:cNvPr>
          <p:cNvGrpSpPr/>
          <p:nvPr/>
        </p:nvGrpSpPr>
        <p:grpSpPr>
          <a:xfrm>
            <a:off x="1289199" y="2321031"/>
            <a:ext cx="9727759" cy="2324638"/>
            <a:chOff x="1289199" y="2321031"/>
            <a:chExt cx="9727759" cy="2324638"/>
          </a:xfrm>
        </p:grpSpPr>
        <p:pic>
          <p:nvPicPr>
            <p:cNvPr id="15" name="Google Shape;892;p16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319003" y="2970317"/>
              <a:ext cx="2457191" cy="16381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893;p160"/>
            <p:cNvSpPr/>
            <p:nvPr/>
          </p:nvSpPr>
          <p:spPr>
            <a:xfrm rot="-1186636" flipH="1">
              <a:off x="1289199" y="2321031"/>
              <a:ext cx="1723411" cy="1107127"/>
            </a:xfrm>
            <a:prstGeom prst="wedgeEllipseCallout">
              <a:avLst>
                <a:gd name="adj1" fmla="val -32450"/>
                <a:gd name="adj2" fmla="val 58746"/>
              </a:avLst>
            </a:prstGeom>
            <a:solidFill>
              <a:schemeClr val="lt1"/>
            </a:solidFill>
            <a:ln w="9525" cap="flat" cmpd="sng">
              <a:solidFill>
                <a:srgbClr val="1570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On travaille </a:t>
              </a:r>
              <a:b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seuls, puis on </a:t>
              </a:r>
              <a:b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compare nos </a:t>
              </a:r>
              <a:b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 sz="1100" dirty="0"/>
            </a:p>
          </p:txBody>
        </p:sp>
        <p:pic>
          <p:nvPicPr>
            <p:cNvPr id="17" name="Google Shape;894;p16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346193" y="2933093"/>
              <a:ext cx="2568864" cy="17125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Google Shape;895;p160"/>
            <p:cNvSpPr/>
            <p:nvPr/>
          </p:nvSpPr>
          <p:spPr>
            <a:xfrm rot="710619" flipH="1">
              <a:off x="8511327" y="2424570"/>
              <a:ext cx="2505631" cy="1106848"/>
            </a:xfrm>
            <a:prstGeom prst="wedgeEllipseCallout">
              <a:avLst>
                <a:gd name="adj1" fmla="val 46760"/>
                <a:gd name="adj2" fmla="val 49030"/>
              </a:avLst>
            </a:prstGeom>
            <a:solidFill>
              <a:schemeClr val="lt1"/>
            </a:solidFill>
            <a:ln w="9525" cap="flat" cmpd="sng">
              <a:solidFill>
                <a:srgbClr val="1570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4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J’attends que </a:t>
              </a:r>
              <a:br>
                <a:rPr lang="fr" sz="14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fr" sz="14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mon  ami  termine, puis     </a:t>
              </a:r>
              <a:r>
                <a:rPr lang="fr" sz="1100" dirty="0">
                  <a:sym typeface="Calibri"/>
                </a:rPr>
                <a:t> </a:t>
              </a:r>
              <a:r>
                <a:rPr lang="fr" sz="14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on présente</a:t>
              </a:r>
              <a:endParaRPr sz="1100"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4354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ADFF925-96D4-486B-E393-154F856B8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1600" b="1" dirty="0"/>
              <a:t> Chacun travaille puis comparaison des résultats avec discussion.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7B6ECA8F-0714-1763-6A4B-4236B6DA09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L’</a:t>
            </a:r>
            <a:r>
              <a:rPr lang="fr-FR" dirty="0" err="1"/>
              <a:t>enseignant.e</a:t>
            </a:r>
            <a:r>
              <a:rPr lang="fr-FR" dirty="0"/>
              <a:t>  recourt à l’alternance linguistique pour expliciter le comportement attendu.</a:t>
            </a:r>
          </a:p>
        </p:txBody>
      </p:sp>
      <p:pic>
        <p:nvPicPr>
          <p:cNvPr id="3" name="Graphique 2" descr="Coche avec un remplissage uni">
            <a:extLst>
              <a:ext uri="{FF2B5EF4-FFF2-40B4-BE49-F238E27FC236}">
                <a16:creationId xmlns:a16="http://schemas.microsoft.com/office/drawing/2014/main" id="{6734D466-F212-41A6-C245-D706BE60F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0398" y="4812564"/>
            <a:ext cx="914400" cy="914400"/>
          </a:xfrm>
          <a:prstGeom prst="rect">
            <a:avLst/>
          </a:prstGeom>
        </p:spPr>
      </p:pic>
      <p:sp>
        <p:nvSpPr>
          <p:cNvPr id="2" name="Signe de multiplication 1">
            <a:extLst>
              <a:ext uri="{FF2B5EF4-FFF2-40B4-BE49-F238E27FC236}">
                <a16:creationId xmlns:a16="http://schemas.microsoft.com/office/drawing/2014/main" id="{69523393-D829-484C-4623-788FC1BD1FDF}"/>
              </a:ext>
            </a:extLst>
          </p:cNvPr>
          <p:cNvSpPr/>
          <p:nvPr/>
        </p:nvSpPr>
        <p:spPr>
          <a:xfrm>
            <a:off x="6869532" y="4886054"/>
            <a:ext cx="1194318" cy="1194318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fr-FR">
              <a:solidFill>
                <a:prstClr val="white"/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1A9F74E-A9F1-F7AE-1D36-FAB4B4FD7B9B}"/>
              </a:ext>
            </a:extLst>
          </p:cNvPr>
          <p:cNvGrpSpPr/>
          <p:nvPr/>
        </p:nvGrpSpPr>
        <p:grpSpPr>
          <a:xfrm>
            <a:off x="1289199" y="2321031"/>
            <a:ext cx="9727759" cy="2324638"/>
            <a:chOff x="1289199" y="2321031"/>
            <a:chExt cx="9727759" cy="2324638"/>
          </a:xfrm>
        </p:grpSpPr>
        <p:pic>
          <p:nvPicPr>
            <p:cNvPr id="14" name="Google Shape;892;p160">
              <a:extLst>
                <a:ext uri="{FF2B5EF4-FFF2-40B4-BE49-F238E27FC236}">
                  <a16:creationId xmlns:a16="http://schemas.microsoft.com/office/drawing/2014/main" id="{7A3F50FC-9509-54AD-346A-580861EA401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319003" y="2970317"/>
              <a:ext cx="2457191" cy="16381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893;p160">
              <a:extLst>
                <a:ext uri="{FF2B5EF4-FFF2-40B4-BE49-F238E27FC236}">
                  <a16:creationId xmlns:a16="http://schemas.microsoft.com/office/drawing/2014/main" id="{EC48FC98-62CA-8FA3-5B25-4432F5C81DF3}"/>
                </a:ext>
              </a:extLst>
            </p:cNvPr>
            <p:cNvSpPr/>
            <p:nvPr/>
          </p:nvSpPr>
          <p:spPr>
            <a:xfrm rot="-1186636" flipH="1">
              <a:off x="1289199" y="2321031"/>
              <a:ext cx="1723411" cy="1107127"/>
            </a:xfrm>
            <a:prstGeom prst="wedgeEllipseCallout">
              <a:avLst>
                <a:gd name="adj1" fmla="val -32450"/>
                <a:gd name="adj2" fmla="val 58746"/>
              </a:avLst>
            </a:prstGeom>
            <a:solidFill>
              <a:schemeClr val="lt1"/>
            </a:solidFill>
            <a:ln w="9525" cap="flat" cmpd="sng">
              <a:solidFill>
                <a:srgbClr val="1570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On travaille </a:t>
              </a:r>
              <a:b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seuls, puis on </a:t>
              </a:r>
              <a:b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compare nos </a:t>
              </a:r>
              <a:b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fr" sz="14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résultats</a:t>
              </a:r>
              <a:endParaRPr sz="1100" dirty="0"/>
            </a:p>
          </p:txBody>
        </p:sp>
        <p:pic>
          <p:nvPicPr>
            <p:cNvPr id="16" name="Google Shape;894;p160">
              <a:extLst>
                <a:ext uri="{FF2B5EF4-FFF2-40B4-BE49-F238E27FC236}">
                  <a16:creationId xmlns:a16="http://schemas.microsoft.com/office/drawing/2014/main" id="{8B3032B8-784E-3352-6079-A328D9C388A0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346193" y="2933093"/>
              <a:ext cx="2568864" cy="17125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Google Shape;895;p160">
              <a:extLst>
                <a:ext uri="{FF2B5EF4-FFF2-40B4-BE49-F238E27FC236}">
                  <a16:creationId xmlns:a16="http://schemas.microsoft.com/office/drawing/2014/main" id="{58073D04-C963-DBD4-E3D2-797D2C9CFEAC}"/>
                </a:ext>
              </a:extLst>
            </p:cNvPr>
            <p:cNvSpPr/>
            <p:nvPr/>
          </p:nvSpPr>
          <p:spPr>
            <a:xfrm rot="710619" flipH="1">
              <a:off x="8511327" y="2424570"/>
              <a:ext cx="2505631" cy="1106848"/>
            </a:xfrm>
            <a:prstGeom prst="wedgeEllipseCallout">
              <a:avLst>
                <a:gd name="adj1" fmla="val 46760"/>
                <a:gd name="adj2" fmla="val 49030"/>
              </a:avLst>
            </a:prstGeom>
            <a:solidFill>
              <a:schemeClr val="lt1"/>
            </a:solidFill>
            <a:ln w="9525" cap="flat" cmpd="sng">
              <a:solidFill>
                <a:srgbClr val="15705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4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J’attends que </a:t>
              </a:r>
              <a:br>
                <a:rPr lang="fr" sz="14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fr" sz="14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mon  ami  termine, puis     </a:t>
              </a:r>
              <a:r>
                <a:rPr lang="fr" sz="1100" dirty="0">
                  <a:sym typeface="Calibri"/>
                </a:rPr>
                <a:t> </a:t>
              </a:r>
              <a:r>
                <a:rPr lang="fr" sz="14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on présente</a:t>
              </a:r>
              <a:endParaRPr sz="1100"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95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4234B-F342-87F1-9CD5-6234C9634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dessin humoristique, mammifère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E96610E4-FC39-4369-F37C-A37857C90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72" y="1056200"/>
            <a:ext cx="4550664" cy="4550664"/>
          </a:xfrm>
          <a:prstGeom prst="rect">
            <a:avLst/>
          </a:prstGeom>
        </p:spPr>
      </p:pic>
      <p:grpSp>
        <p:nvGrpSpPr>
          <p:cNvPr id="2" name="Group 14">
            <a:extLst>
              <a:ext uri="{FF2B5EF4-FFF2-40B4-BE49-F238E27FC236}">
                <a16:creationId xmlns:a16="http://schemas.microsoft.com/office/drawing/2014/main" id="{CB79046D-737D-322B-356A-0AF60D50AAF9}"/>
              </a:ext>
            </a:extLst>
          </p:cNvPr>
          <p:cNvGrpSpPr/>
          <p:nvPr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DDB02709-161F-4050-C472-D5ED998FBC5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id="{17BC7B82-6DA2-7E64-D358-0436D89696E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>
              <a:solidFill>
                <a:srgbClr val="FFC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id="{F9161C1F-3A8A-602B-6DC1-ED9E89168729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" name="Rectangle 20">
            <a:extLst>
              <a:ext uri="{FF2B5EF4-FFF2-40B4-BE49-F238E27FC236}">
                <a16:creationId xmlns:a16="http://schemas.microsoft.com/office/drawing/2014/main" id="{49960E37-F66C-C73E-7A6A-7C589EF4CAEB}"/>
              </a:ext>
            </a:extLst>
          </p:cNvPr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1A2C99BB-7025-455D-013D-B493CE2B5207}"/>
              </a:ext>
            </a:extLst>
          </p:cNvPr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2"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2726B437-B67A-6D42-AA8E-E089635A01E4}"/>
              </a:ext>
            </a:extLst>
          </p:cNvPr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O</a:t>
            </a:r>
            <a:endParaRPr lang="fr-FR" sz="2400" b="1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5664D9FB-A8B6-B401-F0D7-81226CB12928}"/>
              </a:ext>
            </a:extLst>
          </p:cNvPr>
          <p:cNvSpPr txBox="1"/>
          <p:nvPr/>
        </p:nvSpPr>
        <p:spPr>
          <a:xfrm>
            <a:off x="5147892" y="2280492"/>
            <a:ext cx="5869201" cy="26000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Réactivation des prérequis</a:t>
            </a:r>
          </a:p>
          <a:p>
            <a:pPr algn="ctr" defTabSz="914377">
              <a:lnSpc>
                <a:spcPct val="90000"/>
              </a:lnSpc>
              <a:spcAft>
                <a:spcPts val="20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(6 min)</a:t>
            </a:r>
            <a:endParaRPr lang="ar-MA" sz="4800" b="1" kern="0" dirty="0">
              <a:solidFill>
                <a:srgbClr val="FFC000"/>
              </a:solidFill>
              <a:latin typeface="Arial"/>
              <a:sym typeface="Arial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05AD3D4E-BB48-1DD4-6034-019E8B48B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32AB82CE-226A-6D0E-78A0-E56F2EAD2B6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733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AD2935-17C1-3D6A-1523-39ADD013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va commencer cette séance par un rappel sur les  sources lumineuses. </a:t>
            </a:r>
            <a:br>
              <a:rPr lang="fr-FR"/>
            </a:br>
            <a:r>
              <a:rPr lang="fr-FR"/>
              <a:t> Répondre par vrai ou faux.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6055-B3B8-4231-7D1D-DD6B5F9B4D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Sur leur ardoise, les élèves écrivent  vrai ou faux  ou l’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enseignant.e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 désigne quelques -uns pour  répondre oralement.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3AF4DC0-553D-25BE-A592-7BE9C1A0A82B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0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BE09986B-F3E5-363C-A04F-E78AC497E47D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B099A18-EA2F-F3F1-9722-EA13F3CDDE8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Rectangle : coins arrondis 3">
            <a:extLst>
              <a:ext uri="{FF2B5EF4-FFF2-40B4-BE49-F238E27FC236}">
                <a16:creationId xmlns:a16="http://schemas.microsoft.com/office/drawing/2014/main" id="{15E3FCC1-0106-B328-EABF-EAA7B7EA6DF7}"/>
              </a:ext>
            </a:extLst>
          </p:cNvPr>
          <p:cNvSpPr/>
          <p:nvPr/>
        </p:nvSpPr>
        <p:spPr>
          <a:xfrm>
            <a:off x="3052410" y="4313473"/>
            <a:ext cx="1398292" cy="788485"/>
          </a:xfrm>
          <a:prstGeom prst="roundRect">
            <a:avLst/>
          </a:prstGeom>
          <a:solidFill>
            <a:srgbClr val="F4ED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Vrai</a:t>
            </a:r>
          </a:p>
        </p:txBody>
      </p:sp>
      <p:sp>
        <p:nvSpPr>
          <p:cNvPr id="18" name="Rectangle : coins arrondis 5">
            <a:extLst>
              <a:ext uri="{FF2B5EF4-FFF2-40B4-BE49-F238E27FC236}">
                <a16:creationId xmlns:a16="http://schemas.microsoft.com/office/drawing/2014/main" id="{BA088A8D-51EE-9FCF-BA12-91AE8747A2B7}"/>
              </a:ext>
            </a:extLst>
          </p:cNvPr>
          <p:cNvSpPr/>
          <p:nvPr/>
        </p:nvSpPr>
        <p:spPr>
          <a:xfrm>
            <a:off x="6888075" y="4422709"/>
            <a:ext cx="1276212" cy="770049"/>
          </a:xfrm>
          <a:prstGeom prst="roundRect">
            <a:avLst/>
          </a:prstGeom>
          <a:solidFill>
            <a:srgbClr val="F4ED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C7ABD3-7376-64FD-78DE-3732A37CDC50}"/>
              </a:ext>
            </a:extLst>
          </p:cNvPr>
          <p:cNvSpPr/>
          <p:nvPr/>
        </p:nvSpPr>
        <p:spPr>
          <a:xfrm>
            <a:off x="1576874" y="1899164"/>
            <a:ext cx="8892074" cy="523220"/>
          </a:xfrm>
          <a:prstGeom prst="rect">
            <a:avLst/>
          </a:prstGeom>
          <a:solidFill>
            <a:srgbClr val="36AFCE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r>
              <a:rPr lang="fr-FR" sz="2800" dirty="0"/>
              <a:t>Une source de lumière est un objet qui émet de la lumière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243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CEAFA3-1850-DDFD-933F-619CD6C0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Effectivement  une source lumineuse émet de la lumière comme le soleil, la lampe, le laser.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6055-B3B8-4231-7D1D-DD6B5F9B4D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Sur leur ardoise, les élèves écrivent  vrai ou faux  ou l’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enseignant.e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 désigne quelques -uns pour  répondre oralement.</a:t>
            </a:r>
          </a:p>
        </p:txBody>
      </p:sp>
      <p:sp>
        <p:nvSpPr>
          <p:cNvPr id="17" name="Rectangle : coins arrondis 3">
            <a:extLst>
              <a:ext uri="{FF2B5EF4-FFF2-40B4-BE49-F238E27FC236}">
                <a16:creationId xmlns:a16="http://schemas.microsoft.com/office/drawing/2014/main" id="{15E3FCC1-0106-B328-EABF-EAA7B7EA6DF7}"/>
              </a:ext>
            </a:extLst>
          </p:cNvPr>
          <p:cNvSpPr/>
          <p:nvPr/>
        </p:nvSpPr>
        <p:spPr>
          <a:xfrm>
            <a:off x="3052410" y="4313473"/>
            <a:ext cx="1398292" cy="788485"/>
          </a:xfrm>
          <a:prstGeom prst="roundRect">
            <a:avLst/>
          </a:prstGeom>
          <a:solidFill>
            <a:srgbClr val="F4ED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Vrai</a:t>
            </a:r>
          </a:p>
        </p:txBody>
      </p:sp>
      <p:sp>
        <p:nvSpPr>
          <p:cNvPr id="18" name="Rectangle : coins arrondis 5">
            <a:extLst>
              <a:ext uri="{FF2B5EF4-FFF2-40B4-BE49-F238E27FC236}">
                <a16:creationId xmlns:a16="http://schemas.microsoft.com/office/drawing/2014/main" id="{BA088A8D-51EE-9FCF-BA12-91AE8747A2B7}"/>
              </a:ext>
            </a:extLst>
          </p:cNvPr>
          <p:cNvSpPr/>
          <p:nvPr/>
        </p:nvSpPr>
        <p:spPr>
          <a:xfrm>
            <a:off x="6888075" y="4422709"/>
            <a:ext cx="1276212" cy="770049"/>
          </a:xfrm>
          <a:prstGeom prst="roundRect">
            <a:avLst/>
          </a:prstGeom>
          <a:solidFill>
            <a:srgbClr val="F4ED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</p:txBody>
      </p:sp>
      <p:pic>
        <p:nvPicPr>
          <p:cNvPr id="14" name="Graphique 26" descr="Coche avec un remplissage uni">
            <a:extLst>
              <a:ext uri="{FF2B5EF4-FFF2-40B4-BE49-F238E27FC236}">
                <a16:creationId xmlns:a16="http://schemas.microsoft.com/office/drawing/2014/main" id="{7D75F691-8AE7-FEF2-1D58-3CB87EA8E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9141" y="5101958"/>
            <a:ext cx="684830" cy="684830"/>
          </a:xfrm>
          <a:prstGeom prst="rect">
            <a:avLst/>
          </a:prstGeom>
        </p:spPr>
      </p:pic>
      <p:pic>
        <p:nvPicPr>
          <p:cNvPr id="15" name="Image 9">
            <a:extLst>
              <a:ext uri="{FF2B5EF4-FFF2-40B4-BE49-F238E27FC236}">
                <a16:creationId xmlns:a16="http://schemas.microsoft.com/office/drawing/2014/main" id="{CCA7C99F-C502-48F7-7883-0515C8CC3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8996" y="442456"/>
            <a:ext cx="451763" cy="45176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17B543-988E-DDE7-EB4C-157081EC0B8B}"/>
              </a:ext>
            </a:extLst>
          </p:cNvPr>
          <p:cNvSpPr/>
          <p:nvPr/>
        </p:nvSpPr>
        <p:spPr>
          <a:xfrm>
            <a:off x="1576874" y="1899164"/>
            <a:ext cx="8892074" cy="523220"/>
          </a:xfrm>
          <a:prstGeom prst="rect">
            <a:avLst/>
          </a:prstGeom>
          <a:solidFill>
            <a:srgbClr val="36AFCE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r>
              <a:rPr lang="fr-FR" sz="2800" dirty="0"/>
              <a:t>Une source de lumière est un objet qui émet de la lumière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850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60AD34-D63B-40BD-AB5F-767FC6091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Répondre par vrai ou faux.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6055-B3B8-4231-7D1D-DD6B5F9B4D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Sur leur ardoise, les élèves écrivent  vrai ou faux  ou l’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enseignant.e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 désigne quelques -uns pour  répondre oralement.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3AF4DC0-553D-25BE-A592-7BE9C1A0A82B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0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BE09986B-F3E5-363C-A04F-E78AC497E47D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B099A18-EA2F-F3F1-9722-EA13F3CDDE8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B17B543-988E-DDE7-EB4C-157081EC0B8B}"/>
              </a:ext>
            </a:extLst>
          </p:cNvPr>
          <p:cNvSpPr/>
          <p:nvPr/>
        </p:nvSpPr>
        <p:spPr>
          <a:xfrm>
            <a:off x="2096974" y="1899164"/>
            <a:ext cx="7709500" cy="954107"/>
          </a:xfrm>
          <a:prstGeom prst="rect">
            <a:avLst/>
          </a:prstGeom>
          <a:solidFill>
            <a:srgbClr val="36AFCE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La lumière se propage en ligne droite dans un milieu transparent et homogène. 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3">
            <a:extLst>
              <a:ext uri="{FF2B5EF4-FFF2-40B4-BE49-F238E27FC236}">
                <a16:creationId xmlns:a16="http://schemas.microsoft.com/office/drawing/2014/main" id="{15E3FCC1-0106-B328-EABF-EAA7B7EA6DF7}"/>
              </a:ext>
            </a:extLst>
          </p:cNvPr>
          <p:cNvSpPr/>
          <p:nvPr/>
        </p:nvSpPr>
        <p:spPr>
          <a:xfrm>
            <a:off x="3052410" y="4313473"/>
            <a:ext cx="1398292" cy="788485"/>
          </a:xfrm>
          <a:prstGeom prst="roundRect">
            <a:avLst/>
          </a:prstGeom>
          <a:solidFill>
            <a:srgbClr val="F4ED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Vrai</a:t>
            </a:r>
          </a:p>
        </p:txBody>
      </p:sp>
      <p:sp>
        <p:nvSpPr>
          <p:cNvPr id="18" name="Rectangle : coins arrondis 5">
            <a:extLst>
              <a:ext uri="{FF2B5EF4-FFF2-40B4-BE49-F238E27FC236}">
                <a16:creationId xmlns:a16="http://schemas.microsoft.com/office/drawing/2014/main" id="{BA088A8D-51EE-9FCF-BA12-91AE8747A2B7}"/>
              </a:ext>
            </a:extLst>
          </p:cNvPr>
          <p:cNvSpPr/>
          <p:nvPr/>
        </p:nvSpPr>
        <p:spPr>
          <a:xfrm>
            <a:off x="6888075" y="4422709"/>
            <a:ext cx="1276212" cy="770049"/>
          </a:xfrm>
          <a:prstGeom prst="roundRect">
            <a:avLst/>
          </a:prstGeom>
          <a:solidFill>
            <a:srgbClr val="F4ED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</p:txBody>
      </p:sp>
    </p:spTree>
    <p:extLst>
      <p:ext uri="{BB962C8B-B14F-4D97-AF65-F5344CB8AC3E}">
        <p14:creationId xmlns:p14="http://schemas.microsoft.com/office/powerpoint/2010/main" val="3832196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A75DA-16A4-4B22-1B4E-E2EEC62DD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C’est le principe de la propagation rectiligne de la lumière.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6055-B3B8-4231-7D1D-DD6B5F9B4D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Sur leur ardoise, les élèves écrivent  vrai ou faux  ou l’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enseignant.e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 désigne quelques -uns pour  répondre oralement.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17B543-988E-DDE7-EB4C-157081EC0B8B}"/>
              </a:ext>
            </a:extLst>
          </p:cNvPr>
          <p:cNvSpPr/>
          <p:nvPr/>
        </p:nvSpPr>
        <p:spPr>
          <a:xfrm>
            <a:off x="2096974" y="1899164"/>
            <a:ext cx="7709500" cy="954107"/>
          </a:xfrm>
          <a:prstGeom prst="rect">
            <a:avLst/>
          </a:prstGeom>
          <a:solidFill>
            <a:srgbClr val="36AFCE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La lumière se propage en ligne droite dans un milieu transparent et homogène. 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3">
            <a:extLst>
              <a:ext uri="{FF2B5EF4-FFF2-40B4-BE49-F238E27FC236}">
                <a16:creationId xmlns:a16="http://schemas.microsoft.com/office/drawing/2014/main" id="{15E3FCC1-0106-B328-EABF-EAA7B7EA6DF7}"/>
              </a:ext>
            </a:extLst>
          </p:cNvPr>
          <p:cNvSpPr/>
          <p:nvPr/>
        </p:nvSpPr>
        <p:spPr>
          <a:xfrm>
            <a:off x="3052410" y="4313473"/>
            <a:ext cx="1398292" cy="788485"/>
          </a:xfrm>
          <a:prstGeom prst="roundRect">
            <a:avLst/>
          </a:prstGeom>
          <a:solidFill>
            <a:srgbClr val="F4ED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Vrai</a:t>
            </a:r>
          </a:p>
        </p:txBody>
      </p:sp>
      <p:sp>
        <p:nvSpPr>
          <p:cNvPr id="18" name="Rectangle : coins arrondis 5">
            <a:extLst>
              <a:ext uri="{FF2B5EF4-FFF2-40B4-BE49-F238E27FC236}">
                <a16:creationId xmlns:a16="http://schemas.microsoft.com/office/drawing/2014/main" id="{BA088A8D-51EE-9FCF-BA12-91AE8747A2B7}"/>
              </a:ext>
            </a:extLst>
          </p:cNvPr>
          <p:cNvSpPr/>
          <p:nvPr/>
        </p:nvSpPr>
        <p:spPr>
          <a:xfrm>
            <a:off x="6888075" y="4422709"/>
            <a:ext cx="1276212" cy="770049"/>
          </a:xfrm>
          <a:prstGeom prst="roundRect">
            <a:avLst/>
          </a:prstGeom>
          <a:solidFill>
            <a:srgbClr val="F4ED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</p:txBody>
      </p:sp>
      <p:pic>
        <p:nvPicPr>
          <p:cNvPr id="14" name="Graphique 26" descr="Coche avec un remplissage uni">
            <a:extLst>
              <a:ext uri="{FF2B5EF4-FFF2-40B4-BE49-F238E27FC236}">
                <a16:creationId xmlns:a16="http://schemas.microsoft.com/office/drawing/2014/main" id="{7D75F691-8AE7-FEF2-1D58-3CB87EA8E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9141" y="5021276"/>
            <a:ext cx="684830" cy="684830"/>
          </a:xfrm>
          <a:prstGeom prst="rect">
            <a:avLst/>
          </a:prstGeom>
        </p:spPr>
      </p:pic>
      <p:pic>
        <p:nvPicPr>
          <p:cNvPr id="5" name="Image 9">
            <a:extLst>
              <a:ext uri="{FF2B5EF4-FFF2-40B4-BE49-F238E27FC236}">
                <a16:creationId xmlns:a16="http://schemas.microsoft.com/office/drawing/2014/main" id="{073D18A2-2EB0-8D2E-3857-FD88AD054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8996" y="442456"/>
            <a:ext cx="451763" cy="45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04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F1BB74-868A-AFCB-0A21-5C979D52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Répondre par vrai ou faux.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6055-B3B8-4231-7D1D-DD6B5F9B4D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Sur leur ardoise, les élèves écrivent  vrai ou faux  ou l’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enseignant.e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 désigne quelques -uns pour  répondre oralement.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3AF4DC0-553D-25BE-A592-7BE9C1A0A82B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10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BE09986B-F3E5-363C-A04F-E78AC497E47D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B099A18-EA2F-F3F1-9722-EA13F3CDDE8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B17B543-988E-DDE7-EB4C-157081EC0B8B}"/>
              </a:ext>
            </a:extLst>
          </p:cNvPr>
          <p:cNvSpPr/>
          <p:nvPr/>
        </p:nvSpPr>
        <p:spPr>
          <a:xfrm>
            <a:off x="2096974" y="1899164"/>
            <a:ext cx="7709500" cy="523220"/>
          </a:xfrm>
          <a:prstGeom prst="rect">
            <a:avLst/>
          </a:prstGeom>
          <a:solidFill>
            <a:srgbClr val="36AFCE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Le verre est un milieu transparent et homogène. 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3">
            <a:extLst>
              <a:ext uri="{FF2B5EF4-FFF2-40B4-BE49-F238E27FC236}">
                <a16:creationId xmlns:a16="http://schemas.microsoft.com/office/drawing/2014/main" id="{15E3FCC1-0106-B328-EABF-EAA7B7EA6DF7}"/>
              </a:ext>
            </a:extLst>
          </p:cNvPr>
          <p:cNvSpPr/>
          <p:nvPr/>
        </p:nvSpPr>
        <p:spPr>
          <a:xfrm>
            <a:off x="3052410" y="4313473"/>
            <a:ext cx="1398292" cy="788485"/>
          </a:xfrm>
          <a:prstGeom prst="roundRect">
            <a:avLst/>
          </a:prstGeom>
          <a:solidFill>
            <a:srgbClr val="F4ED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Vrai</a:t>
            </a:r>
          </a:p>
        </p:txBody>
      </p:sp>
      <p:sp>
        <p:nvSpPr>
          <p:cNvPr id="18" name="Rectangle : coins arrondis 5">
            <a:extLst>
              <a:ext uri="{FF2B5EF4-FFF2-40B4-BE49-F238E27FC236}">
                <a16:creationId xmlns:a16="http://schemas.microsoft.com/office/drawing/2014/main" id="{BA088A8D-51EE-9FCF-BA12-91AE8747A2B7}"/>
              </a:ext>
            </a:extLst>
          </p:cNvPr>
          <p:cNvSpPr/>
          <p:nvPr/>
        </p:nvSpPr>
        <p:spPr>
          <a:xfrm>
            <a:off x="6888075" y="4422709"/>
            <a:ext cx="1276212" cy="770049"/>
          </a:xfrm>
          <a:prstGeom prst="roundRect">
            <a:avLst/>
          </a:prstGeom>
          <a:solidFill>
            <a:srgbClr val="F4ED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</p:txBody>
      </p:sp>
    </p:spTree>
    <p:extLst>
      <p:ext uri="{BB962C8B-B14F-4D97-AF65-F5344CB8AC3E}">
        <p14:creationId xmlns:p14="http://schemas.microsoft.com/office/powerpoint/2010/main" val="836967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B5BB3F-066B-3578-DDC3-640CC7210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Oui le verre est un milieu transparent et homogène.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6055-B3B8-4231-7D1D-DD6B5F9B4D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Sur leur ardoise, les élèves écrivent  vrai ou faux  ou l’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enseignant.e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 désigne quelques -uns pour  répondre oralement.</a:t>
            </a:r>
          </a:p>
        </p:txBody>
      </p:sp>
      <p:sp>
        <p:nvSpPr>
          <p:cNvPr id="17" name="Rectangle : coins arrondis 3">
            <a:extLst>
              <a:ext uri="{FF2B5EF4-FFF2-40B4-BE49-F238E27FC236}">
                <a16:creationId xmlns:a16="http://schemas.microsoft.com/office/drawing/2014/main" id="{15E3FCC1-0106-B328-EABF-EAA7B7EA6DF7}"/>
              </a:ext>
            </a:extLst>
          </p:cNvPr>
          <p:cNvSpPr/>
          <p:nvPr/>
        </p:nvSpPr>
        <p:spPr>
          <a:xfrm>
            <a:off x="3052410" y="4313473"/>
            <a:ext cx="1398292" cy="788485"/>
          </a:xfrm>
          <a:prstGeom prst="roundRect">
            <a:avLst/>
          </a:prstGeom>
          <a:solidFill>
            <a:srgbClr val="F4ED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Vrai</a:t>
            </a:r>
          </a:p>
        </p:txBody>
      </p:sp>
      <p:sp>
        <p:nvSpPr>
          <p:cNvPr id="18" name="Rectangle : coins arrondis 5">
            <a:extLst>
              <a:ext uri="{FF2B5EF4-FFF2-40B4-BE49-F238E27FC236}">
                <a16:creationId xmlns:a16="http://schemas.microsoft.com/office/drawing/2014/main" id="{BA088A8D-51EE-9FCF-BA12-91AE8747A2B7}"/>
              </a:ext>
            </a:extLst>
          </p:cNvPr>
          <p:cNvSpPr/>
          <p:nvPr/>
        </p:nvSpPr>
        <p:spPr>
          <a:xfrm>
            <a:off x="6888075" y="4422709"/>
            <a:ext cx="1276212" cy="770049"/>
          </a:xfrm>
          <a:prstGeom prst="roundRect">
            <a:avLst/>
          </a:prstGeom>
          <a:solidFill>
            <a:srgbClr val="F4ED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fr-MA" sz="2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Faux</a:t>
            </a:r>
          </a:p>
        </p:txBody>
      </p:sp>
      <p:pic>
        <p:nvPicPr>
          <p:cNvPr id="14" name="Graphique 26" descr="Coche avec un remplissage uni">
            <a:extLst>
              <a:ext uri="{FF2B5EF4-FFF2-40B4-BE49-F238E27FC236}">
                <a16:creationId xmlns:a16="http://schemas.microsoft.com/office/drawing/2014/main" id="{7D75F691-8AE7-FEF2-1D58-3CB87EA8E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9141" y="5021276"/>
            <a:ext cx="684830" cy="6848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17B543-988E-DDE7-EB4C-157081EC0B8B}"/>
              </a:ext>
            </a:extLst>
          </p:cNvPr>
          <p:cNvSpPr/>
          <p:nvPr/>
        </p:nvSpPr>
        <p:spPr>
          <a:xfrm>
            <a:off x="2096974" y="1899164"/>
            <a:ext cx="7709500" cy="523220"/>
          </a:xfrm>
          <a:prstGeom prst="rect">
            <a:avLst/>
          </a:prstGeom>
          <a:solidFill>
            <a:srgbClr val="36AFCE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dirty="0"/>
              <a:t>Le verre est un milieu transparent et homogène. 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32754667-935A-5328-C2C4-8E76B575C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8996" y="442456"/>
            <a:ext cx="451763" cy="45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673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08BBE-AF5F-50D6-684B-F2D2141F7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7DEB3746-B94B-EFDD-E5FF-8915E3F28699}"/>
              </a:ext>
            </a:extLst>
          </p:cNvPr>
          <p:cNvGrpSpPr/>
          <p:nvPr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6C62AA66-9135-08C5-4525-110643364F0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id="{BE8E0DB3-C9A4-7BAA-6291-2E52FDB9957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>
              <a:solidFill>
                <a:srgbClr val="FFC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id="{680A3102-5313-D00E-EC63-74A68399A04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" name="Rectangle 20">
            <a:extLst>
              <a:ext uri="{FF2B5EF4-FFF2-40B4-BE49-F238E27FC236}">
                <a16:creationId xmlns:a16="http://schemas.microsoft.com/office/drawing/2014/main" id="{756259FB-049D-A9EC-AE16-664235DDF42A}"/>
              </a:ext>
            </a:extLst>
          </p:cNvPr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FFFFA1A3-F680-79C6-3F86-1C5CBD391089}"/>
              </a:ext>
            </a:extLst>
          </p:cNvPr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2"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9322D99D-1519-4C54-0A93-565DECFE7509}"/>
              </a:ext>
            </a:extLst>
          </p:cNvPr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O</a:t>
            </a:r>
            <a:endParaRPr lang="fr-FR" sz="2400" b="1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680E97D-8935-0D38-3129-ED7259DA1197}"/>
              </a:ext>
            </a:extLst>
          </p:cNvPr>
          <p:cNvSpPr txBox="1"/>
          <p:nvPr/>
        </p:nvSpPr>
        <p:spPr>
          <a:xfrm>
            <a:off x="5103228" y="2212061"/>
            <a:ext cx="5869201" cy="22190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Déclaration de l’objectif</a:t>
            </a:r>
          </a:p>
          <a:p>
            <a:pPr algn="ctr" defTabSz="914377">
              <a:lnSpc>
                <a:spcPct val="90000"/>
              </a:lnSpc>
              <a:spcAft>
                <a:spcPts val="20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i="1" kern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(2 min)</a:t>
            </a:r>
            <a:endParaRPr lang="ar-MA" sz="3600" i="1" kern="0" dirty="0">
              <a:solidFill>
                <a:srgbClr val="FFC000"/>
              </a:solidFill>
              <a:latin typeface="Arial"/>
              <a:sym typeface="Arial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DE5820C-11FA-472B-954A-C47594D30887}"/>
              </a:ext>
            </a:extLst>
          </p:cNvPr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12" name="Picture 1">
              <a:extLst>
                <a:ext uri="{FF2B5EF4-FFF2-40B4-BE49-F238E27FC236}">
                  <a16:creationId xmlns:a16="http://schemas.microsoft.com/office/drawing/2014/main" id="{E70A956F-DBFD-3149-2198-BBAACCEBF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13" name="Google Shape;1205;p11">
              <a:extLst>
                <a:ext uri="{FF2B5EF4-FFF2-40B4-BE49-F238E27FC236}">
                  <a16:creationId xmlns:a16="http://schemas.microsoft.com/office/drawing/2014/main" id="{A23ED508-975E-CD10-451F-1562654FC18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A933DBE-9D12-84F5-DD1C-2BEB437DA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contenu 13">
            <a:extLst>
              <a:ext uri="{FF2B5EF4-FFF2-40B4-BE49-F238E27FC236}">
                <a16:creationId xmlns:a16="http://schemas.microsoft.com/office/drawing/2014/main" id="{6013FAE7-4068-F28F-6BDE-C7E15732A55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558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8EF39F4F-53E7-3DC9-0F14-5344A620EA3C}"/>
              </a:ext>
            </a:extLst>
          </p:cNvPr>
          <p:cNvGrpSpPr/>
          <p:nvPr/>
        </p:nvGrpSpPr>
        <p:grpSpPr>
          <a:xfrm>
            <a:off x="345811" y="4881514"/>
            <a:ext cx="9835855" cy="1213984"/>
            <a:chOff x="345811" y="4881514"/>
            <a:chExt cx="9835855" cy="1213984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5811" y="4881514"/>
              <a:ext cx="1407669" cy="1213984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753480" y="5243803"/>
              <a:ext cx="8428186" cy="6027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>
                  <a:solidFill>
                    <a:schemeClr val="tx1"/>
                  </a:solidFill>
                </a:rPr>
                <a:t>Quel est la différence entre les deux lumières?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454633" y="1049914"/>
            <a:ext cx="111938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/>
              <a:t>Expérience 1: </a:t>
            </a:r>
            <a:r>
              <a:rPr lang="fr-MA" sz="2400" dirty="0"/>
              <a:t>On allume </a:t>
            </a:r>
            <a:r>
              <a:rPr lang="fr-FR" sz="2400" dirty="0"/>
              <a:t>une lampe de téléphone et une source </a:t>
            </a:r>
            <a:r>
              <a:rPr lang="fr-FR" sz="2400" b="1" dirty="0"/>
              <a:t>laser rouge</a:t>
            </a:r>
            <a:r>
              <a:rPr lang="fr-FR" sz="2400" dirty="0"/>
              <a:t>  pointue vers l’écran</a:t>
            </a:r>
            <a:r>
              <a:rPr lang="fr-MA" sz="2400" dirty="0"/>
              <a:t>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ADBFABE-B948-F915-8069-6E6E552579F0}"/>
              </a:ext>
            </a:extLst>
          </p:cNvPr>
          <p:cNvGrpSpPr/>
          <p:nvPr/>
        </p:nvGrpSpPr>
        <p:grpSpPr>
          <a:xfrm>
            <a:off x="2013444" y="1946783"/>
            <a:ext cx="2927046" cy="2614815"/>
            <a:chOff x="2013444" y="1946783"/>
            <a:chExt cx="2927046" cy="2614815"/>
          </a:xfrm>
        </p:grpSpPr>
        <p:sp>
          <p:nvSpPr>
            <p:cNvPr id="23" name="ZoneTexte 22"/>
            <p:cNvSpPr txBox="1"/>
            <p:nvPr/>
          </p:nvSpPr>
          <p:spPr>
            <a:xfrm>
              <a:off x="2774967" y="4192266"/>
              <a:ext cx="140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i="1" dirty="0"/>
                <a:t>Source laser</a:t>
              </a:r>
              <a:endParaRPr lang="fr-FR" b="1" i="1" dirty="0"/>
            </a:p>
          </p:txBody>
        </p:sp>
        <p:pic>
          <p:nvPicPr>
            <p:cNvPr id="21" name="Image 20" descr="C:\Users\lenovo\Downloads\ChatGPT Image 1 janv. 2026, 18_05_30.pn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13444" y="1946783"/>
              <a:ext cx="2927046" cy="2117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D5F91954-023D-7175-3A41-9239635C6DB4}"/>
              </a:ext>
            </a:extLst>
          </p:cNvPr>
          <p:cNvGrpSpPr/>
          <p:nvPr/>
        </p:nvGrpSpPr>
        <p:grpSpPr>
          <a:xfrm>
            <a:off x="8013035" y="1946783"/>
            <a:ext cx="2725271" cy="2552833"/>
            <a:chOff x="8013035" y="1946783"/>
            <a:chExt cx="2725271" cy="2552833"/>
          </a:xfrm>
        </p:grpSpPr>
        <p:sp>
          <p:nvSpPr>
            <p:cNvPr id="8" name="ZoneTexte 7"/>
            <p:cNvSpPr txBox="1"/>
            <p:nvPr/>
          </p:nvSpPr>
          <p:spPr>
            <a:xfrm>
              <a:off x="8013035" y="4130284"/>
              <a:ext cx="27252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i="1" dirty="0"/>
                <a:t>Source de lumière blanche</a:t>
              </a:r>
              <a:endParaRPr lang="fr-FR" b="1" i="1" dirty="0"/>
            </a:p>
          </p:txBody>
        </p:sp>
        <p:pic>
          <p:nvPicPr>
            <p:cNvPr id="16" name="Image 15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034715" y="1946783"/>
              <a:ext cx="2331041" cy="2117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02A3BB3-BF6D-44FE-5D3B-20635F8F0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Avant d’aborder notre tâche d’aujourd’hui, je vais réaliser les deux expériences suivantes: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E46810E-03E5-220B-F581-E8FF67CF865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 L’enseignant·e réalise l’expérience et pose la question ci-dessous et note quelques réponses( adapter avec le matériel disponible..)</a:t>
            </a:r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5C9362DE-BD63-A740-B700-EC94A87FA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8996" y="442456"/>
            <a:ext cx="451763" cy="45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5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1930" y="234317"/>
            <a:ext cx="583170" cy="58317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5F7369A-012E-D81D-193C-D58CB1EDFA63}"/>
              </a:ext>
            </a:extLst>
          </p:cNvPr>
          <p:cNvGrpSpPr/>
          <p:nvPr/>
        </p:nvGrpSpPr>
        <p:grpSpPr>
          <a:xfrm>
            <a:off x="430263" y="4780785"/>
            <a:ext cx="10877074" cy="1213984"/>
            <a:chOff x="345811" y="4780785"/>
            <a:chExt cx="10877074" cy="1213984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5811" y="4780785"/>
              <a:ext cx="1407669" cy="1213984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1669028" y="5154534"/>
              <a:ext cx="9553857" cy="8402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solidFill>
                    <a:schemeClr val="tx1"/>
                  </a:solidFill>
                </a:rPr>
                <a:t>Pourquoi obtient-on une seule couleur pour l’une et plusieurs lumières colorées pour l’autre?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210872" y="1108465"/>
            <a:ext cx="11193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dirty="0"/>
              <a:t>Expérience 2: </a:t>
            </a:r>
            <a:r>
              <a:rPr lang="fr-MA" sz="2400" dirty="0"/>
              <a:t>On place devant chaque lampe un prisme ou un CD.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F833B2C-AB50-64B1-8D29-92E9D781EC5E}"/>
              </a:ext>
            </a:extLst>
          </p:cNvPr>
          <p:cNvGrpSpPr/>
          <p:nvPr/>
        </p:nvGrpSpPr>
        <p:grpSpPr>
          <a:xfrm>
            <a:off x="1539362" y="1752961"/>
            <a:ext cx="3857880" cy="2477882"/>
            <a:chOff x="1539362" y="1752961"/>
            <a:chExt cx="3857880" cy="2477882"/>
          </a:xfrm>
        </p:grpSpPr>
        <p:sp>
          <p:nvSpPr>
            <p:cNvPr id="23" name="ZoneTexte 22"/>
            <p:cNvSpPr txBox="1"/>
            <p:nvPr/>
          </p:nvSpPr>
          <p:spPr>
            <a:xfrm>
              <a:off x="1539362" y="1752961"/>
              <a:ext cx="140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i="1" dirty="0"/>
                <a:t>Source laser</a:t>
              </a:r>
              <a:endParaRPr lang="fr-FR" b="1" i="1" dirty="0"/>
            </a:p>
          </p:txBody>
        </p:sp>
        <p:pic>
          <p:nvPicPr>
            <p:cNvPr id="16" name="Image 15" descr="C:\Users\lenovo\Downloads\ChatGPT Image 1 janv. 2026, 18_02_48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69028" y="2084296"/>
              <a:ext cx="3728214" cy="2146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86CB11E-0E51-AC21-BB0F-8CB720FF5329}"/>
              </a:ext>
            </a:extLst>
          </p:cNvPr>
          <p:cNvGrpSpPr/>
          <p:nvPr/>
        </p:nvGrpSpPr>
        <p:grpSpPr>
          <a:xfrm>
            <a:off x="7251330" y="1741178"/>
            <a:ext cx="4272185" cy="2412018"/>
            <a:chOff x="7251330" y="1741178"/>
            <a:chExt cx="4272185" cy="2412018"/>
          </a:xfrm>
        </p:grpSpPr>
        <p:sp>
          <p:nvSpPr>
            <p:cNvPr id="8" name="ZoneTexte 7"/>
            <p:cNvSpPr txBox="1"/>
            <p:nvPr/>
          </p:nvSpPr>
          <p:spPr>
            <a:xfrm>
              <a:off x="7251330" y="1741178"/>
              <a:ext cx="42721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i="1" dirty="0"/>
                <a:t>Source de lumière blanche</a:t>
              </a:r>
              <a:endParaRPr lang="fr-FR" b="1" i="1" dirty="0"/>
            </a:p>
          </p:txBody>
        </p:sp>
        <p:pic>
          <p:nvPicPr>
            <p:cNvPr id="17" name="Image 16"/>
            <p:cNvPicPr/>
            <p:nvPr/>
          </p:nvPicPr>
          <p:blipFill>
            <a:blip r:embed="rId5"/>
            <a:srcRect l="50504" t="32137" r="18940" b="30343"/>
            <a:stretch>
              <a:fillRect/>
            </a:stretch>
          </p:blipFill>
          <p:spPr bwMode="auto">
            <a:xfrm>
              <a:off x="7328848" y="2084296"/>
              <a:ext cx="3903082" cy="2068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FD9B1458-FCBE-98B9-438E-64F126D6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Avant d’aborder notre tâche d’aujourd’hui, je vais réaliser les deux éxpériences simples.: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8D225C5-27EA-67F5-1ED6-C0804C8E2CB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 L’enseignant·e réalise l’expérience et pose la question ci-dessous et note quelques réponses( adapter avec le matériel disponible..)</a:t>
            </a:r>
            <a:endParaRPr lang="fr-FR" dirty="0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7331171-0867-B1EC-4FC3-025C706A4C7F}"/>
              </a:ext>
            </a:extLst>
          </p:cNvPr>
          <p:cNvGrpSpPr/>
          <p:nvPr/>
        </p:nvGrpSpPr>
        <p:grpSpPr>
          <a:xfrm>
            <a:off x="3070746" y="3157569"/>
            <a:ext cx="1963642" cy="1631689"/>
            <a:chOff x="3070746" y="3157569"/>
            <a:chExt cx="1963642" cy="1631689"/>
          </a:xfrm>
        </p:grpSpPr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6EF6F61E-18B9-4DDF-15AA-F5AE0D9F4E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70746" y="3157569"/>
              <a:ext cx="462389" cy="1363460"/>
            </a:xfrm>
            <a:prstGeom prst="straightConnector1">
              <a:avLst/>
            </a:prstGeom>
            <a:ln w="762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628E946E-4A6B-36E9-256A-8287C055C271}"/>
                </a:ext>
              </a:extLst>
            </p:cNvPr>
            <p:cNvSpPr txBox="1"/>
            <p:nvPr/>
          </p:nvSpPr>
          <p:spPr>
            <a:xfrm>
              <a:off x="3533135" y="4419926"/>
              <a:ext cx="15012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i="1" dirty="0"/>
                <a:t>Prisme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E653A246-76AF-2F08-4850-DADCB850E256}"/>
              </a:ext>
            </a:extLst>
          </p:cNvPr>
          <p:cNvGrpSpPr/>
          <p:nvPr/>
        </p:nvGrpSpPr>
        <p:grpSpPr>
          <a:xfrm>
            <a:off x="9851458" y="3157569"/>
            <a:ext cx="1963642" cy="1631689"/>
            <a:chOff x="3070746" y="3157569"/>
            <a:chExt cx="1963642" cy="1631689"/>
          </a:xfrm>
        </p:grpSpPr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73649030-8279-4A18-3E58-54AD8EEF27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70746" y="3157569"/>
              <a:ext cx="462389" cy="1363460"/>
            </a:xfrm>
            <a:prstGeom prst="straightConnector1">
              <a:avLst/>
            </a:prstGeom>
            <a:ln w="762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0FA2A6D4-A635-344C-1770-98D9FB7C27FA}"/>
                </a:ext>
              </a:extLst>
            </p:cNvPr>
            <p:cNvSpPr txBox="1"/>
            <p:nvPr/>
          </p:nvSpPr>
          <p:spPr>
            <a:xfrm>
              <a:off x="3533135" y="4419926"/>
              <a:ext cx="15012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i="1" dirty="0"/>
                <a:t>Prisme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312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054;p38"/>
          <p:cNvSpPr/>
          <p:nvPr/>
        </p:nvSpPr>
        <p:spPr>
          <a:xfrm>
            <a:off x="1448756" y="3075057"/>
            <a:ext cx="9730742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pic>
        <p:nvPicPr>
          <p:cNvPr id="18" name="Imag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16" y="2791780"/>
            <a:ext cx="805544" cy="805544"/>
          </a:xfrm>
          <a:prstGeom prst="rect">
            <a:avLst/>
          </a:prstGeom>
        </p:spPr>
      </p:pic>
      <p:pic>
        <p:nvPicPr>
          <p:cNvPr id="7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1930" y="234317"/>
            <a:ext cx="452987" cy="452987"/>
          </a:xfrm>
          <a:prstGeom prst="rect">
            <a:avLst/>
          </a:prstGeom>
        </p:spPr>
      </p:pic>
      <p:sp>
        <p:nvSpPr>
          <p:cNvPr id="16" name="ZoneTexte 3"/>
          <p:cNvSpPr txBox="1"/>
          <p:nvPr/>
        </p:nvSpPr>
        <p:spPr>
          <a:xfrm>
            <a:off x="1953413" y="3179474"/>
            <a:ext cx="9731504" cy="46166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marL="285750" indent="-285750" algn="l" defTabSz="342908">
              <a:spcBef>
                <a:spcPts val="600"/>
              </a:spcBef>
              <a:spcAft>
                <a:spcPts val="600"/>
              </a:spcAft>
              <a:defRPr/>
            </a:pPr>
            <a:r>
              <a:rPr lang="fr-FR" b="1" dirty="0"/>
              <a:t>Identifier </a:t>
            </a:r>
            <a:r>
              <a:rPr lang="fr-FR" b="1" dirty="0">
                <a:solidFill>
                  <a:srgbClr val="FF0000"/>
                </a:solidFill>
              </a:rPr>
              <a:t>la lumière monochromatique et la lumière polychromatique</a:t>
            </a:r>
            <a:endParaRPr lang="fr-BE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51274" y="3128198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 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54D782-DFBD-E068-1C93-8D011014C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À la fin de cette séance, vous serez capables d’identifier la lumière polychromatique et la lumière monochromatique.</a:t>
            </a:r>
            <a:endParaRPr lang="fr-FR" dirty="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142F1EED-8537-9866-B15E-59C591BBBC5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Bien expliquer la tâche en revenant à la situation déclenchante.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/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" name="Rectangle 1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cap="flat">
              <a:solidFill>
                <a:srgbClr val="FFC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" name="Rectangle 1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FC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6" name="Rectangle 20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Rectangle 2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2"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Rectangle 2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cap="flat">
            <a:solidFill>
              <a:srgbClr val="FFC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O</a:t>
            </a:r>
            <a:endParaRPr lang="fr-FR" sz="2400" b="1" dirty="0">
              <a:solidFill>
                <a:srgbClr val="FFFFFF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5065761" y="2259363"/>
            <a:ext cx="5869201" cy="17195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200">
              <a:lnSpc>
                <a:spcPct val="131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5" b="1" kern="0" dirty="0">
                <a:solidFill>
                  <a:srgbClr val="FFC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Introduction </a:t>
            </a:r>
          </a:p>
          <a:p>
            <a:pPr algn="ctr" defTabSz="1219200">
              <a:lnSpc>
                <a:spcPct val="131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5" b="1" kern="0" dirty="0">
                <a:solidFill>
                  <a:srgbClr val="FFC000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à la tâche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1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13" name="Google Shape;1205;p11"/>
            <p:cNvPicPr preferRelativeResize="0"/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0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9">
            <a:extLst>
              <a:ext uri="{FF2B5EF4-FFF2-40B4-BE49-F238E27FC236}">
                <a16:creationId xmlns:a16="http://schemas.microsoft.com/office/drawing/2014/main" id="{CCA7C99F-C502-48F7-7883-0515C8CC3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362" y="353455"/>
            <a:ext cx="583170" cy="583170"/>
          </a:xfrm>
          <a:prstGeom prst="rect">
            <a:avLst/>
          </a:prstGeom>
        </p:spPr>
      </p:pic>
      <p:pic>
        <p:nvPicPr>
          <p:cNvPr id="13" name="Image 12" descr="C:\Users\lenovo\Downloads\ChatGPT Image 1 janv. 2026, 18_02_48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65" y="1630601"/>
            <a:ext cx="4004242" cy="23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age 15"/>
          <p:cNvPicPr/>
          <p:nvPr/>
        </p:nvPicPr>
        <p:blipFill>
          <a:blip r:embed="rId4"/>
          <a:srcRect l="50504" t="32137" r="18940" b="30343"/>
          <a:stretch>
            <a:fillRect/>
          </a:stretch>
        </p:blipFill>
        <p:spPr bwMode="auto">
          <a:xfrm>
            <a:off x="6326155" y="1630601"/>
            <a:ext cx="4504558" cy="23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11044" y="4989333"/>
            <a:ext cx="11204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/>
              <a:t>Rôle du</a:t>
            </a:r>
            <a:r>
              <a:rPr lang="fr-FR" sz="2400" b="1" dirty="0"/>
              <a:t> prisme </a:t>
            </a:r>
            <a:r>
              <a:rPr lang="fr-FR" sz="2400" dirty="0"/>
              <a:t>:</a:t>
            </a:r>
          </a:p>
          <a:p>
            <a:r>
              <a:rPr lang="fr-FR" sz="2400" b="1" dirty="0">
                <a:solidFill>
                  <a:srgbClr val="FF0000"/>
                </a:solidFill>
              </a:rPr>
              <a:t>Décomposer</a:t>
            </a:r>
            <a:r>
              <a:rPr lang="fr-FR" sz="2400" dirty="0"/>
              <a:t> </a:t>
            </a:r>
            <a:r>
              <a:rPr lang="fr-FR" sz="2400" b="1" dirty="0">
                <a:solidFill>
                  <a:srgbClr val="FF0000"/>
                </a:solidFill>
              </a:rPr>
              <a:t>la lumière en différentes couleurs</a:t>
            </a:r>
            <a:r>
              <a:rPr lang="fr-FR" sz="2400" dirty="0"/>
              <a:t>. Ce phénomène s’appelle la </a:t>
            </a:r>
            <a:r>
              <a:rPr lang="fr-FR" sz="2400" b="1" dirty="0"/>
              <a:t>dispersion</a:t>
            </a:r>
            <a:r>
              <a:rPr lang="fr-FR" sz="2400" dirty="0"/>
              <a:t> de la lumière.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7492DC7-D644-BB8C-F691-AB9E4114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663" y="318293"/>
            <a:ext cx="9553295" cy="369332"/>
          </a:xfrm>
        </p:spPr>
        <p:txBody>
          <a:bodyPr/>
          <a:lstStyle/>
          <a:p>
            <a:r>
              <a:rPr lang="fr-FR" dirty="0"/>
              <a:t>Avant de pouvoir identifier le type de lumière émis par une source lumineuse, je vais vous donner le rôle d’un prisme  ainsi que le sens de lumière polychromatique et monochromatique.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81FA17-F87F-BECB-57B4-C4027262BBB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L’enseignant présente le prisme et reprend l’expérience réalisée au début.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8630E6E-ACF9-F06F-B5AA-35638D070C08}"/>
              </a:ext>
            </a:extLst>
          </p:cNvPr>
          <p:cNvGrpSpPr/>
          <p:nvPr/>
        </p:nvGrpSpPr>
        <p:grpSpPr>
          <a:xfrm>
            <a:off x="2620370" y="2975212"/>
            <a:ext cx="2414018" cy="1814046"/>
            <a:chOff x="2620370" y="2975212"/>
            <a:chExt cx="2414018" cy="1814046"/>
          </a:xfrm>
        </p:grpSpPr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51B79724-D73F-BD58-0A22-E8CA68DD0A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20370" y="2975212"/>
              <a:ext cx="912765" cy="1545817"/>
            </a:xfrm>
            <a:prstGeom prst="straightConnector1">
              <a:avLst/>
            </a:prstGeom>
            <a:ln w="762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8E5E693-0755-0570-2B5D-E55671E872EB}"/>
                </a:ext>
              </a:extLst>
            </p:cNvPr>
            <p:cNvSpPr txBox="1"/>
            <p:nvPr/>
          </p:nvSpPr>
          <p:spPr>
            <a:xfrm>
              <a:off x="3533135" y="4419926"/>
              <a:ext cx="15012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i="1" dirty="0"/>
                <a:t>Prisme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0ECA024-CE87-AAFB-6EF6-C2327E5CAEF0}"/>
              </a:ext>
            </a:extLst>
          </p:cNvPr>
          <p:cNvGrpSpPr/>
          <p:nvPr/>
        </p:nvGrpSpPr>
        <p:grpSpPr>
          <a:xfrm>
            <a:off x="9730854" y="3302758"/>
            <a:ext cx="2084246" cy="1486500"/>
            <a:chOff x="2950142" y="3302758"/>
            <a:chExt cx="2084246" cy="1486500"/>
          </a:xfrm>
        </p:grpSpPr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A761FEDE-B2F8-38D2-3703-049344AB6F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50142" y="3302758"/>
              <a:ext cx="582993" cy="1218271"/>
            </a:xfrm>
            <a:prstGeom prst="straightConnector1">
              <a:avLst/>
            </a:prstGeom>
            <a:ln w="762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6F0FAC2-D01C-6986-5838-5FD15421A96D}"/>
                </a:ext>
              </a:extLst>
            </p:cNvPr>
            <p:cNvSpPr txBox="1"/>
            <p:nvPr/>
          </p:nvSpPr>
          <p:spPr>
            <a:xfrm>
              <a:off x="3533135" y="4419926"/>
              <a:ext cx="15012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i="1" dirty="0"/>
                <a:t>Prisme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03817" y="6026988"/>
            <a:ext cx="93089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Remarque</a:t>
            </a: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Une lumière « blanche » n’est </a:t>
            </a: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pas une couleur unique</a:t>
            </a:r>
            <a:r>
              <a:rPr kumimoji="0" 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mais un </a:t>
            </a: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ensemble de lumières colorées</a:t>
            </a:r>
            <a:r>
              <a:rPr kumimoji="0" 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292762" y="1108790"/>
            <a:ext cx="3468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latin typeface="+mj-lt"/>
              </a:rPr>
              <a:t>Une lumière peut être constituée :</a:t>
            </a:r>
          </a:p>
        </p:txBody>
      </p:sp>
      <p:sp>
        <p:nvSpPr>
          <p:cNvPr id="6" name="Rectangle 5"/>
          <p:cNvSpPr/>
          <p:nvPr/>
        </p:nvSpPr>
        <p:spPr>
          <a:xfrm>
            <a:off x="474779" y="1677240"/>
            <a:ext cx="34964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fr-FR" sz="2400" b="1" dirty="0">
                <a:latin typeface="Arial" panose="020B0604020202020204" pitchFamily="34" charset="0"/>
              </a:rPr>
              <a:t>d’une </a:t>
            </a:r>
            <a:r>
              <a:rPr lang="fr-FR" sz="2400" b="1" dirty="0">
                <a:solidFill>
                  <a:srgbClr val="FF0000"/>
                </a:solidFill>
                <a:latin typeface="Arial" panose="020B0604020202020204" pitchFamily="34" charset="0"/>
              </a:rPr>
              <a:t>seule</a:t>
            </a:r>
            <a:r>
              <a:rPr lang="fr-FR" sz="2400" b="1" dirty="0">
                <a:latin typeface="Arial" panose="020B0604020202020204" pitchFamily="34" charset="0"/>
              </a:rPr>
              <a:t> couleur</a:t>
            </a:r>
            <a:endParaRPr lang="fr-FR" sz="2400" dirty="0"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4867" y="4217545"/>
            <a:ext cx="37273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fr-FR" sz="2400" b="1" dirty="0">
                <a:latin typeface="Arial" panose="020B0604020202020204" pitchFamily="34" charset="0"/>
              </a:rPr>
              <a:t>de </a:t>
            </a:r>
            <a:r>
              <a:rPr lang="fr-FR" sz="2400" b="1" dirty="0">
                <a:solidFill>
                  <a:srgbClr val="FF0000"/>
                </a:solidFill>
                <a:latin typeface="Arial" panose="020B0604020202020204" pitchFamily="34" charset="0"/>
              </a:rPr>
              <a:t>plusieurs</a:t>
            </a:r>
            <a:r>
              <a:rPr lang="fr-FR" sz="2400" b="1" dirty="0">
                <a:latin typeface="Arial" panose="020B0604020202020204" pitchFamily="34" charset="0"/>
              </a:rPr>
              <a:t> couleurs</a:t>
            </a:r>
            <a:endParaRPr lang="fr-FR" sz="24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Flèche droite 1"/>
          <p:cNvSpPr/>
          <p:nvPr/>
        </p:nvSpPr>
        <p:spPr>
          <a:xfrm>
            <a:off x="4230806" y="1653870"/>
            <a:ext cx="1637194" cy="498092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>
            <a:off x="4292169" y="4094434"/>
            <a:ext cx="1637193" cy="547658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E88DD80-3FBF-5991-8A3C-2D27B41C476E}"/>
              </a:ext>
            </a:extLst>
          </p:cNvPr>
          <p:cNvGrpSpPr/>
          <p:nvPr/>
        </p:nvGrpSpPr>
        <p:grpSpPr>
          <a:xfrm>
            <a:off x="3971276" y="2242925"/>
            <a:ext cx="4787529" cy="1616038"/>
            <a:chOff x="3971276" y="2242925"/>
            <a:chExt cx="4787529" cy="1616038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71276" y="2242925"/>
              <a:ext cx="1896724" cy="1488846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5868000" y="3489631"/>
              <a:ext cx="289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i="1" dirty="0"/>
                <a:t>Exemple</a:t>
              </a:r>
              <a:r>
                <a:rPr lang="fr-MA" i="1" dirty="0"/>
                <a:t>: lumière d’un laser</a:t>
              </a:r>
              <a:endParaRPr lang="fr-FR" i="1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518AFB0-AD7D-000F-C9BE-D42C98A52021}"/>
              </a:ext>
            </a:extLst>
          </p:cNvPr>
          <p:cNvGrpSpPr/>
          <p:nvPr/>
        </p:nvGrpSpPr>
        <p:grpSpPr>
          <a:xfrm>
            <a:off x="3971276" y="4671454"/>
            <a:ext cx="4787529" cy="1518208"/>
            <a:chOff x="3971276" y="4671454"/>
            <a:chExt cx="4787529" cy="1518208"/>
          </a:xfrm>
        </p:grpSpPr>
        <p:sp>
          <p:nvSpPr>
            <p:cNvPr id="16" name="ZoneTexte 15"/>
            <p:cNvSpPr txBox="1"/>
            <p:nvPr/>
          </p:nvSpPr>
          <p:spPr>
            <a:xfrm>
              <a:off x="5868000" y="5820330"/>
              <a:ext cx="2890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b="1" dirty="0"/>
                <a:t>Exemple</a:t>
              </a:r>
              <a:r>
                <a:rPr lang="fr-MA" dirty="0"/>
                <a:t>: lumière du Soleil</a:t>
              </a: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71276" y="4671454"/>
              <a:ext cx="1896724" cy="1488846"/>
            </a:xfrm>
            <a:prstGeom prst="rect">
              <a:avLst/>
            </a:prstGeom>
          </p:spPr>
        </p:pic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1D50E804-ABD8-83A0-7036-A3706C4C9B82}"/>
              </a:ext>
            </a:extLst>
          </p:cNvPr>
          <p:cNvSpPr txBox="1"/>
          <p:nvPr/>
        </p:nvSpPr>
        <p:spPr>
          <a:xfrm>
            <a:off x="11716863" y="76676"/>
            <a:ext cx="306648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7" name="Titre 16">
            <a:extLst>
              <a:ext uri="{FF2B5EF4-FFF2-40B4-BE49-F238E27FC236}">
                <a16:creationId xmlns:a16="http://schemas.microsoft.com/office/drawing/2014/main" id="{4F9864CC-94BD-D0F6-7E18-26017F213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664" y="318293"/>
            <a:ext cx="9867194" cy="332320"/>
          </a:xfrm>
        </p:spPr>
        <p:txBody>
          <a:bodyPr/>
          <a:lstStyle/>
          <a:p>
            <a:r>
              <a:rPr lang="fr-FR" dirty="0"/>
              <a:t>Avant de pouvoir identifier le type de lumière émis par une source lumineuse, je vais vous donner le rôle d’un prisme  ainsi que le sens de polychromatique et monochromatique.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715C8388-0FBB-DBF3-A73F-718C2EF4846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fr-FR"/>
              <a:t>L’enseignant donne le sens de mono et poly.</a:t>
            </a:r>
          </a:p>
        </p:txBody>
      </p:sp>
      <p:pic>
        <p:nvPicPr>
          <p:cNvPr id="19" name="Image 9">
            <a:extLst>
              <a:ext uri="{FF2B5EF4-FFF2-40B4-BE49-F238E27FC236}">
                <a16:creationId xmlns:a16="http://schemas.microsoft.com/office/drawing/2014/main" id="{25D07CF5-F68C-29AF-2E2A-A37175307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0362" y="353455"/>
            <a:ext cx="583170" cy="58317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C195C1F-19DB-D7A9-97A0-060E664F4FC0}"/>
              </a:ext>
            </a:extLst>
          </p:cNvPr>
          <p:cNvSpPr/>
          <p:nvPr/>
        </p:nvSpPr>
        <p:spPr>
          <a:xfrm>
            <a:off x="5998261" y="1610395"/>
            <a:ext cx="57186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latin typeface="Arial" panose="020B0604020202020204" pitchFamily="34" charset="0"/>
              </a:rPr>
              <a:t>lumière </a:t>
            </a:r>
            <a:r>
              <a:rPr lang="fr-FR" sz="2400" b="1" dirty="0">
                <a:solidFill>
                  <a:srgbClr val="FF0000"/>
                </a:solidFill>
                <a:latin typeface="Arial" panose="020B0604020202020204" pitchFamily="34" charset="0"/>
              </a:rPr>
              <a:t>monochromatique.</a:t>
            </a:r>
            <a:endParaRPr lang="fr-FR" sz="2400" dirty="0">
              <a:latin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DAC41D-7480-2C1A-B645-51BD18BD9E24}"/>
              </a:ext>
            </a:extLst>
          </p:cNvPr>
          <p:cNvSpPr/>
          <p:nvPr/>
        </p:nvSpPr>
        <p:spPr>
          <a:xfrm>
            <a:off x="5998261" y="4188731"/>
            <a:ext cx="57186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latin typeface="Arial" panose="020B0604020202020204" pitchFamily="34" charset="0"/>
              </a:rPr>
              <a:t>lumière </a:t>
            </a:r>
            <a:r>
              <a:rPr lang="fr-FR" sz="2400" b="1" dirty="0">
                <a:solidFill>
                  <a:srgbClr val="FF0000"/>
                </a:solidFill>
                <a:latin typeface="Arial" panose="020B0604020202020204" pitchFamily="34" charset="0"/>
              </a:rPr>
              <a:t>polychromatique.</a:t>
            </a:r>
            <a:endParaRPr lang="fr-FR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72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6" grpId="0"/>
      <p:bldP spid="10" grpId="0"/>
      <p:bldP spid="2" grpId="0" animBg="1"/>
      <p:bldP spid="12" grpId="0" animBg="1"/>
      <p:bldP spid="20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E6F77C-F03C-A753-C6D8-0D2BED3BCD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46138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88576" y="5125416"/>
            <a:ext cx="114741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400" dirty="0"/>
              <a:t>On demande </a:t>
            </a:r>
            <a:r>
              <a:rPr lang="fr-MA" sz="2400" b="1" dirty="0"/>
              <a:t>d’identifier la nature de la lumière émise </a:t>
            </a:r>
            <a:r>
              <a:rPr lang="fr-MA" sz="2400" dirty="0"/>
              <a:t>(polychromatique ou monochromatique ) en se basant sur </a:t>
            </a:r>
            <a:r>
              <a:rPr lang="fr-MA" sz="2400" b="1" dirty="0"/>
              <a:t>le spectre </a:t>
            </a:r>
            <a:r>
              <a:rPr lang="fr-MA" sz="2400" dirty="0"/>
              <a:t>obtenu par la décomposition de lumière par le</a:t>
            </a:r>
            <a:r>
              <a:rPr lang="fr-MA" sz="2400" b="1" dirty="0"/>
              <a:t> prisme</a:t>
            </a:r>
            <a:r>
              <a:rPr lang="fr-MA" sz="2400" dirty="0"/>
              <a:t>.</a:t>
            </a:r>
            <a:endParaRPr lang="fr-FR" sz="240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3904F7B-0FD4-18C0-5ECE-CF7AC185801C}"/>
              </a:ext>
            </a:extLst>
          </p:cNvPr>
          <p:cNvGrpSpPr/>
          <p:nvPr/>
        </p:nvGrpSpPr>
        <p:grpSpPr>
          <a:xfrm>
            <a:off x="325900" y="1132419"/>
            <a:ext cx="11474170" cy="3943433"/>
            <a:chOff x="325900" y="1132419"/>
            <a:chExt cx="11474170" cy="3943433"/>
          </a:xfrm>
        </p:grpSpPr>
        <p:sp>
          <p:nvSpPr>
            <p:cNvPr id="6" name="Rectangle à coins arrondis 5"/>
            <p:cNvSpPr/>
            <p:nvPr/>
          </p:nvSpPr>
          <p:spPr>
            <a:xfrm>
              <a:off x="382321" y="1132419"/>
              <a:ext cx="2500008" cy="408351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i="1" dirty="0">
                  <a:solidFill>
                    <a:schemeClr val="tx1"/>
                  </a:solidFill>
                </a:rPr>
                <a:t>Tâche principale</a:t>
              </a:r>
            </a:p>
          </p:txBody>
        </p:sp>
        <p:pic>
          <p:nvPicPr>
            <p:cNvPr id="10" name="Image 9"/>
            <p:cNvPicPr/>
            <p:nvPr/>
          </p:nvPicPr>
          <p:blipFill>
            <a:blip r:embed="rId3"/>
            <a:srcRect l="12790" t="37847" r="11695" b="9625"/>
            <a:stretch>
              <a:fillRect/>
            </a:stretch>
          </p:blipFill>
          <p:spPr bwMode="auto">
            <a:xfrm>
              <a:off x="325900" y="1540769"/>
              <a:ext cx="11474170" cy="3535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73ACB011-49DD-A97E-07EE-CE5A78926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Voici notre tâche principale. Je vais vous montrer comment identifier la nature(monochromatique ou polychromatique) d’une lumière.</a:t>
            </a:r>
            <a:endParaRPr lang="fr-FR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CCDF007F-8AA9-5BD2-0751-95D1322347A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L’enseignant.e  réalise l’expérience en orientant les élèves vers le spectre obtenu. Il explique ce qui est demandé.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AD295EB-E136-8FFA-89CC-75BCFBF213D9}"/>
              </a:ext>
            </a:extLst>
          </p:cNvPr>
          <p:cNvSpPr/>
          <p:nvPr/>
        </p:nvSpPr>
        <p:spPr>
          <a:xfrm>
            <a:off x="488576" y="3125337"/>
            <a:ext cx="4506505" cy="85980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40F2C58-44FA-7487-A0F1-16368F8EA365}"/>
              </a:ext>
            </a:extLst>
          </p:cNvPr>
          <p:cNvGrpSpPr/>
          <p:nvPr/>
        </p:nvGrpSpPr>
        <p:grpSpPr>
          <a:xfrm>
            <a:off x="10024278" y="917837"/>
            <a:ext cx="1009935" cy="1868210"/>
            <a:chOff x="10024278" y="917837"/>
            <a:chExt cx="1009935" cy="1868210"/>
          </a:xfrm>
        </p:grpSpPr>
        <p:sp>
          <p:nvSpPr>
            <p:cNvPr id="18" name="Flèche : haut 17">
              <a:extLst>
                <a:ext uri="{FF2B5EF4-FFF2-40B4-BE49-F238E27FC236}">
                  <a16:creationId xmlns:a16="http://schemas.microsoft.com/office/drawing/2014/main" id="{C5F673CA-EC66-95AF-E0A4-981A8C1A191E}"/>
                </a:ext>
              </a:extLst>
            </p:cNvPr>
            <p:cNvSpPr/>
            <p:nvPr/>
          </p:nvSpPr>
          <p:spPr>
            <a:xfrm rot="10800000">
              <a:off x="10345001" y="1268620"/>
              <a:ext cx="368491" cy="1517427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81B55E4D-2026-3CFC-D975-4E9176AB4921}"/>
                </a:ext>
              </a:extLst>
            </p:cNvPr>
            <p:cNvSpPr txBox="1"/>
            <p:nvPr/>
          </p:nvSpPr>
          <p:spPr>
            <a:xfrm>
              <a:off x="10024278" y="917837"/>
              <a:ext cx="10099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Spectre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47900-CF01-CFBD-7974-C7B1EF18D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2ED61138-9680-D566-315C-9BEB4853E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469ACD3-1B7E-A563-6EC7-5C9DD2D25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réaliser ma tâche je suis les étapes suivantes :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C9235A3-D9E6-88BC-8A58-1A9391847F0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L’enseignant.e  réalise l’expérience en orientant les élèves vers le spectre obtenu. Il explique ce qui est demandé.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588545F-12BF-8135-8D33-456A4165627E}"/>
              </a:ext>
            </a:extLst>
          </p:cNvPr>
          <p:cNvGrpSpPr/>
          <p:nvPr/>
        </p:nvGrpSpPr>
        <p:grpSpPr>
          <a:xfrm>
            <a:off x="657726" y="1543941"/>
            <a:ext cx="11142344" cy="705852"/>
            <a:chOff x="657726" y="1543941"/>
            <a:chExt cx="11142344" cy="705852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F246FFFB-7327-871C-6B79-799690099DB9}"/>
                </a:ext>
              </a:extLst>
            </p:cNvPr>
            <p:cNvSpPr txBox="1"/>
            <p:nvPr/>
          </p:nvSpPr>
          <p:spPr>
            <a:xfrm>
              <a:off x="1270791" y="1644279"/>
              <a:ext cx="10529279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MA" sz="2400" dirty="0"/>
                <a:t> J’identifie le rôle du prisme. </a:t>
              </a:r>
              <a:endParaRPr lang="fr-FR" sz="2400" dirty="0"/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41631553-51BA-7AC7-683E-6968FF0213CD}"/>
                </a:ext>
              </a:extLst>
            </p:cNvPr>
            <p:cNvSpPr/>
            <p:nvPr/>
          </p:nvSpPr>
          <p:spPr>
            <a:xfrm>
              <a:off x="657726" y="1543941"/>
              <a:ext cx="705852" cy="7058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/>
                <a:t>1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AE8082DC-5A3A-9CE9-90EA-A8C116BFB73B}"/>
              </a:ext>
            </a:extLst>
          </p:cNvPr>
          <p:cNvGrpSpPr/>
          <p:nvPr/>
        </p:nvGrpSpPr>
        <p:grpSpPr>
          <a:xfrm>
            <a:off x="657726" y="3076074"/>
            <a:ext cx="11142344" cy="705852"/>
            <a:chOff x="657726" y="1543941"/>
            <a:chExt cx="11142344" cy="705852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97DF6BC-90C7-45ED-ED32-5020FE30EA13}"/>
                </a:ext>
              </a:extLst>
            </p:cNvPr>
            <p:cNvSpPr txBox="1"/>
            <p:nvPr/>
          </p:nvSpPr>
          <p:spPr>
            <a:xfrm>
              <a:off x="1270791" y="1644279"/>
              <a:ext cx="10529279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MA" sz="2400" dirty="0"/>
                <a:t> Je détermine les lumières colorées du spectre observé. </a:t>
              </a:r>
              <a:endParaRPr lang="fr-FR" sz="2400" dirty="0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68067B0-E81F-6485-929E-6595E55B2050}"/>
                </a:ext>
              </a:extLst>
            </p:cNvPr>
            <p:cNvSpPr/>
            <p:nvPr/>
          </p:nvSpPr>
          <p:spPr>
            <a:xfrm>
              <a:off x="657726" y="1543941"/>
              <a:ext cx="705852" cy="7058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/>
                <a:t>2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D61645B-DE25-FB2F-2705-774BFEDAFE25}"/>
              </a:ext>
            </a:extLst>
          </p:cNvPr>
          <p:cNvGrpSpPr/>
          <p:nvPr/>
        </p:nvGrpSpPr>
        <p:grpSpPr>
          <a:xfrm>
            <a:off x="657726" y="4752057"/>
            <a:ext cx="11142344" cy="705852"/>
            <a:chOff x="657726" y="1543941"/>
            <a:chExt cx="11142344" cy="705852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F39A91F-0452-0B7F-33E7-1C4A7641BE1E}"/>
                </a:ext>
              </a:extLst>
            </p:cNvPr>
            <p:cNvSpPr txBox="1"/>
            <p:nvPr/>
          </p:nvSpPr>
          <p:spPr>
            <a:xfrm>
              <a:off x="1270791" y="1644279"/>
              <a:ext cx="10529279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MA" sz="2400" dirty="0"/>
                <a:t> Je précise s’il s’agit d’une lumière monochromatique ou polychromatique. </a:t>
              </a:r>
              <a:endParaRPr lang="fr-FR" sz="2400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5026436-12C9-58DE-F6E9-BF9EB7B7C108}"/>
                </a:ext>
              </a:extLst>
            </p:cNvPr>
            <p:cNvSpPr/>
            <p:nvPr/>
          </p:nvSpPr>
          <p:spPr>
            <a:xfrm>
              <a:off x="657726" y="1543941"/>
              <a:ext cx="705852" cy="7058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068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382321" y="1132419"/>
            <a:ext cx="2500008" cy="40835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i="1" dirty="0">
                <a:solidFill>
                  <a:schemeClr val="tx1"/>
                </a:solidFill>
              </a:rPr>
              <a:t>Tâche principale</a:t>
            </a:r>
          </a:p>
        </p:txBody>
      </p:sp>
      <p:pic>
        <p:nvPicPr>
          <p:cNvPr id="10" name="Image 9"/>
          <p:cNvPicPr/>
          <p:nvPr/>
        </p:nvPicPr>
        <p:blipFill>
          <a:blip r:embed="rId3"/>
          <a:srcRect l="12790" t="37847" r="11695" b="9625"/>
          <a:stretch>
            <a:fillRect/>
          </a:stretch>
        </p:blipFill>
        <p:spPr bwMode="auto">
          <a:xfrm>
            <a:off x="325900" y="1703005"/>
            <a:ext cx="11474170" cy="3535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 11"/>
          <p:cNvPicPr/>
          <p:nvPr/>
        </p:nvPicPr>
        <p:blipFill>
          <a:blip r:embed="rId4"/>
          <a:srcRect l="12225" t="35563" r="12298" b="57749"/>
          <a:stretch>
            <a:fillRect/>
          </a:stretch>
        </p:blipFill>
        <p:spPr bwMode="auto">
          <a:xfrm>
            <a:off x="465367" y="5433996"/>
            <a:ext cx="11481243" cy="583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08E9577-6681-87E0-0BB7-8E7A197B4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 Je commence par indiquer le rôle du prisme car c’est l’instrument qui nous permet d’identifier le type de lumière.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05EC404-4738-7C48-92DB-D8BDDD45E7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L’enseignant.e fait constater le faisceau incident au prisme et le faisceau issu du prisme.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050E5A2-6359-855B-9E2B-7F3984E6BCA6}"/>
              </a:ext>
            </a:extLst>
          </p:cNvPr>
          <p:cNvGrpSpPr/>
          <p:nvPr/>
        </p:nvGrpSpPr>
        <p:grpSpPr>
          <a:xfrm rot="20056850">
            <a:off x="6736957" y="971623"/>
            <a:ext cx="1009935" cy="1780785"/>
            <a:chOff x="10024278" y="917837"/>
            <a:chExt cx="1009935" cy="1868210"/>
          </a:xfrm>
        </p:grpSpPr>
        <p:sp>
          <p:nvSpPr>
            <p:cNvPr id="8" name="Flèche : haut 7">
              <a:extLst>
                <a:ext uri="{FF2B5EF4-FFF2-40B4-BE49-F238E27FC236}">
                  <a16:creationId xmlns:a16="http://schemas.microsoft.com/office/drawing/2014/main" id="{EEBF70C5-00A2-1E48-E6F2-31235C61C3E3}"/>
                </a:ext>
              </a:extLst>
            </p:cNvPr>
            <p:cNvSpPr/>
            <p:nvPr/>
          </p:nvSpPr>
          <p:spPr>
            <a:xfrm rot="10800000">
              <a:off x="10345001" y="1268620"/>
              <a:ext cx="368491" cy="1517427"/>
            </a:xfrm>
            <a:prstGeom prst="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2DAA089A-FEB3-7761-8A29-57134A5196DF}"/>
                </a:ext>
              </a:extLst>
            </p:cNvPr>
            <p:cNvSpPr txBox="1"/>
            <p:nvPr/>
          </p:nvSpPr>
          <p:spPr>
            <a:xfrm rot="1380933">
              <a:off x="10024278" y="917837"/>
              <a:ext cx="10099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Prisme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171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382321" y="1132419"/>
            <a:ext cx="2500008" cy="40835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i="1" dirty="0">
                <a:solidFill>
                  <a:schemeClr val="tx1"/>
                </a:solidFill>
              </a:rPr>
              <a:t>Tâche principale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176818" y="3136612"/>
            <a:ext cx="9476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Le rôle du prisme est ……………………….........................</a:t>
            </a:r>
          </a:p>
        </p:txBody>
      </p:sp>
      <p:sp>
        <p:nvSpPr>
          <p:cNvPr id="26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4798450" y="3136612"/>
            <a:ext cx="539799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3200" b="1" dirty="0">
                <a:solidFill>
                  <a:srgbClr val="00B0F0"/>
                </a:solidFill>
                <a:latin typeface="Ink Free" panose="03080402000500000000" pitchFamily="66" charset="0"/>
              </a:rPr>
              <a:t>la décomposition de la lumière </a:t>
            </a:r>
          </a:p>
        </p:txBody>
      </p:sp>
      <p:pic>
        <p:nvPicPr>
          <p:cNvPr id="19" name="Image 18"/>
          <p:cNvPicPr/>
          <p:nvPr/>
        </p:nvPicPr>
        <p:blipFill>
          <a:blip r:embed="rId3"/>
          <a:srcRect l="12225" t="35563" r="12298" b="57749"/>
          <a:stretch>
            <a:fillRect/>
          </a:stretch>
        </p:blipFill>
        <p:spPr bwMode="auto">
          <a:xfrm>
            <a:off x="2940240" y="1041696"/>
            <a:ext cx="85680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C9CAAA0-5B23-3EB2-14E1-18DD38B32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 phénomène qui est du à la décomposition de la lumière est la dispersion.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B3A4D9B-F254-7317-CCA1-3D0C927380B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L’enseignant.e donne plus d’explications à la décomposition de la lumière.</a:t>
            </a:r>
          </a:p>
        </p:txBody>
      </p:sp>
    </p:spTree>
    <p:extLst>
      <p:ext uri="{BB962C8B-B14F-4D97-AF65-F5344CB8AC3E}">
        <p14:creationId xmlns:p14="http://schemas.microsoft.com/office/powerpoint/2010/main" val="297576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382321" y="1132419"/>
            <a:ext cx="2500008" cy="40835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i="1" dirty="0">
                <a:solidFill>
                  <a:schemeClr val="tx1"/>
                </a:solidFill>
              </a:rPr>
              <a:t>Tâche principale</a:t>
            </a:r>
          </a:p>
        </p:txBody>
      </p:sp>
      <p:pic>
        <p:nvPicPr>
          <p:cNvPr id="20" name="Image 19"/>
          <p:cNvPicPr/>
          <p:nvPr/>
        </p:nvPicPr>
        <p:blipFill>
          <a:blip r:embed="rId3"/>
          <a:srcRect l="12133" t="51387" r="12377" b="43230"/>
          <a:stretch>
            <a:fillRect/>
          </a:stretch>
        </p:blipFill>
        <p:spPr bwMode="auto">
          <a:xfrm>
            <a:off x="2894539" y="1095323"/>
            <a:ext cx="736698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74018" y="2127345"/>
            <a:ext cx="7638630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/>
              <a:t>Les couleurs observées sont :</a:t>
            </a:r>
          </a:p>
          <a:p>
            <a:endParaRPr lang="fr-FR" sz="3200" dirty="0"/>
          </a:p>
          <a:p>
            <a:r>
              <a:rPr lang="fr-MA" sz="3200" dirty="0"/>
              <a:t>……….........; ………………..;………………….;………….</a:t>
            </a:r>
          </a:p>
          <a:p>
            <a:endParaRPr lang="fr-MA" sz="3200" dirty="0"/>
          </a:p>
          <a:p>
            <a:r>
              <a:rPr lang="fr-MA" sz="3200" dirty="0"/>
              <a:t>………………..;……………… et …………………;</a:t>
            </a:r>
            <a:endParaRPr lang="fr-FR" sz="3200" dirty="0"/>
          </a:p>
        </p:txBody>
      </p:sp>
      <p:sp>
        <p:nvSpPr>
          <p:cNvPr id="26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5285166" y="2935329"/>
            <a:ext cx="15480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3200" b="1" dirty="0">
                <a:solidFill>
                  <a:srgbClr val="0498EB"/>
                </a:solidFill>
                <a:latin typeface="Ink Free" panose="03080402000500000000" pitchFamily="66" charset="0"/>
              </a:rPr>
              <a:t>le bleu </a:t>
            </a:r>
          </a:p>
        </p:txBody>
      </p:sp>
      <p:sp>
        <p:nvSpPr>
          <p:cNvPr id="29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6955472" y="2973757"/>
            <a:ext cx="15480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3200" b="1" dirty="0">
                <a:solidFill>
                  <a:schemeClr val="accent1"/>
                </a:solidFill>
                <a:latin typeface="Ink Free" panose="03080402000500000000" pitchFamily="66" charset="0"/>
              </a:rPr>
              <a:t>le vert </a:t>
            </a:r>
          </a:p>
        </p:txBody>
      </p:sp>
      <p:sp>
        <p:nvSpPr>
          <p:cNvPr id="30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751147" y="2958659"/>
            <a:ext cx="15480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3200" b="1" dirty="0">
                <a:solidFill>
                  <a:srgbClr val="7030A0"/>
                </a:solidFill>
                <a:latin typeface="Ink Free" panose="03080402000500000000" pitchFamily="66" charset="0"/>
              </a:rPr>
              <a:t>le violet </a:t>
            </a:r>
          </a:p>
        </p:txBody>
      </p:sp>
      <p:sp>
        <p:nvSpPr>
          <p:cNvPr id="31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858325" y="3956625"/>
            <a:ext cx="15480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3200" b="1" dirty="0">
                <a:solidFill>
                  <a:srgbClr val="FFFF00"/>
                </a:solidFill>
                <a:highlight>
                  <a:srgbClr val="C0C0C0"/>
                </a:highlight>
                <a:latin typeface="Ink Free" panose="03080402000500000000" pitchFamily="66" charset="0"/>
              </a:rPr>
              <a:t>le jaune </a:t>
            </a:r>
          </a:p>
        </p:txBody>
      </p:sp>
      <p:sp>
        <p:nvSpPr>
          <p:cNvPr id="32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3023490" y="3965958"/>
            <a:ext cx="15480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3200" b="1" dirty="0">
                <a:solidFill>
                  <a:srgbClr val="FF9900"/>
                </a:solidFill>
                <a:latin typeface="Ink Free" panose="03080402000500000000" pitchFamily="66" charset="0"/>
              </a:rPr>
              <a:t>l’orange</a:t>
            </a:r>
          </a:p>
        </p:txBody>
      </p:sp>
      <p:sp>
        <p:nvSpPr>
          <p:cNvPr id="33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5030029" y="4015201"/>
            <a:ext cx="15480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3200" b="1" dirty="0">
                <a:solidFill>
                  <a:srgbClr val="FF0000"/>
                </a:solidFill>
                <a:latin typeface="Ink Free" panose="03080402000500000000" pitchFamily="66" charset="0"/>
              </a:rPr>
              <a:t>le rouge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09C409-D717-9578-BEFA-F680A8459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demande maintenant d’indiquer par ordre les couleurs du spectre observé.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1397A8D-D12A-50BE-CE3D-46B8DCFEF51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L’enseignant.e fait orienter les élèves vers les couleurs du spectre obtenu.</a:t>
            </a:r>
          </a:p>
        </p:txBody>
      </p:sp>
      <p:sp>
        <p:nvSpPr>
          <p:cNvPr id="5" name="Rectangle 1552">
            <a:extLst>
              <a:ext uri="{FF2B5EF4-FFF2-40B4-BE49-F238E27FC236}">
                <a16:creationId xmlns:a16="http://schemas.microsoft.com/office/drawing/2014/main" id="{8301139F-A0FC-FBAD-0BDB-3D43686876C8}"/>
              </a:ext>
            </a:extLst>
          </p:cNvPr>
          <p:cNvSpPr/>
          <p:nvPr/>
        </p:nvSpPr>
        <p:spPr>
          <a:xfrm>
            <a:off x="2974310" y="2874978"/>
            <a:ext cx="15480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3200" b="1" dirty="0">
                <a:solidFill>
                  <a:srgbClr val="560591"/>
                </a:solidFill>
                <a:latin typeface="Ink Free" panose="03080402000500000000" pitchFamily="66" charset="0"/>
              </a:rPr>
              <a:t>l’indigo</a:t>
            </a:r>
          </a:p>
        </p:txBody>
      </p:sp>
      <p:pic>
        <p:nvPicPr>
          <p:cNvPr id="11" name="Image 10" descr="Une image contenant arc-en-ciel, léger, Caractère coloré, nature&#10;&#10;Le contenu généré par l’IA peut être incorrect.">
            <a:extLst>
              <a:ext uri="{FF2B5EF4-FFF2-40B4-BE49-F238E27FC236}">
                <a16:creationId xmlns:a16="http://schemas.microsoft.com/office/drawing/2014/main" id="{E92E7EC5-0EE9-4647-6747-80198CFF1B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886" y="3804082"/>
            <a:ext cx="3905313" cy="2603542"/>
          </a:xfrm>
          <a:prstGeom prst="rect">
            <a:avLst/>
          </a:prstGeom>
        </p:spPr>
      </p:pic>
      <p:sp>
        <p:nvSpPr>
          <p:cNvPr id="13" name="Flèche : haut 12">
            <a:extLst>
              <a:ext uri="{FF2B5EF4-FFF2-40B4-BE49-F238E27FC236}">
                <a16:creationId xmlns:a16="http://schemas.microsoft.com/office/drawing/2014/main" id="{2ACD9C06-EAAA-65FF-303B-7A0F561B2EE0}"/>
              </a:ext>
            </a:extLst>
          </p:cNvPr>
          <p:cNvSpPr/>
          <p:nvPr/>
        </p:nvSpPr>
        <p:spPr>
          <a:xfrm rot="5400000">
            <a:off x="1313585" y="3196169"/>
            <a:ext cx="303827" cy="646331"/>
          </a:xfrm>
          <a:prstGeom prst="up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haut 15">
            <a:extLst>
              <a:ext uri="{FF2B5EF4-FFF2-40B4-BE49-F238E27FC236}">
                <a16:creationId xmlns:a16="http://schemas.microsoft.com/office/drawing/2014/main" id="{9870DEBD-E72A-0F60-95FE-DDF358A0D091}"/>
              </a:ext>
            </a:extLst>
          </p:cNvPr>
          <p:cNvSpPr/>
          <p:nvPr/>
        </p:nvSpPr>
        <p:spPr>
          <a:xfrm rot="5400000">
            <a:off x="7371337" y="3196169"/>
            <a:ext cx="303827" cy="64633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haut 16">
            <a:extLst>
              <a:ext uri="{FF2B5EF4-FFF2-40B4-BE49-F238E27FC236}">
                <a16:creationId xmlns:a16="http://schemas.microsoft.com/office/drawing/2014/main" id="{9CBB5540-2222-BCF9-3C1D-EB673EB6FF2A}"/>
              </a:ext>
            </a:extLst>
          </p:cNvPr>
          <p:cNvSpPr/>
          <p:nvPr/>
        </p:nvSpPr>
        <p:spPr>
          <a:xfrm rot="5400000">
            <a:off x="3335494" y="3156000"/>
            <a:ext cx="303827" cy="646331"/>
          </a:xfrm>
          <a:prstGeom prst="upArrow">
            <a:avLst/>
          </a:prstGeom>
          <a:solidFill>
            <a:srgbClr val="56059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90B662F4-D238-6F65-8493-EDC85C07FE8D}"/>
              </a:ext>
            </a:extLst>
          </p:cNvPr>
          <p:cNvSpPr/>
          <p:nvPr/>
        </p:nvSpPr>
        <p:spPr>
          <a:xfrm rot="5400000">
            <a:off x="5677562" y="3187721"/>
            <a:ext cx="303827" cy="646331"/>
          </a:xfrm>
          <a:prstGeom prst="upArrow">
            <a:avLst/>
          </a:prstGeom>
          <a:solidFill>
            <a:srgbClr val="0498E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F3A8B790-094C-BE18-5882-84A84B7A6509}"/>
              </a:ext>
            </a:extLst>
          </p:cNvPr>
          <p:cNvSpPr/>
          <p:nvPr/>
        </p:nvSpPr>
        <p:spPr>
          <a:xfrm rot="5400000">
            <a:off x="1359500" y="4369792"/>
            <a:ext cx="331292" cy="646331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haut 20">
            <a:extLst>
              <a:ext uri="{FF2B5EF4-FFF2-40B4-BE49-F238E27FC236}">
                <a16:creationId xmlns:a16="http://schemas.microsoft.com/office/drawing/2014/main" id="{6F100931-C27C-B530-A4E9-4385ED6BAFAD}"/>
              </a:ext>
            </a:extLst>
          </p:cNvPr>
          <p:cNvSpPr/>
          <p:nvPr/>
        </p:nvSpPr>
        <p:spPr>
          <a:xfrm rot="5400000">
            <a:off x="3476783" y="4370500"/>
            <a:ext cx="331293" cy="646331"/>
          </a:xfrm>
          <a:prstGeom prst="upArrow">
            <a:avLst/>
          </a:prstGeom>
          <a:solidFill>
            <a:srgbClr val="FF99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 : haut 21">
            <a:extLst>
              <a:ext uri="{FF2B5EF4-FFF2-40B4-BE49-F238E27FC236}">
                <a16:creationId xmlns:a16="http://schemas.microsoft.com/office/drawing/2014/main" id="{F492ACEE-751A-8657-4D75-9A18C250D2AD}"/>
              </a:ext>
            </a:extLst>
          </p:cNvPr>
          <p:cNvSpPr/>
          <p:nvPr/>
        </p:nvSpPr>
        <p:spPr>
          <a:xfrm rot="5400000">
            <a:off x="5594066" y="4358724"/>
            <a:ext cx="331293" cy="64633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89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96296E-6 L 0.73373 0.3432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80" y="1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086 -0.00209 L 0.57148 0.308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17" y="1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37553 0.28865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76" y="1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0.30299 0.3273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26" y="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969 -0.175 L 0.74948 0.08403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0" y="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04 -0.15486 L 0.62135 0.116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16" y="1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6483E-17 -1.48148E-6 L 0.41992 0.070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59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30" grpId="0"/>
      <p:bldP spid="31" grpId="0"/>
      <p:bldP spid="32" grpId="0"/>
      <p:bldP spid="33" grpId="0"/>
      <p:bldP spid="5" grpId="0"/>
      <p:bldP spid="13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382321" y="1132419"/>
            <a:ext cx="2500008" cy="40835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i="1" dirty="0">
                <a:solidFill>
                  <a:schemeClr val="tx1"/>
                </a:solidFill>
              </a:rPr>
              <a:t>Tâche principale</a:t>
            </a:r>
          </a:p>
        </p:txBody>
      </p:sp>
      <p:pic>
        <p:nvPicPr>
          <p:cNvPr id="26" name="Image 25"/>
          <p:cNvPicPr/>
          <p:nvPr/>
        </p:nvPicPr>
        <p:blipFill>
          <a:blip r:embed="rId3"/>
          <a:srcRect l="12500" t="65579" r="13228" b="28874"/>
          <a:stretch>
            <a:fillRect/>
          </a:stretch>
        </p:blipFill>
        <p:spPr bwMode="auto">
          <a:xfrm>
            <a:off x="2915458" y="1038938"/>
            <a:ext cx="8346821" cy="525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587828" y="3059182"/>
            <a:ext cx="109206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/>
              <a:t>C’est une lumière .....................................car elle est constituée de.........................couleurs.</a:t>
            </a:r>
          </a:p>
        </p:txBody>
      </p:sp>
      <p:sp>
        <p:nvSpPr>
          <p:cNvPr id="29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4068051" y="3163520"/>
            <a:ext cx="33311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MA" sz="3200" b="1" dirty="0">
                <a:solidFill>
                  <a:srgbClr val="00B0F0"/>
                </a:solidFill>
                <a:latin typeface="Ink Free" panose="03080402000500000000" pitchFamily="66" charset="0"/>
              </a:rPr>
              <a:t>polychromatique</a:t>
            </a:r>
            <a:endParaRPr lang="fr-FR" sz="3200" b="1" dirty="0">
              <a:solidFill>
                <a:srgbClr val="00B0F0"/>
              </a:solidFill>
              <a:latin typeface="Ink Free" panose="03080402000500000000" pitchFamily="66" charset="0"/>
            </a:endParaRPr>
          </a:p>
        </p:txBody>
      </p:sp>
      <p:sp>
        <p:nvSpPr>
          <p:cNvPr id="30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1688750" y="3900757"/>
            <a:ext cx="15480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3200" b="1" dirty="0">
                <a:solidFill>
                  <a:srgbClr val="00B0F0"/>
                </a:solidFill>
                <a:latin typeface="Ink Free" panose="03080402000500000000" pitchFamily="66" charset="0"/>
              </a:rPr>
              <a:t>plusieurs 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9B127BC-DA6E-2A5A-B323-574C0CCE7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demande maintenant d’identifier si la lumière est monochromatique ou polychromatique. J’observe le spectre obtenu: une seule couleur indique une lumière monochromatique ; plusieurs couleurs indiquent une lumière polychromatique.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3285D8D-B1F2-8168-7DD6-1CD74B6198E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L’enseignant.e fait l’exemple. Utiliser le matériel nécessaire pour mesurer les angles.</a:t>
            </a:r>
          </a:p>
        </p:txBody>
      </p:sp>
    </p:spTree>
    <p:extLst>
      <p:ext uri="{BB962C8B-B14F-4D97-AF65-F5344CB8AC3E}">
        <p14:creationId xmlns:p14="http://schemas.microsoft.com/office/powerpoint/2010/main" val="148145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E74EB04D-270E-EEF7-B348-C9A54C062294}"/>
              </a:ext>
            </a:extLst>
          </p:cNvPr>
          <p:cNvGrpSpPr/>
          <p:nvPr/>
        </p:nvGrpSpPr>
        <p:grpSpPr>
          <a:xfrm>
            <a:off x="256673" y="917837"/>
            <a:ext cx="11407722" cy="1496178"/>
            <a:chOff x="256673" y="917837"/>
            <a:chExt cx="11407722" cy="1496178"/>
          </a:xfrm>
        </p:grpSpPr>
        <p:pic>
          <p:nvPicPr>
            <p:cNvPr id="17" name="Image 16" descr="Une image contenant origami, conception&#10;&#10;Le contenu généré par l’IA peut être incorrect.">
              <a:extLst>
                <a:ext uri="{FF2B5EF4-FFF2-40B4-BE49-F238E27FC236}">
                  <a16:creationId xmlns:a16="http://schemas.microsoft.com/office/drawing/2014/main" id="{FAB15172-6B64-698D-5851-5C88B81B8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15" t="15571" r="24269" b="22340"/>
            <a:stretch>
              <a:fillRect/>
            </a:stretch>
          </p:blipFill>
          <p:spPr>
            <a:xfrm>
              <a:off x="7980627" y="1037595"/>
              <a:ext cx="1540097" cy="1376420"/>
            </a:xfrm>
            <a:prstGeom prst="rect">
              <a:avLst/>
            </a:prstGeom>
          </p:spPr>
        </p:pic>
        <p:sp>
          <p:nvSpPr>
            <p:cNvPr id="6" name="Rectangle 2"/>
            <p:cNvSpPr>
              <a:spLocks noChangeArrowheads="1"/>
            </p:cNvSpPr>
            <p:nvPr/>
          </p:nvSpPr>
          <p:spPr bwMode="auto">
            <a:xfrm>
              <a:off x="256673" y="917837"/>
              <a:ext cx="11407722" cy="7275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342900" lvl="0" indent="-342900" defTabSz="914400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sz="2400" b="1" dirty="0">
                  <a:solidFill>
                    <a:srgbClr val="FF0000"/>
                  </a:solidFill>
                </a:rPr>
                <a:t> Un prisme </a:t>
              </a:r>
              <a:r>
                <a:rPr lang="fr-FR" sz="2400" dirty="0"/>
                <a:t>permet de </a:t>
              </a:r>
              <a:r>
                <a:rPr lang="fr-FR" sz="2400" b="1" dirty="0">
                  <a:solidFill>
                    <a:srgbClr val="FF0000"/>
                  </a:solidFill>
                </a:rPr>
                <a:t>décomposer une lumière </a:t>
              </a:r>
              <a:r>
                <a:rPr lang="fr-FR" sz="2400" dirty="0"/>
                <a:t>.</a:t>
              </a:r>
            </a:p>
          </p:txBody>
        </p: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D9FC8D3F-8AE7-FC5F-B633-583686A79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Je fais une synthèse.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782CF235-F0F8-DE96-5462-17FD487EF7D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enseignant.e</a:t>
            </a:r>
            <a:r>
              <a:rPr lang="fr-FR" dirty="0"/>
              <a:t> veille à ce que les élèves soient attentifs.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00DB1C3-A988-E086-4656-E506DB994991}"/>
              </a:ext>
            </a:extLst>
          </p:cNvPr>
          <p:cNvGrpSpPr/>
          <p:nvPr/>
        </p:nvGrpSpPr>
        <p:grpSpPr>
          <a:xfrm>
            <a:off x="256673" y="2545221"/>
            <a:ext cx="11337269" cy="1781915"/>
            <a:chOff x="256673" y="2545221"/>
            <a:chExt cx="11337269" cy="1781915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6926" y="2926132"/>
              <a:ext cx="2364749" cy="1401004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6391904-CC74-50DA-1708-23F3F66571D1}"/>
                </a:ext>
              </a:extLst>
            </p:cNvPr>
            <p:cNvSpPr txBox="1"/>
            <p:nvPr/>
          </p:nvSpPr>
          <p:spPr>
            <a:xfrm>
              <a:off x="256673" y="2545221"/>
              <a:ext cx="11337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q"/>
              </a:pPr>
              <a:r>
                <a:rPr lang="fr-FR" sz="2400" b="1" dirty="0"/>
                <a:t> Si le prisme fait apparaitre différentes couleurs, </a:t>
              </a:r>
              <a:r>
                <a:rPr lang="fr-FR" sz="2400" dirty="0"/>
                <a:t>la lumière est dite </a:t>
              </a:r>
              <a:r>
                <a:rPr lang="fr-FR" sz="2400" b="1" dirty="0">
                  <a:solidFill>
                    <a:srgbClr val="FF0000"/>
                  </a:solidFill>
                </a:rPr>
                <a:t>polychromatique.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F490ED9-11DC-4338-CC48-72742F4FFDDC}"/>
              </a:ext>
            </a:extLst>
          </p:cNvPr>
          <p:cNvGrpSpPr/>
          <p:nvPr/>
        </p:nvGrpSpPr>
        <p:grpSpPr>
          <a:xfrm>
            <a:off x="256673" y="4160748"/>
            <a:ext cx="12448674" cy="2296777"/>
            <a:chOff x="256673" y="4160748"/>
            <a:chExt cx="12448674" cy="2296777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6927" y="4881026"/>
              <a:ext cx="2364749" cy="1576499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932DF1C4-6823-6E85-4B6C-90C40199F42A}"/>
                </a:ext>
              </a:extLst>
            </p:cNvPr>
            <p:cNvSpPr txBox="1"/>
            <p:nvPr/>
          </p:nvSpPr>
          <p:spPr>
            <a:xfrm>
              <a:off x="256673" y="4160748"/>
              <a:ext cx="12448674" cy="589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defTabSz="9144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sz="2400" dirty="0"/>
                <a:t>si le prisme ne fait apparaître qu’une </a:t>
              </a:r>
              <a:r>
                <a:rPr lang="fr-FR" sz="2400" b="1" dirty="0"/>
                <a:t>seule couleur</a:t>
              </a:r>
              <a:r>
                <a:rPr lang="fr-FR" sz="2400" dirty="0"/>
                <a:t>, la lumière est dite </a:t>
              </a:r>
              <a:r>
                <a:rPr lang="fr-FR" sz="2400" b="1" dirty="0">
                  <a:solidFill>
                    <a:srgbClr val="FF0000"/>
                  </a:solidFill>
                </a:rPr>
                <a:t>monochromatique.</a:t>
              </a:r>
              <a:endParaRPr lang="fr-FR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514E5-1A41-E44F-E729-CF76007B3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9A2EE5DE-3F1A-669B-A6FA-4A8A0BB00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900" y="336343"/>
            <a:ext cx="583170" cy="58317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82A1D36-02B6-0753-79C6-98FA66883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Je vous rappelle les étapes que j’ai suivi pour réaliser ma tâche.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9A0F9764-B7EE-0A88-A9E5-35C0EDA6353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L’enseignant.e  réalise l’expérience en orientant les élèves vers le spectre obtenu. Il explique ce qui est demandé.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DD7831-4069-BADC-258B-61D3E021698A}"/>
              </a:ext>
            </a:extLst>
          </p:cNvPr>
          <p:cNvGrpSpPr/>
          <p:nvPr/>
        </p:nvGrpSpPr>
        <p:grpSpPr>
          <a:xfrm>
            <a:off x="657726" y="1543941"/>
            <a:ext cx="11142344" cy="705852"/>
            <a:chOff x="657726" y="1543941"/>
            <a:chExt cx="11142344" cy="705852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E5FC07A1-CC4A-B34B-8ED5-AF66948B3B04}"/>
                </a:ext>
              </a:extLst>
            </p:cNvPr>
            <p:cNvSpPr txBox="1"/>
            <p:nvPr/>
          </p:nvSpPr>
          <p:spPr>
            <a:xfrm>
              <a:off x="1270791" y="1644279"/>
              <a:ext cx="10529279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MA" sz="2400" dirty="0"/>
                <a:t> J’ai identifié le rôle du prisme. </a:t>
              </a:r>
              <a:endParaRPr lang="fr-FR" sz="2400" dirty="0"/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FDD04241-04BF-649C-6E7E-8CBCE84B13AE}"/>
                </a:ext>
              </a:extLst>
            </p:cNvPr>
            <p:cNvSpPr/>
            <p:nvPr/>
          </p:nvSpPr>
          <p:spPr>
            <a:xfrm>
              <a:off x="657726" y="1543941"/>
              <a:ext cx="705852" cy="7058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/>
                <a:t>1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71DB537-B59F-3B93-F3F8-6E0BFE39DB45}"/>
              </a:ext>
            </a:extLst>
          </p:cNvPr>
          <p:cNvGrpSpPr/>
          <p:nvPr/>
        </p:nvGrpSpPr>
        <p:grpSpPr>
          <a:xfrm>
            <a:off x="657726" y="3076074"/>
            <a:ext cx="11142344" cy="705852"/>
            <a:chOff x="657726" y="1543941"/>
            <a:chExt cx="11142344" cy="705852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0192B93-7E46-7E70-2A2A-BCA0B09CB86C}"/>
                </a:ext>
              </a:extLst>
            </p:cNvPr>
            <p:cNvSpPr txBox="1"/>
            <p:nvPr/>
          </p:nvSpPr>
          <p:spPr>
            <a:xfrm>
              <a:off x="1270791" y="1644279"/>
              <a:ext cx="10529279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MA" sz="2400" dirty="0"/>
                <a:t> J’ai déterminé les lumières colorées du spectre observé. </a:t>
              </a:r>
              <a:endParaRPr lang="fr-FR" sz="2400" dirty="0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319FEFF-6625-68C8-A2B3-AD369C3821EC}"/>
                </a:ext>
              </a:extLst>
            </p:cNvPr>
            <p:cNvSpPr/>
            <p:nvPr/>
          </p:nvSpPr>
          <p:spPr>
            <a:xfrm>
              <a:off x="657726" y="1543941"/>
              <a:ext cx="705852" cy="7058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/>
                <a:t>2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718449D-B2E6-CFB0-9B56-2DF8F437F084}"/>
              </a:ext>
            </a:extLst>
          </p:cNvPr>
          <p:cNvGrpSpPr/>
          <p:nvPr/>
        </p:nvGrpSpPr>
        <p:grpSpPr>
          <a:xfrm>
            <a:off x="657726" y="4752057"/>
            <a:ext cx="11142344" cy="705852"/>
            <a:chOff x="657726" y="1543941"/>
            <a:chExt cx="11142344" cy="705852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83BB8CA-7261-4F42-3DC9-8EF6DCCE8DAA}"/>
                </a:ext>
              </a:extLst>
            </p:cNvPr>
            <p:cNvSpPr txBox="1"/>
            <p:nvPr/>
          </p:nvSpPr>
          <p:spPr>
            <a:xfrm>
              <a:off x="1270791" y="1644279"/>
              <a:ext cx="10529279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MA" sz="2400" dirty="0"/>
                <a:t> J’ai </a:t>
              </a:r>
              <a:r>
                <a:rPr lang="fr-FR" sz="2400" dirty="0"/>
                <a:t>précisé</a:t>
              </a:r>
              <a:r>
                <a:rPr lang="fr-MA" sz="2400" dirty="0"/>
                <a:t> s’il s’agit d’une lumière monochromatique ou polychromatique. </a:t>
              </a:r>
              <a:endParaRPr lang="fr-FR" sz="2400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A343EBD0-0752-7639-0901-1A8F7B354F29}"/>
                </a:ext>
              </a:extLst>
            </p:cNvPr>
            <p:cNvSpPr/>
            <p:nvPr/>
          </p:nvSpPr>
          <p:spPr>
            <a:xfrm>
              <a:off x="657726" y="1543941"/>
              <a:ext cx="705852" cy="70585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602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89BF96-0313-F392-D622-FDAA9480D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2080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695960" y="1402080"/>
            <a:ext cx="1080008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Le prisme permet la décomposition de la lumière.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0EB29BB-BD6B-8630-81F1-0818593FC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Répondre par vrai ou faux.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A5C6369-F023-3437-949A-B0D245CA425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donner oralement leur réponse.</a:t>
            </a:r>
            <a:endParaRPr lang="fr-FR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99774C7-EA45-4F56-5CBE-177CC329D9FC}"/>
              </a:ext>
            </a:extLst>
          </p:cNvPr>
          <p:cNvGrpSpPr/>
          <p:nvPr/>
        </p:nvGrpSpPr>
        <p:grpSpPr>
          <a:xfrm>
            <a:off x="11496040" y="508063"/>
            <a:ext cx="497596" cy="431295"/>
            <a:chOff x="779844" y="4335989"/>
            <a:chExt cx="563238" cy="575842"/>
          </a:xfrm>
        </p:grpSpPr>
        <p:pic>
          <p:nvPicPr>
            <p:cNvPr id="1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7D05B370-EFF8-E146-C32A-43E3EA2173D3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678C21-F507-26E3-BB68-D09BAA5628A2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083282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11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41224" y="4132231"/>
            <a:ext cx="684830" cy="68483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695960" y="1402080"/>
            <a:ext cx="1080008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Le prisme permet la décomposition de la lumière.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289D993-0E2D-D8A1-E950-BD3EE2CA6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Effectivement le prisme  permet la décomposition de la lumière 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DA0FF3-6F1B-770C-118E-3259F561E43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répondre oralement .</a:t>
            </a: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AE2A7261-6FC5-BDA5-4D55-C0FE5B159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4857" y="488731"/>
            <a:ext cx="464133" cy="46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282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695960" y="1402080"/>
            <a:ext cx="10800080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Un prisme permet d’identifier la nature d’une lumière en observant le spectre obtenu.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3AF4DC0-553D-25BE-A592-7BE9C1A0A82B}"/>
              </a:ext>
            </a:extLst>
          </p:cNvPr>
          <p:cNvGrpSpPr/>
          <p:nvPr/>
        </p:nvGrpSpPr>
        <p:grpSpPr>
          <a:xfrm>
            <a:off x="11496040" y="508063"/>
            <a:ext cx="497596" cy="431295"/>
            <a:chOff x="779844" y="4335989"/>
            <a:chExt cx="563238" cy="575842"/>
          </a:xfrm>
        </p:grpSpPr>
        <p:pic>
          <p:nvPicPr>
            <p:cNvPr id="1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BE09986B-F3E5-363C-A04F-E78AC497E47D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B099A18-EA2F-F3F1-9722-EA13F3CDDE8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Titre 2">
            <a:extLst>
              <a:ext uri="{FF2B5EF4-FFF2-40B4-BE49-F238E27FC236}">
                <a16:creationId xmlns:a16="http://schemas.microsoft.com/office/drawing/2014/main" id="{575AD25E-42A4-A3F4-FA3F-C597C557F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Répondre par vrai ou faux.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177506-636E-507E-D7DE-F3503BCE3F0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répondre oralement .</a:t>
            </a:r>
          </a:p>
        </p:txBody>
      </p:sp>
    </p:spTree>
    <p:extLst>
      <p:ext uri="{BB962C8B-B14F-4D97-AF65-F5344CB8AC3E}">
        <p14:creationId xmlns:p14="http://schemas.microsoft.com/office/powerpoint/2010/main" val="20194669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11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8907" y="4132231"/>
            <a:ext cx="684830" cy="68483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695960" y="1402080"/>
            <a:ext cx="10800080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Un prisme permet d’identifier la nature d’une lumière en observant le spectre obtenu.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32942A6-772C-3BB8-4BCF-D6DEB4444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Exacte. Si le spectre présente une seule couleur , la lumière est monochromatique  et s’il y a plusieurs couleurs, la lumière est polychromatique.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C5DE5C-1FDB-E99D-335C-E09C93F75E8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répondre oralement .</a:t>
            </a: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2B62D7D3-C458-0ECB-1E12-05011F786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4857" y="488731"/>
            <a:ext cx="464133" cy="46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915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1230670" y="2997000"/>
            <a:ext cx="1641763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prstClr val="black"/>
                </a:solidFill>
              </a:rPr>
              <a:t>Le miroir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935303" y="2997000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284460" y="4021549"/>
            <a:ext cx="1587973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400" dirty="0">
                <a:solidFill>
                  <a:prstClr val="black"/>
                </a:solidFill>
              </a:rPr>
              <a:t>Le prisme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935303" y="4004375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935303" y="1286498"/>
            <a:ext cx="10133749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/>
              <a:t>L’instrument qui permet de décomposer la lumière et d’observer le spectre est: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/>
          </a:p>
        </p:txBody>
      </p:sp>
      <p:sp>
        <p:nvSpPr>
          <p:cNvPr id="13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230670" y="4932324"/>
            <a:ext cx="1641763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400" dirty="0">
                <a:solidFill>
                  <a:schemeClr val="tx1"/>
                </a:solidFill>
              </a:rPr>
              <a:t>La loupe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935303" y="4932324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B922602-0C9D-D252-377E-A53262FCE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Choisir la bonne réponse.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C37572-A7F3-9CDE-DFBB-8EC71C08561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justifier oralement leur choix.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2567833-26F2-ED25-A5CE-4D61B2569CB6}"/>
              </a:ext>
            </a:extLst>
          </p:cNvPr>
          <p:cNvGrpSpPr/>
          <p:nvPr/>
        </p:nvGrpSpPr>
        <p:grpSpPr>
          <a:xfrm>
            <a:off x="11496040" y="508063"/>
            <a:ext cx="497596" cy="431295"/>
            <a:chOff x="779844" y="4335989"/>
            <a:chExt cx="563238" cy="575842"/>
          </a:xfrm>
        </p:grpSpPr>
        <p:pic>
          <p:nvPicPr>
            <p:cNvPr id="10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B5BAE85A-8242-1831-A787-B8835AC00758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D6BB29-A820-A955-E9AA-9EC5BA44F8A4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558618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473" y="3949985"/>
            <a:ext cx="684830" cy="68483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F891DB2-EC8E-BE6A-6012-3BA15BAAE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Effectivement c’est le prisme qui nous permet de décomposer une lumière.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506187-996B-EB82-D1D0-F272AF3A751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justifier oralement leur choix.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53D6ABDC-5252-150F-5E5B-CEB4760EC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4857" y="488731"/>
            <a:ext cx="464133" cy="464133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CCE70E7-5EAF-47C2-51D4-1D0EB4A61A74}"/>
              </a:ext>
            </a:extLst>
          </p:cNvPr>
          <p:cNvSpPr/>
          <p:nvPr/>
        </p:nvSpPr>
        <p:spPr>
          <a:xfrm>
            <a:off x="1230670" y="2997000"/>
            <a:ext cx="1641763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prstClr val="black"/>
                </a:solidFill>
              </a:rPr>
              <a:t>Le miroir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C5F9DAA-802A-7A86-C838-F31D69E5F1CA}"/>
              </a:ext>
            </a:extLst>
          </p:cNvPr>
          <p:cNvSpPr/>
          <p:nvPr/>
        </p:nvSpPr>
        <p:spPr>
          <a:xfrm>
            <a:off x="935303" y="2997000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8BA5DE3-56E1-8340-4AEA-4647323EE7A6}"/>
              </a:ext>
            </a:extLst>
          </p:cNvPr>
          <p:cNvSpPr/>
          <p:nvPr/>
        </p:nvSpPr>
        <p:spPr>
          <a:xfrm>
            <a:off x="1284460" y="4021549"/>
            <a:ext cx="1587973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400" dirty="0">
                <a:solidFill>
                  <a:prstClr val="black"/>
                </a:solidFill>
              </a:rPr>
              <a:t>Le prisme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DC015AF-EFAA-8AFE-F787-DEBC17D52DA4}"/>
              </a:ext>
            </a:extLst>
          </p:cNvPr>
          <p:cNvSpPr/>
          <p:nvPr/>
        </p:nvSpPr>
        <p:spPr>
          <a:xfrm>
            <a:off x="935303" y="4004375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56C0A4E-0B8C-C6BB-2057-3F2E3BDAC8CB}"/>
              </a:ext>
            </a:extLst>
          </p:cNvPr>
          <p:cNvSpPr txBox="1"/>
          <p:nvPr/>
        </p:nvSpPr>
        <p:spPr>
          <a:xfrm>
            <a:off x="935303" y="1286498"/>
            <a:ext cx="10133749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/>
              <a:t>L’instrument qui permet de décomposer la lumière et d’observer le spectre est:</a:t>
            </a:r>
            <a:r>
              <a:rPr lang="fr-FR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800" dirty="0"/>
          </a:p>
        </p:txBody>
      </p:sp>
      <p:sp>
        <p:nvSpPr>
          <p:cNvPr id="23" name="Rectangle : coins arrondis 7">
            <a:extLst>
              <a:ext uri="{FF2B5EF4-FFF2-40B4-BE49-F238E27FC236}">
                <a16:creationId xmlns:a16="http://schemas.microsoft.com/office/drawing/2014/main" id="{47A45106-108E-50F7-0612-A49A6DF2D859}"/>
              </a:ext>
            </a:extLst>
          </p:cNvPr>
          <p:cNvSpPr/>
          <p:nvPr/>
        </p:nvSpPr>
        <p:spPr>
          <a:xfrm>
            <a:off x="1230670" y="4932324"/>
            <a:ext cx="1641763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400" dirty="0">
                <a:solidFill>
                  <a:schemeClr val="tx1"/>
                </a:solidFill>
              </a:rPr>
              <a:t>La loupe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 : coins arrondis 8">
            <a:extLst>
              <a:ext uri="{FF2B5EF4-FFF2-40B4-BE49-F238E27FC236}">
                <a16:creationId xmlns:a16="http://schemas.microsoft.com/office/drawing/2014/main" id="{B582D009-72B1-4BCF-1E5A-3CAD3D3B5203}"/>
              </a:ext>
            </a:extLst>
          </p:cNvPr>
          <p:cNvSpPr/>
          <p:nvPr/>
        </p:nvSpPr>
        <p:spPr>
          <a:xfrm>
            <a:off x="935303" y="4932324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7249378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695960" y="1402080"/>
            <a:ext cx="10800080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Si le prisme ne fait apparaître qu’une seule couleur, la lumière est monochromatique.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0E119010-4F73-CBCD-F043-A91F882DF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Répondre par vrai ou faux.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D8DCFAD-71D1-03B5-F2CD-A4EDB1489AC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justifier oralement leur choix.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2A740C3-600B-A2F7-C9EF-91D341B1B0BC}"/>
              </a:ext>
            </a:extLst>
          </p:cNvPr>
          <p:cNvGrpSpPr/>
          <p:nvPr/>
        </p:nvGrpSpPr>
        <p:grpSpPr>
          <a:xfrm>
            <a:off x="11496040" y="508063"/>
            <a:ext cx="497596" cy="431295"/>
            <a:chOff x="779844" y="4335989"/>
            <a:chExt cx="563238" cy="575842"/>
          </a:xfrm>
        </p:grpSpPr>
        <p:pic>
          <p:nvPicPr>
            <p:cNvPr id="1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65EEC8C9-29DF-9BBF-B541-B0F74AFD3986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142D5B6-49E0-BBB8-9B04-885B2FE6E620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684825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695960" y="1402080"/>
            <a:ext cx="10800080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Si le prisme ne fait apparaître qu’une seule couleur, la lumière est monochromatique.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14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3536" y="3574354"/>
            <a:ext cx="684830" cy="684830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11AF6FE0-9436-1B9D-E5EF-2806001C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Exact.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CEB1747-F123-E849-09F7-7126C2AB63C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justifier oralement leur choix.</a:t>
            </a:r>
            <a:endParaRPr lang="fr-FR" dirty="0"/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CD040341-D6E9-9368-C68A-247BBF64B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4857" y="488731"/>
            <a:ext cx="464133" cy="46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85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1155225" y="4065201"/>
            <a:ext cx="255835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400" dirty="0">
                <a:solidFill>
                  <a:schemeClr val="tx1"/>
                </a:solidFill>
              </a:rPr>
              <a:t>Monochromatique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859858" y="4065201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155225" y="5465070"/>
            <a:ext cx="2384004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dirty="0">
                <a:solidFill>
                  <a:schemeClr val="tx1"/>
                </a:solidFill>
              </a:rPr>
              <a:t>Polychromatique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859858" y="5465070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15" y="2127503"/>
            <a:ext cx="2057400" cy="1371600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D6708EAE-5C1C-2BB2-B6ED-9B3DC04DF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Choisir la bonne réponse.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B6A784A-BF99-170F-4C2E-2819EACD99F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justifier oralement leur choix.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E680A40-1152-654D-DA67-F7305C9309E0}"/>
              </a:ext>
            </a:extLst>
          </p:cNvPr>
          <p:cNvGrpSpPr/>
          <p:nvPr/>
        </p:nvGrpSpPr>
        <p:grpSpPr>
          <a:xfrm>
            <a:off x="11496040" y="508063"/>
            <a:ext cx="497596" cy="431295"/>
            <a:chOff x="779844" y="4335989"/>
            <a:chExt cx="563238" cy="575842"/>
          </a:xfrm>
        </p:grpSpPr>
        <p:pic>
          <p:nvPicPr>
            <p:cNvPr id="1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F068D450-B751-CC72-DCC6-28128CF3E479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C8AD4D5-E8A2-34EA-718F-8005086A9363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9B641E09-5A12-846C-77DE-CFADB380276E}"/>
              </a:ext>
            </a:extLst>
          </p:cNvPr>
          <p:cNvSpPr txBox="1"/>
          <p:nvPr/>
        </p:nvSpPr>
        <p:spPr>
          <a:xfrm>
            <a:off x="517443" y="1325678"/>
            <a:ext cx="1129630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La lumière qui traverse le prisme suivant est: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4975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517443" y="1325678"/>
            <a:ext cx="1129630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La lumière qui traverse le prisme suivant est: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1155225" y="4065201"/>
            <a:ext cx="255835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400" dirty="0">
                <a:solidFill>
                  <a:schemeClr val="tx1"/>
                </a:solidFill>
              </a:rPr>
              <a:t>Monochromatique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859858" y="4065201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155225" y="5465070"/>
            <a:ext cx="2384004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dirty="0">
                <a:solidFill>
                  <a:schemeClr val="tx1"/>
                </a:solidFill>
              </a:rPr>
              <a:t>Polychromatique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859858" y="5465070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15" y="2127503"/>
            <a:ext cx="2057400" cy="1371600"/>
          </a:xfrm>
          <a:prstGeom prst="rect">
            <a:avLst/>
          </a:prstGeom>
        </p:spPr>
      </p:pic>
      <p:pic>
        <p:nvPicPr>
          <p:cNvPr id="15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5028" y="3938248"/>
            <a:ext cx="684830" cy="684830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C5121B20-F3AA-4203-E7AA-5BD47F6EF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La lumière est monochromatique car le spectre observé est composé d’une seule couleur.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C76C991-38C5-4611-EBFE-B69C4B64A8F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justifier oralement leur choix.</a:t>
            </a:r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886ECEBE-A4CA-E72D-7502-A3EC30EC26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34857" y="488731"/>
            <a:ext cx="464133" cy="46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2821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523999" y="1458480"/>
            <a:ext cx="11296304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Après le prisme, on observe un spectre composé de plusieurs couleurs. </a:t>
            </a:r>
          </a:p>
          <a:p>
            <a:pPr algn="ctr"/>
            <a:r>
              <a:rPr lang="fr-FR" sz="2800" dirty="0"/>
              <a:t>La lumière est :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168" y="3487561"/>
            <a:ext cx="2101506" cy="1401004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E539A06B-986F-76D1-1D1A-7A0F8ED0A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Répondre par vrai ou faux.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E4864E2-91C3-2266-72DA-BB9CC88BAC6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justifier oralement leur choix.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020405C-A713-F65D-0B30-0E908CA1CA61}"/>
              </a:ext>
            </a:extLst>
          </p:cNvPr>
          <p:cNvGrpSpPr/>
          <p:nvPr/>
        </p:nvGrpSpPr>
        <p:grpSpPr>
          <a:xfrm>
            <a:off x="11496040" y="508063"/>
            <a:ext cx="497596" cy="431295"/>
            <a:chOff x="779844" y="4335989"/>
            <a:chExt cx="563238" cy="575842"/>
          </a:xfrm>
        </p:grpSpPr>
        <p:pic>
          <p:nvPicPr>
            <p:cNvPr id="7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CA18AA66-319D-0DFF-E81F-D8E6E6314E64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35BB783-514F-5DA0-C3AE-CC506895D57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Rectangle : coins arrondis 5">
            <a:extLst>
              <a:ext uri="{FF2B5EF4-FFF2-40B4-BE49-F238E27FC236}">
                <a16:creationId xmlns:a16="http://schemas.microsoft.com/office/drawing/2014/main" id="{44BA946A-1E2A-DB70-314D-D6BFEDFA9FD4}"/>
              </a:ext>
            </a:extLst>
          </p:cNvPr>
          <p:cNvSpPr/>
          <p:nvPr/>
        </p:nvSpPr>
        <p:spPr>
          <a:xfrm>
            <a:off x="1942885" y="3272099"/>
            <a:ext cx="255835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400" dirty="0">
                <a:solidFill>
                  <a:schemeClr val="tx1"/>
                </a:solidFill>
              </a:rPr>
              <a:t>Monochromatique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10" name="Rectangle : coins arrondis 6">
            <a:extLst>
              <a:ext uri="{FF2B5EF4-FFF2-40B4-BE49-F238E27FC236}">
                <a16:creationId xmlns:a16="http://schemas.microsoft.com/office/drawing/2014/main" id="{5A49900C-A1B6-56AE-9795-81B8EF0E72AD}"/>
              </a:ext>
            </a:extLst>
          </p:cNvPr>
          <p:cNvSpPr/>
          <p:nvPr/>
        </p:nvSpPr>
        <p:spPr>
          <a:xfrm>
            <a:off x="1647518" y="3272099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9" name="Rectangle : coins arrondis 7">
            <a:extLst>
              <a:ext uri="{FF2B5EF4-FFF2-40B4-BE49-F238E27FC236}">
                <a16:creationId xmlns:a16="http://schemas.microsoft.com/office/drawing/2014/main" id="{C030ED7D-DC6A-E966-0C8E-98E7471702E2}"/>
              </a:ext>
            </a:extLst>
          </p:cNvPr>
          <p:cNvSpPr/>
          <p:nvPr/>
        </p:nvSpPr>
        <p:spPr>
          <a:xfrm>
            <a:off x="1942885" y="4671968"/>
            <a:ext cx="2384004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dirty="0">
                <a:solidFill>
                  <a:schemeClr val="tx1"/>
                </a:solidFill>
              </a:rPr>
              <a:t>Polychromatique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20" name="Rectangle : coins arrondis 8">
            <a:extLst>
              <a:ext uri="{FF2B5EF4-FFF2-40B4-BE49-F238E27FC236}">
                <a16:creationId xmlns:a16="http://schemas.microsoft.com/office/drawing/2014/main" id="{D0FDDC62-0598-8C90-D595-E4C0E1707407}"/>
              </a:ext>
            </a:extLst>
          </p:cNvPr>
          <p:cNvSpPr/>
          <p:nvPr/>
        </p:nvSpPr>
        <p:spPr>
          <a:xfrm>
            <a:off x="1647518" y="4671968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0881087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1942885" y="3272099"/>
            <a:ext cx="255835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400" dirty="0">
                <a:solidFill>
                  <a:schemeClr val="tx1"/>
                </a:solidFill>
              </a:rPr>
              <a:t>Monochromatique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15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1647518" y="3272099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6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942885" y="4671968"/>
            <a:ext cx="2384004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400" dirty="0">
                <a:solidFill>
                  <a:schemeClr val="tx1"/>
                </a:solidFill>
              </a:rPr>
              <a:t>Polychromatique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17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647518" y="4671968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18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143" y="4560570"/>
            <a:ext cx="684830" cy="684830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821AFC38-4F7E-C111-26BB-E4186230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Effectivement la lumière est polychromatique.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805E67D-0BC4-5CE9-EC42-17A6F80DA03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justifier oralement leur choix.</a:t>
            </a:r>
          </a:p>
        </p:txBody>
      </p:sp>
      <p:pic>
        <p:nvPicPr>
          <p:cNvPr id="6" name="Image 8">
            <a:extLst>
              <a:ext uri="{FF2B5EF4-FFF2-40B4-BE49-F238E27FC236}">
                <a16:creationId xmlns:a16="http://schemas.microsoft.com/office/drawing/2014/main" id="{11C1E3E1-2F8A-AB91-4399-F44D0C4A1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4857" y="488731"/>
            <a:ext cx="464133" cy="46413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E2EA961-6BBE-517C-A288-10852BCF8C3C}"/>
              </a:ext>
            </a:extLst>
          </p:cNvPr>
          <p:cNvSpPr txBox="1"/>
          <p:nvPr/>
        </p:nvSpPr>
        <p:spPr>
          <a:xfrm>
            <a:off x="523999" y="1458480"/>
            <a:ext cx="11296304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Après le prisme, on observe un spectre composé de plusieurs couleurs. </a:t>
            </a:r>
          </a:p>
          <a:p>
            <a:pPr algn="ctr"/>
            <a:r>
              <a:rPr lang="fr-FR" sz="2800" dirty="0"/>
              <a:t>La lumière est :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51EE9B-5E98-B09A-E96F-7C59906D25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168" y="3487561"/>
            <a:ext cx="2101506" cy="140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769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473168" y="1429443"/>
            <a:ext cx="1129630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La lumière blanche est constituée de plusieurs couleurs.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19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0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21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69D46C1-03D9-92FA-5E98-E3CED33F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Répondre par vrai ou faux.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FC781DD-4F7F-C24D-49C3-D588F7BB8E1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justifier oralement leur choix.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AA0E1B8-7016-9ADA-77BE-D9A820EFAA70}"/>
              </a:ext>
            </a:extLst>
          </p:cNvPr>
          <p:cNvGrpSpPr/>
          <p:nvPr/>
        </p:nvGrpSpPr>
        <p:grpSpPr>
          <a:xfrm>
            <a:off x="11496040" y="508063"/>
            <a:ext cx="497596" cy="431295"/>
            <a:chOff x="779844" y="4335989"/>
            <a:chExt cx="563238" cy="575842"/>
          </a:xfrm>
        </p:grpSpPr>
        <p:pic>
          <p:nvPicPr>
            <p:cNvPr id="7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EBB718A-8876-CBDA-1D79-F9488CBFF03B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3BAB352-FEED-4487-6175-C5FCDF48C00B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943689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2368205" y="3701307"/>
            <a:ext cx="207828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Vrai</a:t>
            </a:r>
          </a:p>
        </p:txBody>
      </p:sp>
      <p:sp>
        <p:nvSpPr>
          <p:cNvPr id="19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2072838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0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7469123" y="3701307"/>
            <a:ext cx="2311371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Faux</a:t>
            </a:r>
          </a:p>
        </p:txBody>
      </p:sp>
      <p:sp>
        <p:nvSpPr>
          <p:cNvPr id="21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7173756" y="3701307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pic>
        <p:nvPicPr>
          <p:cNvPr id="22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90836" y="4132231"/>
            <a:ext cx="684830" cy="684830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406A1FEB-968E-639D-91A8-F0DB9070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La lumière banche est constituée de plusieurs couleurs.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75DD08F8-BA73-EBB7-5F2A-9BFE36AF84A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justifier oralement leur choix.</a:t>
            </a:r>
          </a:p>
        </p:txBody>
      </p:sp>
      <p:pic>
        <p:nvPicPr>
          <p:cNvPr id="6" name="Image 8">
            <a:extLst>
              <a:ext uri="{FF2B5EF4-FFF2-40B4-BE49-F238E27FC236}">
                <a16:creationId xmlns:a16="http://schemas.microsoft.com/office/drawing/2014/main" id="{AEF42C8E-51DD-E717-1B16-1ABBBE591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4857" y="488731"/>
            <a:ext cx="464133" cy="46413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6A5F7D0-AF68-45DE-3FA7-95DCFD4D7941}"/>
              </a:ext>
            </a:extLst>
          </p:cNvPr>
          <p:cNvSpPr txBox="1"/>
          <p:nvPr/>
        </p:nvSpPr>
        <p:spPr>
          <a:xfrm>
            <a:off x="473168" y="1429443"/>
            <a:ext cx="1129630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La lumière blanche est constituée de plusieurs couleurs.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864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09C23A-BBC3-4C31-9E16-7D930D89D4B3}"/>
              </a:ext>
            </a:extLst>
          </p:cNvPr>
          <p:cNvSpPr/>
          <p:nvPr/>
        </p:nvSpPr>
        <p:spPr>
          <a:xfrm>
            <a:off x="1474662" y="2622428"/>
            <a:ext cx="4468938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prstClr val="black"/>
                </a:solidFill>
              </a:rPr>
              <a:t>Une seule couleur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77DC3C9-6094-3A35-775A-6FFB00F55B42}"/>
              </a:ext>
            </a:extLst>
          </p:cNvPr>
          <p:cNvSpPr/>
          <p:nvPr/>
        </p:nvSpPr>
        <p:spPr>
          <a:xfrm>
            <a:off x="1104650" y="2622428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453806" y="3646977"/>
            <a:ext cx="441514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prstClr val="black"/>
                </a:solidFill>
              </a:rPr>
              <a:t>Un spectre de plusieurs couleurs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104650" y="3629803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60940DE-D354-DC80-3583-2AD388EF7380}"/>
              </a:ext>
            </a:extLst>
          </p:cNvPr>
          <p:cNvSpPr txBox="1"/>
          <p:nvPr/>
        </p:nvSpPr>
        <p:spPr>
          <a:xfrm>
            <a:off x="1101554" y="1406430"/>
            <a:ext cx="10205783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La lumière d’une lampe blanche, après un prisme, donne :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 : coins arrondis 7">
            <a:extLst>
              <a:ext uri="{FF2B5EF4-FFF2-40B4-BE49-F238E27FC236}">
                <a16:creationId xmlns:a16="http://schemas.microsoft.com/office/drawing/2014/main" id="{0F8D1798-BFE3-09C4-BFF4-EFD10677BAE1}"/>
              </a:ext>
            </a:extLst>
          </p:cNvPr>
          <p:cNvSpPr/>
          <p:nvPr/>
        </p:nvSpPr>
        <p:spPr>
          <a:xfrm>
            <a:off x="1437339" y="4557752"/>
            <a:ext cx="4543583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schemeClr val="tx1"/>
                </a:solidFill>
              </a:rPr>
              <a:t>Aucun spectre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 : coins arrondis 8">
            <a:extLst>
              <a:ext uri="{FF2B5EF4-FFF2-40B4-BE49-F238E27FC236}">
                <a16:creationId xmlns:a16="http://schemas.microsoft.com/office/drawing/2014/main" id="{4FE5E456-DF7A-BD0C-E662-41C9D6CBE42A}"/>
              </a:ext>
            </a:extLst>
          </p:cNvPr>
          <p:cNvSpPr/>
          <p:nvPr/>
        </p:nvSpPr>
        <p:spPr>
          <a:xfrm>
            <a:off x="1104650" y="4557752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C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3AF4DC0-553D-25BE-A592-7BE9C1A0A82B}"/>
              </a:ext>
            </a:extLst>
          </p:cNvPr>
          <p:cNvGrpSpPr/>
          <p:nvPr/>
        </p:nvGrpSpPr>
        <p:grpSpPr>
          <a:xfrm>
            <a:off x="11435866" y="452690"/>
            <a:ext cx="497596" cy="431295"/>
            <a:chOff x="779844" y="4335989"/>
            <a:chExt cx="563238" cy="575842"/>
          </a:xfrm>
        </p:grpSpPr>
        <p:pic>
          <p:nvPicPr>
            <p:cNvPr id="19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BE09986B-F3E5-363C-A04F-E78AC497E47D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B099A18-EA2F-F3F1-9722-EA13F3CDDE8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6AC121DA-9882-352D-1478-44360B027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Choisir la bonne réponse.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2C3527-A5A0-3B20-B4F1-9A8EAC63179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justifier oralement leur choix.</a:t>
            </a:r>
          </a:p>
        </p:txBody>
      </p:sp>
    </p:spTree>
    <p:extLst>
      <p:ext uri="{BB962C8B-B14F-4D97-AF65-F5344CB8AC3E}">
        <p14:creationId xmlns:p14="http://schemas.microsoft.com/office/powerpoint/2010/main" val="10106710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366D-F85D-A999-B22F-D42A38C0B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que 11" descr="Coche avec un remplissage uni">
            <a:extLst>
              <a:ext uri="{FF2B5EF4-FFF2-40B4-BE49-F238E27FC236}">
                <a16:creationId xmlns:a16="http://schemas.microsoft.com/office/drawing/2014/main" id="{47CAA970-0035-6EF6-C710-B2A37849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674" y="3520562"/>
            <a:ext cx="684830" cy="68483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7CE5A8A-5726-7F4F-4AC6-7FE16A891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La lumière blanche est une lumière polychromatique.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235D6D-55AC-FE3F-23AF-6E4225CD633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choisit au hasard deux élèves pour justifier oralement leur choix.</a:t>
            </a:r>
          </a:p>
        </p:txBody>
      </p:sp>
      <p:pic>
        <p:nvPicPr>
          <p:cNvPr id="6" name="Image 8">
            <a:extLst>
              <a:ext uri="{FF2B5EF4-FFF2-40B4-BE49-F238E27FC236}">
                <a16:creationId xmlns:a16="http://schemas.microsoft.com/office/drawing/2014/main" id="{2AB557A9-ECFF-C105-B8ED-9BE4BB234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4857" y="488731"/>
            <a:ext cx="464133" cy="46413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B0718A4-61B8-3616-DDF7-63E704FE7776}"/>
              </a:ext>
            </a:extLst>
          </p:cNvPr>
          <p:cNvSpPr txBox="1"/>
          <p:nvPr/>
        </p:nvSpPr>
        <p:spPr>
          <a:xfrm>
            <a:off x="1101554" y="1406430"/>
            <a:ext cx="10205783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La lumière d’une lampe blanche, après un prisme, donne :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E9CB6A1-69BD-E16A-A282-09A3789D5698}"/>
              </a:ext>
            </a:extLst>
          </p:cNvPr>
          <p:cNvSpPr/>
          <p:nvPr/>
        </p:nvSpPr>
        <p:spPr>
          <a:xfrm>
            <a:off x="1474662" y="2622428"/>
            <a:ext cx="4468938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prstClr val="black"/>
                </a:solidFill>
              </a:rPr>
              <a:t>Une seule couleur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CDCFF98-382E-A019-1341-F7465A480AE5}"/>
              </a:ext>
            </a:extLst>
          </p:cNvPr>
          <p:cNvSpPr/>
          <p:nvPr/>
        </p:nvSpPr>
        <p:spPr>
          <a:xfrm>
            <a:off x="1104650" y="2622428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74A613-7B21-14C4-911E-B1C7E695CCFE}"/>
              </a:ext>
            </a:extLst>
          </p:cNvPr>
          <p:cNvSpPr/>
          <p:nvPr/>
        </p:nvSpPr>
        <p:spPr>
          <a:xfrm>
            <a:off x="1453806" y="3646977"/>
            <a:ext cx="4415149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prstClr val="black"/>
                </a:solidFill>
              </a:rPr>
              <a:t>Un spectre de plusieurs couleurs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CEC1CBD-8FA2-7D83-1F7B-50D523E94CF6}"/>
              </a:ext>
            </a:extLst>
          </p:cNvPr>
          <p:cNvSpPr/>
          <p:nvPr/>
        </p:nvSpPr>
        <p:spPr>
          <a:xfrm>
            <a:off x="1104650" y="3629803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" name="Rectangle : coins arrondis 7">
            <a:extLst>
              <a:ext uri="{FF2B5EF4-FFF2-40B4-BE49-F238E27FC236}">
                <a16:creationId xmlns:a16="http://schemas.microsoft.com/office/drawing/2014/main" id="{D04BC904-B94B-590A-1F54-8430753DABED}"/>
              </a:ext>
            </a:extLst>
          </p:cNvPr>
          <p:cNvSpPr/>
          <p:nvPr/>
        </p:nvSpPr>
        <p:spPr>
          <a:xfrm>
            <a:off x="1437339" y="4557752"/>
            <a:ext cx="4543583" cy="432000"/>
          </a:xfrm>
          <a:prstGeom prst="roundRect">
            <a:avLst/>
          </a:prstGeom>
          <a:solidFill>
            <a:srgbClr val="F4E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schemeClr val="tx1"/>
                </a:solidFill>
              </a:rPr>
              <a:t>Aucun spectre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 : coins arrondis 8">
            <a:extLst>
              <a:ext uri="{FF2B5EF4-FFF2-40B4-BE49-F238E27FC236}">
                <a16:creationId xmlns:a16="http://schemas.microsoft.com/office/drawing/2014/main" id="{561CB42B-6EED-2F83-709F-281B9A0A3C6D}"/>
              </a:ext>
            </a:extLst>
          </p:cNvPr>
          <p:cNvSpPr/>
          <p:nvPr/>
        </p:nvSpPr>
        <p:spPr>
          <a:xfrm>
            <a:off x="1104650" y="4557752"/>
            <a:ext cx="432000" cy="4309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0847731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ZoneTexte 69">
            <a:extLst>
              <a:ext uri="{FF2B5EF4-FFF2-40B4-BE49-F238E27FC236}">
                <a16:creationId xmlns:a16="http://schemas.microsoft.com/office/drawing/2014/main" id="{C7566AE4-BDC7-2197-8C3F-B4C1FC9D5550}"/>
              </a:ext>
            </a:extLst>
          </p:cNvPr>
          <p:cNvSpPr txBox="1"/>
          <p:nvPr/>
        </p:nvSpPr>
        <p:spPr>
          <a:xfrm>
            <a:off x="423028" y="1193798"/>
            <a:ext cx="11314882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dirty="0"/>
              <a:t>L’expérience ci-contre met en évidence 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une lumière issue d’une lampe et qui traverse un prisme.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C’est le phénomène de dispersion de la 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lumière.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On veut identifier la nature de cette </a:t>
            </a:r>
          </a:p>
          <a:p>
            <a:pPr>
              <a:lnSpc>
                <a:spcPct val="200000"/>
              </a:lnSpc>
            </a:pPr>
            <a:r>
              <a:rPr lang="fr-FR" sz="2400" dirty="0"/>
              <a:t>lumière.</a:t>
            </a:r>
          </a:p>
        </p:txBody>
      </p:sp>
      <p:pic>
        <p:nvPicPr>
          <p:cNvPr id="24" name="Image 23" descr="Comment la théorie des couleurs de Newton a influencé la peinture - Marie  Vanesse, Atelier des Pigment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4153" y="1477796"/>
            <a:ext cx="3484247" cy="3634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54034A7-575B-5D30-AD5A-435F0BFA7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Maintenant on va résoudre ensemble la tâche suivante.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EB51C6-3899-C729-D3CF-5E357FDFE12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L'enseignant.e présente la tâche..</a:t>
            </a:r>
          </a:p>
        </p:txBody>
      </p:sp>
      <p:pic>
        <p:nvPicPr>
          <p:cNvPr id="4" name="Image 9">
            <a:extLst>
              <a:ext uri="{FF2B5EF4-FFF2-40B4-BE49-F238E27FC236}">
                <a16:creationId xmlns:a16="http://schemas.microsoft.com/office/drawing/2014/main" id="{84FBC454-84B1-E7B3-1C8C-E5D3097E5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761" y="452067"/>
            <a:ext cx="515598" cy="515598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/>
          <p:cNvSpPr txBox="1"/>
          <p:nvPr/>
        </p:nvSpPr>
        <p:spPr>
          <a:xfrm>
            <a:off x="385456" y="3024873"/>
            <a:ext cx="9476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Le rôle du prisme est ……………………….........................</a:t>
            </a:r>
          </a:p>
        </p:txBody>
      </p:sp>
      <p:pic>
        <p:nvPicPr>
          <p:cNvPr id="27" name="Image 26"/>
          <p:cNvPicPr/>
          <p:nvPr/>
        </p:nvPicPr>
        <p:blipFill>
          <a:blip r:embed="rId2"/>
          <a:srcRect l="12225" t="35563" r="12298" b="57749"/>
          <a:stretch>
            <a:fillRect/>
          </a:stretch>
        </p:blipFill>
        <p:spPr bwMode="auto">
          <a:xfrm>
            <a:off x="385456" y="1141892"/>
            <a:ext cx="8568000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ZoneTexte 27"/>
          <p:cNvSpPr txBox="1"/>
          <p:nvPr/>
        </p:nvSpPr>
        <p:spPr>
          <a:xfrm>
            <a:off x="3944342" y="2839928"/>
            <a:ext cx="4654717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MA" sz="2400" b="1" dirty="0">
                <a:solidFill>
                  <a:srgbClr val="0070C0"/>
                </a:solidFill>
              </a:rPr>
              <a:t>      la décomposition de la lumière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B1D1829-C807-7D56-1E4A-86E3DED36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commence par l’indication du rôle du prisme.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48AEA8-B8C8-5685-5FD7-99E64AE4E46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L’enseignant·e lit la question . Il demande aux élèves d’expliciter leurs réponses . </a:t>
            </a:r>
          </a:p>
        </p:txBody>
      </p:sp>
      <p:pic>
        <p:nvPicPr>
          <p:cNvPr id="4" name="Image 9">
            <a:extLst>
              <a:ext uri="{FF2B5EF4-FFF2-40B4-BE49-F238E27FC236}">
                <a16:creationId xmlns:a16="http://schemas.microsoft.com/office/drawing/2014/main" id="{97584BAF-E67A-20EF-BE3A-7D78AF396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761" y="452067"/>
            <a:ext cx="515598" cy="51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0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arc-en-ciel, léger, Caractère coloré, nature&#10;&#10;Le contenu généré par l’IA peut être incorrect.">
            <a:extLst>
              <a:ext uri="{FF2B5EF4-FFF2-40B4-BE49-F238E27FC236}">
                <a16:creationId xmlns:a16="http://schemas.microsoft.com/office/drawing/2014/main" id="{B17CCA9D-9A95-6E8D-2A21-AB24C7E9D1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80693" y="1896279"/>
            <a:ext cx="4314666" cy="2876444"/>
          </a:xfrm>
          <a:prstGeom prst="rect">
            <a:avLst/>
          </a:prstGeom>
        </p:spPr>
      </p:pic>
      <p:pic>
        <p:nvPicPr>
          <p:cNvPr id="59" name="Image 9">
            <a:extLst>
              <a:ext uri="{FF2B5EF4-FFF2-40B4-BE49-F238E27FC236}">
                <a16:creationId xmlns:a16="http://schemas.microsoft.com/office/drawing/2014/main" id="{F0854D03-7D9E-AF79-2182-7C15B2619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761" y="452067"/>
            <a:ext cx="515598" cy="515598"/>
          </a:xfrm>
          <a:prstGeom prst="rect">
            <a:avLst/>
          </a:prstGeom>
        </p:spPr>
      </p:pic>
      <p:pic>
        <p:nvPicPr>
          <p:cNvPr id="35" name="Image 34"/>
          <p:cNvPicPr/>
          <p:nvPr/>
        </p:nvPicPr>
        <p:blipFill>
          <a:blip r:embed="rId4"/>
          <a:srcRect l="12133" t="51387" r="12377" b="43230"/>
          <a:stretch>
            <a:fillRect/>
          </a:stretch>
        </p:blipFill>
        <p:spPr bwMode="auto">
          <a:xfrm>
            <a:off x="313713" y="1181710"/>
            <a:ext cx="7366980" cy="595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0"/>
          <p:cNvSpPr/>
          <p:nvPr/>
        </p:nvSpPr>
        <p:spPr>
          <a:xfrm>
            <a:off x="674018" y="2127345"/>
            <a:ext cx="664637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/>
              <a:t>Les couleurs observées sont :</a:t>
            </a:r>
          </a:p>
          <a:p>
            <a:endParaRPr lang="fr-FR" sz="3200" dirty="0"/>
          </a:p>
          <a:p>
            <a:r>
              <a:rPr lang="fr-MA" sz="3200" dirty="0"/>
              <a:t>……….........………………..………………….…….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467227" y="2810001"/>
            <a:ext cx="6853162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MA" sz="2800" b="1" dirty="0">
                <a:solidFill>
                  <a:srgbClr val="0070C0"/>
                </a:solidFill>
              </a:rPr>
              <a:t>Violet  ; indigo ; bleu  ; vert ; jaune ; orange et rouge.</a:t>
            </a:r>
          </a:p>
        </p:txBody>
      </p:sp>
      <p:sp>
        <p:nvSpPr>
          <p:cNvPr id="44" name="Ellipse 43"/>
          <p:cNvSpPr/>
          <p:nvPr/>
        </p:nvSpPr>
        <p:spPr>
          <a:xfrm>
            <a:off x="8000289" y="2935706"/>
            <a:ext cx="1624973" cy="11924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228EAEC-FC6A-2E4D-92B0-C28F973EA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passe maintenant à l’indication des couleurs du spectre obtenu.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F4BAB8-2819-448A-7BF6-9D268BEB9BC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L’enseignant·e lit la question . Il demande aux élèves d’expliciter leurs réponses . </a:t>
            </a:r>
          </a:p>
        </p:txBody>
      </p:sp>
    </p:spTree>
    <p:extLst>
      <p:ext uri="{BB962C8B-B14F-4D97-AF65-F5344CB8AC3E}">
        <p14:creationId xmlns:p14="http://schemas.microsoft.com/office/powerpoint/2010/main" val="54515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33"/>
          <p:cNvPicPr/>
          <p:nvPr/>
        </p:nvPicPr>
        <p:blipFill>
          <a:blip r:embed="rId2"/>
          <a:srcRect l="12500" t="65579" r="13228" b="28874"/>
          <a:stretch>
            <a:fillRect/>
          </a:stretch>
        </p:blipFill>
        <p:spPr bwMode="auto">
          <a:xfrm>
            <a:off x="368875" y="1192289"/>
            <a:ext cx="8346821" cy="42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Rectangle 34"/>
          <p:cNvSpPr/>
          <p:nvPr/>
        </p:nvSpPr>
        <p:spPr>
          <a:xfrm>
            <a:off x="542608" y="2324693"/>
            <a:ext cx="109206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/>
              <a:t>La lumière émis par la lampe est une lumière…………………………….. car elle est constituée de.........................couleurs.</a:t>
            </a:r>
          </a:p>
        </p:txBody>
      </p:sp>
      <p:sp>
        <p:nvSpPr>
          <p:cNvPr id="36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8200053" y="2414524"/>
            <a:ext cx="33311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MA" sz="2800" b="1" dirty="0">
                <a:solidFill>
                  <a:srgbClr val="00B0F0"/>
                </a:solidFill>
              </a:rPr>
              <a:t>polychromatique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37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5228937" y="3141695"/>
            <a:ext cx="1548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800" b="1" dirty="0">
                <a:solidFill>
                  <a:srgbClr val="00B0F0"/>
                </a:solidFill>
              </a:rPr>
              <a:t>plusieurs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1C91E5F-717C-9451-E15D-2A524C8A4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passe à la nature de la lumière (polychromatique ou monochromatique).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D7A68F-FB2B-07B8-86AD-ACFBE71DF7B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L’enseignant·e lit la question . Il demande aux élèves d’expliciter leurs réponses . </a:t>
            </a:r>
            <a:endParaRPr lang="fr-FR" dirty="0"/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57205FD1-2EB9-9110-E53A-DD8D545F1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761" y="452067"/>
            <a:ext cx="515598" cy="51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88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3409BA-7DCC-47B3-ECB6-05CE4B95B6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79385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/>
          <p:nvPr/>
        </p:nvPicPr>
        <p:blipFill>
          <a:blip r:embed="rId2"/>
          <a:srcRect l="15635" t="24470" r="14996" b="8610"/>
          <a:stretch>
            <a:fillRect/>
          </a:stretch>
        </p:blipFill>
        <p:spPr bwMode="auto">
          <a:xfrm>
            <a:off x="513184" y="1231641"/>
            <a:ext cx="11196734" cy="5197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630B1C8-ECE5-EED2-0190-55B24B276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Maintenant on va passer aux tâches à réaliser sur le livret. On commence par  la tâche p.78« Je m’entraine en binôme » . Travaillez individuellement, puis discutez de vos réponses en binômes.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D42887-DB08-EB10-3486-8405CE3A916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</a:p>
        </p:txBody>
      </p:sp>
    </p:spTree>
    <p:extLst>
      <p:ext uri="{BB962C8B-B14F-4D97-AF65-F5344CB8AC3E}">
        <p14:creationId xmlns:p14="http://schemas.microsoft.com/office/powerpoint/2010/main" val="19086170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/>
          <p:nvPr/>
        </p:nvPicPr>
        <p:blipFill>
          <a:blip r:embed="rId2"/>
          <a:srcRect l="17501" t="54653" r="16728" b="35517"/>
          <a:stretch>
            <a:fillRect/>
          </a:stretch>
        </p:blipFill>
        <p:spPr bwMode="auto">
          <a:xfrm>
            <a:off x="465912" y="1586564"/>
            <a:ext cx="11047445" cy="104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3662275" y="2038258"/>
            <a:ext cx="4654717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MA" sz="2400" b="1" dirty="0">
                <a:solidFill>
                  <a:srgbClr val="0070C0"/>
                </a:solidFill>
              </a:rPr>
              <a:t>      la décomposition de la lumière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3058079-9678-D0E5-079E-91693F688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commence par le rôle du prisme.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A193D1-F5CC-2148-FF1D-67B1E72F8EC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L’enseignant·e désigne des représentants de quelques binômes pour répondre et verbaliser le raisonnement avant d’afficher la réponse correcte.</a:t>
            </a: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4DAC2E29-02BC-9656-338E-5AACC36B7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8003" y="199256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37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/>
          <p:nvPr/>
        </p:nvPicPr>
        <p:blipFill rotWithShape="1">
          <a:blip r:embed="rId2"/>
          <a:srcRect l="17696" t="64261" r="17442" b="30980"/>
          <a:stretch/>
        </p:blipFill>
        <p:spPr bwMode="auto">
          <a:xfrm>
            <a:off x="803071" y="1203396"/>
            <a:ext cx="10011747" cy="40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age 1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71" b="27871"/>
          <a:stretch/>
        </p:blipFill>
        <p:spPr bwMode="auto">
          <a:xfrm>
            <a:off x="6540760" y="2363757"/>
            <a:ext cx="5394566" cy="26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465912" y="3023084"/>
            <a:ext cx="567796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/>
              <a:t>La lumière colorée observée est :</a:t>
            </a:r>
          </a:p>
          <a:p>
            <a:endParaRPr lang="fr-FR" sz="3200" dirty="0"/>
          </a:p>
          <a:p>
            <a:r>
              <a:rPr lang="fr-MA" sz="3200" dirty="0"/>
              <a:t>……….…….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465912" y="3807914"/>
            <a:ext cx="3041832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MA" sz="2400" b="1" dirty="0">
                <a:solidFill>
                  <a:srgbClr val="0070C0"/>
                </a:solidFill>
              </a:rPr>
              <a:t> Lumière vert</a:t>
            </a:r>
          </a:p>
        </p:txBody>
      </p:sp>
      <p:sp>
        <p:nvSpPr>
          <p:cNvPr id="21" name="Ellipse 20"/>
          <p:cNvSpPr/>
          <p:nvPr/>
        </p:nvSpPr>
        <p:spPr>
          <a:xfrm>
            <a:off x="6841493" y="2840953"/>
            <a:ext cx="1080000" cy="720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480D98B-9ACA-A8F2-4C44-A2817F315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passe aux couleurs du spectre observé..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2F51203-36F5-6792-0377-894F02DF8A5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L’enseignant·e désigne des représentants de quelques binômes pour répondre et verbaliser le raisonnement avant d’afficher la réponse correcte.</a:t>
            </a: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B19DBF35-E501-1CE8-0CD2-F28635962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8003" y="199256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3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/>
          <p:nvPr/>
        </p:nvPicPr>
        <p:blipFill>
          <a:blip r:embed="rId2"/>
          <a:srcRect l="17441" t="75790" r="16931" b="16636"/>
          <a:stretch>
            <a:fillRect/>
          </a:stretch>
        </p:blipFill>
        <p:spPr bwMode="auto">
          <a:xfrm>
            <a:off x="569168" y="1047768"/>
            <a:ext cx="10670420" cy="81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816613" y="2100836"/>
            <a:ext cx="113753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/>
              <a:t>La lumière émis par la source laser est une  lumière…………………………….. car elle est constituée .........................couleur.</a:t>
            </a:r>
          </a:p>
        </p:txBody>
      </p:sp>
      <p:sp>
        <p:nvSpPr>
          <p:cNvPr id="25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2411919" y="2853776"/>
            <a:ext cx="33311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MA" sz="2800" b="1" dirty="0">
                <a:solidFill>
                  <a:srgbClr val="00B0F0"/>
                </a:solidFill>
              </a:rPr>
              <a:t>monochromatique</a:t>
            </a:r>
            <a:endParaRPr lang="fr-FR" sz="2800" b="1" dirty="0">
              <a:solidFill>
                <a:srgbClr val="00B0F0"/>
              </a:solidFill>
            </a:endParaRPr>
          </a:p>
        </p:txBody>
      </p:sp>
      <p:sp>
        <p:nvSpPr>
          <p:cNvPr id="26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1248081" y="3631468"/>
            <a:ext cx="3086072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800" b="1" dirty="0">
                <a:solidFill>
                  <a:srgbClr val="00B0F0"/>
                </a:solidFill>
              </a:rPr>
              <a:t>d’une seule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FCC50E-7DF0-36D9-02DF-2DC18A60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passe à la nature de la lumière.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9B2759-7CF6-54CA-9912-0A373E82C83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L’enseignant·e désigne des représentants de quelques binômes pour répondre et verbaliser le raisonnement avant d’afficher la réponse correcte.</a:t>
            </a: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5A1D7967-E81E-73D4-8D2D-F1FD50FA1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8003" y="199256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15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915EDF-9F2E-4806-BDF5-4E27FF2B30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16336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0856170" y="121049"/>
            <a:ext cx="630930" cy="588164"/>
            <a:chOff x="582302" y="4457015"/>
            <a:chExt cx="630930" cy="588164"/>
          </a:xfrm>
        </p:grpSpPr>
        <p:pic>
          <p:nvPicPr>
            <p:cNvPr id="3" name="Picture 7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" name="Picture 7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0" name="Image 9"/>
          <p:cNvPicPr/>
          <p:nvPr/>
        </p:nvPicPr>
        <p:blipFill>
          <a:blip r:embed="rId4"/>
          <a:srcRect l="22885" t="24470" r="21966" b="10767"/>
          <a:stretch>
            <a:fillRect/>
          </a:stretch>
        </p:blipFill>
        <p:spPr bwMode="auto">
          <a:xfrm>
            <a:off x="541176" y="1033510"/>
            <a:ext cx="11135656" cy="537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9B448A14-24B7-742E-F010-BBB4ECEA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Maintenant c’est le moment de travailler tout seul. Voir le livret p78 «je m’entraîne seul » .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678E074-5040-4B6C-417D-A652E745C6F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L’enseignant·e circule dans la classe pour repérer les élèves en difficulté .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>
            <a:fillRect/>
          </a:stretch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grpSp>
        <p:nvGrpSpPr>
          <p:cNvPr id="2" name="Groupe 1"/>
          <p:cNvGrpSpPr/>
          <p:nvPr/>
        </p:nvGrpSpPr>
        <p:grpSpPr>
          <a:xfrm>
            <a:off x="10856170" y="121049"/>
            <a:ext cx="630930" cy="588164"/>
            <a:chOff x="582302" y="4457015"/>
            <a:chExt cx="630930" cy="588164"/>
          </a:xfrm>
        </p:grpSpPr>
        <p:pic>
          <p:nvPicPr>
            <p:cNvPr id="6" name="Picture 7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EBE74ED6-A74D-B048-1A7E-E2259A1CC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 temps est terminé. Corrigeons ensemble l’exercice.</a:t>
            </a:r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4C2B2D3A-365B-6BD1-1AFA-3764FCFE9AA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L’enseignant·e fait participer les élèves à la correction en leur demandant de présenter leurs réponses et de les justifier.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10856170" y="121049"/>
            <a:ext cx="630930" cy="588164"/>
            <a:chOff x="582302" y="4457015"/>
            <a:chExt cx="630930" cy="588164"/>
          </a:xfrm>
        </p:grpSpPr>
        <p:pic>
          <p:nvPicPr>
            <p:cNvPr id="15" name="Picture 7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8" name="Picture 7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28" name="Image 27"/>
          <p:cNvPicPr/>
          <p:nvPr/>
        </p:nvPicPr>
        <p:blipFill>
          <a:blip r:embed="rId4"/>
          <a:srcRect l="22885" t="24470" r="21966" b="10767"/>
          <a:stretch>
            <a:fillRect/>
          </a:stretch>
        </p:blipFill>
        <p:spPr bwMode="auto">
          <a:xfrm>
            <a:off x="351444" y="1071311"/>
            <a:ext cx="11135656" cy="537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ZoneTexte 22"/>
          <p:cNvSpPr txBox="1"/>
          <p:nvPr/>
        </p:nvSpPr>
        <p:spPr>
          <a:xfrm>
            <a:off x="3692885" y="4084632"/>
            <a:ext cx="4452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>
                <a:solidFill>
                  <a:srgbClr val="0070C0"/>
                </a:solidFill>
              </a:rPr>
              <a:t>la décomposition de la lumière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003008" y="4763708"/>
            <a:ext cx="7837548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MA" sz="2800" b="1" dirty="0">
                <a:solidFill>
                  <a:srgbClr val="0070C0"/>
                </a:solidFill>
              </a:rPr>
              <a:t>violet  ; indigo ,bleu  ; vert ; jaune ; orange et rouge.</a:t>
            </a:r>
          </a:p>
        </p:txBody>
      </p:sp>
      <p:sp>
        <p:nvSpPr>
          <p:cNvPr id="30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2926824" y="5681903"/>
            <a:ext cx="333112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MA" sz="2400" b="1" dirty="0">
                <a:solidFill>
                  <a:srgbClr val="0070C0"/>
                </a:solidFill>
              </a:rPr>
              <a:t>polychromatique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36" name="Rectangle 1552">
            <a:extLst>
              <a:ext uri="{FF2B5EF4-FFF2-40B4-BE49-F238E27FC236}">
                <a16:creationId xmlns:a16="http://schemas.microsoft.com/office/drawing/2014/main" id="{A22EC6F4-1011-24C5-5ED1-4AAD070003F9}"/>
              </a:ext>
            </a:extLst>
          </p:cNvPr>
          <p:cNvSpPr/>
          <p:nvPr/>
        </p:nvSpPr>
        <p:spPr>
          <a:xfrm>
            <a:off x="8345712" y="5622322"/>
            <a:ext cx="333112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MA" sz="2400" b="1" dirty="0">
                <a:solidFill>
                  <a:srgbClr val="0070C0"/>
                </a:solidFill>
              </a:rPr>
              <a:t>plusieurs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619EA50-4EAE-AEA7-6BCB-FBC032408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 vous! Montrez-moi comment vous avez résolu cet exercice.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A328D4-2AD6-EF27-0A11-AA59C6C8334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Faire passer un élève pour la correction. Associer le reste de la classe au feedback. Identifier les erreurs. Insister sur les étapes à respecter.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  <p:bldP spid="30" grpId="0"/>
      <p:bldP spid="3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8B1F65-01C9-1E82-3B29-C068CFA64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59518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Avant de finir, faisons un petit résumé ensemble ! Alors, Qui peut me rappeler ce qu’on a appris lors de cette séance?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L’enseignant.e pose quelques questions.</a:t>
            </a:r>
          </a:p>
        </p:txBody>
      </p:sp>
      <p:pic>
        <p:nvPicPr>
          <p:cNvPr id="6" name="Content Placeholder 5" descr="A cartoon character leaning on a question mark&#10;&#10;AI-generated content may be incorrect.">
            <a:extLst>
              <a:ext uri="{FF2B5EF4-FFF2-40B4-BE49-F238E27FC236}">
                <a16:creationId xmlns:a16="http://schemas.microsoft.com/office/drawing/2014/main" id="{6AD1D3F8-1CDC-7248-5FEC-0D554A729A16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73115" y="1306115"/>
            <a:ext cx="4245769" cy="4245769"/>
          </a:xfr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1B22AF99-C36F-7213-47D8-A1584C487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Avant de finir cette séance, c’était quoi notre tâche?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L’enseignant donne un rappel de la séance.</a:t>
            </a:r>
          </a:p>
        </p:txBody>
      </p:sp>
      <p:sp>
        <p:nvSpPr>
          <p:cNvPr id="6" name="Google Shape;2054;p38">
            <a:extLst>
              <a:ext uri="{FF2B5EF4-FFF2-40B4-BE49-F238E27FC236}">
                <a16:creationId xmlns:a16="http://schemas.microsoft.com/office/drawing/2014/main" id="{AF875269-D7C5-A17D-6810-C1ECC6932A81}"/>
              </a:ext>
            </a:extLst>
          </p:cNvPr>
          <p:cNvSpPr/>
          <p:nvPr/>
        </p:nvSpPr>
        <p:spPr>
          <a:xfrm>
            <a:off x="1332892" y="3218488"/>
            <a:ext cx="10143498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457200"/>
            <a:endParaRPr lang="fr-FR" sz="2400" dirty="0">
              <a:solidFill>
                <a:prstClr val="black"/>
              </a:solidFill>
            </a:endParaRPr>
          </a:p>
        </p:txBody>
      </p:sp>
      <p:pic>
        <p:nvPicPr>
          <p:cNvPr id="8" name="Image 23">
            <a:extLst>
              <a:ext uri="{FF2B5EF4-FFF2-40B4-BE49-F238E27FC236}">
                <a16:creationId xmlns:a16="http://schemas.microsoft.com/office/drawing/2014/main" id="{3458ACDA-96B0-972A-1193-B73E0EFC1B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52" y="2935212"/>
            <a:ext cx="805544" cy="805544"/>
          </a:xfrm>
          <a:prstGeom prst="rect">
            <a:avLst/>
          </a:prstGeom>
        </p:spPr>
      </p:pic>
      <p:sp>
        <p:nvSpPr>
          <p:cNvPr id="9" name="ZoneTexte 3">
            <a:extLst>
              <a:ext uri="{FF2B5EF4-FFF2-40B4-BE49-F238E27FC236}">
                <a16:creationId xmlns:a16="http://schemas.microsoft.com/office/drawing/2014/main" id="{6888CC28-5549-C20C-B4DB-CFA0E96A0BC7}"/>
              </a:ext>
            </a:extLst>
          </p:cNvPr>
          <p:cNvSpPr txBox="1"/>
          <p:nvPr/>
        </p:nvSpPr>
        <p:spPr>
          <a:xfrm>
            <a:off x="1831996" y="3310951"/>
            <a:ext cx="9952997" cy="46166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 defTabSz="457200"/>
            <a:endParaRPr lang="fr-FR" b="1" i="1" dirty="0">
              <a:ea typeface="Calibri"/>
              <a:cs typeface="Calibri"/>
              <a:sym typeface="Calibri"/>
            </a:endParaRPr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1DE72E31-5D5B-0492-5C4B-5863A4AB1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6390" y="434507"/>
            <a:ext cx="467661" cy="46766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5233AA6-8F7B-4EEA-BD25-F1680FF9524A}"/>
              </a:ext>
            </a:extLst>
          </p:cNvPr>
          <p:cNvSpPr/>
          <p:nvPr/>
        </p:nvSpPr>
        <p:spPr>
          <a:xfrm>
            <a:off x="1795204" y="3403153"/>
            <a:ext cx="98354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342908"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FF0000"/>
                </a:solidFill>
              </a:rPr>
              <a:t>Identifier</a:t>
            </a:r>
            <a:r>
              <a:rPr lang="fr-FR" sz="2400" b="1" dirty="0"/>
              <a:t> la lumière monochromatique et la lumière polychromatique.</a:t>
            </a:r>
            <a:endParaRPr lang="fr-BE" sz="2400" b="1" dirty="0"/>
          </a:p>
        </p:txBody>
      </p:sp>
    </p:spTree>
    <p:extLst>
      <p:ext uri="{BB962C8B-B14F-4D97-AF65-F5344CB8AC3E}">
        <p14:creationId xmlns:p14="http://schemas.microsoft.com/office/powerpoint/2010/main" val="203340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831A-6EBF-A77B-D39C-E662B24DF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645DFD-A531-6395-C54B-E1EE63645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Voilà ce qu’il faut bien retenir.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51103D-96E9-2344-2DA6-0D617EC51CB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 fait participer les élèves pour rappeler le rôle du prisme et la différence entre une lumière monochromatique et lumière polychromatique.</a:t>
            </a: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3AB3328A-C210-A653-C6DA-289571074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808" y="185417"/>
            <a:ext cx="583170" cy="58317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1B735C1-478D-BFB3-5A4E-A338C3126072}"/>
              </a:ext>
            </a:extLst>
          </p:cNvPr>
          <p:cNvGrpSpPr/>
          <p:nvPr/>
        </p:nvGrpSpPr>
        <p:grpSpPr>
          <a:xfrm>
            <a:off x="256673" y="2545221"/>
            <a:ext cx="11337269" cy="1781915"/>
            <a:chOff x="256673" y="2545221"/>
            <a:chExt cx="11337269" cy="1781915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469D164-0587-1DE1-BC6D-A16BDCCF9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6926" y="2926132"/>
              <a:ext cx="2364749" cy="1401004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F3498B5-C2A9-9B19-AE58-C2E7B8029848}"/>
                </a:ext>
              </a:extLst>
            </p:cNvPr>
            <p:cNvSpPr txBox="1"/>
            <p:nvPr/>
          </p:nvSpPr>
          <p:spPr>
            <a:xfrm>
              <a:off x="256673" y="2545221"/>
              <a:ext cx="11337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q"/>
              </a:pPr>
              <a:r>
                <a:rPr lang="fr-FR" sz="2400" b="1" dirty="0"/>
                <a:t> Si le prisme fait apparaitre différentes couleurs, </a:t>
              </a:r>
              <a:r>
                <a:rPr lang="fr-FR" sz="2400" dirty="0"/>
                <a:t>la lumière est dite </a:t>
              </a:r>
              <a:r>
                <a:rPr lang="fr-FR" sz="2400" b="1" dirty="0">
                  <a:solidFill>
                    <a:srgbClr val="FF0000"/>
                  </a:solidFill>
                </a:rPr>
                <a:t>polychromatique.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E39ADE1-ED72-583A-AC10-703F49FCB216}"/>
              </a:ext>
            </a:extLst>
          </p:cNvPr>
          <p:cNvGrpSpPr/>
          <p:nvPr/>
        </p:nvGrpSpPr>
        <p:grpSpPr>
          <a:xfrm>
            <a:off x="256673" y="4160748"/>
            <a:ext cx="12448674" cy="2296777"/>
            <a:chOff x="256673" y="4160748"/>
            <a:chExt cx="12448674" cy="229677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944C4C6-E851-EF07-6403-FFFF39103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6927" y="4881026"/>
              <a:ext cx="2364749" cy="1576499"/>
            </a:xfrm>
            <a:prstGeom prst="rect">
              <a:avLst/>
            </a:prstGeom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09369F5-06B8-669B-5F2F-EB2E84E90FDA}"/>
                </a:ext>
              </a:extLst>
            </p:cNvPr>
            <p:cNvSpPr txBox="1"/>
            <p:nvPr/>
          </p:nvSpPr>
          <p:spPr>
            <a:xfrm>
              <a:off x="256673" y="4160748"/>
              <a:ext cx="12448674" cy="589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defTabSz="9144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sz="2400" dirty="0"/>
                <a:t>si le prisme ne fait apparaître qu’une </a:t>
              </a:r>
              <a:r>
                <a:rPr lang="fr-FR" sz="2400" b="1" dirty="0"/>
                <a:t>seule couleur</a:t>
              </a:r>
              <a:r>
                <a:rPr lang="fr-FR" sz="2400" dirty="0"/>
                <a:t>, la lumière est dite </a:t>
              </a:r>
              <a:r>
                <a:rPr lang="fr-FR" sz="2400" b="1" dirty="0">
                  <a:solidFill>
                    <a:srgbClr val="FF0000"/>
                  </a:solidFill>
                </a:rPr>
                <a:t>monochromatique.</a:t>
              </a:r>
              <a:endParaRPr lang="fr-FR" sz="2400" dirty="0"/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BCC5E47-1C7A-3799-F75F-A9C6764B2C76}"/>
              </a:ext>
            </a:extLst>
          </p:cNvPr>
          <p:cNvGrpSpPr/>
          <p:nvPr/>
        </p:nvGrpSpPr>
        <p:grpSpPr>
          <a:xfrm>
            <a:off x="256673" y="917837"/>
            <a:ext cx="11407722" cy="1496178"/>
            <a:chOff x="256673" y="917837"/>
            <a:chExt cx="11407722" cy="1496178"/>
          </a:xfrm>
        </p:grpSpPr>
        <p:pic>
          <p:nvPicPr>
            <p:cNvPr id="19" name="Image 18" descr="Une image contenant origami, conception&#10;&#10;Le contenu généré par l’IA peut être incorrect.">
              <a:extLst>
                <a:ext uri="{FF2B5EF4-FFF2-40B4-BE49-F238E27FC236}">
                  <a16:creationId xmlns:a16="http://schemas.microsoft.com/office/drawing/2014/main" id="{A3D93027-A654-78F6-BEB5-5C58588EE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15" t="15571" r="24269" b="22340"/>
            <a:stretch>
              <a:fillRect/>
            </a:stretch>
          </p:blipFill>
          <p:spPr>
            <a:xfrm>
              <a:off x="7980627" y="1037595"/>
              <a:ext cx="1540097" cy="1376420"/>
            </a:xfrm>
            <a:prstGeom prst="rect">
              <a:avLst/>
            </a:prstGeom>
          </p:spPr>
        </p:pic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AEA3960C-9C21-C73A-B3B9-9D9FF428E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673" y="917837"/>
              <a:ext cx="11407722" cy="7275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342900" lvl="0" indent="-342900" defTabSz="914400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sz="2400" b="1" dirty="0">
                  <a:solidFill>
                    <a:srgbClr val="FF0000"/>
                  </a:solidFill>
                </a:rPr>
                <a:t> Un prisme </a:t>
              </a:r>
              <a:r>
                <a:rPr lang="fr-FR" sz="2400" dirty="0"/>
                <a:t>permet de </a:t>
              </a:r>
              <a:r>
                <a:rPr lang="fr-FR" sz="2400" b="1" dirty="0">
                  <a:solidFill>
                    <a:srgbClr val="FF0000"/>
                  </a:solidFill>
                </a:rPr>
                <a:t>décomposer une lumière </a:t>
              </a:r>
              <a:r>
                <a:rPr lang="fr-FR" sz="2400" dirty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983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B1DADE4-F041-8FF1-39F8-528707173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termine par la carte lexicale suivante.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carte.</a:t>
            </a:r>
          </a:p>
        </p:txBody>
      </p:sp>
      <p:pic>
        <p:nvPicPr>
          <p:cNvPr id="2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  <p:grpSp>
        <p:nvGrpSpPr>
          <p:cNvPr id="27" name="Groupe 71"/>
          <p:cNvGrpSpPr/>
          <p:nvPr/>
        </p:nvGrpSpPr>
        <p:grpSpPr>
          <a:xfrm>
            <a:off x="477808" y="1162768"/>
            <a:ext cx="11428467" cy="4993178"/>
            <a:chOff x="415600" y="1602971"/>
            <a:chExt cx="11428467" cy="4993178"/>
          </a:xfrm>
        </p:grpSpPr>
        <p:sp>
          <p:nvSpPr>
            <p:cNvPr id="28" name="Rectangle 27"/>
            <p:cNvSpPr/>
            <p:nvPr/>
          </p:nvSpPr>
          <p:spPr>
            <a:xfrm>
              <a:off x="415600" y="2064789"/>
              <a:ext cx="11428467" cy="453136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Rectangle à coins arrondis 2"/>
            <p:cNvSpPr/>
            <p:nvPr/>
          </p:nvSpPr>
          <p:spPr>
            <a:xfrm>
              <a:off x="4155229" y="2922668"/>
              <a:ext cx="3384633" cy="1716575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285750" indent="-285750" defTabSz="342908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fr-FR" b="1" dirty="0"/>
                <a:t>Identifier la lumière                   monochromatique et la         lumière polychromatique</a:t>
              </a:r>
              <a:endParaRPr lang="fr-BE" b="1" dirty="0"/>
            </a:p>
          </p:txBody>
        </p:sp>
        <p:sp>
          <p:nvSpPr>
            <p:cNvPr id="30" name="Rectangle à coins arrondis 17"/>
            <p:cNvSpPr/>
            <p:nvPr/>
          </p:nvSpPr>
          <p:spPr>
            <a:xfrm>
              <a:off x="680393" y="2624587"/>
              <a:ext cx="2834967" cy="1406788"/>
            </a:xfrm>
            <a:prstGeom prst="roundRect">
              <a:avLst>
                <a:gd name="adj" fmla="val 8096"/>
              </a:avLst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ZoneTexte 3"/>
            <p:cNvSpPr txBox="1"/>
            <p:nvPr/>
          </p:nvSpPr>
          <p:spPr>
            <a:xfrm>
              <a:off x="4881880" y="2610818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Ma </a:t>
              </a:r>
              <a:r>
                <a:rPr lang="fr-MA" sz="1400" i="1" kern="0" dirty="0">
                  <a:solidFill>
                    <a:srgbClr val="000000"/>
                  </a:solidFill>
                  <a:latin typeface="Arial"/>
                </a:rPr>
                <a:t>tâche</a:t>
              </a:r>
              <a:endParaRPr kumimoji="0" lang="fr-MA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7" name="ZoneTexte 20"/>
            <p:cNvSpPr txBox="1"/>
            <p:nvPr/>
          </p:nvSpPr>
          <p:spPr>
            <a:xfrm>
              <a:off x="1021080" y="2308315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MA" sz="1400" i="1" kern="0" noProof="0" dirty="0">
                  <a:solidFill>
                    <a:srgbClr val="000000"/>
                  </a:solidFill>
                  <a:latin typeface="Arial"/>
                </a:rPr>
                <a:t>Termes thématiques</a:t>
              </a:r>
              <a:endParaRPr kumimoji="0" lang="fr-MA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2" name="Rectangle à coins arrondis 24"/>
            <p:cNvSpPr/>
            <p:nvPr/>
          </p:nvSpPr>
          <p:spPr>
            <a:xfrm>
              <a:off x="8415759" y="3696003"/>
              <a:ext cx="2824480" cy="670741"/>
            </a:xfrm>
            <a:prstGeom prst="roundRect">
              <a:avLst/>
            </a:prstGeom>
            <a:solidFill>
              <a:srgbClr val="0097A7">
                <a:alpha val="30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ZoneTexte 27"/>
            <p:cNvSpPr txBox="1"/>
            <p:nvPr/>
          </p:nvSpPr>
          <p:spPr>
            <a:xfrm>
              <a:off x="8605035" y="3301626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Verbes de consigne</a:t>
              </a:r>
              <a:endParaRPr kumimoji="0" lang="fr-MA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6" name="Rectangle à coins arrondis 28"/>
            <p:cNvSpPr/>
            <p:nvPr/>
          </p:nvSpPr>
          <p:spPr>
            <a:xfrm>
              <a:off x="904238" y="5461789"/>
              <a:ext cx="8951995" cy="913153"/>
            </a:xfrm>
            <a:prstGeom prst="roundRect">
              <a:avLst/>
            </a:prstGeom>
            <a:solidFill>
              <a:srgbClr val="4285F4">
                <a:lumMod val="20000"/>
                <a:lumOff val="80000"/>
              </a:srgbClr>
            </a:solidFill>
            <a:ln w="25400" cap="flat" cmpd="sng" algn="ctr">
              <a:solidFill>
                <a:srgbClr val="4285F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ZoneTexte 29"/>
            <p:cNvSpPr txBox="1"/>
            <p:nvPr/>
          </p:nvSpPr>
          <p:spPr>
            <a:xfrm>
              <a:off x="904240" y="5160584"/>
              <a:ext cx="3387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Structures pour répondre</a:t>
              </a:r>
              <a:endParaRPr kumimoji="0" lang="fr-MA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cxnSp>
          <p:nvCxnSpPr>
            <p:cNvPr id="58" name="Connecteur en angle 5"/>
            <p:cNvCxnSpPr>
              <a:cxnSpLocks/>
              <a:stCxn id="30" idx="3"/>
              <a:endCxn id="29" idx="1"/>
            </p:cNvCxnSpPr>
            <p:nvPr/>
          </p:nvCxnSpPr>
          <p:spPr>
            <a:xfrm>
              <a:off x="3515360" y="3327981"/>
              <a:ext cx="639869" cy="452975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59" name="ZoneTexte 9"/>
            <p:cNvSpPr txBox="1"/>
            <p:nvPr/>
          </p:nvSpPr>
          <p:spPr>
            <a:xfrm>
              <a:off x="666764" y="2764706"/>
              <a:ext cx="2984170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MA" sz="1400" kern="0" dirty="0">
                  <a:solidFill>
                    <a:srgbClr val="000000"/>
                  </a:solidFill>
                  <a:latin typeface="Arial"/>
                </a:rPr>
                <a:t>Prisme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MA" sz="1400" kern="0" dirty="0">
                  <a:solidFill>
                    <a:srgbClr val="000000"/>
                  </a:solidFill>
                  <a:latin typeface="Arial"/>
                </a:rPr>
                <a:t>Décomposition de la lumière</a:t>
              </a:r>
              <a:endParaRPr lang="fr-FR" sz="1400" kern="0" dirty="0">
                <a:solidFill>
                  <a:srgbClr val="000000"/>
                </a:solidFill>
                <a:latin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MA" sz="1400" kern="0" noProof="0" dirty="0">
                  <a:solidFill>
                    <a:srgbClr val="000000"/>
                  </a:solidFill>
                  <a:latin typeface="Arial"/>
                </a:rPr>
                <a:t>Spectre de la lumière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MA" sz="1400" kern="0" dirty="0">
                  <a:solidFill>
                    <a:srgbClr val="000000"/>
                  </a:solidFill>
                  <a:latin typeface="Arial"/>
                </a:rPr>
                <a:t>Lumière polychromatique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MA" sz="1400" kern="0" dirty="0">
                  <a:solidFill>
                    <a:srgbClr val="000000"/>
                  </a:solidFill>
                  <a:latin typeface="Arial"/>
                </a:rPr>
                <a:t>Lumière monochromatique</a:t>
              </a:r>
              <a:endParaRPr kumimoji="0" lang="fr-MA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0" name="ZoneTexte 32"/>
            <p:cNvSpPr txBox="1"/>
            <p:nvPr/>
          </p:nvSpPr>
          <p:spPr>
            <a:xfrm>
              <a:off x="8761199" y="3869203"/>
              <a:ext cx="24790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dirty="0">
                  <a:solidFill>
                    <a:srgbClr val="000000"/>
                  </a:solidFill>
                  <a:latin typeface="Arial"/>
                </a:rPr>
                <a:t>Identifier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MA" sz="1400" kern="0" dirty="0">
                  <a:solidFill>
                    <a:srgbClr val="000000"/>
                  </a:solidFill>
                  <a:latin typeface="Arial"/>
                </a:rPr>
                <a:t>Indiquer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cxnSp>
          <p:nvCxnSpPr>
            <p:cNvPr id="61" name="Connecteur en angle 39"/>
            <p:cNvCxnSpPr>
              <a:cxnSpLocks/>
              <a:stCxn id="29" idx="3"/>
              <a:endCxn id="42" idx="1"/>
            </p:cNvCxnSpPr>
            <p:nvPr/>
          </p:nvCxnSpPr>
          <p:spPr>
            <a:xfrm>
              <a:off x="7539862" y="3780956"/>
              <a:ext cx="875897" cy="250418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2" name="ZoneTexte 42"/>
            <p:cNvSpPr txBox="1"/>
            <p:nvPr/>
          </p:nvSpPr>
          <p:spPr>
            <a:xfrm>
              <a:off x="923836" y="5650424"/>
              <a:ext cx="88390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9388" lvl="0" indent="-179388" defTabSz="914400">
                <a:buFont typeface="Arial" panose="020B0604020202020204" pitchFamily="34" charset="0"/>
                <a:buChar char="•"/>
              </a:pPr>
              <a:r>
                <a:rPr lang="fr-FR" sz="1400" i="1" kern="0" dirty="0">
                  <a:solidFill>
                    <a:srgbClr val="000000"/>
                  </a:solidFill>
                  <a:latin typeface="Arial"/>
                </a:rPr>
                <a:t>Le spectre obtenu est formé d’une seule couleur donc la lumière est………………………………</a:t>
              </a:r>
            </a:p>
            <a:p>
              <a:pPr marL="179388" lvl="0" indent="-179388" defTabSz="914400">
                <a:buFont typeface="Arial" panose="020B0604020202020204" pitchFamily="34" charset="0"/>
                <a:buChar char="•"/>
              </a:pPr>
              <a:r>
                <a:rPr lang="fr-FR" sz="1400" i="1" kern="0" dirty="0">
                  <a:solidFill>
                    <a:srgbClr val="000000"/>
                  </a:solidFill>
                  <a:latin typeface="Arial"/>
                </a:rPr>
                <a:t>Le spectre obtenu est formé de plusieurs couleurs donc la lumière est………………………………</a:t>
              </a:r>
            </a:p>
          </p:txBody>
        </p:sp>
        <p:cxnSp>
          <p:nvCxnSpPr>
            <p:cNvPr id="63" name="Connecteur en angle 44"/>
            <p:cNvCxnSpPr>
              <a:cxnSpLocks/>
              <a:stCxn id="29" idx="2"/>
              <a:endCxn id="56" idx="0"/>
            </p:cNvCxnSpPr>
            <p:nvPr/>
          </p:nvCxnSpPr>
          <p:spPr>
            <a:xfrm rot="5400000">
              <a:off x="5202618" y="4816861"/>
              <a:ext cx="822546" cy="467310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4" name="Rectangle 63"/>
            <p:cNvSpPr/>
            <p:nvPr/>
          </p:nvSpPr>
          <p:spPr>
            <a:xfrm>
              <a:off x="415600" y="1645615"/>
              <a:ext cx="11428467" cy="344835"/>
            </a:xfrm>
            <a:prstGeom prst="rect">
              <a:avLst/>
            </a:prstGeom>
            <a:solidFill>
              <a:srgbClr val="0097A7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 CARTE LEXICALE</a:t>
              </a:r>
              <a:endParaRPr kumimoji="0" lang="fr-MA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Rectangle à coins arrondis 68"/>
            <p:cNvSpPr/>
            <p:nvPr/>
          </p:nvSpPr>
          <p:spPr>
            <a:xfrm>
              <a:off x="10723502" y="1602971"/>
              <a:ext cx="335067" cy="461818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CBF18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  <a:endParaRPr kumimoji="0" lang="fr-MA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ZoneTexte 69"/>
            <p:cNvSpPr txBox="1"/>
            <p:nvPr/>
          </p:nvSpPr>
          <p:spPr>
            <a:xfrm>
              <a:off x="11058569" y="1659151"/>
              <a:ext cx="62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mots</a:t>
              </a:r>
              <a:endParaRPr kumimoji="0" lang="fr-MA" sz="1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7" name="ZoneTexte 70"/>
            <p:cNvSpPr txBox="1"/>
            <p:nvPr/>
          </p:nvSpPr>
          <p:spPr>
            <a:xfrm>
              <a:off x="9682480" y="1670773"/>
              <a:ext cx="1041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400" b="1" i="1">
                  <a:solidFill>
                    <a:schemeClr val="bg1"/>
                  </a:solid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Je retiens</a:t>
              </a:r>
              <a:endParaRPr kumimoji="0" lang="fr-MA" sz="1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2971847" y="2863852"/>
            <a:ext cx="5404621" cy="1493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b="1" i="1" dirty="0"/>
              <a:t>Exercices 1 et 3 de la page 83</a:t>
            </a:r>
          </a:p>
          <a:p>
            <a:pPr algn="just">
              <a:lnSpc>
                <a:spcPct val="150000"/>
              </a:lnSpc>
            </a:pPr>
            <a:r>
              <a:rPr lang="fr-MA" sz="3200" b="1" i="1" dirty="0"/>
              <a:t>Exercices défis: 2 de la page 85</a:t>
            </a:r>
            <a:endParaRPr lang="fr-FR" sz="3200" b="1" i="1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D5DBB11-49AE-AEDF-9010-9074012B2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Bravo à tous ! Révisez dans le livret  ce qu’on a vu aujourd'hui  et faire les exercices suivants: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234CCE8-1DB3-8DDC-8293-27AC401A807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/>
              <a:t>L’enseignant incite les élèves à faire l’exercice à la maison et clore la séance.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 panose="020B0604020202020204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200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 panose="020B0604020202020204"/>
              </a:endParaRP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" name="Rectangle : coins arrondis 1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defRPr/>
              </a:pPr>
              <a:endParaRPr lang="fr-FR" sz="1200" dirty="0">
                <a:solidFill>
                  <a:prstClr val="white"/>
                </a:solidFill>
                <a:highlight>
                  <a:srgbClr val="FFFF00"/>
                </a:highlight>
                <a:latin typeface="Calibri" panose="020F0502020204030204"/>
                <a:sym typeface="Arial" panose="020B060402020202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200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 panose="020B0604020202020204"/>
              </a:endParaRPr>
            </a:p>
            <a:p>
              <a:pPr algn="ctr" defTabSz="457200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 panose="020B0604020202020204"/>
              </a:endParaRPr>
            </a:p>
            <a:p>
              <a:pPr algn="ctr" defTabSz="457200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 panose="020B0604020202020204"/>
              </a:endParaRPr>
            </a:p>
            <a:p>
              <a:pPr algn="ctr" defTabSz="457200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 panose="020B0604020202020204"/>
              </a:endParaRPr>
            </a:p>
            <a:p>
              <a:pPr algn="ctr" defTabSz="457200">
                <a:defRPr/>
              </a:pPr>
              <a:endParaRPr lang="fr-FR" sz="4800" i="1" dirty="0">
                <a:solidFill>
                  <a:prstClr val="black"/>
                </a:solidFill>
                <a:latin typeface="Calibri" panose="020F0502020204030204"/>
                <a:sym typeface="Arial" panose="020B0604020202020204"/>
              </a:endParaRPr>
            </a:p>
            <a:p>
              <a:pPr algn="ctr" defTabSz="457200">
                <a:defRPr/>
              </a:pPr>
              <a:r>
                <a:rPr lang="fr-FR" sz="4800" i="1" dirty="0">
                  <a:solidFill>
                    <a:prstClr val="black"/>
                  </a:solidFill>
                  <a:latin typeface="Calibri" panose="020F0502020204030204"/>
                  <a:sym typeface="Arial" panose="020B0604020202020204"/>
                </a:rPr>
                <a:t>A la prochaine séance!</a:t>
              </a:r>
            </a:p>
          </p:txBody>
        </p:sp>
      </p:grpSp>
      <p:pic>
        <p:nvPicPr>
          <p:cNvPr id="10" name="Google Shape;1141;p7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32837" y="1903731"/>
            <a:ext cx="2783680" cy="278368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5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6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7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8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9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5509</TotalTime>
  <Words>2882</Words>
  <Application>Microsoft Office PowerPoint</Application>
  <PresentationFormat>Grand écran</PresentationFormat>
  <Paragraphs>397</Paragraphs>
  <Slides>73</Slides>
  <Notes>3</Notes>
  <HiddenSlides>4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73</vt:i4>
      </vt:variant>
    </vt:vector>
  </HeadingPairs>
  <TitlesOfParts>
    <vt:vector size="88" baseType="lpstr">
      <vt:lpstr>Aptos</vt:lpstr>
      <vt:lpstr>Arial</vt:lpstr>
      <vt:lpstr>Calibri</vt:lpstr>
      <vt:lpstr>Dosis</vt:lpstr>
      <vt:lpstr>Ink Free</vt:lpstr>
      <vt:lpstr>Wingdings</vt:lpstr>
      <vt:lpstr>Office Theme</vt:lpstr>
      <vt:lpstr>Custom Design</vt:lpstr>
      <vt:lpstr>1_Custom Design</vt:lpstr>
      <vt:lpstr>1_Office Theme</vt:lpstr>
      <vt:lpstr>3_Office Theme</vt:lpstr>
      <vt:lpstr>6_Office Theme</vt:lpstr>
      <vt:lpstr>7_Office Theme</vt:lpstr>
      <vt:lpstr>8_Office Theme</vt:lpstr>
      <vt:lpstr>2_Office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Présentation PowerPoint</vt:lpstr>
      <vt:lpstr>Observez ces images : à votre avis, quel comportement positif met-elle en évidence ?</vt:lpstr>
      <vt:lpstr> Chacun travaille puis comparaison des résultats avec discussion.</vt:lpstr>
      <vt:lpstr>Présentation PowerPoint</vt:lpstr>
      <vt:lpstr>On va commencer cette séance par un rappel sur les  sources lumineuses.   Répondre par vrai ou faux.</vt:lpstr>
      <vt:lpstr>Effectivement  une source lumineuse émet de la lumière comme le soleil, la lampe, le laser.</vt:lpstr>
      <vt:lpstr>Répondre par vrai ou faux.</vt:lpstr>
      <vt:lpstr>C’est le principe de la propagation rectiligne de la lumière.</vt:lpstr>
      <vt:lpstr>Répondre par vrai ou faux.</vt:lpstr>
      <vt:lpstr>Oui le verre est un milieu transparent et homogène.</vt:lpstr>
      <vt:lpstr>Présentation PowerPoint</vt:lpstr>
      <vt:lpstr>Avant d’aborder notre tâche d’aujourd’hui, je vais réaliser les deux expériences suivantes:</vt:lpstr>
      <vt:lpstr>Avant d’aborder notre tâche d’aujourd’hui, je vais réaliser les deux éxpériences simples.:</vt:lpstr>
      <vt:lpstr>À la fin de cette séance, vous serez capables d’identifier la lumière polychromatique et la lumière monochromatique.</vt:lpstr>
      <vt:lpstr>Présentation PowerPoint</vt:lpstr>
      <vt:lpstr>Présentation PowerPoint</vt:lpstr>
      <vt:lpstr>Avant de pouvoir identifier le type de lumière émis par une source lumineuse, je vais vous donner le rôle d’un prisme  ainsi que le sens de lumière polychromatique et monochromatique. </vt:lpstr>
      <vt:lpstr>Avant de pouvoir identifier le type de lumière émis par une source lumineuse, je vais vous donner le rôle d’un prisme  ainsi que le sens de polychromatique et monochromatique. </vt:lpstr>
      <vt:lpstr>Présentation PowerPoint</vt:lpstr>
      <vt:lpstr>Voici notre tâche principale. Je vais vous montrer comment identifier la nature(monochromatique ou polychromatique) d’une lumière.</vt:lpstr>
      <vt:lpstr>Pour réaliser ma tâche je suis les étapes suivantes : </vt:lpstr>
      <vt:lpstr> Je commence par indiquer le rôle du prisme car c’est l’instrument qui nous permet d’identifier le type de lumière.</vt:lpstr>
      <vt:lpstr>Le phénomène qui est du à la décomposition de la lumière est la dispersion.</vt:lpstr>
      <vt:lpstr>On demande maintenant d’indiquer par ordre les couleurs du spectre observé.</vt:lpstr>
      <vt:lpstr>On demande maintenant d’identifier si la lumière est monochromatique ou polychromatique. J’observe le spectre obtenu: une seule couleur indique une lumière monochromatique ; plusieurs couleurs indiquent une lumière polychromatique.</vt:lpstr>
      <vt:lpstr>Je fais une synthèse.</vt:lpstr>
      <vt:lpstr>Je vous rappelle les étapes que j’ai suivi pour réaliser ma tâche.</vt:lpstr>
      <vt:lpstr>Présentation PowerPoint</vt:lpstr>
      <vt:lpstr>Répondre par vrai ou faux.</vt:lpstr>
      <vt:lpstr>Effectivement le prisme  permet la décomposition de la lumière .</vt:lpstr>
      <vt:lpstr>Répondre par vrai ou faux.</vt:lpstr>
      <vt:lpstr>Exacte. Si le spectre présente une seule couleur , la lumière est monochromatique  et s’il y a plusieurs couleurs, la lumière est polychromatique.</vt:lpstr>
      <vt:lpstr>Choisir la bonne réponse.</vt:lpstr>
      <vt:lpstr>Effectivement c’est le prisme qui nous permet de décomposer une lumière.</vt:lpstr>
      <vt:lpstr>Répondre par vrai ou faux.</vt:lpstr>
      <vt:lpstr>Exact.</vt:lpstr>
      <vt:lpstr>Choisir la bonne réponse.</vt:lpstr>
      <vt:lpstr>La lumière est monochromatique car le spectre observé est composé d’une seule couleur.</vt:lpstr>
      <vt:lpstr>Répondre par vrai ou faux.</vt:lpstr>
      <vt:lpstr>Effectivement la lumière est polychromatique.</vt:lpstr>
      <vt:lpstr>Répondre par vrai ou faux.</vt:lpstr>
      <vt:lpstr>La lumière banche est constituée de plusieurs couleurs.</vt:lpstr>
      <vt:lpstr>Choisir la bonne réponse.</vt:lpstr>
      <vt:lpstr>La lumière blanche est une lumière polychromatique.</vt:lpstr>
      <vt:lpstr>Maintenant on va résoudre ensemble la tâche suivante. </vt:lpstr>
      <vt:lpstr>On commence par l’indication du rôle du prisme.</vt:lpstr>
      <vt:lpstr>On passe maintenant à l’indication des couleurs du spectre obtenu.</vt:lpstr>
      <vt:lpstr>On passe à la nature de la lumière (polychromatique ou monochromatique).</vt:lpstr>
      <vt:lpstr>Présentation PowerPoint</vt:lpstr>
      <vt:lpstr>Maintenant on va passer aux tâches à réaliser sur le livret. On commence par  la tâche p.78« Je m’entraine en binôme » . Travaillez individuellement, puis discutez de vos réponses en binômes.</vt:lpstr>
      <vt:lpstr>On commence par le rôle du prisme.</vt:lpstr>
      <vt:lpstr>On passe aux couleurs du spectre observé..</vt:lpstr>
      <vt:lpstr>On passe à la nature de la lumière.</vt:lpstr>
      <vt:lpstr>Présentation PowerPoint</vt:lpstr>
      <vt:lpstr>Maintenant c’est le moment de travailler tout seul. Voir le livret p78 «je m’entraîne seul » .</vt:lpstr>
      <vt:lpstr>Le temps est terminé. Corrigeons ensemble l’exercice.</vt:lpstr>
      <vt:lpstr>A vous! Montrez-moi comment vous avez résolu cet exercice.</vt:lpstr>
      <vt:lpstr>Présentation PowerPoint</vt:lpstr>
      <vt:lpstr>Avant de finir, faisons un petit résumé ensemble ! Alors, Qui peut me rappeler ce qu’on a appris lors de cette séance?</vt:lpstr>
      <vt:lpstr>Avant de finir cette séance, c’était quoi notre tâche? </vt:lpstr>
      <vt:lpstr>Voilà ce qu’il faut bien retenir.</vt:lpstr>
      <vt:lpstr>On termine par la carte lexicale suivante.</vt:lpstr>
      <vt:lpstr>Bravo à tous ! Révisez dans le livret  ce qu’on a vu aujourd'hui  et faire les exercices suivants: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SALIM EL MOKHTAR</cp:lastModifiedBy>
  <cp:revision>1857</cp:revision>
  <cp:lastPrinted>2024-10-05T19:15:00Z</cp:lastPrinted>
  <dcterms:created xsi:type="dcterms:W3CDTF">2024-05-28T10:13:00Z</dcterms:created>
  <dcterms:modified xsi:type="dcterms:W3CDTF">2026-02-13T18:15:32Z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07BCFC6302C549B0B0C2BCAF22236F3C_12</vt:lpwstr>
  </property>
  <property fmtid="{D5CDD505-2E9C-101B-9397-08002B2CF9AE}" pid="3" name="KSOProductBuildVer">
    <vt:lpwstr>1036-12.9.0.21549</vt:lpwstr>
  </property>
</Properties>
</file>