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5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6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7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8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  <p:sldMasterId id="2147483709" r:id="rId4"/>
    <p:sldMasterId id="2147483760" r:id="rId5"/>
    <p:sldMasterId id="2147483789" r:id="rId6"/>
    <p:sldMasterId id="2147483847" r:id="rId7"/>
    <p:sldMasterId id="2147483876" r:id="rId8"/>
    <p:sldMasterId id="2147483905" r:id="rId9"/>
    <p:sldMasterId id="2147483992" r:id="rId10"/>
  </p:sldMasterIdLst>
  <p:notesMasterIdLst>
    <p:notesMasterId r:id="rId77"/>
  </p:notesMasterIdLst>
  <p:handoutMasterIdLst>
    <p:handoutMasterId r:id="rId78"/>
  </p:handoutMasterIdLst>
  <p:sldIdLst>
    <p:sldId id="16777391" r:id="rId11"/>
    <p:sldId id="16777328" r:id="rId12"/>
    <p:sldId id="16777329" r:id="rId13"/>
    <p:sldId id="16777392" r:id="rId14"/>
    <p:sldId id="16777422" r:id="rId15"/>
    <p:sldId id="16777394" r:id="rId16"/>
    <p:sldId id="16777333" r:id="rId17"/>
    <p:sldId id="16777334" r:id="rId18"/>
    <p:sldId id="16777335" r:id="rId19"/>
    <p:sldId id="16777384" r:id="rId20"/>
    <p:sldId id="16777337" r:id="rId21"/>
    <p:sldId id="16777338" r:id="rId22"/>
    <p:sldId id="16777383" r:id="rId23"/>
    <p:sldId id="16777304" r:id="rId24"/>
    <p:sldId id="16777408" r:id="rId25"/>
    <p:sldId id="16777345" r:id="rId26"/>
    <p:sldId id="16777346" r:id="rId27"/>
    <p:sldId id="16777406" r:id="rId28"/>
    <p:sldId id="16777407" r:id="rId29"/>
    <p:sldId id="16777385" r:id="rId30"/>
    <p:sldId id="16777395" r:id="rId31"/>
    <p:sldId id="16777409" r:id="rId32"/>
    <p:sldId id="16777222" r:id="rId33"/>
    <p:sldId id="16777213" r:id="rId34"/>
    <p:sldId id="289" r:id="rId35"/>
    <p:sldId id="16777410" r:id="rId36"/>
    <p:sldId id="16777386" r:id="rId37"/>
    <p:sldId id="285" r:id="rId38"/>
    <p:sldId id="299" r:id="rId39"/>
    <p:sldId id="2147483642" r:id="rId40"/>
    <p:sldId id="16777277" r:id="rId41"/>
    <p:sldId id="16777411" r:id="rId42"/>
    <p:sldId id="16777412" r:id="rId43"/>
    <p:sldId id="262" r:id="rId44"/>
    <p:sldId id="2147483643" r:id="rId45"/>
    <p:sldId id="16777387" r:id="rId46"/>
    <p:sldId id="16777358" r:id="rId47"/>
    <p:sldId id="16777360" r:id="rId48"/>
    <p:sldId id="16777361" r:id="rId49"/>
    <p:sldId id="16777362" r:id="rId50"/>
    <p:sldId id="16777413" r:id="rId51"/>
    <p:sldId id="16777414" r:id="rId52"/>
    <p:sldId id="16777415" r:id="rId53"/>
    <p:sldId id="16777416" r:id="rId54"/>
    <p:sldId id="16777398" r:id="rId55"/>
    <p:sldId id="16777417" r:id="rId56"/>
    <p:sldId id="16777188" r:id="rId57"/>
    <p:sldId id="16777288" r:id="rId58"/>
    <p:sldId id="16777418" r:id="rId59"/>
    <p:sldId id="16777419" r:id="rId60"/>
    <p:sldId id="16777388" r:id="rId61"/>
    <p:sldId id="16777241" r:id="rId62"/>
    <p:sldId id="16777242" r:id="rId63"/>
    <p:sldId id="16777420" r:id="rId64"/>
    <p:sldId id="16777421" r:id="rId65"/>
    <p:sldId id="2147483638" r:id="rId66"/>
    <p:sldId id="279" r:id="rId67"/>
    <p:sldId id="280" r:id="rId68"/>
    <p:sldId id="281" r:id="rId69"/>
    <p:sldId id="2147483640" r:id="rId70"/>
    <p:sldId id="2147483641" r:id="rId71"/>
    <p:sldId id="346" r:id="rId72"/>
    <p:sldId id="16777257" r:id="rId73"/>
    <p:sldId id="4100253" r:id="rId74"/>
    <p:sldId id="286" r:id="rId75"/>
    <p:sldId id="16777208" r:id="rId7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560591"/>
    <a:srgbClr val="1D9A78"/>
    <a:srgbClr val="AB20B6"/>
    <a:srgbClr val="000000"/>
    <a:srgbClr val="66CCFF"/>
    <a:srgbClr val="99CCFF"/>
    <a:srgbClr val="86CFE2"/>
    <a:srgbClr val="94C8ED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7" autoAdjust="0"/>
    <p:restoredTop sz="94690" autoAdjust="0"/>
  </p:normalViewPr>
  <p:slideViewPr>
    <p:cSldViewPr snapToGrid="0">
      <p:cViewPr varScale="1">
        <p:scale>
          <a:sx n="96" d="100"/>
          <a:sy n="96" d="100"/>
        </p:scale>
        <p:origin x="9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tableStyles" Target="tableStyle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pPr>
                <a:defRPr/>
              </a:pPr>
              <a:t>6</a:t>
            </a:fld>
            <a:endParaRPr lang="fr-FR" sz="14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401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1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1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6.xml"/><Relationship Id="rId4" Type="http://schemas.microsoft.com/office/2007/relationships/hdphoto" Target="../media/hdphoto6.wdp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6.xml"/><Relationship Id="rId4" Type="http://schemas.microsoft.com/office/2007/relationships/hdphoto" Target="../media/hdphoto7.wdp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1.png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15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7.xml"/><Relationship Id="rId4" Type="http://schemas.microsoft.com/office/2007/relationships/hdphoto" Target="../media/hdphoto6.wdp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7.xml"/><Relationship Id="rId4" Type="http://schemas.microsoft.com/office/2007/relationships/hdphoto" Target="../media/hdphoto7.wdp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1.png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8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8.xml"/><Relationship Id="rId4" Type="http://schemas.microsoft.com/office/2007/relationships/hdphoto" Target="../media/hdphoto6.wdp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8.xml"/><Relationship Id="rId4" Type="http://schemas.microsoft.com/office/2007/relationships/hdphoto" Target="../media/hdphoto7.wdp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1.png"/></Relationships>
</file>

<file path=ppt/slideLayouts/_rels/slideLayout2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2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20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9.xml"/><Relationship Id="rId4" Type="http://schemas.microsoft.com/office/2007/relationships/hdphoto" Target="../media/hdphoto6.wdp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9.xml"/><Relationship Id="rId4" Type="http://schemas.microsoft.com/office/2007/relationships/hdphoto" Target="../media/hdphoto7.wdp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1.png"/></Relationships>
</file>

<file path=ppt/slideLayouts/_rels/slideLayout2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2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2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0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0.xml"/><Relationship Id="rId4" Type="http://schemas.microsoft.com/office/2007/relationships/hdphoto" Target="../media/hdphoto6.wdp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0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1.png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3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5.png"/><Relationship Id="rId5" Type="http://schemas.openxmlformats.org/officeDocument/2006/relationships/image" Target="../media/image32.svg"/><Relationship Id="rId4" Type="http://schemas.openxmlformats.org/officeDocument/2006/relationships/image" Target="../media/image13.png"/></Relationships>
</file>

<file path=ppt/slideLayouts/_rels/slideLayout9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5.xml"/><Relationship Id="rId4" Type="http://schemas.microsoft.com/office/2007/relationships/hdphoto" Target="../media/hdphoto6.wdp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5.xml"/><Relationship Id="rId4" Type="http://schemas.microsoft.com/office/2007/relationships/hdphoto" Target="../media/hdphoto7.wdp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93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902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178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419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733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7866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91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2582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252664"/>
              <a:ext cx="13293200" cy="978086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6568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2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56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156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195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92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760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1754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416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6813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401569"/>
      </p:ext>
    </p:extLst>
  </p:cSld>
  <p:clrMapOvr>
    <a:masterClrMapping/>
  </p:clrMapOvr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87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914FAF1-C15C-51D7-6BA7-C4E301EA4B4A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41790EF-AEC4-A331-6D50-7339C437C53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41D68AB-7EA2-BE30-02AC-0972B8FC3040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A8683E8-A53F-F47B-13B6-C727CC8BEF8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A1D2F381-CDA0-E3FD-E9D1-F6BA28978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B8E5EE8F-DBAD-EDD2-2BE3-CAD971F4A4C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B33D666-3B79-09FF-2200-6FD6AA813366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64B322D8-55B6-787A-6D38-7ED4D59048A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001511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875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048877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584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49290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3297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6444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2429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2340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17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3350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3962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7054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604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557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9198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71885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798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33943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98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B53B14F-66DF-2AA0-7626-567B115A837E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0893F72-1E2F-E39D-AE19-F11AFE87545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F285DE2-A83A-DBBF-51D5-500863E004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99F219C-59E5-71DE-6335-A55E2345523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9312D8B2-55E8-B549-E45B-25A5B86A0D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5C9D1ED9-5E82-1048-BD6A-7E081B7806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FB03AA03-E62B-6833-0579-3A9756E9F8B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CF6164F-086F-D9E8-1D2C-2602704A2146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D103C1C7-9029-350A-00B5-9CC6A5E393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1048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8505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8061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67417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2090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45449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408521"/>
      </p:ext>
    </p:extLst>
  </p:cSld>
  <p:clrMapOvr>
    <a:masterClrMapping/>
  </p:clrMapOvr>
  <p:hf sldNum="0"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83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9292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68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0514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6311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343724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35556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7563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74652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naissances et notions de la séance">
  <p:cSld name="Connaissances et notions de la séance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8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88" name="Google Shape;288;p8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w="9525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8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0" name="Google Shape;290;p82"/>
          <p:cNvSpPr txBox="1">
            <a:spLocks noGrp="1"/>
          </p:cNvSpPr>
          <p:nvPr>
            <p:ph type="body" idx="1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82"/>
          <p:cNvSpPr txBox="1"/>
          <p:nvPr/>
        </p:nvSpPr>
        <p:spPr>
          <a:xfrm>
            <a:off x="5025418" y="2384963"/>
            <a:ext cx="5869201" cy="144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733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Connaissances et notions de la séance</a:t>
            </a:r>
            <a:endParaRPr/>
          </a:p>
        </p:txBody>
      </p:sp>
      <p:sp>
        <p:nvSpPr>
          <p:cNvPr id="292" name="Google Shape;292;p8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8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4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" name="Google Shape;294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821157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9997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1479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41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029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479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6478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0607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8471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40660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340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23564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8350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52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0945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7874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950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38129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39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08876"/>
      </p:ext>
    </p:extLst>
  </p:cSld>
  <p:clrMapOvr>
    <a:masterClrMapping/>
  </p:clrMapOvr>
  <p:hf sldNum="0"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58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721391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747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3862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5">
            <a:extLst>
              <a:ext uri="{FF2B5EF4-FFF2-40B4-BE49-F238E27FC236}">
                <a16:creationId xmlns:a16="http://schemas.microsoft.com/office/drawing/2014/main" id="{59B98598-333B-55E8-3EE7-2B013001041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633AE2-BDBD-D40E-8DC0-76E5DF74C56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9" name="Rectangle : coins arrondis 7">
              <a:extLst>
                <a:ext uri="{FF2B5EF4-FFF2-40B4-BE49-F238E27FC236}">
                  <a16:creationId xmlns:a16="http://schemas.microsoft.com/office/drawing/2014/main" id="{E5FE1A9F-C391-4561-FC92-42AD87AAFFEF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8">
              <a:extLst>
                <a:ext uri="{FF2B5EF4-FFF2-40B4-BE49-F238E27FC236}">
                  <a16:creationId xmlns:a16="http://schemas.microsoft.com/office/drawing/2014/main" id="{A621255A-9FB0-0433-C157-F19AC20EE18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1" name="Freeform 11">
            <a:extLst>
              <a:ext uri="{FF2B5EF4-FFF2-40B4-BE49-F238E27FC236}">
                <a16:creationId xmlns:a16="http://schemas.microsoft.com/office/drawing/2014/main" id="{C00B41A7-2E57-D503-DC1F-C8233B6EEF19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587EA6A-FD9A-7EC3-FA6C-13455625F67A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6740F0E-C07A-32C9-4759-523FBC9EF99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B64B6B5-79C0-6F78-204B-214B675FD4DC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EFE198-49A0-F5A4-81AA-1F0C0952E0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6" name="Titre 10">
            <a:extLst>
              <a:ext uri="{FF2B5EF4-FFF2-40B4-BE49-F238E27FC236}">
                <a16:creationId xmlns:a16="http://schemas.microsoft.com/office/drawing/2014/main" id="{44109849-78F3-57E7-4DD2-6B2CFDA9F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27" name="Espace réservé du contenu 14">
            <a:extLst>
              <a:ext uri="{FF2B5EF4-FFF2-40B4-BE49-F238E27FC236}">
                <a16:creationId xmlns:a16="http://schemas.microsoft.com/office/drawing/2014/main" id="{03BAC187-669B-A407-5157-728CD5D22CC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8" name="Picture 3" descr="Image générée">
            <a:extLst>
              <a:ext uri="{FF2B5EF4-FFF2-40B4-BE49-F238E27FC236}">
                <a16:creationId xmlns:a16="http://schemas.microsoft.com/office/drawing/2014/main" id="{A7ABF5AC-78B3-74AE-EC9C-B66BE85EF1D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>
            <a:extLst>
              <a:ext uri="{FF2B5EF4-FFF2-40B4-BE49-F238E27FC236}">
                <a16:creationId xmlns:a16="http://schemas.microsoft.com/office/drawing/2014/main" id="{66B4FA87-4382-57C0-885E-821171BF6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7E343FB-F853-C051-7240-48011CFAAD59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8793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3433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9850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864137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93119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6871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6244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8895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2593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48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78929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59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000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0663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3509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84787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2115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6565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68921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2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02759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9276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36052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842739"/>
      </p:ext>
    </p:extLst>
  </p:cSld>
  <p:clrMapOvr>
    <a:masterClrMapping/>
  </p:clrMapOvr>
  <p:hf sldNum="0" hdr="0" ftr="0" dt="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28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76938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5165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35847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5521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6852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83708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74066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513205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6307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2658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670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3559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9021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0564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5834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083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41494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7078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0172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4171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53966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3582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34111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9262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7562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38964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40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48855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2827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156041"/>
      </p:ext>
    </p:extLst>
  </p:cSld>
  <p:clrMapOvr>
    <a:masterClrMapping/>
  </p:clrMapOvr>
  <p:hf sldNum="0" hdr="0" ftr="0" dt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9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39400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5830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78750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68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728621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22020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298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1608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31518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666114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kern="0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9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00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90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615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06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1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80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262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40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9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492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1123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99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1696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4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89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959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8402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938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86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8081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711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5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340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2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425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301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7578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866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594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4478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3179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742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097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86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772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8238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214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786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902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17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95248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6429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9769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2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9144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38849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639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52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029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364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304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117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001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07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1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8894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581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49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29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817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86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170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858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06900C43-A4BC-B3D6-BB69-1241A36674AE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A657C321-2BD0-3E3B-6AD9-F1B6DBCE092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CD263446-E76C-AF54-8901-8AFCA929B5C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27BA2E55-9D4A-CAD5-85A3-D33472FA133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E376753F-27E7-A5CB-DF75-AF68B8D855D9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677F1C58-2244-A66D-73AC-827DE0CBBD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6913761A-806B-D69C-F6B3-9BF662EC8F2E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2E4A1044-36F1-149F-903C-76513D561B3E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9A8C69D0-84FB-6F00-CDB5-9D02675D2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F246A5DB-9222-3E65-DA99-182089BFBE4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757296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2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408299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5556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510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84226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37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79005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462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40454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4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5.xml"/><Relationship Id="rId18" Type="http://schemas.openxmlformats.org/officeDocument/2006/relationships/slideLayout" Target="../slideLayouts/slideLayout230.xml"/><Relationship Id="rId26" Type="http://schemas.openxmlformats.org/officeDocument/2006/relationships/slideLayout" Target="../slideLayouts/slideLayout238.xml"/><Relationship Id="rId3" Type="http://schemas.openxmlformats.org/officeDocument/2006/relationships/slideLayout" Target="../slideLayouts/slideLayout215.xml"/><Relationship Id="rId21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17" Type="http://schemas.openxmlformats.org/officeDocument/2006/relationships/slideLayout" Target="../slideLayouts/slideLayout229.xml"/><Relationship Id="rId25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14.xml"/><Relationship Id="rId16" Type="http://schemas.openxmlformats.org/officeDocument/2006/relationships/slideLayout" Target="../slideLayouts/slideLayout228.xml"/><Relationship Id="rId20" Type="http://schemas.openxmlformats.org/officeDocument/2006/relationships/slideLayout" Target="../slideLayouts/slideLayout232.xml"/><Relationship Id="rId29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24" Type="http://schemas.openxmlformats.org/officeDocument/2006/relationships/slideLayout" Target="../slideLayouts/slideLayout236.xml"/><Relationship Id="rId5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7.xml"/><Relationship Id="rId23" Type="http://schemas.openxmlformats.org/officeDocument/2006/relationships/slideLayout" Target="../slideLayouts/slideLayout235.xml"/><Relationship Id="rId28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22.xml"/><Relationship Id="rId19" Type="http://schemas.openxmlformats.org/officeDocument/2006/relationships/slideLayout" Target="../slideLayouts/slideLayout231.xml"/><Relationship Id="rId31" Type="http://schemas.openxmlformats.org/officeDocument/2006/relationships/theme" Target="../theme/theme10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slideLayout" Target="../slideLayouts/slideLayout226.xml"/><Relationship Id="rId22" Type="http://schemas.openxmlformats.org/officeDocument/2006/relationships/slideLayout" Target="../slideLayouts/slideLayout234.xml"/><Relationship Id="rId27" Type="http://schemas.openxmlformats.org/officeDocument/2006/relationships/slideLayout" Target="../slideLayouts/slideLayout239.xml"/><Relationship Id="rId30" Type="http://schemas.openxmlformats.org/officeDocument/2006/relationships/slideLayout" Target="../slideLayouts/slideLayout24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slideLayout" Target="../slideLayouts/slideLayout65.xml"/><Relationship Id="rId47" Type="http://schemas.openxmlformats.org/officeDocument/2006/relationships/slideLayout" Target="../slideLayouts/slideLayout70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slideLayout" Target="../slideLayouts/slideLayout68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slideLayout" Target="../slideLayouts/slideLayout67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slideLayout" Target="../slideLayouts/slideLayout66.xml"/><Relationship Id="rId48" Type="http://schemas.openxmlformats.org/officeDocument/2006/relationships/slideLayout" Target="../slideLayouts/slideLayout71.xml"/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6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theme" Target="../theme/theme5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26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5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20" Type="http://schemas.openxmlformats.org/officeDocument/2006/relationships/slideLayout" Target="../slideLayouts/slideLayout119.xml"/><Relationship Id="rId29" Type="http://schemas.openxmlformats.org/officeDocument/2006/relationships/theme" Target="../theme/theme6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2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23" Type="http://schemas.openxmlformats.org/officeDocument/2006/relationships/slideLayout" Target="../slideLayouts/slideLayout122.xml"/><Relationship Id="rId28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9.xml"/><Relationship Id="rId19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Relationship Id="rId22" Type="http://schemas.openxmlformats.org/officeDocument/2006/relationships/slideLayout" Target="../slideLayouts/slideLayout121.xml"/><Relationship Id="rId27" Type="http://schemas.openxmlformats.org/officeDocument/2006/relationships/slideLayout" Target="../slideLayouts/slideLayout12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26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30.xml"/><Relationship Id="rId21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5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slideLayout" Target="../slideLayouts/slideLayout147.xml"/><Relationship Id="rId29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24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23" Type="http://schemas.openxmlformats.org/officeDocument/2006/relationships/slideLayout" Target="../slideLayouts/slideLayout150.xml"/><Relationship Id="rId28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37.xml"/><Relationship Id="rId19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Relationship Id="rId22" Type="http://schemas.openxmlformats.org/officeDocument/2006/relationships/slideLayout" Target="../slideLayouts/slideLayout149.xml"/><Relationship Id="rId27" Type="http://schemas.openxmlformats.org/officeDocument/2006/relationships/slideLayout" Target="../slideLayouts/slideLayout154.xml"/><Relationship Id="rId30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26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5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29" Type="http://schemas.openxmlformats.org/officeDocument/2006/relationships/theme" Target="../theme/theme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24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23" Type="http://schemas.openxmlformats.org/officeDocument/2006/relationships/slideLayout" Target="../slideLayouts/slideLayout179.xml"/><Relationship Id="rId28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Relationship Id="rId22" Type="http://schemas.openxmlformats.org/officeDocument/2006/relationships/slideLayout" Target="../slideLayouts/slideLayout178.xml"/><Relationship Id="rId27" Type="http://schemas.openxmlformats.org/officeDocument/2006/relationships/slideLayout" Target="../slideLayouts/slideLayout1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" Type="http://schemas.openxmlformats.org/officeDocument/2006/relationships/slideLayout" Target="../slideLayouts/slideLayout187.xml"/><Relationship Id="rId21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theme" Target="../theme/theme9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79" r:id="rId20"/>
    <p:sldLayoutId id="2147484024" r:id="rId21"/>
    <p:sldLayoutId id="2147484025" r:id="rId22"/>
    <p:sldLayoutId id="214748402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  <p:sldLayoutId id="2147484005" r:id="rId13"/>
    <p:sldLayoutId id="2147484006" r:id="rId14"/>
    <p:sldLayoutId id="2147484007" r:id="rId15"/>
    <p:sldLayoutId id="2147484008" r:id="rId16"/>
    <p:sldLayoutId id="2147484009" r:id="rId17"/>
    <p:sldLayoutId id="2147484010" r:id="rId18"/>
    <p:sldLayoutId id="2147484011" r:id="rId19"/>
    <p:sldLayoutId id="2147484012" r:id="rId20"/>
    <p:sldLayoutId id="2147484013" r:id="rId21"/>
    <p:sldLayoutId id="2147484014" r:id="rId22"/>
    <p:sldLayoutId id="2147484015" r:id="rId23"/>
    <p:sldLayoutId id="2147484016" r:id="rId24"/>
    <p:sldLayoutId id="2147484017" r:id="rId25"/>
    <p:sldLayoutId id="2147484018" r:id="rId26"/>
    <p:sldLayoutId id="2147484019" r:id="rId27"/>
    <p:sldLayoutId id="2147484020" r:id="rId28"/>
    <p:sldLayoutId id="2147484021" r:id="rId29"/>
    <p:sldLayoutId id="2147484022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4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  <p:sldLayoutId id="2147483740" r:id="rId31"/>
    <p:sldLayoutId id="2147483741" r:id="rId32"/>
    <p:sldLayoutId id="2147483742" r:id="rId33"/>
    <p:sldLayoutId id="2147483743" r:id="rId34"/>
    <p:sldLayoutId id="2147483744" r:id="rId35"/>
    <p:sldLayoutId id="2147483745" r:id="rId36"/>
    <p:sldLayoutId id="2147483746" r:id="rId37"/>
    <p:sldLayoutId id="2147483747" r:id="rId38"/>
    <p:sldLayoutId id="2147483748" r:id="rId39"/>
    <p:sldLayoutId id="2147483749" r:id="rId40"/>
    <p:sldLayoutId id="2147483750" r:id="rId41"/>
    <p:sldLayoutId id="2147483751" r:id="rId42"/>
    <p:sldLayoutId id="2147483753" r:id="rId43"/>
    <p:sldLayoutId id="2147483754" r:id="rId44"/>
    <p:sldLayoutId id="2147483755" r:id="rId45"/>
    <p:sldLayoutId id="2147483756" r:id="rId46"/>
    <p:sldLayoutId id="2147483758" r:id="rId47"/>
    <p:sldLayoutId id="2147483759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  <p:sldLayoutId id="2147483781" r:id="rId21"/>
    <p:sldLayoutId id="2147483782" r:id="rId22"/>
    <p:sldLayoutId id="2147483783" r:id="rId23"/>
    <p:sldLayoutId id="2147483784" r:id="rId24"/>
    <p:sldLayoutId id="2147483785" r:id="rId25"/>
    <p:sldLayoutId id="2147483786" r:id="rId26"/>
    <p:sldLayoutId id="2147483787" r:id="rId27"/>
    <p:sldLayoutId id="214748378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0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3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4023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6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37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1" r:id="rId26"/>
    <p:sldLayoutId id="2147483932" r:id="rId27"/>
    <p:sldLayoutId id="214748393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8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9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8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3</a:t>
            </a:r>
            <a:endParaRPr lang="fr-FR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24725" y="4591216"/>
            <a:ext cx="4843667" cy="521999"/>
          </a:xfrm>
        </p:spPr>
        <p:txBody>
          <a:bodyPr/>
          <a:lstStyle/>
          <a:p>
            <a:r>
              <a:rPr lang="fr-FR" dirty="0"/>
              <a:t>La dispersion de la lumière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5127" y="4591216"/>
            <a:ext cx="1288409" cy="521999"/>
          </a:xfrm>
        </p:spPr>
        <p:txBody>
          <a:bodyPr/>
          <a:lstStyle/>
          <a:p>
            <a:r>
              <a:rPr lang="fr-FR" dirty="0"/>
              <a:t>Chapitre 2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127" y="5288319"/>
            <a:ext cx="1288409" cy="521999"/>
          </a:xfrm>
        </p:spPr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02706" y="5288318"/>
            <a:ext cx="5287701" cy="521999"/>
          </a:xfrm>
        </p:spPr>
        <p:txBody>
          <a:bodyPr>
            <a:noAutofit/>
          </a:bodyPr>
          <a:lstStyle/>
          <a:p>
            <a:pPr marL="285750" indent="-285750" defTabSz="342908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schemeClr val="bg1"/>
                </a:solidFill>
              </a:rPr>
              <a:t>Utiliser la synthèse additive des lumières pour </a:t>
            </a:r>
          </a:p>
          <a:p>
            <a:pPr marL="285750" indent="-285750" defTabSz="342908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schemeClr val="bg1"/>
                </a:solidFill>
              </a:rPr>
              <a:t>reproduire différentes couleurs.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724" y="3892643"/>
            <a:ext cx="4843667" cy="521999"/>
          </a:xfrm>
        </p:spPr>
        <p:txBody>
          <a:bodyPr/>
          <a:lstStyle/>
          <a:p>
            <a:r>
              <a:rPr lang="fr-FR" i="1" dirty="0">
                <a:sym typeface="Calibri"/>
              </a:rPr>
              <a:t>Signaux et informations</a:t>
            </a:r>
            <a:endParaRPr lang="fr-FR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126" y="3892643"/>
            <a:ext cx="1288409" cy="521999"/>
          </a:xfrm>
        </p:spPr>
        <p:txBody>
          <a:bodyPr/>
          <a:lstStyle/>
          <a:p>
            <a:r>
              <a:rPr lang="fr-MA" dirty="0"/>
              <a:t>Thème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757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3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Observez ces images : à votre avis, quel comportement positif met-elle en évidence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711ABA2-E926-3AF3-4FED-4AE7CC75FD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participer les élèves pour qu’ils expriment ce qu’ils comprennent de l’image.</a:t>
            </a:r>
          </a:p>
        </p:txBody>
      </p:sp>
      <p:pic>
        <p:nvPicPr>
          <p:cNvPr id="8" name="Google Shape;1049;p1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20610" y="2253837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50;p174"/>
          <p:cNvSpPr/>
          <p:nvPr/>
        </p:nvSpPr>
        <p:spPr>
          <a:xfrm rot="-710084">
            <a:off x="677102" y="1910273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51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487" y="2197857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52;p174"/>
          <p:cNvSpPr/>
          <p:nvPr/>
        </p:nvSpPr>
        <p:spPr>
          <a:xfrm rot="-710389">
            <a:off x="6794522" y="1768138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 en classe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4354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On doit travailler sérieusement.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7D86721-FA2F-182B-C71F-8FE819400D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recourt à l’alternance linguistique pour expliciter le comportement attendu.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7198" y="4539838"/>
            <a:ext cx="914400" cy="914400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8231802" y="4344878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10" name="Google Shape;1049;p1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0610" y="2253837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50;p174"/>
          <p:cNvSpPr/>
          <p:nvPr/>
        </p:nvSpPr>
        <p:spPr>
          <a:xfrm rot="-710084">
            <a:off x="677102" y="1910273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051;p1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487" y="2197857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052;p174"/>
          <p:cNvSpPr/>
          <p:nvPr/>
        </p:nvSpPr>
        <p:spPr>
          <a:xfrm rot="-710389">
            <a:off x="6794522" y="1768138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 en classe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995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59178237-8AFC-FF60-E281-6F5D5019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DB8B84D-2D86-0D25-B44E-2C709CB835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733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FD8494-C04D-886B-CCDD-83CDBC04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va commencer cette séance par un rappel sur la lumière polychromatique et monochromatique. </a:t>
            </a:r>
            <a:br>
              <a:rPr lang="fr-FR"/>
            </a:br>
            <a:r>
              <a:rPr lang="fr-FR"/>
              <a:t> Répondre par vrai ou faux.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8F0169-0FAB-BA21-E7D6-917A7EE20D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39803" y="1444963"/>
            <a:ext cx="103123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lumière blanche est constituée de plusieurs couleurs.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36243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224F13-F0AF-C1EC-8BC3-171B34B9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Exact.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7D8FE8-31CB-448B-743D-2E9F25D693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575573" y="1456124"/>
            <a:ext cx="1129630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lumière blanche est constituée de plusieurs couleurs.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9278" y="4264578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70BAFD4D-34FA-C42C-7B5A-6791FE312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23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9846B4-BE63-906D-B5A7-9ADD0EFEF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97400-155A-5CEC-EB4A-C645C309CA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532196" y="1102812"/>
            <a:ext cx="864274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La lumière blanche est une lumière polychromatique. 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815502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924738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95" y="2087547"/>
            <a:ext cx="3007245" cy="20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9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580E93-33C0-5E31-96B6-B2533A491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Oui, elle est constituée de plusieurs couleurs.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4163C0-240F-68F9-AA23-70FB2BFD8B0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9141" y="5603987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20487F64-F3CA-0BF9-1163-057B12017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77009B-617D-3C48-4B92-7E713750F6A0}"/>
              </a:ext>
            </a:extLst>
          </p:cNvPr>
          <p:cNvSpPr/>
          <p:nvPr/>
        </p:nvSpPr>
        <p:spPr>
          <a:xfrm>
            <a:off x="1532196" y="1102812"/>
            <a:ext cx="864274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La lumière blanche est une lumière polychromatique. 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FC135DFD-C5CD-8F2C-CDB7-779AFFC84665}"/>
              </a:ext>
            </a:extLst>
          </p:cNvPr>
          <p:cNvSpPr/>
          <p:nvPr/>
        </p:nvSpPr>
        <p:spPr>
          <a:xfrm>
            <a:off x="3052410" y="4815502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260DD049-D813-D661-03D0-174CAEFFB344}"/>
              </a:ext>
            </a:extLst>
          </p:cNvPr>
          <p:cNvSpPr/>
          <p:nvPr/>
        </p:nvSpPr>
        <p:spPr>
          <a:xfrm>
            <a:off x="6888075" y="4924738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01BF70D-ADA2-B23B-4902-C912AC504D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95" y="2087547"/>
            <a:ext cx="3007245" cy="20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04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091C87-4CCC-746E-8C88-1B7A1C800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6C4F97-271A-2A4D-1C82-BC3A3ECEC9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027465" y="1330052"/>
            <a:ext cx="964785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La lumière émise par cette lampe laser est monochromatique.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2675891" y="4923074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511556" y="5032310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4" name="Imag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2" b="9942"/>
          <a:stretch/>
        </p:blipFill>
        <p:spPr bwMode="auto">
          <a:xfrm>
            <a:off x="4450702" y="2142389"/>
            <a:ext cx="2792309" cy="223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696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5B8C9F-BDE0-910A-90DD-D779146DF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Sur leur ardoise, les élèves écrivent  vrai ou faux  ou l’enseignant.e désigne quelques -uns pour  répondre oralement.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81373F-993E-F84B-E726-5A3AB64DFC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Effectivement car on a une seule couleur qui est le rouge.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2622" y="5847247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AC39DDF1-ACF3-CC03-7361-5868E084C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F0ED23DE-5F86-D4BF-091A-9F8F13D9EEFA}"/>
              </a:ext>
            </a:extLst>
          </p:cNvPr>
          <p:cNvSpPr/>
          <p:nvPr/>
        </p:nvSpPr>
        <p:spPr>
          <a:xfrm>
            <a:off x="2675891" y="4923074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22E15DEE-D08F-3B13-A266-17965D9172B3}"/>
              </a:ext>
            </a:extLst>
          </p:cNvPr>
          <p:cNvSpPr/>
          <p:nvPr/>
        </p:nvSpPr>
        <p:spPr>
          <a:xfrm>
            <a:off x="6511556" y="5032310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B191D3-BC7D-8206-7353-716582A517E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2" b="9942"/>
          <a:stretch/>
        </p:blipFill>
        <p:spPr bwMode="auto">
          <a:xfrm>
            <a:off x="4450702" y="2142389"/>
            <a:ext cx="2792309" cy="223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BAB91D-4F80-B01B-605A-60CB2A6449ED}"/>
              </a:ext>
            </a:extLst>
          </p:cNvPr>
          <p:cNvSpPr/>
          <p:nvPr/>
        </p:nvSpPr>
        <p:spPr>
          <a:xfrm>
            <a:off x="1027465" y="1330052"/>
            <a:ext cx="964785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La lumière émise par cette lampe laser est monochromatique.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73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329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9884333F-D1ED-E8AD-9668-137BE9F1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0DEDF470-23A3-B583-9FCE-F565882FBD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558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11" y="4881514"/>
            <a:ext cx="1407669" cy="1213984"/>
          </a:xfrm>
          <a:prstGeom prst="rect">
            <a:avLst/>
          </a:prstGeom>
        </p:spPr>
      </p:pic>
      <p:pic>
        <p:nvPicPr>
          <p:cNvPr id="14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753480" y="5243803"/>
            <a:ext cx="8428186" cy="6027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54633" y="1049914"/>
            <a:ext cx="111938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2400" dirty="0"/>
              <a:t>En salle de spectacle à l’aide des projecteurs, des faisceaux de lumières colorées balaient la scène.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03745" y="5277462"/>
            <a:ext cx="8428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Comment obtenir ces lumières colorées avec des projecteurs?</a:t>
            </a:r>
          </a:p>
        </p:txBody>
      </p:sp>
      <p:pic>
        <p:nvPicPr>
          <p:cNvPr id="20" name="Image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93459" y="1880910"/>
            <a:ext cx="4383741" cy="279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7492434-FE78-26D4-4ACD-D82B5D3E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d’aborder notre tâche d’aujourd’hui, je vais vous présenter la situation suivante: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2FA67BD-3B9E-4B69-F250-956D6618FE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5842"/>
            <a:ext cx="10529705" cy="350783"/>
          </a:xfrm>
        </p:spPr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présente la situation mais il peut réaliser l’expérience avec deux ou trois lampes de couleur différente si le matériel disponible le permet .</a:t>
            </a:r>
          </a:p>
        </p:txBody>
      </p:sp>
    </p:spTree>
    <p:extLst>
      <p:ext uri="{BB962C8B-B14F-4D97-AF65-F5344CB8AC3E}">
        <p14:creationId xmlns:p14="http://schemas.microsoft.com/office/powerpoint/2010/main" val="302550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257011" y="4177131"/>
            <a:ext cx="9704214" cy="16217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</a:rPr>
              <a:t>Quelques réponses possibles: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</a:rPr>
              <a:t>Il y a mélange des couleurs comme la peinture.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</a:rPr>
              <a:t>Les projecteurs « fabriquent » les couleurs.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</a:rPr>
              <a:t>La couleur blanche vient d’une lumière spéciale ….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EF49C8-2133-8D13-CDCA-C0999A143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Proposer des réponses à cette question.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7885384-6FC1-452C-9DC1-8CB90077C38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5842"/>
            <a:ext cx="10529705" cy="418961"/>
          </a:xfrm>
        </p:spPr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présente la situation mais il peut réaliser l’expérience avec deux ou trois lampes de couleur différente si le matériel est disponible . Exploiter les réponses pour présenter la tâche de la séance.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EA49DC-B632-BF44-F79E-F889BB6B0CA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1930" y="1204174"/>
            <a:ext cx="4383741" cy="265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3303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774699" y="3191193"/>
            <a:ext cx="1091021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pic>
        <p:nvPicPr>
          <p:cNvPr id="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279355" y="3295610"/>
            <a:ext cx="10405561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kern="0" dirty="0"/>
              <a:t>Utiliser </a:t>
            </a:r>
            <a:r>
              <a:rPr lang="fr-FR" b="1" kern="0" dirty="0">
                <a:solidFill>
                  <a:srgbClr val="FF0000"/>
                </a:solidFill>
              </a:rPr>
              <a:t>la synthèse additive des lumières</a:t>
            </a:r>
            <a:r>
              <a:rPr lang="fr-FR" b="1" kern="0" dirty="0"/>
              <a:t> pour reproduire </a:t>
            </a:r>
            <a:r>
              <a:rPr lang="fr-FR" b="1" kern="0" dirty="0">
                <a:solidFill>
                  <a:srgbClr val="FF0000"/>
                </a:solidFill>
              </a:rPr>
              <a:t>différentes couleurs</a:t>
            </a:r>
            <a:endParaRPr lang="fr-BE" b="1" kern="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2DAD64-2DD3-BBD8-4A99-BE59CE83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r>
              <a:rPr lang="fr-FR" dirty="0"/>
              <a:t>À la fin de cette séance, vous serez capables d’utiliser la synthèse additive des lumières rouges, vertes et bleues pour reproduire différentes couleurs.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98BC4FDD-3956-D89B-F7D2-8C5D4D360D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Bien expliquer la tâche en revenant à la situation déclenchante.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4158" y="1204565"/>
            <a:ext cx="9584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Un </a:t>
            </a:r>
            <a:r>
              <a:rPr lang="fr-FR" sz="2400" b="1" dirty="0">
                <a:solidFill>
                  <a:srgbClr val="FF0000"/>
                </a:solidFill>
              </a:rPr>
              <a:t>filtre</a:t>
            </a:r>
            <a:r>
              <a:rPr lang="fr-FR" sz="2400" dirty="0"/>
              <a:t> </a:t>
            </a:r>
            <a:r>
              <a:rPr lang="fr-FR" sz="2400" b="1" dirty="0"/>
              <a:t>absorbe </a:t>
            </a:r>
            <a:r>
              <a:rPr lang="fr-FR" sz="2400" dirty="0"/>
              <a:t>certaines couleurs et en </a:t>
            </a:r>
            <a:r>
              <a:rPr lang="fr-FR" sz="2400" b="1" dirty="0"/>
              <a:t>laisse passer </a:t>
            </a:r>
            <a:r>
              <a:rPr lang="fr-FR" sz="2400" dirty="0"/>
              <a:t>d’autres.</a:t>
            </a:r>
          </a:p>
        </p:txBody>
      </p:sp>
      <p:pic>
        <p:nvPicPr>
          <p:cNvPr id="17" name="Image 16"/>
          <p:cNvPicPr/>
          <p:nvPr/>
        </p:nvPicPr>
        <p:blipFill>
          <a:blip r:embed="rId3"/>
          <a:srcRect l="13791" t="27569" r="38657" b="45840"/>
          <a:stretch>
            <a:fillRect/>
          </a:stretch>
        </p:blipFill>
        <p:spPr bwMode="auto">
          <a:xfrm>
            <a:off x="3319526" y="2062813"/>
            <a:ext cx="4322035" cy="127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17"/>
          <p:cNvPicPr/>
          <p:nvPr/>
        </p:nvPicPr>
        <p:blipFill>
          <a:blip r:embed="rId3"/>
          <a:srcRect l="13791" t="60033" r="38657" b="12561"/>
          <a:stretch>
            <a:fillRect/>
          </a:stretch>
        </p:blipFill>
        <p:spPr bwMode="auto">
          <a:xfrm>
            <a:off x="3319526" y="4373851"/>
            <a:ext cx="4322035" cy="135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52FD8DD-7A05-12C5-EF28-FF3C05B9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de pouvoir utiliser la synthèse additive des lumières, je vais vous présenter les filtres, les différents types de couleurs et leur superposition. Soyez attentifs.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DE56E3-DF77-6252-0D88-BAA78AA1289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présente les filtres et peut réaliser des expériences avec différents filtres ainsi que la superposition des couleurs si le matériel est disponible..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0A16EC-94C1-345B-6CDA-01DD628C7F0D}"/>
              </a:ext>
            </a:extLst>
          </p:cNvPr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62D0F420-777E-AC23-5975-9F52440E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de pouvoir utiliser la synthèse additive des lumières, je vais vous présenter les filtres, les différents types de couleurs et leur superposition. Soyez attentifs.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AD23A25-E45B-AB28-B0E0-4D61B774B4B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présente les filtres et peut réaliser des expériences avec différents filtres ainsi que la superposition des couleurs si le matériel est disponible..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EF45E9-0B28-16A8-4011-8E02D2C1DF71}"/>
              </a:ext>
            </a:extLst>
          </p:cNvPr>
          <p:cNvSpPr/>
          <p:nvPr/>
        </p:nvSpPr>
        <p:spPr>
          <a:xfrm>
            <a:off x="435398" y="1076135"/>
            <a:ext cx="95846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1" dirty="0"/>
              <a:t>Les couleurs primaires</a:t>
            </a:r>
            <a:r>
              <a:rPr lang="fr-FR" sz="2800" dirty="0"/>
              <a:t>: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                                                 le rouge </a:t>
            </a:r>
            <a:r>
              <a:rPr lang="fr-FR" sz="2800" dirty="0"/>
              <a:t>, </a:t>
            </a:r>
            <a:r>
              <a:rPr lang="fr-FR" sz="2800" b="1" dirty="0">
                <a:solidFill>
                  <a:srgbClr val="1D9A78"/>
                </a:solidFill>
              </a:rPr>
              <a:t>le vert </a:t>
            </a:r>
            <a:r>
              <a:rPr lang="fr-FR" sz="2800" dirty="0"/>
              <a:t>et </a:t>
            </a:r>
            <a:r>
              <a:rPr lang="fr-FR" sz="2800" b="1" dirty="0">
                <a:solidFill>
                  <a:srgbClr val="0070C0"/>
                </a:solidFill>
              </a:rPr>
              <a:t>le bleu</a:t>
            </a:r>
            <a:r>
              <a:rPr lang="fr-FR" sz="2800" dirty="0"/>
              <a:t>.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23A6AE5-ACF0-7E62-54B0-4ABEC05FBF4D}"/>
              </a:ext>
            </a:extLst>
          </p:cNvPr>
          <p:cNvGrpSpPr/>
          <p:nvPr/>
        </p:nvGrpSpPr>
        <p:grpSpPr>
          <a:xfrm>
            <a:off x="-1382082" y="2455313"/>
            <a:ext cx="7884000" cy="523220"/>
            <a:chOff x="655120" y="3089397"/>
            <a:chExt cx="7884000" cy="5232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6F0D1C-CD36-A9DA-38B8-2575E7E96FB5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dirty="0"/>
                <a:t>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Jaune</a:t>
              </a:r>
              <a:r>
                <a:rPr lang="fr-FR" sz="2800" dirty="0"/>
                <a:t>.</a:t>
              </a:r>
            </a:p>
          </p:txBody>
        </p:sp>
        <p:sp>
          <p:nvSpPr>
            <p:cNvPr id="17" name="Flèche droite 17">
              <a:extLst>
                <a:ext uri="{FF2B5EF4-FFF2-40B4-BE49-F238E27FC236}">
                  <a16:creationId xmlns:a16="http://schemas.microsoft.com/office/drawing/2014/main" id="{2B583ECA-D82C-F586-9921-409E17AB2B93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3B730F6B-63EB-1961-1BEF-3CA8ACD6F376}"/>
              </a:ext>
            </a:extLst>
          </p:cNvPr>
          <p:cNvPicPr/>
          <p:nvPr/>
        </p:nvPicPr>
        <p:blipFill>
          <a:blip r:embed="rId3"/>
          <a:srcRect l="40871" t="24796" r="22975" b="15334"/>
          <a:stretch>
            <a:fillRect/>
          </a:stretch>
        </p:blipFill>
        <p:spPr bwMode="auto">
          <a:xfrm>
            <a:off x="8539120" y="3210265"/>
            <a:ext cx="3276000" cy="28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06CABB55-2A71-AF5F-6FFF-38C83F4FB079}"/>
              </a:ext>
            </a:extLst>
          </p:cNvPr>
          <p:cNvGrpSpPr/>
          <p:nvPr/>
        </p:nvGrpSpPr>
        <p:grpSpPr>
          <a:xfrm>
            <a:off x="-1474886" y="3246128"/>
            <a:ext cx="7884000" cy="523220"/>
            <a:chOff x="655120" y="3089397"/>
            <a:chExt cx="7884000" cy="52322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B02210-4BF0-0EEB-8506-AA4603129CB4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Bleu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dirty="0"/>
                <a:t>                        </a:t>
              </a:r>
              <a:r>
                <a:rPr lang="fr-FR" sz="280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AB20B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Magenta</a:t>
              </a:r>
              <a:endParaRPr lang="fr-FR" sz="2800" dirty="0"/>
            </a:p>
          </p:txBody>
        </p:sp>
        <p:sp>
          <p:nvSpPr>
            <p:cNvPr id="21" name="Flèche droite 17">
              <a:extLst>
                <a:ext uri="{FF2B5EF4-FFF2-40B4-BE49-F238E27FC236}">
                  <a16:creationId xmlns:a16="http://schemas.microsoft.com/office/drawing/2014/main" id="{7A1ECB1A-9C66-D656-FCB3-92BBE2FDFE12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9E0A907-7FCB-D0EB-D965-0D35BE81FFCD}"/>
              </a:ext>
            </a:extLst>
          </p:cNvPr>
          <p:cNvGrpSpPr/>
          <p:nvPr/>
        </p:nvGrpSpPr>
        <p:grpSpPr>
          <a:xfrm>
            <a:off x="-1594894" y="4036943"/>
            <a:ext cx="7884000" cy="523220"/>
            <a:chOff x="655120" y="3089397"/>
            <a:chExt cx="7884000" cy="5232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EF33CA8-2265-811A-C133-BE0192D159D4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0070C0"/>
                  </a:solidFill>
                </a:rPr>
                <a:t> Bleu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66CC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Cyan</a:t>
              </a:r>
              <a:r>
                <a:rPr lang="fr-FR" sz="2800" dirty="0"/>
                <a:t>.</a:t>
              </a:r>
            </a:p>
          </p:txBody>
        </p:sp>
        <p:sp>
          <p:nvSpPr>
            <p:cNvPr id="24" name="Flèche droite 17">
              <a:extLst>
                <a:ext uri="{FF2B5EF4-FFF2-40B4-BE49-F238E27FC236}">
                  <a16:creationId xmlns:a16="http://schemas.microsoft.com/office/drawing/2014/main" id="{DB5F8CE3-0D94-018C-867A-DA6BDB4A4B2E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B3CDD2F-CAEB-3076-ECBC-E8FCA88812A4}"/>
              </a:ext>
            </a:extLst>
          </p:cNvPr>
          <p:cNvGrpSpPr/>
          <p:nvPr/>
        </p:nvGrpSpPr>
        <p:grpSpPr>
          <a:xfrm>
            <a:off x="-469887" y="4827759"/>
            <a:ext cx="7884000" cy="523220"/>
            <a:chOff x="655120" y="3089397"/>
            <a:chExt cx="7884000" cy="5232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BB92131-D84D-B68B-4B49-3A00EE0FD822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</a:rPr>
                <a:t>                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b="1" dirty="0"/>
                <a:t>+ </a:t>
              </a:r>
              <a:r>
                <a:rPr lang="fr-FR" sz="2800" b="1" dirty="0">
                  <a:solidFill>
                    <a:srgbClr val="0070C0"/>
                  </a:solidFill>
                </a:rPr>
                <a:t>Bleu                      </a:t>
              </a:r>
              <a:r>
                <a:rPr lang="fr-FR" sz="2800" b="1" spc="50" dirty="0">
                  <a:ln w="9525" cmpd="sng">
                    <a:solidFill>
                      <a:schemeClr val="bg1"/>
                    </a:solidFill>
                    <a:prstDash val="solid"/>
                  </a:ln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Blanc</a:t>
              </a:r>
              <a:endParaRPr lang="fr-FR" sz="2800" dirty="0"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Flèche droite 17">
              <a:extLst>
                <a:ext uri="{FF2B5EF4-FFF2-40B4-BE49-F238E27FC236}">
                  <a16:creationId xmlns:a16="http://schemas.microsoft.com/office/drawing/2014/main" id="{8A3BB1B4-5043-A8CF-A0B3-CE3E4AE13A1C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C3E5583-6E60-5485-B2EC-A81CAFDF302D}"/>
              </a:ext>
            </a:extLst>
          </p:cNvPr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9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613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0"/>
          <p:cNvSpPr txBox="1">
            <a:spLocks noGrp="1"/>
          </p:cNvSpPr>
          <p:nvPr>
            <p:ph type="body" idx="1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85223" y="5228780"/>
            <a:ext cx="10923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On demande </a:t>
            </a:r>
            <a:r>
              <a:rPr lang="fr-MA" sz="2400" b="1" dirty="0"/>
              <a:t>d’identifier la couleur </a:t>
            </a:r>
            <a:r>
              <a:rPr lang="fr-MA" sz="2400" dirty="0"/>
              <a:t>de la lumière </a:t>
            </a:r>
            <a:r>
              <a:rPr lang="fr-MA" sz="2400" b="1" dirty="0"/>
              <a:t>reproduite </a:t>
            </a:r>
            <a:r>
              <a:rPr lang="fr-MA" sz="2400" dirty="0"/>
              <a:t>après </a:t>
            </a:r>
            <a:r>
              <a:rPr lang="fr-MA" sz="2400" b="1" dirty="0"/>
              <a:t>la superposition </a:t>
            </a:r>
            <a:r>
              <a:rPr lang="fr-MA" sz="2400" dirty="0"/>
              <a:t>de quelques lumières. </a:t>
            </a:r>
            <a:endParaRPr lang="fr-FR" sz="2400" dirty="0"/>
          </a:p>
        </p:txBody>
      </p:sp>
      <p:pic>
        <p:nvPicPr>
          <p:cNvPr id="11" name="Image 10"/>
          <p:cNvPicPr/>
          <p:nvPr/>
        </p:nvPicPr>
        <p:blipFill>
          <a:blip r:embed="rId3"/>
          <a:srcRect l="12133" t="32953" r="12285" b="30342"/>
          <a:stretch>
            <a:fillRect/>
          </a:stretch>
        </p:blipFill>
        <p:spPr bwMode="auto">
          <a:xfrm>
            <a:off x="251012" y="1470212"/>
            <a:ext cx="11772499" cy="375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9A5C5324-2FBC-7EDA-316A-6B82CC57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Voici notre tâche principale. Je vais vous montrer comment reproduire une couleur en utilisant la synthèse additive des couleurs.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C734DF1-9204-8292-2147-F751D6B8E4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L’expérience a un rôle très important..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ACC274B-0DF5-81E9-EFE9-CD3139AB2667}"/>
              </a:ext>
            </a:extLst>
          </p:cNvPr>
          <p:cNvSpPr/>
          <p:nvPr/>
        </p:nvSpPr>
        <p:spPr>
          <a:xfrm>
            <a:off x="382322" y="3429000"/>
            <a:ext cx="7615266" cy="1021626"/>
          </a:xfrm>
          <a:prstGeom prst="ellipse">
            <a:avLst/>
          </a:prstGeom>
          <a:noFill/>
          <a:ln w="571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63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DA705-6E41-C251-F7BD-970374BAE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cette tâche je suis les étapes suivantes: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B3D1B-F629-19B3-191B-B443FA0E60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Soyez attentifs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0AFAA39-3302-7B80-8421-62AD7176C6A9}"/>
              </a:ext>
            </a:extLst>
          </p:cNvPr>
          <p:cNvGrpSpPr/>
          <p:nvPr/>
        </p:nvGrpSpPr>
        <p:grpSpPr>
          <a:xfrm>
            <a:off x="454895" y="1610436"/>
            <a:ext cx="10934192" cy="696036"/>
            <a:chOff x="454895" y="1460310"/>
            <a:chExt cx="10934192" cy="6960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51406B-85F8-2655-D141-1FE97C697163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Je précise la zone recherchée. </a:t>
              </a: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DAE8AAF-4D02-9E70-C49B-662E9F2C1326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B84CC1F-D4DD-EF91-56E6-6E9CB0EA7992}"/>
              </a:ext>
            </a:extLst>
          </p:cNvPr>
          <p:cNvGrpSpPr/>
          <p:nvPr/>
        </p:nvGrpSpPr>
        <p:grpSpPr>
          <a:xfrm>
            <a:off x="454895" y="3043451"/>
            <a:ext cx="10934192" cy="696036"/>
            <a:chOff x="454895" y="1460310"/>
            <a:chExt cx="10934192" cy="6960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53373F-A007-4E7F-434E-6B2B09206521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J’identifie les lumières superposées dans cette zone. </a:t>
              </a: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9F6DAC8A-6FD9-FBF6-EB8A-3B42DD529449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2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7128755-D0F7-9255-A19F-B4011C67BF6F}"/>
              </a:ext>
            </a:extLst>
          </p:cNvPr>
          <p:cNvGrpSpPr/>
          <p:nvPr/>
        </p:nvGrpSpPr>
        <p:grpSpPr>
          <a:xfrm>
            <a:off x="454895" y="4408228"/>
            <a:ext cx="10934192" cy="696036"/>
            <a:chOff x="454895" y="1460310"/>
            <a:chExt cx="10934192" cy="69603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45D4EB-625B-B02A-BA21-D50456F56A12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J’identifie la lumière colorée obtenue.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8E068E3-FDC6-0FCD-3481-32F7BF39A0DD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3</a:t>
              </a:r>
            </a:p>
          </p:txBody>
        </p:sp>
      </p:grpSp>
      <p:pic>
        <p:nvPicPr>
          <p:cNvPr id="14" name="Image 9">
            <a:extLst>
              <a:ext uri="{FF2B5EF4-FFF2-40B4-BE49-F238E27FC236}">
                <a16:creationId xmlns:a16="http://schemas.microsoft.com/office/drawing/2014/main" id="{1F4B839C-2AF9-007A-3BF2-78E4B87F2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1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8" name="Image 17"/>
          <p:cNvPicPr/>
          <p:nvPr/>
        </p:nvPicPr>
        <p:blipFill>
          <a:blip r:embed="rId3"/>
          <a:srcRect l="12691" t="71615" r="12137" b="21854"/>
          <a:stretch>
            <a:fillRect/>
          </a:stretch>
        </p:blipFill>
        <p:spPr bwMode="auto">
          <a:xfrm>
            <a:off x="227288" y="1466659"/>
            <a:ext cx="11180277" cy="5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 18"/>
          <p:cNvPicPr/>
          <p:nvPr/>
        </p:nvPicPr>
        <p:blipFill>
          <a:blip r:embed="rId4"/>
          <a:srcRect l="50229" t="32790" r="19673" b="21533"/>
          <a:stretch>
            <a:fillRect/>
          </a:stretch>
        </p:blipFill>
        <p:spPr bwMode="auto">
          <a:xfrm>
            <a:off x="6063725" y="2078735"/>
            <a:ext cx="3593147" cy="282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llipse 16"/>
          <p:cNvSpPr/>
          <p:nvPr/>
        </p:nvSpPr>
        <p:spPr>
          <a:xfrm>
            <a:off x="6644283" y="4193306"/>
            <a:ext cx="942392" cy="485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82321" y="2565496"/>
            <a:ext cx="5866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Dans </a:t>
            </a:r>
            <a:r>
              <a:rPr lang="fr-MA" sz="2400" b="1" dirty="0"/>
              <a:t>la zone 1</a:t>
            </a:r>
          </a:p>
          <a:p>
            <a:pPr algn="ctr"/>
            <a:r>
              <a:rPr lang="fr-MA" sz="2400" b="1" dirty="0"/>
              <a:t> </a:t>
            </a:r>
          </a:p>
          <a:p>
            <a:r>
              <a:rPr lang="fr-MA" sz="2400" dirty="0"/>
              <a:t>il y a une seule lumière : </a:t>
            </a:r>
            <a:r>
              <a:rPr lang="fr-MA" sz="2400" b="1" dirty="0">
                <a:solidFill>
                  <a:srgbClr val="00B050"/>
                </a:solidFill>
              </a:rPr>
              <a:t>lumière verte </a:t>
            </a:r>
          </a:p>
          <a:p>
            <a:r>
              <a:rPr lang="fr-MA" sz="2400" dirty="0"/>
              <a:t>qui est une couleur primaire.</a:t>
            </a:r>
            <a:endParaRPr lang="fr-FR" sz="2400" dirty="0"/>
          </a:p>
        </p:txBody>
      </p:sp>
      <p:sp>
        <p:nvSpPr>
          <p:cNvPr id="25" name="ZoneTexte 24"/>
          <p:cNvSpPr txBox="1"/>
          <p:nvPr/>
        </p:nvSpPr>
        <p:spPr>
          <a:xfrm>
            <a:off x="2706070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407639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9473731" y="5598907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6109" y="5525849"/>
            <a:ext cx="1873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Rouge + bleu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50140" y="5552744"/>
            <a:ext cx="1825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Rouge + vert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765780" y="5600975"/>
            <a:ext cx="707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Vert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4258237" y="2834845"/>
            <a:ext cx="2797402" cy="1477180"/>
            <a:chOff x="4805084" y="2386603"/>
            <a:chExt cx="3723860" cy="1486501"/>
          </a:xfrm>
        </p:grpSpPr>
        <p:cxnSp>
          <p:nvCxnSpPr>
            <p:cNvPr id="32" name="Connecteur droit avec flèche 31"/>
            <p:cNvCxnSpPr/>
            <p:nvPr/>
          </p:nvCxnSpPr>
          <p:spPr>
            <a:xfrm>
              <a:off x="5976591" y="2433863"/>
              <a:ext cx="2552353" cy="1439241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flipH="1" flipV="1">
              <a:off x="4805084" y="2386603"/>
              <a:ext cx="1176965" cy="36382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/>
          <p:cNvSpPr txBox="1"/>
          <p:nvPr/>
        </p:nvSpPr>
        <p:spPr>
          <a:xfrm>
            <a:off x="1223894" y="4443824"/>
            <a:ext cx="3998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Sa couleur est donc:</a:t>
            </a:r>
            <a:endParaRPr lang="fr-FR" sz="2400" b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AA3B7B6-6D53-3767-9E69-7AF40904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Je commence par la couleur de la zone 1.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02438FB-3F40-F619-61D6-E7939AC089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constater les couleurs superposées dans la zone 1.</a:t>
            </a:r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72E58EFE-564C-B6DC-F7F4-AAF564E31B73}"/>
              </a:ext>
            </a:extLst>
          </p:cNvPr>
          <p:cNvSpPr/>
          <p:nvPr/>
        </p:nvSpPr>
        <p:spPr>
          <a:xfrm>
            <a:off x="9585450" y="5571611"/>
            <a:ext cx="424561" cy="424561"/>
          </a:xfrm>
          <a:prstGeom prst="mathMultiply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1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9" name="Image 18"/>
          <p:cNvPicPr/>
          <p:nvPr/>
        </p:nvPicPr>
        <p:blipFill>
          <a:blip r:embed="rId3"/>
          <a:srcRect l="50229" t="32790" r="19673" b="21533"/>
          <a:stretch>
            <a:fillRect/>
          </a:stretch>
        </p:blipFill>
        <p:spPr bwMode="auto">
          <a:xfrm>
            <a:off x="6764655" y="1559653"/>
            <a:ext cx="3593147" cy="282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llipse 16"/>
          <p:cNvSpPr/>
          <p:nvPr/>
        </p:nvSpPr>
        <p:spPr>
          <a:xfrm>
            <a:off x="8029785" y="3641386"/>
            <a:ext cx="942392" cy="485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616109" y="2063045"/>
            <a:ext cx="5866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Dans </a:t>
            </a:r>
            <a:r>
              <a:rPr lang="fr-MA" sz="2400" b="1" dirty="0"/>
              <a:t>la zone 2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il y a superposition de trois couleurs: bleue, rouge et verte.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0249584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482189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3826305" y="5535132"/>
            <a:ext cx="648000" cy="46166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X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3040" y="5522637"/>
            <a:ext cx="3686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Rouge + bleu + vert = blanc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50140" y="5552744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Rouge + vert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98129" y="5569332"/>
            <a:ext cx="1515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Bleu +Vert</a:t>
            </a:r>
          </a:p>
        </p:txBody>
      </p:sp>
      <p:pic>
        <p:nvPicPr>
          <p:cNvPr id="20" name="Image 19"/>
          <p:cNvPicPr/>
          <p:nvPr/>
        </p:nvPicPr>
        <p:blipFill>
          <a:blip r:embed="rId4" cstate="print"/>
          <a:srcRect l="12591" t="87928" r="12312" b="7338"/>
          <a:stretch>
            <a:fillRect/>
          </a:stretch>
        </p:blipFill>
        <p:spPr bwMode="auto">
          <a:xfrm>
            <a:off x="3114261" y="1081286"/>
            <a:ext cx="7243542" cy="42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e 15"/>
          <p:cNvGrpSpPr/>
          <p:nvPr/>
        </p:nvGrpSpPr>
        <p:grpSpPr>
          <a:xfrm>
            <a:off x="4805084" y="2386603"/>
            <a:ext cx="3723860" cy="1486501"/>
            <a:chOff x="4805084" y="2386603"/>
            <a:chExt cx="3723860" cy="1486501"/>
          </a:xfrm>
        </p:grpSpPr>
        <p:cxnSp>
          <p:nvCxnSpPr>
            <p:cNvPr id="7" name="Connecteur droit avec flèche 6"/>
            <p:cNvCxnSpPr/>
            <p:nvPr/>
          </p:nvCxnSpPr>
          <p:spPr>
            <a:xfrm>
              <a:off x="5976591" y="2433863"/>
              <a:ext cx="2552353" cy="1439241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H="1" flipV="1">
              <a:off x="4805084" y="2386603"/>
              <a:ext cx="1176965" cy="36382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/>
          <p:cNvSpPr txBox="1"/>
          <p:nvPr/>
        </p:nvSpPr>
        <p:spPr>
          <a:xfrm>
            <a:off x="825863" y="3768311"/>
            <a:ext cx="5342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/>
              <a:t>On a : bleu + rouge + vert = blanc</a:t>
            </a:r>
            <a:endParaRPr lang="fr-FR" sz="2800" b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F3DFFC9-97A9-8037-292D-B93CBC3D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Maintenant la couleur de la zone 2.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AB3345C-03DD-A980-FE8A-D32EB4F291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constater les couleurs superposées dans la zone 2.</a:t>
            </a:r>
          </a:p>
        </p:txBody>
      </p:sp>
    </p:spTree>
    <p:extLst>
      <p:ext uri="{BB962C8B-B14F-4D97-AF65-F5344CB8AC3E}">
        <p14:creationId xmlns:p14="http://schemas.microsoft.com/office/powerpoint/2010/main" val="417725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/>
      <p:bldP spid="25" grpId="0" animBg="1"/>
      <p:bldP spid="26" grpId="0" animBg="1"/>
      <p:bldP spid="27" grpId="0" animBg="1"/>
      <p:bldP spid="28" grpId="0"/>
      <p:bldP spid="29" grpId="0"/>
      <p:bldP spid="30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9" name="Image 18"/>
          <p:cNvPicPr/>
          <p:nvPr/>
        </p:nvPicPr>
        <p:blipFill>
          <a:blip r:embed="rId3"/>
          <a:srcRect l="50229" t="32790" r="19673" b="21533"/>
          <a:stretch>
            <a:fillRect/>
          </a:stretch>
        </p:blipFill>
        <p:spPr bwMode="auto">
          <a:xfrm>
            <a:off x="6762420" y="1594648"/>
            <a:ext cx="3593147" cy="282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llipse 16"/>
          <p:cNvSpPr/>
          <p:nvPr/>
        </p:nvSpPr>
        <p:spPr>
          <a:xfrm>
            <a:off x="8558993" y="3376929"/>
            <a:ext cx="942392" cy="485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616109" y="1883745"/>
            <a:ext cx="57915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Dans </a:t>
            </a:r>
            <a:r>
              <a:rPr lang="fr-MA" sz="2400" b="1" dirty="0"/>
              <a:t>la zone 3 </a:t>
            </a:r>
          </a:p>
          <a:p>
            <a:pPr>
              <a:lnSpc>
                <a:spcPct val="150000"/>
              </a:lnSpc>
            </a:pPr>
            <a:r>
              <a:rPr lang="fr-MA" sz="2400" b="1" dirty="0"/>
              <a:t>il y a superposition de deux couleurs:</a:t>
            </a:r>
          </a:p>
          <a:p>
            <a:pPr>
              <a:lnSpc>
                <a:spcPct val="150000"/>
              </a:lnSpc>
            </a:pPr>
            <a:r>
              <a:rPr lang="fr-MA" sz="2400" b="1" dirty="0"/>
              <a:t> bleue et rouge.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230215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407639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10468631" y="5615499"/>
            <a:ext cx="64800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6109" y="5525849"/>
            <a:ext cx="2665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Rouge + bleu + vert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96498" y="5566971"/>
            <a:ext cx="1825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Rouge + vert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73183" y="5602150"/>
            <a:ext cx="1682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Bleu +rouge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3633008" y="2243163"/>
            <a:ext cx="5291073" cy="1450119"/>
            <a:chOff x="4805084" y="2386603"/>
            <a:chExt cx="3626438" cy="1450119"/>
          </a:xfrm>
        </p:grpSpPr>
        <p:cxnSp>
          <p:nvCxnSpPr>
            <p:cNvPr id="7" name="Connecteur droit avec flèche 6"/>
            <p:cNvCxnSpPr>
              <a:cxnSpLocks/>
            </p:cNvCxnSpPr>
            <p:nvPr/>
          </p:nvCxnSpPr>
          <p:spPr>
            <a:xfrm>
              <a:off x="5976591" y="2433863"/>
              <a:ext cx="2454931" cy="1402859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H="1" flipV="1">
              <a:off x="4805084" y="2386603"/>
              <a:ext cx="1176965" cy="36382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Image 22"/>
          <p:cNvPicPr/>
          <p:nvPr/>
        </p:nvPicPr>
        <p:blipFill>
          <a:blip r:embed="rId4"/>
          <a:srcRect l="9384" t="73573" r="13385" b="20391"/>
          <a:stretch>
            <a:fillRect/>
          </a:stretch>
        </p:blipFill>
        <p:spPr bwMode="auto">
          <a:xfrm>
            <a:off x="2919096" y="1095358"/>
            <a:ext cx="87167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ZoneTexte 19"/>
          <p:cNvSpPr txBox="1"/>
          <p:nvPr/>
        </p:nvSpPr>
        <p:spPr>
          <a:xfrm>
            <a:off x="825863" y="3768311"/>
            <a:ext cx="5169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On a : bleu + rouge = magenta</a:t>
            </a:r>
            <a:endParaRPr lang="fr-FR" sz="2400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C66C81F-3AE6-59DD-8F43-BC42DFF9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Maintenant la couleur de la zone 3.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2E7BC7-2C13-E03D-3376-F474566BAA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/>
              <a:t>L’enseignant.e fait constater les couleurs superposées dans la zone 3.</a:t>
            </a:r>
          </a:p>
        </p:txBody>
      </p:sp>
      <p:sp>
        <p:nvSpPr>
          <p:cNvPr id="5" name="Signe de multiplication 4">
            <a:extLst>
              <a:ext uri="{FF2B5EF4-FFF2-40B4-BE49-F238E27FC236}">
                <a16:creationId xmlns:a16="http://schemas.microsoft.com/office/drawing/2014/main" id="{7D234FD1-F888-8348-5185-52D10526EC0F}"/>
              </a:ext>
            </a:extLst>
          </p:cNvPr>
          <p:cNvSpPr/>
          <p:nvPr/>
        </p:nvSpPr>
        <p:spPr>
          <a:xfrm>
            <a:off x="10580350" y="5544400"/>
            <a:ext cx="424561" cy="424561"/>
          </a:xfrm>
          <a:prstGeom prst="mathMultiply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21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09943" y="-1189541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B35ECD-8113-86C5-6E52-B8A3F166E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une synthèse.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A749C7-B6CC-4969-2405-817B32D92A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/>
              <a:t>L’enseignant.e veille à ce que les élèves soient attentifs.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B0DD4D-C0DF-5717-AC8A-6B3B40C3EA72}"/>
              </a:ext>
            </a:extLst>
          </p:cNvPr>
          <p:cNvSpPr/>
          <p:nvPr/>
        </p:nvSpPr>
        <p:spPr>
          <a:xfrm>
            <a:off x="435398" y="1076135"/>
            <a:ext cx="95846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1" dirty="0"/>
              <a:t>Les couleurs primaires</a:t>
            </a:r>
            <a:r>
              <a:rPr lang="fr-FR" sz="2800" dirty="0"/>
              <a:t>: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                                                 le rouge </a:t>
            </a:r>
            <a:r>
              <a:rPr lang="fr-FR" sz="2800" dirty="0"/>
              <a:t>, </a:t>
            </a:r>
            <a:r>
              <a:rPr lang="fr-FR" sz="2800" b="1" dirty="0">
                <a:solidFill>
                  <a:srgbClr val="1D9A78"/>
                </a:solidFill>
              </a:rPr>
              <a:t>le vert </a:t>
            </a:r>
            <a:r>
              <a:rPr lang="fr-FR" sz="2800" dirty="0"/>
              <a:t>et </a:t>
            </a:r>
            <a:r>
              <a:rPr lang="fr-FR" sz="2800" b="1" dirty="0">
                <a:solidFill>
                  <a:srgbClr val="0070C0"/>
                </a:solidFill>
              </a:rPr>
              <a:t>le bleu</a:t>
            </a:r>
            <a:r>
              <a:rPr lang="fr-FR" sz="2800" dirty="0"/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FBE6529-359C-CAD1-E1EC-59F2C19E5793}"/>
              </a:ext>
            </a:extLst>
          </p:cNvPr>
          <p:cNvGrpSpPr/>
          <p:nvPr/>
        </p:nvGrpSpPr>
        <p:grpSpPr>
          <a:xfrm>
            <a:off x="-1382082" y="2455313"/>
            <a:ext cx="7884000" cy="523220"/>
            <a:chOff x="655120" y="3089397"/>
            <a:chExt cx="7884000" cy="5232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CB86AD-ED9F-F2EB-1378-194369C27855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dirty="0"/>
                <a:t>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Jaune</a:t>
              </a:r>
              <a:r>
                <a:rPr lang="fr-FR" sz="2800" dirty="0"/>
                <a:t>.</a:t>
              </a:r>
            </a:p>
          </p:txBody>
        </p:sp>
        <p:sp>
          <p:nvSpPr>
            <p:cNvPr id="8" name="Flèche droite 17">
              <a:extLst>
                <a:ext uri="{FF2B5EF4-FFF2-40B4-BE49-F238E27FC236}">
                  <a16:creationId xmlns:a16="http://schemas.microsoft.com/office/drawing/2014/main" id="{8EB06ABD-3EB2-1E09-9F29-4C7B132D13E4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25DCB60-89B5-3EDB-B56A-08B9754CB044}"/>
              </a:ext>
            </a:extLst>
          </p:cNvPr>
          <p:cNvGrpSpPr/>
          <p:nvPr/>
        </p:nvGrpSpPr>
        <p:grpSpPr>
          <a:xfrm>
            <a:off x="-1474886" y="3246128"/>
            <a:ext cx="7884000" cy="523220"/>
            <a:chOff x="655120" y="3089397"/>
            <a:chExt cx="7884000" cy="52322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C399CE4-ED6A-BB9D-92C3-CC2128307DC4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Bleu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dirty="0"/>
                <a:t>                        </a:t>
              </a:r>
              <a:r>
                <a:rPr lang="fr-FR" sz="280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AB20B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Magenta</a:t>
              </a:r>
              <a:endParaRPr lang="fr-FR" sz="2800" dirty="0"/>
            </a:p>
          </p:txBody>
        </p:sp>
        <p:sp>
          <p:nvSpPr>
            <p:cNvPr id="21" name="Flèche droite 17">
              <a:extLst>
                <a:ext uri="{FF2B5EF4-FFF2-40B4-BE49-F238E27FC236}">
                  <a16:creationId xmlns:a16="http://schemas.microsoft.com/office/drawing/2014/main" id="{16D47476-9626-B559-FB28-AD5CDD98FED2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0A56436-0346-DAEA-291B-79C55CD0AF19}"/>
              </a:ext>
            </a:extLst>
          </p:cNvPr>
          <p:cNvGrpSpPr/>
          <p:nvPr/>
        </p:nvGrpSpPr>
        <p:grpSpPr>
          <a:xfrm>
            <a:off x="-1594894" y="4036943"/>
            <a:ext cx="7884000" cy="523220"/>
            <a:chOff x="655120" y="3089397"/>
            <a:chExt cx="7884000" cy="5232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1F8E7CA-D081-158F-5E2A-6E2EA13EFE99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0070C0"/>
                  </a:solidFill>
                </a:rPr>
                <a:t> Bleu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66CC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Cyan</a:t>
              </a:r>
              <a:r>
                <a:rPr lang="fr-FR" sz="2800" dirty="0"/>
                <a:t>.</a:t>
              </a:r>
            </a:p>
          </p:txBody>
        </p:sp>
        <p:sp>
          <p:nvSpPr>
            <p:cNvPr id="24" name="Flèche droite 17">
              <a:extLst>
                <a:ext uri="{FF2B5EF4-FFF2-40B4-BE49-F238E27FC236}">
                  <a16:creationId xmlns:a16="http://schemas.microsoft.com/office/drawing/2014/main" id="{17242BA2-AC53-A6FA-51EF-0932C9590852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1B9E0E25-CD6A-C229-C29B-2768D2CED38C}"/>
              </a:ext>
            </a:extLst>
          </p:cNvPr>
          <p:cNvGrpSpPr/>
          <p:nvPr/>
        </p:nvGrpSpPr>
        <p:grpSpPr>
          <a:xfrm>
            <a:off x="-469887" y="4827759"/>
            <a:ext cx="7884000" cy="523220"/>
            <a:chOff x="655120" y="3089397"/>
            <a:chExt cx="7884000" cy="5232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C126ACB-BCDD-79C8-97F6-14D887DF8EA5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</a:rPr>
                <a:t>                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b="1" dirty="0"/>
                <a:t>+ </a:t>
              </a:r>
              <a:r>
                <a:rPr lang="fr-FR" sz="2800" b="1" dirty="0">
                  <a:solidFill>
                    <a:srgbClr val="0070C0"/>
                  </a:solidFill>
                </a:rPr>
                <a:t>Bleu                      </a:t>
              </a:r>
              <a:r>
                <a:rPr lang="fr-FR" sz="2800" b="1" spc="50" dirty="0">
                  <a:ln w="9525" cmpd="sng">
                    <a:solidFill>
                      <a:schemeClr val="bg1"/>
                    </a:solidFill>
                    <a:prstDash val="solid"/>
                  </a:ln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Blanc</a:t>
              </a:r>
              <a:endParaRPr lang="fr-FR" sz="2800" dirty="0"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Flèche droite 17">
              <a:extLst>
                <a:ext uri="{FF2B5EF4-FFF2-40B4-BE49-F238E27FC236}">
                  <a16:creationId xmlns:a16="http://schemas.microsoft.com/office/drawing/2014/main" id="{CEF68BE3-F38B-9D3E-3A76-8414E54E6A4C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pic>
        <p:nvPicPr>
          <p:cNvPr id="3" name="Image 2" descr="Une image contenant texte, cerc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3557AAE2-912A-2BD0-20C7-FB19F60C5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637" y="2373608"/>
            <a:ext cx="3973337" cy="3326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823C9-6A3D-6122-1832-2BF73F825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F1B1C-95FE-10B1-F126-BDE83F0F1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rappelle les étapes que j’ai suivi pour réaliser ma tâche.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E3AA0-00BE-6F17-4F00-4EC53D6DBE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Soyez attentifs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5A9F11C-902A-24AF-4D0F-67F2C025CCE1}"/>
              </a:ext>
            </a:extLst>
          </p:cNvPr>
          <p:cNvGrpSpPr/>
          <p:nvPr/>
        </p:nvGrpSpPr>
        <p:grpSpPr>
          <a:xfrm>
            <a:off x="454895" y="1610436"/>
            <a:ext cx="10934192" cy="696036"/>
            <a:chOff x="454895" y="1460310"/>
            <a:chExt cx="10934192" cy="6960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F09616F-5FD4-A05A-FB0C-70F6C1D1DB9C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J’ai précisé la zone recherchée. </a:t>
              </a: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3DDCDFDA-748D-CBB6-2C14-D41BC578043B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3A1E8C2-149F-6B15-70B2-2357B8606B97}"/>
              </a:ext>
            </a:extLst>
          </p:cNvPr>
          <p:cNvGrpSpPr/>
          <p:nvPr/>
        </p:nvGrpSpPr>
        <p:grpSpPr>
          <a:xfrm>
            <a:off x="454895" y="3043451"/>
            <a:ext cx="10934192" cy="696036"/>
            <a:chOff x="454895" y="1460310"/>
            <a:chExt cx="10934192" cy="6960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BAD6B0-DD39-3B2F-DE1A-93CB8BDD9284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J’ai identifié les lumières superposées dans cette zone. </a:t>
              </a: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0F5C5720-8E71-D030-37D9-241C32A8F5C6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2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6CC13E-65AA-9C29-9F0F-D93538E192AA}"/>
              </a:ext>
            </a:extLst>
          </p:cNvPr>
          <p:cNvGrpSpPr/>
          <p:nvPr/>
        </p:nvGrpSpPr>
        <p:grpSpPr>
          <a:xfrm>
            <a:off x="454895" y="4408228"/>
            <a:ext cx="10934192" cy="696036"/>
            <a:chOff x="454895" y="1460310"/>
            <a:chExt cx="10934192" cy="69603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DC1CFB-4AB8-E300-B9E4-4D6E41C61A05}"/>
                </a:ext>
              </a:extLst>
            </p:cNvPr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      J’ai identifié la lumière colorée obtenue.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5540B42-78D1-31FF-96EA-743DC300F8CC}"/>
                </a:ext>
              </a:extLst>
            </p:cNvPr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3</a:t>
              </a:r>
            </a:p>
          </p:txBody>
        </p:sp>
      </p:grpSp>
      <p:pic>
        <p:nvPicPr>
          <p:cNvPr id="14" name="Image 9">
            <a:extLst>
              <a:ext uri="{FF2B5EF4-FFF2-40B4-BE49-F238E27FC236}">
                <a16:creationId xmlns:a16="http://schemas.microsoft.com/office/drawing/2014/main" id="{0EE72847-029F-4209-2F8C-85F1F4592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3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208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Lorsque l’on superpose la lumière rouge et la lumière verte, on obtient une lumière jaune.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449916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449916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449916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449916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388105E-F181-6CC2-4832-B8860565DE82}"/>
              </a:ext>
            </a:extLst>
          </p:cNvPr>
          <p:cNvGrpSpPr/>
          <p:nvPr/>
        </p:nvGrpSpPr>
        <p:grpSpPr>
          <a:xfrm>
            <a:off x="2288838" y="2853999"/>
            <a:ext cx="6717018" cy="1147355"/>
            <a:chOff x="2504838" y="2820254"/>
            <a:chExt cx="6717018" cy="1147355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EC70703-8A3B-749E-0B14-E23AFD4F83A0}"/>
                </a:ext>
              </a:extLst>
            </p:cNvPr>
            <p:cNvGrpSpPr/>
            <p:nvPr/>
          </p:nvGrpSpPr>
          <p:grpSpPr>
            <a:xfrm>
              <a:off x="2504838" y="2820254"/>
              <a:ext cx="3826027" cy="953155"/>
              <a:chOff x="3450823" y="2772485"/>
              <a:chExt cx="3826027" cy="953155"/>
            </a:xfrm>
          </p:grpSpPr>
          <p:sp>
            <p:nvSpPr>
              <p:cNvPr id="3" name="Oval 2"/>
              <p:cNvSpPr>
                <a:spLocks noChangeArrowheads="1"/>
              </p:cNvSpPr>
              <p:nvPr/>
            </p:nvSpPr>
            <p:spPr bwMode="auto">
              <a:xfrm>
                <a:off x="3450823" y="2772485"/>
                <a:ext cx="935037" cy="935037"/>
              </a:xfrm>
              <a:prstGeom prst="ellipse">
                <a:avLst/>
              </a:prstGeom>
              <a:solidFill>
                <a:srgbClr val="00B050"/>
              </a:solidFill>
              <a:ln w="38100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" name="Oval 3"/>
              <p:cNvSpPr>
                <a:spLocks noChangeArrowheads="1"/>
              </p:cNvSpPr>
              <p:nvPr/>
            </p:nvSpPr>
            <p:spPr bwMode="auto">
              <a:xfrm>
                <a:off x="6340225" y="2790602"/>
                <a:ext cx="936625" cy="93503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4839568" y="2941182"/>
                <a:ext cx="11617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3600" b="1" dirty="0"/>
                  <a:t>+</a:t>
                </a:r>
                <a:endParaRPr lang="fr-FR" sz="3600" b="1" dirty="0"/>
              </a:p>
            </p:txBody>
          </p:sp>
        </p:grpSp>
        <p:sp>
          <p:nvSpPr>
            <p:cNvPr id="16" name="ZoneTexte 15"/>
            <p:cNvSpPr txBox="1"/>
            <p:nvPr/>
          </p:nvSpPr>
          <p:spPr>
            <a:xfrm>
              <a:off x="6815463" y="2890391"/>
              <a:ext cx="116172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MA" sz="3200" b="1" dirty="0"/>
                <a:t>?</a:t>
              </a:r>
            </a:p>
            <a:p>
              <a:pPr algn="ctr"/>
              <a:endParaRPr lang="fr-FR" sz="3200" b="1" dirty="0"/>
            </a:p>
          </p:txBody>
        </p:sp>
        <p:sp>
          <p:nvSpPr>
            <p:cNvPr id="17" name="Oval 3"/>
            <p:cNvSpPr>
              <a:spLocks noChangeArrowheads="1"/>
            </p:cNvSpPr>
            <p:nvPr/>
          </p:nvSpPr>
          <p:spPr bwMode="auto">
            <a:xfrm>
              <a:off x="8285231" y="2891888"/>
              <a:ext cx="936625" cy="935038"/>
            </a:xfrm>
            <a:prstGeom prst="ellipse">
              <a:avLst/>
            </a:prstGeom>
            <a:solidFill>
              <a:srgbClr val="FFFF00"/>
            </a:solidFill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4" name="Connecteur droit avec flèche 23"/>
            <p:cNvCxnSpPr/>
            <p:nvPr/>
          </p:nvCxnSpPr>
          <p:spPr>
            <a:xfrm>
              <a:off x="6757990" y="3470964"/>
              <a:ext cx="1219200" cy="896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itre 13">
            <a:extLst>
              <a:ext uri="{FF2B5EF4-FFF2-40B4-BE49-F238E27FC236}">
                <a16:creationId xmlns:a16="http://schemas.microsoft.com/office/drawing/2014/main" id="{804F8394-DFF0-A3A7-25BF-047A023A7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5F0ACFAB-7F1D-8EAE-E48F-E766E58F52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CBC8F27-9615-1D21-39C8-B0E2FC03C599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D02A2B9-432E-4850-8147-6AC2DBB1B50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79B9AA6-51DF-77FA-40A9-2B55CB0B261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83282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2753" y="5127177"/>
            <a:ext cx="684830" cy="6848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Lorsque l’on superpose la lumière rouge et la lumière verte, on obtient une lumière jaune.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AEF906E-8BEB-2E28-BCE0-F1A4A9B4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Effectivement rouge + vert donne le jaune 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59ED7CF1-841D-91CB-E9B2-AFF3D72126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93AF004-4B8E-353B-26E0-09AE008FAEBB}"/>
              </a:ext>
            </a:extLst>
          </p:cNvPr>
          <p:cNvGrpSpPr/>
          <p:nvPr/>
        </p:nvGrpSpPr>
        <p:grpSpPr>
          <a:xfrm>
            <a:off x="2288838" y="2853999"/>
            <a:ext cx="6717018" cy="1147355"/>
            <a:chOff x="2504838" y="2820254"/>
            <a:chExt cx="6717018" cy="1147355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85753BD-1292-E97F-6185-A83D35FE3287}"/>
                </a:ext>
              </a:extLst>
            </p:cNvPr>
            <p:cNvGrpSpPr/>
            <p:nvPr/>
          </p:nvGrpSpPr>
          <p:grpSpPr>
            <a:xfrm>
              <a:off x="2504838" y="2820254"/>
              <a:ext cx="3826027" cy="953155"/>
              <a:chOff x="3450823" y="2772485"/>
              <a:chExt cx="3826027" cy="953155"/>
            </a:xfrm>
          </p:grpSpPr>
          <p:sp>
            <p:nvSpPr>
              <p:cNvPr id="18" name="Oval 2">
                <a:extLst>
                  <a:ext uri="{FF2B5EF4-FFF2-40B4-BE49-F238E27FC236}">
                    <a16:creationId xmlns:a16="http://schemas.microsoft.com/office/drawing/2014/main" id="{57BF3216-E34C-B627-F346-ACFBA7A3E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0823" y="2772485"/>
                <a:ext cx="935037" cy="935037"/>
              </a:xfrm>
              <a:prstGeom prst="ellipse">
                <a:avLst/>
              </a:prstGeom>
              <a:solidFill>
                <a:srgbClr val="00B050"/>
              </a:solidFill>
              <a:ln w="38100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Oval 3">
                <a:extLst>
                  <a:ext uri="{FF2B5EF4-FFF2-40B4-BE49-F238E27FC236}">
                    <a16:creationId xmlns:a16="http://schemas.microsoft.com/office/drawing/2014/main" id="{A67829A6-7A87-CECB-D89E-86CB14A90B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0225" y="2790602"/>
                <a:ext cx="936625" cy="93503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45C8E86-6985-9EEE-0846-DD80A718D17A}"/>
                  </a:ext>
                </a:extLst>
              </p:cNvPr>
              <p:cNvSpPr txBox="1"/>
              <p:nvPr/>
            </p:nvSpPr>
            <p:spPr>
              <a:xfrm>
                <a:off x="4839568" y="2941182"/>
                <a:ext cx="11617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3600" b="1" dirty="0"/>
                  <a:t>+</a:t>
                </a:r>
                <a:endParaRPr lang="fr-FR" sz="3600" b="1" dirty="0"/>
              </a:p>
            </p:txBody>
          </p:sp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128184E-2FC1-831F-E55D-60AD700843A1}"/>
                </a:ext>
              </a:extLst>
            </p:cNvPr>
            <p:cNvSpPr txBox="1"/>
            <p:nvPr/>
          </p:nvSpPr>
          <p:spPr>
            <a:xfrm>
              <a:off x="6815463" y="2890391"/>
              <a:ext cx="116172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MA" sz="3200" b="1" dirty="0"/>
                <a:t>?</a:t>
              </a:r>
            </a:p>
            <a:p>
              <a:pPr algn="ctr"/>
              <a:endParaRPr lang="fr-FR" sz="3200" b="1" dirty="0"/>
            </a:p>
          </p:txBody>
        </p:sp>
        <p:sp>
          <p:nvSpPr>
            <p:cNvPr id="16" name="Oval 3">
              <a:extLst>
                <a:ext uri="{FF2B5EF4-FFF2-40B4-BE49-F238E27FC236}">
                  <a16:creationId xmlns:a16="http://schemas.microsoft.com/office/drawing/2014/main" id="{1EB0E994-02B1-DBF0-ACD2-71ED4F80B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5231" y="2891888"/>
              <a:ext cx="936625" cy="935038"/>
            </a:xfrm>
            <a:prstGeom prst="ellipse">
              <a:avLst/>
            </a:prstGeom>
            <a:solidFill>
              <a:srgbClr val="FFFF00"/>
            </a:solidFill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EEBD703F-E9BA-AA3C-B6F8-E4D5D328334F}"/>
                </a:ext>
              </a:extLst>
            </p:cNvPr>
            <p:cNvCxnSpPr/>
            <p:nvPr/>
          </p:nvCxnSpPr>
          <p:spPr>
            <a:xfrm>
              <a:off x="6757990" y="3470964"/>
              <a:ext cx="1219200" cy="896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67764A-2482-2293-BBE0-26CEB646C375}"/>
              </a:ext>
            </a:extLst>
          </p:cNvPr>
          <p:cNvSpPr/>
          <p:nvPr/>
        </p:nvSpPr>
        <p:spPr>
          <a:xfrm>
            <a:off x="2368205" y="449916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F9286D3-9084-E0EE-3987-DFEC26BA7DD0}"/>
              </a:ext>
            </a:extLst>
          </p:cNvPr>
          <p:cNvSpPr/>
          <p:nvPr/>
        </p:nvSpPr>
        <p:spPr>
          <a:xfrm>
            <a:off x="2072838" y="449916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7ED983-AFB3-6669-5C40-EDFB7BFD75F3}"/>
              </a:ext>
            </a:extLst>
          </p:cNvPr>
          <p:cNvSpPr/>
          <p:nvPr/>
        </p:nvSpPr>
        <p:spPr>
          <a:xfrm>
            <a:off x="7469123" y="449916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B40B9E7-CFFD-E7FB-19BB-AE8F49CFB198}"/>
              </a:ext>
            </a:extLst>
          </p:cNvPr>
          <p:cNvSpPr/>
          <p:nvPr/>
        </p:nvSpPr>
        <p:spPr>
          <a:xfrm>
            <a:off x="7173756" y="449916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5" name="Image 8">
            <a:extLst>
              <a:ext uri="{FF2B5EF4-FFF2-40B4-BE49-F238E27FC236}">
                <a16:creationId xmlns:a16="http://schemas.microsoft.com/office/drawing/2014/main" id="{3D4296EF-52B1-2763-5135-64877ACFB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282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lumière blanche peut être obtenue en combinant correctement les trois lumières : rouge, verte et bleue.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1C556FB-5A22-6811-F61B-7ABDE30E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D9599CA-DEEA-5D8E-2D21-16DF33F68D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967801-0031-91C9-3FD7-FE968C9034A0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B6C2C6A-6837-BB4D-0AE2-B43362983A7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B8B732-81A1-49E2-9899-48E3DBF3C09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1946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7744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628996" y="3302581"/>
            <a:ext cx="1207308" cy="192558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1959" y="3699542"/>
            <a:ext cx="593846" cy="570969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4094286" y="3411920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dirty="0">
                <a:solidFill>
                  <a:prstClr val="black"/>
                </a:solidFill>
              </a:rPr>
              <a:t>Filtres </a:t>
            </a:r>
          </a:p>
        </p:txBody>
      </p:sp>
      <p:pic>
        <p:nvPicPr>
          <p:cNvPr id="28" name="Image 27" descr="Lanterne pour Discoptic : POD060200"/>
          <p:cNvPicPr/>
          <p:nvPr/>
        </p:nvPicPr>
        <p:blipFill>
          <a:blip r:embed="rId7"/>
          <a:srcRect l="20744" t="33413" r="21049"/>
          <a:stretch>
            <a:fillRect/>
          </a:stretch>
        </p:blipFill>
        <p:spPr bwMode="auto">
          <a:xfrm>
            <a:off x="1844260" y="2169790"/>
            <a:ext cx="1660368" cy="126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1784351" y="3427391"/>
            <a:ext cx="1713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dirty="0">
                <a:solidFill>
                  <a:prstClr val="black"/>
                </a:solidFill>
              </a:rPr>
              <a:t>Lanterne(source lumineuse)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1955506" y="5558260"/>
            <a:ext cx="161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MA" dirty="0">
                <a:solidFill>
                  <a:prstClr val="black"/>
                </a:solidFill>
              </a:rPr>
              <a:t>Source laser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33" name="Image 32"/>
          <p:cNvPicPr/>
          <p:nvPr/>
        </p:nvPicPr>
        <p:blipFill>
          <a:blip r:embed="rId8"/>
          <a:srcRect l="36221" t="23463" r="35717" b="8101"/>
          <a:stretch>
            <a:fillRect/>
          </a:stretch>
        </p:blipFill>
        <p:spPr bwMode="auto">
          <a:xfrm>
            <a:off x="8735354" y="3553317"/>
            <a:ext cx="1617087" cy="221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 35" descr="Règles réelles personnalisées - Précision pour l'école et le bureau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6925" y="4903448"/>
            <a:ext cx="1089578" cy="8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 41" descr="C:\Users\lenovo\Downloads\ChatGPT Image 1 janv. 2026, 18_05_30.pn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00252" y="4402863"/>
            <a:ext cx="1238031" cy="82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Image 21" descr="C:\Users\lenovo\Downloads\ChatGPT Image 6 janv. 2026, 11_51_25.png"/>
          <p:cNvPicPr/>
          <p:nvPr/>
        </p:nvPicPr>
        <p:blipFill>
          <a:blip r:embed="rId11"/>
          <a:srcRect l="9811" t="17181" r="8686" b="23348"/>
          <a:stretch>
            <a:fillRect/>
          </a:stretch>
        </p:blipFill>
        <p:spPr bwMode="auto">
          <a:xfrm>
            <a:off x="3756761" y="2407454"/>
            <a:ext cx="1468283" cy="71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Image 24" descr="Le Disque Chromatique De Newton Illustration de Vecteur - Illustration du  physique, science: 42750452"/>
          <p:cNvPicPr/>
          <p:nvPr/>
        </p:nvPicPr>
        <p:blipFill>
          <a:blip r:embed="rId12" cstate="print"/>
          <a:srcRect b="19444"/>
          <a:stretch>
            <a:fillRect/>
          </a:stretch>
        </p:blipFill>
        <p:spPr bwMode="auto">
          <a:xfrm>
            <a:off x="3860027" y="4092411"/>
            <a:ext cx="1442713" cy="1226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3900581" y="5558260"/>
            <a:ext cx="161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MA" dirty="0">
                <a:solidFill>
                  <a:prstClr val="black"/>
                </a:solidFill>
              </a:rPr>
              <a:t>Disque de Newton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D3A14B-0AC8-7E4A-B06B-DB2309C1D8C0}"/>
              </a:ext>
            </a:extLst>
          </p:cNvPr>
          <p:cNvSpPr/>
          <p:nvPr/>
        </p:nvSpPr>
        <p:spPr>
          <a:xfrm>
            <a:off x="1660358" y="2169790"/>
            <a:ext cx="4073188" cy="421776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7AE9FA-FECB-FEC8-CBCE-FE7F9AFD3406}"/>
              </a:ext>
            </a:extLst>
          </p:cNvPr>
          <p:cNvSpPr/>
          <p:nvPr/>
        </p:nvSpPr>
        <p:spPr>
          <a:xfrm>
            <a:off x="6023176" y="2169790"/>
            <a:ext cx="4508465" cy="421776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2818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88907" y="4132231"/>
            <a:ext cx="684830" cy="6848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lumière blanche peut être obtenue en combinant correctement les trois lumières : rouge, verte et bleue.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0380EE-30FE-A128-55E0-B44F7D3F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Exact.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311299-CF80-F5A7-6A9C-496B6987052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843038C4-8A3C-CC1F-00AA-49F4C5E56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915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79055" y="1355950"/>
            <a:ext cx="1055917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Une lumière bleue superposée à une lumière verte donne une lumière magenta.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E1E4CEF-4242-2D5B-C9A6-6A2DDACD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37FD4C6-E230-592C-F4C7-428280CC3E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1424ABA-86F1-4356-12EE-EA1368333451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8B6282D-AD5A-BD96-6209-7EE357E601A7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696E74-ED55-1CA2-1965-0EA34876966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40495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8295" y="4024655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7DE8E1E-41A9-38F7-5163-D8094EA18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superposition d’une lumière bleue avec une lumière verte donne une lumière cyan.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DBEAA8-0273-055D-FDFA-2B4E81219FA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ECBB3F-9E1E-3E44-5E16-496569CC15DC}"/>
              </a:ext>
            </a:extLst>
          </p:cNvPr>
          <p:cNvSpPr txBox="1"/>
          <p:nvPr/>
        </p:nvSpPr>
        <p:spPr>
          <a:xfrm>
            <a:off x="979055" y="1355950"/>
            <a:ext cx="1055917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Une lumière bleue superposée à une lumière verte donne une lumière magenta.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10EAAF16-2BC6-5303-B098-6501C7C84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84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1304717" y="1475609"/>
            <a:ext cx="1000262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 projecteur rouge et un projecteur bleu éclairent le même point : la couleur observée est magenta.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E156BEB-06E4-C424-B250-11932D2B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FC6F5FB-C660-1360-54F7-38ECE64238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A7DFE4D-720F-1E16-B3D0-DE7D617E69A7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EA6AC53-6A7C-0746-C510-87ED2C2981B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FF7ABB-4AFD-1FD3-1606-9C6B66556D8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821418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4934" y="4132231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F18E2E-1D30-D390-11E5-6E694368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Exact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26B33F-FB43-DAB4-9AC5-06206EF43CE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926562-DBBF-79D5-8435-9449EFF0D6D0}"/>
              </a:ext>
            </a:extLst>
          </p:cNvPr>
          <p:cNvSpPr txBox="1"/>
          <p:nvPr/>
        </p:nvSpPr>
        <p:spPr>
          <a:xfrm>
            <a:off x="1304717" y="1475609"/>
            <a:ext cx="1000262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 projecteur rouge et un projecteur bleu éclairent le même point : la couleur observée est magenta.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4D676533-2B81-945A-9B65-8E3056409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654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400017" y="2622428"/>
            <a:ext cx="300165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black"/>
                </a:solidFill>
              </a:rPr>
              <a:t> mélange de peinture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53807" y="3646977"/>
            <a:ext cx="294786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prstClr val="black"/>
                </a:solidFill>
              </a:rPr>
              <a:t>imprimante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1801504" y="1402278"/>
            <a:ext cx="920391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synthèse additive s’utilise dans l’un des cas suivants: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800" dirty="0"/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4557752"/>
            <a:ext cx="300165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 écran d’un ordinateur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6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46231" y="5570765"/>
            <a:ext cx="305544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 crayons de couleur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0864" y="557076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D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FC73FD-31F6-1384-0164-4D9290EC6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04EDA1-DD18-309E-BE07-B2EE0A53AA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5388046-FE5D-E605-A87E-849F59C9719E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03E4CB0-D8C1-7C84-341D-71497020563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B3843D-34BC-1C69-5981-E9190770F30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558618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400017" y="2622428"/>
            <a:ext cx="300165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black"/>
                </a:solidFill>
              </a:rPr>
              <a:t> mélange de peinture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53807" y="3646977"/>
            <a:ext cx="294786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prstClr val="black"/>
                </a:solidFill>
              </a:rPr>
              <a:t>imprimante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4557752"/>
            <a:ext cx="300165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 écran d’un ordinateur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6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46231" y="5570765"/>
            <a:ext cx="305544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 crayons de couleur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0864" y="557076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D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8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564" y="4408287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1F1ACC-1C74-6DD4-930E-3C6AF431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C’est dans l’écran d’un ordinateur.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F0FFC6-5DE8-F637-2E69-F308D3A925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B0133DF-078F-A489-E238-ABB41D310E59}"/>
              </a:ext>
            </a:extLst>
          </p:cNvPr>
          <p:cNvSpPr txBox="1"/>
          <p:nvPr/>
        </p:nvSpPr>
        <p:spPr>
          <a:xfrm>
            <a:off x="1801504" y="1402278"/>
            <a:ext cx="920391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La synthèse additive s’utilise dans l’un des cas suivants: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800" dirty="0"/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A6F0450-B929-8AA8-DC9A-DF9F27F7D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681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ZoneTexte 69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416687" y="1173167"/>
            <a:ext cx="11157996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Dans le schéma ci-contre trois projecteurs  (rouge , vert et rouge)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éclairent une surface blanche. </a:t>
            </a:r>
          </a:p>
          <a:p>
            <a:endParaRPr lang="fr-MA" sz="2400" dirty="0"/>
          </a:p>
          <a:p>
            <a:endParaRPr lang="fr-MA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On veut identifier les couleurs des zones (1) ,(2) et (3).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8539244" y="1406266"/>
            <a:ext cx="2919693" cy="2580789"/>
            <a:chOff x="8507505" y="1339904"/>
            <a:chExt cx="2919693" cy="2580789"/>
          </a:xfrm>
        </p:grpSpPr>
        <p:sp>
          <p:nvSpPr>
            <p:cNvPr id="3" name="Oval 3"/>
            <p:cNvSpPr>
              <a:spLocks noChangeArrowheads="1"/>
            </p:cNvSpPr>
            <p:nvPr/>
          </p:nvSpPr>
          <p:spPr bwMode="auto">
            <a:xfrm>
              <a:off x="8507505" y="1339904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9067802" y="2161986"/>
              <a:ext cx="1742359" cy="175870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9684839" y="1347063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9641329" y="3195420"/>
              <a:ext cx="1273081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Rouge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0401965" y="1816683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Bleu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8838999" y="1737224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Vert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9737545" y="2240930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(1)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9248058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(2)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10227130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(3)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4B607C2-257B-6B1E-754C-89AF97DAA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on va résoudre ensemble la tâche suivante.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34D21406-B9FD-E23A-30CB-78E27D9964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présente la tâche..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3F17DC5-6865-1151-6294-643606F11EC8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EE09245-78EA-DE36-A06E-BFC83B2E6796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55C38CD-0209-E765-6A37-B7E6298B548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925964" y="1669144"/>
            <a:ext cx="7812941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Dans </a:t>
            </a:r>
            <a:r>
              <a:rPr lang="fr-MA" sz="2400" b="1" dirty="0"/>
              <a:t>la zone 1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il y a superposition de trois couleurs: ……………., …………….. et …………….. :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La couleur de la zone 1 est</a:t>
            </a:r>
            <a:endParaRPr lang="fr-FR" sz="2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4191916" y="3308545"/>
            <a:ext cx="280492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la  lumière blanche</a:t>
            </a:r>
          </a:p>
        </p:txBody>
      </p:sp>
      <p:pic>
        <p:nvPicPr>
          <p:cNvPr id="10" name="Image 9"/>
          <p:cNvPicPr/>
          <p:nvPr/>
        </p:nvPicPr>
        <p:blipFill>
          <a:blip r:embed="rId2"/>
          <a:srcRect l="12691" t="71615" r="12137" b="21854"/>
          <a:stretch>
            <a:fillRect/>
          </a:stretch>
        </p:blipFill>
        <p:spPr bwMode="auto">
          <a:xfrm>
            <a:off x="222003" y="1072412"/>
            <a:ext cx="11180277" cy="50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e 11"/>
          <p:cNvGrpSpPr/>
          <p:nvPr/>
        </p:nvGrpSpPr>
        <p:grpSpPr>
          <a:xfrm>
            <a:off x="8816741" y="2552955"/>
            <a:ext cx="2919693" cy="2580789"/>
            <a:chOff x="8507505" y="1339904"/>
            <a:chExt cx="2919693" cy="2580789"/>
          </a:xfrm>
        </p:grpSpPr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8507505" y="1339904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Oval 4"/>
            <p:cNvSpPr>
              <a:spLocks noChangeArrowheads="1"/>
            </p:cNvSpPr>
            <p:nvPr/>
          </p:nvSpPr>
          <p:spPr bwMode="auto">
            <a:xfrm>
              <a:off x="9067802" y="2161986"/>
              <a:ext cx="1742359" cy="175870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9684839" y="1347063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9641329" y="3195420"/>
              <a:ext cx="1273081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Rouge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0401965" y="1816683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Bleu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8838999" y="1737224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Vert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9737545" y="2240930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(1)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9248058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(2)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10227130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(3)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008092" y="5587845"/>
            <a:ext cx="524085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 Rouge </a:t>
            </a:r>
            <a:r>
              <a:rPr lang="fr-FR" sz="2800" dirty="0"/>
              <a:t>+</a:t>
            </a:r>
            <a:r>
              <a:rPr lang="fr-FR" sz="2800" b="1" dirty="0">
                <a:solidFill>
                  <a:srgbClr val="1D9A78"/>
                </a:solidFill>
              </a:rPr>
              <a:t> Vert </a:t>
            </a:r>
            <a:r>
              <a:rPr lang="fr-FR" sz="2800" b="1" dirty="0"/>
              <a:t>+ </a:t>
            </a:r>
            <a:r>
              <a:rPr lang="fr-FR" sz="2800" b="1" dirty="0">
                <a:solidFill>
                  <a:srgbClr val="0070C0"/>
                </a:solidFill>
              </a:rPr>
              <a:t>Bleu               </a:t>
            </a:r>
            <a:r>
              <a:rPr lang="fr-FR" sz="2800" b="1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Blanc</a:t>
            </a:r>
            <a:endParaRPr lang="fr-FR" sz="2800" dirty="0"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420183" y="5857660"/>
            <a:ext cx="645459" cy="0"/>
          </a:xfrm>
          <a:prstGeom prst="straightConnector1">
            <a:avLst/>
          </a:prstGeom>
          <a:ln w="762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594376" y="1532194"/>
            <a:ext cx="1011606" cy="108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bleue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822237" y="2065871"/>
            <a:ext cx="1011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verte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1093602" y="2065871"/>
            <a:ext cx="1011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rouge</a:t>
            </a:r>
          </a:p>
        </p:txBody>
      </p:sp>
      <p:sp>
        <p:nvSpPr>
          <p:cNvPr id="32" name="Ellipse 31"/>
          <p:cNvSpPr/>
          <p:nvPr/>
        </p:nvSpPr>
        <p:spPr>
          <a:xfrm>
            <a:off x="10006944" y="3384080"/>
            <a:ext cx="516630" cy="611591"/>
          </a:xfrm>
          <a:prstGeom prst="ellipse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A3389BA-CEDE-F86C-86B7-E5EBDC779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la zone (1).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E512461-8CDE-9B82-5E34-6B52897CA7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lit la question . Il demande aux élèves d’expliciter leurs réponses . 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DE10621-1023-F0C1-95CC-2C55BD562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2" grpId="0" animBg="1"/>
      <p:bldP spid="29" grpId="0"/>
      <p:bldP spid="30" grpId="0"/>
      <p:bldP spid="31" grpId="0"/>
      <p:bldP spid="3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26495" y="1678768"/>
            <a:ext cx="7555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Dans </a:t>
            </a:r>
            <a:r>
              <a:rPr lang="fr-MA" sz="2400" b="1" dirty="0"/>
              <a:t>la zone 2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il y a superposition de deux couleurs: …………….. et …………….. :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………………………………………..…………</a:t>
            </a:r>
            <a:endParaRPr lang="fr-FR" sz="24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8050305" y="2772561"/>
            <a:ext cx="2919693" cy="2580789"/>
            <a:chOff x="8507505" y="1339904"/>
            <a:chExt cx="2919693" cy="2580789"/>
          </a:xfrm>
        </p:grpSpPr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8507505" y="1339904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Oval 4"/>
            <p:cNvSpPr>
              <a:spLocks noChangeArrowheads="1"/>
            </p:cNvSpPr>
            <p:nvPr/>
          </p:nvSpPr>
          <p:spPr bwMode="auto">
            <a:xfrm>
              <a:off x="9067802" y="2161986"/>
              <a:ext cx="1742359" cy="175870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9684839" y="1347063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9641329" y="3195420"/>
              <a:ext cx="1273081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Rouge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0401965" y="1816683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Bleu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8838999" y="1737224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Vert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9737545" y="2240930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(1)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9248058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(2)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10227130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(3)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635462" y="3122500"/>
            <a:ext cx="4797635" cy="5890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fr-MA" sz="2400" b="1" dirty="0"/>
              <a:t>La couleur de la zone 2 est </a:t>
            </a:r>
            <a:r>
              <a:rPr lang="fr-M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jaune</a:t>
            </a:r>
          </a:p>
        </p:txBody>
      </p:sp>
      <p:sp>
        <p:nvSpPr>
          <p:cNvPr id="2" name="Rectangle 1"/>
          <p:cNvSpPr/>
          <p:nvPr/>
        </p:nvSpPr>
        <p:spPr>
          <a:xfrm>
            <a:off x="2083113" y="5587845"/>
            <a:ext cx="216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 Rouge </a:t>
            </a:r>
            <a:r>
              <a:rPr lang="fr-FR" sz="2800" dirty="0"/>
              <a:t>+</a:t>
            </a:r>
            <a:r>
              <a:rPr lang="fr-FR" sz="2800" b="1" dirty="0">
                <a:solidFill>
                  <a:srgbClr val="1D9A78"/>
                </a:solidFill>
              </a:rPr>
              <a:t> Vert</a:t>
            </a:r>
            <a:endParaRPr lang="fr-FR" sz="2800" dirty="0">
              <a:solidFill>
                <a:srgbClr val="FFC000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4434179" y="5849455"/>
            <a:ext cx="645459" cy="0"/>
          </a:xfrm>
          <a:prstGeom prst="straightConnector1">
            <a:avLst/>
          </a:prstGeom>
          <a:ln w="762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5504886" y="2126230"/>
            <a:ext cx="1011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verte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1097366" y="2091549"/>
            <a:ext cx="1011605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rouge</a:t>
            </a:r>
          </a:p>
        </p:txBody>
      </p:sp>
      <p:pic>
        <p:nvPicPr>
          <p:cNvPr id="26" name="Image 25"/>
          <p:cNvPicPr/>
          <p:nvPr/>
        </p:nvPicPr>
        <p:blipFill>
          <a:blip r:embed="rId2" cstate="print"/>
          <a:srcRect l="12591" t="87928" r="12312" b="7338"/>
          <a:stretch>
            <a:fillRect/>
          </a:stretch>
        </p:blipFill>
        <p:spPr bwMode="auto">
          <a:xfrm>
            <a:off x="442777" y="1081286"/>
            <a:ext cx="6675653" cy="333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Ellipse 26"/>
          <p:cNvSpPr/>
          <p:nvPr/>
        </p:nvSpPr>
        <p:spPr>
          <a:xfrm>
            <a:off x="8638757" y="3861250"/>
            <a:ext cx="737607" cy="694012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D508710-10D1-1803-FF8E-21A3592C0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la zone (2).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5A3E3D-F7E0-3C88-D9B4-89BC9AB2D3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lit la question . Il demande aux élèves d’expliciter leurs réponses 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ECACA6-A235-4794-B411-E198E59CC0E9}"/>
              </a:ext>
            </a:extLst>
          </p:cNvPr>
          <p:cNvSpPr/>
          <p:nvPr/>
        </p:nvSpPr>
        <p:spPr>
          <a:xfrm>
            <a:off x="5393838" y="5587845"/>
            <a:ext cx="1079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Jaune</a:t>
            </a:r>
            <a:endParaRPr lang="fr-FR" sz="2800" dirty="0">
              <a:solidFill>
                <a:srgbClr val="FFC000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A6A8E38-7EEC-A02D-4D03-0CABFFDD15FE}"/>
              </a:ext>
            </a:extLst>
          </p:cNvPr>
          <p:cNvGrpSpPr/>
          <p:nvPr/>
        </p:nvGrpSpPr>
        <p:grpSpPr>
          <a:xfrm>
            <a:off x="11496040" y="508063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834E52B-2991-EB07-7F64-6F14D9866FA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EB4DAE-9C60-A656-7875-B2DFBB4543D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199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2" grpId="0"/>
      <p:bldP spid="30" grpId="0"/>
      <p:bldP spid="31" grpId="0"/>
      <p:bldP spid="27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ea typeface="Calibri"/>
                <a:cs typeface="Calibri"/>
              </a:rPr>
              <a:t>le chapitre</a:t>
            </a:r>
            <a:endParaRPr lang="fr-FR" sz="3200" i="1" kern="0" dirty="0">
              <a:solidFill>
                <a:schemeClr val="accent1"/>
              </a:solidFill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115844" y="4184541"/>
            <a:ext cx="10265100" cy="828000"/>
            <a:chOff x="963450" y="3092649"/>
            <a:chExt cx="10265100" cy="828000"/>
          </a:xfrm>
        </p:grpSpPr>
        <p:sp>
          <p:nvSpPr>
            <p:cNvPr id="29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kern="0" dirty="0">
                <a:solidFill>
                  <a:prstClr val="white">
                    <a:lumMod val="65000"/>
                  </a:prstClr>
                </a:solidFill>
                <a:latin typeface="Arial"/>
              </a:endParaRPr>
            </a:p>
          </p:txBody>
        </p:sp>
        <p:sp>
          <p:nvSpPr>
            <p:cNvPr id="36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kern="0" dirty="0">
                  <a:solidFill>
                    <a:prstClr val="white">
                      <a:lumMod val="65000"/>
                    </a:prst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44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1057835" y="3077642"/>
            <a:ext cx="10421861" cy="991040"/>
          </a:xfrm>
          <a:prstGeom prst="roundRect">
            <a:avLst/>
          </a:prstGeom>
          <a:noFill/>
          <a:ln w="38100" cap="flat" cmpd="sng" algn="ctr">
            <a:solidFill>
              <a:srgbClr val="1D9A78">
                <a:shade val="15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fr-MA" kern="0" dirty="0">
              <a:solidFill>
                <a:prstClr val="white"/>
              </a:solidFill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125667" y="3144516"/>
            <a:ext cx="10265100" cy="828000"/>
            <a:chOff x="963450" y="3092649"/>
            <a:chExt cx="10265100" cy="828000"/>
          </a:xfrm>
        </p:grpSpPr>
        <p:sp>
          <p:nvSpPr>
            <p:cNvPr id="46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sz="2000" b="1" kern="0" dirty="0">
                <a:solidFill>
                  <a:prstClr val="white"/>
                </a:solidFill>
                <a:ea typeface="Calibri"/>
                <a:cs typeface="Calibri"/>
              </a:endParaRPr>
            </a:p>
          </p:txBody>
        </p:sp>
        <p:sp>
          <p:nvSpPr>
            <p:cNvPr id="47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sz="2000" b="1" kern="0" dirty="0">
                  <a:ea typeface="Calibri"/>
                  <a:cs typeface="Calibri"/>
                </a:rPr>
                <a:t>Séance 2</a:t>
              </a:r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613656" y="4395752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kern="0" dirty="0">
                <a:solidFill>
                  <a:schemeClr val="bg1">
                    <a:lumMod val="95000"/>
                  </a:schemeClr>
                </a:solidFill>
              </a:rPr>
              <a:t>Identifier la lumière qui éclaire un objet à partir de sa couleur apparente.</a:t>
            </a:r>
            <a:endParaRPr lang="fr-BE" sz="2000" b="1" kern="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1194462" y="1961082"/>
            <a:ext cx="10120644" cy="993852"/>
            <a:chOff x="713295" y="1459810"/>
            <a:chExt cx="10414038" cy="993852"/>
          </a:xfrm>
          <a:solidFill>
            <a:schemeClr val="bg1"/>
          </a:solidFill>
        </p:grpSpPr>
        <p:sp>
          <p:nvSpPr>
            <p:cNvPr id="55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199333" y="1459810"/>
              <a:ext cx="8928000" cy="972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kern="0" dirty="0">
                <a:solidFill>
                  <a:prstClr val="white">
                    <a:lumMod val="65000"/>
                  </a:prstClr>
                </a:solidFill>
                <a:latin typeface="Arial"/>
              </a:endParaRPr>
            </a:p>
          </p:txBody>
        </p:sp>
        <p:sp>
          <p:nvSpPr>
            <p:cNvPr id="56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713295" y="1462622"/>
              <a:ext cx="1372905" cy="99104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kern="0" dirty="0">
                  <a:solidFill>
                    <a:prstClr val="white">
                      <a:lumMod val="65000"/>
                    </a:prstClr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57" name="ZoneTexte 56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7949" y="3333416"/>
            <a:ext cx="87521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kern="0" dirty="0"/>
              <a:t>Utiliser la synthèse additive des lumières pour reproduire différentes couleurs</a:t>
            </a:r>
            <a:endParaRPr lang="fr-BE" sz="2000" b="1" kern="0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89044" y="2178360"/>
            <a:ext cx="84451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kern="0" dirty="0"/>
              <a:t>Identifier la lumière monochromatique et la lumière polychromatique.</a:t>
            </a:r>
            <a:endParaRPr lang="fr-BE" sz="2000" kern="0" dirty="0"/>
          </a:p>
        </p:txBody>
      </p:sp>
    </p:spTree>
    <p:extLst>
      <p:ext uri="{BB962C8B-B14F-4D97-AF65-F5344CB8AC3E}">
        <p14:creationId xmlns:p14="http://schemas.microsoft.com/office/powerpoint/2010/main" val="855330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76577" y="1659507"/>
            <a:ext cx="5972950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Dans </a:t>
            </a:r>
            <a:r>
              <a:rPr lang="fr-MA" sz="2400" b="1" dirty="0"/>
              <a:t>la zone 3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il y a superposition de deux couleurs: …………….. et …………….. : </a:t>
            </a:r>
          </a:p>
          <a:p>
            <a:pPr>
              <a:lnSpc>
                <a:spcPct val="150000"/>
              </a:lnSpc>
            </a:pPr>
            <a:r>
              <a:rPr lang="fr-MA" sz="2400" dirty="0"/>
              <a:t>La couleur de la zone 3 est ……………………………</a:t>
            </a:r>
            <a:endParaRPr lang="fr-FR" sz="2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4241857" y="3200377"/>
            <a:ext cx="280492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AB20B6"/>
                </a:solidFill>
              </a:rPr>
              <a:t>   le magenta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8050305" y="2772561"/>
            <a:ext cx="2919693" cy="2580789"/>
            <a:chOff x="8507505" y="1339904"/>
            <a:chExt cx="2919693" cy="2580789"/>
          </a:xfrm>
        </p:grpSpPr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8507505" y="1339904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Oval 4"/>
            <p:cNvSpPr>
              <a:spLocks noChangeArrowheads="1"/>
            </p:cNvSpPr>
            <p:nvPr/>
          </p:nvSpPr>
          <p:spPr bwMode="auto">
            <a:xfrm>
              <a:off x="9067802" y="2161986"/>
              <a:ext cx="1742359" cy="175870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9684839" y="1347063"/>
              <a:ext cx="1742359" cy="175870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9641329" y="3195420"/>
              <a:ext cx="1273081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Rouge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0401965" y="1816683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Bleu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8838999" y="1737224"/>
              <a:ext cx="93855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Vert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9737545" y="2240930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(1)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9248058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(2)</a:t>
              </a:r>
              <a:endPara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10227130" y="2580914"/>
              <a:ext cx="737607" cy="541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MA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(3)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1834610D-F562-A6BF-63DF-DE8448619E59}"/>
              </a:ext>
            </a:extLst>
          </p:cNvPr>
          <p:cNvGrpSpPr/>
          <p:nvPr/>
        </p:nvGrpSpPr>
        <p:grpSpPr>
          <a:xfrm>
            <a:off x="854223" y="5068709"/>
            <a:ext cx="4790094" cy="523220"/>
            <a:chOff x="2008092" y="5587845"/>
            <a:chExt cx="4790094" cy="523220"/>
          </a:xfrm>
        </p:grpSpPr>
        <p:sp>
          <p:nvSpPr>
            <p:cNvPr id="2" name="Rectangle 1"/>
            <p:cNvSpPr/>
            <p:nvPr/>
          </p:nvSpPr>
          <p:spPr>
            <a:xfrm>
              <a:off x="2008092" y="5587845"/>
              <a:ext cx="47900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</a:rPr>
                <a:t>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bleu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              </a:t>
              </a:r>
              <a:r>
                <a:rPr lang="fr-FR" sz="2800" b="1" spc="50" dirty="0">
                  <a:ln w="9525" cmpd="sng">
                    <a:solidFill>
                      <a:schemeClr val="bg1"/>
                    </a:solidFill>
                    <a:prstDash val="solid"/>
                  </a:ln>
                  <a:solidFill>
                    <a:srgbClr val="AB20B6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Magenta</a:t>
              </a:r>
              <a:endParaRPr lang="fr-FR" sz="2800" dirty="0">
                <a:solidFill>
                  <a:srgbClr val="AB20B6"/>
                </a:solidFill>
              </a:endParaRPr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>
              <a:off x="4434179" y="5849455"/>
              <a:ext cx="645459" cy="0"/>
            </a:xfrm>
            <a:prstGeom prst="straightConnector1">
              <a:avLst/>
            </a:prstGeom>
            <a:ln w="762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oneTexte 29"/>
          <p:cNvSpPr txBox="1"/>
          <p:nvPr/>
        </p:nvSpPr>
        <p:spPr>
          <a:xfrm>
            <a:off x="1071507" y="2671571"/>
            <a:ext cx="1011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bleu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2754644" y="2107256"/>
            <a:ext cx="1011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rouge</a:t>
            </a:r>
          </a:p>
        </p:txBody>
      </p:sp>
      <p:pic>
        <p:nvPicPr>
          <p:cNvPr id="24" name="Image 23"/>
          <p:cNvPicPr/>
          <p:nvPr/>
        </p:nvPicPr>
        <p:blipFill>
          <a:blip r:embed="rId2"/>
          <a:srcRect l="9384" t="73573" r="13385" b="20391"/>
          <a:stretch>
            <a:fillRect/>
          </a:stretch>
        </p:blipFill>
        <p:spPr bwMode="auto">
          <a:xfrm>
            <a:off x="283852" y="1035134"/>
            <a:ext cx="6565676" cy="42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Ellipse 26"/>
          <p:cNvSpPr/>
          <p:nvPr/>
        </p:nvSpPr>
        <p:spPr>
          <a:xfrm>
            <a:off x="9708721" y="3854687"/>
            <a:ext cx="520724" cy="58980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11328B4-4B7A-9031-BDC4-8B10BCC88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la zone (3).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BCF19C-E43E-8684-BE54-043EC9961E9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lit la question . Il demande aux élèves d’expliciter leurs réponses . 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5E234076-C15E-4BE5-E018-3ECD911C2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4857" y="488731"/>
            <a:ext cx="464133" cy="4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7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30" grpId="0"/>
      <p:bldP spid="31" grpId="0"/>
      <p:bldP spid="2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79385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2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/>
          <p:nvPr/>
        </p:nvPicPr>
        <p:blipFill>
          <a:blip r:embed="rId3"/>
          <a:srcRect l="22221" t="33931" r="22186" b="12561"/>
          <a:stretch>
            <a:fillRect/>
          </a:stretch>
        </p:blipFill>
        <p:spPr bwMode="auto">
          <a:xfrm>
            <a:off x="385482" y="1043953"/>
            <a:ext cx="11295530" cy="534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45E59C8-ED40-D3CC-3DBB-241BACCBE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on va passer aux tâches à réaliser sur le livret. On commence par  la tâche p.80« 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0BA8FC-1488-4593-7B0F-A8E467DF61F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</a:p>
        </p:txBody>
      </p: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2"/>
          <a:srcRect l="60873" t="38825" r="18022" b="25223"/>
          <a:stretch>
            <a:fillRect/>
          </a:stretch>
        </p:blipFill>
        <p:spPr bwMode="auto">
          <a:xfrm>
            <a:off x="7835153" y="1146640"/>
            <a:ext cx="3262418" cy="316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/>
          <p:cNvPicPr/>
          <p:nvPr/>
        </p:nvPicPr>
        <p:blipFill>
          <a:blip r:embed="rId3"/>
          <a:srcRect l="23999" t="52855" r="23341" b="34910"/>
          <a:stretch>
            <a:fillRect/>
          </a:stretch>
        </p:blipFill>
        <p:spPr bwMode="auto">
          <a:xfrm>
            <a:off x="355957" y="4423489"/>
            <a:ext cx="11447928" cy="169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475578" y="1078573"/>
            <a:ext cx="64679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La zone de couleur jaune est la superposition de la couleur </a:t>
            </a:r>
            <a:r>
              <a:rPr lang="fr-MA" sz="2400" b="1" dirty="0"/>
              <a:t>verte</a:t>
            </a:r>
            <a:r>
              <a:rPr lang="fr-MA" sz="2400" dirty="0"/>
              <a:t> et celle de </a:t>
            </a:r>
            <a:r>
              <a:rPr lang="fr-MA" sz="2400" b="1" dirty="0"/>
              <a:t>la zone 1</a:t>
            </a:r>
            <a:r>
              <a:rPr lang="fr-MA" sz="2400" dirty="0"/>
              <a:t>.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03071" y="5199988"/>
            <a:ext cx="556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</a:p>
        </p:txBody>
      </p:sp>
      <p:sp>
        <p:nvSpPr>
          <p:cNvPr id="16" name="Ellipse 15"/>
          <p:cNvSpPr/>
          <p:nvPr/>
        </p:nvSpPr>
        <p:spPr>
          <a:xfrm>
            <a:off x="8464105" y="2232735"/>
            <a:ext cx="1080000" cy="72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593888" y="3595406"/>
            <a:ext cx="462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Donc la couleur de la zone 1 est: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75924" y="2609149"/>
            <a:ext cx="46295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On a :jaune = vert +rouge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8CEBB3D-7E37-0E35-C2B5-FCD69A453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la zone 1.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D0F2F7-DC5F-45B1-0005-34F1B48441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6" grpId="0" animBg="1"/>
      <p:bldP spid="2" grpId="0"/>
      <p:bldP spid="1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2"/>
          <a:srcRect l="60873" t="38825" r="18022" b="25223"/>
          <a:stretch>
            <a:fillRect/>
          </a:stretch>
        </p:blipFill>
        <p:spPr bwMode="auto">
          <a:xfrm>
            <a:off x="8292796" y="1190344"/>
            <a:ext cx="3262418" cy="316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475578" y="1078573"/>
            <a:ext cx="64679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La zone de couleur magenta est la superposition de la couleur </a:t>
            </a:r>
            <a:r>
              <a:rPr lang="fr-MA" sz="2400" b="1" dirty="0"/>
              <a:t>rouge(zone 1)</a:t>
            </a:r>
            <a:r>
              <a:rPr lang="fr-MA" sz="2400" dirty="0"/>
              <a:t> et celle de </a:t>
            </a:r>
            <a:r>
              <a:rPr lang="fr-MA" sz="2400" b="1" dirty="0"/>
              <a:t>la zone 2</a:t>
            </a:r>
            <a:r>
              <a:rPr lang="fr-MA" sz="2400" dirty="0"/>
              <a:t>. </a:t>
            </a:r>
          </a:p>
        </p:txBody>
      </p:sp>
      <p:sp>
        <p:nvSpPr>
          <p:cNvPr id="16" name="Ellipse 15"/>
          <p:cNvSpPr/>
          <p:nvPr/>
        </p:nvSpPr>
        <p:spPr>
          <a:xfrm>
            <a:off x="9360882" y="3198221"/>
            <a:ext cx="1126246" cy="72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461541" y="3951377"/>
            <a:ext cx="462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Donc la couleur de la zone 2 est: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75924" y="2609149"/>
            <a:ext cx="46295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On a :magenta = bleu +rouge </a:t>
            </a:r>
          </a:p>
        </p:txBody>
      </p:sp>
      <p:pic>
        <p:nvPicPr>
          <p:cNvPr id="17" name="Image 16"/>
          <p:cNvPicPr/>
          <p:nvPr/>
        </p:nvPicPr>
        <p:blipFill>
          <a:blip r:embed="rId3"/>
          <a:srcRect l="23815" t="64111" r="23653" b="24470"/>
          <a:stretch>
            <a:fillRect/>
          </a:stretch>
        </p:blipFill>
        <p:spPr bwMode="auto">
          <a:xfrm>
            <a:off x="622862" y="4784485"/>
            <a:ext cx="11340353" cy="12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7463390" y="5366688"/>
            <a:ext cx="556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ED4FA98-C4EE-CADD-DB61-995217A93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la zone 2.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88FB5A-7916-31F3-D31A-7FEBB51B8B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268650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" grpId="0"/>
      <p:bldP spid="19" grpId="0"/>
      <p:bldP spid="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2"/>
          <a:srcRect l="60873" t="38825" r="18022" b="25223"/>
          <a:stretch>
            <a:fillRect/>
          </a:stretch>
        </p:blipFill>
        <p:spPr bwMode="auto">
          <a:xfrm>
            <a:off x="8292796" y="1190344"/>
            <a:ext cx="3262418" cy="316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475578" y="1078573"/>
            <a:ext cx="64679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dirty="0"/>
              <a:t>La couleur de la zone 3  est la superposition de la couleur </a:t>
            </a:r>
            <a:r>
              <a:rPr lang="fr-MA" sz="2400" b="1" dirty="0"/>
              <a:t>verte</a:t>
            </a:r>
            <a:r>
              <a:rPr lang="fr-MA" sz="2400" dirty="0"/>
              <a:t> et celle de </a:t>
            </a:r>
            <a:r>
              <a:rPr lang="fr-MA" sz="2400" b="1" dirty="0"/>
              <a:t>la zone 2(bleu)</a:t>
            </a:r>
            <a:r>
              <a:rPr lang="fr-MA" sz="2400" dirty="0"/>
              <a:t>. </a:t>
            </a:r>
          </a:p>
        </p:txBody>
      </p:sp>
      <p:sp>
        <p:nvSpPr>
          <p:cNvPr id="16" name="Ellipse 15"/>
          <p:cNvSpPr/>
          <p:nvPr/>
        </p:nvSpPr>
        <p:spPr>
          <a:xfrm>
            <a:off x="10042200" y="2320869"/>
            <a:ext cx="724412" cy="72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461541" y="3951377"/>
            <a:ext cx="462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Donc la couleur de la zone 3 est: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75924" y="2609149"/>
            <a:ext cx="46295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On a : bleu + vert =  cyan</a:t>
            </a:r>
          </a:p>
        </p:txBody>
      </p:sp>
      <p:pic>
        <p:nvPicPr>
          <p:cNvPr id="14" name="Image 13"/>
          <p:cNvPicPr/>
          <p:nvPr/>
        </p:nvPicPr>
        <p:blipFill>
          <a:blip r:embed="rId3"/>
          <a:srcRect l="23633" t="74715" r="24020" b="13703"/>
          <a:stretch>
            <a:fillRect/>
          </a:stretch>
        </p:blipFill>
        <p:spPr bwMode="auto">
          <a:xfrm>
            <a:off x="434871" y="4895555"/>
            <a:ext cx="11160144" cy="161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4138901" y="5751350"/>
            <a:ext cx="556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14DA24D-79D4-1D0D-1088-28AD5B9C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la zone 3.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83D856-D328-FCAF-97E4-4A39F2F7669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24909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" grpId="0"/>
      <p:bldP spid="19" grpId="0"/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/>
          <p:cNvPicPr/>
          <p:nvPr/>
        </p:nvPicPr>
        <p:blipFill>
          <a:blip r:embed="rId4"/>
          <a:srcRect l="22764" t="24144" r="22028" b="10604"/>
          <a:stretch>
            <a:fillRect/>
          </a:stretch>
        </p:blipFill>
        <p:spPr bwMode="auto">
          <a:xfrm>
            <a:off x="304800" y="939767"/>
            <a:ext cx="11627224" cy="563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04FC4D3-6693-CAB6-EAC2-1989409E5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c’est le moment de travailler tout seul. Voir le livret p80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000FB32-BD60-E6F1-1776-430CB93FDA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4A38966F-ED22-37D7-10BA-56B75E66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56C2C4F8-9A6F-B5BB-1453-D8AF70CFAA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4" name="Image 13"/>
          <p:cNvPicPr/>
          <p:nvPr/>
        </p:nvPicPr>
        <p:blipFill>
          <a:blip r:embed="rId4"/>
          <a:srcRect l="22764" t="24144" r="22028" b="10604"/>
          <a:stretch>
            <a:fillRect/>
          </a:stretch>
        </p:blipFill>
        <p:spPr bwMode="auto">
          <a:xfrm>
            <a:off x="304800" y="939767"/>
            <a:ext cx="11627224" cy="563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1136764" y="5933175"/>
            <a:ext cx="586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7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1136763" y="5129948"/>
            <a:ext cx="586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36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234714" y="4031616"/>
            <a:ext cx="586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0070C0"/>
                </a:solidFill>
              </a:rPr>
              <a:t>X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126E12-8393-34A0-0A52-F00AAB21E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6296DB-29E6-9C6F-2D3D-BE95C272A9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Faire passer un élève pour la correction. Associer le reste de la classe au feedback. Identifier les erreurs. Insister sur les étapes à respecter.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189083" y="234030"/>
            <a:ext cx="3985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32126" y="5416120"/>
            <a:ext cx="2089789" cy="128748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>
                <a:solidFill>
                  <a:prstClr val="white"/>
                </a:solidFill>
              </a:rPr>
              <a:t>Quelques conceptions erronées</a:t>
            </a:r>
          </a:p>
          <a:p>
            <a:pPr algn="ctr" defTabSz="914400"/>
            <a:r>
              <a:rPr lang="fr-FR">
                <a:solidFill>
                  <a:prstClr val="white"/>
                </a:solidFill>
              </a:rPr>
              <a:t> des élèves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61486" y="5416121"/>
            <a:ext cx="9209795" cy="1287483"/>
          </a:xfrm>
          <a:prstGeom prst="roundRect">
            <a:avLst>
              <a:gd name="adj" fmla="val 9633"/>
            </a:avLst>
          </a:prstGeom>
          <a:solidFill>
            <a:schemeClr val="bg1"/>
          </a:solidFill>
          <a:ln>
            <a:solidFill>
              <a:srgbClr val="1D9A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>
                <a:solidFill>
                  <a:schemeClr val="tx1"/>
                </a:solidFill>
              </a:rPr>
              <a:t>L’addition des couleurs c’est comme le mélange des peintures.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>
                <a:solidFill>
                  <a:schemeClr val="tx1"/>
                </a:solidFill>
              </a:rPr>
              <a:t>Le noir apparaît quand on additionne  toutes les lumières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>
                <a:solidFill>
                  <a:schemeClr val="tx1"/>
                </a:solidFill>
              </a:rPr>
              <a:t>Le blanc est une couleur pure comme le rouge ou le bleu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584200" y="753834"/>
            <a:ext cx="2063752" cy="1644134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7" y="753833"/>
            <a:ext cx="9209795" cy="1644134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rgbClr val="1D9A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rgbClr val="000000"/>
                </a:solidFill>
                <a:ea typeface="Calibri"/>
                <a:cs typeface="Calibri" panose="020F0502020204030204" pitchFamily="34" charset="0"/>
                <a:sym typeface="Calibri"/>
              </a:rPr>
              <a:t>La tâche principale </a:t>
            </a:r>
            <a:r>
              <a:rPr lang="fr-FR" kern="0" dirty="0">
                <a:solidFill>
                  <a:srgbClr val="000000"/>
                </a:solidFill>
                <a:ea typeface="Calibri"/>
                <a:cs typeface="Calibri" panose="020F0502020204030204" pitchFamily="34" charset="0"/>
                <a:sym typeface="Calibri"/>
              </a:rPr>
              <a:t>de cette séance repose sur le savoir-faire suivant </a:t>
            </a:r>
            <a:r>
              <a:rPr lang="fr-FR" b="1" kern="0" dirty="0">
                <a:solidFill>
                  <a:prstClr val="black"/>
                </a:solidFill>
                <a:sym typeface="Calibri"/>
              </a:rPr>
              <a:t>: Utiliser la synthèse additive des lumières pour reproduire différentes couleurs.</a:t>
            </a:r>
            <a:endParaRPr lang="fr-FR" b="1" kern="0" dirty="0">
              <a:solidFill>
                <a:prstClr val="black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ea typeface="Calibri"/>
                <a:cs typeface="Calibri" panose="020F0502020204030204" pitchFamily="34" charset="0"/>
                <a:sym typeface="Calibri"/>
              </a:rPr>
              <a:t>L’objectif est d’amener les élèves à  Utiliser la synthèse additive des lumières rouge, verte et bleue pour reproduire différentes lumières colorées , y compris la lumière blanche </a:t>
            </a:r>
            <a:r>
              <a:rPr lang="fr-MA" kern="0" dirty="0">
                <a:solidFill>
                  <a:srgbClr val="000000"/>
                </a:solidFill>
                <a:ea typeface="Calibri"/>
                <a:cs typeface="Calibri" panose="020F0502020204030204" pitchFamily="34" charset="0"/>
                <a:sym typeface="Calibri"/>
              </a:rPr>
              <a:t>.</a:t>
            </a:r>
            <a:endParaRPr lang="fr-FR" kern="0" dirty="0">
              <a:solidFill>
                <a:srgbClr val="000000"/>
              </a:solidFill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0" y="25447"/>
            <a:ext cx="558163" cy="65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B1C93C4-4F5C-9787-3720-216AFEDB79BF}"/>
              </a:ext>
            </a:extLst>
          </p:cNvPr>
          <p:cNvSpPr/>
          <p:nvPr/>
        </p:nvSpPr>
        <p:spPr>
          <a:xfrm>
            <a:off x="2761488" y="2514243"/>
            <a:ext cx="9209794" cy="2785602"/>
          </a:xfrm>
          <a:prstGeom prst="roundRect">
            <a:avLst>
              <a:gd name="adj" fmla="val 5352"/>
            </a:avLst>
          </a:prstGeom>
          <a:solidFill>
            <a:schemeClr val="bg1"/>
          </a:solidFill>
          <a:ln>
            <a:solidFill>
              <a:srgbClr val="1D9A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Utiliser la synthèse additive des lumières pour reproduire différentes couleurs </a:t>
            </a:r>
            <a:r>
              <a:rPr lang="fr-FR" dirty="0">
                <a:solidFill>
                  <a:schemeClr val="tx1"/>
                </a:solidFill>
              </a:rPr>
              <a:t> en s’appuyant sur des situations expérimentales;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Utiliser des expériences simples, comme le </a:t>
            </a:r>
            <a:r>
              <a:rPr lang="fr-FR" b="1" dirty="0">
                <a:solidFill>
                  <a:schemeClr val="tx1"/>
                </a:solidFill>
              </a:rPr>
              <a:t>disque de Newton et les filtres de la lumière.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Relier les apprentissages à des dispositifs connus </a:t>
            </a:r>
            <a:r>
              <a:rPr lang="fr-FR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- Pixels d’écran / TV / smartphone (modèle RGB) ;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 - éclairage coloré en spectacle / LED.</a:t>
            </a:r>
          </a:p>
          <a:p>
            <a:r>
              <a:rPr lang="fr-FR" b="1" dirty="0">
                <a:solidFill>
                  <a:schemeClr val="tx1"/>
                </a:solidFill>
              </a:rPr>
              <a:t>Points clés à institutionnaliser </a:t>
            </a:r>
            <a:r>
              <a:rPr lang="fr-FR" dirty="0">
                <a:solidFill>
                  <a:schemeClr val="tx1"/>
                </a:solidFill>
              </a:rPr>
              <a:t>:  - Les trois lumières primaires additives : R, V, B ;</a:t>
            </a:r>
          </a:p>
          <a:p>
            <a:pPr lvl="0"/>
            <a:r>
              <a:rPr lang="fr-FR" dirty="0">
                <a:solidFill>
                  <a:schemeClr val="tx1"/>
                </a:solidFill>
              </a:rPr>
              <a:t>                                                          - Les couleurs secondaires : cyan, magenta, jaune ;</a:t>
            </a:r>
          </a:p>
          <a:p>
            <a:pPr lvl="0"/>
            <a:r>
              <a:rPr lang="fr-FR" dirty="0">
                <a:solidFill>
                  <a:schemeClr val="tx1"/>
                </a:solidFill>
              </a:rPr>
              <a:t>                                                          - Blanc = superposition de lumières ; noir = absence de lumière.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C59B900-1E11-F73E-E839-E00C15FAB39A}"/>
              </a:ext>
            </a:extLst>
          </p:cNvPr>
          <p:cNvSpPr/>
          <p:nvPr/>
        </p:nvSpPr>
        <p:spPr>
          <a:xfrm>
            <a:off x="558163" y="2514243"/>
            <a:ext cx="2089789" cy="278560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>
                <a:solidFill>
                  <a:prstClr val="white"/>
                </a:solidFill>
              </a:rPr>
              <a:t>Stratégie</a:t>
            </a:r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658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de finir, faisons un petit résumé ensemble ! Alors, Qui peut me rappeler ce qu’on a appris lors de cette séance?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pose quelques questions.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B22AF99-C36F-7213-47D8-A1584C487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 cette séance, c’était quoi notre tâche?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AF875269-D7C5-A17D-6810-C1ECC6932A81}"/>
              </a:ext>
            </a:extLst>
          </p:cNvPr>
          <p:cNvSpPr/>
          <p:nvPr/>
        </p:nvSpPr>
        <p:spPr>
          <a:xfrm>
            <a:off x="1030246" y="3013501"/>
            <a:ext cx="10611159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3458ACDA-96B0-972A-1193-B73E0EFC1B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7" y="2730225"/>
            <a:ext cx="805544" cy="805544"/>
          </a:xfrm>
          <a:prstGeom prst="rect">
            <a:avLst/>
          </a:prstGeom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6888CC28-5549-C20C-B4DB-CFA0E96A0BC7}"/>
              </a:ext>
            </a:extLst>
          </p:cNvPr>
          <p:cNvSpPr txBox="1"/>
          <p:nvPr/>
        </p:nvSpPr>
        <p:spPr>
          <a:xfrm>
            <a:off x="1529351" y="3105964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endParaRPr lang="fr-FR" b="1" i="1" dirty="0">
              <a:ea typeface="Calibri"/>
              <a:cs typeface="Calibri"/>
              <a:sym typeface="Calibri"/>
            </a:endParaRP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1DE72E31-5D5B-0492-5C4B-5863A4AB1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233AA6-8F7B-4EEA-BD25-F1680FF9524A}"/>
              </a:ext>
            </a:extLst>
          </p:cNvPr>
          <p:cNvSpPr/>
          <p:nvPr/>
        </p:nvSpPr>
        <p:spPr>
          <a:xfrm>
            <a:off x="1492559" y="3198166"/>
            <a:ext cx="10148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FF0000"/>
                </a:solidFill>
              </a:rPr>
              <a:t>Utiliser</a:t>
            </a:r>
            <a:r>
              <a:rPr lang="fr-FR" sz="2400" b="1" dirty="0"/>
              <a:t> la synthèse additive des lumières pour reproduire différentes couleurs</a:t>
            </a:r>
          </a:p>
        </p:txBody>
      </p:sp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35398" y="1076135"/>
            <a:ext cx="95846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1" dirty="0"/>
              <a:t>Les couleurs primaires</a:t>
            </a:r>
            <a:r>
              <a:rPr lang="fr-FR" sz="2800" dirty="0"/>
              <a:t>: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                                                 le rouge </a:t>
            </a:r>
            <a:r>
              <a:rPr lang="fr-FR" sz="2800" dirty="0"/>
              <a:t>, </a:t>
            </a:r>
            <a:r>
              <a:rPr lang="fr-FR" sz="2800" b="1" dirty="0">
                <a:solidFill>
                  <a:srgbClr val="1D9A78"/>
                </a:solidFill>
              </a:rPr>
              <a:t>le vert </a:t>
            </a:r>
            <a:r>
              <a:rPr lang="fr-FR" sz="2800" dirty="0"/>
              <a:t>et </a:t>
            </a:r>
            <a:r>
              <a:rPr lang="fr-FR" sz="2800" b="1" dirty="0">
                <a:solidFill>
                  <a:srgbClr val="0070C0"/>
                </a:solidFill>
              </a:rPr>
              <a:t>le bleu</a:t>
            </a:r>
            <a:r>
              <a:rPr lang="fr-FR" sz="2800" dirty="0"/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AA71BA1-44AF-C7BD-C79C-E31B9279FF56}"/>
              </a:ext>
            </a:extLst>
          </p:cNvPr>
          <p:cNvGrpSpPr/>
          <p:nvPr/>
        </p:nvGrpSpPr>
        <p:grpSpPr>
          <a:xfrm>
            <a:off x="-1382082" y="2455313"/>
            <a:ext cx="7884000" cy="523220"/>
            <a:chOff x="655120" y="3089397"/>
            <a:chExt cx="7884000" cy="5232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4AF197A-D2F6-1524-5A2D-C18795777ADA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dirty="0"/>
                <a:t>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Jaune</a:t>
              </a:r>
              <a:r>
                <a:rPr lang="fr-FR" sz="2800" dirty="0"/>
                <a:t>.</a:t>
              </a:r>
            </a:p>
          </p:txBody>
        </p:sp>
        <p:sp>
          <p:nvSpPr>
            <p:cNvPr id="18" name="Flèche droite 17"/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163ACF4-3215-DAED-0E9A-B49DD5357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D1F927-0BEA-9F3A-10DB-8261D59CEBC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la synthèse additive des couleurs.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ABD4653-83FD-8BC0-389C-B38CC7693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F6A27EC-2127-825E-A1DE-01F7D5FE4FEE}"/>
              </a:ext>
            </a:extLst>
          </p:cNvPr>
          <p:cNvGrpSpPr/>
          <p:nvPr/>
        </p:nvGrpSpPr>
        <p:grpSpPr>
          <a:xfrm>
            <a:off x="-1474886" y="3246128"/>
            <a:ext cx="7884000" cy="523220"/>
            <a:chOff x="655120" y="3089397"/>
            <a:chExt cx="7884000" cy="5232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5C7AE3-8673-E9B9-82A4-80C6BB3E2B7F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Bleu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dirty="0"/>
                <a:t>                        </a:t>
              </a:r>
              <a:r>
                <a:rPr lang="fr-FR" sz="280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AB20B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Magenta</a:t>
              </a:r>
              <a:endParaRPr lang="fr-FR" sz="2800" dirty="0"/>
            </a:p>
          </p:txBody>
        </p:sp>
        <p:sp>
          <p:nvSpPr>
            <p:cNvPr id="9" name="Flèche droite 17">
              <a:extLst>
                <a:ext uri="{FF2B5EF4-FFF2-40B4-BE49-F238E27FC236}">
                  <a16:creationId xmlns:a16="http://schemas.microsoft.com/office/drawing/2014/main" id="{3017335C-7BEB-A423-E626-EA310D293599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DF4992B-ED51-C6E7-7774-98C5EA2F63D1}"/>
              </a:ext>
            </a:extLst>
          </p:cNvPr>
          <p:cNvGrpSpPr/>
          <p:nvPr/>
        </p:nvGrpSpPr>
        <p:grpSpPr>
          <a:xfrm>
            <a:off x="-1594894" y="4036943"/>
            <a:ext cx="7884000" cy="523220"/>
            <a:chOff x="655120" y="3089397"/>
            <a:chExt cx="7884000" cy="5232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A7C947-17D7-EC4B-FE95-A9203510AEBD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0070C0"/>
                  </a:solidFill>
                </a:rPr>
                <a:t> Bleu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66CC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Cyan</a:t>
              </a:r>
              <a:r>
                <a:rPr lang="fr-FR" sz="2800" dirty="0"/>
                <a:t>.</a:t>
              </a:r>
            </a:p>
          </p:txBody>
        </p:sp>
        <p:sp>
          <p:nvSpPr>
            <p:cNvPr id="12" name="Flèche droite 17">
              <a:extLst>
                <a:ext uri="{FF2B5EF4-FFF2-40B4-BE49-F238E27FC236}">
                  <a16:creationId xmlns:a16="http://schemas.microsoft.com/office/drawing/2014/main" id="{F9918817-A663-3C33-EF93-270E3A165507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22CD9A4-A108-E581-2E7B-D4B7C184BAEF}"/>
              </a:ext>
            </a:extLst>
          </p:cNvPr>
          <p:cNvGrpSpPr/>
          <p:nvPr/>
        </p:nvGrpSpPr>
        <p:grpSpPr>
          <a:xfrm>
            <a:off x="-469887" y="4827759"/>
            <a:ext cx="7884000" cy="523220"/>
            <a:chOff x="655120" y="3089397"/>
            <a:chExt cx="7884000" cy="52322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90C0AD-C100-46B9-9C62-DE78DD84320A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</a:rPr>
                <a:t>                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b="1" dirty="0"/>
                <a:t>+ </a:t>
              </a:r>
              <a:r>
                <a:rPr lang="fr-FR" sz="2800" b="1" dirty="0">
                  <a:solidFill>
                    <a:srgbClr val="0070C0"/>
                  </a:solidFill>
                </a:rPr>
                <a:t>Bleu                      </a:t>
              </a:r>
              <a:r>
                <a:rPr lang="fr-FR" sz="2800" b="1" spc="50" dirty="0">
                  <a:ln w="9525" cmpd="sng">
                    <a:solidFill>
                      <a:schemeClr val="bg1"/>
                    </a:solidFill>
                    <a:prstDash val="solid"/>
                  </a:ln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Blanc</a:t>
              </a:r>
              <a:endParaRPr lang="fr-FR" sz="2800" dirty="0"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Flèche droite 17">
              <a:extLst>
                <a:ext uri="{FF2B5EF4-FFF2-40B4-BE49-F238E27FC236}">
                  <a16:creationId xmlns:a16="http://schemas.microsoft.com/office/drawing/2014/main" id="{D1C3DBDF-9406-86CA-D047-2D3FA14F50C8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pic>
        <p:nvPicPr>
          <p:cNvPr id="15" name="Image 14" descr="Une image contenant texte, cerc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6A4B8C29-72D8-D61D-8346-FBDC0D0FA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637" y="2373608"/>
            <a:ext cx="3973337" cy="33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3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3D1420F-46F0-F56E-FFE2-ABD323DE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28" name="Rectangle 27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155229" y="2922668"/>
              <a:ext cx="3384633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kern="0" dirty="0"/>
                <a:t>Utiliser la synthèse additive des</a:t>
              </a:r>
            </a:p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kern="0" dirty="0"/>
                <a:t> lumières pour reproduire</a:t>
              </a:r>
            </a:p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kern="0" dirty="0"/>
                <a:t> différentes couleurs</a:t>
              </a:r>
              <a:endParaRPr lang="fr-BE" b="1" kern="0" dirty="0"/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406788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975214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327981"/>
              <a:ext cx="639869" cy="452975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666764" y="2764706"/>
              <a:ext cx="29841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Couleurs primaires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Synthèse additive des lumières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Filtre</a:t>
              </a:r>
              <a:r>
                <a:rPr lang="fr-MA" sz="1400" kern="0" noProof="0" dirty="0">
                  <a:solidFill>
                    <a:srgbClr val="000000"/>
                  </a:solidFill>
                  <a:latin typeface="Arial"/>
                </a:rPr>
                <a:t> de lumière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Superposition des couleurs</a:t>
              </a: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616713" y="3780955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Identifier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Utiliser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MA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Préciser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539862" y="3780956"/>
              <a:ext cx="875897" cy="40265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923836" y="5650424"/>
              <a:ext cx="88390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La couleur de la zone  X  est la superposition de la couleur………………….et ………… Sachant que ……………….+ ……………..=…………… donc sa couleur est……………</a:t>
              </a: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202618" y="4816861"/>
              <a:ext cx="822546" cy="467310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2437154" y="2549415"/>
            <a:ext cx="6454972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dirty="0"/>
              <a:t>Exercices 2 de la page 83</a:t>
            </a:r>
          </a:p>
          <a:p>
            <a:pPr algn="just">
              <a:lnSpc>
                <a:spcPct val="150000"/>
              </a:lnSpc>
            </a:pPr>
            <a:r>
              <a:rPr lang="fr-MA" sz="3200" b="1" i="1" dirty="0"/>
              <a:t>Exercices défis: 1,3 et 4 de la page 85</a:t>
            </a:r>
            <a:endParaRPr lang="fr-FR" sz="3200" b="1" i="1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29A3FC9A-4A89-99CF-42C8-5176871A0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Bravo à tous ! Révisez dans le livret  ce qu’on a vu aujourd'hui  et faire les exercices suivants: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8B35C15-6660-6C59-D8BC-9C66636AB3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12 min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10 min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03 min</a:t>
            </a:r>
          </a:p>
        </p:txBody>
      </p:sp>
    </p:spTree>
    <p:extLst>
      <p:ext uri="{BB962C8B-B14F-4D97-AF65-F5344CB8AC3E}">
        <p14:creationId xmlns:p14="http://schemas.microsoft.com/office/powerpoint/2010/main" val="193784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7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8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9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6122</TotalTime>
  <Words>2734</Words>
  <Application>Microsoft Office PowerPoint</Application>
  <PresentationFormat>Grand écran</PresentationFormat>
  <Paragraphs>419</Paragraphs>
  <Slides>66</Slides>
  <Notes>3</Notes>
  <HiddenSlides>5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66</vt:i4>
      </vt:variant>
    </vt:vector>
  </HeadingPairs>
  <TitlesOfParts>
    <vt:vector size="81" baseType="lpstr">
      <vt:lpstr>Aptos</vt:lpstr>
      <vt:lpstr>Arial</vt:lpstr>
      <vt:lpstr>Calibri</vt:lpstr>
      <vt:lpstr>Dosis</vt:lpstr>
      <vt:lpstr>Wingdings</vt:lpstr>
      <vt:lpstr>Office Theme</vt:lpstr>
      <vt:lpstr>Custom Design</vt:lpstr>
      <vt:lpstr>1_Custom Design</vt:lpstr>
      <vt:lpstr>1_Office Theme</vt:lpstr>
      <vt:lpstr>3_Office Theme</vt:lpstr>
      <vt:lpstr>4_Office Theme</vt:lpstr>
      <vt:lpstr>6_Office Theme</vt:lpstr>
      <vt:lpstr>7_Office Theme</vt:lpstr>
      <vt:lpstr>8_Office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Observez ces images : à votre avis, quel comportement positif met-elle en évidence ?</vt:lpstr>
      <vt:lpstr>On doit travailler sérieusement.</vt:lpstr>
      <vt:lpstr>Présentation PowerPoint</vt:lpstr>
      <vt:lpstr>On va commencer cette séance par un rappel sur la lumière polychromatique et monochromatique.   Répondre par vrai ou faux.</vt:lpstr>
      <vt:lpstr>Exact.</vt:lpstr>
      <vt:lpstr>Répondre par vrai ou faux.</vt:lpstr>
      <vt:lpstr>Oui, elle est constituée de plusieurs couleurs.</vt:lpstr>
      <vt:lpstr>Répondre par vrai ou faux.</vt:lpstr>
      <vt:lpstr>Sur leur ardoise, les élèves écrivent  vrai ou faux  ou l’enseignant.e désigne quelques -uns pour  répondre oralement.</vt:lpstr>
      <vt:lpstr>Présentation PowerPoint</vt:lpstr>
      <vt:lpstr>Avant d’aborder notre tâche d’aujourd’hui, je vais vous présenter la situation suivante:</vt:lpstr>
      <vt:lpstr>Proposer des réponses à cette question.</vt:lpstr>
      <vt:lpstr>À la fin de cette séance, vous serez capables d’utiliser la synthèse additive des lumières rouges, vertes et bleues pour reproduire différentes couleurs.</vt:lpstr>
      <vt:lpstr>Présentation PowerPoint</vt:lpstr>
      <vt:lpstr>Avant de pouvoir utiliser la synthèse additive des lumières, je vais vous présenter les filtres, les différents types de couleurs et leur superposition. Soyez attentifs.</vt:lpstr>
      <vt:lpstr>Avant de pouvoir utiliser la synthèse additive des lumières, je vais vous présenter les filtres, les différents types de couleurs et leur superposition. Soyez attentifs.</vt:lpstr>
      <vt:lpstr>Présentation PowerPoint</vt:lpstr>
      <vt:lpstr>Présentation PowerPoint</vt:lpstr>
      <vt:lpstr>Voici notre tâche principale. Je vais vous montrer comment reproduire une couleur en utilisant la synthèse additive des couleurs.</vt:lpstr>
      <vt:lpstr>Pour réaliser cette tâche je suis les étapes suivantes: </vt:lpstr>
      <vt:lpstr>Je commence par la couleur de la zone 1.</vt:lpstr>
      <vt:lpstr> Maintenant la couleur de la zone 2.</vt:lpstr>
      <vt:lpstr> Maintenant la couleur de la zone 3.</vt:lpstr>
      <vt:lpstr>Je fais une synthèse.</vt:lpstr>
      <vt:lpstr>Je vous rappelle les étapes que j’ai suivi pour réaliser ma tâche.</vt:lpstr>
      <vt:lpstr>Présentation PowerPoint</vt:lpstr>
      <vt:lpstr>Répondre par vrai ou faux.</vt:lpstr>
      <vt:lpstr>Effectivement rouge + vert donne le jaune .</vt:lpstr>
      <vt:lpstr>Répondre par vrai ou faux.</vt:lpstr>
      <vt:lpstr>Exact. </vt:lpstr>
      <vt:lpstr>Répondre par vrai ou faux.</vt:lpstr>
      <vt:lpstr>La superposition d’une lumière bleue avec une lumière verte donne une lumière cyan.</vt:lpstr>
      <vt:lpstr>Répondre par vrai ou faux.</vt:lpstr>
      <vt:lpstr>Exact</vt:lpstr>
      <vt:lpstr>Choisir la bonne réponse.</vt:lpstr>
      <vt:lpstr>C’est dans l’écran d’un ordinateur.</vt:lpstr>
      <vt:lpstr>Maintenant on va résoudre ensemble la tâche suivante. </vt:lpstr>
      <vt:lpstr>On commence par la zone (1).</vt:lpstr>
      <vt:lpstr>On passe à la zone (2).</vt:lpstr>
      <vt:lpstr>On passe à la zone (3).</vt:lpstr>
      <vt:lpstr>Présentation PowerPoint</vt:lpstr>
      <vt:lpstr>Maintenant on va passer aux tâches à réaliser sur le livret. On commence par  la tâche p.80« Je m’entraine en binôme » . Travaillez individuellement, puis discutez de vos réponses en binômes.</vt:lpstr>
      <vt:lpstr>On commence par la zone 1.</vt:lpstr>
      <vt:lpstr>On passe à la zone 2.</vt:lpstr>
      <vt:lpstr>On passe à la zone 3.</vt:lpstr>
      <vt:lpstr>Présentation PowerPoint</vt:lpstr>
      <vt:lpstr>Maintenant c’est le moment de travailler tout seul. Voir le livret p80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Avant de finir, faisons un petit résumé ensemble ! Alors, Qui peut me rappeler ce qu’on a appris lors de cette séance?</vt:lpstr>
      <vt:lpstr>Avant de finir cette séance, c’était quoi notre tâche? </vt:lpstr>
      <vt:lpstr>Voilà ce qu’il faut bien retenir.</vt:lpstr>
      <vt:lpstr>On termine par la carte lexicale suivante.</vt:lpstr>
      <vt:lpstr>Bravo à tous ! Révisez dans le livret  ce qu’on a vu aujourd'hui  et faire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1954</cp:revision>
  <cp:lastPrinted>2024-10-05T19:15:00Z</cp:lastPrinted>
  <dcterms:created xsi:type="dcterms:W3CDTF">2024-05-28T10:13:00Z</dcterms:created>
  <dcterms:modified xsi:type="dcterms:W3CDTF">2026-02-13T18:02:25Z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