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7" r:id="rId4"/>
    <p:sldMasterId id="2147483726" r:id="rId5"/>
    <p:sldMasterId id="2147483757" r:id="rId6"/>
    <p:sldMasterId id="2147483781" r:id="rId7"/>
    <p:sldMasterId id="2147483810" r:id="rId8"/>
    <p:sldMasterId id="2147483839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308" r:id="rId63"/>
    <p:sldId id="309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19" r:id="rId74"/>
    <p:sldId id="320" r:id="rId75"/>
    <p:sldId id="321" r:id="rId76"/>
    <p:sldId id="322" r:id="rId77"/>
  </p:sldIdLst>
  <p:sldSz cy="6858000" cx="12192000"/>
  <p:notesSz cx="6858000" cy="9144000"/>
  <p:embeddedFontLst>
    <p:embeddedFont>
      <p:font typeface="Dosis"/>
      <p:regular r:id="rId78"/>
      <p:bold r:id="rId7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0" roundtripDataSignature="AMtx7mhM3h6EfQljVtPxMNxgkVJvkjko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0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80" Type="http://customschemas.google.com/relationships/presentationmetadata" Target="metadata"/><Relationship Id="rId1" Type="http://schemas.openxmlformats.org/officeDocument/2006/relationships/theme" Target="theme/theme6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9" Type="http://schemas.openxmlformats.org/officeDocument/2006/relationships/slide" Target="slides/slide39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73" Type="http://schemas.openxmlformats.org/officeDocument/2006/relationships/slide" Target="slides/slide63.xml"/><Relationship Id="rId72" Type="http://schemas.openxmlformats.org/officeDocument/2006/relationships/slide" Target="slides/slide62.xml"/><Relationship Id="rId31" Type="http://schemas.openxmlformats.org/officeDocument/2006/relationships/slide" Target="slides/slide21.xml"/><Relationship Id="rId75" Type="http://schemas.openxmlformats.org/officeDocument/2006/relationships/slide" Target="slides/slide65.xml"/><Relationship Id="rId30" Type="http://schemas.openxmlformats.org/officeDocument/2006/relationships/slide" Target="slides/slide20.xml"/><Relationship Id="rId74" Type="http://schemas.openxmlformats.org/officeDocument/2006/relationships/slide" Target="slides/slide64.xml"/><Relationship Id="rId33" Type="http://schemas.openxmlformats.org/officeDocument/2006/relationships/slide" Target="slides/slide23.xml"/><Relationship Id="rId77" Type="http://schemas.openxmlformats.org/officeDocument/2006/relationships/slide" Target="slides/slide67.xml"/><Relationship Id="rId32" Type="http://schemas.openxmlformats.org/officeDocument/2006/relationships/slide" Target="slides/slide22.xml"/><Relationship Id="rId76" Type="http://schemas.openxmlformats.org/officeDocument/2006/relationships/slide" Target="slides/slide66.xml"/><Relationship Id="rId35" Type="http://schemas.openxmlformats.org/officeDocument/2006/relationships/slide" Target="slides/slide25.xml"/><Relationship Id="rId79" Type="http://schemas.openxmlformats.org/officeDocument/2006/relationships/font" Target="fonts/Dosis-bold.fntdata"/><Relationship Id="rId34" Type="http://schemas.openxmlformats.org/officeDocument/2006/relationships/slide" Target="slides/slide24.xml"/><Relationship Id="rId78" Type="http://schemas.openxmlformats.org/officeDocument/2006/relationships/font" Target="fonts/Dosis-regular.fntdata"/><Relationship Id="rId71" Type="http://schemas.openxmlformats.org/officeDocument/2006/relationships/slide" Target="slides/slide61.xml"/><Relationship Id="rId70" Type="http://schemas.openxmlformats.org/officeDocument/2006/relationships/slide" Target="slides/slide60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62" Type="http://schemas.openxmlformats.org/officeDocument/2006/relationships/slide" Target="slides/slide52.xml"/><Relationship Id="rId61" Type="http://schemas.openxmlformats.org/officeDocument/2006/relationships/slide" Target="slides/slide51.xml"/><Relationship Id="rId20" Type="http://schemas.openxmlformats.org/officeDocument/2006/relationships/slide" Target="slides/slide10.xml"/><Relationship Id="rId64" Type="http://schemas.openxmlformats.org/officeDocument/2006/relationships/slide" Target="slides/slide54.xml"/><Relationship Id="rId63" Type="http://schemas.openxmlformats.org/officeDocument/2006/relationships/slide" Target="slides/slide53.xml"/><Relationship Id="rId22" Type="http://schemas.openxmlformats.org/officeDocument/2006/relationships/slide" Target="slides/slide12.xml"/><Relationship Id="rId66" Type="http://schemas.openxmlformats.org/officeDocument/2006/relationships/slide" Target="slides/slide56.xml"/><Relationship Id="rId21" Type="http://schemas.openxmlformats.org/officeDocument/2006/relationships/slide" Target="slides/slide11.xml"/><Relationship Id="rId65" Type="http://schemas.openxmlformats.org/officeDocument/2006/relationships/slide" Target="slides/slide55.xml"/><Relationship Id="rId24" Type="http://schemas.openxmlformats.org/officeDocument/2006/relationships/slide" Target="slides/slide14.xml"/><Relationship Id="rId68" Type="http://schemas.openxmlformats.org/officeDocument/2006/relationships/slide" Target="slides/slide58.xml"/><Relationship Id="rId23" Type="http://schemas.openxmlformats.org/officeDocument/2006/relationships/slide" Target="slides/slide13.xml"/><Relationship Id="rId67" Type="http://schemas.openxmlformats.org/officeDocument/2006/relationships/slide" Target="slides/slide57.xml"/><Relationship Id="rId60" Type="http://schemas.openxmlformats.org/officeDocument/2006/relationships/slide" Target="slides/slide50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69" Type="http://schemas.openxmlformats.org/officeDocument/2006/relationships/slide" Target="slides/slide59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9" Type="http://schemas.openxmlformats.org/officeDocument/2006/relationships/slide" Target="slides/slide19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11" Type="http://schemas.openxmlformats.org/officeDocument/2006/relationships/slide" Target="slides/slide1.xml"/><Relationship Id="rId55" Type="http://schemas.openxmlformats.org/officeDocument/2006/relationships/slide" Target="slides/slide45.xml"/><Relationship Id="rId10" Type="http://schemas.openxmlformats.org/officeDocument/2006/relationships/notesMaster" Target="notesMasters/notesMaster1.xml"/><Relationship Id="rId54" Type="http://schemas.openxmlformats.org/officeDocument/2006/relationships/slide" Target="slides/slide44.xml"/><Relationship Id="rId13" Type="http://schemas.openxmlformats.org/officeDocument/2006/relationships/slide" Target="slides/slide3.xml"/><Relationship Id="rId57" Type="http://schemas.openxmlformats.org/officeDocument/2006/relationships/slide" Target="slides/slide47.xml"/><Relationship Id="rId12" Type="http://schemas.openxmlformats.org/officeDocument/2006/relationships/slide" Target="slides/slide2.xml"/><Relationship Id="rId56" Type="http://schemas.openxmlformats.org/officeDocument/2006/relationships/slide" Target="slides/slide46.xml"/><Relationship Id="rId15" Type="http://schemas.openxmlformats.org/officeDocument/2006/relationships/slide" Target="slides/slide5.xml"/><Relationship Id="rId59" Type="http://schemas.openxmlformats.org/officeDocument/2006/relationships/slide" Target="slides/slide49.xml"/><Relationship Id="rId14" Type="http://schemas.openxmlformats.org/officeDocument/2006/relationships/slide" Target="slides/slide4.xml"/><Relationship Id="rId58" Type="http://schemas.openxmlformats.org/officeDocument/2006/relationships/slide" Target="slides/slide4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2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4" name="Google Shape;182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9" name="Google Shape;191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3" name="Google Shape;193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3" name="Google Shape;194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3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Google Shape;195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5" name="Google Shape;195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9" name="Google Shape;196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3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5" name="Google Shape;198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3" name="Shape 2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Google Shape;200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5" name="Google Shape;200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2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3" name="Google Shape;2043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4" name="Google Shape;204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3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5" name="Google Shape;208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5" name="Shape 2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6" name="Google Shape;209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7" name="Google Shape;209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4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5" name="Google Shape;183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6" name="Google Shape;183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6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8" name="Google Shape;210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4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5" name="Google Shape;213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6" name="Google Shape;213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1" name="Shape 2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2" name="Google Shape;2162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3" name="Google Shape;2163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5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6" name="Google Shape;217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7" name="Google Shape;2177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0" name="Shape 2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" name="Google Shape;220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2" name="Google Shape;2202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3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5" name="Google Shape;222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4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6" name="Google Shape;223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8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0" name="Google Shape;2250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3" name="Google Shape;2263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9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1" name="Google Shape;2301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8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9" name="Google Shape;183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0" name="Google Shape;184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4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6" name="Google Shape;2306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6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8" name="Google Shape;2318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4" name="Shape 2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" name="Google Shape;234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6" name="Google Shape;234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6" name="Google Shape;2386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5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7" name="Google Shape;2437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9" name="Google Shape;2489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8" name="Google Shape;2548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6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8" name="Google Shape;2568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3" name="Google Shape;2573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5" name="Shape 2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6" name="Google Shape;2586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7" name="Google Shape;2587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2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4" name="Google Shape;184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9" name="Shape 2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" name="Google Shape;2600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1" name="Google Shape;2601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3" name="Shape 2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4" name="Google Shape;2614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5" name="Google Shape;2615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7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9" name="Google Shape;2629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1" name="Shape 2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2" name="Google Shape;2642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3" name="Google Shape;2643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4" name="Shape 2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Google Shape;2655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6" name="Google Shape;2656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0" name="Google Shape;2670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3" name="Shape 2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Google Shape;2684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5" name="Google Shape;2685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0" name="Google Shape;2700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3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5" name="Google Shape;2715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0" name="Shape 2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1" name="Google Shape;2771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2" name="Google Shape;2772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9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1" name="Google Shape;187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6" name="Shape 2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7" name="Google Shape;2827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8" name="Google Shape;2828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1" name="Shape 2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2" name="Google Shape;2832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3" name="Google Shape;2833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8" name="Shape 2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9" name="Google Shape;2839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0" name="Google Shape;2840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2" name="Shape 2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3" name="Google Shape;2853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4" name="Google Shape;2854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8" name="Shape 2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9" name="Google Shape;2879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0" name="Google Shape;2880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2" name="Shape 2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3" name="Google Shape;2903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4" name="Google Shape;2904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8" name="Shape 2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9" name="Google Shape;2929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0" name="Google Shape;2930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3" name="Shape 2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4" name="Google Shape;2934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5" name="Google Shape;2935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3" name="Shape 2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4" name="Google Shape;2944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5" name="Google Shape;2945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4" name="Shape 2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5" name="Google Shape;2955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6" name="Google Shape;2956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9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1" name="Google Shape;1881;p6:notes"/>
          <p:cNvSpPr txBox="1"/>
          <p:nvPr>
            <p:ph idx="1" type="body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2" name="Google Shape;1882;p6:notes"/>
          <p:cNvSpPr txBox="1"/>
          <p:nvPr>
            <p:ph idx="12" type="sldNum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00" spcFirstLastPara="1" rIns="91400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9" name="Shape 2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0" name="Google Shape;2980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1" name="Google Shape;2981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4" name="Shape 2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5" name="Google Shape;2985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6" name="Google Shape;2986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1" name="Shape 2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2" name="Google Shape;2992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3" name="Google Shape;2993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1" name="Shape 3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2" name="Google Shape;3002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3" name="Google Shape;3003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0" name="Shape 3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1" name="Google Shape;3021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2" name="Google Shape;3022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8" name="Shape 3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9" name="Google Shape;3029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0" name="Google Shape;3030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1" name="Google Shape;3031;p6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3" name="Shape 3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4" name="Google Shape;3054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5" name="Google Shape;3055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1" name="Shape 3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" name="Google Shape;3062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3" name="Google Shape;3063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6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8" name="Google Shape;189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6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8" name="Google Shape;190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3" name="Google Shape;191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3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gif"/><Relationship Id="rId3" Type="http://schemas.openxmlformats.org/officeDocument/2006/relationships/image" Target="../media/image38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gif"/><Relationship Id="rId3" Type="http://schemas.openxmlformats.org/officeDocument/2006/relationships/image" Target="../media/image5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gif"/><Relationship Id="rId3" Type="http://schemas.openxmlformats.org/officeDocument/2006/relationships/image" Target="../media/image49.png"/><Relationship Id="rId4" Type="http://schemas.openxmlformats.org/officeDocument/2006/relationships/image" Target="../media/image5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7.png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0.png"/><Relationship Id="rId3" Type="http://schemas.openxmlformats.org/officeDocument/2006/relationships/image" Target="../media/image1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50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8.gif"/><Relationship Id="rId3" Type="http://schemas.openxmlformats.org/officeDocument/2006/relationships/image" Target="../media/image41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51.png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8.gif"/><Relationship Id="rId3" Type="http://schemas.openxmlformats.org/officeDocument/2006/relationships/image" Target="../media/image49.png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png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7.png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7.png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7.png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7.png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7.png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7.png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8.gif"/><Relationship Id="rId3" Type="http://schemas.openxmlformats.org/officeDocument/2006/relationships/image" Target="../media/image37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8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7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Relationship Id="rId6" Type="http://schemas.openxmlformats.org/officeDocument/2006/relationships/image" Target="../media/image4.png"/><Relationship Id="rId7" Type="http://schemas.openxmlformats.org/officeDocument/2006/relationships/image" Target="../media/image16.png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5.png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44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12.jpg"/><Relationship Id="rId8" Type="http://schemas.openxmlformats.org/officeDocument/2006/relationships/image" Target="../media/image15.jpg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43.png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8.gif"/><Relationship Id="rId3" Type="http://schemas.openxmlformats.org/officeDocument/2006/relationships/image" Target="../media/image38.png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8.gif"/><Relationship Id="rId3" Type="http://schemas.openxmlformats.org/officeDocument/2006/relationships/image" Target="../media/image52.png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png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8.gif"/><Relationship Id="rId3" Type="http://schemas.openxmlformats.org/officeDocument/2006/relationships/image" Target="../media/image38.png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8.png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7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Relationship Id="rId6" Type="http://schemas.openxmlformats.org/officeDocument/2006/relationships/image" Target="../media/image4.png"/><Relationship Id="rId7" Type="http://schemas.openxmlformats.org/officeDocument/2006/relationships/image" Target="../media/image1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5.png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44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12.jpg"/><Relationship Id="rId8" Type="http://schemas.openxmlformats.org/officeDocument/2006/relationships/image" Target="../media/image15.jp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8.gif"/><Relationship Id="rId3" Type="http://schemas.openxmlformats.org/officeDocument/2006/relationships/image" Target="../media/image37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3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8.gif"/><Relationship Id="rId3" Type="http://schemas.openxmlformats.org/officeDocument/2006/relationships/image" Target="../media/image5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8.gif"/><Relationship Id="rId3" Type="http://schemas.openxmlformats.org/officeDocument/2006/relationships/image" Target="../media/image52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8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7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Relationship Id="rId6" Type="http://schemas.openxmlformats.org/officeDocument/2006/relationships/image" Target="../media/image4.png"/><Relationship Id="rId7" Type="http://schemas.openxmlformats.org/officeDocument/2006/relationships/image" Target="../media/image16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25.png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44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12.jpg"/><Relationship Id="rId8" Type="http://schemas.openxmlformats.org/officeDocument/2006/relationships/image" Target="../media/image15.jp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8.gif"/><Relationship Id="rId3" Type="http://schemas.openxmlformats.org/officeDocument/2006/relationships/image" Target="../media/image37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43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8.gif"/><Relationship Id="rId3" Type="http://schemas.openxmlformats.org/officeDocument/2006/relationships/image" Target="../media/image38.png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Relationship Id="rId6" Type="http://schemas.openxmlformats.org/officeDocument/2006/relationships/image" Target="../media/image4.png"/><Relationship Id="rId7" Type="http://schemas.openxmlformats.org/officeDocument/2006/relationships/image" Target="../media/image16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44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12.jpg"/><Relationship Id="rId8" Type="http://schemas.openxmlformats.org/officeDocument/2006/relationships/image" Target="../media/image15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gif"/><Relationship Id="rId3" Type="http://schemas.openxmlformats.org/officeDocument/2006/relationships/image" Target="../media/image37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gif"/><Relationship Id="rId3" Type="http://schemas.openxmlformats.org/officeDocument/2006/relationships/image" Target="../media/image3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gif"/><Relationship Id="rId3" Type="http://schemas.openxmlformats.org/officeDocument/2006/relationships/image" Target="../media/image5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Relationship Id="rId6" Type="http://schemas.openxmlformats.org/officeDocument/2006/relationships/image" Target="../media/image4.png"/><Relationship Id="rId7" Type="http://schemas.openxmlformats.org/officeDocument/2006/relationships/image" Target="../media/image3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png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44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12.jpg"/><Relationship Id="rId8" Type="http://schemas.openxmlformats.org/officeDocument/2006/relationships/image" Target="../media/image15.jp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3.png"/><Relationship Id="rId3" Type="http://schemas.openxmlformats.org/officeDocument/2006/relationships/image" Target="../media/image18.gif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gif"/><Relationship Id="rId3" Type="http://schemas.openxmlformats.org/officeDocument/2006/relationships/image" Target="../media/image49.png"/><Relationship Id="rId4" Type="http://schemas.openxmlformats.org/officeDocument/2006/relationships/image" Target="../media/image5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Relationship Id="rId6" Type="http://schemas.openxmlformats.org/officeDocument/2006/relationships/image" Target="../media/image4.png"/><Relationship Id="rId7" Type="http://schemas.openxmlformats.org/officeDocument/2006/relationships/image" Target="../media/image16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5.png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44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12.jpg"/><Relationship Id="rId8" Type="http://schemas.openxmlformats.org/officeDocument/2006/relationships/image" Target="../media/image15.jpg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gif"/><Relationship Id="rId3" Type="http://schemas.openxmlformats.org/officeDocument/2006/relationships/image" Target="../media/image37.png"/><Relationship Id="rId4" Type="http://schemas.openxmlformats.org/officeDocument/2006/relationships/image" Target="../media/image10.png"/><Relationship Id="rId5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9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9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69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0" name="Google Shape;20;p69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69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22" name="Google Shape;22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9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9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69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26" name="Google Shape;26;p69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69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9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69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69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69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69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9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4" name="Google Shape;34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5" name="Google Shape;95;p16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6" name="Google Shape;96;p1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5" name="Google Shape;835;p28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836" name="Google Shape;836;p28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8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8" name="Google Shape;838;p281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281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840" name="Google Shape;840;p28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28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2" name="Google Shape;842;p2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4" name="Google Shape;844;p28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45" name="Google Shape;845;p28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28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847" name="Google Shape;847;p28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8" name="Google Shape;848;p2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849" name="Google Shape;849;p28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1" name="Google Shape;851;p28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52" name="Google Shape;852;p2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53" name="Google Shape;853;p2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54" name="Google Shape;854;p2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55" name="Google Shape;855;p28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6" name="Google Shape;856;p28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7" name="Google Shape;857;p28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283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859" name="Google Shape;859;p283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1" name="Google Shape;861;p28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62" name="Google Shape;862;p28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28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864" name="Google Shape;864;p28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5" name="Google Shape;865;p2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28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8" name="Google Shape;868;p28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69" name="Google Shape;869;p28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70" name="Google Shape;870;p28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71" name="Google Shape;871;p28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72" name="Google Shape;872;p28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3" name="Google Shape;873;p28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4" name="Google Shape;874;p285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5" name="Google Shape;875;p285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876" name="Google Shape;876;p285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8" name="Google Shape;878;p286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879" name="Google Shape;879;p286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28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1" name="Google Shape;881;p28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286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883" name="Google Shape;883;p2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2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885" name="Google Shape;885;p28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oogle Shape;887;p28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88" name="Google Shape;888;p2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89" name="Google Shape;889;p2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890" name="Google Shape;890;p2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891" name="Google Shape;891;p28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2" name="Google Shape;892;p287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3" name="Google Shape;893;p28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894" name="Google Shape;894;p287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895" name="Google Shape;895;p287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87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897" name="Google Shape;897;p287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5" name="Google Shape;905;p8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06" name="Google Shape;906;p8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7" name="Google Shape;907;p8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08" name="Google Shape;908;p8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09" name="Google Shape;909;p8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0" name="Google Shape;910;p8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1" name="Google Shape;911;p8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912" name="Google Shape;912;p80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913" name="Google Shape;913;p80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/>
                <a:buNone/>
              </a:pPr>
              <a:r>
                <a:t/>
              </a:r>
              <a:endParaRPr b="0" i="0" sz="900" u="none" cap="none" strike="noStrik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80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915" name="Google Shape;915;p80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8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918" name="Google Shape;918;p8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9" name="Google Shape;919;p8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0" name="Google Shape;920;p8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1" name="Google Shape;921;p8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 Nw">
  <p:cSld name="modelage Nw"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3" name="Google Shape;923;p8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24" name="Google Shape;924;p8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5" name="Google Shape;925;p8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6" name="Google Shape;926;p8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27" name="Google Shape;927;p8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8" name="Google Shape;928;p8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929" name="Google Shape;929;p83"/>
          <p:cNvGrpSpPr/>
          <p:nvPr/>
        </p:nvGrpSpPr>
        <p:grpSpPr>
          <a:xfrm>
            <a:off x="326095" y="244988"/>
            <a:ext cx="593731" cy="480730"/>
            <a:chOff x="277892" y="2283969"/>
            <a:chExt cx="939577" cy="824904"/>
          </a:xfrm>
        </p:grpSpPr>
        <p:sp>
          <p:nvSpPr>
            <p:cNvPr id="930" name="Google Shape;930;p83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8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2" name="Google Shape;932;p83"/>
          <p:cNvSpPr txBox="1"/>
          <p:nvPr/>
        </p:nvSpPr>
        <p:spPr>
          <a:xfrm>
            <a:off x="11748194" y="95600"/>
            <a:ext cx="274643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6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1" name="Google Shape;101;p16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2" name="Google Shape;102;p16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" name="Google Shape;103;p16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" name="Google Shape;104;p16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oogle Shape;934;p8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35" name="Google Shape;935;p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6" name="Google Shape;936;p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37" name="Google Shape;937;p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8" name="Google Shape;938;p8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9" name="Google Shape;939;p8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0" name="Google Shape;940;p88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941" name="Google Shape;941;p88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9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44" name="Google Shape;944;p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5" name="Google Shape;945;p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46" name="Google Shape;946;p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47" name="Google Shape;947;p9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8" name="Google Shape;948;p9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949" name="Google Shape;949;p91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91"/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PB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1" name="Google Shape;951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41563" y="450975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autonome">
  <p:cSld name="Pratique autonome">
    <p:bg>
      <p:bgPr>
        <a:gradFill>
          <a:gsLst>
            <a:gs pos="0">
              <a:srgbClr val="8BC145"/>
            </a:gs>
            <a:gs pos="2000">
              <a:srgbClr val="8BC145"/>
            </a:gs>
            <a:gs pos="74000">
              <a:srgbClr val="FFFFFF"/>
            </a:gs>
            <a:gs pos="91000">
              <a:srgbClr val="8BC145"/>
            </a:gs>
            <a:gs pos="100000">
              <a:srgbClr val="8BC145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3" name="Google Shape;953;p9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954" name="Google Shape;954;p9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8BC145"/>
            </a:solidFill>
            <a:ln cap="flat" cmpd="sng" w="12700">
              <a:solidFill>
                <a:srgbClr val="8BC14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9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8BC145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sp>
        <p:nvSpPr>
          <p:cNvPr id="956" name="Google Shape;956;p92"/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7" name="Google Shape;957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599" y="1158197"/>
            <a:ext cx="2270803" cy="22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958" name="Google Shape;958;p92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9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61" name="Google Shape;961;p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2" name="Google Shape;962;p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63" name="Google Shape;963;p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64" name="Google Shape;964;p93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5" name="Google Shape;965;p93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 générée" id="966" name="Google Shape;966;p93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7" name="Google Shape;967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1277" y="423251"/>
            <a:ext cx="490171" cy="4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968" name="Google Shape;968;p93"/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ôture de la séance">
  <p:cSld name="Clô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0" name="Google Shape;970;p94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971" name="Google Shape;971;p94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9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3" name="Google Shape;973;p9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94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/>
          </a:p>
        </p:txBody>
      </p:sp>
      <p:pic>
        <p:nvPicPr>
          <p:cNvPr id="975" name="Google Shape;975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sp>
        <p:nvSpPr>
          <p:cNvPr id="976" name="Google Shape;976;p94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8" name="Google Shape;978;p9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979" name="Google Shape;979;p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0" name="Google Shape;980;p9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81" name="Google Shape;981;p9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82" name="Google Shape;982;p9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9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4" name="Google Shape;984;p95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985" name="Google Shape;985;p95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9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8" name="Google Shape;988;p9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89" name="Google Shape;989;p9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0" name="Google Shape;990;p9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1" name="Google Shape;991;p9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9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4" name="Google Shape;994;p9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5" name="Google Shape;995;p9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6" name="Google Shape;996;p9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7" name="Google Shape;997;p9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9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0" name="Google Shape;1000;p9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1" name="Google Shape;1001;p9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2" name="Google Shape;1002;p9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3" name="Google Shape;1003;p9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4" name="Google Shape;1004;p9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9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7" name="Google Shape;1007;p9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08" name="Google Shape;1008;p9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9" name="Google Shape;1009;p9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10" name="Google Shape;1010;p9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1" name="Google Shape;1011;p9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2" name="Google Shape;1012;p9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3" name="Google Shape;1013;p9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6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7" name="Google Shape;107;p1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8" name="Google Shape;108;p16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9" name="Google Shape;109;p16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0" name="Google Shape;110;p16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0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6" name="Google Shape;1016;p10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7" name="Google Shape;1017;p10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8" name="Google Shape;1018;p10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101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10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2" name="Google Shape;1022;p10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3" name="Google Shape;1023;p10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024" name="Google Shape;1024;p101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101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101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01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8" name="Google Shape;1028;p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0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1" name="Google Shape;1031;p10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32" name="Google Shape;1032;p10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33" name="Google Shape;1033;p10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4" name="Google Shape;1034;p10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5" name="Google Shape;1035;p10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1036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Google Shape;1037;p10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38" name="Google Shape;1038;p1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9" name="Google Shape;1039;p1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0" name="Google Shape;1040;p1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1" name="Google Shape;1041;p10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3" name="Google Shape;1043;p10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44" name="Google Shape;1044;p10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5" name="Google Shape;1045;p10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6" name="Google Shape;1046;p10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47" name="Google Shape;1047;p10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10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50" name="Google Shape;1050;p10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1" name="Google Shape;1051;p10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2" name="Google Shape;1052;p10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3" name="Google Shape;1053;p10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" name="Google Shape;1055;p10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56" name="Google Shape;1056;p10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7" name="Google Shape;1057;p10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58" name="Google Shape;1058;p10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9" name="Google Shape;1059;p10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1" name="Google Shape;1061;p10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2" name="Google Shape;1062;p10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3" name="Google Shape;1063;p10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4" name="Google Shape;1064;p10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65" name="Google Shape;1065;p10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7" name="Google Shape;1067;p10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68" name="Google Shape;1068;p10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69" name="Google Shape;1069;p10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0" name="Google Shape;1070;p10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71" name="Google Shape;1071;p10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3" name="Google Shape;1073;p10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074" name="Google Shape;1074;p10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5" name="Google Shape;1075;p10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76" name="Google Shape;1076;p10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77" name="Google Shape;1077;p10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16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3" name="Google Shape;113;p1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" name="Google Shape;114;p16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5" name="Google Shape;115;p16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6" name="Google Shape;116;p16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84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oogle Shape;1085;p85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086" name="Google Shape;1086;p8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8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8" name="Google Shape;1088;p8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85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090" name="Google Shape;1090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1" name="Google Shape;1091;p85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092" name="Google Shape;1092;p85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85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4" name="Google Shape;1094;p8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7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7" name="Google Shape;1097;p17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098" name="Google Shape;1098;p1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9" name="Google Shape;1099;p1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0" name="Google Shape;1100;p1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8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3" name="Google Shape;1103;p18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5" name="Google Shape;1105;p1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6" name="Google Shape;1106;p1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18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9" name="Google Shape;1109;p18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0" name="Google Shape;1110;p18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1" name="Google Shape;1111;p1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2" name="Google Shape;1112;p1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3" name="Google Shape;1113;p1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18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6" name="Google Shape;1116;p18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17" name="Google Shape;1117;p18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8" name="Google Shape;1118;p18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19" name="Google Shape;1119;p18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0" name="Google Shape;1120;p18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1" name="Google Shape;1121;p18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2" name="Google Shape;1122;p18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8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5" name="Google Shape;1125;p1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6" name="Google Shape;1126;p1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7" name="Google Shape;1127;p1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1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0" name="Google Shape;1130;p1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1" name="Google Shape;1131;p1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185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1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5" name="Google Shape;1135;p1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6" name="Google Shape;1136;p1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37" name="Google Shape;1137;p185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185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185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0" name="Google Shape;1140;p185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1" name="Google Shape;1141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18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45" name="Google Shape;1145;p18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46" name="Google Shape;1146;p1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7" name="Google Shape;1147;p1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0" name="Google Shape;1150;p18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51" name="Google Shape;1151;p18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52" name="Google Shape;1152;p18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53" name="Google Shape;1153;p18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54" name="Google Shape;1154;p18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16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9" name="Google Shape;119;p16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" name="Google Shape;120;p16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1" name="Google Shape;121;p16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2" name="Google Shape;122;p16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6" name="Google Shape;1156;p18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57" name="Google Shape;1157;p18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58" name="Google Shape;1158;p18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59" name="Google Shape;1159;p18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60" name="Google Shape;1160;p18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2" name="Google Shape;1162;p18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63" name="Google Shape;1163;p18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4" name="Google Shape;1164;p18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65" name="Google Shape;1165;p18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66" name="Google Shape;1166;p18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8" name="Google Shape;1168;p19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69" name="Google Shape;1169;p1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0" name="Google Shape;1170;p1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1" name="Google Shape;1171;p1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72" name="Google Shape;1172;p19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4" name="Google Shape;1174;p19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75" name="Google Shape;1175;p19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6" name="Google Shape;1176;p19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77" name="Google Shape;1177;p19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78" name="Google Shape;1178;p19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0" name="Google Shape;1180;p19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81" name="Google Shape;1181;p19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82" name="Google Shape;1182;p19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83" name="Google Shape;1183;p19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84" name="Google Shape;1184;p19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19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87" name="Google Shape;1187;p19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88" name="Google Shape;1188;p19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89" name="Google Shape;1189;p19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90" name="Google Shape;1190;p19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2" name="Google Shape;1192;p19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93" name="Google Shape;1193;p19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4" name="Google Shape;1194;p19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95" name="Google Shape;1195;p19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96" name="Google Shape;1196;p19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" name="Google Shape;1198;p19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199" name="Google Shape;1199;p19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0" name="Google Shape;1200;p19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1" name="Google Shape;1201;p19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02" name="Google Shape;1202;p19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4" name="Google Shape;1204;p19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05" name="Google Shape;1205;p19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6" name="Google Shape;1206;p19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07" name="Google Shape;1207;p19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08" name="Google Shape;1208;p19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97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1" name="Google Shape;1211;p197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2" name="Google Shape;1212;p197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197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4" name="Google Shape;1214;p197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197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6" name="Google Shape;1216;p197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7" name="Google Shape;1217;p197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8" name="Google Shape;1218;p197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197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0" name="Google Shape;1220;p197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1" name="Google Shape;1221;p197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2" name="Google Shape;1222;p197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16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25" name="Google Shape;125;p16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6" name="Google Shape;126;p16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7" name="Google Shape;127;p16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8" name="Google Shape;128;p16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223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198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5" name="Google Shape;1225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226" name="Google Shape;1226;p198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198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228" name="Google Shape;1228;p198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198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230" name="Google Shape;1230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231" name="Google Shape;1231;p198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2" name="Google Shape;1232;p198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3" name="Google Shape;1233;p198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234" name="Google Shape;1234;p198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198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198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7" name="Google Shape;1237;p198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8" name="Google Shape;1238;p198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9" name="Google Shape;1239;p198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198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1" name="Google Shape;1241;p198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242" name="Google Shape;1242;p1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199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199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246" name="Google Shape;1246;p199"/>
          <p:cNvPicPr preferRelativeResize="0"/>
          <p:nvPr/>
        </p:nvPicPr>
        <p:blipFill rotWithShape="1">
          <a:blip r:embed="rId2">
            <a:alphaModFix/>
          </a:blip>
          <a:srcRect b="60699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247" name="Google Shape;1247;p199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199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9" name="Google Shape;1249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Google Shape;1250;p19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51" name="Google Shape;1251;p199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252" name="Google Shape;1252;p199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199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254" name="Google Shape;1254;p199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5" name="Google Shape;1255;p19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256" name="Google Shape;1256;p199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8" name="Google Shape;1258;p200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259" name="Google Shape;1259;p200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60" name="Google Shape;1260;p20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1" name="Google Shape;1261;p200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262" name="Google Shape;1262;p200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263" name="Google Shape;1263;p20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4" name="Google Shape;1264;p200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265" name="Google Shape;1265;p20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6" name="Google Shape;1266;p200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7" name="Google Shape;1267;p200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268" name="Google Shape;1268;p200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269" name="Google Shape;1269;p20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0" name="Google Shape;1270;p200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271" name="Google Shape;1271;p200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72" name="Google Shape;1272;p200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273" name="Google Shape;1273;p200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74" name="Google Shape;1274;p200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75" name="Google Shape;1275;p200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276" name="Google Shape;1276;p200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77" name="Google Shape;1277;p200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278" name="Google Shape;1278;p200"/>
              <p:cNvPicPr preferRelativeResize="0"/>
              <p:nvPr/>
            </p:nvPicPr>
            <p:blipFill rotWithShape="1">
              <a:blip r:embed="rId7">
                <a:alphaModFix/>
              </a:blip>
              <a:srcRect b="30054" l="11664" r="25922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79" name="Google Shape;1279;p200"/>
              <p:cNvPicPr preferRelativeResize="0"/>
              <p:nvPr/>
            </p:nvPicPr>
            <p:blipFill rotWithShape="1">
              <a:blip r:embed="rId8">
                <a:alphaModFix/>
              </a:blip>
              <a:srcRect b="30054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280" name="Google Shape;1280;p200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200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2" name="Google Shape;1282;p20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4" name="Google Shape;1284;p201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285" name="Google Shape;1285;p201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201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7" name="Google Shape;1287;p201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8" name="Google Shape;1288;p201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289" name="Google Shape;1289;p201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201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1" name="Google Shape;1291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3" name="Google Shape;1293;p202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294" name="Google Shape;1294;p202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202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296" name="Google Shape;1296;p202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7" name="Google Shape;1297;p2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02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0" name="Google Shape;1300;p203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01" name="Google Shape;1301;p20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2" name="Google Shape;1302;p20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03" name="Google Shape;1303;p20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04" name="Google Shape;1304;p20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5" name="Google Shape;1305;p203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03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03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308" name="Google Shape;1308;p203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" name="Google Shape;1310;p204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11" name="Google Shape;1311;p20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20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313" name="Google Shape;1313;p20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4" name="Google Shape;1314;p2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20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7" name="Google Shape;1317;p205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18" name="Google Shape;1318;p20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19" name="Google Shape;1319;p20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0" name="Google Shape;1320;p20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21" name="Google Shape;1321;p20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2" name="Google Shape;1322;p205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3" name="Google Shape;1323;p205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4" name="Google Shape;1324;p205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325" name="Google Shape;1325;p205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32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3" name="Google Shape;1333;p8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334" name="Google Shape;1334;p8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8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336" name="Google Shape;1336;p8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7" name="Google Shape;1337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8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39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20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1" name="Google Shape;1341;p20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342" name="Google Shape;1342;p20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3" name="Google Shape;1343;p20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4" name="Google Shape;1344;p20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16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1" name="Google Shape;131;p16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2" name="Google Shape;132;p16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3" name="Google Shape;133;p16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4" name="Google Shape;134;p16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45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20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7" name="Google Shape;1347;p20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8" name="Google Shape;1348;p20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9" name="Google Shape;1349;p20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0" name="Google Shape;1350;p20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20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0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4" name="Google Shape;1354;p20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5" name="Google Shape;1355;p20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6" name="Google Shape;1356;p20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7" name="Google Shape;1357;p20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20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0" name="Google Shape;1360;p20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61" name="Google Shape;1361;p20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2" name="Google Shape;1362;p20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63" name="Google Shape;1363;p20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4" name="Google Shape;1364;p20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5" name="Google Shape;1365;p20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6" name="Google Shape;1366;p20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2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0" name="Google Shape;1370;p2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1" name="Google Shape;1371;p2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5" name="Google Shape;1375;p2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212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p2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9" name="Google Shape;1379;p2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381" name="Google Shape;1381;p212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2" name="Google Shape;1382;p212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212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4" name="Google Shape;1384;p212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5" name="Google Shape;1385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89" name="Google Shape;1389;p2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90" name="Google Shape;1390;p2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1" name="Google Shape;1391;p2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2" name="Google Shape;1392;p2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4" name="Google Shape;1394;p21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95" name="Google Shape;1395;p21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96" name="Google Shape;1396;p21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97" name="Google Shape;1397;p21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98" name="Google Shape;1398;p21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0" name="Google Shape;1400;p21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01" name="Google Shape;1401;p21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2" name="Google Shape;1402;p21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3" name="Google Shape;1403;p21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04" name="Google Shape;1404;p21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6" name="Google Shape;1406;p21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07" name="Google Shape;1407;p21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8" name="Google Shape;1408;p21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09" name="Google Shape;1409;p21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10" name="Google Shape;1410;p21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6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37" name="Google Shape;137;p16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8" name="Google Shape;138;p16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9" name="Google Shape;139;p16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0" name="Google Shape;140;p16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2" name="Google Shape;1412;p21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13" name="Google Shape;1413;p21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4" name="Google Shape;1414;p21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15" name="Google Shape;1415;p21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16" name="Google Shape;1416;p21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8" name="Google Shape;1418;p21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19" name="Google Shape;1419;p21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0" name="Google Shape;1420;p21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1" name="Google Shape;1421;p21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22" name="Google Shape;1422;p21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4" name="Google Shape;1424;p21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25" name="Google Shape;1425;p21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6" name="Google Shape;1426;p21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27" name="Google Shape;1427;p21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28" name="Google Shape;1428;p21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0" name="Google Shape;1430;p22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31" name="Google Shape;1431;p22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2" name="Google Shape;1432;p22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3" name="Google Shape;1433;p22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34" name="Google Shape;1434;p22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6" name="Google Shape;1436;p22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37" name="Google Shape;1437;p22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8" name="Google Shape;1438;p22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39" name="Google Shape;1439;p22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40" name="Google Shape;1440;p22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2" name="Google Shape;1442;p22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43" name="Google Shape;1443;p22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4" name="Google Shape;1444;p22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5" name="Google Shape;1445;p22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46" name="Google Shape;1446;p22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8" name="Google Shape;1448;p22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49" name="Google Shape;1449;p2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50" name="Google Shape;1450;p22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51" name="Google Shape;1451;p22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52" name="Google Shape;1452;p22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453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224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5" name="Google Shape;1455;p224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6" name="Google Shape;1456;p224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7" name="Google Shape;1457;p224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8" name="Google Shape;1458;p224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9" name="Google Shape;1459;p224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0" name="Google Shape;1460;p224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1" name="Google Shape;1461;p224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2" name="Google Shape;1462;p224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3" name="Google Shape;1463;p224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4" name="Google Shape;1464;p224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5" name="Google Shape;1465;p224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6" name="Google Shape;1466;p224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467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225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9" name="Google Shape;1469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470" name="Google Shape;1470;p225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225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472" name="Google Shape;1472;p225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225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474" name="Google Shape;1474;p2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475" name="Google Shape;1475;p225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6" name="Google Shape;1476;p225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7" name="Google Shape;1477;p225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478" name="Google Shape;1478;p225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9" name="Google Shape;1479;p225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0" name="Google Shape;1480;p225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1" name="Google Shape;1481;p225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25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3" name="Google Shape;1483;p225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4" name="Google Shape;1484;p225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5" name="Google Shape;1485;p225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486" name="Google Shape;1486;p2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226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226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490" name="Google Shape;1490;p226"/>
          <p:cNvPicPr preferRelativeResize="0"/>
          <p:nvPr/>
        </p:nvPicPr>
        <p:blipFill rotWithShape="1">
          <a:blip r:embed="rId2">
            <a:alphaModFix/>
          </a:blip>
          <a:srcRect b="60699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491" name="Google Shape;1491;p226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226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3" name="Google Shape;1493;p2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4" name="Google Shape;1494;p226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95" name="Google Shape;1495;p226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496" name="Google Shape;1496;p226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226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498" name="Google Shape;1498;p226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9" name="Google Shape;1499;p2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500" name="Google Shape;1500;p226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6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3" name="Google Shape;143;p1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4" name="Google Shape;144;p16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45" name="Google Shape;145;p16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46" name="Google Shape;146;p16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2" name="Google Shape;1502;p227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503" name="Google Shape;1503;p227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04" name="Google Shape;1504;p22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05" name="Google Shape;1505;p227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506" name="Google Shape;1506;p227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507" name="Google Shape;1507;p2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08" name="Google Shape;1508;p227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509" name="Google Shape;1509;p2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0" name="Google Shape;1510;p227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1" name="Google Shape;1511;p227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512" name="Google Shape;1512;p227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513" name="Google Shape;1513;p22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14" name="Google Shape;1514;p227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515" name="Google Shape;1515;p227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16" name="Google Shape;1516;p227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517" name="Google Shape;1517;p227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18" name="Google Shape;1518;p227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19" name="Google Shape;1519;p227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520" name="Google Shape;1520;p227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1" name="Google Shape;1521;p227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522" name="Google Shape;1522;p227"/>
              <p:cNvPicPr preferRelativeResize="0"/>
              <p:nvPr/>
            </p:nvPicPr>
            <p:blipFill rotWithShape="1">
              <a:blip r:embed="rId7">
                <a:alphaModFix/>
              </a:blip>
              <a:srcRect b="30054" l="11664" r="25922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23" name="Google Shape;1523;p227"/>
              <p:cNvPicPr preferRelativeResize="0"/>
              <p:nvPr/>
            </p:nvPicPr>
            <p:blipFill rotWithShape="1">
              <a:blip r:embed="rId8">
                <a:alphaModFix/>
              </a:blip>
              <a:srcRect b="30054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524" name="Google Shape;1524;p227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227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6" name="Google Shape;1526;p2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p228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529" name="Google Shape;1529;p22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22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1" name="Google Shape;1531;p22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228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533" name="Google Shape;1533;p2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4" name="Google Shape;1534;p228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535" name="Google Shape;1535;p22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22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7" name="Google Shape;1537;p22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538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9" name="Google Shape;1539;p229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540" name="Google Shape;1540;p229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22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2" name="Google Shape;1542;p229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3" name="Google Shape;1543;p229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544" name="Google Shape;1544;p229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29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6" name="Google Shape;1546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p230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549" name="Google Shape;1549;p2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0" name="Google Shape;1550;p2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51" name="Google Shape;1551;p2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52" name="Google Shape;1552;p23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3" name="Google Shape;1553;p230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4" name="Google Shape;1554;p230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5" name="Google Shape;1555;p230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556" name="Google Shape;1556;p230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p231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559" name="Google Shape;1559;p231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231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561" name="Google Shape;1561;p231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2" name="Google Shape;1562;p2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563" name="Google Shape;1563;p231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564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5" name="Google Shape;1565;p232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566" name="Google Shape;1566;p2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7" name="Google Shape;1567;p2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8" name="Google Shape;1568;p2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69" name="Google Shape;1569;p23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0" name="Google Shape;1570;p232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1" name="Google Shape;1571;p232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2" name="Google Shape;1572;p232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573" name="Google Shape;1573;p232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80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90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582" name="Google Shape;1582;p9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9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1584" name="Google Shape;1584;p9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5" name="Google Shape;1585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1586" name="Google Shape;1586;p9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87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23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p23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90" name="Google Shape;1590;p2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1" name="Google Shape;1591;p2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2" name="Google Shape;1592;p2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93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2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5" name="Google Shape;1595;p23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96" name="Google Shape;1596;p2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7" name="Google Shape;1597;p2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8" name="Google Shape;1598;p2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599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2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1" name="Google Shape;1601;p23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2" name="Google Shape;1602;p23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3" name="Google Shape;1603;p2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4" name="Google Shape;1604;p2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5" name="Google Shape;1605;p2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16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49" name="Google Shape;149;p1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0" name="Google Shape;150;p16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1" name="Google Shape;151;p16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2" name="Google Shape;152;p16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606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23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8" name="Google Shape;1608;p23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09" name="Google Shape;1609;p23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0" name="Google Shape;1610;p23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11" name="Google Shape;1611;p23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2" name="Google Shape;1612;p2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3" name="Google Shape;1613;p2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4" name="Google Shape;1614;p2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15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2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7" name="Google Shape;1617;p2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8" name="Google Shape;1618;p2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9" name="Google Shape;1619;p2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20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2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p2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3" name="Google Shape;1623;p2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624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p23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2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7" name="Google Shape;1627;p2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p2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629" name="Google Shape;1629;p23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0" name="Google Shape;1630;p23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1" name="Google Shape;1631;p239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2" name="Google Shape;1632;p23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3" name="Google Shape;163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634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p24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6" name="Google Shape;1636;p24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637" name="Google Shape;1637;p24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38" name="Google Shape;1638;p2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9" name="Google Shape;1639;p2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p2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64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2" name="Google Shape;1642;p24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43" name="Google Shape;1643;p24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44" name="Google Shape;1644;p24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45" name="Google Shape;1645;p24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46" name="Google Shape;1646;p24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8" name="Google Shape;1648;p24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49" name="Google Shape;1649;p2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0" name="Google Shape;1650;p2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1" name="Google Shape;1651;p2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52" name="Google Shape;1652;p24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1653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4" name="Google Shape;1654;p24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55" name="Google Shape;1655;p2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6" name="Google Shape;1656;p2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57" name="Google Shape;1657;p2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58" name="Google Shape;1658;p24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1659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0" name="Google Shape;1660;p24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61" name="Google Shape;1661;p24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2" name="Google Shape;1662;p24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3" name="Google Shape;1663;p24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64" name="Google Shape;1664;p24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6" name="Google Shape;1666;p24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67" name="Google Shape;1667;p24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8" name="Google Shape;1668;p24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69" name="Google Shape;1669;p24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70" name="Google Shape;1670;p24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81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7" name="Google Shape;37;p8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8" name="Google Shape;38;p8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9" name="Google Shape;39;p8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0" name="Google Shape;40;p8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1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81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81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44" name="Google Shape;44;p81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17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55" name="Google Shape;155;p1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6" name="Google Shape;156;p1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7" name="Google Shape;157;p1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8" name="Google Shape;158;p17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167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2" name="Google Shape;1672;p24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73" name="Google Shape;1673;p2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74" name="Google Shape;1674;p2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75" name="Google Shape;1675;p2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76" name="Google Shape;1676;p24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1677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8" name="Google Shape;1678;p2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79" name="Google Shape;1679;p2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80" name="Google Shape;1680;p2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81" name="Google Shape;1681;p2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82" name="Google Shape;1682;p2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4" name="Google Shape;1684;p2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85" name="Google Shape;1685;p2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86" name="Google Shape;1686;p2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87" name="Google Shape;1687;p2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88" name="Google Shape;1688;p2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1689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0" name="Google Shape;1690;p2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91" name="Google Shape;1691;p2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2" name="Google Shape;1692;p2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3" name="Google Shape;1693;p2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694" name="Google Shape;1694;p2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1695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6" name="Google Shape;1696;p2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1697" name="Google Shape;1697;p2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8" name="Google Shape;1698;p2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699" name="Google Shape;1699;p2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700" name="Google Shape;1700;p2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70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Google Shape;1702;p251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p251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p251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5" name="Google Shape;1705;p251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6" name="Google Shape;1706;p251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7" name="Google Shape;1707;p251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8" name="Google Shape;1708;p251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9" name="Google Shape;1709;p251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p251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1" name="Google Shape;1711;p251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2" name="Google Shape;1712;p251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3" name="Google Shape;1713;p251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4" name="Google Shape;1714;p251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1715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p252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7" name="Google Shape;1717;p2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1718" name="Google Shape;1718;p252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9" name="Google Shape;1719;p252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720" name="Google Shape;1720;p252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1" name="Google Shape;1721;p252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1722" name="Google Shape;1722;p2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1723" name="Google Shape;1723;p252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4" name="Google Shape;1724;p252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5" name="Google Shape;1725;p252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1726" name="Google Shape;1726;p252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7" name="Google Shape;1727;p252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8" name="Google Shape;1728;p252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9" name="Google Shape;1729;p252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0" name="Google Shape;1730;p252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1" name="Google Shape;1731;p252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2" name="Google Shape;1732;p252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3" name="Google Shape;1733;p252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34" name="Google Shape;1734;p2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35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p253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7" name="Google Shape;1737;p253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38" name="Google Shape;1738;p253"/>
          <p:cNvPicPr preferRelativeResize="0"/>
          <p:nvPr/>
        </p:nvPicPr>
        <p:blipFill rotWithShape="1">
          <a:blip r:embed="rId2">
            <a:alphaModFix/>
          </a:blip>
          <a:srcRect b="60699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39" name="Google Shape;1739;p253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0" name="Google Shape;1740;p253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1" name="Google Shape;1741;p2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2" name="Google Shape;1742;p253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43" name="Google Shape;1743;p253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744" name="Google Shape;1744;p253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253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746" name="Google Shape;1746;p253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7" name="Google Shape;1747;p25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748" name="Google Shape;1748;p253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749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0" name="Google Shape;1750;p254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751" name="Google Shape;1751;p254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52" name="Google Shape;1752;p25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53" name="Google Shape;1753;p254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754" name="Google Shape;1754;p254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755" name="Google Shape;1755;p25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56" name="Google Shape;1756;p254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757" name="Google Shape;1757;p25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8" name="Google Shape;1758;p254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9" name="Google Shape;1759;p254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760" name="Google Shape;1760;p254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761" name="Google Shape;1761;p25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62" name="Google Shape;1762;p254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1763" name="Google Shape;1763;p254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64" name="Google Shape;1764;p254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1765" name="Google Shape;1765;p254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66" name="Google Shape;1766;p254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67" name="Google Shape;1767;p254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1768" name="Google Shape;1768;p254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69" name="Google Shape;1769;p254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1770" name="Google Shape;1770;p254"/>
              <p:cNvPicPr preferRelativeResize="0"/>
              <p:nvPr/>
            </p:nvPicPr>
            <p:blipFill rotWithShape="1">
              <a:blip r:embed="rId7">
                <a:alphaModFix/>
              </a:blip>
              <a:srcRect b="30054" l="11664" r="25922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71" name="Google Shape;1771;p254"/>
              <p:cNvPicPr preferRelativeResize="0"/>
              <p:nvPr/>
            </p:nvPicPr>
            <p:blipFill rotWithShape="1">
              <a:blip r:embed="rId8">
                <a:alphaModFix/>
              </a:blip>
              <a:srcRect b="30054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772" name="Google Shape;1772;p254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3" name="Google Shape;1773;p254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4" name="Google Shape;1774;p25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75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6" name="Google Shape;1776;p255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1777" name="Google Shape;1777;p25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25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9" name="Google Shape;1779;p255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0" name="Google Shape;1780;p255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1781" name="Google Shape;1781;p2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82" name="Google Shape;1782;p255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1783" name="Google Shape;1783;p255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4" name="Google Shape;1784;p255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5" name="Google Shape;1785;p255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1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171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171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p171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171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171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" name="Google Shape;166;p171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171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71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171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71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71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171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1786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7" name="Google Shape;1787;p25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788" name="Google Shape;1788;p25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25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0" name="Google Shape;1790;p256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1" name="Google Shape;1791;p256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1792" name="Google Shape;1792;p25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25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4" name="Google Shape;1794;p2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95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6" name="Google Shape;1796;p25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1797" name="Google Shape;1797;p25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8" name="Google Shape;1798;p25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1799" name="Google Shape;1799;p25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0" name="Google Shape;1800;p2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1801" name="Google Shape;1801;p25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1802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3" name="Google Shape;1803;p25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04" name="Google Shape;1804;p2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05" name="Google Shape;1805;p2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06" name="Google Shape;1806;p2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07" name="Google Shape;1807;p25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8" name="Google Shape;1808;p258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9" name="Google Shape;1809;p258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0" name="Google Shape;1810;p258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811" name="Google Shape;1811;p258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lôture">
  <p:cSld name="Slide Clôture">
    <p:spTree>
      <p:nvGrpSpPr>
        <p:cNvPr id="1812" name="Shape 1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3" name="Google Shape;1813;p259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814" name="Google Shape;1814;p25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15" name="Google Shape;1815;p25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816" name="Google Shape;1816;p25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817" name="Google Shape;1817;p259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8" name="Google Shape;1818;p259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9" name="Google Shape;1819;p259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0" name="Google Shape;1820;p259"/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 cmpd="sng" w="9525">
            <a:solidFill>
              <a:srgbClr val="F19D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générée" id="1821" name="Google Shape;1821;p259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2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72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76" name="Google Shape;176;p172"/>
          <p:cNvPicPr preferRelativeResize="0"/>
          <p:nvPr/>
        </p:nvPicPr>
        <p:blipFill rotWithShape="1">
          <a:blip r:embed="rId2">
            <a:alphaModFix/>
          </a:blip>
          <a:srcRect b="60699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72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72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1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72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1" name="Google Shape;181;p172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182" name="Google Shape;182;p172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172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184" name="Google Shape;184;p172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6" name="Google Shape;186;p172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173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189" name="Google Shape;189;p173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0" name="Google Shape;190;p17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1" name="Google Shape;191;p173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2" name="Google Shape;192;p173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193" name="Google Shape;193;p17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4" name="Google Shape;194;p173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195" name="Google Shape;195;p17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173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197;p173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198" name="Google Shape;198;p173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199" name="Google Shape;199;p17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0" name="Google Shape;200;p173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01" name="Google Shape;201;p173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2" name="Google Shape;202;p173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03" name="Google Shape;203;p173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4" name="Google Shape;204;p173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5" name="Google Shape;205;p173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06" name="Google Shape;206;p173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7" name="Google Shape;207;p173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08" name="Google Shape;208;p173"/>
              <p:cNvPicPr preferRelativeResize="0"/>
              <p:nvPr/>
            </p:nvPicPr>
            <p:blipFill rotWithShape="1">
              <a:blip r:embed="rId7">
                <a:alphaModFix/>
              </a:blip>
              <a:srcRect b="30054" l="11664" r="25922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" name="Google Shape;209;p173"/>
              <p:cNvPicPr preferRelativeResize="0"/>
              <p:nvPr/>
            </p:nvPicPr>
            <p:blipFill rotWithShape="1">
              <a:blip r:embed="rId8">
                <a:alphaModFix/>
              </a:blip>
              <a:srcRect b="30054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10" name="Google Shape;210;p173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73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17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174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215" name="Google Shape;215;p174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74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" name="Google Shape;217;p174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74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219" name="Google Shape;219;p1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0" name="Google Shape;220;p174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221" name="Google Shape;221;p174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17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3" name="Google Shape;223;p174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âche principale">
  <p:cSld name="Tâche principale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Google Shape;225;p175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6" name="Google Shape;226;p175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75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175"/>
          <p:cNvSpPr txBox="1"/>
          <p:nvPr>
            <p:ph idx="1" type="body"/>
          </p:nvPr>
        </p:nvSpPr>
        <p:spPr>
          <a:xfrm>
            <a:off x="5025419" y="4219335"/>
            <a:ext cx="5869201" cy="418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000"/>
              <a:buNone/>
              <a:defRPr i="1" sz="200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i="1"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" name="Google Shape;229;p175"/>
          <p:cNvSpPr txBox="1"/>
          <p:nvPr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733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30" name="Google Shape;230;p175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75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04787" y="2396885"/>
            <a:ext cx="2432604" cy="2432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Pratique collective">
  <p:cSld name="1_Pratique collective">
    <p:bg>
      <p:bgPr>
        <a:gradFill>
          <a:gsLst>
            <a:gs pos="0">
              <a:srgbClr val="FFFFFF"/>
            </a:gs>
            <a:gs pos="21000">
              <a:srgbClr val="FFFFFF"/>
            </a:gs>
            <a:gs pos="41000">
              <a:srgbClr val="1D6FA9"/>
            </a:gs>
            <a:gs pos="100000">
              <a:srgbClr val="FFFFF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76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35" name="Google Shape;235;p17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F9ED5"/>
            </a:solidFill>
            <a:ln cap="flat" cmpd="sng" w="12700">
              <a:solidFill>
                <a:srgbClr val="0F9ED5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7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F9ED5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sp>
        <p:nvSpPr>
          <p:cNvPr id="237" name="Google Shape;237;p176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1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2506" y="1398207"/>
            <a:ext cx="2206989" cy="220698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76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C">
  <p:cSld name="Slide PC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177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242" name="Google Shape;242;p17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3" name="Google Shape;243;p17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44" name="Google Shape;244;p17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5" name="Google Shape;245;p17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177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177"/>
          <p:cNvSpPr txBox="1"/>
          <p:nvPr>
            <p:ph idx="2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8" name="Google Shape;248;p177"/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PC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49" name="Google Shape;249;p177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atique en binôme">
  <p:cSld name="Pratique en binôme">
    <p:bg>
      <p:bgPr>
        <a:gradFill>
          <a:gsLst>
            <a:gs pos="0">
              <a:srgbClr val="16537F"/>
            </a:gs>
            <a:gs pos="8000">
              <a:srgbClr val="16537F"/>
            </a:gs>
            <a:gs pos="39000">
              <a:srgbClr val="FFFFFF"/>
            </a:gs>
            <a:gs pos="73000">
              <a:srgbClr val="16537F"/>
            </a:gs>
            <a:gs pos="100000">
              <a:srgbClr val="16537F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178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252" name="Google Shape;252;p178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0070C0"/>
            </a:solidFill>
            <a:ln cap="flat" cmpd="sng" w="12700">
              <a:solidFill>
                <a:srgbClr val="0070C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78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4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4400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sp>
        <p:nvSpPr>
          <p:cNvPr id="254" name="Google Shape;254;p178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1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9577" y="1244095"/>
            <a:ext cx="2494771" cy="249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7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1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1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266" name="Google Shape;266;p71"/>
          <p:cNvPicPr preferRelativeResize="0"/>
          <p:nvPr/>
        </p:nvPicPr>
        <p:blipFill rotWithShape="1">
          <a:blip r:embed="rId2">
            <a:alphaModFix/>
          </a:blip>
          <a:srcRect b="60699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71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1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71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1" name="Google Shape;271;p71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272" name="Google Shape;272;p71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71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274" name="Google Shape;274;p71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276" name="Google Shape;276;p71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8" name="Google Shape;48;p1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72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279" name="Google Shape;279;p72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0" name="Google Shape;280;p7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1" name="Google Shape;281;p72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282" name="Google Shape;282;p72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283" name="Google Shape;283;p7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4" name="Google Shape;284;p72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85" name="Google Shape;285;p7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72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72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88" name="Google Shape;288;p72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289" name="Google Shape;289;p7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0" name="Google Shape;290;p72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91" name="Google Shape;291;p72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2" name="Google Shape;292;p72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293" name="Google Shape;293;p72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4" name="Google Shape;294;p72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5" name="Google Shape;295;p72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296" name="Google Shape;296;p72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7" name="Google Shape;297;p72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298" name="Google Shape;298;p72"/>
              <p:cNvPicPr preferRelativeResize="0"/>
              <p:nvPr/>
            </p:nvPicPr>
            <p:blipFill rotWithShape="1">
              <a:blip r:embed="rId7">
                <a:alphaModFix/>
              </a:blip>
              <a:srcRect b="30054" l="11664" r="25922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9" name="Google Shape;299;p72"/>
              <p:cNvPicPr preferRelativeResize="0"/>
              <p:nvPr/>
            </p:nvPicPr>
            <p:blipFill rotWithShape="1">
              <a:blip r:embed="rId8">
                <a:alphaModFix/>
              </a:blip>
              <a:srcRect b="30054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00" name="Google Shape;300;p72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72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7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ructure de la séance">
  <p:cSld name="Structure de la séance">
    <p:bg>
      <p:bgPr>
        <a:solidFill>
          <a:srgbClr val="DCE6F2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76"/>
          <p:cNvSpPr/>
          <p:nvPr/>
        </p:nvSpPr>
        <p:spPr>
          <a:xfrm>
            <a:off x="2110915" y="1103970"/>
            <a:ext cx="7970171" cy="50095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76"/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306" name="Google Shape;306;p76"/>
          <p:cNvPicPr preferRelativeResize="0"/>
          <p:nvPr/>
        </p:nvPicPr>
        <p:blipFill rotWithShape="1">
          <a:blip r:embed="rId2">
            <a:alphaModFix/>
          </a:blip>
          <a:srcRect b="10678" l="0" r="0" t="11064"/>
          <a:stretch/>
        </p:blipFill>
        <p:spPr>
          <a:xfrm>
            <a:off x="220262" y="30483"/>
            <a:ext cx="727815" cy="8543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7" name="Google Shape;307;p76"/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308" name="Google Shape;308;p76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133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309" name="Google Shape;309;p76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76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B3E5A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76"/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Ouverture de la séance</a:t>
              </a:r>
              <a:endParaRPr/>
            </a:p>
          </p:txBody>
        </p:sp>
      </p:grpSp>
      <p:sp>
        <p:nvSpPr>
          <p:cNvPr id="312" name="Google Shape;312;p76"/>
          <p:cNvSpPr/>
          <p:nvPr/>
        </p:nvSpPr>
        <p:spPr>
          <a:xfrm>
            <a:off x="2336945" y="2310757"/>
            <a:ext cx="395203" cy="39520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1" anchor="ctr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76"/>
          <p:cNvSpPr/>
          <p:nvPr/>
        </p:nvSpPr>
        <p:spPr>
          <a:xfrm>
            <a:off x="2860122" y="2234356"/>
            <a:ext cx="6994935" cy="548005"/>
          </a:xfrm>
          <a:custGeom>
            <a:rect b="b" l="l" r="r" t="t"/>
            <a:pathLst>
              <a:path extrusionOk="0" h="120000" w="120000">
                <a:moveTo>
                  <a:pt x="0" y="20000"/>
                </a:moveTo>
                <a:lnTo>
                  <a:pt x="0" y="20000"/>
                </a:lnTo>
                <a:cubicBezTo>
                  <a:pt x="0" y="8954"/>
                  <a:pt x="702" y="0"/>
                  <a:pt x="1567" y="0"/>
                </a:cubicBezTo>
                <a:lnTo>
                  <a:pt x="118433" y="0"/>
                </a:lnTo>
                <a:cubicBezTo>
                  <a:pt x="118849" y="0"/>
                  <a:pt x="119247" y="2107"/>
                  <a:pt x="119541" y="5858"/>
                </a:cubicBezTo>
                <a:cubicBezTo>
                  <a:pt x="119835" y="9609"/>
                  <a:pt x="120000" y="14696"/>
                  <a:pt x="120000" y="20000"/>
                </a:cubicBezTo>
                <a:lnTo>
                  <a:pt x="120000" y="100000"/>
                </a:lnTo>
                <a:cubicBezTo>
                  <a:pt x="120000" y="111046"/>
                  <a:pt x="119298" y="120000"/>
                  <a:pt x="118433" y="120000"/>
                </a:cubicBezTo>
                <a:lnTo>
                  <a:pt x="1567" y="120000"/>
                </a:lnTo>
                <a:lnTo>
                  <a:pt x="1567" y="120000"/>
                </a:lnTo>
                <a:cubicBezTo>
                  <a:pt x="1151" y="120000"/>
                  <a:pt x="753" y="117893"/>
                  <a:pt x="459" y="114142"/>
                </a:cubicBezTo>
                <a:cubicBezTo>
                  <a:pt x="165" y="110391"/>
                  <a:pt x="0" y="105304"/>
                  <a:pt x="0" y="100000"/>
                </a:cubicBezTo>
                <a:close/>
              </a:path>
            </a:pathLst>
          </a:custGeom>
          <a:solidFill>
            <a:srgbClr val="F2F2F2"/>
          </a:solidFill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76"/>
          <p:cNvSpPr/>
          <p:nvPr/>
        </p:nvSpPr>
        <p:spPr>
          <a:xfrm>
            <a:off x="9301364" y="2248560"/>
            <a:ext cx="519597" cy="51959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 cap="flat" cmpd="sng" w="95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76"/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grpSp>
        <p:nvGrpSpPr>
          <p:cNvPr id="316" name="Google Shape;316;p76"/>
          <p:cNvGrpSpPr/>
          <p:nvPr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17" name="Google Shape;317;p76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F9ED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76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F9ED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76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76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collective</a:t>
              </a:r>
              <a:endParaRPr/>
            </a:p>
          </p:txBody>
        </p:sp>
      </p:grpSp>
      <p:grpSp>
        <p:nvGrpSpPr>
          <p:cNvPr id="321" name="Google Shape;321;p76"/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22" name="Google Shape;322;p76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76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76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76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en binôme</a:t>
              </a:r>
              <a:endParaRPr/>
            </a:p>
          </p:txBody>
        </p:sp>
      </p:grpSp>
      <p:grpSp>
        <p:nvGrpSpPr>
          <p:cNvPr id="326" name="Google Shape;326;p76"/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327" name="Google Shape;327;p76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8BC145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76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76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76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Pratique autonome</a:t>
              </a:r>
              <a:endParaRPr/>
            </a:p>
          </p:txBody>
        </p:sp>
      </p:grpSp>
      <p:grpSp>
        <p:nvGrpSpPr>
          <p:cNvPr id="331" name="Google Shape;331;p76"/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332" name="Google Shape;332;p76"/>
            <p:cNvSpPr/>
            <p:nvPr/>
          </p:nvSpPr>
          <p:spPr>
            <a:xfrm>
              <a:off x="1764463" y="1117937"/>
              <a:ext cx="296402" cy="296402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19D19"/>
            </a:solidFill>
            <a:ln>
              <a:noFill/>
            </a:ln>
          </p:spPr>
          <p:txBody>
            <a:bodyPr anchorCtr="1" anchor="ctr" bIns="34250" lIns="68550" spcFirstLastPara="1" rIns="68550" wrap="square" tIns="342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133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6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76"/>
            <p:cNvSpPr/>
            <p:nvPr/>
          </p:nvSpPr>
          <p:spPr>
            <a:xfrm>
              <a:off x="2156845" y="1060636"/>
              <a:ext cx="5246201" cy="411004"/>
            </a:xfrm>
            <a:custGeom>
              <a:rect b="b" l="l" r="r" t="t"/>
              <a:pathLst>
                <a:path extrusionOk="0" h="120000" w="120000">
                  <a:moveTo>
                    <a:pt x="0" y="20000"/>
                  </a:moveTo>
                  <a:lnTo>
                    <a:pt x="0" y="20000"/>
                  </a:lnTo>
                  <a:cubicBezTo>
                    <a:pt x="0" y="8954"/>
                    <a:pt x="702" y="0"/>
                    <a:pt x="1567" y="0"/>
                  </a:cubicBezTo>
                  <a:lnTo>
                    <a:pt x="118433" y="0"/>
                  </a:lnTo>
                  <a:cubicBezTo>
                    <a:pt x="118849" y="0"/>
                    <a:pt x="119247" y="2107"/>
                    <a:pt x="119541" y="5858"/>
                  </a:cubicBezTo>
                  <a:cubicBezTo>
                    <a:pt x="119835" y="9609"/>
                    <a:pt x="120000" y="14696"/>
                    <a:pt x="120000" y="20000"/>
                  </a:cubicBezTo>
                  <a:lnTo>
                    <a:pt x="120000" y="100000"/>
                  </a:lnTo>
                  <a:cubicBezTo>
                    <a:pt x="120000" y="111046"/>
                    <a:pt x="119298" y="120000"/>
                    <a:pt x="118433" y="120000"/>
                  </a:cubicBezTo>
                  <a:lnTo>
                    <a:pt x="1567" y="120000"/>
                  </a:lnTo>
                  <a:lnTo>
                    <a:pt x="1567" y="120000"/>
                  </a:lnTo>
                  <a:cubicBezTo>
                    <a:pt x="1151" y="120000"/>
                    <a:pt x="753" y="117893"/>
                    <a:pt x="459" y="114142"/>
                  </a:cubicBezTo>
                  <a:cubicBezTo>
                    <a:pt x="165" y="110391"/>
                    <a:pt x="0" y="105304"/>
                    <a:pt x="0" y="100000"/>
                  </a:cubicBezTo>
                  <a:close/>
                </a:path>
              </a:pathLst>
            </a:custGeom>
            <a:solidFill>
              <a:srgbClr val="F2F2F2"/>
            </a:solidFill>
            <a:ln cap="flat" cmpd="sng" w="2857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76"/>
            <p:cNvSpPr/>
            <p:nvPr/>
          </p:nvSpPr>
          <p:spPr>
            <a:xfrm>
              <a:off x="6987777" y="1071289"/>
              <a:ext cx="389698" cy="389698"/>
            </a:xfrm>
            <a:custGeom>
              <a:rect b="b" l="l" r="r" t="t"/>
              <a:pathLst>
                <a:path extrusionOk="0" h="120000" w="12000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t" bIns="45675" lIns="91425" spcFirstLastPara="1" rIns="91425" wrap="square" tIns="456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76"/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75" lIns="91425" spcFirstLastPara="1" rIns="91425" wrap="square" tIns="456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400" u="none" cap="none" strike="noStrike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Clôture</a:t>
              </a:r>
              <a:endParaRPr/>
            </a:p>
          </p:txBody>
        </p:sp>
      </p:grpSp>
      <p:sp>
        <p:nvSpPr>
          <p:cNvPr id="336" name="Google Shape;336;p76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7" name="Google Shape;337;p76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76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76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0" name="Google Shape;340;p76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1" name="Google Shape;341;p76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  <a:defRPr b="1" i="0" sz="24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uverture de la séance">
  <p:cSld name="Ouverture de la séance">
    <p:bg>
      <p:bgPr>
        <a:gradFill>
          <a:gsLst>
            <a:gs pos="0">
              <a:srgbClr val="F19D19"/>
            </a:gs>
            <a:gs pos="3000">
              <a:schemeClr val="lt1"/>
            </a:gs>
            <a:gs pos="94000">
              <a:srgbClr val="F19D19"/>
            </a:gs>
            <a:gs pos="100000">
              <a:srgbClr val="F19D19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77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44" name="Google Shape;344;p77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19D19"/>
            </a:solidFill>
            <a:ln cap="flat" cmpd="sng" w="12700">
              <a:solidFill>
                <a:srgbClr val="F19D19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7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6" name="Google Shape;346;p77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77"/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F19D19"/>
                </a:solidFill>
                <a:latin typeface="Calibri"/>
                <a:ea typeface="Calibri"/>
                <a:cs typeface="Calibri"/>
                <a:sym typeface="Calibri"/>
              </a:rPr>
              <a:t>Ouverture de la séance</a:t>
            </a:r>
            <a:endParaRPr/>
          </a:p>
        </p:txBody>
      </p:sp>
      <p:pic>
        <p:nvPicPr>
          <p:cNvPr id="348" name="Google Shape;348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3623" y="1310778"/>
            <a:ext cx="2096135" cy="2158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7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Ouverture">
  <p:cSld name="Slide Ouverture"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" name="Google Shape;352;p78"/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53" name="Google Shape;353;p7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4" name="Google Shape;354;p7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55" name="Google Shape;355;p7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1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56" name="Google Shape;356;p7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b="1" sz="1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7" name="Google Shape;357;p78"/>
          <p:cNvSpPr txBox="1"/>
          <p:nvPr>
            <p:ph idx="1" type="body"/>
          </p:nvPr>
        </p:nvSpPr>
        <p:spPr>
          <a:xfrm>
            <a:off x="530225" y="1136650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8" name="Google Shape;358;p78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i="1" sz="1050"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i="1" sz="12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359" name="Google Shape;359;p78"/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</p:grpSpPr>
        <p:sp>
          <p:nvSpPr>
            <p:cNvPr id="360" name="Google Shape;360;p78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cap="flat" cmpd="sng" w="25400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78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19D19"/>
            </a:solidFill>
            <a:ln cap="flat" cmpd="sng" w="9525">
              <a:solidFill>
                <a:srgbClr val="F19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b="1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Image générée" id="362" name="Google Shape;362;p78"/>
          <p:cNvPicPr preferRelativeResize="0"/>
          <p:nvPr/>
        </p:nvPicPr>
        <p:blipFill rotWithShape="1">
          <a:blip r:embed="rId2">
            <a:alphaModFix/>
          </a:blip>
          <a:srcRect b="62431" l="6026" r="75345" t="25226"/>
          <a:stretch/>
        </p:blipFill>
        <p:spPr>
          <a:xfrm>
            <a:off x="233374" y="168983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1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5" name="Google Shape;365;p11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66" name="Google Shape;366;p1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7" name="Google Shape;367;p1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8" name="Google Shape;368;p1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1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1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1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1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7" name="Google Shape;377;p1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8" name="Google Shape;378;p1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9" name="Google Shape;379;p1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1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1" name="Google Shape;381;p1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4" name="Google Shape;384;p1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5" name="Google Shape;385;p1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6" name="Google Shape;386;p1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7" name="Google Shape;387;p1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8" name="Google Shape;388;p1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1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1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3" name="Google Shape;393;p1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4" name="Google Shape;394;p1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5" name="Google Shape;395;p1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8" name="Google Shape;398;p1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9" name="Google Shape;399;p1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1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16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1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4" name="Google Shape;404;p1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405" name="Google Shape;405;p116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16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16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8" name="Google Shape;408;p116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16"/>
          <p:cNvSpPr/>
          <p:nvPr/>
        </p:nvSpPr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2" name="Google Shape;412;p1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13" name="Google Shape;413;p1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14" name="Google Shape;414;p1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5" name="Google Shape;415;p1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1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solidFill>
          <a:srgbClr val="0070C0"/>
        </a:solid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Google Shape;418;p11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19" name="Google Shape;419;p11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0" name="Google Shape;420;p11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1" name="Google Shape;421;p11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22" name="Google Shape;422;p11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bg>
      <p:bgPr>
        <a:solidFill>
          <a:srgbClr val="002060"/>
        </a:solid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4" name="Google Shape;424;p11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25" name="Google Shape;425;p11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CD8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6" name="Google Shape;426;p11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7" name="Google Shape;427;p11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28" name="Google Shape;428;p11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bg>
      <p:bgPr>
        <a:solidFill>
          <a:srgbClr val="002060"/>
        </a:solidFill>
      </p:bgPr>
    </p:bg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12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31" name="Google Shape;431;p12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86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2" name="Google Shape;432;p12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3" name="Google Shape;433;p12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34" name="Google Shape;434;p12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bg>
      <p:bgPr>
        <a:solidFill>
          <a:srgbClr val="002060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2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37" name="Google Shape;437;p12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CBF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8" name="Google Shape;438;p12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9" name="Google Shape;439;p12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0" name="Google Shape;440;p12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bg>
      <p:bgPr>
        <a:solidFill>
          <a:srgbClr val="002060"/>
        </a:solid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12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43" name="Google Shape;443;p12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43D65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44" name="Google Shape;444;p12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45" name="Google Shape;445;p12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6" name="Google Shape;446;p12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bg>
      <p:bgPr>
        <a:solidFill>
          <a:srgbClr val="002060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12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49" name="Google Shape;449;p12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2A98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0" name="Google Shape;450;p12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1" name="Google Shape;451;p12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2" name="Google Shape;452;p12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bg>
      <p:bgPr>
        <a:solidFill>
          <a:srgbClr val="002060"/>
        </a:solid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12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55" name="Google Shape;455;p12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6" name="Google Shape;456;p12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57" name="Google Shape;457;p12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58" name="Google Shape;458;p12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bg>
      <p:bgPr>
        <a:solidFill>
          <a:srgbClr val="002060"/>
        </a:solidFill>
      </p:bgPr>
    </p:bg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" name="Google Shape;460;p12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1" name="Google Shape;461;p12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2A7AD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2" name="Google Shape;462;p12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3" name="Google Shape;463;p12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64" name="Google Shape;464;p12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5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bg>
      <p:bgPr>
        <a:solidFill>
          <a:srgbClr val="002060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6" name="Google Shape;466;p12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67" name="Google Shape;467;p12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8" name="Google Shape;468;p12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9" name="Google Shape;469;p12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0" name="Google Shape;470;p12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bg>
      <p:bgPr>
        <a:solidFill>
          <a:srgbClr val="002060"/>
        </a:solid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oogle Shape;472;p12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3" name="Google Shape;473;p12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4" name="Google Shape;474;p12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5" name="Google Shape;475;p12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76" name="Google Shape;476;p12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Title Slide">
  <p:cSld name="35_Title Slide">
    <p:bg>
      <p:bgPr>
        <a:solidFill>
          <a:srgbClr val="002060"/>
        </a:solid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12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79" name="Google Shape;479;p12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0" name="Google Shape;480;p12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1" name="Google Shape;481;p12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2" name="Google Shape;482;p12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Title Slide">
  <p:cSld name="34_Title Slide">
    <p:bg>
      <p:bgPr>
        <a:solidFill>
          <a:srgbClr val="002060"/>
        </a:solidFill>
      </p:bgPr>
    </p:bg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4" name="Google Shape;484;p12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85" name="Google Shape;485;p12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6" name="Google Shape;486;p12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87" name="Google Shape;487;p12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8" name="Google Shape;488;p12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Title Slide">
  <p:cSld name="33_Title Slide">
    <p:bg>
      <p:bgPr>
        <a:solidFill>
          <a:srgbClr val="002060"/>
        </a:solidFill>
      </p:bgPr>
    </p:bg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0" name="Google Shape;490;p13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1" name="Google Shape;491;p13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2" name="Google Shape;492;p13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3" name="Google Shape;493;p13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94" name="Google Shape;494;p13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Title Slide">
  <p:cSld name="32_Title Slide">
    <p:bg>
      <p:bgPr>
        <a:solidFill>
          <a:srgbClr val="002060"/>
        </a:solidFill>
      </p:bgPr>
    </p:bg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" name="Google Shape;496;p13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97" name="Google Shape;497;p13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8" name="Google Shape;498;p13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99" name="Google Shape;499;p13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0" name="Google Shape;500;p13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Title Slide">
  <p:cSld name="31_Title Slide">
    <p:bg>
      <p:bgPr>
        <a:solidFill>
          <a:srgbClr val="002060"/>
        </a:solid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13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03" name="Google Shape;503;p1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4" name="Google Shape;504;p13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05" name="Google Shape;505;p13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06" name="Google Shape;506;p13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Title Slide">
  <p:cSld name="30_Title Slide">
    <p:bg>
      <p:bgPr>
        <a:solidFill>
          <a:srgbClr val="002060"/>
        </a:solidFill>
      </p:bgPr>
    </p:bg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Google Shape;508;p13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09" name="Google Shape;509;p1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0" name="Google Shape;510;p13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1" name="Google Shape;511;p13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12" name="Google Shape;512;p13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Title Slide">
  <p:cSld name="29_Title Slide">
    <p:bg>
      <p:bgPr>
        <a:solidFill>
          <a:srgbClr val="002060"/>
        </a:solid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" name="Google Shape;514;p13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15" name="Google Shape;515;p13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6" name="Google Shape;516;p13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17" name="Google Shape;517;p13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18" name="Google Shape;518;p13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Title Slide">
  <p:cSld name="28_Title Slide">
    <p:bg>
      <p:bgPr>
        <a:solidFill>
          <a:srgbClr val="002060"/>
        </a:solid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13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21" name="Google Shape;521;p13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2" name="Google Shape;522;p13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3" name="Google Shape;523;p13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24" name="Google Shape;524;p13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5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5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15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Title Slide">
  <p:cSld name="27_Title Slide">
    <p:bg>
      <p:bgPr>
        <a:solidFill>
          <a:srgbClr val="002060"/>
        </a:solidFill>
      </p:bgPr>
    </p:bg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oogle Shape;526;p13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27" name="Google Shape;527;p13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8" name="Google Shape;528;p13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9" name="Google Shape;529;p13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30" name="Google Shape;530;p13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bg>
      <p:bgPr>
        <a:solidFill>
          <a:srgbClr val="002060"/>
        </a:solid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" name="Google Shape;532;p13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33" name="Google Shape;533;p13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4" name="Google Shape;534;p13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5" name="Google Shape;535;p13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36" name="Google Shape;536;p13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Title Slide">
  <p:cSld name="25_Title Slide">
    <p:bg>
      <p:bgPr>
        <a:solidFill>
          <a:srgbClr val="002060"/>
        </a:solidFill>
      </p:bgPr>
    </p:bg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13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39" name="Google Shape;539;p13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0" name="Google Shape;540;p13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1" name="Google Shape;541;p13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42" name="Google Shape;542;p13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bg>
      <p:bgPr>
        <a:solidFill>
          <a:srgbClr val="002060"/>
        </a:solidFill>
      </p:bgPr>
    </p:bg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4" name="Google Shape;544;p13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45" name="Google Shape;545;p13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6" name="Google Shape;546;p13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7" name="Google Shape;547;p13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48" name="Google Shape;548;p13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Title Slide">
  <p:cSld name="23_Title Slide">
    <p:bg>
      <p:bgPr>
        <a:solidFill>
          <a:srgbClr val="002060"/>
        </a:solidFill>
      </p:bgPr>
    </p:bg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14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51" name="Google Shape;551;p14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2" name="Google Shape;552;p14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3" name="Google Shape;553;p14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54" name="Google Shape;554;p14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Title Slide">
  <p:cSld name="22_Title Slide">
    <p:bg>
      <p:bgPr>
        <a:solidFill>
          <a:srgbClr val="002060"/>
        </a:solidFill>
      </p:bgPr>
    </p:bg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6" name="Google Shape;556;p14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57" name="Google Shape;557;p14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8" name="Google Shape;558;p14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9" name="Google Shape;559;p14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0" name="Google Shape;560;p14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Title Slide">
  <p:cSld name="21_Title Slide">
    <p:bg>
      <p:bgPr>
        <a:solidFill>
          <a:srgbClr val="002060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2" name="Google Shape;562;p14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63" name="Google Shape;563;p1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4" name="Google Shape;564;p1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65" name="Google Shape;565;p1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6" name="Google Shape;566;p14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Title Slide">
  <p:cSld name="20_Title Slide">
    <p:bg>
      <p:bgPr>
        <a:solidFill>
          <a:srgbClr val="002060"/>
        </a:solidFill>
      </p:bgPr>
    </p:bg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8" name="Google Shape;568;p14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69" name="Google Shape;569;p1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0" name="Google Shape;570;p1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1" name="Google Shape;571;p1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72" name="Google Shape;572;p14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Title Slide">
  <p:cSld name="19_Title Slide">
    <p:bg>
      <p:bgPr>
        <a:solidFill>
          <a:srgbClr val="002060"/>
        </a:solid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" name="Google Shape;574;p14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75" name="Google Shape;575;p14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6" name="Google Shape;576;p14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77" name="Google Shape;577;p14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78" name="Google Shape;578;p14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Title Slide">
  <p:cSld name="18_Title Slide">
    <p:bg>
      <p:bgPr>
        <a:solidFill>
          <a:srgbClr val="002060"/>
        </a:solid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oogle Shape;580;p14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81" name="Google Shape;581;p14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2" name="Google Shape;582;p14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3" name="Google Shape;583;p14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84" name="Google Shape;584;p14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Title Slide">
  <p:cSld name="17_Title Slide">
    <p:bg>
      <p:bgPr>
        <a:solidFill>
          <a:srgbClr val="002060"/>
        </a:solidFill>
      </p:bgPr>
    </p:bg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" name="Google Shape;586;p14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87" name="Google Shape;587;p14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8" name="Google Shape;588;p14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89" name="Google Shape;589;p14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90" name="Google Shape;590;p14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Title Slide">
  <p:cSld name="16_Title Slide">
    <p:bg>
      <p:bgPr>
        <a:solidFill>
          <a:srgbClr val="002060"/>
        </a:solidFill>
      </p:bgPr>
    </p:bg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4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93" name="Google Shape;593;p14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4" name="Google Shape;594;p14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95" name="Google Shape;595;p14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96" name="Google Shape;596;p14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Title Slide">
  <p:cSld name="15_Title Slide">
    <p:bg>
      <p:bgPr>
        <a:solidFill>
          <a:srgbClr val="002060"/>
        </a:solidFill>
      </p:bgPr>
    </p:bg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8" name="Google Shape;598;p14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599" name="Google Shape;599;p14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0" name="Google Shape;600;p14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1" name="Google Shape;601;p14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02" name="Google Shape;602;p14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Title Slide">
  <p:cSld name="14_Title Slide">
    <p:bg>
      <p:bgPr>
        <a:solidFill>
          <a:srgbClr val="002060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" name="Google Shape;604;p14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05" name="Google Shape;605;p14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6" name="Google Shape;606;p14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07" name="Google Shape;607;p14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08" name="Google Shape;608;p14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Title Slide">
  <p:cSld name="13_Title Slide">
    <p:bg>
      <p:bgPr>
        <a:solidFill>
          <a:srgbClr val="002060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0" name="Google Shape;610;p15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1" name="Google Shape;611;p15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2" name="Google Shape;612;p15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3" name="Google Shape;613;p15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14" name="Google Shape;614;p15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bg>
      <p:bgPr>
        <a:solidFill>
          <a:srgbClr val="002060"/>
        </a:solidFill>
      </p:bgPr>
    </p:bg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oogle Shape;616;p15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617" name="Google Shape;617;p15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8" name="Google Shape;618;p15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9" name="Google Shape;619;p15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0" name="Google Shape;620;p15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Title Slide">
  <p:cSld name="12_Title Slide"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" name="Google Shape;622;p152"/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623" name="Google Shape;623;p15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4" name="Google Shape;624;p15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5" name="Google Shape;625;p15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626" name="Google Shape;626;p152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27" name="Google Shape;627;p152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7474"/>
              </a:buClr>
              <a:buSzPts val="2000"/>
              <a:buFont typeface="Calibri"/>
              <a:buNone/>
              <a:defRPr b="1" sz="2000">
                <a:solidFill>
                  <a:srgbClr val="74747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8" name="Google Shape;628;p152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EAE"/>
              </a:buClr>
              <a:buSzPts val="1400"/>
              <a:buNone/>
              <a:defRPr i="1" sz="1400">
                <a:solidFill>
                  <a:srgbClr val="AEAEAE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7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7" name="Google Shape;637;p7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8" name="Google Shape;638;p7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75"/>
          <p:cNvSpPr txBox="1"/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1" name="Google Shape;641;p75"/>
          <p:cNvSpPr txBox="1"/>
          <p:nvPr>
            <p:ph idx="1" type="subTitle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2" name="Google Shape;642;p75"/>
          <p:cNvSpPr txBox="1"/>
          <p:nvPr>
            <p:ph idx="2" type="subTitle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3" name="Google Shape;643;p75"/>
          <p:cNvSpPr txBox="1"/>
          <p:nvPr>
            <p:ph idx="3" type="title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4" name="Google Shape;644;p75"/>
          <p:cNvSpPr txBox="1"/>
          <p:nvPr>
            <p:ph idx="4" type="subTitle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5" name="Google Shape;645;p75"/>
          <p:cNvSpPr txBox="1"/>
          <p:nvPr>
            <p:ph idx="5" type="subTitle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75"/>
          <p:cNvSpPr txBox="1"/>
          <p:nvPr>
            <p:ph idx="6" type="title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7" name="Google Shape;647;p75"/>
          <p:cNvSpPr txBox="1"/>
          <p:nvPr>
            <p:ph idx="7" type="title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8" name="Google Shape;648;p75"/>
          <p:cNvSpPr txBox="1"/>
          <p:nvPr>
            <p:ph idx="8" type="title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9" name="Google Shape;649;p75"/>
          <p:cNvSpPr txBox="1"/>
          <p:nvPr>
            <p:ph idx="9" type="title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anchorCtr="1" anchor="ctr" bIns="68550" lIns="91425" spcFirstLastPara="1" rIns="91425" wrap="square" tIns="6855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0" name="Google Shape;650;p75"/>
          <p:cNvSpPr txBox="1"/>
          <p:nvPr>
            <p:ph idx="13" type="title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1" name="Google Shape;651;p75"/>
          <p:cNvSpPr txBox="1"/>
          <p:nvPr>
            <p:ph idx="14" type="title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2" name="Google Shape;652;p75"/>
          <p:cNvSpPr txBox="1"/>
          <p:nvPr>
            <p:ph idx="15" type="title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91425" spcFirstLastPara="1" rIns="91425" wrap="square" tIns="685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6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5" name="Google Shape;655;p26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56" name="Google Shape;656;p2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7" name="Google Shape;657;p2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8" name="Google Shape;658;p2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6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1" name="Google Shape;661;p26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2" name="Google Shape;662;p2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3" name="Google Shape;663;p2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4" name="Google Shape;664;p2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2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7" name="Google Shape;667;p26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8" name="Google Shape;668;p26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9" name="Google Shape;669;p2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2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1" name="Google Shape;671;p2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26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4" name="Google Shape;674;p26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5" name="Google Shape;675;p26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26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7" name="Google Shape;677;p26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2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9" name="Google Shape;679;p2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0" name="Google Shape;680;p2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6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3" name="Google Shape;683;p2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4" name="Google Shape;684;p2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5" name="Google Shape;685;p2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65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2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9" name="Google Shape;689;p2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0" name="Google Shape;690;p2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691" name="Google Shape;691;p265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265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265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265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5" name="Google Shape;695;p2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6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8" name="Google Shape;698;p26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99" name="Google Shape;699;p26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0" name="Google Shape;700;p2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1" name="Google Shape;701;p2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2" name="Google Shape;702;p2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4" name="Google Shape;704;p267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05" name="Google Shape;705;p26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6C37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06" name="Google Shape;706;p26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07" name="Google Shape;707;p26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08" name="Google Shape;708;p267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0" name="Google Shape;710;p268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11" name="Google Shape;711;p26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EA875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2" name="Google Shape;712;p26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3" name="Google Shape;713;p26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14" name="Google Shape;714;p268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Slide">
  <p:cSld name="4_Title Slide"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" name="Google Shape;716;p269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17" name="Google Shape;717;p269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5EAC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8" name="Google Shape;718;p269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19" name="Google Shape;719;p269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20" name="Google Shape;720;p269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Slide">
  <p:cSld name="5_Title Slide"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Google Shape;722;p27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23" name="Google Shape;723;p27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5CFE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24" name="Google Shape;724;p27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25" name="Google Shape;725;p27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26" name="Google Shape;726;p270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9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87" name="Google Shape;87;p159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59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59"/>
          <p:cNvSpPr txBox="1"/>
          <p:nvPr>
            <p:ph type="title"/>
          </p:nvPr>
        </p:nvSpPr>
        <p:spPr>
          <a:xfrm>
            <a:off x="2209800" y="2311679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59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1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35784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Slide">
  <p:cSld name="6_Title Slide"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8" name="Google Shape;728;p271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29" name="Google Shape;729;p271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8D98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0" name="Google Shape;730;p271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1" name="Google Shape;731;p271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32" name="Google Shape;732;p271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Slide">
  <p:cSld name="7_Title Slide"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4" name="Google Shape;734;p272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35" name="Google Shape;735;p27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6" name="Google Shape;736;p27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37" name="Google Shape;737;p27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38" name="Google Shape;738;p272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Slide">
  <p:cSld name="8_Title Slide"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0" name="Google Shape;740;p273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41" name="Google Shape;741;p27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2" name="Google Shape;742;p27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3" name="Google Shape;743;p27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44" name="Google Shape;744;p273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Slide">
  <p:cSld name="9_Title Slide"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6" name="Google Shape;746;p274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47" name="Google Shape;747;p27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8" name="Google Shape;748;p27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49" name="Google Shape;749;p27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50" name="Google Shape;750;p274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Title Slide">
  <p:cSld name="10_Title Slide"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2" name="Google Shape;752;p275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53" name="Google Shape;753;p27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4" name="Google Shape;754;p27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55" name="Google Shape;755;p27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56" name="Google Shape;756;p275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Title Slide">
  <p:cSld name="11_Title Slide"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8" name="Google Shape;758;p276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759" name="Google Shape;759;p27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0" name="Google Shape;760;p27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761" name="Google Shape;761;p27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762" name="Google Shape;762;p276"/>
          <p:cNvSpPr/>
          <p:nvPr/>
        </p:nvSpPr>
        <p:spPr>
          <a:xfrm flipH="1" rot="10800000">
            <a:off x="530136" y="331617"/>
            <a:ext cx="304800" cy="21261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de garde">
  <p:cSld name="Page de garde"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277"/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2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5" name="Google Shape;765;p2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277"/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277"/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>
            <a:noFill/>
          </a:ln>
        </p:spPr>
        <p:txBody>
          <a:bodyPr anchorCtr="1" anchor="t" bIns="34250" lIns="68550" spcFirstLastPara="1" rIns="68550" wrap="square" tIns="342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768" name="Google Shape;768;p277"/>
          <p:cNvSpPr/>
          <p:nvPr/>
        </p:nvSpPr>
        <p:spPr>
          <a:xfrm>
            <a:off x="271218" y="4592685"/>
            <a:ext cx="6693265" cy="5220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277"/>
          <p:cNvSpPr/>
          <p:nvPr/>
        </p:nvSpPr>
        <p:spPr>
          <a:xfrm>
            <a:off x="271218" y="5289789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الصفحة الرئيسية" id="770" name="Google Shape;770;p2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277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  <a:defRPr b="1" i="0" sz="1800" u="none" cap="none" strike="noStrik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2" name="Google Shape;772;p277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  <a:defRPr b="1" i="0" sz="3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3" name="Google Shape;773;p277"/>
          <p:cNvSpPr txBox="1"/>
          <p:nvPr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5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Physique chimie</a:t>
            </a:r>
            <a:endParaRPr/>
          </a:p>
        </p:txBody>
      </p:sp>
      <p:sp>
        <p:nvSpPr>
          <p:cNvPr id="774" name="Google Shape;774;p277"/>
          <p:cNvSpPr txBox="1"/>
          <p:nvPr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0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b="1" sz="30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277"/>
          <p:cNvSpPr txBox="1"/>
          <p:nvPr>
            <p:ph idx="3" type="body"/>
          </p:nvPr>
        </p:nvSpPr>
        <p:spPr>
          <a:xfrm>
            <a:off x="212081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6" name="Google Shape;776;p277"/>
          <p:cNvSpPr txBox="1"/>
          <p:nvPr>
            <p:ph idx="4" type="body"/>
          </p:nvPr>
        </p:nvSpPr>
        <p:spPr>
          <a:xfrm>
            <a:off x="27121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277"/>
          <p:cNvSpPr txBox="1"/>
          <p:nvPr>
            <p:ph idx="5" type="body"/>
          </p:nvPr>
        </p:nvSpPr>
        <p:spPr>
          <a:xfrm>
            <a:off x="27121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277"/>
          <p:cNvSpPr txBox="1"/>
          <p:nvPr>
            <p:ph idx="6" type="body"/>
          </p:nvPr>
        </p:nvSpPr>
        <p:spPr>
          <a:xfrm>
            <a:off x="2120815" y="5288319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9" name="Google Shape;779;p277"/>
          <p:cNvSpPr/>
          <p:nvPr/>
        </p:nvSpPr>
        <p:spPr>
          <a:xfrm>
            <a:off x="271217" y="3894112"/>
            <a:ext cx="6693265" cy="522000"/>
          </a:xfrm>
          <a:prstGeom prst="rect">
            <a:avLst/>
          </a:prstGeom>
          <a:solidFill>
            <a:srgbClr val="336FB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277"/>
          <p:cNvSpPr txBox="1"/>
          <p:nvPr>
            <p:ph idx="7" type="body"/>
          </p:nvPr>
        </p:nvSpPr>
        <p:spPr>
          <a:xfrm>
            <a:off x="212081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1" name="Google Shape;781;p277"/>
          <p:cNvSpPr txBox="1"/>
          <p:nvPr>
            <p:ph idx="8" type="body"/>
          </p:nvPr>
        </p:nvSpPr>
        <p:spPr>
          <a:xfrm>
            <a:off x="27121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2" name="Google Shape;782;p2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66502" y="3495345"/>
            <a:ext cx="3952359" cy="2925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enseignant">
  <p:cSld name="Icônes pour l’enseignant">
    <p:bg>
      <p:bgPr>
        <a:solidFill>
          <a:srgbClr val="DCE6F2"/>
        </a:solidFill>
      </p:bgPr>
    </p:bg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278"/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l’enseignant(e)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278"/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786" name="Google Shape;786;p278"/>
          <p:cNvPicPr preferRelativeResize="0"/>
          <p:nvPr/>
        </p:nvPicPr>
        <p:blipFill rotWithShape="1">
          <a:blip r:embed="rId2">
            <a:alphaModFix/>
          </a:blip>
          <a:srcRect b="60699" l="0" r="71114" t="23545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278"/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278"/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9" name="Google Shape;789;p2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278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1" name="Google Shape;791;p278"/>
          <p:cNvGrpSpPr/>
          <p:nvPr/>
        </p:nvGrpSpPr>
        <p:grpSpPr>
          <a:xfrm>
            <a:off x="1153868" y="1985795"/>
            <a:ext cx="923513" cy="733132"/>
            <a:chOff x="277892" y="2283969"/>
            <a:chExt cx="939577" cy="824904"/>
          </a:xfrm>
        </p:grpSpPr>
        <p:sp>
          <p:nvSpPr>
            <p:cNvPr id="792" name="Google Shape;792;p278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78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 générée" id="794" name="Google Shape;794;p278"/>
          <p:cNvPicPr preferRelativeResize="0"/>
          <p:nvPr/>
        </p:nvPicPr>
        <p:blipFill rotWithShape="1">
          <a:blip r:embed="rId6">
            <a:alphaModFix/>
          </a:blip>
          <a:srcRect b="10678" l="0" r="0" t="11064"/>
          <a:stretch/>
        </p:blipFill>
        <p:spPr>
          <a:xfrm>
            <a:off x="1153867" y="1023539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27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796" name="Google Shape;796;p278"/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33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Correction du devoir maison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ônes pour l’élève">
  <p:cSld name="Icônes pour l’élève">
    <p:bg>
      <p:bgPr>
        <a:solidFill>
          <a:srgbClr val="DCE6F2"/>
        </a:solidFill>
      </p:bgPr>
    </p:bg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" name="Google Shape;798;p279"/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799" name="Google Shape;799;p279"/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autonomie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00" name="Google Shape;800;p27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01" name="Google Shape;801;p279"/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802" name="Google Shape;802;p279"/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travaillent en binômes</a:t>
              </a:r>
              <a:endParaRPr/>
            </a:p>
          </p:txBody>
        </p:sp>
        <p:pic>
          <p:nvPicPr>
            <p:cNvPr id="803" name="Google Shape;803;p27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04" name="Google Shape;804;p279"/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805" name="Google Shape;805;p27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6" name="Google Shape;806;p279"/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écoutent l’enseignant avec attention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7" name="Google Shape;807;p279"/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808" name="Google Shape;808;p279"/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lèvent la main pour participer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Lever la main - Icônes mains et gestes gratuites" id="809" name="Google Shape;809;p27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10" name="Google Shape;810;p279"/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811" name="Google Shape;811;p279"/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00" spcFirstLastPara="1" rIns="91400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élèves utilisent l’ardoise pour répondre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2" name="Google Shape;812;p279"/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descr="Une image contenant Dessin animé, clipart, Animation, illustration&#10;&#10;Description générée automatiquement" id="813" name="Google Shape;813;p279"/>
              <p:cNvPicPr preferRelativeResize="0"/>
              <p:nvPr/>
            </p:nvPicPr>
            <p:blipFill rotWithShape="1">
              <a:blip r:embed="rId6">
                <a:alphaModFix/>
              </a:blip>
              <a:srcRect b="23864" l="18242" r="18458" t="934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14" name="Google Shape;814;p279"/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67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15" name="Google Shape;815;p279"/>
          <p:cNvGrpSpPr/>
          <p:nvPr/>
        </p:nvGrpSpPr>
        <p:grpSpPr>
          <a:xfrm>
            <a:off x="915782" y="3007446"/>
            <a:ext cx="8342891" cy="490417"/>
            <a:chOff x="686836" y="2255584"/>
            <a:chExt cx="6257168" cy="367813"/>
          </a:xfrm>
        </p:grpSpPr>
        <p:sp>
          <p:nvSpPr>
            <p:cNvPr id="816" name="Google Shape;816;p279"/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650" lIns="91425" spcFirstLastPara="1" rIns="91425" wrap="square" tIns="4565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000">
                  <a:solidFill>
                    <a:srgbClr val="44546A"/>
                  </a:solidFill>
                  <a:latin typeface="Calibri"/>
                  <a:ea typeface="Calibri"/>
                  <a:cs typeface="Calibri"/>
                  <a:sym typeface="Calibri"/>
                </a:rPr>
                <a:t>Les élèvent gardent des traces écrites sur les livrets ou leurs cahiers</a:t>
              </a:r>
              <a:endParaRPr sz="14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7" name="Google Shape;817;p279"/>
            <p:cNvGrpSpPr/>
            <p:nvPr/>
          </p:nvGrpSpPr>
          <p:grpSpPr>
            <a:xfrm>
              <a:off x="686836" y="2255584"/>
              <a:ext cx="413750" cy="359624"/>
              <a:chOff x="10280460" y="4841540"/>
              <a:chExt cx="630930" cy="597556"/>
            </a:xfrm>
          </p:grpSpPr>
          <p:pic>
            <p:nvPicPr>
              <p:cNvPr id="818" name="Google Shape;818;p279"/>
              <p:cNvPicPr preferRelativeResize="0"/>
              <p:nvPr/>
            </p:nvPicPr>
            <p:blipFill rotWithShape="1">
              <a:blip r:embed="rId7">
                <a:alphaModFix/>
              </a:blip>
              <a:srcRect b="30054" l="11664" r="25922" t="23325"/>
              <a:stretch/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9" name="Google Shape;819;p279"/>
              <p:cNvPicPr preferRelativeResize="0"/>
              <p:nvPr/>
            </p:nvPicPr>
            <p:blipFill rotWithShape="1">
              <a:blip r:embed="rId8">
                <a:alphaModFix/>
              </a:blip>
              <a:srcRect b="30054" l="74744" r="10688" t="23325"/>
              <a:stretch/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820" name="Google Shape;820;p279"/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25" spcFirstLastPara="1" rIns="91425" wrap="square" tIns="456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279"/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650" lIns="91400" spcFirstLastPara="1" rIns="91400" wrap="square" tIns="456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passent au tableau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2" name="Google Shape;822;p27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3575" y="5298758"/>
            <a:ext cx="648055" cy="648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delage">
  <p:cSld name="Modelage">
    <p:bg>
      <p:bgPr>
        <a:gradFill>
          <a:gsLst>
            <a:gs pos="0">
              <a:schemeClr val="lt1"/>
            </a:gs>
            <a:gs pos="71000">
              <a:schemeClr val="lt1"/>
            </a:gs>
            <a:gs pos="85000">
              <a:srgbClr val="FF0000"/>
            </a:gs>
            <a:gs pos="100000">
              <a:srgbClr val="C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4" name="Google Shape;824;p280"/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825" name="Google Shape;825;p28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C00000"/>
            </a:solidFill>
            <a:ln cap="flat" cmpd="sng" w="12700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280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7" name="Google Shape;827;p280"/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280"/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Modelage</a:t>
            </a:r>
            <a:endParaRPr/>
          </a:p>
        </p:txBody>
      </p:sp>
      <p:pic>
        <p:nvPicPr>
          <p:cNvPr id="829" name="Google Shape;829;p2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4253" y="1192462"/>
            <a:ext cx="3503492" cy="25459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0" name="Google Shape;830;p280"/>
          <p:cNvGrpSpPr/>
          <p:nvPr/>
        </p:nvGrpSpPr>
        <p:grpSpPr>
          <a:xfrm>
            <a:off x="5759801" y="1118243"/>
            <a:ext cx="670236" cy="588434"/>
            <a:chOff x="277892" y="2283969"/>
            <a:chExt cx="939577" cy="824904"/>
          </a:xfrm>
        </p:grpSpPr>
        <p:sp>
          <p:nvSpPr>
            <p:cNvPr id="831" name="Google Shape;831;p280"/>
            <p:cNvSpPr/>
            <p:nvPr/>
          </p:nvSpPr>
          <p:spPr>
            <a:xfrm>
              <a:off x="277892" y="2557025"/>
              <a:ext cx="685139" cy="551848"/>
            </a:xfrm>
            <a:custGeom>
              <a:rect b="b" l="l" r="r" t="t"/>
              <a:pathLst>
                <a:path extrusionOk="0" h="2757643" w="342371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280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rect b="b" l="l" r="r" t="t"/>
              <a:pathLst>
                <a:path extrusionOk="0" h="2076288" w="119335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 amt="72000"/>
              </a:blip>
              <a:stretch>
                <a:fillRect b="0" l="-101442" r="0" t="-1677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3" name="Google Shape;833;p28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68.xml"/><Relationship Id="rId42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69.xml"/><Relationship Id="rId44" Type="http://schemas.openxmlformats.org/officeDocument/2006/relationships/slideLayout" Target="../slideLayouts/slideLayout72.xml"/><Relationship Id="rId43" Type="http://schemas.openxmlformats.org/officeDocument/2006/relationships/slideLayout" Target="../slideLayouts/slideLayout71.xml"/><Relationship Id="rId46" Type="http://schemas.openxmlformats.org/officeDocument/2006/relationships/slideLayout" Target="../slideLayouts/slideLayout74.xml"/><Relationship Id="rId45" Type="http://schemas.openxmlformats.org/officeDocument/2006/relationships/slideLayout" Target="../slideLayouts/slideLayout73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48" Type="http://schemas.openxmlformats.org/officeDocument/2006/relationships/slideLayout" Target="../slideLayouts/slideLayout76.xml"/><Relationship Id="rId47" Type="http://schemas.openxmlformats.org/officeDocument/2006/relationships/slideLayout" Target="../slideLayouts/slideLayout75.xml"/><Relationship Id="rId49" Type="http://schemas.openxmlformats.org/officeDocument/2006/relationships/theme" Target="../theme/theme2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62.xml"/><Relationship Id="rId37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64.xml"/><Relationship Id="rId39" Type="http://schemas.openxmlformats.org/officeDocument/2006/relationships/slideLayout" Target="../slideLayouts/slideLayout67.xml"/><Relationship Id="rId38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46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9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5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3.xml"/><Relationship Id="rId8" Type="http://schemas.openxmlformats.org/officeDocument/2006/relationships/slideLayout" Target="../slideLayouts/slideLayout84.xml"/><Relationship Id="rId31" Type="http://schemas.openxmlformats.org/officeDocument/2006/relationships/theme" Target="../theme/theme4.xml"/><Relationship Id="rId30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97.xml"/><Relationship Id="rId24" Type="http://schemas.openxmlformats.org/officeDocument/2006/relationships/slideLayout" Target="../slideLayouts/slideLayout100.xml"/><Relationship Id="rId23" Type="http://schemas.openxmlformats.org/officeDocument/2006/relationships/slideLayout" Target="../slideLayouts/slideLayout99.xml"/><Relationship Id="rId26" Type="http://schemas.openxmlformats.org/officeDocument/2006/relationships/slideLayout" Target="../slideLayouts/slideLayout102.xml"/><Relationship Id="rId25" Type="http://schemas.openxmlformats.org/officeDocument/2006/relationships/slideLayout" Target="../slideLayouts/slideLayout101.xml"/><Relationship Id="rId28" Type="http://schemas.openxmlformats.org/officeDocument/2006/relationships/slideLayout" Target="../slideLayouts/slideLayout104.xml"/><Relationship Id="rId27" Type="http://schemas.openxmlformats.org/officeDocument/2006/relationships/slideLayout" Target="../slideLayouts/slideLayout103.xml"/><Relationship Id="rId29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94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114.xml"/><Relationship Id="rId20" Type="http://schemas.openxmlformats.org/officeDocument/2006/relationships/slideLayout" Target="../slideLayouts/slideLayout126.xml"/><Relationship Id="rId22" Type="http://schemas.openxmlformats.org/officeDocument/2006/relationships/slideLayout" Target="../slideLayouts/slideLayout128.xml"/><Relationship Id="rId21" Type="http://schemas.openxmlformats.org/officeDocument/2006/relationships/slideLayout" Target="../slideLayouts/slideLayout127.xml"/><Relationship Id="rId24" Type="http://schemas.openxmlformats.org/officeDocument/2006/relationships/theme" Target="../theme/theme7.xml"/><Relationship Id="rId23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24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6.xml"/><Relationship Id="rId8" Type="http://schemas.openxmlformats.org/officeDocument/2006/relationships/slideLayout" Target="../slideLayouts/slideLayout137.xml"/><Relationship Id="rId20" Type="http://schemas.openxmlformats.org/officeDocument/2006/relationships/slideLayout" Target="../slideLayouts/slideLayout149.xml"/><Relationship Id="rId22" Type="http://schemas.openxmlformats.org/officeDocument/2006/relationships/slideLayout" Target="../slideLayouts/slideLayout151.xml"/><Relationship Id="rId21" Type="http://schemas.openxmlformats.org/officeDocument/2006/relationships/slideLayout" Target="../slideLayouts/slideLayout150.xml"/><Relationship Id="rId24" Type="http://schemas.openxmlformats.org/officeDocument/2006/relationships/slideLayout" Target="../slideLayouts/slideLayout153.xml"/><Relationship Id="rId23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55.xml"/><Relationship Id="rId25" Type="http://schemas.openxmlformats.org/officeDocument/2006/relationships/slideLayout" Target="../slideLayouts/slideLayout154.xml"/><Relationship Id="rId28" Type="http://schemas.openxmlformats.org/officeDocument/2006/relationships/slideLayout" Target="../slideLayouts/slideLayout157.xml"/><Relationship Id="rId27" Type="http://schemas.openxmlformats.org/officeDocument/2006/relationships/slideLayout" Target="../slideLayouts/slideLayout156.xml"/><Relationship Id="rId29" Type="http://schemas.openxmlformats.org/officeDocument/2006/relationships/theme" Target="../theme/theme8.xml"/><Relationship Id="rId11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1.xml"/><Relationship Id="rId15" Type="http://schemas.openxmlformats.org/officeDocument/2006/relationships/slideLayout" Target="../slideLayouts/slideLayout144.xml"/><Relationship Id="rId14" Type="http://schemas.openxmlformats.org/officeDocument/2006/relationships/slideLayout" Target="../slideLayouts/slideLayout143.xml"/><Relationship Id="rId17" Type="http://schemas.openxmlformats.org/officeDocument/2006/relationships/slideLayout" Target="../slideLayouts/slideLayout146.xml"/><Relationship Id="rId16" Type="http://schemas.openxmlformats.org/officeDocument/2006/relationships/slideLayout" Target="../slideLayouts/slideLayout145.xml"/><Relationship Id="rId19" Type="http://schemas.openxmlformats.org/officeDocument/2006/relationships/slideLayout" Target="../slideLayouts/slideLayout148.xml"/><Relationship Id="rId18" Type="http://schemas.openxmlformats.org/officeDocument/2006/relationships/slideLayout" Target="../slideLayouts/slideLayout147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4.xml"/><Relationship Id="rId8" Type="http://schemas.openxmlformats.org/officeDocument/2006/relationships/slideLayout" Target="../slideLayouts/slideLayout165.xml"/><Relationship Id="rId20" Type="http://schemas.openxmlformats.org/officeDocument/2006/relationships/slideLayout" Target="../slideLayouts/slideLayout177.xml"/><Relationship Id="rId22" Type="http://schemas.openxmlformats.org/officeDocument/2006/relationships/slideLayout" Target="../slideLayouts/slideLayout179.xml"/><Relationship Id="rId21" Type="http://schemas.openxmlformats.org/officeDocument/2006/relationships/slideLayout" Target="../slideLayouts/slideLayout178.xml"/><Relationship Id="rId24" Type="http://schemas.openxmlformats.org/officeDocument/2006/relationships/slideLayout" Target="../slideLayouts/slideLayout181.xml"/><Relationship Id="rId23" Type="http://schemas.openxmlformats.org/officeDocument/2006/relationships/slideLayout" Target="../slideLayouts/slideLayout180.xml"/><Relationship Id="rId26" Type="http://schemas.openxmlformats.org/officeDocument/2006/relationships/slideLayout" Target="../slideLayouts/slideLayout183.xml"/><Relationship Id="rId25" Type="http://schemas.openxmlformats.org/officeDocument/2006/relationships/slideLayout" Target="../slideLayouts/slideLayout182.xml"/><Relationship Id="rId28" Type="http://schemas.openxmlformats.org/officeDocument/2006/relationships/slideLayout" Target="../slideLayouts/slideLayout185.xml"/><Relationship Id="rId27" Type="http://schemas.openxmlformats.org/officeDocument/2006/relationships/slideLayout" Target="../slideLayouts/slideLayout184.xml"/><Relationship Id="rId29" Type="http://schemas.openxmlformats.org/officeDocument/2006/relationships/theme" Target="../theme/theme3.xml"/><Relationship Id="rId11" Type="http://schemas.openxmlformats.org/officeDocument/2006/relationships/slideLayout" Target="../slideLayouts/slideLayout168.xml"/><Relationship Id="rId10" Type="http://schemas.openxmlformats.org/officeDocument/2006/relationships/slideLayout" Target="../slideLayouts/slideLayout167.xml"/><Relationship Id="rId13" Type="http://schemas.openxmlformats.org/officeDocument/2006/relationships/slideLayout" Target="../slideLayouts/slideLayout170.xml"/><Relationship Id="rId12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2.xml"/><Relationship Id="rId14" Type="http://schemas.openxmlformats.org/officeDocument/2006/relationships/slideLayout" Target="../slideLayouts/slideLayout171.xml"/><Relationship Id="rId17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73.xml"/><Relationship Id="rId19" Type="http://schemas.openxmlformats.org/officeDocument/2006/relationships/slideLayout" Target="../slideLayouts/slideLayout176.xml"/><Relationship Id="rId18" Type="http://schemas.openxmlformats.org/officeDocument/2006/relationships/slideLayout" Target="../slideLayouts/slideLayout175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87.xml"/><Relationship Id="rId3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9.xml"/><Relationship Id="rId9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2.xml"/><Relationship Id="rId8" Type="http://schemas.openxmlformats.org/officeDocument/2006/relationships/slideLayout" Target="../slideLayouts/slideLayout193.xml"/><Relationship Id="rId20" Type="http://schemas.openxmlformats.org/officeDocument/2006/relationships/slideLayout" Target="../slideLayouts/slideLayout205.xml"/><Relationship Id="rId22" Type="http://schemas.openxmlformats.org/officeDocument/2006/relationships/slideLayout" Target="../slideLayouts/slideLayout207.xml"/><Relationship Id="rId21" Type="http://schemas.openxmlformats.org/officeDocument/2006/relationships/slideLayout" Target="../slideLayouts/slideLayout206.xml"/><Relationship Id="rId24" Type="http://schemas.openxmlformats.org/officeDocument/2006/relationships/slideLayout" Target="../slideLayouts/slideLayout209.xml"/><Relationship Id="rId23" Type="http://schemas.openxmlformats.org/officeDocument/2006/relationships/slideLayout" Target="../slideLayouts/slideLayout208.xml"/><Relationship Id="rId26" Type="http://schemas.openxmlformats.org/officeDocument/2006/relationships/slideLayout" Target="../slideLayouts/slideLayout211.xml"/><Relationship Id="rId25" Type="http://schemas.openxmlformats.org/officeDocument/2006/relationships/slideLayout" Target="../slideLayouts/slideLayout210.xml"/><Relationship Id="rId28" Type="http://schemas.openxmlformats.org/officeDocument/2006/relationships/slideLayout" Target="../slideLayouts/slideLayout213.xml"/><Relationship Id="rId27" Type="http://schemas.openxmlformats.org/officeDocument/2006/relationships/slideLayout" Target="../slideLayouts/slideLayout212.xml"/><Relationship Id="rId29" Type="http://schemas.openxmlformats.org/officeDocument/2006/relationships/theme" Target="../theme/theme5.xml"/><Relationship Id="rId11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195.xml"/><Relationship Id="rId13" Type="http://schemas.openxmlformats.org/officeDocument/2006/relationships/slideLayout" Target="../slideLayouts/slideLayout198.xml"/><Relationship Id="rId12" Type="http://schemas.openxmlformats.org/officeDocument/2006/relationships/slideLayout" Target="../slideLayouts/slideLayout197.xml"/><Relationship Id="rId15" Type="http://schemas.openxmlformats.org/officeDocument/2006/relationships/slideLayout" Target="../slideLayouts/slideLayout200.xml"/><Relationship Id="rId14" Type="http://schemas.openxmlformats.org/officeDocument/2006/relationships/slideLayout" Target="../slideLayouts/slideLayout199.xml"/><Relationship Id="rId17" Type="http://schemas.openxmlformats.org/officeDocument/2006/relationships/slideLayout" Target="../slideLayouts/slideLayout202.xml"/><Relationship Id="rId16" Type="http://schemas.openxmlformats.org/officeDocument/2006/relationships/slideLayout" Target="../slideLayouts/slideLayout201.xml"/><Relationship Id="rId19" Type="http://schemas.openxmlformats.org/officeDocument/2006/relationships/slideLayout" Target="../slideLayouts/slideLayout204.xml"/><Relationship Id="rId18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6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7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9" name="Google Shape;259;p7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0" name="Google Shape;260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1" name="Google Shape;261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2" name="Google Shape;262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  <p:sldLayoutId id="2147483699" r:id="rId22"/>
    <p:sldLayoutId id="2147483700" r:id="rId23"/>
    <p:sldLayoutId id="2147483701" r:id="rId24"/>
    <p:sldLayoutId id="2147483702" r:id="rId25"/>
    <p:sldLayoutId id="2147483703" r:id="rId26"/>
    <p:sldLayoutId id="2147483704" r:id="rId27"/>
    <p:sldLayoutId id="2147483705" r:id="rId28"/>
    <p:sldLayoutId id="2147483706" r:id="rId29"/>
    <p:sldLayoutId id="2147483707" r:id="rId30"/>
    <p:sldLayoutId id="2147483708" r:id="rId31"/>
    <p:sldLayoutId id="2147483709" r:id="rId32"/>
    <p:sldLayoutId id="2147483710" r:id="rId33"/>
    <p:sldLayoutId id="2147483711" r:id="rId34"/>
    <p:sldLayoutId id="2147483712" r:id="rId35"/>
    <p:sldLayoutId id="2147483713" r:id="rId36"/>
    <p:sldLayoutId id="2147483714" r:id="rId37"/>
    <p:sldLayoutId id="2147483715" r:id="rId38"/>
    <p:sldLayoutId id="2147483716" r:id="rId39"/>
    <p:sldLayoutId id="2147483717" r:id="rId40"/>
    <p:sldLayoutId id="2147483718" r:id="rId41"/>
    <p:sldLayoutId id="2147483719" r:id="rId42"/>
    <p:sldLayoutId id="2147483720" r:id="rId43"/>
    <p:sldLayoutId id="2147483721" r:id="rId44"/>
    <p:sldLayoutId id="2147483722" r:id="rId45"/>
    <p:sldLayoutId id="2147483723" r:id="rId46"/>
    <p:sldLayoutId id="2147483724" r:id="rId47"/>
    <p:sldLayoutId id="2147483725" r:id="rId4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7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1" name="Google Shape;631;p7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2" name="Google Shape;632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3" name="Google Shape;633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4" name="Google Shape;634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7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00" name="Google Shape;900;p7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1" name="Google Shape;901;p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2" name="Google Shape;902;p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3" name="Google Shape;903;p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8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80" name="Google Shape;1080;p8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1" name="Google Shape;1081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2" name="Google Shape;1082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3" name="Google Shape;1083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  <p:sldLayoutId id="2147483803" r:id="rId22"/>
    <p:sldLayoutId id="2147483804" r:id="rId23"/>
    <p:sldLayoutId id="2147483805" r:id="rId24"/>
    <p:sldLayoutId id="2147483806" r:id="rId25"/>
    <p:sldLayoutId id="2147483807" r:id="rId26"/>
    <p:sldLayoutId id="2147483808" r:id="rId27"/>
    <p:sldLayoutId id="2147483809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8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28" name="Google Shape;1328;p8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29" name="Google Shape;1329;p8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30" name="Google Shape;1330;p8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31" name="Google Shape;1331;p8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  <p:sldLayoutId id="2147483829" r:id="rId19"/>
    <p:sldLayoutId id="2147483830" r:id="rId20"/>
    <p:sldLayoutId id="2147483831" r:id="rId21"/>
    <p:sldLayoutId id="2147483832" r:id="rId22"/>
    <p:sldLayoutId id="2147483833" r:id="rId23"/>
    <p:sldLayoutId id="2147483834" r:id="rId24"/>
    <p:sldLayoutId id="2147483835" r:id="rId25"/>
    <p:sldLayoutId id="2147483836" r:id="rId26"/>
    <p:sldLayoutId id="2147483837" r:id="rId27"/>
    <p:sldLayoutId id="2147483838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574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8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76" name="Google Shape;1576;p8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77" name="Google Shape;1577;p8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78" name="Google Shape;1578;p8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79" name="Google Shape;1579;p8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  <p:sldLayoutId id="2147483857" r:id="rId18"/>
    <p:sldLayoutId id="2147483858" r:id="rId19"/>
    <p:sldLayoutId id="2147483859" r:id="rId20"/>
    <p:sldLayoutId id="2147483860" r:id="rId21"/>
    <p:sldLayoutId id="2147483861" r:id="rId22"/>
    <p:sldLayoutId id="2147483862" r:id="rId23"/>
    <p:sldLayoutId id="2147483863" r:id="rId24"/>
    <p:sldLayoutId id="2147483864" r:id="rId25"/>
    <p:sldLayoutId id="2147483865" r:id="rId26"/>
    <p:sldLayoutId id="2147483866" r:id="rId27"/>
    <p:sldLayoutId id="2147483867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7.jpg"/><Relationship Id="rId4" Type="http://schemas.openxmlformats.org/officeDocument/2006/relationships/image" Target="../media/image6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0.png"/><Relationship Id="rId4" Type="http://schemas.openxmlformats.org/officeDocument/2006/relationships/image" Target="../media/image67.jpg"/><Relationship Id="rId5" Type="http://schemas.openxmlformats.org/officeDocument/2006/relationships/image" Target="../media/image6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3.png"/><Relationship Id="rId4" Type="http://schemas.openxmlformats.org/officeDocument/2006/relationships/image" Target="../media/image75.png"/><Relationship Id="rId5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5.png"/><Relationship Id="rId4" Type="http://schemas.openxmlformats.org/officeDocument/2006/relationships/image" Target="../media/image6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5.png"/><Relationship Id="rId4" Type="http://schemas.openxmlformats.org/officeDocument/2006/relationships/image" Target="../media/image83.png"/><Relationship Id="rId5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3.pn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5.png"/><Relationship Id="rId4" Type="http://schemas.openxmlformats.org/officeDocument/2006/relationships/image" Target="../media/image6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3.png"/><Relationship Id="rId4" Type="http://schemas.openxmlformats.org/officeDocument/2006/relationships/image" Target="../media/image9.png"/><Relationship Id="rId5" Type="http://schemas.openxmlformats.org/officeDocument/2006/relationships/image" Target="../media/image7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0.png"/><Relationship Id="rId4" Type="http://schemas.openxmlformats.org/officeDocument/2006/relationships/image" Target="../media/image8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3.png"/><Relationship Id="rId4" Type="http://schemas.openxmlformats.org/officeDocument/2006/relationships/image" Target="../media/image101.png"/><Relationship Id="rId5" Type="http://schemas.openxmlformats.org/officeDocument/2006/relationships/image" Target="../media/image94.png"/><Relationship Id="rId6" Type="http://schemas.openxmlformats.org/officeDocument/2006/relationships/image" Target="../media/image8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3.png"/><Relationship Id="rId4" Type="http://schemas.openxmlformats.org/officeDocument/2006/relationships/image" Target="../media/image100.png"/><Relationship Id="rId5" Type="http://schemas.openxmlformats.org/officeDocument/2006/relationships/image" Target="../media/image8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8.png"/><Relationship Id="rId4" Type="http://schemas.openxmlformats.org/officeDocument/2006/relationships/image" Target="../media/image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0.png"/><Relationship Id="rId4" Type="http://schemas.openxmlformats.org/officeDocument/2006/relationships/image" Target="../media/image8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0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6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.png"/><Relationship Id="rId4" Type="http://schemas.openxmlformats.org/officeDocument/2006/relationships/image" Target="../media/image8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.png"/><Relationship Id="rId4" Type="http://schemas.openxmlformats.org/officeDocument/2006/relationships/image" Target="../media/image8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.png"/><Relationship Id="rId4" Type="http://schemas.openxmlformats.org/officeDocument/2006/relationships/image" Target="../media/image11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9.png"/><Relationship Id="rId4" Type="http://schemas.openxmlformats.org/officeDocument/2006/relationships/image" Target="../media/image108.png"/><Relationship Id="rId5" Type="http://schemas.openxmlformats.org/officeDocument/2006/relationships/image" Target="../media/image9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9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9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8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3.png"/><Relationship Id="rId4" Type="http://schemas.openxmlformats.org/officeDocument/2006/relationships/image" Target="../media/image97.png"/><Relationship Id="rId5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64.png"/><Relationship Id="rId9" Type="http://schemas.openxmlformats.org/officeDocument/2006/relationships/image" Target="../media/image73.jpg"/><Relationship Id="rId5" Type="http://schemas.openxmlformats.org/officeDocument/2006/relationships/image" Target="../media/image70.jpg"/><Relationship Id="rId6" Type="http://schemas.openxmlformats.org/officeDocument/2006/relationships/image" Target="../media/image56.png"/><Relationship Id="rId7" Type="http://schemas.openxmlformats.org/officeDocument/2006/relationships/image" Target="../media/image55.png"/><Relationship Id="rId8" Type="http://schemas.openxmlformats.org/officeDocument/2006/relationships/image" Target="../media/image72.png"/><Relationship Id="rId11" Type="http://schemas.openxmlformats.org/officeDocument/2006/relationships/image" Target="../media/image79.png"/><Relationship Id="rId10" Type="http://schemas.openxmlformats.org/officeDocument/2006/relationships/image" Target="../media/image69.jpg"/><Relationship Id="rId13" Type="http://schemas.openxmlformats.org/officeDocument/2006/relationships/image" Target="../media/image68.jpg"/><Relationship Id="rId12" Type="http://schemas.openxmlformats.org/officeDocument/2006/relationships/image" Target="../media/image65.png"/><Relationship Id="rId15" Type="http://schemas.openxmlformats.org/officeDocument/2006/relationships/image" Target="../media/image92.jpg"/><Relationship Id="rId14" Type="http://schemas.openxmlformats.org/officeDocument/2006/relationships/image" Target="../media/image61.jpg"/><Relationship Id="rId17" Type="http://schemas.openxmlformats.org/officeDocument/2006/relationships/image" Target="../media/image58.png"/><Relationship Id="rId16" Type="http://schemas.openxmlformats.org/officeDocument/2006/relationships/image" Target="../media/image59.png"/><Relationship Id="rId18" Type="http://schemas.openxmlformats.org/officeDocument/2006/relationships/image" Target="../media/image7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3.png"/><Relationship Id="rId4" Type="http://schemas.openxmlformats.org/officeDocument/2006/relationships/image" Target="../media/image97.png"/><Relationship Id="rId5" Type="http://schemas.openxmlformats.org/officeDocument/2006/relationships/image" Target="../media/image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83.png"/><Relationship Id="rId4" Type="http://schemas.openxmlformats.org/officeDocument/2006/relationships/image" Target="../media/image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3.png"/><Relationship Id="rId4" Type="http://schemas.openxmlformats.org/officeDocument/2006/relationships/image" Target="../media/image97.png"/><Relationship Id="rId5" Type="http://schemas.openxmlformats.org/officeDocument/2006/relationships/image" Target="../media/image99.png"/><Relationship Id="rId6" Type="http://schemas.openxmlformats.org/officeDocument/2006/relationships/image" Target="../media/image9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83.png"/><Relationship Id="rId4" Type="http://schemas.openxmlformats.org/officeDocument/2006/relationships/image" Target="../media/image97.png"/><Relationship Id="rId5" Type="http://schemas.openxmlformats.org/officeDocument/2006/relationships/image" Target="../media/image99.png"/><Relationship Id="rId6" Type="http://schemas.openxmlformats.org/officeDocument/2006/relationships/image" Target="../media/image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99.png"/><Relationship Id="rId4" Type="http://schemas.openxmlformats.org/officeDocument/2006/relationships/image" Target="../media/image63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0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83.png"/><Relationship Id="rId4" Type="http://schemas.openxmlformats.org/officeDocument/2006/relationships/image" Target="../media/image99.png"/><Relationship Id="rId5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6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04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20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04.png"/><Relationship Id="rId4" Type="http://schemas.openxmlformats.org/officeDocument/2006/relationships/image" Target="../media/image120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20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18.png"/><Relationship Id="rId4" Type="http://schemas.openxmlformats.org/officeDocument/2006/relationships/image" Target="../media/image120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2.jpg"/><Relationship Id="rId4" Type="http://schemas.openxmlformats.org/officeDocument/2006/relationships/image" Target="../media/image109.jpg"/><Relationship Id="rId5" Type="http://schemas.openxmlformats.org/officeDocument/2006/relationships/image" Target="../media/image113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16.png"/><Relationship Id="rId4" Type="http://schemas.openxmlformats.org/officeDocument/2006/relationships/image" Target="../media/image102.jpg"/><Relationship Id="rId5" Type="http://schemas.openxmlformats.org/officeDocument/2006/relationships/image" Target="../media/image109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02.jpg"/><Relationship Id="rId4" Type="http://schemas.openxmlformats.org/officeDocument/2006/relationships/image" Target="../media/image109.jpg"/><Relationship Id="rId5" Type="http://schemas.openxmlformats.org/officeDocument/2006/relationships/image" Target="../media/image1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4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17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88.png"/><Relationship Id="rId4" Type="http://schemas.openxmlformats.org/officeDocument/2006/relationships/image" Target="../media/image9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97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9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9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5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1"/>
          <p:cNvSpPr txBox="1"/>
          <p:nvPr>
            <p:ph idx="1" type="body"/>
          </p:nvPr>
        </p:nvSpPr>
        <p:spPr>
          <a:xfrm>
            <a:off x="10803924" y="1882678"/>
            <a:ext cx="717129" cy="346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CBF18"/>
              </a:buClr>
              <a:buSzPts val="1800"/>
              <a:buNone/>
            </a:pPr>
            <a:r>
              <a:rPr lang="fr-FR"/>
              <a:t>2 AC</a:t>
            </a:r>
            <a:endParaRPr/>
          </a:p>
        </p:txBody>
      </p:sp>
      <p:sp>
        <p:nvSpPr>
          <p:cNvPr id="1827" name="Google Shape;1827;p1"/>
          <p:cNvSpPr txBox="1"/>
          <p:nvPr>
            <p:ph idx="2" type="body"/>
          </p:nvPr>
        </p:nvSpPr>
        <p:spPr>
          <a:xfrm>
            <a:off x="1686856" y="2366503"/>
            <a:ext cx="409473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None/>
            </a:pPr>
            <a:r>
              <a:rPr lang="fr-FR"/>
              <a:t>2</a:t>
            </a:r>
            <a:endParaRPr/>
          </a:p>
        </p:txBody>
      </p:sp>
      <p:sp>
        <p:nvSpPr>
          <p:cNvPr id="1828" name="Google Shape;1828;p1"/>
          <p:cNvSpPr txBox="1"/>
          <p:nvPr>
            <p:ph idx="3" type="body"/>
          </p:nvPr>
        </p:nvSpPr>
        <p:spPr>
          <a:xfrm>
            <a:off x="2224725" y="4591216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La réflexion de la lumière</a:t>
            </a:r>
            <a:endParaRPr/>
          </a:p>
        </p:txBody>
      </p:sp>
      <p:sp>
        <p:nvSpPr>
          <p:cNvPr id="1829" name="Google Shape;1829;p1"/>
          <p:cNvSpPr txBox="1"/>
          <p:nvPr>
            <p:ph idx="4" type="body"/>
          </p:nvPr>
        </p:nvSpPr>
        <p:spPr>
          <a:xfrm>
            <a:off x="375127" y="4591216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Leçon 2</a:t>
            </a:r>
            <a:endParaRPr/>
          </a:p>
        </p:txBody>
      </p:sp>
      <p:sp>
        <p:nvSpPr>
          <p:cNvPr id="1830" name="Google Shape;1830;p1"/>
          <p:cNvSpPr txBox="1"/>
          <p:nvPr>
            <p:ph idx="5" type="body"/>
          </p:nvPr>
        </p:nvSpPr>
        <p:spPr>
          <a:xfrm>
            <a:off x="375127" y="5288319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Tâche 2</a:t>
            </a:r>
            <a:endParaRPr/>
          </a:p>
        </p:txBody>
      </p:sp>
      <p:sp>
        <p:nvSpPr>
          <p:cNvPr id="1831" name="Google Shape;1831;p1"/>
          <p:cNvSpPr txBox="1"/>
          <p:nvPr>
            <p:ph idx="6" type="body"/>
          </p:nvPr>
        </p:nvSpPr>
        <p:spPr>
          <a:xfrm>
            <a:off x="2042539" y="5424938"/>
            <a:ext cx="4972062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fr-FR">
                <a:solidFill>
                  <a:schemeClr val="lt1"/>
                </a:solidFill>
              </a:rPr>
              <a:t>Utiliser les lois de la réflexion de la lumière pour   construire l’image d’un point par un miroir plan.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32" name="Google Shape;1832;p1"/>
          <p:cNvSpPr txBox="1"/>
          <p:nvPr>
            <p:ph idx="7" type="body"/>
          </p:nvPr>
        </p:nvSpPr>
        <p:spPr>
          <a:xfrm>
            <a:off x="2224724" y="3892643"/>
            <a:ext cx="4843667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i="1" lang="fr-FR"/>
              <a:t>Signaux et informations</a:t>
            </a:r>
            <a:endParaRPr/>
          </a:p>
        </p:txBody>
      </p:sp>
      <p:sp>
        <p:nvSpPr>
          <p:cNvPr id="1833" name="Google Shape;1833;p1"/>
          <p:cNvSpPr txBox="1"/>
          <p:nvPr>
            <p:ph idx="8" type="body"/>
          </p:nvPr>
        </p:nvSpPr>
        <p:spPr>
          <a:xfrm>
            <a:off x="375126" y="3892643"/>
            <a:ext cx="1288409" cy="521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</a:pPr>
            <a:r>
              <a:rPr lang="fr-FR"/>
              <a:t>Thème 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0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1921" name="Google Shape;192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3" y="154984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2" name="Google Shape;1922;p1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923" name="Google Shape;1923;p1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1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5" name="Google Shape;1925;p1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1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7" name="Google Shape;1927;p1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10"/>
          <p:cNvSpPr txBox="1"/>
          <p:nvPr/>
        </p:nvSpPr>
        <p:spPr>
          <a:xfrm>
            <a:off x="5147892" y="2280492"/>
            <a:ext cx="5869201" cy="1632435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Le rituel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1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30" name="Google Shape;1930;p1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4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p1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fr-FR" sz="1600">
                <a:latin typeface="Calibri"/>
                <a:ea typeface="Calibri"/>
                <a:cs typeface="Calibri"/>
                <a:sym typeface="Calibri"/>
              </a:rPr>
              <a:t>Observez ces images : à votre avis, quel comportement positif mettent-elles en évidence ?</a:t>
            </a:r>
            <a:endParaRPr/>
          </a:p>
        </p:txBody>
      </p:sp>
      <p:sp>
        <p:nvSpPr>
          <p:cNvPr id="1936" name="Google Shape;1936;p11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fait participer les élèves pour qu’ils expriment ce qu’ils comprennent de l’image.</a:t>
            </a:r>
            <a:endParaRPr/>
          </a:p>
        </p:txBody>
      </p:sp>
      <p:pic>
        <p:nvPicPr>
          <p:cNvPr descr="Élève enthousiaste entrant en classe" id="1937" name="Google Shape;193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65294" y="2102220"/>
            <a:ext cx="2462246" cy="27835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Élève en retard face à l'enseignante" id="1938" name="Google Shape;193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8060815" y="2102220"/>
            <a:ext cx="2298639" cy="27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9" name="Google Shape;1939;p11"/>
          <p:cNvSpPr/>
          <p:nvPr/>
        </p:nvSpPr>
        <p:spPr>
          <a:xfrm rot="-710389">
            <a:off x="975582" y="1265304"/>
            <a:ext cx="1685867" cy="942575"/>
          </a:xfrm>
          <a:prstGeom prst="wedgeEllipseCallout">
            <a:avLst>
              <a:gd fmla="val 38985" name="adj1"/>
              <a:gd fmla="val 6115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tôt à la classe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0" name="Google Shape;1940;p11"/>
          <p:cNvSpPr/>
          <p:nvPr/>
        </p:nvSpPr>
        <p:spPr>
          <a:xfrm rot="-710389">
            <a:off x="6488582" y="1258352"/>
            <a:ext cx="1685867" cy="942575"/>
          </a:xfrm>
          <a:prstGeom prst="wedgeEllipseCallout">
            <a:avLst>
              <a:gd fmla="val 37756" name="adj1"/>
              <a:gd fmla="val 63123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en retard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4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12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fr-FR" sz="1600">
                <a:latin typeface="Calibri"/>
                <a:ea typeface="Calibri"/>
                <a:cs typeface="Calibri"/>
                <a:sym typeface="Calibri"/>
              </a:rPr>
              <a:t>Il faut que j’arrive toujours à l’heure .</a:t>
            </a:r>
            <a:endParaRPr/>
          </a:p>
        </p:txBody>
      </p:sp>
      <p:sp>
        <p:nvSpPr>
          <p:cNvPr id="1946" name="Google Shape;1946;p12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 recourt à l’alternance linguistique pour expliciter le comportement attendu.</a:t>
            </a:r>
            <a:endParaRPr/>
          </a:p>
        </p:txBody>
      </p:sp>
      <p:pic>
        <p:nvPicPr>
          <p:cNvPr descr="Coche avec un remplissage uni" id="1947" name="Google Shape;194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9217" y="5107023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8" name="Google Shape;1948;p12"/>
          <p:cNvSpPr/>
          <p:nvPr/>
        </p:nvSpPr>
        <p:spPr>
          <a:xfrm>
            <a:off x="8955610" y="4948517"/>
            <a:ext cx="1194318" cy="1194318"/>
          </a:xfrm>
          <a:prstGeom prst="mathMultiply">
            <a:avLst>
              <a:gd fmla="val 23520" name="adj1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Élève enthousiaste entrant en classe" id="1949" name="Google Shape;194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65294" y="2164972"/>
            <a:ext cx="2462246" cy="27835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Élève en retard face à l'enseignante" id="1950" name="Google Shape;1950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8060815" y="2164972"/>
            <a:ext cx="2298639" cy="27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1" name="Google Shape;1951;p12"/>
          <p:cNvSpPr/>
          <p:nvPr/>
        </p:nvSpPr>
        <p:spPr>
          <a:xfrm rot="-710389">
            <a:off x="975582" y="1328056"/>
            <a:ext cx="1685867" cy="942575"/>
          </a:xfrm>
          <a:prstGeom prst="wedgeEllipseCallout">
            <a:avLst>
              <a:gd fmla="val 38985" name="adj1"/>
              <a:gd fmla="val 61157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tôt à la classe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2" name="Google Shape;1952;p12"/>
          <p:cNvSpPr/>
          <p:nvPr/>
        </p:nvSpPr>
        <p:spPr>
          <a:xfrm rot="-710389">
            <a:off x="6488582" y="1321104"/>
            <a:ext cx="1685867" cy="942575"/>
          </a:xfrm>
          <a:prstGeom prst="wedgeEllipseCallout">
            <a:avLst>
              <a:gd fmla="val 37756" name="adj1"/>
              <a:gd fmla="val 63123" name="adj2"/>
            </a:avLst>
          </a:prstGeom>
          <a:solidFill>
            <a:schemeClr val="lt1"/>
          </a:solidFill>
          <a:ln cap="flat" cmpd="sng" w="9525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J’arrive en retard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6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dessin humoristique, mammifère, illustration, clipart&#10;&#10;Le contenu généré par l’IA peut être incorrect." id="1957" name="Google Shape;195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2" y="1056200"/>
            <a:ext cx="4550664" cy="4550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8" name="Google Shape;1958;p13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959" name="Google Shape;1959;p13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13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1" name="Google Shape;1961;p13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13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13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13"/>
          <p:cNvSpPr txBox="1"/>
          <p:nvPr/>
        </p:nvSpPr>
        <p:spPr>
          <a:xfrm>
            <a:off x="5147892" y="2280492"/>
            <a:ext cx="5869201" cy="2600071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Réactivation des prérequis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(6 min)</a:t>
            </a:r>
            <a:endParaRPr b="1" sz="4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1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66" name="Google Shape;1966;p13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0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p1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va commencer cette séance par un rappel sur les lois de la réflexion et le tracé des rayons incidents et réfléchis.  </a:t>
            </a:r>
            <a:br>
              <a:rPr lang="fr-FR"/>
            </a:br>
            <a:r>
              <a:rPr lang="fr-FR"/>
              <a:t>Choisir la bonne réponse.</a:t>
            </a:r>
            <a:endParaRPr/>
          </a:p>
        </p:txBody>
      </p:sp>
      <p:sp>
        <p:nvSpPr>
          <p:cNvPr id="1972" name="Google Shape;1972;p1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leurs ardoises, les élèves écrivent  la lettre de la bonne réponse et l’enseignant.e désigne quelques -uns pour  répondre oralement.</a:t>
            </a:r>
            <a:endParaRPr/>
          </a:p>
        </p:txBody>
      </p:sp>
      <p:grpSp>
        <p:nvGrpSpPr>
          <p:cNvPr id="1973" name="Google Shape;1973;p14"/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1974" name="Google Shape;1974;p14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5" name="Google Shape;1975;p1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6" name="Google Shape;1976;p14"/>
          <p:cNvSpPr/>
          <p:nvPr/>
        </p:nvSpPr>
        <p:spPr>
          <a:xfrm>
            <a:off x="1400017" y="2622428"/>
            <a:ext cx="263410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Le rayon incident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7" name="Google Shape;1977;p14"/>
          <p:cNvSpPr/>
          <p:nvPr/>
        </p:nvSpPr>
        <p:spPr>
          <a:xfrm>
            <a:off x="1104650" y="26224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978" name="Google Shape;1978;p14"/>
          <p:cNvSpPr/>
          <p:nvPr/>
        </p:nvSpPr>
        <p:spPr>
          <a:xfrm>
            <a:off x="1453807" y="3646977"/>
            <a:ext cx="264306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Le rayon réfléchi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9" name="Google Shape;1979;p14"/>
          <p:cNvSpPr/>
          <p:nvPr/>
        </p:nvSpPr>
        <p:spPr>
          <a:xfrm>
            <a:off x="1104650" y="36298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980" name="Google Shape;1980;p14"/>
          <p:cNvSpPr txBox="1"/>
          <p:nvPr/>
        </p:nvSpPr>
        <p:spPr>
          <a:xfrm>
            <a:off x="693285" y="1460714"/>
            <a:ext cx="1080008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trait perpendiculaire au miroir au point d’incidence s’appelle 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1" name="Google Shape;1981;p14"/>
          <p:cNvSpPr/>
          <p:nvPr/>
        </p:nvSpPr>
        <p:spPr>
          <a:xfrm>
            <a:off x="1400017" y="4557752"/>
            <a:ext cx="269685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La normale     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2" name="Google Shape;1982;p14"/>
          <p:cNvSpPr/>
          <p:nvPr/>
        </p:nvSpPr>
        <p:spPr>
          <a:xfrm>
            <a:off x="1104650" y="45577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6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p1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C’est effectivement la normale: elle est perpendiculaire au miroir au point d’incidence I.</a:t>
            </a:r>
            <a:endParaRPr/>
          </a:p>
        </p:txBody>
      </p:sp>
      <p:sp>
        <p:nvSpPr>
          <p:cNvPr id="1988" name="Google Shape;1988;p1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L’enseignant·e donne un feedback adapté et rappelle, sur le tableau, comment tracer la normale. </a:t>
            </a:r>
            <a:endParaRPr/>
          </a:p>
        </p:txBody>
      </p:sp>
      <p:sp>
        <p:nvSpPr>
          <p:cNvPr id="1989" name="Google Shape;1989;p15"/>
          <p:cNvSpPr/>
          <p:nvPr/>
        </p:nvSpPr>
        <p:spPr>
          <a:xfrm>
            <a:off x="1400017" y="2622428"/>
            <a:ext cx="263410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Le rayon incident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0" name="Google Shape;1990;p15"/>
          <p:cNvSpPr/>
          <p:nvPr/>
        </p:nvSpPr>
        <p:spPr>
          <a:xfrm>
            <a:off x="1104650" y="26224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1991" name="Google Shape;1991;p15"/>
          <p:cNvSpPr/>
          <p:nvPr/>
        </p:nvSpPr>
        <p:spPr>
          <a:xfrm>
            <a:off x="1453807" y="3646977"/>
            <a:ext cx="264306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Le rayon réfléchi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2" name="Google Shape;1992;p15"/>
          <p:cNvSpPr/>
          <p:nvPr/>
        </p:nvSpPr>
        <p:spPr>
          <a:xfrm>
            <a:off x="1104650" y="3629803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1993" name="Google Shape;1993;p15"/>
          <p:cNvSpPr txBox="1"/>
          <p:nvPr/>
        </p:nvSpPr>
        <p:spPr>
          <a:xfrm>
            <a:off x="1133382" y="1406430"/>
            <a:ext cx="10800080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trait perpendiculaire au miroir au point d’incidence s’appelle :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4" name="Google Shape;1994;p15"/>
          <p:cNvSpPr/>
          <p:nvPr/>
        </p:nvSpPr>
        <p:spPr>
          <a:xfrm>
            <a:off x="1400017" y="4557752"/>
            <a:ext cx="269685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La normale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5" name="Google Shape;1995;p15"/>
          <p:cNvSpPr/>
          <p:nvPr/>
        </p:nvSpPr>
        <p:spPr>
          <a:xfrm>
            <a:off x="1104650" y="455775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pic>
        <p:nvPicPr>
          <p:cNvPr descr="Coche avec un remplissage uni" id="1996" name="Google Shape;199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9820" y="4430799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1997" name="Google Shape;1997;p15"/>
          <p:cNvSpPr/>
          <p:nvPr/>
        </p:nvSpPr>
        <p:spPr>
          <a:xfrm>
            <a:off x="7059283" y="3629801"/>
            <a:ext cx="1584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0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La normale </a:t>
            </a:r>
            <a:endParaRPr/>
          </a:p>
        </p:txBody>
      </p:sp>
      <p:cxnSp>
        <p:nvCxnSpPr>
          <p:cNvPr id="1998" name="Google Shape;1998;p15"/>
          <p:cNvCxnSpPr/>
          <p:nvPr/>
        </p:nvCxnSpPr>
        <p:spPr>
          <a:xfrm flipH="1" rot="10800000">
            <a:off x="8496443" y="3818952"/>
            <a:ext cx="828000" cy="2631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1999" name="Google Shape;1999;p15"/>
          <p:cNvGrpSpPr/>
          <p:nvPr/>
        </p:nvGrpSpPr>
        <p:grpSpPr>
          <a:xfrm>
            <a:off x="7589266" y="2925245"/>
            <a:ext cx="2855043" cy="2307464"/>
            <a:chOff x="7512424" y="2677362"/>
            <a:chExt cx="2855043" cy="2307464"/>
          </a:xfrm>
        </p:grpSpPr>
        <p:pic>
          <p:nvPicPr>
            <p:cNvPr id="2000" name="Google Shape;2000;p15"/>
            <p:cNvPicPr preferRelativeResize="0"/>
            <p:nvPr/>
          </p:nvPicPr>
          <p:blipFill rotWithShape="1">
            <a:blip r:embed="rId4">
              <a:alphaModFix/>
            </a:blip>
            <a:srcRect b="0" l="0" r="0" t="71936"/>
            <a:stretch/>
          </p:blipFill>
          <p:spPr>
            <a:xfrm>
              <a:off x="7512424" y="4376856"/>
              <a:ext cx="2855043" cy="60797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01" name="Google Shape;2001;p15"/>
            <p:cNvCxnSpPr/>
            <p:nvPr/>
          </p:nvCxnSpPr>
          <p:spPr>
            <a:xfrm rot="5400000">
              <a:off x="8266195" y="3658768"/>
              <a:ext cx="1962812" cy="0"/>
            </a:xfrm>
            <a:prstGeom prst="straightConnector1">
              <a:avLst/>
            </a:prstGeom>
            <a:noFill/>
            <a:ln cap="flat" cmpd="sng" w="38100">
              <a:solidFill>
                <a:srgbClr val="1D9A78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id="2002" name="Google Shape;200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89859" y="255030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6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" name="Google Shape;2007;p16"/>
          <p:cNvSpPr/>
          <p:nvPr/>
        </p:nvSpPr>
        <p:spPr>
          <a:xfrm>
            <a:off x="1562099" y="2135010"/>
            <a:ext cx="473226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représente le  point d’incidence.</a:t>
            </a:r>
            <a:endParaRPr/>
          </a:p>
        </p:txBody>
      </p:sp>
      <p:sp>
        <p:nvSpPr>
          <p:cNvPr id="2008" name="Google Shape;2008;p16"/>
          <p:cNvSpPr/>
          <p:nvPr/>
        </p:nvSpPr>
        <p:spPr>
          <a:xfrm>
            <a:off x="1130098" y="21242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009" name="Google Shape;2009;p16"/>
          <p:cNvSpPr/>
          <p:nvPr/>
        </p:nvSpPr>
        <p:spPr>
          <a:xfrm>
            <a:off x="1581363" y="3119819"/>
            <a:ext cx="471299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représente le rayon réfléchi.</a:t>
            </a:r>
            <a:endParaRPr/>
          </a:p>
        </p:txBody>
      </p:sp>
      <p:sp>
        <p:nvSpPr>
          <p:cNvPr id="2010" name="Google Shape;2010;p16"/>
          <p:cNvSpPr/>
          <p:nvPr/>
        </p:nvSpPr>
        <p:spPr>
          <a:xfrm>
            <a:off x="1130098" y="313164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011" name="Google Shape;2011;p16"/>
          <p:cNvSpPr txBox="1"/>
          <p:nvPr/>
        </p:nvSpPr>
        <p:spPr>
          <a:xfrm>
            <a:off x="430738" y="1326600"/>
            <a:ext cx="11502600" cy="4578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Observer le schéma ci-dessous et choisir les affirmations correctes 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2" name="Google Shape;2012;p16"/>
          <p:cNvSpPr/>
          <p:nvPr/>
        </p:nvSpPr>
        <p:spPr>
          <a:xfrm>
            <a:off x="1562099" y="4047768"/>
            <a:ext cx="471300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représente la normale.</a:t>
            </a:r>
            <a:endParaRPr/>
          </a:p>
        </p:txBody>
      </p:sp>
      <p:sp>
        <p:nvSpPr>
          <p:cNvPr id="2013" name="Google Shape;2013;p16"/>
          <p:cNvSpPr/>
          <p:nvPr/>
        </p:nvSpPr>
        <p:spPr>
          <a:xfrm>
            <a:off x="1130098" y="405958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2014" name="Google Shape;2014;p16"/>
          <p:cNvSpPr/>
          <p:nvPr/>
        </p:nvSpPr>
        <p:spPr>
          <a:xfrm>
            <a:off x="1503413" y="4986462"/>
            <a:ext cx="473226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représente le rayon incident.</a:t>
            </a:r>
            <a:endParaRPr/>
          </a:p>
        </p:txBody>
      </p:sp>
      <p:sp>
        <p:nvSpPr>
          <p:cNvPr id="2015" name="Google Shape;2015;p16"/>
          <p:cNvSpPr/>
          <p:nvPr/>
        </p:nvSpPr>
        <p:spPr>
          <a:xfrm>
            <a:off x="1130098" y="498646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2016" name="Google Shape;2016;p16"/>
          <p:cNvSpPr/>
          <p:nvPr/>
        </p:nvSpPr>
        <p:spPr>
          <a:xfrm>
            <a:off x="7591099" y="3222292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2017" name="Google Shape;2017;p16"/>
          <p:cNvCxnSpPr/>
          <p:nvPr/>
        </p:nvCxnSpPr>
        <p:spPr>
          <a:xfrm flipH="1" rot="10800000">
            <a:off x="7828135" y="3403559"/>
            <a:ext cx="828000" cy="2631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18" name="Google Shape;2018;p16"/>
          <p:cNvSpPr txBox="1"/>
          <p:nvPr/>
        </p:nvSpPr>
        <p:spPr>
          <a:xfrm>
            <a:off x="8914040" y="3176126"/>
            <a:ext cx="2439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grpSp>
        <p:nvGrpSpPr>
          <p:cNvPr id="2019" name="Google Shape;2019;p16"/>
          <p:cNvGrpSpPr/>
          <p:nvPr/>
        </p:nvGrpSpPr>
        <p:grpSpPr>
          <a:xfrm rot="-7200000">
            <a:off x="8099840" y="3799560"/>
            <a:ext cx="1620000" cy="10633"/>
            <a:chOff x="8702048" y="4199860"/>
            <a:chExt cx="2238854" cy="10633"/>
          </a:xfrm>
        </p:grpSpPr>
        <p:cxnSp>
          <p:nvCxnSpPr>
            <p:cNvPr id="2020" name="Google Shape;2020;p16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21" name="Google Shape;2021;p16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022" name="Google Shape;2022;p16"/>
          <p:cNvSpPr/>
          <p:nvPr/>
        </p:nvSpPr>
        <p:spPr>
          <a:xfrm rot="-5400000">
            <a:off x="9079800" y="3494406"/>
            <a:ext cx="540000" cy="7200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23" name="Google Shape;2023;p16"/>
          <p:cNvGrpSpPr/>
          <p:nvPr/>
        </p:nvGrpSpPr>
        <p:grpSpPr>
          <a:xfrm>
            <a:off x="7626823" y="2601482"/>
            <a:ext cx="2855043" cy="2307464"/>
            <a:chOff x="7512424" y="2677362"/>
            <a:chExt cx="2855043" cy="2307464"/>
          </a:xfrm>
        </p:grpSpPr>
        <p:pic>
          <p:nvPicPr>
            <p:cNvPr id="2024" name="Google Shape;2024;p16"/>
            <p:cNvPicPr preferRelativeResize="0"/>
            <p:nvPr/>
          </p:nvPicPr>
          <p:blipFill rotWithShape="1">
            <a:blip r:embed="rId3">
              <a:alphaModFix/>
            </a:blip>
            <a:srcRect b="0" l="0" r="0" t="71936"/>
            <a:stretch/>
          </p:blipFill>
          <p:spPr>
            <a:xfrm>
              <a:off x="7512424" y="4376856"/>
              <a:ext cx="2855043" cy="60797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25" name="Google Shape;2025;p16"/>
            <p:cNvCxnSpPr/>
            <p:nvPr/>
          </p:nvCxnSpPr>
          <p:spPr>
            <a:xfrm rot="5400000">
              <a:off x="8266195" y="3658768"/>
              <a:ext cx="1962812" cy="0"/>
            </a:xfrm>
            <a:prstGeom prst="straightConnector1">
              <a:avLst/>
            </a:prstGeom>
            <a:noFill/>
            <a:ln cap="flat" cmpd="sng" w="38100">
              <a:solidFill>
                <a:srgbClr val="1D9A78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026" name="Google Shape;2026;p16"/>
          <p:cNvGrpSpPr/>
          <p:nvPr/>
        </p:nvGrpSpPr>
        <p:grpSpPr>
          <a:xfrm rot="7106006">
            <a:off x="8962214" y="3799560"/>
            <a:ext cx="1620000" cy="10633"/>
            <a:chOff x="8702048" y="4199860"/>
            <a:chExt cx="2238854" cy="10633"/>
          </a:xfrm>
        </p:grpSpPr>
        <p:cxnSp>
          <p:nvCxnSpPr>
            <p:cNvPr id="2027" name="Google Shape;2027;p16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28" name="Google Shape;2028;p16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029" name="Google Shape;2029;p16"/>
          <p:cNvSpPr txBox="1"/>
          <p:nvPr/>
        </p:nvSpPr>
        <p:spPr>
          <a:xfrm>
            <a:off x="9579774" y="3116949"/>
            <a:ext cx="2744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/>
          </a:p>
        </p:txBody>
      </p:sp>
      <p:sp>
        <p:nvSpPr>
          <p:cNvPr id="2030" name="Google Shape;2030;p16"/>
          <p:cNvSpPr/>
          <p:nvPr/>
        </p:nvSpPr>
        <p:spPr>
          <a:xfrm rot="-4715908">
            <a:off x="9474249" y="3610946"/>
            <a:ext cx="540000" cy="7200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31" name="Google Shape;2031;p16"/>
          <p:cNvCxnSpPr/>
          <p:nvPr/>
        </p:nvCxnSpPr>
        <p:spPr>
          <a:xfrm rot="10800000">
            <a:off x="10025462" y="3349868"/>
            <a:ext cx="396000" cy="2631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32" name="Google Shape;2032;p16"/>
          <p:cNvSpPr/>
          <p:nvPr/>
        </p:nvSpPr>
        <p:spPr>
          <a:xfrm>
            <a:off x="10481866" y="3160146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033" name="Google Shape;2033;p16"/>
          <p:cNvSpPr/>
          <p:nvPr/>
        </p:nvSpPr>
        <p:spPr>
          <a:xfrm>
            <a:off x="9884425" y="2522455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2034" name="Google Shape;2034;p16"/>
          <p:cNvCxnSpPr/>
          <p:nvPr/>
        </p:nvCxnSpPr>
        <p:spPr>
          <a:xfrm rot="10800000">
            <a:off x="9420817" y="2745805"/>
            <a:ext cx="411007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35" name="Google Shape;2035;p16"/>
          <p:cNvSpPr/>
          <p:nvPr/>
        </p:nvSpPr>
        <p:spPr>
          <a:xfrm>
            <a:off x="1503413" y="5740200"/>
            <a:ext cx="473226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représente l’angle de réflexion.</a:t>
            </a:r>
            <a:endParaRPr/>
          </a:p>
        </p:txBody>
      </p:sp>
      <p:sp>
        <p:nvSpPr>
          <p:cNvPr id="2036" name="Google Shape;2036;p16"/>
          <p:cNvSpPr/>
          <p:nvPr/>
        </p:nvSpPr>
        <p:spPr>
          <a:xfrm>
            <a:off x="1130098" y="574020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2037" name="Google Shape;2037;p1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les affirmations </a:t>
            </a:r>
            <a:r>
              <a:rPr lang="fr-FR"/>
              <a:t>correctes </a:t>
            </a:r>
            <a:r>
              <a:rPr lang="fr-FR"/>
              <a:t>.</a:t>
            </a:r>
            <a:endParaRPr/>
          </a:p>
        </p:txBody>
      </p:sp>
      <p:sp>
        <p:nvSpPr>
          <p:cNvPr id="2038" name="Google Shape;2038;p16"/>
          <p:cNvSpPr txBox="1"/>
          <p:nvPr>
            <p:ph idx="2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des élèves pour justifier oralement leur choix.</a:t>
            </a:r>
            <a:endParaRPr/>
          </a:p>
        </p:txBody>
      </p:sp>
      <p:grpSp>
        <p:nvGrpSpPr>
          <p:cNvPr id="2039" name="Google Shape;2039;p16"/>
          <p:cNvGrpSpPr/>
          <p:nvPr/>
        </p:nvGrpSpPr>
        <p:grpSpPr>
          <a:xfrm>
            <a:off x="11469202" y="452067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40" name="Google Shape;2040;p16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1" name="Google Shape;2041;p1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5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6" name="Google Shape;2046;p17"/>
          <p:cNvSpPr/>
          <p:nvPr/>
        </p:nvSpPr>
        <p:spPr>
          <a:xfrm>
            <a:off x="1562099" y="2135010"/>
            <a:ext cx="4732264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représente le  point d’incidence.</a:t>
            </a:r>
            <a:endParaRPr/>
          </a:p>
        </p:txBody>
      </p:sp>
      <p:sp>
        <p:nvSpPr>
          <p:cNvPr id="2047" name="Google Shape;2047;p17"/>
          <p:cNvSpPr/>
          <p:nvPr/>
        </p:nvSpPr>
        <p:spPr>
          <a:xfrm>
            <a:off x="1130098" y="2124265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048" name="Google Shape;2048;p17"/>
          <p:cNvSpPr/>
          <p:nvPr/>
        </p:nvSpPr>
        <p:spPr>
          <a:xfrm>
            <a:off x="1581363" y="3119819"/>
            <a:ext cx="471299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représente le rayon réfléchi.</a:t>
            </a:r>
            <a:endParaRPr/>
          </a:p>
        </p:txBody>
      </p:sp>
      <p:sp>
        <p:nvSpPr>
          <p:cNvPr id="2049" name="Google Shape;2049;p17"/>
          <p:cNvSpPr/>
          <p:nvPr/>
        </p:nvSpPr>
        <p:spPr>
          <a:xfrm>
            <a:off x="1130098" y="313164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050" name="Google Shape;2050;p17"/>
          <p:cNvSpPr txBox="1"/>
          <p:nvPr/>
        </p:nvSpPr>
        <p:spPr>
          <a:xfrm>
            <a:off x="430738" y="1326600"/>
            <a:ext cx="11502600" cy="457800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Observer le schéma ci-dessous et choisir les affirmations correctes 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1" name="Google Shape;2051;p17"/>
          <p:cNvSpPr/>
          <p:nvPr/>
        </p:nvSpPr>
        <p:spPr>
          <a:xfrm>
            <a:off x="1562099" y="4047768"/>
            <a:ext cx="4713000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représente la normale.</a:t>
            </a:r>
            <a:endParaRPr/>
          </a:p>
        </p:txBody>
      </p:sp>
      <p:sp>
        <p:nvSpPr>
          <p:cNvPr id="2052" name="Google Shape;2052;p17"/>
          <p:cNvSpPr/>
          <p:nvPr/>
        </p:nvSpPr>
        <p:spPr>
          <a:xfrm>
            <a:off x="1130098" y="4059589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endParaRPr/>
          </a:p>
        </p:txBody>
      </p:sp>
      <p:sp>
        <p:nvSpPr>
          <p:cNvPr id="2053" name="Google Shape;2053;p17"/>
          <p:cNvSpPr/>
          <p:nvPr/>
        </p:nvSpPr>
        <p:spPr>
          <a:xfrm>
            <a:off x="1503413" y="4986462"/>
            <a:ext cx="473226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représente le rayon incident.</a:t>
            </a:r>
            <a:endParaRPr/>
          </a:p>
        </p:txBody>
      </p:sp>
      <p:sp>
        <p:nvSpPr>
          <p:cNvPr id="2054" name="Google Shape;2054;p17"/>
          <p:cNvSpPr/>
          <p:nvPr/>
        </p:nvSpPr>
        <p:spPr>
          <a:xfrm>
            <a:off x="1130098" y="498646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/>
          </a:p>
        </p:txBody>
      </p:sp>
      <p:sp>
        <p:nvSpPr>
          <p:cNvPr id="2055" name="Google Shape;2055;p17"/>
          <p:cNvSpPr/>
          <p:nvPr/>
        </p:nvSpPr>
        <p:spPr>
          <a:xfrm>
            <a:off x="7591099" y="3222292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2056" name="Google Shape;2056;p17"/>
          <p:cNvCxnSpPr/>
          <p:nvPr/>
        </p:nvCxnSpPr>
        <p:spPr>
          <a:xfrm flipH="1" rot="10800000">
            <a:off x="7828135" y="3403559"/>
            <a:ext cx="828000" cy="2631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57" name="Google Shape;2057;p17"/>
          <p:cNvSpPr txBox="1"/>
          <p:nvPr/>
        </p:nvSpPr>
        <p:spPr>
          <a:xfrm>
            <a:off x="8914040" y="3176126"/>
            <a:ext cx="2439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grpSp>
        <p:nvGrpSpPr>
          <p:cNvPr id="2058" name="Google Shape;2058;p17"/>
          <p:cNvGrpSpPr/>
          <p:nvPr/>
        </p:nvGrpSpPr>
        <p:grpSpPr>
          <a:xfrm rot="-7200000">
            <a:off x="8099840" y="3799560"/>
            <a:ext cx="1620000" cy="10633"/>
            <a:chOff x="8702048" y="4199860"/>
            <a:chExt cx="2238854" cy="10633"/>
          </a:xfrm>
        </p:grpSpPr>
        <p:cxnSp>
          <p:nvCxnSpPr>
            <p:cNvPr id="2059" name="Google Shape;2059;p17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0" name="Google Shape;2060;p17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061" name="Google Shape;2061;p17"/>
          <p:cNvSpPr/>
          <p:nvPr/>
        </p:nvSpPr>
        <p:spPr>
          <a:xfrm rot="-5400000">
            <a:off x="9079800" y="3494406"/>
            <a:ext cx="540000" cy="7200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62" name="Google Shape;2062;p17"/>
          <p:cNvGrpSpPr/>
          <p:nvPr/>
        </p:nvGrpSpPr>
        <p:grpSpPr>
          <a:xfrm>
            <a:off x="7626823" y="2601482"/>
            <a:ext cx="2855043" cy="2307464"/>
            <a:chOff x="7512424" y="2677362"/>
            <a:chExt cx="2855043" cy="2307464"/>
          </a:xfrm>
        </p:grpSpPr>
        <p:pic>
          <p:nvPicPr>
            <p:cNvPr id="2063" name="Google Shape;2063;p17"/>
            <p:cNvPicPr preferRelativeResize="0"/>
            <p:nvPr/>
          </p:nvPicPr>
          <p:blipFill rotWithShape="1">
            <a:blip r:embed="rId3">
              <a:alphaModFix/>
            </a:blip>
            <a:srcRect b="0" l="0" r="0" t="71936"/>
            <a:stretch/>
          </p:blipFill>
          <p:spPr>
            <a:xfrm>
              <a:off x="7512424" y="4376856"/>
              <a:ext cx="2855043" cy="60797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64" name="Google Shape;2064;p17"/>
            <p:cNvCxnSpPr/>
            <p:nvPr/>
          </p:nvCxnSpPr>
          <p:spPr>
            <a:xfrm rot="5400000">
              <a:off x="8266195" y="3658768"/>
              <a:ext cx="1962812" cy="0"/>
            </a:xfrm>
            <a:prstGeom prst="straightConnector1">
              <a:avLst/>
            </a:prstGeom>
            <a:noFill/>
            <a:ln cap="flat" cmpd="sng" w="38100">
              <a:solidFill>
                <a:srgbClr val="1D9A78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065" name="Google Shape;2065;p17"/>
          <p:cNvGrpSpPr/>
          <p:nvPr/>
        </p:nvGrpSpPr>
        <p:grpSpPr>
          <a:xfrm rot="7106006">
            <a:off x="8962214" y="3799560"/>
            <a:ext cx="1620000" cy="10633"/>
            <a:chOff x="8702048" y="4199860"/>
            <a:chExt cx="2238854" cy="10633"/>
          </a:xfrm>
        </p:grpSpPr>
        <p:cxnSp>
          <p:nvCxnSpPr>
            <p:cNvPr id="2066" name="Google Shape;2066;p17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7" name="Google Shape;2067;p17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068" name="Google Shape;2068;p17"/>
          <p:cNvSpPr txBox="1"/>
          <p:nvPr/>
        </p:nvSpPr>
        <p:spPr>
          <a:xfrm>
            <a:off x="9579774" y="3116949"/>
            <a:ext cx="2744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/>
          </a:p>
        </p:txBody>
      </p:sp>
      <p:sp>
        <p:nvSpPr>
          <p:cNvPr id="2069" name="Google Shape;2069;p17"/>
          <p:cNvSpPr/>
          <p:nvPr/>
        </p:nvSpPr>
        <p:spPr>
          <a:xfrm rot="-4715908">
            <a:off x="9474249" y="3610946"/>
            <a:ext cx="540000" cy="720000"/>
          </a:xfrm>
          <a:prstGeom prst="arc">
            <a:avLst>
              <a:gd fmla="val 16200000" name="adj1"/>
              <a:gd fmla="val 0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70" name="Google Shape;2070;p17"/>
          <p:cNvCxnSpPr/>
          <p:nvPr/>
        </p:nvCxnSpPr>
        <p:spPr>
          <a:xfrm rot="10800000">
            <a:off x="10025462" y="3349868"/>
            <a:ext cx="396000" cy="26313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71" name="Google Shape;2071;p17"/>
          <p:cNvSpPr/>
          <p:nvPr/>
        </p:nvSpPr>
        <p:spPr>
          <a:xfrm>
            <a:off x="10481866" y="3160146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072" name="Google Shape;2072;p17"/>
          <p:cNvSpPr/>
          <p:nvPr/>
        </p:nvSpPr>
        <p:spPr>
          <a:xfrm>
            <a:off x="9884425" y="2522455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2073" name="Google Shape;2073;p17"/>
          <p:cNvCxnSpPr/>
          <p:nvPr/>
        </p:nvCxnSpPr>
        <p:spPr>
          <a:xfrm rot="10800000">
            <a:off x="9420817" y="2745805"/>
            <a:ext cx="411007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74" name="Google Shape;2074;p17"/>
          <p:cNvSpPr/>
          <p:nvPr/>
        </p:nvSpPr>
        <p:spPr>
          <a:xfrm>
            <a:off x="1503413" y="5740200"/>
            <a:ext cx="4732265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représente l’angle de réflexion.</a:t>
            </a:r>
            <a:endParaRPr/>
          </a:p>
        </p:txBody>
      </p:sp>
      <p:sp>
        <p:nvSpPr>
          <p:cNvPr id="2075" name="Google Shape;2075;p17"/>
          <p:cNvSpPr/>
          <p:nvPr/>
        </p:nvSpPr>
        <p:spPr>
          <a:xfrm>
            <a:off x="1130098" y="574020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pic>
        <p:nvPicPr>
          <p:cNvPr descr="Coche avec un remplissage uni" id="2076" name="Google Shape;207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291" y="3897194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077" name="Google Shape;207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0977" y="2960806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078" name="Google Shape;2078;p17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Il faut bien distinguer le rayon incident du rayon réfléchi. Faites attention à la flèche sur le trait. </a:t>
            </a:r>
            <a:endParaRPr/>
          </a:p>
        </p:txBody>
      </p:sp>
      <p:sp>
        <p:nvSpPr>
          <p:cNvPr id="2079" name="Google Shape;2079;p17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prend le temps nécessaire pour s’assurer que les élèves maîtrisent bien le schéma. </a:t>
            </a:r>
            <a:endParaRPr/>
          </a:p>
        </p:txBody>
      </p:sp>
      <p:pic>
        <p:nvPicPr>
          <p:cNvPr id="2080" name="Google Shape;208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89859" y="255030"/>
            <a:ext cx="583170" cy="583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081" name="Google Shape;208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0738" y="4846570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che avec un remplissage uni" id="2082" name="Google Shape;2082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1282" y="2042557"/>
            <a:ext cx="684830" cy="684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6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Google Shape;2087;p18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088" name="Google Shape;2088;p18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Sur leurs ardoises, les élèves écrivent  V ou F  et l’enseignant.e désigne quelques -uns pour  répondre oralement et justifier leur réponse.</a:t>
            </a:r>
            <a:endParaRPr/>
          </a:p>
        </p:txBody>
      </p:sp>
      <p:sp>
        <p:nvSpPr>
          <p:cNvPr id="2089" name="Google Shape;2089;p18"/>
          <p:cNvSpPr/>
          <p:nvPr/>
        </p:nvSpPr>
        <p:spPr>
          <a:xfrm>
            <a:off x="1086308" y="1670941"/>
            <a:ext cx="1031572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Selon la loi de la réflexion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L’angle de réflexion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toujours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plus grand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l’angle d’incidence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0" name="Google Shape;2090;p18"/>
          <p:cNvSpPr/>
          <p:nvPr/>
        </p:nvSpPr>
        <p:spPr>
          <a:xfrm>
            <a:off x="3052410" y="4313473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091" name="Google Shape;2091;p18"/>
          <p:cNvSpPr/>
          <p:nvPr/>
        </p:nvSpPr>
        <p:spPr>
          <a:xfrm>
            <a:off x="6888075" y="4422709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grpSp>
        <p:nvGrpSpPr>
          <p:cNvPr id="2092" name="Google Shape;2092;p18"/>
          <p:cNvGrpSpPr/>
          <p:nvPr/>
        </p:nvGrpSpPr>
        <p:grpSpPr>
          <a:xfrm>
            <a:off x="11469202" y="452067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093" name="Google Shape;2093;p18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4" name="Google Shape;2094;p1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8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p1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Selon les lois de la réflexion l’angle d’incidence est égal à l’angle de réflexion: i = r.</a:t>
            </a:r>
            <a:endParaRPr/>
          </a:p>
        </p:txBody>
      </p:sp>
      <p:sp>
        <p:nvSpPr>
          <p:cNvPr id="2100" name="Google Shape;2100;p19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L’enseignant.e donne un feedback adapté et rappelle les lois de la réflexion de la lumière sur un miroir plan.</a:t>
            </a:r>
            <a:endParaRPr/>
          </a:p>
        </p:txBody>
      </p:sp>
      <p:sp>
        <p:nvSpPr>
          <p:cNvPr id="2101" name="Google Shape;2101;p19"/>
          <p:cNvSpPr/>
          <p:nvPr/>
        </p:nvSpPr>
        <p:spPr>
          <a:xfrm>
            <a:off x="3052410" y="4313473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102" name="Google Shape;2102;p19"/>
          <p:cNvSpPr/>
          <p:nvPr/>
        </p:nvSpPr>
        <p:spPr>
          <a:xfrm>
            <a:off x="6888075" y="4422709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pic>
        <p:nvPicPr>
          <p:cNvPr descr="Coche avec un remplissage uni" id="2103" name="Google Shape;210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7071" y="5101958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104" name="Google Shape;2104;p19"/>
          <p:cNvSpPr/>
          <p:nvPr/>
        </p:nvSpPr>
        <p:spPr>
          <a:xfrm>
            <a:off x="1086308" y="1670941"/>
            <a:ext cx="1031572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Selon la loi de la réflexion 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L’angle de réflexion r est toujours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plus grand </a:t>
            </a: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l’angle d’incidence i.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5" name="Google Shape;210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89859" y="255030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37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p20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Sur leurs ardoises, les élèves écrivent  vrai ou faux  ou l’enseignant.e désigne quelques -uns pour  répondre oralement.</a:t>
            </a:r>
            <a:endParaRPr/>
          </a:p>
        </p:txBody>
      </p:sp>
      <p:sp>
        <p:nvSpPr>
          <p:cNvPr id="2111" name="Google Shape;2111;p20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112" name="Google Shape;2112;p20"/>
          <p:cNvSpPr/>
          <p:nvPr/>
        </p:nvSpPr>
        <p:spPr>
          <a:xfrm>
            <a:off x="848333" y="1644174"/>
            <a:ext cx="1031572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Observer le schéma ci-dessous et répondre par vrai ou faux.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représente le rayon réfléchi.</a:t>
            </a:r>
            <a:endParaRPr/>
          </a:p>
        </p:txBody>
      </p:sp>
      <p:sp>
        <p:nvSpPr>
          <p:cNvPr id="2113" name="Google Shape;2113;p20"/>
          <p:cNvSpPr/>
          <p:nvPr/>
        </p:nvSpPr>
        <p:spPr>
          <a:xfrm>
            <a:off x="2139099" y="4003013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114" name="Google Shape;2114;p20"/>
          <p:cNvSpPr/>
          <p:nvPr/>
        </p:nvSpPr>
        <p:spPr>
          <a:xfrm>
            <a:off x="5783690" y="3961461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grpSp>
        <p:nvGrpSpPr>
          <p:cNvPr id="2115" name="Google Shape;2115;p20"/>
          <p:cNvGrpSpPr/>
          <p:nvPr/>
        </p:nvGrpSpPr>
        <p:grpSpPr>
          <a:xfrm rot="-5400000">
            <a:off x="8590837" y="3434476"/>
            <a:ext cx="2855043" cy="2307464"/>
            <a:chOff x="7512424" y="2677362"/>
            <a:chExt cx="2855043" cy="2307464"/>
          </a:xfrm>
        </p:grpSpPr>
        <p:pic>
          <p:nvPicPr>
            <p:cNvPr id="2116" name="Google Shape;2116;p20"/>
            <p:cNvPicPr preferRelativeResize="0"/>
            <p:nvPr/>
          </p:nvPicPr>
          <p:blipFill rotWithShape="1">
            <a:blip r:embed="rId3">
              <a:alphaModFix/>
            </a:blip>
            <a:srcRect b="0" l="0" r="0" t="71936"/>
            <a:stretch/>
          </p:blipFill>
          <p:spPr>
            <a:xfrm>
              <a:off x="7512424" y="4376856"/>
              <a:ext cx="2855043" cy="60797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17" name="Google Shape;2117;p20"/>
            <p:cNvCxnSpPr/>
            <p:nvPr/>
          </p:nvCxnSpPr>
          <p:spPr>
            <a:xfrm rot="5400000">
              <a:off x="8266195" y="3658768"/>
              <a:ext cx="1962812" cy="0"/>
            </a:xfrm>
            <a:prstGeom prst="straightConnector1">
              <a:avLst/>
            </a:prstGeom>
            <a:noFill/>
            <a:ln cap="flat" cmpd="sng" w="38100">
              <a:solidFill>
                <a:srgbClr val="1D9A78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118" name="Google Shape;2118;p20"/>
          <p:cNvGrpSpPr/>
          <p:nvPr/>
        </p:nvGrpSpPr>
        <p:grpSpPr>
          <a:xfrm rot="-9549660">
            <a:off x="9258534" y="3982116"/>
            <a:ext cx="1620000" cy="10633"/>
            <a:chOff x="8702048" y="4199860"/>
            <a:chExt cx="2238854" cy="10633"/>
          </a:xfrm>
        </p:grpSpPr>
        <p:cxnSp>
          <p:nvCxnSpPr>
            <p:cNvPr id="2119" name="Google Shape;2119;p20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20" name="Google Shape;2120;p20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121" name="Google Shape;2121;p20"/>
          <p:cNvSpPr/>
          <p:nvPr/>
        </p:nvSpPr>
        <p:spPr>
          <a:xfrm>
            <a:off x="9829784" y="3961461"/>
            <a:ext cx="365321" cy="323266"/>
          </a:xfrm>
          <a:custGeom>
            <a:rect b="b" l="l" r="r" t="t"/>
            <a:pathLst>
              <a:path extrusionOk="0" h="266642" w="254992">
                <a:moveTo>
                  <a:pt x="202238" y="0"/>
                </a:moveTo>
                <a:cubicBezTo>
                  <a:pt x="100394" y="83527"/>
                  <a:pt x="-1450" y="167054"/>
                  <a:pt x="15" y="211015"/>
                </a:cubicBezTo>
                <a:cubicBezTo>
                  <a:pt x="1480" y="254976"/>
                  <a:pt x="168534" y="256442"/>
                  <a:pt x="211030" y="263769"/>
                </a:cubicBezTo>
                <a:cubicBezTo>
                  <a:pt x="253526" y="271096"/>
                  <a:pt x="254259" y="263036"/>
                  <a:pt x="254992" y="254977"/>
                </a:cubicBezTo>
              </a:path>
            </a:pathLst>
          </a:cu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2" name="Google Shape;2122;p20"/>
          <p:cNvSpPr txBox="1"/>
          <p:nvPr/>
        </p:nvSpPr>
        <p:spPr>
          <a:xfrm>
            <a:off x="9366644" y="3869686"/>
            <a:ext cx="5978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30°</a:t>
            </a:r>
            <a:endParaRPr/>
          </a:p>
        </p:txBody>
      </p:sp>
      <p:grpSp>
        <p:nvGrpSpPr>
          <p:cNvPr id="2123" name="Google Shape;2123;p20"/>
          <p:cNvGrpSpPr/>
          <p:nvPr/>
        </p:nvGrpSpPr>
        <p:grpSpPr>
          <a:xfrm rot="-3704430">
            <a:off x="9569613" y="4983605"/>
            <a:ext cx="1620000" cy="10633"/>
            <a:chOff x="8702048" y="4199860"/>
            <a:chExt cx="2238854" cy="10633"/>
          </a:xfrm>
        </p:grpSpPr>
        <p:cxnSp>
          <p:nvCxnSpPr>
            <p:cNvPr id="2124" name="Google Shape;2124;p20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25" name="Google Shape;2125;p20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126" name="Google Shape;2126;p20"/>
          <p:cNvSpPr/>
          <p:nvPr/>
        </p:nvSpPr>
        <p:spPr>
          <a:xfrm>
            <a:off x="10564120" y="4595447"/>
            <a:ext cx="230586" cy="215801"/>
          </a:xfrm>
          <a:custGeom>
            <a:rect b="b" l="l" r="r" t="t"/>
            <a:pathLst>
              <a:path extrusionOk="0" h="215801" w="193431">
                <a:moveTo>
                  <a:pt x="0" y="108438"/>
                </a:moveTo>
                <a:cubicBezTo>
                  <a:pt x="60081" y="167785"/>
                  <a:pt x="120162" y="227133"/>
                  <a:pt x="149470" y="213945"/>
                </a:cubicBezTo>
                <a:cubicBezTo>
                  <a:pt x="178778" y="200757"/>
                  <a:pt x="168520" y="64476"/>
                  <a:pt x="175847" y="29307"/>
                </a:cubicBezTo>
                <a:cubicBezTo>
                  <a:pt x="183174" y="-5862"/>
                  <a:pt x="188302" y="-1466"/>
                  <a:pt x="193431" y="2930"/>
                </a:cubicBezTo>
              </a:path>
            </a:pathLst>
          </a:cu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7" name="Google Shape;2127;p20"/>
          <p:cNvSpPr txBox="1"/>
          <p:nvPr/>
        </p:nvSpPr>
        <p:spPr>
          <a:xfrm>
            <a:off x="10321151" y="4741685"/>
            <a:ext cx="5978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30°</a:t>
            </a:r>
            <a:endParaRPr/>
          </a:p>
        </p:txBody>
      </p:sp>
      <p:cxnSp>
        <p:nvCxnSpPr>
          <p:cNvPr id="2128" name="Google Shape;2128;p20"/>
          <p:cNvCxnSpPr/>
          <p:nvPr/>
        </p:nvCxnSpPr>
        <p:spPr>
          <a:xfrm>
            <a:off x="9630129" y="5574730"/>
            <a:ext cx="39931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129" name="Google Shape;2129;p20"/>
          <p:cNvSpPr/>
          <p:nvPr/>
        </p:nvSpPr>
        <p:spPr>
          <a:xfrm>
            <a:off x="9398196" y="5390064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130" name="Google Shape;2130;p20"/>
          <p:cNvSpPr/>
          <p:nvPr/>
        </p:nvSpPr>
        <p:spPr>
          <a:xfrm>
            <a:off x="8600729" y="4067083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</p:txBody>
      </p:sp>
      <p:grpSp>
        <p:nvGrpSpPr>
          <p:cNvPr id="2131" name="Google Shape;2131;p20"/>
          <p:cNvGrpSpPr/>
          <p:nvPr/>
        </p:nvGrpSpPr>
        <p:grpSpPr>
          <a:xfrm>
            <a:off x="11469202" y="452067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132" name="Google Shape;2132;p20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3" name="Google Shape;2133;p2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7" name="Shape 2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Google Shape;2138;p21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  le tracé de la normale est prioritaire.</a:t>
            </a:r>
            <a:endParaRPr/>
          </a:p>
        </p:txBody>
      </p:sp>
      <p:sp>
        <p:nvSpPr>
          <p:cNvPr id="2139" name="Google Shape;2139;p21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L’enseignant.e donne un feedback adapté et rappelle comment tracer correctement le rayon réfléchi.</a:t>
            </a:r>
            <a:endParaRPr/>
          </a:p>
        </p:txBody>
      </p:sp>
      <p:pic>
        <p:nvPicPr>
          <p:cNvPr descr="Coche avec un remplissage uni" id="2140" name="Google Shape;214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95830" y="4951961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1" name="Google Shape;214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89859" y="255030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42" name="Google Shape;2142;p21"/>
          <p:cNvSpPr/>
          <p:nvPr/>
        </p:nvSpPr>
        <p:spPr>
          <a:xfrm>
            <a:off x="848333" y="1644174"/>
            <a:ext cx="10315725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Observer le schéma ci-dessous et répondre par vrai ou faux.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représente le rayon réfléchi.</a:t>
            </a:r>
            <a:endParaRPr/>
          </a:p>
        </p:txBody>
      </p:sp>
      <p:grpSp>
        <p:nvGrpSpPr>
          <p:cNvPr id="2143" name="Google Shape;2143;p21"/>
          <p:cNvGrpSpPr/>
          <p:nvPr/>
        </p:nvGrpSpPr>
        <p:grpSpPr>
          <a:xfrm rot="-5400000">
            <a:off x="8590837" y="3434476"/>
            <a:ext cx="2855043" cy="2307464"/>
            <a:chOff x="7512424" y="2677362"/>
            <a:chExt cx="2855043" cy="2307464"/>
          </a:xfrm>
        </p:grpSpPr>
        <p:pic>
          <p:nvPicPr>
            <p:cNvPr id="2144" name="Google Shape;2144;p21"/>
            <p:cNvPicPr preferRelativeResize="0"/>
            <p:nvPr/>
          </p:nvPicPr>
          <p:blipFill rotWithShape="1">
            <a:blip r:embed="rId5">
              <a:alphaModFix/>
            </a:blip>
            <a:srcRect b="0" l="0" r="0" t="71936"/>
            <a:stretch/>
          </p:blipFill>
          <p:spPr>
            <a:xfrm>
              <a:off x="7512424" y="4376856"/>
              <a:ext cx="2855043" cy="60797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45" name="Google Shape;2145;p21"/>
            <p:cNvCxnSpPr/>
            <p:nvPr/>
          </p:nvCxnSpPr>
          <p:spPr>
            <a:xfrm rot="5400000">
              <a:off x="8266195" y="3658768"/>
              <a:ext cx="1962812" cy="0"/>
            </a:xfrm>
            <a:prstGeom prst="straightConnector1">
              <a:avLst/>
            </a:prstGeom>
            <a:noFill/>
            <a:ln cap="flat" cmpd="sng" w="38100">
              <a:solidFill>
                <a:srgbClr val="1D9A78"/>
              </a:solidFill>
              <a:prstDash val="dash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2146" name="Google Shape;2146;p21"/>
          <p:cNvGrpSpPr/>
          <p:nvPr/>
        </p:nvGrpSpPr>
        <p:grpSpPr>
          <a:xfrm rot="-9549660">
            <a:off x="9258534" y="3982116"/>
            <a:ext cx="1620000" cy="10633"/>
            <a:chOff x="8702048" y="4199860"/>
            <a:chExt cx="2238854" cy="10633"/>
          </a:xfrm>
        </p:grpSpPr>
        <p:cxnSp>
          <p:nvCxnSpPr>
            <p:cNvPr id="2147" name="Google Shape;2147;p21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48" name="Google Shape;2148;p21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149" name="Google Shape;2149;p21"/>
          <p:cNvSpPr/>
          <p:nvPr/>
        </p:nvSpPr>
        <p:spPr>
          <a:xfrm>
            <a:off x="9829784" y="3961461"/>
            <a:ext cx="365321" cy="323266"/>
          </a:xfrm>
          <a:custGeom>
            <a:rect b="b" l="l" r="r" t="t"/>
            <a:pathLst>
              <a:path extrusionOk="0" h="266642" w="254992">
                <a:moveTo>
                  <a:pt x="202238" y="0"/>
                </a:moveTo>
                <a:cubicBezTo>
                  <a:pt x="100394" y="83527"/>
                  <a:pt x="-1450" y="167054"/>
                  <a:pt x="15" y="211015"/>
                </a:cubicBezTo>
                <a:cubicBezTo>
                  <a:pt x="1480" y="254976"/>
                  <a:pt x="168534" y="256442"/>
                  <a:pt x="211030" y="263769"/>
                </a:cubicBezTo>
                <a:cubicBezTo>
                  <a:pt x="253526" y="271096"/>
                  <a:pt x="254259" y="263036"/>
                  <a:pt x="254992" y="254977"/>
                </a:cubicBezTo>
              </a:path>
            </a:pathLst>
          </a:cu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0" name="Google Shape;2150;p21"/>
          <p:cNvSpPr txBox="1"/>
          <p:nvPr/>
        </p:nvSpPr>
        <p:spPr>
          <a:xfrm>
            <a:off x="9366644" y="3869686"/>
            <a:ext cx="5978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30°</a:t>
            </a:r>
            <a:endParaRPr/>
          </a:p>
        </p:txBody>
      </p:sp>
      <p:grpSp>
        <p:nvGrpSpPr>
          <p:cNvPr id="2151" name="Google Shape;2151;p21"/>
          <p:cNvGrpSpPr/>
          <p:nvPr/>
        </p:nvGrpSpPr>
        <p:grpSpPr>
          <a:xfrm rot="-3704430">
            <a:off x="9569613" y="4983605"/>
            <a:ext cx="1620000" cy="10633"/>
            <a:chOff x="8702048" y="4199860"/>
            <a:chExt cx="2238854" cy="10633"/>
          </a:xfrm>
        </p:grpSpPr>
        <p:cxnSp>
          <p:nvCxnSpPr>
            <p:cNvPr id="2152" name="Google Shape;2152;p21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53" name="Google Shape;2153;p21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154" name="Google Shape;2154;p21"/>
          <p:cNvSpPr/>
          <p:nvPr/>
        </p:nvSpPr>
        <p:spPr>
          <a:xfrm>
            <a:off x="10564120" y="4595447"/>
            <a:ext cx="230586" cy="215801"/>
          </a:xfrm>
          <a:custGeom>
            <a:rect b="b" l="l" r="r" t="t"/>
            <a:pathLst>
              <a:path extrusionOk="0" h="215801" w="193431">
                <a:moveTo>
                  <a:pt x="0" y="108438"/>
                </a:moveTo>
                <a:cubicBezTo>
                  <a:pt x="60081" y="167785"/>
                  <a:pt x="120162" y="227133"/>
                  <a:pt x="149470" y="213945"/>
                </a:cubicBezTo>
                <a:cubicBezTo>
                  <a:pt x="178778" y="200757"/>
                  <a:pt x="168520" y="64476"/>
                  <a:pt x="175847" y="29307"/>
                </a:cubicBezTo>
                <a:cubicBezTo>
                  <a:pt x="183174" y="-5862"/>
                  <a:pt x="188302" y="-1466"/>
                  <a:pt x="193431" y="2930"/>
                </a:cubicBezTo>
              </a:path>
            </a:pathLst>
          </a:custGeom>
          <a:noFill/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5" name="Google Shape;2155;p21"/>
          <p:cNvSpPr txBox="1"/>
          <p:nvPr/>
        </p:nvSpPr>
        <p:spPr>
          <a:xfrm>
            <a:off x="10321151" y="4741685"/>
            <a:ext cx="5978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30°</a:t>
            </a:r>
            <a:endParaRPr/>
          </a:p>
        </p:txBody>
      </p:sp>
      <p:cxnSp>
        <p:nvCxnSpPr>
          <p:cNvPr id="2156" name="Google Shape;2156;p21"/>
          <p:cNvCxnSpPr/>
          <p:nvPr/>
        </p:nvCxnSpPr>
        <p:spPr>
          <a:xfrm>
            <a:off x="9630129" y="5574730"/>
            <a:ext cx="39931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157" name="Google Shape;2157;p21"/>
          <p:cNvSpPr/>
          <p:nvPr/>
        </p:nvSpPr>
        <p:spPr>
          <a:xfrm>
            <a:off x="9398196" y="5390064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158" name="Google Shape;2158;p21"/>
          <p:cNvSpPr/>
          <p:nvPr/>
        </p:nvSpPr>
        <p:spPr>
          <a:xfrm>
            <a:off x="8600729" y="4067083"/>
            <a:ext cx="3326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endParaRPr/>
          </a:p>
        </p:txBody>
      </p:sp>
      <p:sp>
        <p:nvSpPr>
          <p:cNvPr id="2159" name="Google Shape;2159;p21"/>
          <p:cNvSpPr/>
          <p:nvPr/>
        </p:nvSpPr>
        <p:spPr>
          <a:xfrm>
            <a:off x="2139099" y="4003013"/>
            <a:ext cx="1398292" cy="788485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160" name="Google Shape;2160;p21"/>
          <p:cNvSpPr/>
          <p:nvPr/>
        </p:nvSpPr>
        <p:spPr>
          <a:xfrm>
            <a:off x="5783690" y="3961461"/>
            <a:ext cx="1276212" cy="770049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4" name="Shape 2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5" name="Google Shape;2165;p22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166" name="Google Shape;2166;p22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22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8" name="Google Shape;2168;p22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22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22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22"/>
          <p:cNvSpPr txBox="1"/>
          <p:nvPr/>
        </p:nvSpPr>
        <p:spPr>
          <a:xfrm>
            <a:off x="5103228" y="2212061"/>
            <a:ext cx="5869201" cy="2219069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7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Déclaration de l’objectif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36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(2 min)</a:t>
            </a:r>
            <a:endParaRPr i="1" sz="36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2" name="Google Shape;2172;p22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173" name="Google Shape;2173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4" name="Google Shape;2174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8" name="Shape 2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9" name="Google Shape;2179;p23"/>
          <p:cNvSpPr/>
          <p:nvPr/>
        </p:nvSpPr>
        <p:spPr>
          <a:xfrm>
            <a:off x="6752492" y="4972119"/>
            <a:ext cx="1730584" cy="103749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0" name="Google Shape;2180;p23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d’aborder notre tâche d’aujourd’hui, je vous présente la situation suivante:</a:t>
            </a:r>
            <a:endParaRPr/>
          </a:p>
        </p:txBody>
      </p:sp>
      <p:sp>
        <p:nvSpPr>
          <p:cNvPr id="2181" name="Google Shape;2181;p23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L’enseignant·e décrit la situation et monte le dispositif pour obtenir l’image de la bougie. Il/elle déplace ensuite la bougie éteinte à la position symétrique. </a:t>
            </a:r>
            <a:endParaRPr/>
          </a:p>
        </p:txBody>
      </p:sp>
      <p:grpSp>
        <p:nvGrpSpPr>
          <p:cNvPr id="2182" name="Google Shape;2182;p23"/>
          <p:cNvGrpSpPr/>
          <p:nvPr/>
        </p:nvGrpSpPr>
        <p:grpSpPr>
          <a:xfrm>
            <a:off x="386860" y="1019121"/>
            <a:ext cx="5519280" cy="2978404"/>
            <a:chOff x="386860" y="1019121"/>
            <a:chExt cx="5519280" cy="2978404"/>
          </a:xfrm>
        </p:grpSpPr>
        <p:grpSp>
          <p:nvGrpSpPr>
            <p:cNvPr id="2183" name="Google Shape;2183;p23"/>
            <p:cNvGrpSpPr/>
            <p:nvPr/>
          </p:nvGrpSpPr>
          <p:grpSpPr>
            <a:xfrm>
              <a:off x="897040" y="1019121"/>
              <a:ext cx="5009100" cy="2978404"/>
              <a:chOff x="897040" y="1019121"/>
              <a:chExt cx="5009100" cy="2978404"/>
            </a:xfrm>
          </p:grpSpPr>
          <p:pic>
            <p:nvPicPr>
              <p:cNvPr descr="Une image contenant cire, Bougeoir, éclairage, flamme&#10;&#10;Le contenu généré par l’IA peut être incorrect." id="2184" name="Google Shape;2184;p2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255845" y="1019121"/>
                <a:ext cx="1975496" cy="235378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85" name="Google Shape;2185;p23"/>
              <p:cNvSpPr txBox="1"/>
              <p:nvPr/>
            </p:nvSpPr>
            <p:spPr>
              <a:xfrm>
                <a:off x="897040" y="3351025"/>
                <a:ext cx="5009100" cy="64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Bougie allumée et son image par  le v</a:t>
                </a: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itre transparente sur support</a:t>
                </a:r>
                <a:endParaRPr/>
              </a:p>
            </p:txBody>
          </p:sp>
        </p:grpSp>
        <p:sp>
          <p:nvSpPr>
            <p:cNvPr id="2186" name="Google Shape;2186;p23"/>
            <p:cNvSpPr/>
            <p:nvPr/>
          </p:nvSpPr>
          <p:spPr>
            <a:xfrm>
              <a:off x="386860" y="1458686"/>
              <a:ext cx="662289" cy="646331"/>
            </a:xfrm>
            <a:prstGeom prst="ellipse">
              <a:avLst/>
            </a:prstGeom>
            <a:solidFill>
              <a:schemeClr val="accent5"/>
            </a:solidFill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187" name="Google Shape;2187;p23"/>
          <p:cNvGrpSpPr/>
          <p:nvPr/>
        </p:nvGrpSpPr>
        <p:grpSpPr>
          <a:xfrm>
            <a:off x="386860" y="4053446"/>
            <a:ext cx="6365632" cy="2576872"/>
            <a:chOff x="386860" y="4053446"/>
            <a:chExt cx="6365632" cy="2576872"/>
          </a:xfrm>
        </p:grpSpPr>
        <p:grpSp>
          <p:nvGrpSpPr>
            <p:cNvPr id="2188" name="Google Shape;2188;p23"/>
            <p:cNvGrpSpPr/>
            <p:nvPr/>
          </p:nvGrpSpPr>
          <p:grpSpPr>
            <a:xfrm>
              <a:off x="386860" y="4053446"/>
              <a:ext cx="6365632" cy="2576872"/>
              <a:chOff x="386860" y="4053446"/>
              <a:chExt cx="6365632" cy="2576872"/>
            </a:xfrm>
          </p:grpSpPr>
          <p:pic>
            <p:nvPicPr>
              <p:cNvPr descr="Une image contenant cire, Bougeoir, éclairage, intérieur&#10;&#10;Le contenu généré par l’IA peut être incorrect." id="2189" name="Google Shape;2189;p23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386860" y="4053446"/>
                <a:ext cx="3772427" cy="257687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90" name="Google Shape;2190;p23"/>
              <p:cNvSpPr txBox="1"/>
              <p:nvPr/>
            </p:nvSpPr>
            <p:spPr>
              <a:xfrm>
                <a:off x="4211515" y="5086281"/>
                <a:ext cx="2540977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Bougie éteinte déplacée derrière le </a:t>
                </a: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vitre à </a:t>
                </a: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une position symétrique</a:t>
                </a:r>
                <a:endParaRPr/>
              </a:p>
            </p:txBody>
          </p:sp>
        </p:grpSp>
        <p:sp>
          <p:nvSpPr>
            <p:cNvPr id="2191" name="Google Shape;2191;p23"/>
            <p:cNvSpPr/>
            <p:nvPr/>
          </p:nvSpPr>
          <p:spPr>
            <a:xfrm>
              <a:off x="4612159" y="4325788"/>
              <a:ext cx="662289" cy="646331"/>
            </a:xfrm>
            <a:prstGeom prst="ellipse">
              <a:avLst/>
            </a:prstGeom>
            <a:solidFill>
              <a:schemeClr val="accent5"/>
            </a:solidFill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  <p:grpSp>
        <p:nvGrpSpPr>
          <p:cNvPr id="2192" name="Google Shape;2192;p23"/>
          <p:cNvGrpSpPr/>
          <p:nvPr/>
        </p:nvGrpSpPr>
        <p:grpSpPr>
          <a:xfrm>
            <a:off x="8935948" y="4121473"/>
            <a:ext cx="2540977" cy="2440817"/>
            <a:chOff x="8935948" y="4121473"/>
            <a:chExt cx="2540977" cy="2440817"/>
          </a:xfrm>
        </p:grpSpPr>
        <p:pic>
          <p:nvPicPr>
            <p:cNvPr descr="Une image contenant cire, Bougeoir, éclairage, flamme&#10;&#10;Le contenu généré par l’IA peut être incorrect." id="2193" name="Google Shape;2193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935948" y="4121473"/>
              <a:ext cx="1620233" cy="24408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4" name="Google Shape;2194;p23"/>
            <p:cNvSpPr/>
            <p:nvPr/>
          </p:nvSpPr>
          <p:spPr>
            <a:xfrm>
              <a:off x="10814636" y="4329595"/>
              <a:ext cx="662289" cy="646331"/>
            </a:xfrm>
            <a:prstGeom prst="ellipse">
              <a:avLst/>
            </a:prstGeom>
            <a:solidFill>
              <a:schemeClr val="accent5"/>
            </a:solidFill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</p:grpSp>
      <p:grpSp>
        <p:nvGrpSpPr>
          <p:cNvPr id="2195" name="Google Shape;2195;p23"/>
          <p:cNvGrpSpPr/>
          <p:nvPr/>
        </p:nvGrpSpPr>
        <p:grpSpPr>
          <a:xfrm>
            <a:off x="8217225" y="1059765"/>
            <a:ext cx="3259723" cy="3061877"/>
            <a:chOff x="8217225" y="1059765"/>
            <a:chExt cx="3259723" cy="3061877"/>
          </a:xfrm>
        </p:grpSpPr>
        <p:grpSp>
          <p:nvGrpSpPr>
            <p:cNvPr id="2196" name="Google Shape;2196;p23"/>
            <p:cNvGrpSpPr/>
            <p:nvPr/>
          </p:nvGrpSpPr>
          <p:grpSpPr>
            <a:xfrm>
              <a:off x="8935948" y="1059765"/>
              <a:ext cx="2541000" cy="3061877"/>
              <a:chOff x="8935948" y="1059765"/>
              <a:chExt cx="2541000" cy="3061877"/>
            </a:xfrm>
          </p:grpSpPr>
          <p:pic>
            <p:nvPicPr>
              <p:cNvPr descr="Une image contenant cire, Bougeoir, bougie, intérieur&#10;&#10;Le contenu généré par l’IA peut être incorrect." id="2197" name="Google Shape;2197;p23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9071204" y="1059765"/>
                <a:ext cx="1864951" cy="244081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98" name="Google Shape;2198;p23"/>
              <p:cNvSpPr txBox="1"/>
              <p:nvPr/>
            </p:nvSpPr>
            <p:spPr>
              <a:xfrm>
                <a:off x="8935948" y="3475142"/>
                <a:ext cx="2541000" cy="64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fr-FR"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Bougie éteinte placée derrière le vitre</a:t>
                </a:r>
                <a:endParaRPr/>
              </a:p>
            </p:txBody>
          </p:sp>
        </p:grpSp>
        <p:sp>
          <p:nvSpPr>
            <p:cNvPr id="2199" name="Google Shape;2199;p23"/>
            <p:cNvSpPr/>
            <p:nvPr/>
          </p:nvSpPr>
          <p:spPr>
            <a:xfrm>
              <a:off x="8217225" y="1458685"/>
              <a:ext cx="662289" cy="646331"/>
            </a:xfrm>
            <a:prstGeom prst="ellipse">
              <a:avLst/>
            </a:prstGeom>
            <a:solidFill>
              <a:schemeClr val="accent5"/>
            </a:solidFill>
            <a:ln cap="flat" cmpd="sng" w="12700">
              <a:solidFill>
                <a:srgbClr val="0C413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3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e image contenant cire, Bougeoir, éclairage, flamme&#10;&#10;Le contenu généré par l’IA peut être incorrect." id="2204" name="Google Shape;220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60498" y="1679440"/>
            <a:ext cx="1975496" cy="2353783"/>
          </a:xfrm>
          <a:prstGeom prst="rect">
            <a:avLst/>
          </a:prstGeom>
          <a:noFill/>
          <a:ln>
            <a:noFill/>
          </a:ln>
        </p:spPr>
      </p:pic>
      <p:sp>
        <p:nvSpPr>
          <p:cNvPr id="2205" name="Google Shape;2205;p24"/>
          <p:cNvSpPr/>
          <p:nvPr/>
        </p:nvSpPr>
        <p:spPr>
          <a:xfrm>
            <a:off x="8468808" y="2062982"/>
            <a:ext cx="79761" cy="98124"/>
          </a:xfrm>
          <a:prstGeom prst="ellipse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6" name="Google Shape;2206;p24"/>
          <p:cNvSpPr/>
          <p:nvPr/>
        </p:nvSpPr>
        <p:spPr>
          <a:xfrm>
            <a:off x="2934525" y="1808906"/>
            <a:ext cx="419195" cy="354418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07" name="Google Shape;2207;p24"/>
          <p:cNvCxnSpPr/>
          <p:nvPr/>
        </p:nvCxnSpPr>
        <p:spPr>
          <a:xfrm>
            <a:off x="3348246" y="2106869"/>
            <a:ext cx="4848595" cy="0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208" name="Google Shape;2208;p24"/>
          <p:cNvSpPr txBox="1"/>
          <p:nvPr/>
        </p:nvSpPr>
        <p:spPr>
          <a:xfrm>
            <a:off x="4749715" y="2032192"/>
            <a:ext cx="344929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modélise la flamme par un point lumineux.</a:t>
            </a:r>
            <a:endParaRPr/>
          </a:p>
        </p:txBody>
      </p:sp>
      <p:pic>
        <p:nvPicPr>
          <p:cNvPr id="2209" name="Google Shape;220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7044" y="4898632"/>
            <a:ext cx="1407669" cy="1213984"/>
          </a:xfrm>
          <a:prstGeom prst="rect">
            <a:avLst/>
          </a:prstGeom>
          <a:noFill/>
          <a:ln>
            <a:noFill/>
          </a:ln>
        </p:spPr>
      </p:pic>
      <p:sp>
        <p:nvSpPr>
          <p:cNvPr id="2210" name="Google Shape;2210;p24"/>
          <p:cNvSpPr/>
          <p:nvPr/>
        </p:nvSpPr>
        <p:spPr>
          <a:xfrm>
            <a:off x="1909967" y="4809052"/>
            <a:ext cx="9882909" cy="1601531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rgbClr val="15705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1" name="Google Shape;2211;p24"/>
          <p:cNvSpPr/>
          <p:nvPr/>
        </p:nvSpPr>
        <p:spPr>
          <a:xfrm>
            <a:off x="2080221" y="5022346"/>
            <a:ext cx="9696181" cy="11430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 peut-on  construire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graphiquement</a:t>
            </a: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l’image du point lumineux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utilisant les lois de la réflexion</a:t>
            </a:r>
            <a:r>
              <a:rPr b="0" i="0" lang="fr-FR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</p:txBody>
      </p:sp>
      <p:cxnSp>
        <p:nvCxnSpPr>
          <p:cNvPr id="2212" name="Google Shape;2212;p24"/>
          <p:cNvCxnSpPr/>
          <p:nvPr/>
        </p:nvCxnSpPr>
        <p:spPr>
          <a:xfrm>
            <a:off x="9721049" y="1216241"/>
            <a:ext cx="0" cy="1899821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13" name="Google Shape;2213;p24"/>
          <p:cNvCxnSpPr/>
          <p:nvPr/>
        </p:nvCxnSpPr>
        <p:spPr>
          <a:xfrm>
            <a:off x="9721049" y="1470839"/>
            <a:ext cx="168675" cy="10938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14" name="Google Shape;2214;p24"/>
          <p:cNvCxnSpPr/>
          <p:nvPr/>
        </p:nvCxnSpPr>
        <p:spPr>
          <a:xfrm>
            <a:off x="9704773" y="2652829"/>
            <a:ext cx="168675" cy="10938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15" name="Google Shape;2215;p24"/>
          <p:cNvCxnSpPr/>
          <p:nvPr/>
        </p:nvCxnSpPr>
        <p:spPr>
          <a:xfrm>
            <a:off x="9704774" y="2372027"/>
            <a:ext cx="168675" cy="10938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16" name="Google Shape;2216;p24"/>
          <p:cNvCxnSpPr/>
          <p:nvPr/>
        </p:nvCxnSpPr>
        <p:spPr>
          <a:xfrm>
            <a:off x="9704774" y="2052176"/>
            <a:ext cx="168675" cy="10938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17" name="Google Shape;2217;p24"/>
          <p:cNvCxnSpPr/>
          <p:nvPr/>
        </p:nvCxnSpPr>
        <p:spPr>
          <a:xfrm>
            <a:off x="9721049" y="1754213"/>
            <a:ext cx="168675" cy="10938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18" name="Google Shape;2218;p24"/>
          <p:cNvCxnSpPr/>
          <p:nvPr/>
        </p:nvCxnSpPr>
        <p:spPr>
          <a:xfrm>
            <a:off x="9704772" y="2917987"/>
            <a:ext cx="168675" cy="10938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19" name="Google Shape;2219;p24"/>
          <p:cNvSpPr txBox="1"/>
          <p:nvPr/>
        </p:nvSpPr>
        <p:spPr>
          <a:xfrm>
            <a:off x="9374820" y="3159749"/>
            <a:ext cx="13494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Miroir</a:t>
            </a:r>
            <a:endParaRPr/>
          </a:p>
        </p:txBody>
      </p:sp>
      <p:pic>
        <p:nvPicPr>
          <p:cNvPr descr="‪1 000+ Point D Interrogation Photos, taleaux et images libre de droits -  iStock | Point d'interrogation, Demande, Question mark‬‏" id="2220" name="Google Shape;222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22471" y="1798434"/>
            <a:ext cx="803509" cy="803509"/>
          </a:xfrm>
          <a:prstGeom prst="rect">
            <a:avLst/>
          </a:prstGeom>
          <a:noFill/>
          <a:ln>
            <a:noFill/>
          </a:ln>
        </p:spPr>
      </p:pic>
      <p:sp>
        <p:nvSpPr>
          <p:cNvPr id="2221" name="Google Shape;2221;p24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d’aborder notre tâche d’aujourd’hui, je vous présente la situation suivante:</a:t>
            </a:r>
            <a:endParaRPr/>
          </a:p>
        </p:txBody>
      </p:sp>
      <p:sp>
        <p:nvSpPr>
          <p:cNvPr id="2222" name="Google Shape;2222;p24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 L’enseignant·e décrit la situation et monte le dispositif pour obtenir l’image de la bougie. Il/elle déplace ensuite la bougie éteinte à la position symétrique.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6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p25"/>
          <p:cNvSpPr/>
          <p:nvPr/>
        </p:nvSpPr>
        <p:spPr>
          <a:xfrm>
            <a:off x="774698" y="3191193"/>
            <a:ext cx="11029107" cy="1209268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8" name="Google Shape;222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9" name="Google Shape;222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31930" y="234317"/>
            <a:ext cx="452987" cy="452987"/>
          </a:xfrm>
          <a:prstGeom prst="rect">
            <a:avLst/>
          </a:prstGeom>
          <a:noFill/>
          <a:ln>
            <a:noFill/>
          </a:ln>
        </p:spPr>
      </p:pic>
      <p:sp>
        <p:nvSpPr>
          <p:cNvPr id="2230" name="Google Shape;2230;p25"/>
          <p:cNvSpPr txBox="1"/>
          <p:nvPr/>
        </p:nvSpPr>
        <p:spPr>
          <a:xfrm>
            <a:off x="1273803" y="3170528"/>
            <a:ext cx="10752092" cy="1131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Utiliser les lois de la réflexion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de la lumière pour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construire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l’image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d’un poin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 </a:t>
            </a:r>
            <a:endParaRPr b="1"/>
          </a:p>
          <a:p>
            <a:pPr indent="0" lvl="0" marL="0" marR="0" rtl="0" algn="l">
              <a:spcBef>
                <a:spcPts val="12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 un miroir plan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1" name="Google Shape;2231;p25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32" name="Google Shape;2232;p25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À la fin de cette séance, vous serez capables de tracer correctement  l’image d’un point par un miroir plan en utilisant les  lois de la réflexion .</a:t>
            </a:r>
            <a:endParaRPr/>
          </a:p>
        </p:txBody>
      </p:sp>
      <p:sp>
        <p:nvSpPr>
          <p:cNvPr id="2233" name="Google Shape;2233;p25"/>
          <p:cNvSpPr txBox="1"/>
          <p:nvPr>
            <p:ph idx="2" type="body"/>
          </p:nvPr>
        </p:nvSpPr>
        <p:spPr>
          <a:xfrm>
            <a:off x="778058" y="668338"/>
            <a:ext cx="1052970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Bien expliquer la tâche. Possibilité de recourir à l’alternance linguistique.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37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8" name="Google Shape;2238;p2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239" name="Google Shape;2239;p2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2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1" name="Google Shape;2241;p2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2" name="Google Shape;2242;p2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3" name="Google Shape;2243;p2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C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4" name="Google Shape;2244;p26"/>
          <p:cNvSpPr txBox="1"/>
          <p:nvPr/>
        </p:nvSpPr>
        <p:spPr>
          <a:xfrm>
            <a:off x="5065761" y="2259363"/>
            <a:ext cx="5869201" cy="1719573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Introduction </a:t>
            </a:r>
            <a:endParaRPr/>
          </a:p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à la tâche</a:t>
            </a:r>
            <a:endParaRPr/>
          </a:p>
        </p:txBody>
      </p:sp>
      <p:grpSp>
        <p:nvGrpSpPr>
          <p:cNvPr id="2245" name="Google Shape;2245;p26"/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2246" name="Google Shape;2246;p2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7" name="Google Shape;2247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1" name="Shape 2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" name="Google Shape;2252;p27"/>
          <p:cNvSpPr/>
          <p:nvPr/>
        </p:nvSpPr>
        <p:spPr>
          <a:xfrm>
            <a:off x="700025" y="-1519466"/>
            <a:ext cx="10429818" cy="4096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3" name="Google Shape;225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54" name="Google Shape;2254;p27"/>
          <p:cNvSpPr/>
          <p:nvPr/>
        </p:nvSpPr>
        <p:spPr>
          <a:xfrm>
            <a:off x="925677" y="971588"/>
            <a:ext cx="11024276" cy="8660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Qu’est-ce qu’un objet ponctuel ?</a:t>
            </a:r>
            <a:endParaRPr/>
          </a:p>
        </p:txBody>
      </p:sp>
      <p:sp>
        <p:nvSpPr>
          <p:cNvPr id="2255" name="Google Shape;2255;p27"/>
          <p:cNvSpPr txBox="1"/>
          <p:nvPr/>
        </p:nvSpPr>
        <p:spPr>
          <a:xfrm>
            <a:off x="827065" y="1824621"/>
            <a:ext cx="11413622" cy="11430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objet ponctuel est un objet dont la taille est très petite par rapport aux distances étudiées. On le représente par un point.</a:t>
            </a:r>
            <a:endParaRPr/>
          </a:p>
        </p:txBody>
      </p:sp>
      <p:pic>
        <p:nvPicPr>
          <p:cNvPr descr="Une image contenant plein air, Lampadaire extérieur, ciel, nuit&#10;&#10;Le contenu généré par l’IA peut être incorrect." id="2256" name="Google Shape;225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305" y="4097724"/>
            <a:ext cx="2386414" cy="1788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objet astronomique, clair de lune, Événement céleste, lune&#10;&#10;Le contenu généré par l’IA peut être incorrect." id="2257" name="Google Shape;225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93755" y="4097724"/>
            <a:ext cx="2481100" cy="17304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ciel, brouillard, capture d’écran, chaleur&#10;&#10;Le contenu généré par l’IA peut être incorrect." id="2258" name="Google Shape;2258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46280" y="4097723"/>
            <a:ext cx="2386415" cy="1730410"/>
          </a:xfrm>
          <a:prstGeom prst="rect">
            <a:avLst/>
          </a:prstGeom>
          <a:noFill/>
          <a:ln>
            <a:noFill/>
          </a:ln>
        </p:spPr>
      </p:pic>
      <p:sp>
        <p:nvSpPr>
          <p:cNvPr id="2259" name="Google Shape;2259;p2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d’aborder notre tache principale, je vous présente quelques caractéristiques de l’image d’un point lumineux par un miroir plan. </a:t>
            </a:r>
            <a:endParaRPr/>
          </a:p>
        </p:txBody>
      </p:sp>
      <p:sp>
        <p:nvSpPr>
          <p:cNvPr id="2260" name="Google Shape;2260;p2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explicite la notion d’objet ponctuel ou du point lumineux et donne des exemples.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4" name="Shape 2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5" name="Google Shape;226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0723" y="353455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266" name="Google Shape;2266;p28"/>
          <p:cNvSpPr/>
          <p:nvPr/>
        </p:nvSpPr>
        <p:spPr>
          <a:xfrm>
            <a:off x="415438" y="859188"/>
            <a:ext cx="11024276" cy="737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Tout objet ponctuel (A) placé devant un miroir a une image (A’) qui a les caractéristiques suivantes:</a:t>
            </a:r>
            <a:endParaRPr/>
          </a:p>
        </p:txBody>
      </p:sp>
      <p:sp>
        <p:nvSpPr>
          <p:cNvPr id="2267" name="Google Shape;2267;p28"/>
          <p:cNvSpPr txBox="1"/>
          <p:nvPr/>
        </p:nvSpPr>
        <p:spPr>
          <a:xfrm>
            <a:off x="1117881" y="5727997"/>
            <a:ext cx="71807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est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symétrique à l’objet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rapport au miroir.</a:t>
            </a:r>
            <a:endParaRPr/>
          </a:p>
        </p:txBody>
      </p:sp>
      <p:grpSp>
        <p:nvGrpSpPr>
          <p:cNvPr id="2268" name="Google Shape;2268;p28"/>
          <p:cNvGrpSpPr/>
          <p:nvPr/>
        </p:nvGrpSpPr>
        <p:grpSpPr>
          <a:xfrm>
            <a:off x="3476009" y="2354623"/>
            <a:ext cx="1502702" cy="573248"/>
            <a:chOff x="3476009" y="2354623"/>
            <a:chExt cx="1502702" cy="573248"/>
          </a:xfrm>
        </p:grpSpPr>
        <p:sp>
          <p:nvSpPr>
            <p:cNvPr id="2269" name="Google Shape;2269;p28"/>
            <p:cNvSpPr/>
            <p:nvPr/>
          </p:nvSpPr>
          <p:spPr>
            <a:xfrm>
              <a:off x="3955085" y="2616425"/>
              <a:ext cx="151649" cy="151771"/>
            </a:xfrm>
            <a:prstGeom prst="ellipse">
              <a:avLst/>
            </a:prstGeom>
            <a:solidFill>
              <a:srgbClr val="00B05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0" name="Google Shape;2270;p28"/>
            <p:cNvSpPr txBox="1"/>
            <p:nvPr/>
          </p:nvSpPr>
          <p:spPr>
            <a:xfrm>
              <a:off x="3476009" y="2354623"/>
              <a:ext cx="1502702" cy="573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rPr b="0" i="0" lang="fr-FR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Point lumineux (A)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1" name="Google Shape;2271;p28"/>
          <p:cNvGrpSpPr/>
          <p:nvPr/>
        </p:nvGrpSpPr>
        <p:grpSpPr>
          <a:xfrm>
            <a:off x="7698584" y="2611592"/>
            <a:ext cx="1732826" cy="807188"/>
            <a:chOff x="7698584" y="2611592"/>
            <a:chExt cx="1732826" cy="807188"/>
          </a:xfrm>
        </p:grpSpPr>
        <p:sp>
          <p:nvSpPr>
            <p:cNvPr id="2272" name="Google Shape;2272;p28"/>
            <p:cNvSpPr/>
            <p:nvPr/>
          </p:nvSpPr>
          <p:spPr>
            <a:xfrm>
              <a:off x="7698584" y="2611592"/>
              <a:ext cx="151649" cy="151771"/>
            </a:xfrm>
            <a:prstGeom prst="ellipse">
              <a:avLst/>
            </a:prstGeom>
            <a:solidFill>
              <a:srgbClr val="C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3" name="Google Shape;2273;p28"/>
            <p:cNvSpPr txBox="1"/>
            <p:nvPr/>
          </p:nvSpPr>
          <p:spPr>
            <a:xfrm>
              <a:off x="7807813" y="2752729"/>
              <a:ext cx="1623597" cy="666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rPr b="0" i="0" lang="fr-FR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Image du point lumineux :(A’)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4" name="Google Shape;2274;p28"/>
          <p:cNvGrpSpPr/>
          <p:nvPr/>
        </p:nvGrpSpPr>
        <p:grpSpPr>
          <a:xfrm>
            <a:off x="5394158" y="1787004"/>
            <a:ext cx="1290606" cy="2595567"/>
            <a:chOff x="5394158" y="1787004"/>
            <a:chExt cx="1290606" cy="2595567"/>
          </a:xfrm>
        </p:grpSpPr>
        <p:grpSp>
          <p:nvGrpSpPr>
            <p:cNvPr id="2275" name="Google Shape;2275;p28"/>
            <p:cNvGrpSpPr/>
            <p:nvPr/>
          </p:nvGrpSpPr>
          <p:grpSpPr>
            <a:xfrm>
              <a:off x="5927580" y="1787004"/>
              <a:ext cx="202552" cy="2106421"/>
              <a:chOff x="2832" y="818"/>
              <a:chExt cx="191" cy="2179"/>
            </a:xfrm>
          </p:grpSpPr>
          <p:cxnSp>
            <p:nvCxnSpPr>
              <p:cNvPr id="2276" name="Google Shape;2276;p28"/>
              <p:cNvCxnSpPr/>
              <p:nvPr/>
            </p:nvCxnSpPr>
            <p:spPr>
              <a:xfrm>
                <a:off x="2835" y="825"/>
                <a:ext cx="0" cy="2153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77" name="Google Shape;2277;p28"/>
              <p:cNvCxnSpPr/>
              <p:nvPr/>
            </p:nvCxnSpPr>
            <p:spPr>
              <a:xfrm>
                <a:off x="2835" y="8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78" name="Google Shape;2278;p28"/>
              <p:cNvCxnSpPr/>
              <p:nvPr/>
            </p:nvCxnSpPr>
            <p:spPr>
              <a:xfrm>
                <a:off x="2834" y="99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79" name="Google Shape;2279;p28"/>
              <p:cNvCxnSpPr/>
              <p:nvPr/>
            </p:nvCxnSpPr>
            <p:spPr>
              <a:xfrm>
                <a:off x="2834" y="11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80" name="Google Shape;2280;p28"/>
              <p:cNvCxnSpPr/>
              <p:nvPr/>
            </p:nvCxnSpPr>
            <p:spPr>
              <a:xfrm>
                <a:off x="2833" y="136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81" name="Google Shape;2281;p28"/>
              <p:cNvCxnSpPr/>
              <p:nvPr/>
            </p:nvCxnSpPr>
            <p:spPr>
              <a:xfrm>
                <a:off x="2835" y="153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82" name="Google Shape;2282;p28"/>
              <p:cNvCxnSpPr/>
              <p:nvPr/>
            </p:nvCxnSpPr>
            <p:spPr>
              <a:xfrm>
                <a:off x="2834" y="17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83" name="Google Shape;2283;p28"/>
              <p:cNvCxnSpPr/>
              <p:nvPr/>
            </p:nvCxnSpPr>
            <p:spPr>
              <a:xfrm>
                <a:off x="2834" y="190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84" name="Google Shape;2284;p28"/>
              <p:cNvCxnSpPr/>
              <p:nvPr/>
            </p:nvCxnSpPr>
            <p:spPr>
              <a:xfrm>
                <a:off x="2833" y="20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85" name="Google Shape;2285;p28"/>
              <p:cNvCxnSpPr/>
              <p:nvPr/>
            </p:nvCxnSpPr>
            <p:spPr>
              <a:xfrm>
                <a:off x="2834" y="225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86" name="Google Shape;2286;p28"/>
              <p:cNvCxnSpPr/>
              <p:nvPr/>
            </p:nvCxnSpPr>
            <p:spPr>
              <a:xfrm>
                <a:off x="2833" y="243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87" name="Google Shape;2287;p28"/>
              <p:cNvCxnSpPr/>
              <p:nvPr/>
            </p:nvCxnSpPr>
            <p:spPr>
              <a:xfrm>
                <a:off x="2833" y="262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88" name="Google Shape;2288;p28"/>
              <p:cNvCxnSpPr/>
              <p:nvPr/>
            </p:nvCxnSpPr>
            <p:spPr>
              <a:xfrm>
                <a:off x="2832" y="280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2289" name="Google Shape;2289;p28"/>
            <p:cNvSpPr txBox="1"/>
            <p:nvPr/>
          </p:nvSpPr>
          <p:spPr>
            <a:xfrm>
              <a:off x="5394158" y="3934993"/>
              <a:ext cx="1290606" cy="4475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Calibri"/>
                <a:buNone/>
              </a:pPr>
              <a:r>
                <a:rPr b="0" i="0" lang="fr-FR" sz="1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Miroir plan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290" name="Google Shape;2290;p28"/>
          <p:cNvCxnSpPr/>
          <p:nvPr/>
        </p:nvCxnSpPr>
        <p:spPr>
          <a:xfrm>
            <a:off x="4106734" y="2691827"/>
            <a:ext cx="3591850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291" name="Google Shape;2291;p28"/>
          <p:cNvSpPr txBox="1"/>
          <p:nvPr/>
        </p:nvSpPr>
        <p:spPr>
          <a:xfrm>
            <a:off x="1117881" y="4687448"/>
            <a:ext cx="111919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virtuelle (elle n’est pas réelle). Elle  se forme derrière le miroir.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2" name="Google Shape;2292;p28"/>
          <p:cNvSpPr/>
          <p:nvPr/>
        </p:nvSpPr>
        <p:spPr>
          <a:xfrm>
            <a:off x="4029847" y="3329246"/>
            <a:ext cx="1897729" cy="68551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3" name="Google Shape;2293;p28"/>
          <p:cNvSpPr/>
          <p:nvPr/>
        </p:nvSpPr>
        <p:spPr>
          <a:xfrm>
            <a:off x="5943714" y="3323603"/>
            <a:ext cx="1836594" cy="69075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5"/>
          </a:solidFill>
          <a:ln cap="flat" cmpd="sng" w="12700">
            <a:solidFill>
              <a:srgbClr val="4D1E0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94" name="Google Shape;2294;p28"/>
          <p:cNvGrpSpPr/>
          <p:nvPr/>
        </p:nvGrpSpPr>
        <p:grpSpPr>
          <a:xfrm>
            <a:off x="4029847" y="2788497"/>
            <a:ext cx="3750462" cy="1010675"/>
            <a:chOff x="4029847" y="2788497"/>
            <a:chExt cx="3750462" cy="1010675"/>
          </a:xfrm>
        </p:grpSpPr>
        <p:cxnSp>
          <p:nvCxnSpPr>
            <p:cNvPr id="2295" name="Google Shape;2295;p28"/>
            <p:cNvCxnSpPr/>
            <p:nvPr/>
          </p:nvCxnSpPr>
          <p:spPr>
            <a:xfrm>
              <a:off x="4029847" y="2834414"/>
              <a:ext cx="0" cy="964758"/>
            </a:xfrm>
            <a:prstGeom prst="straightConnector1">
              <a:avLst/>
            </a:prstGeom>
            <a:noFill/>
            <a:ln cap="flat" cmpd="sng" w="28575">
              <a:solidFill>
                <a:schemeClr val="accent2"/>
              </a:solidFill>
              <a:prstDash val="dash"/>
              <a:round/>
              <a:headEnd len="sm" w="sm" type="none"/>
              <a:tailEnd len="sm" w="sm" type="none"/>
            </a:ln>
          </p:spPr>
        </p:cxnSp>
        <p:cxnSp>
          <p:nvCxnSpPr>
            <p:cNvPr id="2296" name="Google Shape;2296;p28"/>
            <p:cNvCxnSpPr/>
            <p:nvPr/>
          </p:nvCxnSpPr>
          <p:spPr>
            <a:xfrm>
              <a:off x="7780309" y="2788497"/>
              <a:ext cx="0" cy="964758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dash"/>
              <a:round/>
              <a:headEnd len="sm" w="sm" type="none"/>
              <a:tailEnd len="sm" w="sm" type="none"/>
            </a:ln>
          </p:spPr>
        </p:cxnSp>
      </p:grpSp>
      <p:sp>
        <p:nvSpPr>
          <p:cNvPr id="2297" name="Google Shape;2297;p28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d’aborder notre tache principale, je vous présente quelques caractéristiques de l’image d’un point lumineux par un miroir plan. </a:t>
            </a:r>
            <a:endParaRPr/>
          </a:p>
        </p:txBody>
      </p:sp>
      <p:sp>
        <p:nvSpPr>
          <p:cNvPr id="2298" name="Google Shape;2298;p28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utilise le tableau, décrit le schéma  et donne le sens de « virtuelle » et « symétrique ».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500"/>
                                        <p:tgtEl>
                                          <p:spTgt spid="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2" name="Shape 2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3" name="Google Shape;2303;p29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10min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07" name="Shape 2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8" name="Google Shape;2308;p30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2309" name="Google Shape;2309;p30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30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6565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anchorCtr="1" anchor="ctr" bIns="60950" lIns="121900" spcFirstLastPara="1" rIns="121900" wrap="square" tIns="609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11" name="Google Shape;2311;p30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2" name="Google Shape;2312;p30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cap="flat" cmpd="sng" w="25400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3" name="Google Shape;2313;p30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 cmpd="sng" w="9525">
            <a:solidFill>
              <a:srgbClr val="FF656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0950" lIns="121900" spcFirstLastPara="1" rIns="121900" wrap="square" tIns="6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Google Shape;2314;p30"/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265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Tâche principale</a:t>
            </a:r>
            <a:endParaRPr/>
          </a:p>
        </p:txBody>
      </p:sp>
      <p:pic>
        <p:nvPicPr>
          <p:cNvPr descr="Une image contenant texte, Visage humain, habits, garçon&#10;&#10;Le contenu généré par l’IA peut être incorrect." id="2315" name="Google Shape;2315;p30"/>
          <p:cNvPicPr preferRelativeResize="0"/>
          <p:nvPr/>
        </p:nvPicPr>
        <p:blipFill rotWithShape="1">
          <a:blip r:embed="rId3">
            <a:alphaModFix/>
          </a:blip>
          <a:srcRect b="21122" l="6543" r="7873" t="22389"/>
          <a:stretch/>
        </p:blipFill>
        <p:spPr>
          <a:xfrm>
            <a:off x="465154" y="2567829"/>
            <a:ext cx="3426532" cy="2261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9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0" name="Google Shape;232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21" name="Google Shape;2321;p31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322" name="Google Shape;2322;p31"/>
          <p:cNvSpPr txBox="1"/>
          <p:nvPr/>
        </p:nvSpPr>
        <p:spPr>
          <a:xfrm>
            <a:off x="585223" y="4939519"/>
            <a:ext cx="1092326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demande de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construire l’image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point lumineux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le miroir plan. On va utiliser les lois de la réflexion.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3" name="Google Shape;2323;p31"/>
          <p:cNvSpPr txBox="1"/>
          <p:nvPr/>
        </p:nvSpPr>
        <p:spPr>
          <a:xfrm>
            <a:off x="474934" y="1847310"/>
            <a:ext cx="11241929" cy="1938992"/>
          </a:xfrm>
          <a:prstGeom prst="rect">
            <a:avLst/>
          </a:prstGeom>
          <a:solidFill>
            <a:srgbClr val="FCEAD0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dispose d’un miroir plan M et d’un objet modélisé par un point 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veut construire l’image du point S par le miroir.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24" name="Google Shape;2324;p31"/>
          <p:cNvGrpSpPr/>
          <p:nvPr/>
        </p:nvGrpSpPr>
        <p:grpSpPr>
          <a:xfrm>
            <a:off x="7557233" y="1954307"/>
            <a:ext cx="2305982" cy="1721222"/>
            <a:chOff x="9481216" y="2185974"/>
            <a:chExt cx="1152514" cy="1079500"/>
          </a:xfrm>
        </p:grpSpPr>
        <p:grpSp>
          <p:nvGrpSpPr>
            <p:cNvPr id="2325" name="Google Shape;2325;p31"/>
            <p:cNvGrpSpPr/>
            <p:nvPr/>
          </p:nvGrpSpPr>
          <p:grpSpPr>
            <a:xfrm>
              <a:off x="10512445" y="2185974"/>
              <a:ext cx="121285" cy="1079500"/>
              <a:chOff x="2832" y="818"/>
              <a:chExt cx="191" cy="2179"/>
            </a:xfrm>
          </p:grpSpPr>
          <p:cxnSp>
            <p:nvCxnSpPr>
              <p:cNvPr id="2326" name="Google Shape;2326;p31"/>
              <p:cNvCxnSpPr/>
              <p:nvPr/>
            </p:nvCxnSpPr>
            <p:spPr>
              <a:xfrm>
                <a:off x="2835" y="825"/>
                <a:ext cx="0" cy="2153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27" name="Google Shape;2327;p31"/>
              <p:cNvCxnSpPr/>
              <p:nvPr/>
            </p:nvCxnSpPr>
            <p:spPr>
              <a:xfrm>
                <a:off x="2835" y="8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28" name="Google Shape;2328;p31"/>
              <p:cNvCxnSpPr/>
              <p:nvPr/>
            </p:nvCxnSpPr>
            <p:spPr>
              <a:xfrm>
                <a:off x="2834" y="99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29" name="Google Shape;2329;p31"/>
              <p:cNvCxnSpPr/>
              <p:nvPr/>
            </p:nvCxnSpPr>
            <p:spPr>
              <a:xfrm>
                <a:off x="2834" y="11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30" name="Google Shape;2330;p31"/>
              <p:cNvCxnSpPr/>
              <p:nvPr/>
            </p:nvCxnSpPr>
            <p:spPr>
              <a:xfrm>
                <a:off x="2833" y="136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31" name="Google Shape;2331;p31"/>
              <p:cNvCxnSpPr/>
              <p:nvPr/>
            </p:nvCxnSpPr>
            <p:spPr>
              <a:xfrm>
                <a:off x="2835" y="153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32" name="Google Shape;2332;p31"/>
              <p:cNvCxnSpPr/>
              <p:nvPr/>
            </p:nvCxnSpPr>
            <p:spPr>
              <a:xfrm>
                <a:off x="2834" y="17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33" name="Google Shape;2333;p31"/>
              <p:cNvCxnSpPr/>
              <p:nvPr/>
            </p:nvCxnSpPr>
            <p:spPr>
              <a:xfrm>
                <a:off x="2834" y="190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34" name="Google Shape;2334;p31"/>
              <p:cNvCxnSpPr/>
              <p:nvPr/>
            </p:nvCxnSpPr>
            <p:spPr>
              <a:xfrm>
                <a:off x="2833" y="20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35" name="Google Shape;2335;p31"/>
              <p:cNvCxnSpPr/>
              <p:nvPr/>
            </p:nvCxnSpPr>
            <p:spPr>
              <a:xfrm>
                <a:off x="2834" y="225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36" name="Google Shape;2336;p31"/>
              <p:cNvCxnSpPr/>
              <p:nvPr/>
            </p:nvCxnSpPr>
            <p:spPr>
              <a:xfrm>
                <a:off x="2833" y="243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37" name="Google Shape;2337;p31"/>
              <p:cNvCxnSpPr/>
              <p:nvPr/>
            </p:nvCxnSpPr>
            <p:spPr>
              <a:xfrm>
                <a:off x="2833" y="262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38" name="Google Shape;2338;p31"/>
              <p:cNvCxnSpPr/>
              <p:nvPr/>
            </p:nvCxnSpPr>
            <p:spPr>
              <a:xfrm>
                <a:off x="2832" y="280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2339" name="Google Shape;2339;p31"/>
            <p:cNvSpPr/>
            <p:nvPr/>
          </p:nvSpPr>
          <p:spPr>
            <a:xfrm>
              <a:off x="9676785" y="3061759"/>
              <a:ext cx="71755" cy="71713"/>
            </a:xfrm>
            <a:prstGeom prst="ellipse">
              <a:avLst/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0" name="Google Shape;2340;p31"/>
            <p:cNvSpPr txBox="1"/>
            <p:nvPr/>
          </p:nvSpPr>
          <p:spPr>
            <a:xfrm>
              <a:off x="9481216" y="2922468"/>
              <a:ext cx="220379" cy="233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b="1"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endPara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1" name="Google Shape;2341;p3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Voici notre tâche principale. Je vais vous montrer comment construire l’image d’un point lumineux par un miroir plan en utilisant les lois de la réflexion.</a:t>
            </a:r>
            <a:endParaRPr/>
          </a:p>
        </p:txBody>
      </p:sp>
      <p:sp>
        <p:nvSpPr>
          <p:cNvPr id="2342" name="Google Shape;2342;p31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en précisant les données. Il explique ce qui est demandé.</a:t>
            </a:r>
            <a:endParaRPr/>
          </a:p>
        </p:txBody>
      </p:sp>
      <p:sp>
        <p:nvSpPr>
          <p:cNvPr id="2343" name="Google Shape;2343;p31"/>
          <p:cNvSpPr/>
          <p:nvPr/>
        </p:nvSpPr>
        <p:spPr>
          <a:xfrm>
            <a:off x="11784829" y="169517"/>
            <a:ext cx="308093" cy="2675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7" name="Shape 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8" name="Google Shape;234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49" name="Google Shape;2349;p32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350" name="Google Shape;2350;p32"/>
          <p:cNvSpPr txBox="1"/>
          <p:nvPr/>
        </p:nvSpPr>
        <p:spPr>
          <a:xfrm>
            <a:off x="613437" y="2661376"/>
            <a:ext cx="701828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choisis deux points d’incidence sur le miroir: </a:t>
            </a:r>
            <a:r>
              <a:rPr b="1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baseline="-25000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b="1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baseline="-25000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1" name="Google Shape;2351;p32"/>
          <p:cNvPicPr preferRelativeResize="0"/>
          <p:nvPr/>
        </p:nvPicPr>
        <p:blipFill rotWithShape="1">
          <a:blip r:embed="rId4">
            <a:alphaModFix/>
          </a:blip>
          <a:srcRect b="49581" l="2655" r="4164" t="43436"/>
          <a:stretch/>
        </p:blipFill>
        <p:spPr>
          <a:xfrm>
            <a:off x="2800314" y="1057554"/>
            <a:ext cx="9114595" cy="5967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2" name="Google Shape;2352;p32"/>
          <p:cNvGrpSpPr/>
          <p:nvPr/>
        </p:nvGrpSpPr>
        <p:grpSpPr>
          <a:xfrm>
            <a:off x="10647572" y="2221529"/>
            <a:ext cx="205990" cy="1949017"/>
            <a:chOff x="2832" y="818"/>
            <a:chExt cx="191" cy="2179"/>
          </a:xfrm>
        </p:grpSpPr>
        <p:cxnSp>
          <p:nvCxnSpPr>
            <p:cNvPr id="2353" name="Google Shape;2353;p32"/>
            <p:cNvCxnSpPr/>
            <p:nvPr/>
          </p:nvCxnSpPr>
          <p:spPr>
            <a:xfrm>
              <a:off x="2835" y="825"/>
              <a:ext cx="0" cy="2153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54" name="Google Shape;2354;p32"/>
            <p:cNvCxnSpPr/>
            <p:nvPr/>
          </p:nvCxnSpPr>
          <p:spPr>
            <a:xfrm>
              <a:off x="2835" y="818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55" name="Google Shape;2355;p32"/>
            <p:cNvCxnSpPr/>
            <p:nvPr/>
          </p:nvCxnSpPr>
          <p:spPr>
            <a:xfrm>
              <a:off x="2834" y="998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56" name="Google Shape;2356;p32"/>
            <p:cNvCxnSpPr/>
            <p:nvPr/>
          </p:nvCxnSpPr>
          <p:spPr>
            <a:xfrm>
              <a:off x="2834" y="1183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57" name="Google Shape;2357;p32"/>
            <p:cNvCxnSpPr/>
            <p:nvPr/>
          </p:nvCxnSpPr>
          <p:spPr>
            <a:xfrm>
              <a:off x="2833" y="1363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58" name="Google Shape;2358;p32"/>
            <p:cNvCxnSpPr/>
            <p:nvPr/>
          </p:nvCxnSpPr>
          <p:spPr>
            <a:xfrm>
              <a:off x="2835" y="1538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59" name="Google Shape;2359;p32"/>
            <p:cNvCxnSpPr/>
            <p:nvPr/>
          </p:nvCxnSpPr>
          <p:spPr>
            <a:xfrm>
              <a:off x="2834" y="1718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60" name="Google Shape;2360;p32"/>
            <p:cNvCxnSpPr/>
            <p:nvPr/>
          </p:nvCxnSpPr>
          <p:spPr>
            <a:xfrm>
              <a:off x="2834" y="1903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61" name="Google Shape;2361;p32"/>
            <p:cNvCxnSpPr/>
            <p:nvPr/>
          </p:nvCxnSpPr>
          <p:spPr>
            <a:xfrm>
              <a:off x="2833" y="2083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62" name="Google Shape;2362;p32"/>
            <p:cNvCxnSpPr/>
            <p:nvPr/>
          </p:nvCxnSpPr>
          <p:spPr>
            <a:xfrm>
              <a:off x="2834" y="2257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63" name="Google Shape;2363;p32"/>
            <p:cNvCxnSpPr/>
            <p:nvPr/>
          </p:nvCxnSpPr>
          <p:spPr>
            <a:xfrm>
              <a:off x="2833" y="2437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64" name="Google Shape;2364;p32"/>
            <p:cNvCxnSpPr/>
            <p:nvPr/>
          </p:nvCxnSpPr>
          <p:spPr>
            <a:xfrm>
              <a:off x="2833" y="2622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65" name="Google Shape;2365;p32"/>
            <p:cNvCxnSpPr/>
            <p:nvPr/>
          </p:nvCxnSpPr>
          <p:spPr>
            <a:xfrm>
              <a:off x="2832" y="2802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2366" name="Google Shape;2366;p32"/>
          <p:cNvCxnSpPr/>
          <p:nvPr/>
        </p:nvCxnSpPr>
        <p:spPr>
          <a:xfrm rot="10800000">
            <a:off x="9270549" y="3010909"/>
            <a:ext cx="1388609" cy="15629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367" name="Google Shape;2367;p32"/>
          <p:cNvSpPr/>
          <p:nvPr/>
        </p:nvSpPr>
        <p:spPr>
          <a:xfrm>
            <a:off x="9560007" y="4096000"/>
            <a:ext cx="71755" cy="71713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68" name="Google Shape;2368;p32"/>
          <p:cNvGrpSpPr/>
          <p:nvPr/>
        </p:nvGrpSpPr>
        <p:grpSpPr>
          <a:xfrm>
            <a:off x="9621254" y="3010902"/>
            <a:ext cx="1038000" cy="1095600"/>
            <a:chOff x="8175282" y="3457180"/>
            <a:chExt cx="1038000" cy="1095600"/>
          </a:xfrm>
        </p:grpSpPr>
        <p:cxnSp>
          <p:nvCxnSpPr>
            <p:cNvPr id="2369" name="Google Shape;2369;p32"/>
            <p:cNvCxnSpPr>
              <a:stCxn id="2367" idx="7"/>
            </p:cNvCxnSpPr>
            <p:nvPr/>
          </p:nvCxnSpPr>
          <p:spPr>
            <a:xfrm flipH="1" rot="10800000">
              <a:off x="8175282" y="3457180"/>
              <a:ext cx="1038000" cy="1095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70" name="Google Shape;2370;p32"/>
            <p:cNvCxnSpPr/>
            <p:nvPr/>
          </p:nvCxnSpPr>
          <p:spPr>
            <a:xfrm flipH="1" rot="10800000">
              <a:off x="8652407" y="3861678"/>
              <a:ext cx="165937" cy="180458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371" name="Google Shape;2371;p32"/>
          <p:cNvSpPr txBox="1"/>
          <p:nvPr/>
        </p:nvSpPr>
        <p:spPr>
          <a:xfrm>
            <a:off x="9160360" y="3892581"/>
            <a:ext cx="220379" cy="23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32"/>
          <p:cNvSpPr txBox="1"/>
          <p:nvPr/>
        </p:nvSpPr>
        <p:spPr>
          <a:xfrm>
            <a:off x="10980253" y="2799783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3" name="Google Shape;2373;p32"/>
          <p:cNvSpPr txBox="1"/>
          <p:nvPr/>
        </p:nvSpPr>
        <p:spPr>
          <a:xfrm>
            <a:off x="10989944" y="3412990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4" name="Google Shape;2374;p32"/>
          <p:cNvSpPr txBox="1"/>
          <p:nvPr/>
        </p:nvSpPr>
        <p:spPr>
          <a:xfrm>
            <a:off x="10519829" y="3078886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5" name="Google Shape;2375;p32"/>
          <p:cNvSpPr txBox="1"/>
          <p:nvPr/>
        </p:nvSpPr>
        <p:spPr>
          <a:xfrm>
            <a:off x="10519829" y="2744167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76" name="Google Shape;2376;p32"/>
          <p:cNvGrpSpPr/>
          <p:nvPr/>
        </p:nvGrpSpPr>
        <p:grpSpPr>
          <a:xfrm>
            <a:off x="9621254" y="3352902"/>
            <a:ext cx="1027500" cy="753600"/>
            <a:chOff x="9076787" y="4041461"/>
            <a:chExt cx="1027500" cy="753600"/>
          </a:xfrm>
        </p:grpSpPr>
        <p:cxnSp>
          <p:nvCxnSpPr>
            <p:cNvPr id="2377" name="Google Shape;2377;p32"/>
            <p:cNvCxnSpPr>
              <a:stCxn id="2367" idx="7"/>
              <a:endCxn id="2361" idx="0"/>
            </p:cNvCxnSpPr>
            <p:nvPr/>
          </p:nvCxnSpPr>
          <p:spPr>
            <a:xfrm flipH="1" rot="10800000">
              <a:off x="9076787" y="4041461"/>
              <a:ext cx="1027500" cy="753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78" name="Google Shape;2378;p32"/>
            <p:cNvCxnSpPr/>
            <p:nvPr/>
          </p:nvCxnSpPr>
          <p:spPr>
            <a:xfrm flipH="1" rot="10800000">
              <a:off x="9551755" y="4271877"/>
              <a:ext cx="238973" cy="173438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379" name="Google Shape;2379;p32"/>
          <p:cNvCxnSpPr/>
          <p:nvPr/>
        </p:nvCxnSpPr>
        <p:spPr>
          <a:xfrm rot="10800000">
            <a:off x="9265296" y="3339446"/>
            <a:ext cx="1388609" cy="15629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380" name="Google Shape;2380;p32"/>
          <p:cNvSpPr txBox="1"/>
          <p:nvPr/>
        </p:nvSpPr>
        <p:spPr>
          <a:xfrm>
            <a:off x="613437" y="4124004"/>
            <a:ext cx="69461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lang="fr-FR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trace les deux rayons incidents.</a:t>
            </a:r>
            <a:endParaRPr/>
          </a:p>
        </p:txBody>
      </p:sp>
      <p:sp>
        <p:nvSpPr>
          <p:cNvPr id="2381" name="Google Shape;2381;p3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commence par tracer deux rayons incidents en choisissant deux points d’incidence et deux angles d’incidence différents.</a:t>
            </a:r>
            <a:endParaRPr/>
          </a:p>
        </p:txBody>
      </p:sp>
      <p:sp>
        <p:nvSpPr>
          <p:cNvPr id="2382" name="Google Shape;2382;p32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Utiliser le tableau avec une règle  et une équerre en  parallèle avec la projection en verbalisant toutes les actions.</a:t>
            </a:r>
            <a:endParaRPr/>
          </a:p>
        </p:txBody>
      </p:sp>
      <p:sp>
        <p:nvSpPr>
          <p:cNvPr id="2383" name="Google Shape;2383;p32"/>
          <p:cNvSpPr/>
          <p:nvPr/>
        </p:nvSpPr>
        <p:spPr>
          <a:xfrm>
            <a:off x="11784829" y="169517"/>
            <a:ext cx="308093" cy="2675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7" name="Shape 2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8" name="Google Shape;238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389" name="Google Shape;2389;p33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pic>
        <p:nvPicPr>
          <p:cNvPr id="2390" name="Google Shape;2390;p33"/>
          <p:cNvPicPr preferRelativeResize="0"/>
          <p:nvPr/>
        </p:nvPicPr>
        <p:blipFill rotWithShape="1">
          <a:blip r:embed="rId4">
            <a:alphaModFix/>
          </a:blip>
          <a:srcRect b="12708" l="3362" r="4085" t="80028"/>
          <a:stretch/>
        </p:blipFill>
        <p:spPr>
          <a:xfrm>
            <a:off x="2858109" y="1085820"/>
            <a:ext cx="8999447" cy="4807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1" name="Google Shape;2391;p33"/>
          <p:cNvGrpSpPr/>
          <p:nvPr/>
        </p:nvGrpSpPr>
        <p:grpSpPr>
          <a:xfrm rot="1504406">
            <a:off x="9790182" y="1838281"/>
            <a:ext cx="1075917" cy="1256412"/>
            <a:chOff x="5181211" y="4661346"/>
            <a:chExt cx="1075917" cy="1256412"/>
          </a:xfrm>
        </p:grpSpPr>
        <p:cxnSp>
          <p:nvCxnSpPr>
            <p:cNvPr id="2392" name="Google Shape;2392;p33"/>
            <p:cNvCxnSpPr/>
            <p:nvPr/>
          </p:nvCxnSpPr>
          <p:spPr>
            <a:xfrm rot="9499305">
              <a:off x="5350780" y="4759971"/>
              <a:ext cx="736780" cy="1059161"/>
            </a:xfrm>
            <a:prstGeom prst="straightConnector1">
              <a:avLst/>
            </a:prstGeom>
            <a:noFill/>
            <a:ln cap="flat" cmpd="sng" w="28575">
              <a:solidFill>
                <a:srgbClr val="FFC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393" name="Google Shape;2393;p33"/>
            <p:cNvCxnSpPr/>
            <p:nvPr/>
          </p:nvCxnSpPr>
          <p:spPr>
            <a:xfrm rot="9499305">
              <a:off x="5847657" y="5322519"/>
              <a:ext cx="127127" cy="177972"/>
            </a:xfrm>
            <a:prstGeom prst="straightConnector1">
              <a:avLst/>
            </a:prstGeom>
            <a:noFill/>
            <a:ln cap="flat" cmpd="sng" w="28575">
              <a:solidFill>
                <a:srgbClr val="FFC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394" name="Google Shape;2394;p33"/>
          <p:cNvSpPr txBox="1"/>
          <p:nvPr/>
        </p:nvSpPr>
        <p:spPr>
          <a:xfrm>
            <a:off x="471321" y="3166769"/>
            <a:ext cx="83446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mesure les deux angles d’incidence entre les rayons incidents et les normales. Je déduis les deux angles de réflexion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baseline="-25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baseline="-2500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5" name="Google Shape;2395;p33"/>
          <p:cNvSpPr txBox="1"/>
          <p:nvPr/>
        </p:nvSpPr>
        <p:spPr>
          <a:xfrm>
            <a:off x="609071" y="4792434"/>
            <a:ext cx="609216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trace les deux rayons réfléchis en respectant les lois de réflexion: r = i.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6" name="Google Shape;2396;p33"/>
          <p:cNvGrpSpPr/>
          <p:nvPr/>
        </p:nvGrpSpPr>
        <p:grpSpPr>
          <a:xfrm rot="650482">
            <a:off x="9399131" y="2272064"/>
            <a:ext cx="1328890" cy="1186943"/>
            <a:chOff x="4118878" y="4802089"/>
            <a:chExt cx="1328890" cy="1186943"/>
          </a:xfrm>
        </p:grpSpPr>
        <p:cxnSp>
          <p:nvCxnSpPr>
            <p:cNvPr id="2397" name="Google Shape;2397;p33"/>
            <p:cNvCxnSpPr/>
            <p:nvPr/>
          </p:nvCxnSpPr>
          <p:spPr>
            <a:xfrm rot="10800000">
              <a:off x="4903831" y="5458532"/>
              <a:ext cx="179705" cy="108045"/>
            </a:xfrm>
            <a:prstGeom prst="straightConnector1">
              <a:avLst/>
            </a:prstGeom>
            <a:noFill/>
            <a:ln cap="flat" cmpd="sng" w="28575">
              <a:solidFill>
                <a:srgbClr val="FFC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398" name="Google Shape;2398;p33"/>
            <p:cNvCxnSpPr/>
            <p:nvPr/>
          </p:nvCxnSpPr>
          <p:spPr>
            <a:xfrm rot="10149518">
              <a:off x="4201173" y="4902791"/>
              <a:ext cx="1164300" cy="985539"/>
            </a:xfrm>
            <a:prstGeom prst="straightConnector1">
              <a:avLst/>
            </a:prstGeom>
            <a:noFill/>
            <a:ln cap="flat" cmpd="sng" w="28575">
              <a:solidFill>
                <a:srgbClr val="FFC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399" name="Google Shape;2399;p33"/>
          <p:cNvGrpSpPr/>
          <p:nvPr/>
        </p:nvGrpSpPr>
        <p:grpSpPr>
          <a:xfrm>
            <a:off x="10647572" y="2221529"/>
            <a:ext cx="205990" cy="1949017"/>
            <a:chOff x="2832" y="818"/>
            <a:chExt cx="191" cy="2179"/>
          </a:xfrm>
        </p:grpSpPr>
        <p:cxnSp>
          <p:nvCxnSpPr>
            <p:cNvPr id="2400" name="Google Shape;2400;p33"/>
            <p:cNvCxnSpPr/>
            <p:nvPr/>
          </p:nvCxnSpPr>
          <p:spPr>
            <a:xfrm>
              <a:off x="2835" y="825"/>
              <a:ext cx="0" cy="2153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1" name="Google Shape;2401;p33"/>
            <p:cNvCxnSpPr/>
            <p:nvPr/>
          </p:nvCxnSpPr>
          <p:spPr>
            <a:xfrm>
              <a:off x="2835" y="818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2" name="Google Shape;2402;p33"/>
            <p:cNvCxnSpPr/>
            <p:nvPr/>
          </p:nvCxnSpPr>
          <p:spPr>
            <a:xfrm>
              <a:off x="2834" y="998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3" name="Google Shape;2403;p33"/>
            <p:cNvCxnSpPr/>
            <p:nvPr/>
          </p:nvCxnSpPr>
          <p:spPr>
            <a:xfrm>
              <a:off x="2834" y="1183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4" name="Google Shape;2404;p33"/>
            <p:cNvCxnSpPr/>
            <p:nvPr/>
          </p:nvCxnSpPr>
          <p:spPr>
            <a:xfrm>
              <a:off x="2833" y="1363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5" name="Google Shape;2405;p33"/>
            <p:cNvCxnSpPr/>
            <p:nvPr/>
          </p:nvCxnSpPr>
          <p:spPr>
            <a:xfrm>
              <a:off x="2835" y="1538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6" name="Google Shape;2406;p33"/>
            <p:cNvCxnSpPr/>
            <p:nvPr/>
          </p:nvCxnSpPr>
          <p:spPr>
            <a:xfrm>
              <a:off x="2834" y="1718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7" name="Google Shape;2407;p33"/>
            <p:cNvCxnSpPr/>
            <p:nvPr/>
          </p:nvCxnSpPr>
          <p:spPr>
            <a:xfrm>
              <a:off x="2834" y="1903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8" name="Google Shape;2408;p33"/>
            <p:cNvCxnSpPr/>
            <p:nvPr/>
          </p:nvCxnSpPr>
          <p:spPr>
            <a:xfrm>
              <a:off x="2833" y="2083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09" name="Google Shape;2409;p33"/>
            <p:cNvCxnSpPr/>
            <p:nvPr/>
          </p:nvCxnSpPr>
          <p:spPr>
            <a:xfrm>
              <a:off x="2834" y="2257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10" name="Google Shape;2410;p33"/>
            <p:cNvCxnSpPr/>
            <p:nvPr/>
          </p:nvCxnSpPr>
          <p:spPr>
            <a:xfrm>
              <a:off x="2833" y="2437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11" name="Google Shape;2411;p33"/>
            <p:cNvCxnSpPr/>
            <p:nvPr/>
          </p:nvCxnSpPr>
          <p:spPr>
            <a:xfrm>
              <a:off x="2833" y="2622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12" name="Google Shape;2412;p33"/>
            <p:cNvCxnSpPr/>
            <p:nvPr/>
          </p:nvCxnSpPr>
          <p:spPr>
            <a:xfrm>
              <a:off x="2832" y="2802"/>
              <a:ext cx="188" cy="195"/>
            </a:xfrm>
            <a:prstGeom prst="straightConnector1">
              <a:avLst/>
            </a:prstGeom>
            <a:noFill/>
            <a:ln cap="flat" cmpd="sng" w="12700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2413" name="Google Shape;2413;p33"/>
          <p:cNvCxnSpPr/>
          <p:nvPr/>
        </p:nvCxnSpPr>
        <p:spPr>
          <a:xfrm rot="10800000">
            <a:off x="9270549" y="3010909"/>
            <a:ext cx="1388609" cy="15629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414" name="Google Shape;2414;p33"/>
          <p:cNvSpPr/>
          <p:nvPr/>
        </p:nvSpPr>
        <p:spPr>
          <a:xfrm>
            <a:off x="9560007" y="4096000"/>
            <a:ext cx="71755" cy="71713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15" name="Google Shape;2415;p33"/>
          <p:cNvGrpSpPr/>
          <p:nvPr/>
        </p:nvGrpSpPr>
        <p:grpSpPr>
          <a:xfrm>
            <a:off x="9621254" y="3010902"/>
            <a:ext cx="1038000" cy="1095600"/>
            <a:chOff x="8175282" y="3457180"/>
            <a:chExt cx="1038000" cy="1095600"/>
          </a:xfrm>
        </p:grpSpPr>
        <p:cxnSp>
          <p:nvCxnSpPr>
            <p:cNvPr id="2416" name="Google Shape;2416;p33"/>
            <p:cNvCxnSpPr>
              <a:stCxn id="2414" idx="7"/>
            </p:cNvCxnSpPr>
            <p:nvPr/>
          </p:nvCxnSpPr>
          <p:spPr>
            <a:xfrm flipH="1" rot="10800000">
              <a:off x="8175282" y="3457180"/>
              <a:ext cx="1038000" cy="1095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17" name="Google Shape;2417;p33"/>
            <p:cNvCxnSpPr/>
            <p:nvPr/>
          </p:nvCxnSpPr>
          <p:spPr>
            <a:xfrm flipH="1" rot="10800000">
              <a:off x="8652407" y="3861678"/>
              <a:ext cx="165937" cy="180458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418" name="Google Shape;2418;p33"/>
          <p:cNvSpPr txBox="1"/>
          <p:nvPr/>
        </p:nvSpPr>
        <p:spPr>
          <a:xfrm>
            <a:off x="9160360" y="3892581"/>
            <a:ext cx="220379" cy="23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33"/>
          <p:cNvSpPr txBox="1"/>
          <p:nvPr/>
        </p:nvSpPr>
        <p:spPr>
          <a:xfrm>
            <a:off x="10980253" y="2799783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0" name="Google Shape;2420;p33"/>
          <p:cNvSpPr txBox="1"/>
          <p:nvPr/>
        </p:nvSpPr>
        <p:spPr>
          <a:xfrm>
            <a:off x="10989944" y="3412990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1" name="Google Shape;2421;p33"/>
          <p:cNvSpPr txBox="1"/>
          <p:nvPr/>
        </p:nvSpPr>
        <p:spPr>
          <a:xfrm>
            <a:off x="10519829" y="3078886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2" name="Google Shape;2422;p33"/>
          <p:cNvSpPr txBox="1"/>
          <p:nvPr/>
        </p:nvSpPr>
        <p:spPr>
          <a:xfrm>
            <a:off x="10519829" y="2744167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23" name="Google Shape;2423;p33"/>
          <p:cNvGrpSpPr/>
          <p:nvPr/>
        </p:nvGrpSpPr>
        <p:grpSpPr>
          <a:xfrm>
            <a:off x="9621254" y="3352902"/>
            <a:ext cx="1027500" cy="753600"/>
            <a:chOff x="9076787" y="4041461"/>
            <a:chExt cx="1027500" cy="753600"/>
          </a:xfrm>
        </p:grpSpPr>
        <p:cxnSp>
          <p:nvCxnSpPr>
            <p:cNvPr id="2424" name="Google Shape;2424;p33"/>
            <p:cNvCxnSpPr>
              <a:stCxn id="2414" idx="7"/>
              <a:endCxn id="2408" idx="0"/>
            </p:cNvCxnSpPr>
            <p:nvPr/>
          </p:nvCxnSpPr>
          <p:spPr>
            <a:xfrm flipH="1" rot="10800000">
              <a:off x="9076787" y="4041461"/>
              <a:ext cx="1027500" cy="7536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25" name="Google Shape;2425;p33"/>
            <p:cNvCxnSpPr/>
            <p:nvPr/>
          </p:nvCxnSpPr>
          <p:spPr>
            <a:xfrm flipH="1" rot="10800000">
              <a:off x="9551755" y="4271877"/>
              <a:ext cx="238973" cy="173438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426" name="Google Shape;2426;p33"/>
          <p:cNvCxnSpPr/>
          <p:nvPr/>
        </p:nvCxnSpPr>
        <p:spPr>
          <a:xfrm rot="10800000">
            <a:off x="9265296" y="3339446"/>
            <a:ext cx="1388609" cy="15629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427" name="Google Shape;2427;p33"/>
          <p:cNvSpPr txBox="1"/>
          <p:nvPr/>
        </p:nvSpPr>
        <p:spPr>
          <a:xfrm>
            <a:off x="493445" y="2088698"/>
            <a:ext cx="609216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trace la normale à chaque point d’incidence.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8" name="Google Shape;2428;p33"/>
          <p:cNvSpPr/>
          <p:nvPr/>
        </p:nvSpPr>
        <p:spPr>
          <a:xfrm rot="-9783096">
            <a:off x="9980106" y="3158124"/>
            <a:ext cx="458235" cy="538385"/>
          </a:xfrm>
          <a:prstGeom prst="arc">
            <a:avLst>
              <a:gd fmla="val 15196060" name="adj1"/>
              <a:gd fmla="val 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9" name="Google Shape;2429;p33"/>
          <p:cNvSpPr/>
          <p:nvPr/>
        </p:nvSpPr>
        <p:spPr>
          <a:xfrm rot="-9783096">
            <a:off x="10070852" y="2816511"/>
            <a:ext cx="458235" cy="538385"/>
          </a:xfrm>
          <a:prstGeom prst="arc">
            <a:avLst>
              <a:gd fmla="val 14360931" name="adj1"/>
              <a:gd fmla="val 0" name="adj2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0" name="Google Shape;2430;p33"/>
          <p:cNvSpPr txBox="1"/>
          <p:nvPr/>
        </p:nvSpPr>
        <p:spPr>
          <a:xfrm>
            <a:off x="9699476" y="3276035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1" name="Google Shape;2431;p33"/>
          <p:cNvSpPr txBox="1"/>
          <p:nvPr/>
        </p:nvSpPr>
        <p:spPr>
          <a:xfrm>
            <a:off x="9762633" y="2893808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2" name="Google Shape;2432;p33"/>
          <p:cNvSpPr/>
          <p:nvPr/>
        </p:nvSpPr>
        <p:spPr>
          <a:xfrm>
            <a:off x="11784829" y="169517"/>
            <a:ext cx="308093" cy="2675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433" name="Google Shape;2433;p3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je passe au tracé des rayons réfléchis correspondant aux rayons incidents.</a:t>
            </a:r>
            <a:endParaRPr/>
          </a:p>
        </p:txBody>
      </p:sp>
      <p:sp>
        <p:nvSpPr>
          <p:cNvPr id="2434" name="Google Shape;2434;p3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5238"/>
              <a:buNone/>
            </a:pPr>
            <a:r>
              <a:rPr lang="fr-FR"/>
              <a:t>L’enseignant.e lit la consigne Il explique ce qui est demandé .Utiliser le tableau avec une règle , une équerre et un rapporteur en parallèle avec la projection en verbalisant toutes les actions.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8" name="Shape 2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9" name="Google Shape;243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440" name="Google Shape;2440;p34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441" name="Google Shape;2441;p34"/>
          <p:cNvSpPr txBox="1"/>
          <p:nvPr/>
        </p:nvSpPr>
        <p:spPr>
          <a:xfrm>
            <a:off x="736043" y="1971982"/>
            <a:ext cx="597945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prolonge les rayons réfléchis.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2" name="Google Shape;2442;p34"/>
          <p:cNvPicPr preferRelativeResize="0"/>
          <p:nvPr/>
        </p:nvPicPr>
        <p:blipFill rotWithShape="1">
          <a:blip r:embed="rId4">
            <a:alphaModFix/>
          </a:blip>
          <a:srcRect b="53607" l="12477" r="12868" t="40384"/>
          <a:stretch/>
        </p:blipFill>
        <p:spPr>
          <a:xfrm>
            <a:off x="2977755" y="976353"/>
            <a:ext cx="8892432" cy="6037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43" name="Google Shape;2443;p34"/>
          <p:cNvGrpSpPr/>
          <p:nvPr/>
        </p:nvGrpSpPr>
        <p:grpSpPr>
          <a:xfrm>
            <a:off x="4976470" y="1451704"/>
            <a:ext cx="2401448" cy="3171106"/>
            <a:chOff x="9160360" y="1648399"/>
            <a:chExt cx="1902512" cy="2522147"/>
          </a:xfrm>
        </p:grpSpPr>
        <p:grpSp>
          <p:nvGrpSpPr>
            <p:cNvPr id="2444" name="Google Shape;2444;p34"/>
            <p:cNvGrpSpPr/>
            <p:nvPr/>
          </p:nvGrpSpPr>
          <p:grpSpPr>
            <a:xfrm rot="1504406">
              <a:off x="9606385" y="1846015"/>
              <a:ext cx="1222967" cy="1305642"/>
              <a:chOff x="5021515" y="4712763"/>
              <a:chExt cx="1222967" cy="1305642"/>
            </a:xfrm>
          </p:grpSpPr>
          <p:cxnSp>
            <p:nvCxnSpPr>
              <p:cNvPr id="2445" name="Google Shape;2445;p34"/>
              <p:cNvCxnSpPr/>
              <p:nvPr/>
            </p:nvCxnSpPr>
            <p:spPr>
              <a:xfrm rot="9295594">
                <a:off x="5200416" y="4847236"/>
                <a:ext cx="865165" cy="1036695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C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46" name="Google Shape;2446;p34"/>
              <p:cNvCxnSpPr/>
              <p:nvPr/>
            </p:nvCxnSpPr>
            <p:spPr>
              <a:xfrm rot="9295594">
                <a:off x="5826441" y="5394713"/>
                <a:ext cx="138279" cy="18529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C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grpSp>
          <p:nvGrpSpPr>
            <p:cNvPr id="2447" name="Google Shape;2447;p34"/>
            <p:cNvGrpSpPr/>
            <p:nvPr/>
          </p:nvGrpSpPr>
          <p:grpSpPr>
            <a:xfrm rot="650482">
              <a:off x="9399131" y="2272064"/>
              <a:ext cx="1328890" cy="1186943"/>
              <a:chOff x="4118878" y="4802089"/>
              <a:chExt cx="1328890" cy="1186943"/>
            </a:xfrm>
          </p:grpSpPr>
          <p:cxnSp>
            <p:nvCxnSpPr>
              <p:cNvPr id="2448" name="Google Shape;2448;p34"/>
              <p:cNvCxnSpPr/>
              <p:nvPr/>
            </p:nvCxnSpPr>
            <p:spPr>
              <a:xfrm rot="10800000">
                <a:off x="4903831" y="5458532"/>
                <a:ext cx="179705" cy="108045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C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cxnSp>
            <p:nvCxnSpPr>
              <p:cNvPr id="2449" name="Google Shape;2449;p34"/>
              <p:cNvCxnSpPr/>
              <p:nvPr/>
            </p:nvCxnSpPr>
            <p:spPr>
              <a:xfrm rot="10149518">
                <a:off x="4201173" y="4902791"/>
                <a:ext cx="1164300" cy="98553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C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2450" name="Google Shape;2450;p34"/>
            <p:cNvGrpSpPr/>
            <p:nvPr/>
          </p:nvGrpSpPr>
          <p:grpSpPr>
            <a:xfrm>
              <a:off x="10647572" y="2221529"/>
              <a:ext cx="205990" cy="1949017"/>
              <a:chOff x="2832" y="818"/>
              <a:chExt cx="191" cy="2179"/>
            </a:xfrm>
          </p:grpSpPr>
          <p:cxnSp>
            <p:nvCxnSpPr>
              <p:cNvPr id="2451" name="Google Shape;2451;p34"/>
              <p:cNvCxnSpPr/>
              <p:nvPr/>
            </p:nvCxnSpPr>
            <p:spPr>
              <a:xfrm>
                <a:off x="2835" y="825"/>
                <a:ext cx="0" cy="2153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52" name="Google Shape;2452;p34"/>
              <p:cNvCxnSpPr/>
              <p:nvPr/>
            </p:nvCxnSpPr>
            <p:spPr>
              <a:xfrm>
                <a:off x="2835" y="8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53" name="Google Shape;2453;p34"/>
              <p:cNvCxnSpPr/>
              <p:nvPr/>
            </p:nvCxnSpPr>
            <p:spPr>
              <a:xfrm>
                <a:off x="2834" y="99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54" name="Google Shape;2454;p34"/>
              <p:cNvCxnSpPr/>
              <p:nvPr/>
            </p:nvCxnSpPr>
            <p:spPr>
              <a:xfrm>
                <a:off x="2834" y="11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55" name="Google Shape;2455;p34"/>
              <p:cNvCxnSpPr/>
              <p:nvPr/>
            </p:nvCxnSpPr>
            <p:spPr>
              <a:xfrm>
                <a:off x="2833" y="136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56" name="Google Shape;2456;p34"/>
              <p:cNvCxnSpPr/>
              <p:nvPr/>
            </p:nvCxnSpPr>
            <p:spPr>
              <a:xfrm>
                <a:off x="2835" y="153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57" name="Google Shape;2457;p34"/>
              <p:cNvCxnSpPr/>
              <p:nvPr/>
            </p:nvCxnSpPr>
            <p:spPr>
              <a:xfrm>
                <a:off x="2834" y="17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58" name="Google Shape;2458;p34"/>
              <p:cNvCxnSpPr/>
              <p:nvPr/>
            </p:nvCxnSpPr>
            <p:spPr>
              <a:xfrm>
                <a:off x="2834" y="190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59" name="Google Shape;2459;p34"/>
              <p:cNvCxnSpPr/>
              <p:nvPr/>
            </p:nvCxnSpPr>
            <p:spPr>
              <a:xfrm>
                <a:off x="2833" y="20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60" name="Google Shape;2460;p34"/>
              <p:cNvCxnSpPr/>
              <p:nvPr/>
            </p:nvCxnSpPr>
            <p:spPr>
              <a:xfrm>
                <a:off x="2834" y="225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61" name="Google Shape;2461;p34"/>
              <p:cNvCxnSpPr/>
              <p:nvPr/>
            </p:nvCxnSpPr>
            <p:spPr>
              <a:xfrm>
                <a:off x="2833" y="243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62" name="Google Shape;2462;p34"/>
              <p:cNvCxnSpPr/>
              <p:nvPr/>
            </p:nvCxnSpPr>
            <p:spPr>
              <a:xfrm>
                <a:off x="2833" y="262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63" name="Google Shape;2463;p34"/>
              <p:cNvCxnSpPr/>
              <p:nvPr/>
            </p:nvCxnSpPr>
            <p:spPr>
              <a:xfrm>
                <a:off x="2832" y="280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cxnSp>
          <p:nvCxnSpPr>
            <p:cNvPr id="2464" name="Google Shape;2464;p34"/>
            <p:cNvCxnSpPr/>
            <p:nvPr/>
          </p:nvCxnSpPr>
          <p:spPr>
            <a:xfrm rot="10800000">
              <a:off x="9270549" y="3010909"/>
              <a:ext cx="1388609" cy="15629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2465" name="Google Shape;2465;p34"/>
            <p:cNvSpPr/>
            <p:nvPr/>
          </p:nvSpPr>
          <p:spPr>
            <a:xfrm>
              <a:off x="9560007" y="4096000"/>
              <a:ext cx="71755" cy="71713"/>
            </a:xfrm>
            <a:prstGeom prst="ellipse">
              <a:avLst/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66" name="Google Shape;2466;p34"/>
            <p:cNvGrpSpPr/>
            <p:nvPr/>
          </p:nvGrpSpPr>
          <p:grpSpPr>
            <a:xfrm>
              <a:off x="9621254" y="3010902"/>
              <a:ext cx="1038000" cy="1095600"/>
              <a:chOff x="8175282" y="3457180"/>
              <a:chExt cx="1038000" cy="1095600"/>
            </a:xfrm>
          </p:grpSpPr>
          <p:cxnSp>
            <p:nvCxnSpPr>
              <p:cNvPr id="2467" name="Google Shape;2467;p34"/>
              <p:cNvCxnSpPr>
                <a:stCxn id="2465" idx="7"/>
              </p:cNvCxnSpPr>
              <p:nvPr/>
            </p:nvCxnSpPr>
            <p:spPr>
              <a:xfrm flipH="1" rot="10800000">
                <a:off x="8175282" y="3457180"/>
                <a:ext cx="1038000" cy="1095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68" name="Google Shape;2468;p34"/>
              <p:cNvCxnSpPr/>
              <p:nvPr/>
            </p:nvCxnSpPr>
            <p:spPr>
              <a:xfrm flipH="1" rot="10800000">
                <a:off x="8652407" y="3861678"/>
                <a:ext cx="165937" cy="180458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sp>
          <p:nvSpPr>
            <p:cNvPr id="2469" name="Google Shape;2469;p34"/>
            <p:cNvSpPr txBox="1"/>
            <p:nvPr/>
          </p:nvSpPr>
          <p:spPr>
            <a:xfrm>
              <a:off x="9160360" y="3892581"/>
              <a:ext cx="220379" cy="233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endPara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34"/>
            <p:cNvSpPr txBox="1"/>
            <p:nvPr/>
          </p:nvSpPr>
          <p:spPr>
            <a:xfrm>
              <a:off x="10666872" y="2743054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baseline="-25000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1" name="Google Shape;2471;p34"/>
            <p:cNvSpPr txBox="1"/>
            <p:nvPr/>
          </p:nvSpPr>
          <p:spPr>
            <a:xfrm>
              <a:off x="10507498" y="3377932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baseline="-25000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2" name="Google Shape;2472;p34"/>
            <p:cNvSpPr txBox="1"/>
            <p:nvPr/>
          </p:nvSpPr>
          <p:spPr>
            <a:xfrm>
              <a:off x="10547963" y="3114191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b="1"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3" name="Google Shape;2473;p34"/>
            <p:cNvSpPr txBox="1"/>
            <p:nvPr/>
          </p:nvSpPr>
          <p:spPr>
            <a:xfrm>
              <a:off x="10547963" y="2772411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b="1"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74" name="Google Shape;2474;p34"/>
            <p:cNvGrpSpPr/>
            <p:nvPr/>
          </p:nvGrpSpPr>
          <p:grpSpPr>
            <a:xfrm>
              <a:off x="9613539" y="3358693"/>
              <a:ext cx="1027396" cy="753488"/>
              <a:chOff x="9069072" y="4047252"/>
              <a:chExt cx="1027396" cy="753488"/>
            </a:xfrm>
          </p:grpSpPr>
          <p:cxnSp>
            <p:nvCxnSpPr>
              <p:cNvPr id="2475" name="Google Shape;2475;p34"/>
              <p:cNvCxnSpPr/>
              <p:nvPr/>
            </p:nvCxnSpPr>
            <p:spPr>
              <a:xfrm flipH="1" rot="10800000">
                <a:off x="9069072" y="4047252"/>
                <a:ext cx="1027396" cy="753488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76" name="Google Shape;2476;p34"/>
              <p:cNvCxnSpPr/>
              <p:nvPr/>
            </p:nvCxnSpPr>
            <p:spPr>
              <a:xfrm flipH="1" rot="10800000">
                <a:off x="9551755" y="4271877"/>
                <a:ext cx="238973" cy="173438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cxnSp>
          <p:nvCxnSpPr>
            <p:cNvPr id="2477" name="Google Shape;2477;p34"/>
            <p:cNvCxnSpPr/>
            <p:nvPr/>
          </p:nvCxnSpPr>
          <p:spPr>
            <a:xfrm rot="10800000">
              <a:off x="9265296" y="3339446"/>
              <a:ext cx="1388609" cy="15629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2478" name="Google Shape;2478;p34"/>
            <p:cNvSpPr/>
            <p:nvPr/>
          </p:nvSpPr>
          <p:spPr>
            <a:xfrm rot="-9783096">
              <a:off x="9980106" y="3158124"/>
              <a:ext cx="458235" cy="538385"/>
            </a:xfrm>
            <a:prstGeom prst="arc">
              <a:avLst>
                <a:gd fmla="val 15196060" name="adj1"/>
                <a:gd fmla="val 0" name="adj2"/>
              </a:avLst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9" name="Google Shape;2479;p34"/>
            <p:cNvSpPr/>
            <p:nvPr/>
          </p:nvSpPr>
          <p:spPr>
            <a:xfrm rot="-9783096">
              <a:off x="10070852" y="2816511"/>
              <a:ext cx="458235" cy="538385"/>
            </a:xfrm>
            <a:prstGeom prst="arc">
              <a:avLst>
                <a:gd fmla="val 14360931" name="adj1"/>
                <a:gd fmla="val 0" name="adj2"/>
              </a:avLst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0" name="Google Shape;2480;p34"/>
            <p:cNvSpPr txBox="1"/>
            <p:nvPr/>
          </p:nvSpPr>
          <p:spPr>
            <a:xfrm>
              <a:off x="9699476" y="3276035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baseline="-25000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1" name="Google Shape;2481;p34"/>
            <p:cNvSpPr txBox="1"/>
            <p:nvPr/>
          </p:nvSpPr>
          <p:spPr>
            <a:xfrm>
              <a:off x="9762633" y="2893808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baseline="-25000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482" name="Google Shape;2482;p34"/>
          <p:cNvCxnSpPr/>
          <p:nvPr/>
        </p:nvCxnSpPr>
        <p:spPr>
          <a:xfrm>
            <a:off x="6882826" y="3195691"/>
            <a:ext cx="1855086" cy="2165382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483" name="Google Shape;2483;p34"/>
          <p:cNvCxnSpPr/>
          <p:nvPr/>
        </p:nvCxnSpPr>
        <p:spPr>
          <a:xfrm>
            <a:off x="6840686" y="3609625"/>
            <a:ext cx="1856469" cy="1484861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484" name="Google Shape;2484;p34"/>
          <p:cNvSpPr/>
          <p:nvPr/>
        </p:nvSpPr>
        <p:spPr>
          <a:xfrm>
            <a:off x="11784829" y="169517"/>
            <a:ext cx="308093" cy="2675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485" name="Google Shape;2485;p3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L’étape suivante consiste à prolonger les rayons réfléchis pour pouvoir positionner l’image S’ de S.</a:t>
            </a:r>
            <a:endParaRPr/>
          </a:p>
        </p:txBody>
      </p:sp>
      <p:sp>
        <p:nvSpPr>
          <p:cNvPr id="2486" name="Google Shape;2486;p3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lit la consigne Il explique ce qui est demandé .Utiliser le tableau avec une règle en parallèle avec la projection en verbalisant toutes les actions.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0" name="Shape 2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1" name="Google Shape;249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492" name="Google Shape;2492;p35"/>
          <p:cNvSpPr/>
          <p:nvPr/>
        </p:nvSpPr>
        <p:spPr>
          <a:xfrm>
            <a:off x="382321" y="1132419"/>
            <a:ext cx="2500008" cy="40835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Tâche principale</a:t>
            </a:r>
            <a:endParaRPr/>
          </a:p>
        </p:txBody>
      </p:sp>
      <p:sp>
        <p:nvSpPr>
          <p:cNvPr id="2493" name="Google Shape;2493;p35"/>
          <p:cNvSpPr txBox="1"/>
          <p:nvPr/>
        </p:nvSpPr>
        <p:spPr>
          <a:xfrm>
            <a:off x="369239" y="2153093"/>
            <a:ext cx="597945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fr-FR" sz="2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S’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 point S est  </a:t>
            </a:r>
            <a:r>
              <a:rPr b="1" lang="fr-FR" sz="24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l’intersection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prolongements des rayons réfléchis.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4" name="Google Shape;2494;p35"/>
          <p:cNvPicPr preferRelativeResize="0"/>
          <p:nvPr/>
        </p:nvPicPr>
        <p:blipFill rotWithShape="1">
          <a:blip r:embed="rId4">
            <a:alphaModFix/>
          </a:blip>
          <a:srcRect b="21087" l="12240" r="13829" t="72486"/>
          <a:stretch/>
        </p:blipFill>
        <p:spPr>
          <a:xfrm>
            <a:off x="2882329" y="992265"/>
            <a:ext cx="8718000" cy="639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5" name="Google Shape;2495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03423">
            <a:off x="6786231" y="1605790"/>
            <a:ext cx="562412" cy="50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96" name="Google Shape;2496;p35"/>
          <p:cNvGrpSpPr/>
          <p:nvPr/>
        </p:nvGrpSpPr>
        <p:grpSpPr>
          <a:xfrm>
            <a:off x="6708554" y="1386619"/>
            <a:ext cx="2401448" cy="3171106"/>
            <a:chOff x="9160360" y="1648399"/>
            <a:chExt cx="1902512" cy="2522147"/>
          </a:xfrm>
        </p:grpSpPr>
        <p:grpSp>
          <p:nvGrpSpPr>
            <p:cNvPr id="2497" name="Google Shape;2497;p35"/>
            <p:cNvGrpSpPr/>
            <p:nvPr/>
          </p:nvGrpSpPr>
          <p:grpSpPr>
            <a:xfrm rot="1504406">
              <a:off x="9606385" y="1846015"/>
              <a:ext cx="1222967" cy="1305642"/>
              <a:chOff x="5021515" y="4712763"/>
              <a:chExt cx="1222967" cy="1305642"/>
            </a:xfrm>
          </p:grpSpPr>
          <p:cxnSp>
            <p:nvCxnSpPr>
              <p:cNvPr id="2498" name="Google Shape;2498;p35"/>
              <p:cNvCxnSpPr/>
              <p:nvPr/>
            </p:nvCxnSpPr>
            <p:spPr>
              <a:xfrm rot="9295594">
                <a:off x="5200416" y="4847236"/>
                <a:ext cx="865165" cy="1036695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C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99" name="Google Shape;2499;p35"/>
              <p:cNvCxnSpPr/>
              <p:nvPr/>
            </p:nvCxnSpPr>
            <p:spPr>
              <a:xfrm rot="9295594">
                <a:off x="5826441" y="5394713"/>
                <a:ext cx="138279" cy="18529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C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grpSp>
          <p:nvGrpSpPr>
            <p:cNvPr id="2500" name="Google Shape;2500;p35"/>
            <p:cNvGrpSpPr/>
            <p:nvPr/>
          </p:nvGrpSpPr>
          <p:grpSpPr>
            <a:xfrm rot="650482">
              <a:off x="9399131" y="2272064"/>
              <a:ext cx="1328890" cy="1186943"/>
              <a:chOff x="4118878" y="4802089"/>
              <a:chExt cx="1328890" cy="1186943"/>
            </a:xfrm>
          </p:grpSpPr>
          <p:cxnSp>
            <p:nvCxnSpPr>
              <p:cNvPr id="2501" name="Google Shape;2501;p35"/>
              <p:cNvCxnSpPr/>
              <p:nvPr/>
            </p:nvCxnSpPr>
            <p:spPr>
              <a:xfrm rot="10800000">
                <a:off x="4903831" y="5458532"/>
                <a:ext cx="179705" cy="108045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C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cxnSp>
            <p:nvCxnSpPr>
              <p:cNvPr id="2502" name="Google Shape;2502;p35"/>
              <p:cNvCxnSpPr/>
              <p:nvPr/>
            </p:nvCxnSpPr>
            <p:spPr>
              <a:xfrm rot="10149518">
                <a:off x="4201173" y="4902791"/>
                <a:ext cx="1164300" cy="985539"/>
              </a:xfrm>
              <a:prstGeom prst="straightConnector1">
                <a:avLst/>
              </a:prstGeom>
              <a:noFill/>
              <a:ln cap="flat" cmpd="sng" w="28575">
                <a:solidFill>
                  <a:srgbClr val="FFC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2503" name="Google Shape;2503;p35"/>
            <p:cNvGrpSpPr/>
            <p:nvPr/>
          </p:nvGrpSpPr>
          <p:grpSpPr>
            <a:xfrm>
              <a:off x="10647572" y="2221529"/>
              <a:ext cx="205990" cy="1949017"/>
              <a:chOff x="2832" y="818"/>
              <a:chExt cx="191" cy="2179"/>
            </a:xfrm>
          </p:grpSpPr>
          <p:cxnSp>
            <p:nvCxnSpPr>
              <p:cNvPr id="2504" name="Google Shape;2504;p35"/>
              <p:cNvCxnSpPr/>
              <p:nvPr/>
            </p:nvCxnSpPr>
            <p:spPr>
              <a:xfrm>
                <a:off x="2835" y="825"/>
                <a:ext cx="0" cy="2153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05" name="Google Shape;2505;p35"/>
              <p:cNvCxnSpPr/>
              <p:nvPr/>
            </p:nvCxnSpPr>
            <p:spPr>
              <a:xfrm>
                <a:off x="2835" y="8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06" name="Google Shape;2506;p35"/>
              <p:cNvCxnSpPr/>
              <p:nvPr/>
            </p:nvCxnSpPr>
            <p:spPr>
              <a:xfrm>
                <a:off x="2834" y="99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07" name="Google Shape;2507;p35"/>
              <p:cNvCxnSpPr/>
              <p:nvPr/>
            </p:nvCxnSpPr>
            <p:spPr>
              <a:xfrm>
                <a:off x="2834" y="11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08" name="Google Shape;2508;p35"/>
              <p:cNvCxnSpPr/>
              <p:nvPr/>
            </p:nvCxnSpPr>
            <p:spPr>
              <a:xfrm>
                <a:off x="2833" y="136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09" name="Google Shape;2509;p35"/>
              <p:cNvCxnSpPr/>
              <p:nvPr/>
            </p:nvCxnSpPr>
            <p:spPr>
              <a:xfrm>
                <a:off x="2835" y="153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10" name="Google Shape;2510;p35"/>
              <p:cNvCxnSpPr/>
              <p:nvPr/>
            </p:nvCxnSpPr>
            <p:spPr>
              <a:xfrm>
                <a:off x="2834" y="17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11" name="Google Shape;2511;p35"/>
              <p:cNvCxnSpPr/>
              <p:nvPr/>
            </p:nvCxnSpPr>
            <p:spPr>
              <a:xfrm>
                <a:off x="2834" y="190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12" name="Google Shape;2512;p35"/>
              <p:cNvCxnSpPr/>
              <p:nvPr/>
            </p:nvCxnSpPr>
            <p:spPr>
              <a:xfrm>
                <a:off x="2833" y="20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13" name="Google Shape;2513;p35"/>
              <p:cNvCxnSpPr/>
              <p:nvPr/>
            </p:nvCxnSpPr>
            <p:spPr>
              <a:xfrm>
                <a:off x="2834" y="225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14" name="Google Shape;2514;p35"/>
              <p:cNvCxnSpPr/>
              <p:nvPr/>
            </p:nvCxnSpPr>
            <p:spPr>
              <a:xfrm>
                <a:off x="2833" y="243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15" name="Google Shape;2515;p35"/>
              <p:cNvCxnSpPr/>
              <p:nvPr/>
            </p:nvCxnSpPr>
            <p:spPr>
              <a:xfrm>
                <a:off x="2833" y="262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16" name="Google Shape;2516;p35"/>
              <p:cNvCxnSpPr/>
              <p:nvPr/>
            </p:nvCxnSpPr>
            <p:spPr>
              <a:xfrm>
                <a:off x="2832" y="280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cxnSp>
          <p:nvCxnSpPr>
            <p:cNvPr id="2517" name="Google Shape;2517;p35"/>
            <p:cNvCxnSpPr/>
            <p:nvPr/>
          </p:nvCxnSpPr>
          <p:spPr>
            <a:xfrm rot="10800000">
              <a:off x="9270549" y="3010909"/>
              <a:ext cx="1388609" cy="15629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2518" name="Google Shape;2518;p35"/>
            <p:cNvSpPr/>
            <p:nvPr/>
          </p:nvSpPr>
          <p:spPr>
            <a:xfrm>
              <a:off x="9560007" y="4096000"/>
              <a:ext cx="71755" cy="71713"/>
            </a:xfrm>
            <a:prstGeom prst="ellipse">
              <a:avLst/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19" name="Google Shape;2519;p35"/>
            <p:cNvGrpSpPr/>
            <p:nvPr/>
          </p:nvGrpSpPr>
          <p:grpSpPr>
            <a:xfrm>
              <a:off x="9621254" y="3010902"/>
              <a:ext cx="1038000" cy="1095600"/>
              <a:chOff x="8175282" y="3457180"/>
              <a:chExt cx="1038000" cy="1095600"/>
            </a:xfrm>
          </p:grpSpPr>
          <p:cxnSp>
            <p:nvCxnSpPr>
              <p:cNvPr id="2520" name="Google Shape;2520;p35"/>
              <p:cNvCxnSpPr>
                <a:stCxn id="2518" idx="7"/>
              </p:cNvCxnSpPr>
              <p:nvPr/>
            </p:nvCxnSpPr>
            <p:spPr>
              <a:xfrm flipH="1" rot="10800000">
                <a:off x="8175282" y="3457180"/>
                <a:ext cx="1038000" cy="10956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21" name="Google Shape;2521;p35"/>
              <p:cNvCxnSpPr/>
              <p:nvPr/>
            </p:nvCxnSpPr>
            <p:spPr>
              <a:xfrm flipH="1" rot="10800000">
                <a:off x="8652407" y="3861678"/>
                <a:ext cx="165937" cy="180458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sp>
          <p:nvSpPr>
            <p:cNvPr id="2522" name="Google Shape;2522;p35"/>
            <p:cNvSpPr txBox="1"/>
            <p:nvPr/>
          </p:nvSpPr>
          <p:spPr>
            <a:xfrm>
              <a:off x="9160360" y="3892581"/>
              <a:ext cx="220379" cy="233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endParaRPr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35"/>
            <p:cNvSpPr txBox="1"/>
            <p:nvPr/>
          </p:nvSpPr>
          <p:spPr>
            <a:xfrm>
              <a:off x="10666872" y="2743054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baseline="-25000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4" name="Google Shape;2524;p35"/>
            <p:cNvSpPr txBox="1"/>
            <p:nvPr/>
          </p:nvSpPr>
          <p:spPr>
            <a:xfrm>
              <a:off x="10507498" y="3377932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baseline="-25000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5" name="Google Shape;2525;p35"/>
            <p:cNvSpPr txBox="1"/>
            <p:nvPr/>
          </p:nvSpPr>
          <p:spPr>
            <a:xfrm>
              <a:off x="10547963" y="3114191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b="1"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6" name="Google Shape;2526;p35"/>
            <p:cNvSpPr txBox="1"/>
            <p:nvPr/>
          </p:nvSpPr>
          <p:spPr>
            <a:xfrm>
              <a:off x="10547963" y="2772411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b="1"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27" name="Google Shape;2527;p35"/>
            <p:cNvGrpSpPr/>
            <p:nvPr/>
          </p:nvGrpSpPr>
          <p:grpSpPr>
            <a:xfrm>
              <a:off x="9613539" y="3358693"/>
              <a:ext cx="1027396" cy="753488"/>
              <a:chOff x="9069072" y="4047252"/>
              <a:chExt cx="1027396" cy="753488"/>
            </a:xfrm>
          </p:grpSpPr>
          <p:cxnSp>
            <p:nvCxnSpPr>
              <p:cNvPr id="2528" name="Google Shape;2528;p35"/>
              <p:cNvCxnSpPr/>
              <p:nvPr/>
            </p:nvCxnSpPr>
            <p:spPr>
              <a:xfrm flipH="1" rot="10800000">
                <a:off x="9069072" y="4047252"/>
                <a:ext cx="1027396" cy="753488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29" name="Google Shape;2529;p35"/>
              <p:cNvCxnSpPr/>
              <p:nvPr/>
            </p:nvCxnSpPr>
            <p:spPr>
              <a:xfrm flipH="1" rot="10800000">
                <a:off x="9551755" y="4271877"/>
                <a:ext cx="238973" cy="173438"/>
              </a:xfrm>
              <a:prstGeom prst="straightConnector1">
                <a:avLst/>
              </a:prstGeom>
              <a:noFill/>
              <a:ln cap="flat" cmpd="sng" w="9525">
                <a:solidFill>
                  <a:srgbClr val="FF0000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cxnSp>
          <p:nvCxnSpPr>
            <p:cNvPr id="2530" name="Google Shape;2530;p35"/>
            <p:cNvCxnSpPr/>
            <p:nvPr/>
          </p:nvCxnSpPr>
          <p:spPr>
            <a:xfrm rot="10800000">
              <a:off x="9265296" y="3339446"/>
              <a:ext cx="1388609" cy="15629"/>
            </a:xfrm>
            <a:prstGeom prst="straightConnector1">
              <a:avLst/>
            </a:prstGeom>
            <a:noFill/>
            <a:ln cap="flat" cmpd="sng" w="28575">
              <a:solidFill>
                <a:srgbClr val="00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2531" name="Google Shape;2531;p35"/>
            <p:cNvSpPr/>
            <p:nvPr/>
          </p:nvSpPr>
          <p:spPr>
            <a:xfrm rot="-9783096">
              <a:off x="9980106" y="3158124"/>
              <a:ext cx="458235" cy="538385"/>
            </a:xfrm>
            <a:prstGeom prst="arc">
              <a:avLst>
                <a:gd fmla="val 15196060" name="adj1"/>
                <a:gd fmla="val 0" name="adj2"/>
              </a:avLst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2" name="Google Shape;2532;p35"/>
            <p:cNvSpPr/>
            <p:nvPr/>
          </p:nvSpPr>
          <p:spPr>
            <a:xfrm rot="-9783096">
              <a:off x="10070852" y="2816511"/>
              <a:ext cx="458235" cy="538385"/>
            </a:xfrm>
            <a:prstGeom prst="arc">
              <a:avLst>
                <a:gd fmla="val 14360931" name="adj1"/>
                <a:gd fmla="val 0" name="adj2"/>
              </a:avLst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3" name="Google Shape;2533;p35"/>
            <p:cNvSpPr txBox="1"/>
            <p:nvPr/>
          </p:nvSpPr>
          <p:spPr>
            <a:xfrm>
              <a:off x="9699476" y="3276035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baseline="-25000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4" name="Google Shape;2534;p35"/>
            <p:cNvSpPr txBox="1"/>
            <p:nvPr/>
          </p:nvSpPr>
          <p:spPr>
            <a:xfrm>
              <a:off x="9762633" y="2893808"/>
              <a:ext cx="396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baseline="-25000" lang="fr-FR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baseline="-25000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535" name="Google Shape;2535;p35"/>
          <p:cNvCxnSpPr/>
          <p:nvPr/>
        </p:nvCxnSpPr>
        <p:spPr>
          <a:xfrm>
            <a:off x="8614910" y="3130606"/>
            <a:ext cx="1855086" cy="2165382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536" name="Google Shape;2536;p35"/>
          <p:cNvCxnSpPr/>
          <p:nvPr/>
        </p:nvCxnSpPr>
        <p:spPr>
          <a:xfrm>
            <a:off x="8572770" y="3544540"/>
            <a:ext cx="1856469" cy="1484861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537" name="Google Shape;2537;p35"/>
          <p:cNvSpPr/>
          <p:nvPr/>
        </p:nvSpPr>
        <p:spPr>
          <a:xfrm>
            <a:off x="9827039" y="4502353"/>
            <a:ext cx="90573" cy="90165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8" name="Google Shape;2538;p35"/>
          <p:cNvSpPr txBox="1"/>
          <p:nvPr/>
        </p:nvSpPr>
        <p:spPr>
          <a:xfrm>
            <a:off x="9887979" y="4164741"/>
            <a:ext cx="472377" cy="294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S’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39" name="Google Shape;2539;p35"/>
          <p:cNvCxnSpPr>
            <a:endCxn id="2504" idx="1"/>
          </p:cNvCxnSpPr>
          <p:nvPr/>
        </p:nvCxnSpPr>
        <p:spPr>
          <a:xfrm>
            <a:off x="7286481" y="4513121"/>
            <a:ext cx="1303500" cy="231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ashDot"/>
            <a:miter lim="800000"/>
            <a:headEnd len="med" w="med" type="stealth"/>
            <a:tailEnd len="med" w="med" type="stealth"/>
          </a:ln>
        </p:spPr>
      </p:cxnSp>
      <p:cxnSp>
        <p:nvCxnSpPr>
          <p:cNvPr id="2540" name="Google Shape;2540;p35"/>
          <p:cNvCxnSpPr>
            <a:endCxn id="2537" idx="3"/>
          </p:cNvCxnSpPr>
          <p:nvPr/>
        </p:nvCxnSpPr>
        <p:spPr>
          <a:xfrm>
            <a:off x="8573703" y="4533114"/>
            <a:ext cx="1266600" cy="46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dashDot"/>
            <a:miter lim="800000"/>
            <a:headEnd len="med" w="med" type="stealth"/>
            <a:tailEnd len="med" w="med" type="stealth"/>
          </a:ln>
        </p:spPr>
      </p:cxnSp>
      <p:sp>
        <p:nvSpPr>
          <p:cNvPr id="2541" name="Google Shape;2541;p35"/>
          <p:cNvSpPr txBox="1"/>
          <p:nvPr/>
        </p:nvSpPr>
        <p:spPr>
          <a:xfrm>
            <a:off x="235700" y="4921997"/>
            <a:ext cx="6878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S’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n’est pas réelle, elle est virtuelle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542" name="Google Shape;2542;p35"/>
          <p:cNvSpPr txBox="1"/>
          <p:nvPr/>
        </p:nvSpPr>
        <p:spPr>
          <a:xfrm>
            <a:off x="349387" y="3570101"/>
            <a:ext cx="600404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S’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est symétrique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l’objet S par rapport au miroir: l’objet et son image sont à </a:t>
            </a:r>
            <a:r>
              <a:rPr b="1" lang="fr-FR" sz="2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la même distance du miroir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543" name="Google Shape;2543;p35"/>
          <p:cNvSpPr/>
          <p:nvPr/>
        </p:nvSpPr>
        <p:spPr>
          <a:xfrm>
            <a:off x="11784829" y="169517"/>
            <a:ext cx="308093" cy="2675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544" name="Google Shape;2544;p3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Je repère l’intersection des prolongements.</a:t>
            </a:r>
            <a:endParaRPr/>
          </a:p>
        </p:txBody>
      </p:sp>
      <p:sp>
        <p:nvSpPr>
          <p:cNvPr id="2545" name="Google Shape;2545;p3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9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0" name="Google Shape;2550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16900" y="33634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2551" name="Google Shape;2551;p36"/>
          <p:cNvSpPr/>
          <p:nvPr/>
        </p:nvSpPr>
        <p:spPr>
          <a:xfrm>
            <a:off x="11784829" y="169517"/>
            <a:ext cx="308093" cy="2675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2552" name="Google Shape;2552;p3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Alors, pour construire l’image d’un point lumineux par un miroir plan, je suis les étapes suivantes :</a:t>
            </a:r>
            <a:endParaRPr/>
          </a:p>
        </p:txBody>
      </p:sp>
      <p:sp>
        <p:nvSpPr>
          <p:cNvPr id="2553" name="Google Shape;2553;p3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L’enseignant.e veille à ce que les élèves soient attentifs.</a:t>
            </a:r>
            <a:endParaRPr/>
          </a:p>
        </p:txBody>
      </p:sp>
      <p:grpSp>
        <p:nvGrpSpPr>
          <p:cNvPr id="2554" name="Google Shape;2554;p36"/>
          <p:cNvGrpSpPr/>
          <p:nvPr/>
        </p:nvGrpSpPr>
        <p:grpSpPr>
          <a:xfrm>
            <a:off x="584368" y="1572593"/>
            <a:ext cx="9763839" cy="508684"/>
            <a:chOff x="552450" y="2201643"/>
            <a:chExt cx="9763839" cy="508684"/>
          </a:xfrm>
        </p:grpSpPr>
        <p:sp>
          <p:nvSpPr>
            <p:cNvPr id="2555" name="Google Shape;2555;p36"/>
            <p:cNvSpPr txBox="1"/>
            <p:nvPr/>
          </p:nvSpPr>
          <p:spPr>
            <a:xfrm>
              <a:off x="1030246" y="2248661"/>
              <a:ext cx="9286043" cy="461665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Je choisis deux points d’incidence sur le miroir</a:t>
              </a:r>
              <a:r>
                <a:rPr b="1"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b="1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6" name="Google Shape;2556;p36"/>
            <p:cNvSpPr/>
            <p:nvPr/>
          </p:nvSpPr>
          <p:spPr>
            <a:xfrm>
              <a:off x="552450" y="2201643"/>
              <a:ext cx="555701" cy="508684"/>
            </a:xfrm>
            <a:prstGeom prst="ellipse">
              <a:avLst/>
            </a:prstGeom>
            <a:solidFill>
              <a:srgbClr val="893612"/>
            </a:solid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2557" name="Google Shape;2557;p36"/>
          <p:cNvGrpSpPr/>
          <p:nvPr/>
        </p:nvGrpSpPr>
        <p:grpSpPr>
          <a:xfrm>
            <a:off x="584368" y="2566626"/>
            <a:ext cx="9763839" cy="522694"/>
            <a:chOff x="552450" y="3195276"/>
            <a:chExt cx="9763839" cy="522694"/>
          </a:xfrm>
        </p:grpSpPr>
        <p:sp>
          <p:nvSpPr>
            <p:cNvPr id="2558" name="Google Shape;2558;p36"/>
            <p:cNvSpPr txBox="1"/>
            <p:nvPr/>
          </p:nvSpPr>
          <p:spPr>
            <a:xfrm>
              <a:off x="1030246" y="3256305"/>
              <a:ext cx="9286043" cy="461665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Je trace les deux rayons incidents.</a:t>
              </a:r>
              <a:endParaRPr/>
            </a:p>
          </p:txBody>
        </p:sp>
        <p:sp>
          <p:nvSpPr>
            <p:cNvPr id="2559" name="Google Shape;2559;p36"/>
            <p:cNvSpPr/>
            <p:nvPr/>
          </p:nvSpPr>
          <p:spPr>
            <a:xfrm>
              <a:off x="552450" y="3195276"/>
              <a:ext cx="555701" cy="508684"/>
            </a:xfrm>
            <a:prstGeom prst="ellipse">
              <a:avLst/>
            </a:prstGeom>
            <a:solidFill>
              <a:srgbClr val="893612"/>
            </a:solid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2560" name="Google Shape;2560;p36"/>
          <p:cNvGrpSpPr/>
          <p:nvPr/>
        </p:nvGrpSpPr>
        <p:grpSpPr>
          <a:xfrm>
            <a:off x="569585" y="3610403"/>
            <a:ext cx="11339385" cy="508684"/>
            <a:chOff x="537667" y="4239053"/>
            <a:chExt cx="11339385" cy="508684"/>
          </a:xfrm>
        </p:grpSpPr>
        <p:sp>
          <p:nvSpPr>
            <p:cNvPr id="2561" name="Google Shape;2561;p36"/>
            <p:cNvSpPr txBox="1"/>
            <p:nvPr/>
          </p:nvSpPr>
          <p:spPr>
            <a:xfrm>
              <a:off x="1030245" y="4263949"/>
              <a:ext cx="10846807" cy="461665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Je trace les deux rayons 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réfléchis correspondant en appliquant les lois de la réflexion.</a:t>
              </a:r>
              <a:endParaRPr/>
            </a:p>
          </p:txBody>
        </p:sp>
        <p:sp>
          <p:nvSpPr>
            <p:cNvPr id="2562" name="Google Shape;2562;p36"/>
            <p:cNvSpPr/>
            <p:nvPr/>
          </p:nvSpPr>
          <p:spPr>
            <a:xfrm>
              <a:off x="537667" y="4239053"/>
              <a:ext cx="555701" cy="508684"/>
            </a:xfrm>
            <a:prstGeom prst="ellipse">
              <a:avLst/>
            </a:prstGeom>
            <a:solidFill>
              <a:srgbClr val="893612"/>
            </a:solid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  <p:grpSp>
        <p:nvGrpSpPr>
          <p:cNvPr id="2563" name="Google Shape;2563;p36"/>
          <p:cNvGrpSpPr/>
          <p:nvPr/>
        </p:nvGrpSpPr>
        <p:grpSpPr>
          <a:xfrm>
            <a:off x="584368" y="4642943"/>
            <a:ext cx="11324602" cy="830997"/>
            <a:chOff x="552450" y="5271593"/>
            <a:chExt cx="11324602" cy="830997"/>
          </a:xfrm>
        </p:grpSpPr>
        <p:sp>
          <p:nvSpPr>
            <p:cNvPr id="2564" name="Google Shape;2564;p36"/>
            <p:cNvSpPr txBox="1"/>
            <p:nvPr/>
          </p:nvSpPr>
          <p:spPr>
            <a:xfrm>
              <a:off x="1030246" y="5271593"/>
              <a:ext cx="10846806" cy="830997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 Je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prolonge les deux rayons réfléchis. Leur intersection correspond à l’image du point lumineux </a:t>
              </a:r>
              <a:endParaRPr/>
            </a:p>
          </p:txBody>
        </p:sp>
        <p:sp>
          <p:nvSpPr>
            <p:cNvPr id="2565" name="Google Shape;2565;p36"/>
            <p:cNvSpPr/>
            <p:nvPr/>
          </p:nvSpPr>
          <p:spPr>
            <a:xfrm>
              <a:off x="552450" y="5375613"/>
              <a:ext cx="555701" cy="508684"/>
            </a:xfrm>
            <a:prstGeom prst="ellipse">
              <a:avLst/>
            </a:prstGeom>
            <a:solidFill>
              <a:srgbClr val="893612"/>
            </a:solid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9" name="Shape 2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" name="Google Shape;2570;p37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10min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4" name="Shape 2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5" name="Google Shape;2575;p38"/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d’un point lumineux par un miroir plan se trouve du même côté du miroir que le point.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6" name="Google Shape;2576;p38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77" name="Google Shape;2577;p38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578" name="Google Shape;2578;p38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579" name="Google Shape;2579;p38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580" name="Google Shape;2580;p3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581" name="Google Shape;2581;p3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des élèves pour justifier oralement leur choix.</a:t>
            </a:r>
            <a:endParaRPr/>
          </a:p>
        </p:txBody>
      </p:sp>
      <p:grpSp>
        <p:nvGrpSpPr>
          <p:cNvPr id="2582" name="Google Shape;2582;p38"/>
          <p:cNvGrpSpPr/>
          <p:nvPr/>
        </p:nvGrpSpPr>
        <p:grpSpPr>
          <a:xfrm>
            <a:off x="11496040" y="53637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583" name="Google Shape;2583;p38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4" name="Google Shape;2584;p3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8" name="Shape 2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9" name="Google Shape;2589;p39"/>
          <p:cNvSpPr txBox="1"/>
          <p:nvPr/>
        </p:nvSpPr>
        <p:spPr>
          <a:xfrm>
            <a:off x="695960" y="1402080"/>
            <a:ext cx="10800080" cy="95410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d’un point lumineux par un miroir plan se trouve du même côté du miroir que le point.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0" name="Google Shape;2590;p39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591" name="Google Shape;2591;p39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592" name="Google Shape;2592;p39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593" name="Google Shape;2593;p39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2594" name="Google Shape;2594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2393" y="4159399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5" name="Google Shape;2595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01049" y="4501814"/>
            <a:ext cx="2672707" cy="2018492"/>
          </a:xfrm>
          <a:prstGeom prst="rect">
            <a:avLst/>
          </a:prstGeom>
          <a:noFill/>
          <a:ln>
            <a:noFill/>
          </a:ln>
        </p:spPr>
      </p:pic>
      <p:sp>
        <p:nvSpPr>
          <p:cNvPr id="2596" name="Google Shape;2596;p3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L’image  “apparaît” derrière le miroir.</a:t>
            </a:r>
            <a:endParaRPr/>
          </a:p>
        </p:txBody>
      </p:sp>
      <p:sp>
        <p:nvSpPr>
          <p:cNvPr id="2597" name="Google Shape;2597;p3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donne un feedback adapté et explique davantage en s’appuyant sur le schéma.</a:t>
            </a:r>
            <a:endParaRPr/>
          </a:p>
        </p:txBody>
      </p:sp>
      <p:pic>
        <p:nvPicPr>
          <p:cNvPr id="2598" name="Google Shape;2598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82705" y="452067"/>
            <a:ext cx="464653" cy="46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5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" name="Google Shape;1846;p4"/>
          <p:cNvSpPr/>
          <p:nvPr/>
        </p:nvSpPr>
        <p:spPr>
          <a:xfrm>
            <a:off x="1421762" y="1163969"/>
            <a:ext cx="9309992" cy="523272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1" anchor="ctr" bIns="45675" lIns="91425" spcFirstLastPara="1" rIns="91425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7" name="Google Shape;1847;p4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Matériel nécessaire</a:t>
            </a:r>
            <a:endParaRPr/>
          </a:p>
        </p:txBody>
      </p:sp>
      <p:sp>
        <p:nvSpPr>
          <p:cNvPr id="1848" name="Google Shape;1848;p4"/>
          <p:cNvSpPr txBox="1"/>
          <p:nvPr/>
        </p:nvSpPr>
        <p:spPr>
          <a:xfrm>
            <a:off x="1989337" y="1281704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l’enseignant </a:t>
            </a:r>
            <a:endParaRPr/>
          </a:p>
        </p:txBody>
      </p:sp>
      <p:sp>
        <p:nvSpPr>
          <p:cNvPr id="1849" name="Google Shape;1849;p4"/>
          <p:cNvSpPr txBox="1"/>
          <p:nvPr/>
        </p:nvSpPr>
        <p:spPr>
          <a:xfrm>
            <a:off x="5991497" y="1281705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60950" lIns="60950" spcFirstLastPara="1" rIns="60950" wrap="square" tIns="599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67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Matériel de l’élève</a:t>
            </a:r>
            <a:endParaRPr/>
          </a:p>
        </p:txBody>
      </p:sp>
      <p:pic>
        <p:nvPicPr>
          <p:cNvPr descr="Image générée" id="1850" name="Google Shape;1850;p4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1" name="Google Shape;185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924716">
            <a:off x="7628996" y="3087426"/>
            <a:ext cx="1207308" cy="19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2" name="Google Shape;1852;p4"/>
          <p:cNvPicPr preferRelativeResize="0"/>
          <p:nvPr/>
        </p:nvPicPr>
        <p:blipFill rotWithShape="1">
          <a:blip r:embed="rId5">
            <a:alphaModFix/>
          </a:blip>
          <a:srcRect b="30054" l="11665" r="26246" t="23325"/>
          <a:stretch/>
        </p:blipFill>
        <p:spPr>
          <a:xfrm>
            <a:off x="6602203" y="2210521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3" name="Google Shape;185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6621959" y="3179588"/>
            <a:ext cx="593846" cy="57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4" name="Google Shape;1854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998989" y="2210521"/>
            <a:ext cx="1272102" cy="921459"/>
          </a:xfrm>
          <a:prstGeom prst="rect">
            <a:avLst/>
          </a:prstGeom>
          <a:noFill/>
          <a:ln>
            <a:noFill/>
          </a:ln>
        </p:spPr>
      </p:pic>
      <p:sp>
        <p:nvSpPr>
          <p:cNvPr id="1855" name="Google Shape;1855;p4"/>
          <p:cNvSpPr txBox="1"/>
          <p:nvPr/>
        </p:nvSpPr>
        <p:spPr>
          <a:xfrm>
            <a:off x="4093750" y="3209365"/>
            <a:ext cx="149710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bougies identiques</a:t>
            </a:r>
            <a:endParaRPr/>
          </a:p>
        </p:txBody>
      </p:sp>
      <p:pic>
        <p:nvPicPr>
          <p:cNvPr id="1856" name="Google Shape;1856;p4"/>
          <p:cNvPicPr preferRelativeResize="0"/>
          <p:nvPr/>
        </p:nvPicPr>
        <p:blipFill rotWithShape="1">
          <a:blip r:embed="rId8">
            <a:alphaModFix/>
          </a:blip>
          <a:srcRect b="8101" l="36221" r="35717" t="23462"/>
          <a:stretch/>
        </p:blipFill>
        <p:spPr>
          <a:xfrm>
            <a:off x="8735354" y="3553317"/>
            <a:ext cx="1617087" cy="2218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lygom Equerre 15cm 60°" id="1857" name="Google Shape;1857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614889" y="4796105"/>
            <a:ext cx="964522" cy="9641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apporteur - rapporteur pour ecole ecolier liste palette fourniture  scolaire achat acheter affaire de - Val d'eure" id="1858" name="Google Shape;1858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13943" y="4771328"/>
            <a:ext cx="945003" cy="9821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ègles réelles personnalisées - Précision pour l'école et le bureau" id="1859" name="Google Shape;1859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080667" y="3657352"/>
            <a:ext cx="1089578" cy="8478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tableau blanc, texte&#10;&#10;Le contenu généré par l’IA peut être incorrect." id="1860" name="Google Shape;1860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660756" y="2031314"/>
            <a:ext cx="1312065" cy="1296193"/>
          </a:xfrm>
          <a:prstGeom prst="rect">
            <a:avLst/>
          </a:prstGeom>
          <a:noFill/>
          <a:ln>
            <a:noFill/>
          </a:ln>
        </p:spPr>
      </p:pic>
      <p:sp>
        <p:nvSpPr>
          <p:cNvPr id="1861" name="Google Shape;1861;p4"/>
          <p:cNvSpPr txBox="1"/>
          <p:nvPr/>
        </p:nvSpPr>
        <p:spPr>
          <a:xfrm>
            <a:off x="1443855" y="3304957"/>
            <a:ext cx="20847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Vitre transparente sur support</a:t>
            </a:r>
            <a:endParaRPr/>
          </a:p>
        </p:txBody>
      </p:sp>
      <p:pic>
        <p:nvPicPr>
          <p:cNvPr descr="‪2 Bougies Pilier Blanche ø5xh9,5cm‬‏" id="1862" name="Google Shape;1862;p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003927" y="1982846"/>
            <a:ext cx="1228437" cy="1228437"/>
          </a:xfrm>
          <a:prstGeom prst="rect">
            <a:avLst/>
          </a:prstGeom>
          <a:noFill/>
          <a:ln>
            <a:noFill/>
          </a:ln>
        </p:spPr>
      </p:pic>
      <p:sp>
        <p:nvSpPr>
          <p:cNvPr id="1863" name="Google Shape;1863;p4"/>
          <p:cNvSpPr txBox="1"/>
          <p:nvPr/>
        </p:nvSpPr>
        <p:spPr>
          <a:xfrm>
            <a:off x="2979485" y="4818849"/>
            <a:ext cx="14971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Briquet</a:t>
            </a:r>
            <a:endParaRPr/>
          </a:p>
        </p:txBody>
      </p:sp>
      <p:pic>
        <p:nvPicPr>
          <p:cNvPr descr="‪Briquet à gaz BIC® personnalisable &quot;J23&quot; | SIP19‬‏" id="1864" name="Google Shape;1864;p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028088" y="3901512"/>
            <a:ext cx="791567" cy="10246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‪Images de Miroir – Téléchargement gratuit sur Freepik‬‏" id="1865" name="Google Shape;1865;p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 rot="5400000">
            <a:off x="4070317" y="3651576"/>
            <a:ext cx="1043271" cy="15007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GLE ENSEIGNANT | SOLUTIONS BOOKSHOP" id="1866" name="Google Shape;1866;p4"/>
          <p:cNvPicPr preferRelativeResize="0"/>
          <p:nvPr/>
        </p:nvPicPr>
        <p:blipFill rotWithShape="1">
          <a:blip r:embed="rId16">
            <a:alphaModFix/>
          </a:blip>
          <a:srcRect b="0" l="34528" r="40412" t="0"/>
          <a:stretch/>
        </p:blipFill>
        <p:spPr>
          <a:xfrm rot="5400000">
            <a:off x="3224809" y="5265346"/>
            <a:ext cx="195120" cy="7789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tériel Enseignement Mathématiques Rapporteur Géométrie Tableau Blanc 50cm  - Outil Enseignement Mathématiques Matériel Scolaire Tableau Blanc" id="1867" name="Google Shape;1867;p4"/>
          <p:cNvPicPr preferRelativeResize="0"/>
          <p:nvPr/>
        </p:nvPicPr>
        <p:blipFill rotWithShape="1">
          <a:blip r:embed="rId17">
            <a:alphaModFix/>
          </a:blip>
          <a:srcRect b="25346" l="0" r="0" t="14746"/>
          <a:stretch/>
        </p:blipFill>
        <p:spPr>
          <a:xfrm>
            <a:off x="4139475" y="5402522"/>
            <a:ext cx="982156" cy="588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querre Pour Tableau – SOMESTIM" id="1868" name="Google Shape;1868;p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903647" y="5336034"/>
            <a:ext cx="742865" cy="765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2" name="Shape 2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3" name="Google Shape;2603;p40"/>
          <p:cNvSpPr txBox="1"/>
          <p:nvPr/>
        </p:nvSpPr>
        <p:spPr>
          <a:xfrm>
            <a:off x="695960" y="1402080"/>
            <a:ext cx="10800080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d’un point se situe à la même distance derrière le miroir que le point est placé devant le miroir. </a:t>
            </a:r>
            <a:endParaRPr/>
          </a:p>
        </p:txBody>
      </p:sp>
      <p:sp>
        <p:nvSpPr>
          <p:cNvPr id="2604" name="Google Shape;2604;p40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605" name="Google Shape;2605;p40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06" name="Google Shape;2606;p40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607" name="Google Shape;2607;p40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608" name="Google Shape;2608;p40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609" name="Google Shape;2609;p40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deux élèves pour justifier oralement leur choix.</a:t>
            </a:r>
            <a:endParaRPr/>
          </a:p>
        </p:txBody>
      </p:sp>
      <p:grpSp>
        <p:nvGrpSpPr>
          <p:cNvPr id="2610" name="Google Shape;2610;p40"/>
          <p:cNvGrpSpPr/>
          <p:nvPr/>
        </p:nvGrpSpPr>
        <p:grpSpPr>
          <a:xfrm>
            <a:off x="11496040" y="53637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611" name="Google Shape;2611;p40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12" name="Google Shape;2612;p40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6" name="Shape 2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7" name="Google Shape;2617;p41"/>
          <p:cNvSpPr txBox="1"/>
          <p:nvPr/>
        </p:nvSpPr>
        <p:spPr>
          <a:xfrm>
            <a:off x="695960" y="1402080"/>
            <a:ext cx="10800080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d’un point se situe à la même distance derrière le miroir que le point est placé devant le miroir. </a:t>
            </a:r>
            <a:endParaRPr/>
          </a:p>
        </p:txBody>
      </p:sp>
      <p:sp>
        <p:nvSpPr>
          <p:cNvPr id="2618" name="Google Shape;2618;p41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619" name="Google Shape;2619;p41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20" name="Google Shape;2620;p41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621" name="Google Shape;2621;p41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2622" name="Google Shape;262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95652" y="4159399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3" name="Google Shape;262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01049" y="4501814"/>
            <a:ext cx="2672707" cy="2018492"/>
          </a:xfrm>
          <a:prstGeom prst="rect">
            <a:avLst/>
          </a:prstGeom>
          <a:noFill/>
          <a:ln>
            <a:noFill/>
          </a:ln>
        </p:spPr>
      </p:pic>
      <p:sp>
        <p:nvSpPr>
          <p:cNvPr id="2624" name="Google Shape;2624;p4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Effectivement  elle se trouve à la même distance.</a:t>
            </a:r>
            <a:endParaRPr/>
          </a:p>
        </p:txBody>
      </p:sp>
      <p:sp>
        <p:nvSpPr>
          <p:cNvPr id="2625" name="Google Shape;2625;p4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donne un feedback adapté et explique davantage en s’appuyant sur le schéma.</a:t>
            </a:r>
            <a:endParaRPr/>
          </a:p>
        </p:txBody>
      </p:sp>
      <p:pic>
        <p:nvPicPr>
          <p:cNvPr id="2626" name="Google Shape;2626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82705" y="452067"/>
            <a:ext cx="464653" cy="46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0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p42"/>
          <p:cNvSpPr txBox="1"/>
          <p:nvPr/>
        </p:nvSpPr>
        <p:spPr>
          <a:xfrm>
            <a:off x="637158" y="1669319"/>
            <a:ext cx="11296304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on rapproche le point lumineux du miroir, son image se rapproche également du miroir.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2" name="Google Shape;2632;p42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633" name="Google Shape;2633;p42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34" name="Google Shape;2634;p42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635" name="Google Shape;2635;p42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636" name="Google Shape;2636;p4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637" name="Google Shape;2637;p4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des élèves pour justifier oralement leur choix.</a:t>
            </a:r>
            <a:endParaRPr/>
          </a:p>
        </p:txBody>
      </p:sp>
      <p:grpSp>
        <p:nvGrpSpPr>
          <p:cNvPr id="2638" name="Google Shape;2638;p42"/>
          <p:cNvGrpSpPr/>
          <p:nvPr/>
        </p:nvGrpSpPr>
        <p:grpSpPr>
          <a:xfrm>
            <a:off x="11496040" y="53637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639" name="Google Shape;2639;p42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0" name="Google Shape;2640;p42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4" name="Shape 2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5" name="Google Shape;2645;p43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646" name="Google Shape;2646;p43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47" name="Google Shape;2647;p43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648" name="Google Shape;2648;p43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2649" name="Google Shape;264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4934" y="4251974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650" name="Google Shape;2650;p43"/>
          <p:cNvSpPr txBox="1"/>
          <p:nvPr/>
        </p:nvSpPr>
        <p:spPr>
          <a:xfrm>
            <a:off x="447848" y="1669319"/>
            <a:ext cx="11296304" cy="461665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on rapproche le point lumineux du miroir, son image se rapproche également du miroir.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1" name="Google Shape;2651;p4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C’est vrai, l’objet et l’image doivent se trouver à la même distance du miroir.</a:t>
            </a:r>
            <a:endParaRPr/>
          </a:p>
        </p:txBody>
      </p:sp>
      <p:sp>
        <p:nvSpPr>
          <p:cNvPr id="2652" name="Google Shape;2652;p4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donne un feedback adapté et explique davantage.</a:t>
            </a:r>
            <a:endParaRPr/>
          </a:p>
        </p:txBody>
      </p:sp>
      <p:pic>
        <p:nvPicPr>
          <p:cNvPr id="2653" name="Google Shape;2653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82705" y="452067"/>
            <a:ext cx="464653" cy="46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7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44"/>
          <p:cNvSpPr txBox="1"/>
          <p:nvPr/>
        </p:nvSpPr>
        <p:spPr>
          <a:xfrm>
            <a:off x="328841" y="1419169"/>
            <a:ext cx="11445417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voir l’image d’un point lumineux dans le miroir, un rayon lumineux doit atteindre l’œil après réflexion.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9" name="Google Shape;2659;p44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660" name="Google Shape;2660;p44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61" name="Google Shape;2661;p44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662" name="Google Shape;2662;p44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663" name="Google Shape;2663;p4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664" name="Google Shape;2664;p4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des élèves pour justifier oralement leur choix.</a:t>
            </a:r>
            <a:endParaRPr/>
          </a:p>
        </p:txBody>
      </p:sp>
      <p:grpSp>
        <p:nvGrpSpPr>
          <p:cNvPr id="2665" name="Google Shape;2665;p44"/>
          <p:cNvGrpSpPr/>
          <p:nvPr/>
        </p:nvGrpSpPr>
        <p:grpSpPr>
          <a:xfrm>
            <a:off x="11496040" y="53637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666" name="Google Shape;2666;p44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67" name="Google Shape;2667;p44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1" name="Shape 2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" name="Google Shape;2672;p45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673" name="Google Shape;2673;p45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74" name="Google Shape;2674;p45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675" name="Google Shape;2675;p45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2676" name="Google Shape;2676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6138" y="4292186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7" name="Google Shape;2677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5753" y="4634601"/>
            <a:ext cx="2672707" cy="201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8" name="Google Shape;2678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09756" y="4526678"/>
            <a:ext cx="562412" cy="5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9" name="Google Shape;2679;p45"/>
          <p:cNvSpPr txBox="1"/>
          <p:nvPr/>
        </p:nvSpPr>
        <p:spPr>
          <a:xfrm>
            <a:off x="328841" y="1419169"/>
            <a:ext cx="11445417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voir l’image d’un point lumineux dans le miroir, un rayon lumineux doit atteindre l’œil après réflexion.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0" name="Google Shape;2680;p4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En effet, on ne peut pas voir l’image d’un point si les rayons réfléchis n’atteignent pas l’œil de l’observateur. </a:t>
            </a:r>
            <a:endParaRPr/>
          </a:p>
        </p:txBody>
      </p:sp>
      <p:sp>
        <p:nvSpPr>
          <p:cNvPr id="2681" name="Google Shape;2681;p4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donne un feedback adapté et explique davantage.</a:t>
            </a:r>
            <a:endParaRPr/>
          </a:p>
        </p:txBody>
      </p:sp>
      <p:pic>
        <p:nvPicPr>
          <p:cNvPr id="2682" name="Google Shape;2682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82705" y="452067"/>
            <a:ext cx="464653" cy="46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p46"/>
          <p:cNvSpPr txBox="1"/>
          <p:nvPr/>
        </p:nvSpPr>
        <p:spPr>
          <a:xfrm>
            <a:off x="574964" y="-884248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8" name="Google Shape;2688;p46"/>
          <p:cNvSpPr txBox="1"/>
          <p:nvPr/>
        </p:nvSpPr>
        <p:spPr>
          <a:xfrm>
            <a:off x="774700" y="1579488"/>
            <a:ext cx="10665409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rayons lumineux réfléchis semblent provenir de l’image  virtuelle située derrière le miroir.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9" name="Google Shape;2689;p46"/>
          <p:cNvSpPr/>
          <p:nvPr/>
        </p:nvSpPr>
        <p:spPr>
          <a:xfrm>
            <a:off x="2368205" y="3701307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690" name="Google Shape;2690;p46"/>
          <p:cNvSpPr/>
          <p:nvPr/>
        </p:nvSpPr>
        <p:spPr>
          <a:xfrm>
            <a:off x="2072838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691" name="Google Shape;2691;p46"/>
          <p:cNvSpPr/>
          <p:nvPr/>
        </p:nvSpPr>
        <p:spPr>
          <a:xfrm>
            <a:off x="7469123" y="3701307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692" name="Google Shape;2692;p46"/>
          <p:cNvSpPr/>
          <p:nvPr/>
        </p:nvSpPr>
        <p:spPr>
          <a:xfrm>
            <a:off x="7173756" y="3701307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693" name="Google Shape;2693;p46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Répondre par vrai ou faux.</a:t>
            </a:r>
            <a:endParaRPr/>
          </a:p>
        </p:txBody>
      </p:sp>
      <p:sp>
        <p:nvSpPr>
          <p:cNvPr id="2694" name="Google Shape;2694;p46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des élèves pour justifier oralement leur choix.</a:t>
            </a:r>
            <a:endParaRPr/>
          </a:p>
        </p:txBody>
      </p:sp>
      <p:grpSp>
        <p:nvGrpSpPr>
          <p:cNvPr id="2695" name="Google Shape;2695;p46"/>
          <p:cNvGrpSpPr/>
          <p:nvPr/>
        </p:nvGrpSpPr>
        <p:grpSpPr>
          <a:xfrm>
            <a:off x="11496040" y="53637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696" name="Google Shape;2696;p46"/>
            <p:cNvPicPr preferRelativeResize="0"/>
            <p:nvPr/>
          </p:nvPicPr>
          <p:blipFill rotWithShape="1">
            <a:blip r:embed="rId3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97" name="Google Shape;2697;p46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1" name="Shape 2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2" name="Google Shape;2702;p47"/>
          <p:cNvSpPr/>
          <p:nvPr/>
        </p:nvSpPr>
        <p:spPr>
          <a:xfrm>
            <a:off x="2368205" y="3441328"/>
            <a:ext cx="2078289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/>
          </a:p>
        </p:txBody>
      </p:sp>
      <p:sp>
        <p:nvSpPr>
          <p:cNvPr id="2703" name="Google Shape;2703;p47"/>
          <p:cNvSpPr/>
          <p:nvPr/>
        </p:nvSpPr>
        <p:spPr>
          <a:xfrm>
            <a:off x="2072838" y="34413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704" name="Google Shape;2704;p47"/>
          <p:cNvSpPr/>
          <p:nvPr/>
        </p:nvSpPr>
        <p:spPr>
          <a:xfrm>
            <a:off x="7469123" y="3441328"/>
            <a:ext cx="2311371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/>
          </a:p>
        </p:txBody>
      </p:sp>
      <p:sp>
        <p:nvSpPr>
          <p:cNvPr id="2705" name="Google Shape;2705;p47"/>
          <p:cNvSpPr/>
          <p:nvPr/>
        </p:nvSpPr>
        <p:spPr>
          <a:xfrm>
            <a:off x="7173756" y="3441328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pic>
        <p:nvPicPr>
          <p:cNvPr descr="Coche avec un remplissage uni" id="2706" name="Google Shape;2706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1465" y="3897739"/>
            <a:ext cx="684830" cy="684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7" name="Google Shape;2707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5599" y="4240154"/>
            <a:ext cx="2672707" cy="201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8" name="Google Shape;2708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28776" y="4145188"/>
            <a:ext cx="562412" cy="5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9" name="Google Shape;2709;p47"/>
          <p:cNvSpPr txBox="1"/>
          <p:nvPr/>
        </p:nvSpPr>
        <p:spPr>
          <a:xfrm>
            <a:off x="774700" y="1579488"/>
            <a:ext cx="10665409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rayons lumineux réfléchis semblent provenir de l’image virtuelle  située derrière le miroir.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0" name="Google Shape;2710;p47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C’est vrai ils semblent provenir de l’image formée.</a:t>
            </a:r>
            <a:endParaRPr/>
          </a:p>
        </p:txBody>
      </p:sp>
      <p:sp>
        <p:nvSpPr>
          <p:cNvPr id="2711" name="Google Shape;2711;p47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donne un feedback adapté et explique davantage en s’appuyant sur le schéma.</a:t>
            </a:r>
            <a:endParaRPr/>
          </a:p>
        </p:txBody>
      </p:sp>
      <p:pic>
        <p:nvPicPr>
          <p:cNvPr id="2712" name="Google Shape;2712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82705" y="452067"/>
            <a:ext cx="464653" cy="46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6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7" name="Google Shape;2717;p48"/>
          <p:cNvSpPr txBox="1"/>
          <p:nvPr/>
        </p:nvSpPr>
        <p:spPr>
          <a:xfrm>
            <a:off x="720043" y="1347608"/>
            <a:ext cx="6373443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Observez le schéma ci-contre et identifier les affirmations correctes.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18" name="Google Shape;2718;p48"/>
          <p:cNvCxnSpPr>
            <a:stCxn id="2719" idx="7"/>
          </p:cNvCxnSpPr>
          <p:nvPr/>
        </p:nvCxnSpPr>
        <p:spPr>
          <a:xfrm flipH="1" rot="10800000">
            <a:off x="9151099" y="1869649"/>
            <a:ext cx="1748400" cy="9525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</p:cxnSp>
      <p:grpSp>
        <p:nvGrpSpPr>
          <p:cNvPr id="2720" name="Google Shape;2720;p48"/>
          <p:cNvGrpSpPr/>
          <p:nvPr/>
        </p:nvGrpSpPr>
        <p:grpSpPr>
          <a:xfrm flipH="1">
            <a:off x="9860070" y="1707861"/>
            <a:ext cx="873352" cy="611528"/>
            <a:chOff x="5388923" y="5021111"/>
            <a:chExt cx="873352" cy="611528"/>
          </a:xfrm>
        </p:grpSpPr>
        <p:cxnSp>
          <p:nvCxnSpPr>
            <p:cNvPr id="2721" name="Google Shape;2721;p48"/>
            <p:cNvCxnSpPr/>
            <p:nvPr/>
          </p:nvCxnSpPr>
          <p:spPr>
            <a:xfrm rot="-8700000">
              <a:off x="5292516" y="5326875"/>
              <a:ext cx="1066166" cy="0"/>
            </a:xfrm>
            <a:prstGeom prst="straightConnector1">
              <a:avLst/>
            </a:prstGeom>
            <a:noFill/>
            <a:ln cap="flat" cmpd="sng" w="9525">
              <a:solidFill>
                <a:srgbClr val="FFC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22" name="Google Shape;2722;p48"/>
            <p:cNvCxnSpPr/>
            <p:nvPr/>
          </p:nvCxnSpPr>
          <p:spPr>
            <a:xfrm rot="10800000">
              <a:off x="5813851" y="5314163"/>
              <a:ext cx="144145" cy="108045"/>
            </a:xfrm>
            <a:prstGeom prst="straightConnector1">
              <a:avLst/>
            </a:prstGeom>
            <a:noFill/>
            <a:ln cap="flat" cmpd="sng" w="9525">
              <a:solidFill>
                <a:srgbClr val="FFC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grpSp>
        <p:nvGrpSpPr>
          <p:cNvPr id="2723" name="Google Shape;2723;p48"/>
          <p:cNvGrpSpPr/>
          <p:nvPr/>
        </p:nvGrpSpPr>
        <p:grpSpPr>
          <a:xfrm>
            <a:off x="9921704" y="1869530"/>
            <a:ext cx="977705" cy="525325"/>
            <a:chOff x="9651675" y="4794146"/>
            <a:chExt cx="977705" cy="525325"/>
          </a:xfrm>
        </p:grpSpPr>
        <p:cxnSp>
          <p:nvCxnSpPr>
            <p:cNvPr id="2724" name="Google Shape;2724;p48"/>
            <p:cNvCxnSpPr/>
            <p:nvPr/>
          </p:nvCxnSpPr>
          <p:spPr>
            <a:xfrm flipH="1" rot="10800000">
              <a:off x="10059932" y="5004659"/>
              <a:ext cx="189040" cy="101178"/>
            </a:xfrm>
            <a:prstGeom prst="straightConnector1">
              <a:avLst/>
            </a:prstGeom>
            <a:noFill/>
            <a:ln cap="flat" cmpd="sng" w="9525">
              <a:solidFill>
                <a:srgbClr val="FFC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725" name="Google Shape;2725;p48"/>
            <p:cNvCxnSpPr/>
            <p:nvPr/>
          </p:nvCxnSpPr>
          <p:spPr>
            <a:xfrm rot="-1694961">
              <a:off x="9585578" y="5056809"/>
              <a:ext cx="1109898" cy="0"/>
            </a:xfrm>
            <a:prstGeom prst="straightConnector1">
              <a:avLst/>
            </a:prstGeom>
            <a:noFill/>
            <a:ln cap="flat" cmpd="sng" w="9525">
              <a:solidFill>
                <a:srgbClr val="FFC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726" name="Google Shape;2726;p48"/>
          <p:cNvGrpSpPr/>
          <p:nvPr/>
        </p:nvGrpSpPr>
        <p:grpSpPr>
          <a:xfrm>
            <a:off x="9682165" y="1639300"/>
            <a:ext cx="1590296" cy="1721222"/>
            <a:chOff x="9423554" y="1238345"/>
            <a:chExt cx="1590296" cy="1721222"/>
          </a:xfrm>
        </p:grpSpPr>
        <p:grpSp>
          <p:nvGrpSpPr>
            <p:cNvPr id="2727" name="Google Shape;2727;p48"/>
            <p:cNvGrpSpPr/>
            <p:nvPr/>
          </p:nvGrpSpPr>
          <p:grpSpPr>
            <a:xfrm flipH="1">
              <a:off x="9423554" y="1238345"/>
              <a:ext cx="242670" cy="1721222"/>
              <a:chOff x="2832" y="818"/>
              <a:chExt cx="191" cy="2179"/>
            </a:xfrm>
          </p:grpSpPr>
          <p:cxnSp>
            <p:nvCxnSpPr>
              <p:cNvPr id="2728" name="Google Shape;2728;p48"/>
              <p:cNvCxnSpPr/>
              <p:nvPr/>
            </p:nvCxnSpPr>
            <p:spPr>
              <a:xfrm>
                <a:off x="2835" y="825"/>
                <a:ext cx="0" cy="2153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29" name="Google Shape;2729;p48"/>
              <p:cNvCxnSpPr/>
              <p:nvPr/>
            </p:nvCxnSpPr>
            <p:spPr>
              <a:xfrm>
                <a:off x="2835" y="8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0" name="Google Shape;2730;p48"/>
              <p:cNvCxnSpPr/>
              <p:nvPr/>
            </p:nvCxnSpPr>
            <p:spPr>
              <a:xfrm>
                <a:off x="2834" y="99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1" name="Google Shape;2731;p48"/>
              <p:cNvCxnSpPr/>
              <p:nvPr/>
            </p:nvCxnSpPr>
            <p:spPr>
              <a:xfrm>
                <a:off x="2834" y="11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2" name="Google Shape;2732;p48"/>
              <p:cNvCxnSpPr/>
              <p:nvPr/>
            </p:nvCxnSpPr>
            <p:spPr>
              <a:xfrm>
                <a:off x="2833" y="136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3" name="Google Shape;2733;p48"/>
              <p:cNvCxnSpPr/>
              <p:nvPr/>
            </p:nvCxnSpPr>
            <p:spPr>
              <a:xfrm>
                <a:off x="2835" y="153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4" name="Google Shape;2734;p48"/>
              <p:cNvCxnSpPr/>
              <p:nvPr/>
            </p:nvCxnSpPr>
            <p:spPr>
              <a:xfrm>
                <a:off x="2834" y="17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5" name="Google Shape;2735;p48"/>
              <p:cNvCxnSpPr/>
              <p:nvPr/>
            </p:nvCxnSpPr>
            <p:spPr>
              <a:xfrm>
                <a:off x="2834" y="190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6" name="Google Shape;2736;p48"/>
              <p:cNvCxnSpPr/>
              <p:nvPr/>
            </p:nvCxnSpPr>
            <p:spPr>
              <a:xfrm>
                <a:off x="2833" y="20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7" name="Google Shape;2737;p48"/>
              <p:cNvCxnSpPr/>
              <p:nvPr/>
            </p:nvCxnSpPr>
            <p:spPr>
              <a:xfrm>
                <a:off x="2834" y="225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8" name="Google Shape;2738;p48"/>
              <p:cNvCxnSpPr/>
              <p:nvPr/>
            </p:nvCxnSpPr>
            <p:spPr>
              <a:xfrm>
                <a:off x="2833" y="243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9" name="Google Shape;2739;p48"/>
              <p:cNvCxnSpPr/>
              <p:nvPr/>
            </p:nvCxnSpPr>
            <p:spPr>
              <a:xfrm>
                <a:off x="2833" y="262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40" name="Google Shape;2740;p48"/>
              <p:cNvCxnSpPr/>
              <p:nvPr/>
            </p:nvCxnSpPr>
            <p:spPr>
              <a:xfrm>
                <a:off x="2832" y="280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2741" name="Google Shape;2741;p48"/>
            <p:cNvSpPr/>
            <p:nvPr/>
          </p:nvSpPr>
          <p:spPr>
            <a:xfrm>
              <a:off x="10392551" y="2386521"/>
              <a:ext cx="143569" cy="114344"/>
            </a:xfrm>
            <a:prstGeom prst="ellipse">
              <a:avLst/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2" name="Google Shape;2742;p48"/>
            <p:cNvSpPr txBox="1"/>
            <p:nvPr/>
          </p:nvSpPr>
          <p:spPr>
            <a:xfrm>
              <a:off x="10572910" y="2323648"/>
              <a:ext cx="440940" cy="3729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b="1"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743" name="Google Shape;2743;p48"/>
          <p:cNvCxnSpPr/>
          <p:nvPr/>
        </p:nvCxnSpPr>
        <p:spPr>
          <a:xfrm>
            <a:off x="9909209" y="2259267"/>
            <a:ext cx="467995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744" name="Google Shape;2744;p48"/>
          <p:cNvCxnSpPr/>
          <p:nvPr/>
        </p:nvCxnSpPr>
        <p:spPr>
          <a:xfrm>
            <a:off x="9919304" y="2377308"/>
            <a:ext cx="4318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med" w="med" type="none"/>
            <a:tailEnd len="med" w="med" type="none"/>
          </a:ln>
        </p:spPr>
      </p:cxnSp>
      <p:grpSp>
        <p:nvGrpSpPr>
          <p:cNvPr id="2745" name="Google Shape;2745;p48"/>
          <p:cNvGrpSpPr/>
          <p:nvPr/>
        </p:nvGrpSpPr>
        <p:grpSpPr>
          <a:xfrm flipH="1">
            <a:off x="9921944" y="2254078"/>
            <a:ext cx="825496" cy="578019"/>
            <a:chOff x="8329622" y="3540110"/>
            <a:chExt cx="825496" cy="578019"/>
          </a:xfrm>
        </p:grpSpPr>
        <p:cxnSp>
          <p:nvCxnSpPr>
            <p:cNvPr id="2746" name="Google Shape;2746;p48"/>
            <p:cNvCxnSpPr/>
            <p:nvPr/>
          </p:nvCxnSpPr>
          <p:spPr>
            <a:xfrm rot="-2100000">
              <a:off x="8238498" y="3829119"/>
              <a:ext cx="1007745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47" name="Google Shape;2747;p48"/>
            <p:cNvCxnSpPr/>
            <p:nvPr/>
          </p:nvCxnSpPr>
          <p:spPr>
            <a:xfrm flipH="1" rot="10800000">
              <a:off x="8670297" y="3775175"/>
              <a:ext cx="144145" cy="107887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748" name="Google Shape;2748;p48"/>
          <p:cNvSpPr txBox="1"/>
          <p:nvPr/>
        </p:nvSpPr>
        <p:spPr>
          <a:xfrm flipH="1">
            <a:off x="9656224" y="2029908"/>
            <a:ext cx="39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aseline="-25000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9" name="Google Shape;2749;p48"/>
          <p:cNvSpPr txBox="1"/>
          <p:nvPr/>
        </p:nvSpPr>
        <p:spPr>
          <a:xfrm flipH="1">
            <a:off x="9678725" y="2406104"/>
            <a:ext cx="39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aseline="-25000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p48"/>
          <p:cNvSpPr txBox="1"/>
          <p:nvPr/>
        </p:nvSpPr>
        <p:spPr>
          <a:xfrm flipH="1">
            <a:off x="9798044" y="2072896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p48"/>
          <p:cNvSpPr txBox="1"/>
          <p:nvPr/>
        </p:nvSpPr>
        <p:spPr>
          <a:xfrm flipH="1">
            <a:off x="9799239" y="1954633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52" name="Google Shape;2752;p48"/>
          <p:cNvGrpSpPr/>
          <p:nvPr/>
        </p:nvGrpSpPr>
        <p:grpSpPr>
          <a:xfrm flipH="1">
            <a:off x="9911556" y="2372421"/>
            <a:ext cx="800143" cy="461963"/>
            <a:chOff x="9385465" y="4245131"/>
            <a:chExt cx="800143" cy="461963"/>
          </a:xfrm>
        </p:grpSpPr>
        <p:cxnSp>
          <p:nvCxnSpPr>
            <p:cNvPr id="2753" name="Google Shape;2753;p48"/>
            <p:cNvCxnSpPr/>
            <p:nvPr/>
          </p:nvCxnSpPr>
          <p:spPr>
            <a:xfrm rot="-1800000">
              <a:off x="9323574" y="4476112"/>
              <a:ext cx="923925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54" name="Google Shape;2754;p48"/>
            <p:cNvCxnSpPr/>
            <p:nvPr/>
          </p:nvCxnSpPr>
          <p:spPr>
            <a:xfrm flipH="1" rot="10800000">
              <a:off x="9573649" y="4438144"/>
              <a:ext cx="246380" cy="156118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719" name="Google Shape;2719;p48"/>
          <p:cNvSpPr/>
          <p:nvPr/>
        </p:nvSpPr>
        <p:spPr>
          <a:xfrm>
            <a:off x="9028555" y="2805404"/>
            <a:ext cx="143569" cy="114344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55" name="Google Shape;2755;p48"/>
          <p:cNvCxnSpPr/>
          <p:nvPr/>
        </p:nvCxnSpPr>
        <p:spPr>
          <a:xfrm flipH="1">
            <a:off x="9112489" y="2839065"/>
            <a:ext cx="803643" cy="28199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756" name="Google Shape;2756;p48"/>
          <p:cNvCxnSpPr/>
          <p:nvPr/>
        </p:nvCxnSpPr>
        <p:spPr>
          <a:xfrm flipH="1" rot="10800000">
            <a:off x="9100340" y="2069803"/>
            <a:ext cx="1093704" cy="780427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2757" name="Google Shape;2757;p48"/>
          <p:cNvSpPr txBox="1"/>
          <p:nvPr/>
        </p:nvSpPr>
        <p:spPr>
          <a:xfrm>
            <a:off x="8693397" y="2614462"/>
            <a:ext cx="440940" cy="3729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58" name="Google Shape;2758;p48"/>
          <p:cNvCxnSpPr/>
          <p:nvPr/>
        </p:nvCxnSpPr>
        <p:spPr>
          <a:xfrm rot="10800000">
            <a:off x="9923564" y="2838927"/>
            <a:ext cx="779594" cy="10603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759" name="Google Shape;2759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1055009">
            <a:off x="10896400" y="1339503"/>
            <a:ext cx="562412" cy="409399"/>
          </a:xfrm>
          <a:prstGeom prst="rect">
            <a:avLst/>
          </a:prstGeom>
          <a:noFill/>
          <a:ln>
            <a:noFill/>
          </a:ln>
        </p:spPr>
      </p:pic>
      <p:sp>
        <p:nvSpPr>
          <p:cNvPr id="2760" name="Google Shape;2760;p48"/>
          <p:cNvSpPr/>
          <p:nvPr/>
        </p:nvSpPr>
        <p:spPr>
          <a:xfrm>
            <a:off x="1746960" y="2607775"/>
            <a:ext cx="626670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l’image du point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 le miroir plan.</a:t>
            </a:r>
            <a:endParaRPr/>
          </a:p>
        </p:txBody>
      </p:sp>
      <p:sp>
        <p:nvSpPr>
          <p:cNvPr id="2761" name="Google Shape;2761;p48"/>
          <p:cNvSpPr/>
          <p:nvPr/>
        </p:nvSpPr>
        <p:spPr>
          <a:xfrm>
            <a:off x="1334223" y="259703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762" name="Google Shape;2762;p48"/>
          <p:cNvSpPr/>
          <p:nvPr/>
        </p:nvSpPr>
        <p:spPr>
          <a:xfrm>
            <a:off x="1781262" y="4138011"/>
            <a:ext cx="614280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obtenue par le miroir est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réelle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763" name="Google Shape;2763;p48"/>
          <p:cNvSpPr/>
          <p:nvPr/>
        </p:nvSpPr>
        <p:spPr>
          <a:xfrm>
            <a:off x="1349261" y="414983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2764" name="Google Shape;2764;p48"/>
          <p:cNvSpPr txBox="1"/>
          <p:nvPr/>
        </p:nvSpPr>
        <p:spPr>
          <a:xfrm>
            <a:off x="9548893" y="3264580"/>
            <a:ext cx="77959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Miroir plan</a:t>
            </a:r>
            <a:endParaRPr/>
          </a:p>
        </p:txBody>
      </p:sp>
      <p:sp>
        <p:nvSpPr>
          <p:cNvPr id="2765" name="Google Shape;2765;p48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Choisir les affirmations correctes.</a:t>
            </a:r>
            <a:endParaRPr/>
          </a:p>
        </p:txBody>
      </p:sp>
      <p:sp>
        <p:nvSpPr>
          <p:cNvPr id="2766" name="Google Shape;2766;p48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L'enseignant.e choisit au hasard des élèves pour justifier oralement leur choix.</a:t>
            </a:r>
            <a:endParaRPr/>
          </a:p>
        </p:txBody>
      </p:sp>
      <p:grpSp>
        <p:nvGrpSpPr>
          <p:cNvPr id="2767" name="Google Shape;2767;p48"/>
          <p:cNvGrpSpPr/>
          <p:nvPr/>
        </p:nvGrpSpPr>
        <p:grpSpPr>
          <a:xfrm>
            <a:off x="11496040" y="536370"/>
            <a:ext cx="497596" cy="431295"/>
            <a:chOff x="779844" y="4335989"/>
            <a:chExt cx="563238" cy="575842"/>
          </a:xfrm>
        </p:grpSpPr>
        <p:pic>
          <p:nvPicPr>
            <p:cNvPr descr="Une image contenant Dessin animé, clipart, Animation, illustration&#10;&#10;Description générée automatiquement" id="2768" name="Google Shape;2768;p48"/>
            <p:cNvPicPr preferRelativeResize="0"/>
            <p:nvPr/>
          </p:nvPicPr>
          <p:blipFill rotWithShape="1">
            <a:blip r:embed="rId4">
              <a:alphaModFix/>
            </a:blip>
            <a:srcRect b="23864" l="18242" r="18458" t="934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69" name="Google Shape;2769;p48"/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che avec un remplissage uni" id="2774" name="Google Shape;277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964" y="2507115"/>
            <a:ext cx="684830" cy="684830"/>
          </a:xfrm>
          <a:prstGeom prst="rect">
            <a:avLst/>
          </a:prstGeom>
          <a:noFill/>
          <a:ln>
            <a:noFill/>
          </a:ln>
        </p:spPr>
      </p:pic>
      <p:sp>
        <p:nvSpPr>
          <p:cNvPr id="2775" name="Google Shape;2775;p49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Il faut savoir bien lire et analyser ce schéma qui montre la construction de l’image d’un point lumineux par un miroir plan.</a:t>
            </a:r>
            <a:endParaRPr/>
          </a:p>
        </p:txBody>
      </p:sp>
      <p:sp>
        <p:nvSpPr>
          <p:cNvPr id="2776" name="Google Shape;2776;p49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donne un feedback adapté et explique davantage en s’appuyant sur le schéma.</a:t>
            </a:r>
            <a:endParaRPr/>
          </a:p>
        </p:txBody>
      </p:sp>
      <p:sp>
        <p:nvSpPr>
          <p:cNvPr id="2777" name="Google Shape;2777;p49"/>
          <p:cNvSpPr txBox="1"/>
          <p:nvPr/>
        </p:nvSpPr>
        <p:spPr>
          <a:xfrm>
            <a:off x="720043" y="1347608"/>
            <a:ext cx="6373443" cy="830997"/>
          </a:xfrm>
          <a:prstGeom prst="rect">
            <a:avLst/>
          </a:prstGeom>
          <a:solidFill>
            <a:srgbClr val="D6EFF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Observez le schéma ci-contre et identifier les affirmations correctes.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78" name="Google Shape;2778;p49"/>
          <p:cNvCxnSpPr>
            <a:stCxn id="2779" idx="7"/>
          </p:cNvCxnSpPr>
          <p:nvPr/>
        </p:nvCxnSpPr>
        <p:spPr>
          <a:xfrm flipH="1" rot="10800000">
            <a:off x="9151099" y="1869649"/>
            <a:ext cx="1748400" cy="9525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</p:cxnSp>
      <p:grpSp>
        <p:nvGrpSpPr>
          <p:cNvPr id="2780" name="Google Shape;2780;p49"/>
          <p:cNvGrpSpPr/>
          <p:nvPr/>
        </p:nvGrpSpPr>
        <p:grpSpPr>
          <a:xfrm flipH="1">
            <a:off x="9860070" y="1707861"/>
            <a:ext cx="873352" cy="611528"/>
            <a:chOff x="5388923" y="5021111"/>
            <a:chExt cx="873352" cy="611528"/>
          </a:xfrm>
        </p:grpSpPr>
        <p:cxnSp>
          <p:nvCxnSpPr>
            <p:cNvPr id="2781" name="Google Shape;2781;p49"/>
            <p:cNvCxnSpPr/>
            <p:nvPr/>
          </p:nvCxnSpPr>
          <p:spPr>
            <a:xfrm rot="-8700000">
              <a:off x="5292516" y="5326875"/>
              <a:ext cx="1066166" cy="0"/>
            </a:xfrm>
            <a:prstGeom prst="straightConnector1">
              <a:avLst/>
            </a:prstGeom>
            <a:noFill/>
            <a:ln cap="flat" cmpd="sng" w="9525">
              <a:solidFill>
                <a:srgbClr val="FFC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82" name="Google Shape;2782;p49"/>
            <p:cNvCxnSpPr/>
            <p:nvPr/>
          </p:nvCxnSpPr>
          <p:spPr>
            <a:xfrm rot="10800000">
              <a:off x="5813851" y="5314163"/>
              <a:ext cx="144145" cy="108045"/>
            </a:xfrm>
            <a:prstGeom prst="straightConnector1">
              <a:avLst/>
            </a:prstGeom>
            <a:noFill/>
            <a:ln cap="flat" cmpd="sng" w="9525">
              <a:solidFill>
                <a:srgbClr val="FFC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grpSp>
        <p:nvGrpSpPr>
          <p:cNvPr id="2783" name="Google Shape;2783;p49"/>
          <p:cNvGrpSpPr/>
          <p:nvPr/>
        </p:nvGrpSpPr>
        <p:grpSpPr>
          <a:xfrm>
            <a:off x="9921704" y="1869530"/>
            <a:ext cx="977705" cy="525325"/>
            <a:chOff x="9651675" y="4794146"/>
            <a:chExt cx="977705" cy="525325"/>
          </a:xfrm>
        </p:grpSpPr>
        <p:cxnSp>
          <p:nvCxnSpPr>
            <p:cNvPr id="2784" name="Google Shape;2784;p49"/>
            <p:cNvCxnSpPr/>
            <p:nvPr/>
          </p:nvCxnSpPr>
          <p:spPr>
            <a:xfrm flipH="1" rot="10800000">
              <a:off x="10059932" y="5004659"/>
              <a:ext cx="189040" cy="101178"/>
            </a:xfrm>
            <a:prstGeom prst="straightConnector1">
              <a:avLst/>
            </a:prstGeom>
            <a:noFill/>
            <a:ln cap="flat" cmpd="sng" w="9525">
              <a:solidFill>
                <a:srgbClr val="FFC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785" name="Google Shape;2785;p49"/>
            <p:cNvCxnSpPr/>
            <p:nvPr/>
          </p:nvCxnSpPr>
          <p:spPr>
            <a:xfrm rot="-1694961">
              <a:off x="9585578" y="5056809"/>
              <a:ext cx="1109898" cy="0"/>
            </a:xfrm>
            <a:prstGeom prst="straightConnector1">
              <a:avLst/>
            </a:prstGeom>
            <a:noFill/>
            <a:ln cap="flat" cmpd="sng" w="9525">
              <a:solidFill>
                <a:srgbClr val="FFC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786" name="Google Shape;2786;p49"/>
          <p:cNvGrpSpPr/>
          <p:nvPr/>
        </p:nvGrpSpPr>
        <p:grpSpPr>
          <a:xfrm>
            <a:off x="9682165" y="1639300"/>
            <a:ext cx="1590296" cy="1721222"/>
            <a:chOff x="9423554" y="1238345"/>
            <a:chExt cx="1590296" cy="1721222"/>
          </a:xfrm>
        </p:grpSpPr>
        <p:grpSp>
          <p:nvGrpSpPr>
            <p:cNvPr id="2787" name="Google Shape;2787;p49"/>
            <p:cNvGrpSpPr/>
            <p:nvPr/>
          </p:nvGrpSpPr>
          <p:grpSpPr>
            <a:xfrm flipH="1">
              <a:off x="9423554" y="1238345"/>
              <a:ext cx="242670" cy="1721222"/>
              <a:chOff x="2832" y="818"/>
              <a:chExt cx="191" cy="2179"/>
            </a:xfrm>
          </p:grpSpPr>
          <p:cxnSp>
            <p:nvCxnSpPr>
              <p:cNvPr id="2788" name="Google Shape;2788;p49"/>
              <p:cNvCxnSpPr/>
              <p:nvPr/>
            </p:nvCxnSpPr>
            <p:spPr>
              <a:xfrm>
                <a:off x="2835" y="825"/>
                <a:ext cx="0" cy="2153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89" name="Google Shape;2789;p49"/>
              <p:cNvCxnSpPr/>
              <p:nvPr/>
            </p:nvCxnSpPr>
            <p:spPr>
              <a:xfrm>
                <a:off x="2835" y="8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0" name="Google Shape;2790;p49"/>
              <p:cNvCxnSpPr/>
              <p:nvPr/>
            </p:nvCxnSpPr>
            <p:spPr>
              <a:xfrm>
                <a:off x="2834" y="99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1" name="Google Shape;2791;p49"/>
              <p:cNvCxnSpPr/>
              <p:nvPr/>
            </p:nvCxnSpPr>
            <p:spPr>
              <a:xfrm>
                <a:off x="2834" y="11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2" name="Google Shape;2792;p49"/>
              <p:cNvCxnSpPr/>
              <p:nvPr/>
            </p:nvCxnSpPr>
            <p:spPr>
              <a:xfrm>
                <a:off x="2833" y="136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3" name="Google Shape;2793;p49"/>
              <p:cNvCxnSpPr/>
              <p:nvPr/>
            </p:nvCxnSpPr>
            <p:spPr>
              <a:xfrm>
                <a:off x="2835" y="153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4" name="Google Shape;2794;p49"/>
              <p:cNvCxnSpPr/>
              <p:nvPr/>
            </p:nvCxnSpPr>
            <p:spPr>
              <a:xfrm>
                <a:off x="2834" y="1718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5" name="Google Shape;2795;p49"/>
              <p:cNvCxnSpPr/>
              <p:nvPr/>
            </p:nvCxnSpPr>
            <p:spPr>
              <a:xfrm>
                <a:off x="2834" y="190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6" name="Google Shape;2796;p49"/>
              <p:cNvCxnSpPr/>
              <p:nvPr/>
            </p:nvCxnSpPr>
            <p:spPr>
              <a:xfrm>
                <a:off x="2833" y="2083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7" name="Google Shape;2797;p49"/>
              <p:cNvCxnSpPr/>
              <p:nvPr/>
            </p:nvCxnSpPr>
            <p:spPr>
              <a:xfrm>
                <a:off x="2834" y="225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8" name="Google Shape;2798;p49"/>
              <p:cNvCxnSpPr/>
              <p:nvPr/>
            </p:nvCxnSpPr>
            <p:spPr>
              <a:xfrm>
                <a:off x="2833" y="2437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9" name="Google Shape;2799;p49"/>
              <p:cNvCxnSpPr/>
              <p:nvPr/>
            </p:nvCxnSpPr>
            <p:spPr>
              <a:xfrm>
                <a:off x="2833" y="262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00" name="Google Shape;2800;p49"/>
              <p:cNvCxnSpPr/>
              <p:nvPr/>
            </p:nvCxnSpPr>
            <p:spPr>
              <a:xfrm>
                <a:off x="2832" y="2802"/>
                <a:ext cx="188" cy="195"/>
              </a:xfrm>
              <a:prstGeom prst="straightConnector1">
                <a:avLst/>
              </a:prstGeom>
              <a:noFill/>
              <a:ln cap="flat" cmpd="sng" w="12700">
                <a:solidFill>
                  <a:srgbClr val="000000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sp>
          <p:nvSpPr>
            <p:cNvPr id="2801" name="Google Shape;2801;p49"/>
            <p:cNvSpPr/>
            <p:nvPr/>
          </p:nvSpPr>
          <p:spPr>
            <a:xfrm>
              <a:off x="10392551" y="2386521"/>
              <a:ext cx="143569" cy="114344"/>
            </a:xfrm>
            <a:prstGeom prst="ellipse">
              <a:avLst/>
            </a:prstGeom>
            <a:solidFill>
              <a:srgbClr val="000000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2" name="Google Shape;2802;p49"/>
            <p:cNvSpPr txBox="1"/>
            <p:nvPr/>
          </p:nvSpPr>
          <p:spPr>
            <a:xfrm>
              <a:off x="10572910" y="2323648"/>
              <a:ext cx="440940" cy="3729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b="1" lang="fr-FR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803" name="Google Shape;2803;p49"/>
          <p:cNvCxnSpPr/>
          <p:nvPr/>
        </p:nvCxnSpPr>
        <p:spPr>
          <a:xfrm>
            <a:off x="9909209" y="2259267"/>
            <a:ext cx="467995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804" name="Google Shape;2804;p49"/>
          <p:cNvCxnSpPr/>
          <p:nvPr/>
        </p:nvCxnSpPr>
        <p:spPr>
          <a:xfrm>
            <a:off x="9919304" y="2377308"/>
            <a:ext cx="4318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med" w="med" type="none"/>
            <a:tailEnd len="med" w="med" type="none"/>
          </a:ln>
        </p:spPr>
      </p:cxnSp>
      <p:grpSp>
        <p:nvGrpSpPr>
          <p:cNvPr id="2805" name="Google Shape;2805;p49"/>
          <p:cNvGrpSpPr/>
          <p:nvPr/>
        </p:nvGrpSpPr>
        <p:grpSpPr>
          <a:xfrm flipH="1">
            <a:off x="9921944" y="2254078"/>
            <a:ext cx="825496" cy="578019"/>
            <a:chOff x="8329622" y="3540110"/>
            <a:chExt cx="825496" cy="578019"/>
          </a:xfrm>
        </p:grpSpPr>
        <p:cxnSp>
          <p:nvCxnSpPr>
            <p:cNvPr id="2806" name="Google Shape;2806;p49"/>
            <p:cNvCxnSpPr/>
            <p:nvPr/>
          </p:nvCxnSpPr>
          <p:spPr>
            <a:xfrm rot="-2100000">
              <a:off x="8238498" y="3829119"/>
              <a:ext cx="1007745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07" name="Google Shape;2807;p49"/>
            <p:cNvCxnSpPr/>
            <p:nvPr/>
          </p:nvCxnSpPr>
          <p:spPr>
            <a:xfrm flipH="1" rot="10800000">
              <a:off x="8670297" y="3775175"/>
              <a:ext cx="144145" cy="107887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808" name="Google Shape;2808;p49"/>
          <p:cNvSpPr txBox="1"/>
          <p:nvPr/>
        </p:nvSpPr>
        <p:spPr>
          <a:xfrm flipH="1">
            <a:off x="9656224" y="2029908"/>
            <a:ext cx="39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aseline="-25000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9" name="Google Shape;2809;p49"/>
          <p:cNvSpPr txBox="1"/>
          <p:nvPr/>
        </p:nvSpPr>
        <p:spPr>
          <a:xfrm flipH="1">
            <a:off x="9678725" y="2406104"/>
            <a:ext cx="396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aseline="-25000" lang="fr-FR" sz="1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aseline="-25000" sz="1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0" name="Google Shape;2810;p49"/>
          <p:cNvSpPr txBox="1"/>
          <p:nvPr/>
        </p:nvSpPr>
        <p:spPr>
          <a:xfrm flipH="1">
            <a:off x="9798044" y="2072896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1" name="Google Shape;2811;p49"/>
          <p:cNvSpPr txBox="1"/>
          <p:nvPr/>
        </p:nvSpPr>
        <p:spPr>
          <a:xfrm flipH="1">
            <a:off x="9799239" y="1954633"/>
            <a:ext cx="3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baseline="-25000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12" name="Google Shape;2812;p49"/>
          <p:cNvGrpSpPr/>
          <p:nvPr/>
        </p:nvGrpSpPr>
        <p:grpSpPr>
          <a:xfrm flipH="1">
            <a:off x="9911556" y="2372421"/>
            <a:ext cx="800143" cy="461963"/>
            <a:chOff x="9385465" y="4245131"/>
            <a:chExt cx="800143" cy="461963"/>
          </a:xfrm>
        </p:grpSpPr>
        <p:cxnSp>
          <p:nvCxnSpPr>
            <p:cNvPr id="2813" name="Google Shape;2813;p49"/>
            <p:cNvCxnSpPr/>
            <p:nvPr/>
          </p:nvCxnSpPr>
          <p:spPr>
            <a:xfrm rot="-1800000">
              <a:off x="9323574" y="4476112"/>
              <a:ext cx="923925" cy="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14" name="Google Shape;2814;p49"/>
            <p:cNvCxnSpPr/>
            <p:nvPr/>
          </p:nvCxnSpPr>
          <p:spPr>
            <a:xfrm flipH="1" rot="10800000">
              <a:off x="9573649" y="4438144"/>
              <a:ext cx="246380" cy="156118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779" name="Google Shape;2779;p49"/>
          <p:cNvSpPr/>
          <p:nvPr/>
        </p:nvSpPr>
        <p:spPr>
          <a:xfrm>
            <a:off x="9028555" y="2805404"/>
            <a:ext cx="143569" cy="114344"/>
          </a:xfrm>
          <a:prstGeom prst="ellipse">
            <a:avLst/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15" name="Google Shape;2815;p49"/>
          <p:cNvCxnSpPr/>
          <p:nvPr/>
        </p:nvCxnSpPr>
        <p:spPr>
          <a:xfrm flipH="1">
            <a:off x="9112489" y="2839065"/>
            <a:ext cx="803643" cy="28199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16" name="Google Shape;2816;p49"/>
          <p:cNvCxnSpPr/>
          <p:nvPr/>
        </p:nvCxnSpPr>
        <p:spPr>
          <a:xfrm flipH="1" rot="10800000">
            <a:off x="9100340" y="2069803"/>
            <a:ext cx="1093704" cy="780427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2817" name="Google Shape;2817;p49"/>
          <p:cNvSpPr txBox="1"/>
          <p:nvPr/>
        </p:nvSpPr>
        <p:spPr>
          <a:xfrm>
            <a:off x="8693397" y="2614462"/>
            <a:ext cx="440940" cy="3729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18" name="Google Shape;2818;p49"/>
          <p:cNvCxnSpPr/>
          <p:nvPr/>
        </p:nvCxnSpPr>
        <p:spPr>
          <a:xfrm rot="10800000">
            <a:off x="9923564" y="2838927"/>
            <a:ext cx="779594" cy="10603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819" name="Google Shape;2819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1055009">
            <a:off x="10896400" y="1339503"/>
            <a:ext cx="562412" cy="409399"/>
          </a:xfrm>
          <a:prstGeom prst="rect">
            <a:avLst/>
          </a:prstGeom>
          <a:noFill/>
          <a:ln>
            <a:noFill/>
          </a:ln>
        </p:spPr>
      </p:pic>
      <p:sp>
        <p:nvSpPr>
          <p:cNvPr id="2820" name="Google Shape;2820;p49"/>
          <p:cNvSpPr/>
          <p:nvPr/>
        </p:nvSpPr>
        <p:spPr>
          <a:xfrm>
            <a:off x="1746960" y="2607775"/>
            <a:ext cx="6266706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 l’image du point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 le miroir plan.</a:t>
            </a:r>
            <a:endParaRPr/>
          </a:p>
        </p:txBody>
      </p:sp>
      <p:sp>
        <p:nvSpPr>
          <p:cNvPr id="2821" name="Google Shape;2821;p49"/>
          <p:cNvSpPr/>
          <p:nvPr/>
        </p:nvSpPr>
        <p:spPr>
          <a:xfrm>
            <a:off x="1334223" y="2597030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/>
          </a:p>
        </p:txBody>
      </p:sp>
      <p:sp>
        <p:nvSpPr>
          <p:cNvPr id="2822" name="Google Shape;2822;p49"/>
          <p:cNvSpPr txBox="1"/>
          <p:nvPr/>
        </p:nvSpPr>
        <p:spPr>
          <a:xfrm>
            <a:off x="9548893" y="3264580"/>
            <a:ext cx="77959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Miroir plan</a:t>
            </a:r>
            <a:endParaRPr/>
          </a:p>
        </p:txBody>
      </p:sp>
      <p:pic>
        <p:nvPicPr>
          <p:cNvPr id="2823" name="Google Shape;2823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82705" y="452067"/>
            <a:ext cx="464653" cy="464653"/>
          </a:xfrm>
          <a:prstGeom prst="rect">
            <a:avLst/>
          </a:prstGeom>
          <a:noFill/>
          <a:ln>
            <a:noFill/>
          </a:ln>
        </p:spPr>
      </p:pic>
      <p:sp>
        <p:nvSpPr>
          <p:cNvPr id="2824" name="Google Shape;2824;p49"/>
          <p:cNvSpPr/>
          <p:nvPr/>
        </p:nvSpPr>
        <p:spPr>
          <a:xfrm>
            <a:off x="1781262" y="4138011"/>
            <a:ext cx="6142802" cy="432000"/>
          </a:xfrm>
          <a:prstGeom prst="roundRect">
            <a:avLst>
              <a:gd fmla="val 16667" name="adj"/>
            </a:avLst>
          </a:prstGeom>
          <a:solidFill>
            <a:srgbClr val="F4EDF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obtenue par le miroir est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réelle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2825" name="Google Shape;2825;p49"/>
          <p:cNvSpPr/>
          <p:nvPr/>
        </p:nvSpPr>
        <p:spPr>
          <a:xfrm>
            <a:off x="1349261" y="4149832"/>
            <a:ext cx="432000" cy="430924"/>
          </a:xfrm>
          <a:prstGeom prst="roundRect">
            <a:avLst>
              <a:gd fmla="val 16667" name="adj"/>
            </a:avLst>
          </a:prstGeom>
          <a:solidFill>
            <a:srgbClr val="ADDE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2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5"/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25" spcFirstLastPara="1" rIns="91425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Repérage dans </a:t>
            </a:r>
            <a:r>
              <a:rPr b="1" i="0" lang="fr-FR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 chapitre</a:t>
            </a:r>
            <a:endParaRPr i="1" sz="32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générée" id="1874" name="Google Shape;1874;p5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220259" y="30481"/>
            <a:ext cx="727815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1875" name="Google Shape;1875;p5"/>
          <p:cNvSpPr/>
          <p:nvPr/>
        </p:nvSpPr>
        <p:spPr>
          <a:xfrm>
            <a:off x="1079874" y="3032344"/>
            <a:ext cx="10301070" cy="972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C4132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6" name="Google Shape;1876;p5"/>
          <p:cNvSpPr txBox="1"/>
          <p:nvPr/>
        </p:nvSpPr>
        <p:spPr>
          <a:xfrm>
            <a:off x="2613656" y="4395752"/>
            <a:ext cx="86174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1" lang="fr-FR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Expliquer la formation de l’image d’un objet par un miroir plan</a:t>
            </a:r>
            <a:endParaRPr b="1" sz="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7" name="Google Shape;1877;p5"/>
          <p:cNvSpPr txBox="1"/>
          <p:nvPr/>
        </p:nvSpPr>
        <p:spPr>
          <a:xfrm>
            <a:off x="2638634" y="3060412"/>
            <a:ext cx="8105566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Utiliser les lois de la réflexion de la lumière pour construire l’image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d’un point par un miroir plan.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8" name="Google Shape;1878;p5"/>
          <p:cNvSpPr txBox="1"/>
          <p:nvPr/>
        </p:nvSpPr>
        <p:spPr>
          <a:xfrm>
            <a:off x="2649823" y="1762651"/>
            <a:ext cx="901980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Tracer le rayon réfléchi ou incident en utilisant les lois de la réflexion de la lumière. 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9" name="Shape 2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0" name="Google Shape;2830;p50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4" name="Shape 2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5" name="Google Shape;2835;p51"/>
          <p:cNvPicPr preferRelativeResize="0"/>
          <p:nvPr/>
        </p:nvPicPr>
        <p:blipFill rotWithShape="1">
          <a:blip r:embed="rId3">
            <a:alphaModFix/>
          </a:blip>
          <a:srcRect b="7960" l="15307" r="15304" t="24441"/>
          <a:stretch/>
        </p:blipFill>
        <p:spPr>
          <a:xfrm>
            <a:off x="312131" y="1026536"/>
            <a:ext cx="11651083" cy="5519119"/>
          </a:xfrm>
          <a:prstGeom prst="rect">
            <a:avLst/>
          </a:prstGeom>
          <a:noFill/>
          <a:ln>
            <a:noFill/>
          </a:ln>
        </p:spPr>
      </p:pic>
      <p:sp>
        <p:nvSpPr>
          <p:cNvPr id="2836" name="Google Shape;2836;p51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on va passer aux tâches à réaliser sur le livret. On commence par  la tâche p.70« Je m’entraîne en binôme » . Travaillez individuellement, puis discutez de vos réponses en binômes.</a:t>
            </a:r>
            <a:endParaRPr/>
          </a:p>
        </p:txBody>
      </p:sp>
      <p:sp>
        <p:nvSpPr>
          <p:cNvPr id="2837" name="Google Shape;2837;p51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accorde suffisamment de temps au travail individuel avant la discussion en binôme. Il circule pour contrôler et donner des indications en cas de blocage.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1" name="Shape 2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2" name="Google Shape;2842;p52"/>
          <p:cNvPicPr preferRelativeResize="0"/>
          <p:nvPr/>
        </p:nvPicPr>
        <p:blipFill rotWithShape="1">
          <a:blip r:embed="rId3">
            <a:alphaModFix/>
          </a:blip>
          <a:srcRect b="39944" l="17110" r="36770" t="54190"/>
          <a:stretch/>
        </p:blipFill>
        <p:spPr>
          <a:xfrm>
            <a:off x="234233" y="1142359"/>
            <a:ext cx="11353045" cy="715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3" name="Google Shape;2843;p52"/>
          <p:cNvPicPr preferRelativeResize="0"/>
          <p:nvPr/>
        </p:nvPicPr>
        <p:blipFill rotWithShape="1">
          <a:blip r:embed="rId3">
            <a:alphaModFix/>
          </a:blip>
          <a:srcRect b="8380" l="62761" r="16168" t="53771"/>
          <a:stretch/>
        </p:blipFill>
        <p:spPr>
          <a:xfrm>
            <a:off x="8131285" y="2483680"/>
            <a:ext cx="2966286" cy="2881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44" name="Google Shape;2844;p52"/>
          <p:cNvCxnSpPr/>
          <p:nvPr/>
        </p:nvCxnSpPr>
        <p:spPr>
          <a:xfrm rot="250260">
            <a:off x="9022767" y="3049703"/>
            <a:ext cx="388188" cy="911028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45" name="Google Shape;2845;p52"/>
          <p:cNvCxnSpPr/>
          <p:nvPr/>
        </p:nvCxnSpPr>
        <p:spPr>
          <a:xfrm rot="250260">
            <a:off x="9170156" y="3397803"/>
            <a:ext cx="134323" cy="353645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846" name="Google Shape;2846;p52"/>
          <p:cNvCxnSpPr/>
          <p:nvPr/>
        </p:nvCxnSpPr>
        <p:spPr>
          <a:xfrm rot="250260">
            <a:off x="8968946" y="3023771"/>
            <a:ext cx="45719" cy="9360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47" name="Google Shape;2847;p52"/>
          <p:cNvCxnSpPr/>
          <p:nvPr/>
        </p:nvCxnSpPr>
        <p:spPr>
          <a:xfrm rot="250260">
            <a:off x="8978721" y="3392431"/>
            <a:ext cx="15820" cy="363339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848" name="Google Shape;2848;p52"/>
          <p:cNvSpPr txBox="1"/>
          <p:nvPr/>
        </p:nvSpPr>
        <p:spPr>
          <a:xfrm>
            <a:off x="825863" y="2373216"/>
            <a:ext cx="69461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trace les deux traits reliant A et I</a:t>
            </a:r>
            <a:r>
              <a:rPr baseline="-25000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et I</a:t>
            </a:r>
            <a:r>
              <a:rPr baseline="-25000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849" name="Google Shape;2849;p52"/>
          <p:cNvSpPr txBox="1"/>
          <p:nvPr/>
        </p:nvSpPr>
        <p:spPr>
          <a:xfrm>
            <a:off x="803071" y="3667007"/>
            <a:ext cx="69461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place une flèche sur chaque trait.</a:t>
            </a:r>
            <a:endParaRPr/>
          </a:p>
        </p:txBody>
      </p:sp>
      <p:sp>
        <p:nvSpPr>
          <p:cNvPr id="2850" name="Google Shape;2850;p52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commence par la première question qui consiste à tracer deux rayons incidents.</a:t>
            </a:r>
            <a:endParaRPr/>
          </a:p>
        </p:txBody>
      </p:sp>
      <p:sp>
        <p:nvSpPr>
          <p:cNvPr id="2851" name="Google Shape;2851;p52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5" name="Shape 2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" name="Google Shape;2856;p53"/>
          <p:cNvPicPr preferRelativeResize="0"/>
          <p:nvPr/>
        </p:nvPicPr>
        <p:blipFill rotWithShape="1">
          <a:blip r:embed="rId3">
            <a:alphaModFix/>
          </a:blip>
          <a:srcRect b="33799" l="15307" r="37111" t="61172"/>
          <a:stretch/>
        </p:blipFill>
        <p:spPr>
          <a:xfrm>
            <a:off x="414205" y="1183507"/>
            <a:ext cx="8031779" cy="477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7" name="Google Shape;2857;p53"/>
          <p:cNvPicPr preferRelativeResize="0"/>
          <p:nvPr/>
        </p:nvPicPr>
        <p:blipFill rotWithShape="1">
          <a:blip r:embed="rId4">
            <a:alphaModFix/>
          </a:blip>
          <a:srcRect b="8380" l="62761" r="16168" t="53771"/>
          <a:stretch/>
        </p:blipFill>
        <p:spPr>
          <a:xfrm>
            <a:off x="8121560" y="2109485"/>
            <a:ext cx="2966286" cy="2881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58" name="Google Shape;2858;p53"/>
          <p:cNvGrpSpPr/>
          <p:nvPr/>
        </p:nvGrpSpPr>
        <p:grpSpPr>
          <a:xfrm rot="-10549740">
            <a:off x="8942937" y="2663270"/>
            <a:ext cx="437925" cy="947327"/>
            <a:chOff x="1654789" y="4933888"/>
            <a:chExt cx="989768" cy="796604"/>
          </a:xfrm>
        </p:grpSpPr>
        <p:cxnSp>
          <p:nvCxnSpPr>
            <p:cNvPr id="2859" name="Google Shape;2859;p53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60" name="Google Shape;2860;p53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grpSp>
        <p:nvGrpSpPr>
          <p:cNvPr id="2861" name="Google Shape;2861;p53"/>
          <p:cNvGrpSpPr/>
          <p:nvPr/>
        </p:nvGrpSpPr>
        <p:grpSpPr>
          <a:xfrm rot="-10549740">
            <a:off x="8970125" y="2660174"/>
            <a:ext cx="45719" cy="936000"/>
            <a:chOff x="1654789" y="4933888"/>
            <a:chExt cx="989768" cy="796604"/>
          </a:xfrm>
        </p:grpSpPr>
        <p:cxnSp>
          <p:nvCxnSpPr>
            <p:cNvPr id="2862" name="Google Shape;2862;p53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63" name="Google Shape;2863;p53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864" name="Google Shape;2864;p53"/>
          <p:cNvCxnSpPr/>
          <p:nvPr/>
        </p:nvCxnSpPr>
        <p:spPr>
          <a:xfrm flipH="1" rot="10800000">
            <a:off x="9367484" y="2470953"/>
            <a:ext cx="42206" cy="115431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miter lim="800000"/>
            <a:headEnd len="sm" w="sm" type="none"/>
            <a:tailEnd len="sm" w="sm" type="none"/>
          </a:ln>
        </p:spPr>
      </p:cxnSp>
      <p:grpSp>
        <p:nvGrpSpPr>
          <p:cNvPr id="2865" name="Google Shape;2865;p53"/>
          <p:cNvGrpSpPr/>
          <p:nvPr/>
        </p:nvGrpSpPr>
        <p:grpSpPr>
          <a:xfrm rot="3042950">
            <a:off x="9416276" y="2661532"/>
            <a:ext cx="437925" cy="947327"/>
            <a:chOff x="2236515" y="6397623"/>
            <a:chExt cx="989768" cy="796604"/>
          </a:xfrm>
        </p:grpSpPr>
        <p:cxnSp>
          <p:nvCxnSpPr>
            <p:cNvPr id="2866" name="Google Shape;2866;p53"/>
            <p:cNvCxnSpPr/>
            <p:nvPr/>
          </p:nvCxnSpPr>
          <p:spPr>
            <a:xfrm rot="10800000">
              <a:off x="2236515" y="6397623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67" name="Google Shape;2867;p53"/>
            <p:cNvCxnSpPr/>
            <p:nvPr/>
          </p:nvCxnSpPr>
          <p:spPr>
            <a:xfrm flipH="1" rot="7757050">
              <a:off x="2746618" y="6486937"/>
              <a:ext cx="132645" cy="724569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868" name="Google Shape;2868;p53"/>
          <p:cNvCxnSpPr/>
          <p:nvPr/>
        </p:nvCxnSpPr>
        <p:spPr>
          <a:xfrm rot="10800000">
            <a:off x="8988098" y="2295235"/>
            <a:ext cx="0" cy="1254787"/>
          </a:xfrm>
          <a:prstGeom prst="straightConnector1">
            <a:avLst/>
          </a:prstGeom>
          <a:noFill/>
          <a:ln cap="flat" cmpd="sng" w="19050">
            <a:solidFill>
              <a:srgbClr val="0070C0"/>
            </a:solidFill>
            <a:prstDash val="lgDash"/>
            <a:miter lim="800000"/>
            <a:headEnd len="sm" w="sm" type="none"/>
            <a:tailEnd len="sm" w="sm" type="none"/>
          </a:ln>
        </p:spPr>
      </p:cxnSp>
      <p:grpSp>
        <p:nvGrpSpPr>
          <p:cNvPr id="2869" name="Google Shape;2869;p53"/>
          <p:cNvGrpSpPr/>
          <p:nvPr/>
        </p:nvGrpSpPr>
        <p:grpSpPr>
          <a:xfrm rot="1663144">
            <a:off x="8790761" y="2792820"/>
            <a:ext cx="396883" cy="748483"/>
            <a:chOff x="1654789" y="4933888"/>
            <a:chExt cx="989768" cy="796604"/>
          </a:xfrm>
        </p:grpSpPr>
        <p:cxnSp>
          <p:nvCxnSpPr>
            <p:cNvPr id="2870" name="Google Shape;2870;p53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71" name="Google Shape;2871;p53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872" name="Google Shape;2872;p53"/>
          <p:cNvSpPr txBox="1"/>
          <p:nvPr/>
        </p:nvSpPr>
        <p:spPr>
          <a:xfrm>
            <a:off x="534877" y="2295235"/>
            <a:ext cx="69461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trace la normale en chaque point d’incidence.</a:t>
            </a:r>
            <a:endParaRPr/>
          </a:p>
        </p:txBody>
      </p:sp>
      <p:sp>
        <p:nvSpPr>
          <p:cNvPr id="2873" name="Google Shape;2873;p53"/>
          <p:cNvSpPr txBox="1"/>
          <p:nvPr/>
        </p:nvSpPr>
        <p:spPr>
          <a:xfrm>
            <a:off x="465912" y="4101101"/>
            <a:ext cx="694613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trace les deux rayons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réfléchis correspondant en appliquant les lois de la réflexion.</a:t>
            </a:r>
            <a:endParaRPr/>
          </a:p>
        </p:txBody>
      </p:sp>
      <p:sp>
        <p:nvSpPr>
          <p:cNvPr id="2874" name="Google Shape;2874;p53"/>
          <p:cNvSpPr txBox="1"/>
          <p:nvPr/>
        </p:nvSpPr>
        <p:spPr>
          <a:xfrm>
            <a:off x="1081454" y="5196924"/>
            <a:ext cx="323557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I</a:t>
            </a:r>
            <a:r>
              <a:rPr baseline="-25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1 ,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baseline="-25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i</a:t>
            </a:r>
            <a:r>
              <a:rPr baseline="-25000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0°</a:t>
            </a:r>
            <a:endParaRPr/>
          </a:p>
        </p:txBody>
      </p:sp>
      <p:sp>
        <p:nvSpPr>
          <p:cNvPr id="2875" name="Google Shape;2875;p53"/>
          <p:cNvSpPr/>
          <p:nvPr/>
        </p:nvSpPr>
        <p:spPr>
          <a:xfrm>
            <a:off x="589086" y="5121920"/>
            <a:ext cx="492368" cy="408351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/>
          </a:p>
        </p:txBody>
      </p:sp>
      <p:sp>
        <p:nvSpPr>
          <p:cNvPr id="2876" name="Google Shape;2876;p53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on passe au tracé des rayons réfléchis correspondant aux rayons incidents.</a:t>
            </a:r>
            <a:endParaRPr/>
          </a:p>
        </p:txBody>
      </p:sp>
      <p:sp>
        <p:nvSpPr>
          <p:cNvPr id="2877" name="Google Shape;2877;p53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1" name="Shape 2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2" name="Google Shape;2882;p54"/>
          <p:cNvPicPr preferRelativeResize="0"/>
          <p:nvPr/>
        </p:nvPicPr>
        <p:blipFill rotWithShape="1">
          <a:blip r:embed="rId3">
            <a:alphaModFix/>
          </a:blip>
          <a:srcRect b="8380" l="62761" r="16168" t="53771"/>
          <a:stretch/>
        </p:blipFill>
        <p:spPr>
          <a:xfrm>
            <a:off x="4221914" y="2420967"/>
            <a:ext cx="2966286" cy="2881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83" name="Google Shape;2883;p54"/>
          <p:cNvGrpSpPr/>
          <p:nvPr/>
        </p:nvGrpSpPr>
        <p:grpSpPr>
          <a:xfrm rot="-10549740">
            <a:off x="5088111" y="2974752"/>
            <a:ext cx="437925" cy="947327"/>
            <a:chOff x="1654789" y="4933888"/>
            <a:chExt cx="989768" cy="796604"/>
          </a:xfrm>
        </p:grpSpPr>
        <p:cxnSp>
          <p:nvCxnSpPr>
            <p:cNvPr id="2884" name="Google Shape;2884;p54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85" name="Google Shape;2885;p54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grpSp>
        <p:nvGrpSpPr>
          <p:cNvPr id="2886" name="Google Shape;2886;p54"/>
          <p:cNvGrpSpPr/>
          <p:nvPr/>
        </p:nvGrpSpPr>
        <p:grpSpPr>
          <a:xfrm rot="-10549740">
            <a:off x="5070479" y="2971656"/>
            <a:ext cx="45719" cy="936000"/>
            <a:chOff x="1654789" y="4933888"/>
            <a:chExt cx="989768" cy="796604"/>
          </a:xfrm>
        </p:grpSpPr>
        <p:cxnSp>
          <p:nvCxnSpPr>
            <p:cNvPr id="2887" name="Google Shape;2887;p54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88" name="Google Shape;2888;p54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889" name="Google Shape;2889;p54"/>
          <p:cNvCxnSpPr/>
          <p:nvPr/>
        </p:nvCxnSpPr>
        <p:spPr>
          <a:xfrm flipH="1" rot="10800000">
            <a:off x="5503010" y="2782435"/>
            <a:ext cx="42206" cy="115431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miter lim="800000"/>
            <a:headEnd len="sm" w="sm" type="none"/>
            <a:tailEnd len="sm" w="sm" type="none"/>
          </a:ln>
        </p:spPr>
      </p:cxnSp>
      <p:cxnSp>
        <p:nvCxnSpPr>
          <p:cNvPr id="2890" name="Google Shape;2890;p54"/>
          <p:cNvCxnSpPr/>
          <p:nvPr/>
        </p:nvCxnSpPr>
        <p:spPr>
          <a:xfrm flipH="1" rot="10800000">
            <a:off x="5092604" y="2934835"/>
            <a:ext cx="42206" cy="115431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miter lim="800000"/>
            <a:headEnd len="sm" w="sm" type="none"/>
            <a:tailEnd len="sm" w="sm" type="none"/>
          </a:ln>
        </p:spPr>
      </p:cxnSp>
      <p:grpSp>
        <p:nvGrpSpPr>
          <p:cNvPr id="2891" name="Google Shape;2891;p54"/>
          <p:cNvGrpSpPr/>
          <p:nvPr/>
        </p:nvGrpSpPr>
        <p:grpSpPr>
          <a:xfrm rot="3042950">
            <a:off x="5482834" y="3018316"/>
            <a:ext cx="437925" cy="947327"/>
            <a:chOff x="1654789" y="4933888"/>
            <a:chExt cx="989768" cy="796604"/>
          </a:xfrm>
        </p:grpSpPr>
        <p:cxnSp>
          <p:nvCxnSpPr>
            <p:cNvPr id="2892" name="Google Shape;2892;p54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93" name="Google Shape;2893;p54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894" name="Google Shape;2894;p54"/>
          <p:cNvCxnSpPr/>
          <p:nvPr/>
        </p:nvCxnSpPr>
        <p:spPr>
          <a:xfrm flipH="1" rot="10800000">
            <a:off x="5000628" y="3891691"/>
            <a:ext cx="94416" cy="1562906"/>
          </a:xfrm>
          <a:prstGeom prst="straightConnector1">
            <a:avLst/>
          </a:prstGeom>
          <a:noFill/>
          <a:ln cap="flat" cmpd="sng" w="28575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2895" name="Google Shape;2895;p54"/>
          <p:cNvGrpSpPr/>
          <p:nvPr/>
        </p:nvGrpSpPr>
        <p:grpSpPr>
          <a:xfrm rot="1663144">
            <a:off x="4901169" y="3117737"/>
            <a:ext cx="396883" cy="748483"/>
            <a:chOff x="1654789" y="4933888"/>
            <a:chExt cx="989768" cy="796604"/>
          </a:xfrm>
        </p:grpSpPr>
        <p:cxnSp>
          <p:nvCxnSpPr>
            <p:cNvPr id="2896" name="Google Shape;2896;p54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897" name="Google Shape;2897;p54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pic>
        <p:nvPicPr>
          <p:cNvPr id="2898" name="Google Shape;2898;p54"/>
          <p:cNvPicPr preferRelativeResize="0"/>
          <p:nvPr/>
        </p:nvPicPr>
        <p:blipFill rotWithShape="1">
          <a:blip r:embed="rId3">
            <a:alphaModFix/>
          </a:blip>
          <a:srcRect b="27793" l="17659" r="36988" t="66481"/>
          <a:stretch/>
        </p:blipFill>
        <p:spPr>
          <a:xfrm>
            <a:off x="399324" y="1136107"/>
            <a:ext cx="10377377" cy="7345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99" name="Google Shape;2899;p54"/>
          <p:cNvCxnSpPr/>
          <p:nvPr/>
        </p:nvCxnSpPr>
        <p:spPr>
          <a:xfrm flipH="1" rot="10800000">
            <a:off x="4716406" y="3505575"/>
            <a:ext cx="949773" cy="1949022"/>
          </a:xfrm>
          <a:prstGeom prst="straightConnector1">
            <a:avLst/>
          </a:prstGeom>
          <a:noFill/>
          <a:ln cap="flat" cmpd="sng" w="28575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900" name="Google Shape;2900;p54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prolonge maintenant les rayons réfléchis pour repérer la position de l’image.</a:t>
            </a:r>
            <a:endParaRPr/>
          </a:p>
        </p:txBody>
      </p:sp>
      <p:sp>
        <p:nvSpPr>
          <p:cNvPr id="2901" name="Google Shape;2901;p54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5" name="Shape 2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6" name="Google Shape;2906;p55"/>
          <p:cNvPicPr preferRelativeResize="0"/>
          <p:nvPr/>
        </p:nvPicPr>
        <p:blipFill rotWithShape="1">
          <a:blip r:embed="rId3">
            <a:alphaModFix/>
          </a:blip>
          <a:srcRect b="10334" l="17352" r="37067" t="75419"/>
          <a:stretch/>
        </p:blipFill>
        <p:spPr>
          <a:xfrm>
            <a:off x="803071" y="1382232"/>
            <a:ext cx="10536866" cy="1722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7" name="Google Shape;2907;p55"/>
          <p:cNvPicPr preferRelativeResize="0"/>
          <p:nvPr/>
        </p:nvPicPr>
        <p:blipFill rotWithShape="1">
          <a:blip r:embed="rId4">
            <a:alphaModFix/>
          </a:blip>
          <a:srcRect b="8380" l="62761" r="16168" t="53771"/>
          <a:stretch/>
        </p:blipFill>
        <p:spPr>
          <a:xfrm>
            <a:off x="4307948" y="3348563"/>
            <a:ext cx="2966286" cy="2881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08" name="Google Shape;2908;p55"/>
          <p:cNvGrpSpPr/>
          <p:nvPr/>
        </p:nvGrpSpPr>
        <p:grpSpPr>
          <a:xfrm rot="-10549740">
            <a:off x="5174145" y="3902348"/>
            <a:ext cx="437925" cy="947327"/>
            <a:chOff x="1654789" y="4933888"/>
            <a:chExt cx="989768" cy="796604"/>
          </a:xfrm>
        </p:grpSpPr>
        <p:cxnSp>
          <p:nvCxnSpPr>
            <p:cNvPr id="2909" name="Google Shape;2909;p55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10" name="Google Shape;2910;p55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grpSp>
        <p:nvGrpSpPr>
          <p:cNvPr id="2911" name="Google Shape;2911;p55"/>
          <p:cNvGrpSpPr/>
          <p:nvPr/>
        </p:nvGrpSpPr>
        <p:grpSpPr>
          <a:xfrm rot="-10549740">
            <a:off x="5156513" y="3899252"/>
            <a:ext cx="45719" cy="936000"/>
            <a:chOff x="1654789" y="4933888"/>
            <a:chExt cx="989768" cy="796604"/>
          </a:xfrm>
        </p:grpSpPr>
        <p:cxnSp>
          <p:nvCxnSpPr>
            <p:cNvPr id="2912" name="Google Shape;2912;p55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13" name="Google Shape;2913;p55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914" name="Google Shape;2914;p55"/>
          <p:cNvCxnSpPr/>
          <p:nvPr/>
        </p:nvCxnSpPr>
        <p:spPr>
          <a:xfrm flipH="1" rot="10800000">
            <a:off x="5589044" y="3710031"/>
            <a:ext cx="42206" cy="115431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miter lim="800000"/>
            <a:headEnd len="sm" w="sm" type="none"/>
            <a:tailEnd len="sm" w="sm" type="none"/>
          </a:ln>
        </p:spPr>
      </p:cxnSp>
      <p:cxnSp>
        <p:nvCxnSpPr>
          <p:cNvPr id="2915" name="Google Shape;2915;p55"/>
          <p:cNvCxnSpPr/>
          <p:nvPr/>
        </p:nvCxnSpPr>
        <p:spPr>
          <a:xfrm flipH="1" rot="10800000">
            <a:off x="5178638" y="3862431"/>
            <a:ext cx="42206" cy="115431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lgDash"/>
            <a:miter lim="800000"/>
            <a:headEnd len="sm" w="sm" type="none"/>
            <a:tailEnd len="sm" w="sm" type="none"/>
          </a:ln>
        </p:spPr>
      </p:cxnSp>
      <p:grpSp>
        <p:nvGrpSpPr>
          <p:cNvPr id="2916" name="Google Shape;2916;p55"/>
          <p:cNvGrpSpPr/>
          <p:nvPr/>
        </p:nvGrpSpPr>
        <p:grpSpPr>
          <a:xfrm rot="3042950">
            <a:off x="5568868" y="3945912"/>
            <a:ext cx="437925" cy="947327"/>
            <a:chOff x="1654789" y="4933888"/>
            <a:chExt cx="989768" cy="796604"/>
          </a:xfrm>
        </p:grpSpPr>
        <p:cxnSp>
          <p:nvCxnSpPr>
            <p:cNvPr id="2917" name="Google Shape;2917;p55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18" name="Google Shape;2918;p55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919" name="Google Shape;2919;p55"/>
          <p:cNvCxnSpPr/>
          <p:nvPr/>
        </p:nvCxnSpPr>
        <p:spPr>
          <a:xfrm flipH="1" rot="10800000">
            <a:off x="5138872" y="4819287"/>
            <a:ext cx="42206" cy="972000"/>
          </a:xfrm>
          <a:prstGeom prst="straightConnector1">
            <a:avLst/>
          </a:prstGeom>
          <a:noFill/>
          <a:ln cap="flat" cmpd="sng" w="28575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2920" name="Google Shape;2920;p55"/>
          <p:cNvGrpSpPr/>
          <p:nvPr/>
        </p:nvGrpSpPr>
        <p:grpSpPr>
          <a:xfrm rot="1663144">
            <a:off x="5017683" y="4045333"/>
            <a:ext cx="396883" cy="748483"/>
            <a:chOff x="1654789" y="4933888"/>
            <a:chExt cx="989768" cy="796604"/>
          </a:xfrm>
        </p:grpSpPr>
        <p:cxnSp>
          <p:nvCxnSpPr>
            <p:cNvPr id="2921" name="Google Shape;2921;p55"/>
            <p:cNvCxnSpPr/>
            <p:nvPr/>
          </p:nvCxnSpPr>
          <p:spPr>
            <a:xfrm rot="10800000">
              <a:off x="1654789" y="4933888"/>
              <a:ext cx="989768" cy="796604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22" name="Google Shape;2922;p55"/>
            <p:cNvCxnSpPr/>
            <p:nvPr/>
          </p:nvCxnSpPr>
          <p:spPr>
            <a:xfrm rot="10800000">
              <a:off x="1807189" y="5041017"/>
              <a:ext cx="342484" cy="309228"/>
            </a:xfrm>
            <a:prstGeom prst="straightConnector1">
              <a:avLst/>
            </a:prstGeom>
            <a:noFill/>
            <a:ln cap="flat" cmpd="sng" w="38100">
              <a:solidFill>
                <a:srgbClr val="7030A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923" name="Google Shape;2923;p55"/>
          <p:cNvCxnSpPr/>
          <p:nvPr/>
        </p:nvCxnSpPr>
        <p:spPr>
          <a:xfrm flipH="1" rot="10800000">
            <a:off x="5138872" y="4433171"/>
            <a:ext cx="613341" cy="1358116"/>
          </a:xfrm>
          <a:prstGeom prst="straightConnector1">
            <a:avLst/>
          </a:prstGeom>
          <a:noFill/>
          <a:ln cap="flat" cmpd="sng" w="28575">
            <a:solidFill>
              <a:srgbClr val="7030A0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924" name="Google Shape;2924;p55"/>
          <p:cNvSpPr txBox="1"/>
          <p:nvPr/>
        </p:nvSpPr>
        <p:spPr>
          <a:xfrm>
            <a:off x="4983712" y="5791287"/>
            <a:ext cx="94629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A’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5" name="Google Shape;2925;p55"/>
          <p:cNvSpPr txBox="1"/>
          <p:nvPr/>
        </p:nvSpPr>
        <p:spPr>
          <a:xfrm>
            <a:off x="5645942" y="2076215"/>
            <a:ext cx="33542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l’intersection</a:t>
            </a:r>
            <a:endParaRPr b="1" i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6" name="Google Shape;2926;p55"/>
          <p:cNvSpPr txBox="1"/>
          <p:nvPr>
            <p:ph type="title"/>
          </p:nvPr>
        </p:nvSpPr>
        <p:spPr>
          <a:xfrm>
            <a:off x="935304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repère le point d’intersection des prolongements des rayons réfléchis.</a:t>
            </a:r>
            <a:endParaRPr/>
          </a:p>
        </p:txBody>
      </p:sp>
      <p:sp>
        <p:nvSpPr>
          <p:cNvPr id="2927" name="Google Shape;2927;p55"/>
          <p:cNvSpPr txBox="1"/>
          <p:nvPr>
            <p:ph idx="1" type="body"/>
          </p:nvPr>
        </p:nvSpPr>
        <p:spPr>
          <a:xfrm>
            <a:off x="935304" y="668338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désigne des représentants de quelques binômes pour répondre et verbaliser le raisonnement avant d’afficher la réponse correcte.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1" name="Shape 2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2" name="Google Shape;2932;p56"/>
          <p:cNvSpPr txBox="1"/>
          <p:nvPr>
            <p:ph idx="1" type="body"/>
          </p:nvPr>
        </p:nvSpPr>
        <p:spPr>
          <a:xfrm>
            <a:off x="8979409" y="5148686"/>
            <a:ext cx="148877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12 min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6" name="Shape 2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7" name="Google Shape;2937;p57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2938" name="Google Shape;2938;p57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9" name="Google Shape;2939;p57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40" name="Google Shape;2940;p57"/>
          <p:cNvPicPr preferRelativeResize="0"/>
          <p:nvPr/>
        </p:nvPicPr>
        <p:blipFill rotWithShape="1">
          <a:blip r:embed="rId5">
            <a:alphaModFix/>
          </a:blip>
          <a:srcRect b="10195" l="22367" r="23003" t="25140"/>
          <a:stretch/>
        </p:blipFill>
        <p:spPr>
          <a:xfrm>
            <a:off x="393406" y="952051"/>
            <a:ext cx="11628406" cy="5501912"/>
          </a:xfrm>
          <a:prstGeom prst="rect">
            <a:avLst/>
          </a:prstGeom>
          <a:noFill/>
          <a:ln>
            <a:noFill/>
          </a:ln>
        </p:spPr>
      </p:pic>
      <p:sp>
        <p:nvSpPr>
          <p:cNvPr id="2941" name="Google Shape;2941;p57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Maintenant c’est le moment de travailler tout seul. Voir le livret p 70 «je m’entraîne seul » .</a:t>
            </a:r>
            <a:endParaRPr/>
          </a:p>
        </p:txBody>
      </p:sp>
      <p:sp>
        <p:nvSpPr>
          <p:cNvPr id="2942" name="Google Shape;2942;p57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circule dans la classe pour repérer les élèves en difficulté . 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6" name="Shape 2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7" name="Google Shape;2947;p58"/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Temps Écoulé</a:t>
            </a:r>
            <a:endParaRPr/>
          </a:p>
        </p:txBody>
      </p:sp>
      <p:pic>
        <p:nvPicPr>
          <p:cNvPr id="2948" name="Google Shape;2948;p58"/>
          <p:cNvPicPr preferRelativeResize="0"/>
          <p:nvPr/>
        </p:nvPicPr>
        <p:blipFill rotWithShape="1">
          <a:blip r:embed="rId3">
            <a:alphaModFix/>
          </a:blip>
          <a:srcRect b="20982" l="10491" r="10044" t="15401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49" name="Google Shape;2949;p58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2950" name="Google Shape;2950;p58"/>
            <p:cNvPicPr preferRelativeResize="0"/>
            <p:nvPr/>
          </p:nvPicPr>
          <p:blipFill rotWithShape="1">
            <a:blip r:embed="rId4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1" name="Google Shape;2951;p58"/>
            <p:cNvPicPr preferRelativeResize="0"/>
            <p:nvPr/>
          </p:nvPicPr>
          <p:blipFill rotWithShape="1">
            <a:blip r:embed="rId5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52" name="Google Shape;2952;p58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Le temps est terminé. Corrigeons ensemble l’exercice.</a:t>
            </a:r>
            <a:endParaRPr/>
          </a:p>
        </p:txBody>
      </p:sp>
      <p:sp>
        <p:nvSpPr>
          <p:cNvPr id="2953" name="Google Shape;2953;p58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fait participer les élèves à la correction en leur demandant de présenter leurs réponses et de les justifier.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8" name="Google Shape;2958;p59"/>
          <p:cNvGrpSpPr/>
          <p:nvPr/>
        </p:nvGrpSpPr>
        <p:grpSpPr>
          <a:xfrm>
            <a:off x="10856170" y="111657"/>
            <a:ext cx="630930" cy="597556"/>
            <a:chOff x="582302" y="4447623"/>
            <a:chExt cx="630930" cy="597556"/>
          </a:xfrm>
        </p:grpSpPr>
        <p:pic>
          <p:nvPicPr>
            <p:cNvPr id="2959" name="Google Shape;2959;p59"/>
            <p:cNvPicPr preferRelativeResize="0"/>
            <p:nvPr/>
          </p:nvPicPr>
          <p:blipFill rotWithShape="1">
            <a:blip r:embed="rId3">
              <a:alphaModFix/>
            </a:blip>
            <a:srcRect b="30054" l="11664" r="25922" t="23325"/>
            <a:stretch/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0" name="Google Shape;2960;p59"/>
            <p:cNvPicPr preferRelativeResize="0"/>
            <p:nvPr/>
          </p:nvPicPr>
          <p:blipFill rotWithShape="1">
            <a:blip r:embed="rId4">
              <a:alphaModFix/>
            </a:blip>
            <a:srcRect b="30054" l="74744" r="10688" t="23325"/>
            <a:stretch/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61" name="Google Shape;2961;p59"/>
          <p:cNvPicPr preferRelativeResize="0"/>
          <p:nvPr/>
        </p:nvPicPr>
        <p:blipFill rotWithShape="1">
          <a:blip r:embed="rId5">
            <a:alphaModFix/>
          </a:blip>
          <a:srcRect b="10195" l="22367" r="23003" t="25140"/>
          <a:stretch/>
        </p:blipFill>
        <p:spPr>
          <a:xfrm>
            <a:off x="393406" y="1027434"/>
            <a:ext cx="11628406" cy="55019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62" name="Google Shape;2962;p59"/>
          <p:cNvGrpSpPr/>
          <p:nvPr/>
        </p:nvGrpSpPr>
        <p:grpSpPr>
          <a:xfrm rot="-10246751">
            <a:off x="9797885" y="5082966"/>
            <a:ext cx="1008000" cy="10633"/>
            <a:chOff x="8702048" y="4199860"/>
            <a:chExt cx="2238854" cy="10633"/>
          </a:xfrm>
        </p:grpSpPr>
        <p:cxnSp>
          <p:nvCxnSpPr>
            <p:cNvPr id="2963" name="Google Shape;2963;p59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64" name="Google Shape;2964;p59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965" name="Google Shape;2965;p59"/>
          <p:cNvCxnSpPr/>
          <p:nvPr/>
        </p:nvCxnSpPr>
        <p:spPr>
          <a:xfrm>
            <a:off x="10446235" y="4432533"/>
            <a:ext cx="639848" cy="1231678"/>
          </a:xfrm>
          <a:prstGeom prst="straightConnector1">
            <a:avLst/>
          </a:prstGeom>
          <a:noFill/>
          <a:ln cap="flat" cmpd="sng" w="38100">
            <a:solidFill>
              <a:srgbClr val="1D9A78"/>
            </a:solidFill>
            <a:prstDash val="dash"/>
            <a:miter lim="800000"/>
            <a:headEnd len="sm" w="sm" type="none"/>
            <a:tailEnd len="sm" w="sm" type="none"/>
          </a:ln>
        </p:spPr>
      </p:cxnSp>
      <p:grpSp>
        <p:nvGrpSpPr>
          <p:cNvPr id="2966" name="Google Shape;2966;p59"/>
          <p:cNvGrpSpPr/>
          <p:nvPr/>
        </p:nvGrpSpPr>
        <p:grpSpPr>
          <a:xfrm rot="-6977595">
            <a:off x="9646542" y="5238731"/>
            <a:ext cx="540000" cy="10633"/>
            <a:chOff x="8702048" y="4199860"/>
            <a:chExt cx="2238854" cy="10633"/>
          </a:xfrm>
        </p:grpSpPr>
        <p:cxnSp>
          <p:nvCxnSpPr>
            <p:cNvPr id="2967" name="Google Shape;2967;p59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68" name="Google Shape;2968;p59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969" name="Google Shape;2969;p59"/>
          <p:cNvCxnSpPr/>
          <p:nvPr/>
        </p:nvCxnSpPr>
        <p:spPr>
          <a:xfrm>
            <a:off x="10051618" y="5507606"/>
            <a:ext cx="423387" cy="886345"/>
          </a:xfrm>
          <a:prstGeom prst="straightConnector1">
            <a:avLst/>
          </a:prstGeom>
          <a:noFill/>
          <a:ln cap="flat" cmpd="sng" w="38100">
            <a:solidFill>
              <a:srgbClr val="1D9A78"/>
            </a:solidFill>
            <a:prstDash val="dash"/>
            <a:miter lim="800000"/>
            <a:headEnd len="sm" w="sm" type="none"/>
            <a:tailEnd len="sm" w="sm" type="none"/>
          </a:ln>
        </p:spPr>
      </p:cxnSp>
      <p:grpSp>
        <p:nvGrpSpPr>
          <p:cNvPr id="2970" name="Google Shape;2970;p59"/>
          <p:cNvGrpSpPr/>
          <p:nvPr/>
        </p:nvGrpSpPr>
        <p:grpSpPr>
          <a:xfrm rot="7824889">
            <a:off x="10636577" y="4802354"/>
            <a:ext cx="1008000" cy="10633"/>
            <a:chOff x="8702048" y="4199860"/>
            <a:chExt cx="2238854" cy="10633"/>
          </a:xfrm>
        </p:grpSpPr>
        <p:cxnSp>
          <p:nvCxnSpPr>
            <p:cNvPr id="2971" name="Google Shape;2971;p59"/>
            <p:cNvCxnSpPr/>
            <p:nvPr/>
          </p:nvCxnSpPr>
          <p:spPr>
            <a:xfrm>
              <a:off x="8702048" y="4199860"/>
              <a:ext cx="2238854" cy="10633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72" name="Google Shape;2972;p59"/>
            <p:cNvCxnSpPr/>
            <p:nvPr/>
          </p:nvCxnSpPr>
          <p:spPr>
            <a:xfrm rot="10800000">
              <a:off x="9369329" y="4208709"/>
              <a:ext cx="540215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cxnSp>
        <p:nvCxnSpPr>
          <p:cNvPr id="2973" name="Google Shape;2973;p59"/>
          <p:cNvCxnSpPr/>
          <p:nvPr/>
        </p:nvCxnSpPr>
        <p:spPr>
          <a:xfrm flipH="1" rot="10800000">
            <a:off x="10028251" y="4168566"/>
            <a:ext cx="1655837" cy="2011452"/>
          </a:xfrm>
          <a:prstGeom prst="straightConnector1">
            <a:avLst/>
          </a:prstGeom>
          <a:noFill/>
          <a:ln cap="flat" cmpd="sng" w="28575">
            <a:solidFill>
              <a:srgbClr val="7030A0"/>
            </a:solidFill>
            <a:prstDash val="lgDash"/>
            <a:miter lim="800000"/>
            <a:headEnd len="sm" w="sm" type="none"/>
            <a:tailEnd len="sm" w="sm" type="none"/>
          </a:ln>
        </p:spPr>
      </p:cxnSp>
      <p:sp>
        <p:nvSpPr>
          <p:cNvPr id="2974" name="Google Shape;2974;p59"/>
          <p:cNvSpPr txBox="1"/>
          <p:nvPr/>
        </p:nvSpPr>
        <p:spPr>
          <a:xfrm>
            <a:off x="10363195" y="5740380"/>
            <a:ext cx="9462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B’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5" name="Google Shape;2975;p59"/>
          <p:cNvSpPr txBox="1"/>
          <p:nvPr/>
        </p:nvSpPr>
        <p:spPr>
          <a:xfrm>
            <a:off x="2441184" y="5509996"/>
            <a:ext cx="9462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B’</a:t>
            </a:r>
            <a:endParaRPr b="1" i="1" sz="24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6" name="Google Shape;2976;p59"/>
          <p:cNvSpPr txBox="1"/>
          <p:nvPr/>
        </p:nvSpPr>
        <p:spPr>
          <a:xfrm>
            <a:off x="4875247" y="5411449"/>
            <a:ext cx="335425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l’intersection</a:t>
            </a:r>
            <a:endParaRPr b="1" i="1"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7" name="Google Shape;2977;p59"/>
          <p:cNvSpPr txBox="1"/>
          <p:nvPr>
            <p:ph type="title"/>
          </p:nvPr>
        </p:nvSpPr>
        <p:spPr>
          <a:xfrm>
            <a:off x="935304" y="271092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Passons maintenant à la correction.</a:t>
            </a:r>
            <a:endParaRPr/>
          </a:p>
        </p:txBody>
      </p:sp>
      <p:sp>
        <p:nvSpPr>
          <p:cNvPr id="2978" name="Google Shape;2978;p59"/>
          <p:cNvSpPr txBox="1"/>
          <p:nvPr>
            <p:ph idx="1" type="body"/>
          </p:nvPr>
        </p:nvSpPr>
        <p:spPr>
          <a:xfrm>
            <a:off x="935304" y="621137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L’enseignant·e fait participer les élèves à la correction et donne un feedback adapté en tenant compte des difficultés constatées.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83" name="Shape 1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" name="Google Shape;1884;p6"/>
          <p:cNvSpPr/>
          <p:nvPr/>
        </p:nvSpPr>
        <p:spPr>
          <a:xfrm>
            <a:off x="556916" y="4085138"/>
            <a:ext cx="2063752" cy="2377208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Conceptions erronées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des élèves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5" name="Google Shape;1885;p6"/>
          <p:cNvSpPr/>
          <p:nvPr/>
        </p:nvSpPr>
        <p:spPr>
          <a:xfrm>
            <a:off x="2749072" y="4067713"/>
            <a:ext cx="9216002" cy="2394633"/>
          </a:xfrm>
          <a:prstGeom prst="roundRect">
            <a:avLst>
              <a:gd fmla="val 9633" name="adj"/>
            </a:avLst>
          </a:prstGeom>
          <a:solidFill>
            <a:schemeClr val="l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6" name="Google Shape;1886;p6"/>
          <p:cNvSpPr/>
          <p:nvPr/>
        </p:nvSpPr>
        <p:spPr>
          <a:xfrm>
            <a:off x="584200" y="753833"/>
            <a:ext cx="2063752" cy="1743182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à réussir</a:t>
            </a:r>
            <a:endParaRPr b="1"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7" name="Google Shape;1887;p6"/>
          <p:cNvSpPr/>
          <p:nvPr/>
        </p:nvSpPr>
        <p:spPr>
          <a:xfrm>
            <a:off x="2749071" y="753833"/>
            <a:ext cx="9216003" cy="1743182"/>
          </a:xfrm>
          <a:prstGeom prst="roundRect">
            <a:avLst>
              <a:gd fmla="val 7861" name="adj"/>
            </a:avLst>
          </a:prstGeom>
          <a:solidFill>
            <a:schemeClr val="l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8" name="Google Shape;1888;p6"/>
          <p:cNvSpPr txBox="1"/>
          <p:nvPr/>
        </p:nvSpPr>
        <p:spPr>
          <a:xfrm>
            <a:off x="2875292" y="963724"/>
            <a:ext cx="9089782" cy="13233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▪"/>
            </a:pP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tâche principale </a:t>
            </a: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cette séance repose sur le savoir-faire suivant: « </a:t>
            </a: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Utiliser les lois de la réflexion de la lumière pour construire l’image d’un point par un miroir plan ». 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L’objectif est d’amener les élèves à </a:t>
            </a: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construire l’image d’un point par un miroir plan.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L’élève doit maitriser les lois de la réflexion avec la définition de la normale, de l’angle d’incidence et de l’angle de réflexion</a:t>
            </a:r>
            <a:r>
              <a:rPr b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9" name="Google Shape;1889;p6"/>
          <p:cNvSpPr/>
          <p:nvPr/>
        </p:nvSpPr>
        <p:spPr>
          <a:xfrm>
            <a:off x="2834024" y="4085138"/>
            <a:ext cx="88374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41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0" name="Google Shape;1890;p6"/>
          <p:cNvSpPr/>
          <p:nvPr/>
        </p:nvSpPr>
        <p:spPr>
          <a:xfrm>
            <a:off x="2749072" y="2706906"/>
            <a:ext cx="9216002" cy="116834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rgbClr val="0C413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1" name="Google Shape;1891;p6"/>
          <p:cNvSpPr/>
          <p:nvPr/>
        </p:nvSpPr>
        <p:spPr>
          <a:xfrm>
            <a:off x="584200" y="2691821"/>
            <a:ext cx="2063752" cy="1109363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12700">
            <a:solidFill>
              <a:srgbClr val="0C2E4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Stratégie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2" name="Google Shape;1892;p6"/>
          <p:cNvSpPr txBox="1"/>
          <p:nvPr/>
        </p:nvSpPr>
        <p:spPr>
          <a:xfrm>
            <a:off x="2929869" y="2752467"/>
            <a:ext cx="8848845" cy="10772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Pendant toute la séance, l’enseignant veille à ce que les élèves maîtrisent la boîte à outils géométrique :tracer la normale, repérer le point d’incidence et mesurer un angle par rapport à la normale. Cela leur permet d’appliquer correctement ces notions sur un schéma.</a:t>
            </a:r>
            <a:endParaRPr/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Proposer plusieurs schémas de tracés.</a:t>
            </a:r>
            <a:endParaRPr/>
          </a:p>
        </p:txBody>
      </p:sp>
      <p:sp>
        <p:nvSpPr>
          <p:cNvPr id="1893" name="Google Shape;1893;p6"/>
          <p:cNvSpPr/>
          <p:nvPr/>
        </p:nvSpPr>
        <p:spPr>
          <a:xfrm>
            <a:off x="2813974" y="4125211"/>
            <a:ext cx="8857537" cy="231153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construire l’image d’un point, </a:t>
            </a:r>
            <a:r>
              <a:rPr i="1"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seul ray</a:t>
            </a: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suffit.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Certains élèves construisent l’image comme un simple reflet symétrique.</a:t>
            </a: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produite par un miroir plan est </a:t>
            </a:r>
            <a:r>
              <a:rPr i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réelle</a:t>
            </a:r>
            <a:r>
              <a:rPr lang="fr-FR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est </a:t>
            </a:r>
            <a:r>
              <a:rPr i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 surface du miroir.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taille de l’image </a:t>
            </a:r>
            <a:r>
              <a:rPr i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on change le miroir.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dépend de la </a:t>
            </a:r>
            <a:r>
              <a:rPr i="1"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position de l’observateur</a:t>
            </a: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894" name="Google Shape;1894;p6"/>
          <p:cNvSpPr txBox="1"/>
          <p:nvPr/>
        </p:nvSpPr>
        <p:spPr>
          <a:xfrm>
            <a:off x="730894" y="39806"/>
            <a:ext cx="57287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 </a:t>
            </a:r>
            <a:endParaRPr/>
          </a:p>
        </p:txBody>
      </p:sp>
      <p:pic>
        <p:nvPicPr>
          <p:cNvPr descr="Image générée" id="1895" name="Google Shape;1895;p6"/>
          <p:cNvPicPr preferRelativeResize="0"/>
          <p:nvPr/>
        </p:nvPicPr>
        <p:blipFill rotWithShape="1">
          <a:blip r:embed="rId3">
            <a:alphaModFix/>
          </a:blip>
          <a:srcRect b="10678" l="0" r="0" t="11064"/>
          <a:stretch/>
        </p:blipFill>
        <p:spPr>
          <a:xfrm>
            <a:off x="3079" y="-42256"/>
            <a:ext cx="727815" cy="854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2" name="Shape 2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3" name="Google Shape;2983;p60"/>
          <p:cNvSpPr txBox="1"/>
          <p:nvPr>
            <p:ph idx="1" type="body"/>
          </p:nvPr>
        </p:nvSpPr>
        <p:spPr>
          <a:xfrm>
            <a:off x="8860537" y="5229083"/>
            <a:ext cx="1499616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7" name="Shape 2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8" name="Google Shape;2988;p61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Qui peut me dire ce que nous avons appris aujourd’hui? </a:t>
            </a:r>
            <a:br>
              <a:rPr lang="fr-FR"/>
            </a:br>
            <a:endParaRPr/>
          </a:p>
        </p:txBody>
      </p:sp>
      <p:sp>
        <p:nvSpPr>
          <p:cNvPr id="2989" name="Google Shape;2989;p61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  <p:pic>
        <p:nvPicPr>
          <p:cNvPr descr="A cartoon character leaning on a question mark&#10;&#10;AI-generated content may be incorrect." id="2990" name="Google Shape;2990;p61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3115" y="1306115"/>
            <a:ext cx="4245769" cy="4245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4" name="Shape 2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5" name="Google Shape;2995;p62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Avant de finir cette séance, c’était quoi notre tâche </a:t>
            </a:r>
            <a:endParaRPr/>
          </a:p>
        </p:txBody>
      </p:sp>
      <p:sp>
        <p:nvSpPr>
          <p:cNvPr id="2996" name="Google Shape;2996;p62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donne un rappel de la séance.</a:t>
            </a:r>
            <a:endParaRPr/>
          </a:p>
        </p:txBody>
      </p:sp>
      <p:sp>
        <p:nvSpPr>
          <p:cNvPr id="2997" name="Google Shape;2997;p62"/>
          <p:cNvSpPr/>
          <p:nvPr/>
        </p:nvSpPr>
        <p:spPr>
          <a:xfrm>
            <a:off x="774699" y="3191193"/>
            <a:ext cx="10143498" cy="707886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8" name="Google Shape;2998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259" y="2907916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2999" name="Google Shape;2999;p62"/>
          <p:cNvSpPr txBox="1"/>
          <p:nvPr/>
        </p:nvSpPr>
        <p:spPr>
          <a:xfrm>
            <a:off x="1273803" y="2929776"/>
            <a:ext cx="9952997" cy="1230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Utiliser les lois de la réflexion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de la lumière pour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construire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l’image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d’un poin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 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 un miroir plan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00" name="Google Shape;3000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76390" y="434507"/>
            <a:ext cx="467661" cy="467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4" name="Shape 3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5" name="Google Shape;3005;p63"/>
          <p:cNvSpPr txBox="1"/>
          <p:nvPr/>
        </p:nvSpPr>
        <p:spPr>
          <a:xfrm>
            <a:off x="-3909964" y="-4996912"/>
            <a:ext cx="701828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⮚"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choisis deux points d’incidence sur le miroir</a:t>
            </a:r>
            <a:r>
              <a:rPr b="1"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06" name="Google Shape;3006;p63"/>
          <p:cNvGrpSpPr/>
          <p:nvPr/>
        </p:nvGrpSpPr>
        <p:grpSpPr>
          <a:xfrm>
            <a:off x="584368" y="1572593"/>
            <a:ext cx="9763839" cy="508684"/>
            <a:chOff x="552450" y="2201643"/>
            <a:chExt cx="9763839" cy="508684"/>
          </a:xfrm>
        </p:grpSpPr>
        <p:sp>
          <p:nvSpPr>
            <p:cNvPr id="3007" name="Google Shape;3007;p63"/>
            <p:cNvSpPr txBox="1"/>
            <p:nvPr/>
          </p:nvSpPr>
          <p:spPr>
            <a:xfrm>
              <a:off x="1030246" y="2248661"/>
              <a:ext cx="9286043" cy="461665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Je choisis deux points d’incidence sur le miroir</a:t>
              </a:r>
              <a:r>
                <a:rPr b="1"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b="1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8" name="Google Shape;3008;p63"/>
            <p:cNvSpPr/>
            <p:nvPr/>
          </p:nvSpPr>
          <p:spPr>
            <a:xfrm>
              <a:off x="552450" y="2201643"/>
              <a:ext cx="555701" cy="508684"/>
            </a:xfrm>
            <a:prstGeom prst="ellipse">
              <a:avLst/>
            </a:prstGeom>
            <a:solidFill>
              <a:srgbClr val="893612"/>
            </a:solid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</p:grpSp>
      <p:grpSp>
        <p:nvGrpSpPr>
          <p:cNvPr id="3009" name="Google Shape;3009;p63"/>
          <p:cNvGrpSpPr/>
          <p:nvPr/>
        </p:nvGrpSpPr>
        <p:grpSpPr>
          <a:xfrm>
            <a:off x="584368" y="2566626"/>
            <a:ext cx="9763839" cy="522694"/>
            <a:chOff x="552450" y="3195276"/>
            <a:chExt cx="9763839" cy="522694"/>
          </a:xfrm>
        </p:grpSpPr>
        <p:sp>
          <p:nvSpPr>
            <p:cNvPr id="3010" name="Google Shape;3010;p63"/>
            <p:cNvSpPr txBox="1"/>
            <p:nvPr/>
          </p:nvSpPr>
          <p:spPr>
            <a:xfrm>
              <a:off x="1030246" y="3256305"/>
              <a:ext cx="9286043" cy="461665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Je trace les deux rayons incidents.</a:t>
              </a:r>
              <a:endParaRPr/>
            </a:p>
          </p:txBody>
        </p:sp>
        <p:sp>
          <p:nvSpPr>
            <p:cNvPr id="3011" name="Google Shape;3011;p63"/>
            <p:cNvSpPr/>
            <p:nvPr/>
          </p:nvSpPr>
          <p:spPr>
            <a:xfrm>
              <a:off x="552450" y="3195276"/>
              <a:ext cx="555701" cy="508684"/>
            </a:xfrm>
            <a:prstGeom prst="ellipse">
              <a:avLst/>
            </a:prstGeom>
            <a:solidFill>
              <a:srgbClr val="893612"/>
            </a:solid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</p:grpSp>
      <p:grpSp>
        <p:nvGrpSpPr>
          <p:cNvPr id="3012" name="Google Shape;3012;p63"/>
          <p:cNvGrpSpPr/>
          <p:nvPr/>
        </p:nvGrpSpPr>
        <p:grpSpPr>
          <a:xfrm>
            <a:off x="569585" y="3610403"/>
            <a:ext cx="11339385" cy="508684"/>
            <a:chOff x="537667" y="4239053"/>
            <a:chExt cx="11339385" cy="508684"/>
          </a:xfrm>
        </p:grpSpPr>
        <p:sp>
          <p:nvSpPr>
            <p:cNvPr id="3013" name="Google Shape;3013;p63"/>
            <p:cNvSpPr txBox="1"/>
            <p:nvPr/>
          </p:nvSpPr>
          <p:spPr>
            <a:xfrm>
              <a:off x="1030245" y="4263949"/>
              <a:ext cx="10846807" cy="461665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Je trace les deux rayons 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réfléchis correspondant en appliquant les lois de la réflexion.</a:t>
              </a:r>
              <a:endParaRPr/>
            </a:p>
          </p:txBody>
        </p:sp>
        <p:sp>
          <p:nvSpPr>
            <p:cNvPr id="3014" name="Google Shape;3014;p63"/>
            <p:cNvSpPr/>
            <p:nvPr/>
          </p:nvSpPr>
          <p:spPr>
            <a:xfrm>
              <a:off x="537667" y="4239053"/>
              <a:ext cx="555701" cy="508684"/>
            </a:xfrm>
            <a:prstGeom prst="ellipse">
              <a:avLst/>
            </a:prstGeom>
            <a:solidFill>
              <a:srgbClr val="893612"/>
            </a:solid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</p:grpSp>
      <p:grpSp>
        <p:nvGrpSpPr>
          <p:cNvPr id="3015" name="Google Shape;3015;p63"/>
          <p:cNvGrpSpPr/>
          <p:nvPr/>
        </p:nvGrpSpPr>
        <p:grpSpPr>
          <a:xfrm>
            <a:off x="584368" y="4642943"/>
            <a:ext cx="11324602" cy="830997"/>
            <a:chOff x="552450" y="5271593"/>
            <a:chExt cx="11324602" cy="830997"/>
          </a:xfrm>
        </p:grpSpPr>
        <p:sp>
          <p:nvSpPr>
            <p:cNvPr id="3016" name="Google Shape;3016;p63"/>
            <p:cNvSpPr txBox="1"/>
            <p:nvPr/>
          </p:nvSpPr>
          <p:spPr>
            <a:xfrm>
              <a:off x="1030246" y="5271593"/>
              <a:ext cx="10846806" cy="830997"/>
            </a:xfrm>
            <a:prstGeom prst="rect">
              <a:avLst/>
            </a:prstGeom>
            <a:solidFill>
              <a:srgbClr val="F8D6C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 Je</a:t>
              </a: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prolonge les deux rayons réfléchis. Leur intersection correspond à l’image du point lumineux </a:t>
              </a:r>
              <a:endParaRPr/>
            </a:p>
          </p:txBody>
        </p:sp>
        <p:sp>
          <p:nvSpPr>
            <p:cNvPr id="3017" name="Google Shape;3017;p63"/>
            <p:cNvSpPr/>
            <p:nvPr/>
          </p:nvSpPr>
          <p:spPr>
            <a:xfrm>
              <a:off x="552450" y="5375613"/>
              <a:ext cx="555701" cy="508684"/>
            </a:xfrm>
            <a:prstGeom prst="ellipse">
              <a:avLst/>
            </a:prstGeom>
            <a:solidFill>
              <a:srgbClr val="893612"/>
            </a:solidFill>
            <a:ln cap="flat" cmpd="sng" w="2857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/>
            </a:p>
          </p:txBody>
        </p:sp>
      </p:grpSp>
      <p:sp>
        <p:nvSpPr>
          <p:cNvPr id="3018" name="Google Shape;3018;p63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Voilà les étapes à retenir pour la construction de l’image d’un point lumineux par un miroir plan.</a:t>
            </a:r>
            <a:endParaRPr/>
          </a:p>
        </p:txBody>
      </p:sp>
      <p:sp>
        <p:nvSpPr>
          <p:cNvPr id="3019" name="Google Shape;3019;p63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fait participer les élèves pour rappeler les étapes à suivre pour construire l’image d’un point par un miroir plan..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4" name="Google Shape;3024;p64"/>
          <p:cNvSpPr txBox="1"/>
          <p:nvPr/>
        </p:nvSpPr>
        <p:spPr>
          <a:xfrm>
            <a:off x="1568351" y="4478075"/>
            <a:ext cx="956534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S’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symétrique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à l’objet S par rapport au miroir: l’objet et son image sont à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même distance du miroir.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S’ </a:t>
            </a:r>
            <a:r>
              <a:rPr b="1"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n’est pas réelle, elle est </a:t>
            </a:r>
            <a:r>
              <a:rPr b="1" lang="fr-F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virtuelle</a:t>
            </a: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3025" name="Google Shape;3025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2430" y="1024266"/>
            <a:ext cx="4573225" cy="3453809"/>
          </a:xfrm>
          <a:prstGeom prst="rect">
            <a:avLst/>
          </a:prstGeom>
          <a:noFill/>
          <a:ln>
            <a:noFill/>
          </a:ln>
        </p:spPr>
      </p:pic>
      <p:sp>
        <p:nvSpPr>
          <p:cNvPr id="3026" name="Google Shape;3026;p64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Il faut bien retenir aussi que: </a:t>
            </a:r>
            <a:endParaRPr/>
          </a:p>
        </p:txBody>
      </p:sp>
      <p:sp>
        <p:nvSpPr>
          <p:cNvPr id="3027" name="Google Shape;3027;p64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fait participer les élèves pour rappeler les étapes de la construction de l’image S’ de S ainsi que ses caractéristiques.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2" name="Shape 3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3" name="Google Shape;3033;p65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On termine par la carte lexicale suivante.</a:t>
            </a:r>
            <a:endParaRPr/>
          </a:p>
        </p:txBody>
      </p:sp>
      <p:sp>
        <p:nvSpPr>
          <p:cNvPr id="3034" name="Google Shape;3034;p65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i="1" lang="fr-FR" sz="1400">
                <a:latin typeface="Calibri"/>
                <a:ea typeface="Calibri"/>
                <a:cs typeface="Calibri"/>
                <a:sym typeface="Calibri"/>
              </a:rPr>
              <a:t>Faire participer les élèves à la lecture de la carte.</a:t>
            </a:r>
            <a:endParaRPr i="1"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35" name="Google Shape;3035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6" name="Google Shape;3036;p65"/>
          <p:cNvGrpSpPr/>
          <p:nvPr/>
        </p:nvGrpSpPr>
        <p:grpSpPr>
          <a:xfrm>
            <a:off x="477808" y="1205412"/>
            <a:ext cx="11428467" cy="4950534"/>
            <a:chOff x="415600" y="1645615"/>
            <a:chExt cx="11428467" cy="4950534"/>
          </a:xfrm>
        </p:grpSpPr>
        <p:sp>
          <p:nvSpPr>
            <p:cNvPr id="3037" name="Google Shape;3037;p65"/>
            <p:cNvSpPr/>
            <p:nvPr/>
          </p:nvSpPr>
          <p:spPr>
            <a:xfrm>
              <a:off x="415600" y="2064789"/>
              <a:ext cx="11428467" cy="4531360"/>
            </a:xfrm>
            <a:prstGeom prst="rect">
              <a:avLst/>
            </a:prstGeom>
            <a:solidFill>
              <a:srgbClr val="F2F2F2"/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65"/>
            <p:cNvSpPr/>
            <p:nvPr/>
          </p:nvSpPr>
          <p:spPr>
            <a:xfrm>
              <a:off x="4031327" y="2922668"/>
              <a:ext cx="3969880" cy="1716575"/>
            </a:xfrm>
            <a:prstGeom prst="roundRect">
              <a:avLst>
                <a:gd fmla="val 16667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-342900" lvl="0" marL="34290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Noto Sans Symbols"/>
                <a:buChar char="▪"/>
              </a:pPr>
              <a:r>
                <a:rPr b="1" lang="fr-F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Utiliser les lois de la réflexion de   la lumière pour construire l’image d’un point par un miroir plan.</a:t>
              </a:r>
              <a:endParaRPr b="1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9" name="Google Shape;3039;p65"/>
            <p:cNvSpPr/>
            <p:nvPr/>
          </p:nvSpPr>
          <p:spPr>
            <a:xfrm>
              <a:off x="680393" y="2624586"/>
              <a:ext cx="2834967" cy="1742157"/>
            </a:xfrm>
            <a:prstGeom prst="roundRect">
              <a:avLst>
                <a:gd fmla="val 8096" name="adj"/>
              </a:avLst>
            </a:prstGeom>
            <a:solidFill>
              <a:srgbClr val="FEEDD8"/>
            </a:solidFill>
            <a:ln cap="flat" cmpd="sng" w="25400">
              <a:solidFill>
                <a:srgbClr val="FFC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65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 </a:t>
              </a: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tâche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65"/>
            <p:cNvSpPr txBox="1"/>
            <p:nvPr/>
          </p:nvSpPr>
          <p:spPr>
            <a:xfrm>
              <a:off x="1021080" y="2308315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Termes thématiques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65"/>
            <p:cNvSpPr/>
            <p:nvPr/>
          </p:nvSpPr>
          <p:spPr>
            <a:xfrm>
              <a:off x="8415759" y="3696003"/>
              <a:ext cx="2824480" cy="1405423"/>
            </a:xfrm>
            <a:prstGeom prst="roundRect">
              <a:avLst>
                <a:gd fmla="val 16667" name="adj"/>
              </a:avLst>
            </a:prstGeom>
            <a:solidFill>
              <a:srgbClr val="0097A7">
                <a:alpha val="29803"/>
              </a:srgbClr>
            </a:solidFill>
            <a:ln cap="flat" cmpd="sng" w="25400">
              <a:solidFill>
                <a:srgbClr val="0097A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65"/>
            <p:cNvSpPr txBox="1"/>
            <p:nvPr/>
          </p:nvSpPr>
          <p:spPr>
            <a:xfrm>
              <a:off x="8605035" y="3301626"/>
              <a:ext cx="228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Verbes de consigne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65"/>
            <p:cNvSpPr/>
            <p:nvPr/>
          </p:nvSpPr>
          <p:spPr>
            <a:xfrm>
              <a:off x="904238" y="5461789"/>
              <a:ext cx="9495991" cy="913153"/>
            </a:xfrm>
            <a:prstGeom prst="roundRect">
              <a:avLst>
                <a:gd fmla="val 16667" name="adj"/>
              </a:avLst>
            </a:prstGeom>
            <a:solidFill>
              <a:srgbClr val="D8E6FC"/>
            </a:solidFill>
            <a:ln cap="flat" cmpd="sng" w="25400">
              <a:solidFill>
                <a:srgbClr val="4285F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t/>
              </a:r>
              <a:endPara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65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1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Structures pour répondre</a:t>
              </a:r>
              <a:endParaRPr b="0" i="1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46" name="Google Shape;3046;p65"/>
            <p:cNvCxnSpPr>
              <a:stCxn id="3039" idx="3"/>
              <a:endCxn id="3038" idx="1"/>
            </p:cNvCxnSpPr>
            <p:nvPr/>
          </p:nvCxnSpPr>
          <p:spPr>
            <a:xfrm>
              <a:off x="3515360" y="3495664"/>
              <a:ext cx="516000" cy="2853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47" name="Google Shape;3047;p65"/>
            <p:cNvSpPr txBox="1"/>
            <p:nvPr/>
          </p:nvSpPr>
          <p:spPr>
            <a:xfrm>
              <a:off x="841087" y="2819107"/>
              <a:ext cx="240284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Objet ponctuel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Point lumineux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Rayon incident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Rayon réfléchi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Normale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Image virtuelle</a:t>
              </a:r>
              <a:endParaRPr/>
            </a:p>
          </p:txBody>
        </p:sp>
        <p:sp>
          <p:nvSpPr>
            <p:cNvPr id="3048" name="Google Shape;3048;p65"/>
            <p:cNvSpPr txBox="1"/>
            <p:nvPr/>
          </p:nvSpPr>
          <p:spPr>
            <a:xfrm>
              <a:off x="8761199" y="3869203"/>
              <a:ext cx="2479040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Tracer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Construire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fr-FR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indiquer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49" name="Google Shape;3049;p65"/>
            <p:cNvCxnSpPr>
              <a:stCxn id="3038" idx="3"/>
              <a:endCxn id="3042" idx="1"/>
            </p:cNvCxnSpPr>
            <p:nvPr/>
          </p:nvCxnSpPr>
          <p:spPr>
            <a:xfrm>
              <a:off x="8001207" y="3780956"/>
              <a:ext cx="414600" cy="617700"/>
            </a:xfrm>
            <a:prstGeom prst="bentConnector3">
              <a:avLst>
                <a:gd fmla="val 34994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50" name="Google Shape;3050;p65"/>
            <p:cNvSpPr txBox="1"/>
            <p:nvPr/>
          </p:nvSpPr>
          <p:spPr>
            <a:xfrm>
              <a:off x="849783" y="5497122"/>
              <a:ext cx="9353208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9388" lvl="0" marL="179388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…………………………... du prolongement des rayons réfléchis correspond à …………………….du point lumineux.</a:t>
              </a:r>
              <a:endParaRPr/>
            </a:p>
            <a:p>
              <a:pPr indent="-179388" lvl="0" marL="179388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i="1" lang="fr-FR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L’image d’un point lumineux obtenue par un miroir plan est une image…………………………Elle est ……………………. à l’objet par rapport au miroir.</a:t>
              </a:r>
              <a:endParaRPr i="1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51" name="Google Shape;3051;p65"/>
            <p:cNvCxnSpPr>
              <a:stCxn id="3038" idx="2"/>
              <a:endCxn id="3044" idx="0"/>
            </p:cNvCxnSpPr>
            <p:nvPr/>
          </p:nvCxnSpPr>
          <p:spPr>
            <a:xfrm rot="5400000">
              <a:off x="5423017" y="4868593"/>
              <a:ext cx="822600" cy="363900"/>
            </a:xfrm>
            <a:prstGeom prst="bentConnector3">
              <a:avLst>
                <a:gd fmla="val 50000" name="adj1"/>
              </a:avLst>
            </a:prstGeom>
            <a:noFill/>
            <a:ln cap="flat" cmpd="sng" w="9525">
              <a:solidFill>
                <a:srgbClr val="FFAB4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052" name="Google Shape;3052;p65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717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Arial"/>
                <a:buNone/>
              </a:pPr>
              <a:r>
                <a:rPr b="1" i="0" lang="fr-FR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 CARTE LEXICALE</a:t>
              </a:r>
              <a:endParaRPr b="1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6" name="Shape 3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7" name="Google Shape;3057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6808" y="212713"/>
            <a:ext cx="583170" cy="58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058" name="Google Shape;3058;p66"/>
          <p:cNvSpPr txBox="1"/>
          <p:nvPr/>
        </p:nvSpPr>
        <p:spPr>
          <a:xfrm>
            <a:off x="3000809" y="2392417"/>
            <a:ext cx="8757138" cy="14933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Exercice 2 de la page 73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Devoir maison, exercice 2 page 87</a:t>
            </a:r>
            <a:endParaRPr/>
          </a:p>
        </p:txBody>
      </p:sp>
      <p:sp>
        <p:nvSpPr>
          <p:cNvPr id="3059" name="Google Shape;3059;p66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/>
              <a:t>Bravo à tous ! Révisez dans le livret  ce qu’on a vu aujourd'hui  et faire les exercices suivants: </a:t>
            </a:r>
            <a:endParaRPr/>
          </a:p>
        </p:txBody>
      </p:sp>
      <p:sp>
        <p:nvSpPr>
          <p:cNvPr id="3060" name="Google Shape;3060;p66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fr-FR"/>
              <a:t>L’enseignant incite les élèves à faire l’exercice à la maison et clore la séance.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4" name="Shape 3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5" name="Google Shape;3065;p67"/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066" name="Google Shape;3066;p67"/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9D7A2"/>
            </a:solidFill>
            <a:ln cap="flat" cmpd="sng" w="12700">
              <a:solidFill>
                <a:srgbClr val="F9D7A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7" name="Google Shape;3067;p6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8" name="Google Shape;3068;p67"/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069" name="Google Shape;3069;p67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fmla="val 2665" name="adj"/>
              </a:avLst>
            </a:prstGeom>
            <a:solidFill>
              <a:srgbClr val="F6C374"/>
            </a:solidFill>
            <a:ln cap="flat" cmpd="sng" w="12700">
              <a:solidFill>
                <a:srgbClr val="F6C374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FFFFFF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0" name="Google Shape;3070;p67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-FR" sz="4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 la prochaine séance!</a:t>
              </a:r>
              <a:endParaRPr/>
            </a:p>
          </p:txBody>
        </p:sp>
      </p:grpSp>
      <p:pic>
        <p:nvPicPr>
          <p:cNvPr id="3071" name="Google Shape;3071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3072" name="Google Shape;3072;p67"/>
          <p:cNvSpPr txBox="1"/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073" name="Google Shape;3073;p67"/>
          <p:cNvSpPr txBox="1"/>
          <p:nvPr>
            <p:ph idx="1" type="body"/>
          </p:nvPr>
        </p:nvSpPr>
        <p:spPr>
          <a:xfrm>
            <a:off x="1030288" y="668338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899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p7"/>
          <p:cNvSpPr txBox="1"/>
          <p:nvPr>
            <p:ph idx="1" type="body"/>
          </p:nvPr>
        </p:nvSpPr>
        <p:spPr>
          <a:xfrm>
            <a:off x="7879221" y="1447571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901" name="Google Shape;1901;p7"/>
          <p:cNvSpPr txBox="1"/>
          <p:nvPr>
            <p:ph idx="2" type="body"/>
          </p:nvPr>
        </p:nvSpPr>
        <p:spPr>
          <a:xfrm>
            <a:off x="7879221" y="2277958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902" name="Google Shape;1902;p7"/>
          <p:cNvSpPr txBox="1"/>
          <p:nvPr>
            <p:ph idx="3" type="body"/>
          </p:nvPr>
        </p:nvSpPr>
        <p:spPr>
          <a:xfrm>
            <a:off x="7879220" y="310433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903" name="Google Shape;1903;p7"/>
          <p:cNvSpPr txBox="1"/>
          <p:nvPr>
            <p:ph idx="4" type="body"/>
          </p:nvPr>
        </p:nvSpPr>
        <p:spPr>
          <a:xfrm>
            <a:off x="7879219" y="3928027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12 min</a:t>
            </a:r>
            <a:endParaRPr/>
          </a:p>
        </p:txBody>
      </p:sp>
      <p:sp>
        <p:nvSpPr>
          <p:cNvPr id="1904" name="Google Shape;1904;p7"/>
          <p:cNvSpPr txBox="1"/>
          <p:nvPr>
            <p:ph idx="5" type="body"/>
          </p:nvPr>
        </p:nvSpPr>
        <p:spPr>
          <a:xfrm>
            <a:off x="7879218" y="475709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10 min</a:t>
            </a:r>
            <a:endParaRPr/>
          </a:p>
        </p:txBody>
      </p:sp>
      <p:sp>
        <p:nvSpPr>
          <p:cNvPr id="1905" name="Google Shape;1905;p7"/>
          <p:cNvSpPr txBox="1"/>
          <p:nvPr>
            <p:ph idx="6" type="body"/>
          </p:nvPr>
        </p:nvSpPr>
        <p:spPr>
          <a:xfrm>
            <a:off x="7879217" y="5583473"/>
            <a:ext cx="1147653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400"/>
              <a:buNone/>
            </a:pPr>
            <a:r>
              <a:rPr lang="fr-FR"/>
              <a:t>03 min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9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p8"/>
          <p:cNvSpPr txBox="1"/>
          <p:nvPr>
            <p:ph idx="1" type="body"/>
          </p:nvPr>
        </p:nvSpPr>
        <p:spPr>
          <a:xfrm>
            <a:off x="8799191" y="5236960"/>
            <a:ext cx="1486341" cy="503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/>
              <a:t>10 min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9"/>
          <p:cNvSpPr txBox="1"/>
          <p:nvPr>
            <p:ph type="title"/>
          </p:nvPr>
        </p:nvSpPr>
        <p:spPr>
          <a:xfrm>
            <a:off x="778058" y="318293"/>
            <a:ext cx="10529279" cy="2675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>
                <a:latin typeface="Calibri"/>
                <a:ea typeface="Calibri"/>
                <a:cs typeface="Calibri"/>
                <a:sym typeface="Calibri"/>
              </a:rPr>
              <a:t>Bonjour! Prêts pour démarrer notre séance? Allons-y!</a:t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1916" name="Google Shape;1916;p9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7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8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3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6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2024-05-28T10:13:00Z</dcterms:created>
  <dc:creator>D_Abdellah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07BCFC6302C549B0B0C2BCAF22236F3C_12</vt:lpwstr>
  </property>
  <property fmtid="{D5CDD505-2E9C-101B-9397-08002B2CF9AE}" pid="3" name="KSOProductBuildVer">
    <vt:lpwstr>1036-12.9.0.21549</vt:lpwstr>
  </property>
</Properties>
</file>