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2" r:id="rId3"/>
  </p:sldMasterIdLst>
  <p:notesMasterIdLst>
    <p:notesMasterId r:id="rId35"/>
  </p:notesMasterIdLst>
  <p:sldIdLst>
    <p:sldId id="275" r:id="rId4"/>
    <p:sldId id="276" r:id="rId5"/>
    <p:sldId id="277" r:id="rId6"/>
    <p:sldId id="278" r:id="rId7"/>
    <p:sldId id="288" r:id="rId8"/>
    <p:sldId id="289" r:id="rId9"/>
    <p:sldId id="296" r:id="rId10"/>
    <p:sldId id="279" r:id="rId11"/>
    <p:sldId id="280" r:id="rId12"/>
    <p:sldId id="281" r:id="rId13"/>
    <p:sldId id="297" r:id="rId14"/>
    <p:sldId id="283" r:id="rId15"/>
    <p:sldId id="298" r:id="rId16"/>
    <p:sldId id="257" r:id="rId17"/>
    <p:sldId id="258" r:id="rId18"/>
    <p:sldId id="259" r:id="rId19"/>
    <p:sldId id="299" r:id="rId20"/>
    <p:sldId id="262" r:id="rId21"/>
    <p:sldId id="264" r:id="rId22"/>
    <p:sldId id="265" r:id="rId23"/>
    <p:sldId id="295" r:id="rId24"/>
    <p:sldId id="268" r:id="rId25"/>
    <p:sldId id="300" r:id="rId26"/>
    <p:sldId id="301" r:id="rId27"/>
    <p:sldId id="270" r:id="rId28"/>
    <p:sldId id="271" r:id="rId29"/>
    <p:sldId id="272" r:id="rId30"/>
    <p:sldId id="274" r:id="rId31"/>
    <p:sldId id="285" r:id="rId32"/>
    <p:sldId id="302" r:id="rId33"/>
    <p:sldId id="273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73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8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61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30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26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81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939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86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1678B4A7-03D5-EEA4-3997-F58A5148EE45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7A37CCA-D8A5-DB94-0994-934F37AD2145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DF34E0B-4EEF-FDE1-B7CB-F3DBC2F4B7B7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BA2503AC-F873-7F34-34A6-440F272B267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C9E9B694-3AEC-7332-311A-4D5E3120E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D97A09F6-047B-B7E7-1107-879CF36F37F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5309F6B1-4CBB-F0E0-7A04-1CEBC483F4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32D45D7-D3F6-7D62-2819-AFEA1511A34E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B91B48-BAB4-1CAB-4283-41D566D01C31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FE9E6E1-777E-F9A7-238B-868F38F9C5CE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8C6B8DB-C76C-029C-2537-CE34BB4EE78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D54968E-2EC1-E59F-93C4-CCE911594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1BC3B5BB-753D-ADD3-6FAA-9593E7E0E96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AD86B693-8F6E-67DF-24E4-847D5F7BB4E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7319B5CD-BD51-1339-F666-B7B946D5E972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65F2BC1-6D14-3CBF-E5DA-2CEDADCA7FDF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9DF2289C-0270-1BEF-1299-2089999FDF7E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B57A791-045E-A2EE-7324-7937D3A6E6D9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903C4BC-2A18-3F4A-1DD1-B934E7962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C2901CB6-3940-0A63-5A16-71E45E85B4F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A4F5F36B-53D2-26A4-10A5-6A76EBFD611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098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55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11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32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41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078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1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5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155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63778BF-C680-888B-F9DB-8BED104FD6A6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C0EB6DE-BED5-8EA5-040E-FD188D8F419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64783335-59CF-36D6-E36D-0FEFFC22462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86863F7-2E08-3C6B-4D10-687DE480BE54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17BEAF5A-0C56-E7F0-EB2C-3310F2FF1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620CD479-2ADD-2E8B-60E6-42AAFBD36D4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E355B128-A4E0-9032-6935-D9299C542C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032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862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11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2829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16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473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6694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9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66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49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54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21/02/2026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21/02/2026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6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135371" y="2742246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3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253512" y="4503650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253512" y="5365901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847360" y="3882234"/>
            <a:ext cx="39730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Dispersion de la lumière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847360" y="5451633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835" y="33832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6924" y="4519956"/>
            <a:ext cx="10932754" cy="72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solidFill>
                  <a:srgbClr val="FF0000"/>
                </a:solidFill>
              </a:rPr>
              <a:t> Un prisme </a:t>
            </a:r>
            <a:r>
              <a:rPr lang="fr-FR" sz="2400" dirty="0"/>
              <a:t>permet la …………………………. 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/>
              <a:t>d’une lumière </a:t>
            </a:r>
            <a:r>
              <a:rPr lang="fr-FR" sz="2400" dirty="0"/>
              <a:t>.</a:t>
            </a:r>
          </a:p>
        </p:txBody>
      </p:sp>
      <p:pic>
        <p:nvPicPr>
          <p:cNvPr id="14" name="Image 13"/>
          <p:cNvPicPr/>
          <p:nvPr/>
        </p:nvPicPr>
        <p:blipFill>
          <a:blip r:embed="rId3"/>
          <a:srcRect l="22436" t="32463" r="55990" b="29690"/>
          <a:stretch>
            <a:fillRect/>
          </a:stretch>
        </p:blipFill>
        <p:spPr bwMode="auto">
          <a:xfrm>
            <a:off x="3927126" y="1040971"/>
            <a:ext cx="3163956" cy="223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5105574" y="4699076"/>
            <a:ext cx="21735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décomposition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5105574" y="3356494"/>
            <a:ext cx="21735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000" b="1" dirty="0">
                <a:solidFill>
                  <a:srgbClr val="FF0000"/>
                </a:solidFill>
              </a:rPr>
              <a:t>Un prisme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38D27E-59FA-5ED5-04F0-D2B2A4C0B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du rôle du prisme et de la signification d’une lumière monochromatique et polychromatique.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02DD6E-1D19-DBCE-7E12-270F86C8D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D7B4725-F841-BF0D-627A-B658173F408F}"/>
              </a:ext>
            </a:extLst>
          </p:cNvPr>
          <p:cNvSpPr txBox="1"/>
          <p:nvPr/>
        </p:nvSpPr>
        <p:spPr>
          <a:xfrm>
            <a:off x="629623" y="1583779"/>
            <a:ext cx="7828577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2400" dirty="0"/>
              <a:t> si le prisme fait apparaitre </a:t>
            </a:r>
            <a:r>
              <a:rPr lang="fr-FR" sz="2400" b="1" dirty="0"/>
              <a:t>différentes couleurs</a:t>
            </a:r>
            <a:r>
              <a:rPr lang="fr-FR" sz="2400" dirty="0"/>
              <a:t>,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la lumière est dite …………………………………..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660" y="16668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10227" y="3374003"/>
            <a:ext cx="10932754" cy="114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2400" dirty="0"/>
              <a:t>si le prisme ne fait apparaître qu’une </a:t>
            </a:r>
            <a:r>
              <a:rPr lang="fr-FR" sz="2400" b="1" dirty="0"/>
              <a:t>seule couleur</a:t>
            </a:r>
            <a:r>
              <a:rPr lang="fr-FR" sz="2400" dirty="0"/>
              <a:t>,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la lumière est dite</a:t>
            </a:r>
            <a:r>
              <a:rPr lang="fr-FR" sz="2400" b="1" dirty="0"/>
              <a:t>……………………………….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83" y="3534693"/>
            <a:ext cx="2057400" cy="13716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83" y="1583779"/>
            <a:ext cx="2101506" cy="1401004"/>
          </a:xfrm>
          <a:prstGeom prst="rect">
            <a:avLst/>
          </a:prstGeom>
        </p:spPr>
      </p:pic>
      <p:sp>
        <p:nvSpPr>
          <p:cNvPr id="8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3145606" y="2170877"/>
            <a:ext cx="21735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dirty="0">
                <a:solidFill>
                  <a:srgbClr val="FF0000"/>
                </a:solidFill>
              </a:rPr>
              <a:t>polychromatique</a:t>
            </a:r>
          </a:p>
        </p:txBody>
      </p:sp>
      <p:sp>
        <p:nvSpPr>
          <p:cNvPr id="9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2864134" y="3945538"/>
            <a:ext cx="355433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dirty="0"/>
              <a:t>  </a:t>
            </a:r>
            <a:r>
              <a:rPr lang="fr-FR" sz="2400" b="1" dirty="0">
                <a:solidFill>
                  <a:srgbClr val="FF0000"/>
                </a:solidFill>
              </a:rPr>
              <a:t>monochromatique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E9A2ED-7B8F-CEE8-AB99-69FE8348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du rôle du prisme et de la signification d’une lumière monochromatique et polychromatique.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89862E-C0E1-2C52-BEA6-E26F0A6967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12895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671" y="28955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/>
          <p:cNvPicPr/>
          <p:nvPr/>
        </p:nvPicPr>
        <p:blipFill>
          <a:blip r:embed="rId3"/>
          <a:srcRect l="15432" t="25612" r="14578" b="19739"/>
          <a:stretch>
            <a:fillRect/>
          </a:stretch>
        </p:blipFill>
        <p:spPr bwMode="auto">
          <a:xfrm>
            <a:off x="348916" y="1167063"/>
            <a:ext cx="11384394" cy="549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ZoneTexte 29"/>
          <p:cNvSpPr txBox="1"/>
          <p:nvPr/>
        </p:nvSpPr>
        <p:spPr>
          <a:xfrm>
            <a:off x="3203809" y="3807310"/>
            <a:ext cx="4654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      la décomposition de la lumière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4215417" y="4686921"/>
            <a:ext cx="6853162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Violet  ;indigo; bleu  ; vert ; jaune ; orange;  et rouge.</a:t>
            </a:r>
          </a:p>
        </p:txBody>
      </p:sp>
      <p:sp>
        <p:nvSpPr>
          <p:cNvPr id="32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2739786" y="5829145"/>
            <a:ext cx="254042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polychromatique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7743250" y="5784320"/>
            <a:ext cx="177726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plusieurs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10443337" y="5857214"/>
            <a:ext cx="8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s</a:t>
            </a:r>
            <a:endParaRPr lang="fr-FR" sz="2400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B315EB-B963-D508-775F-E4689926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Commençons par exercice1  page 83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970282-FA8D-ECD1-4EC5-5FDA0E3752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868" y="191274"/>
            <a:ext cx="661910" cy="66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/>
          <p:nvPr/>
        </p:nvPicPr>
        <p:blipFill>
          <a:blip r:embed="rId3"/>
          <a:srcRect l="15432" t="22838" r="15311" b="13377"/>
          <a:stretch>
            <a:fillRect/>
          </a:stretch>
        </p:blipFill>
        <p:spPr bwMode="auto">
          <a:xfrm>
            <a:off x="273804" y="934647"/>
            <a:ext cx="11528611" cy="566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ZoneTexte 29"/>
          <p:cNvSpPr txBox="1"/>
          <p:nvPr/>
        </p:nvSpPr>
        <p:spPr>
          <a:xfrm>
            <a:off x="843730" y="4634017"/>
            <a:ext cx="640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      Phénomène de dispersion de la lumière</a:t>
            </a:r>
          </a:p>
        </p:txBody>
      </p:sp>
      <p:sp>
        <p:nvSpPr>
          <p:cNvPr id="13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7752214" y="5515380"/>
            <a:ext cx="389683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on a plusieurs couleurs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7752213" y="5966175"/>
            <a:ext cx="40502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on a une seule couleurs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5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5367599" y="5473112"/>
            <a:ext cx="177726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a , b et c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5663433" y="5939280"/>
            <a:ext cx="177726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d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35DB551-98CD-041C-6955-FC7CEEF1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l’exercice3  page 83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EC0449-D954-D93D-334E-4CAD6C525F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117504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2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870A22A-8BCA-623F-B4AD-6CE349E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850" y="284772"/>
            <a:ext cx="615513" cy="61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10" name="Google Shape;7876;p43">
            <a:extLst>
              <a:ext uri="{FF2B5EF4-FFF2-40B4-BE49-F238E27FC236}">
                <a16:creationId xmlns:a16="http://schemas.microsoft.com/office/drawing/2014/main" id="{B870F64A-E90B-6C8D-8607-E4036996587D}"/>
              </a:ext>
            </a:extLst>
          </p:cNvPr>
          <p:cNvSpPr txBox="1"/>
          <p:nvPr/>
        </p:nvSpPr>
        <p:spPr>
          <a:xfrm>
            <a:off x="1153393" y="3207079"/>
            <a:ext cx="1065029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kern="0" dirty="0">
                <a:solidFill>
                  <a:srgbClr val="FF0000"/>
                </a:solidFill>
              </a:rPr>
              <a:t>Utiliser</a:t>
            </a:r>
            <a:r>
              <a:rPr lang="fr-FR" sz="2400" b="1" kern="0" dirty="0"/>
              <a:t> la synthèse additive des lumières pour reproduire différentes couleurs.</a:t>
            </a:r>
            <a:endParaRPr lang="fr-BE" sz="2400" b="1" kern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647B0B-B900-9757-78A7-9BF69D5A7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Passons maintenant à la correction des exercices correspondant à la deuxième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A98FF5-1284-14F1-DCD3-5C6AB9CA04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23657" y="1197649"/>
            <a:ext cx="7557818" cy="4661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1" dirty="0"/>
              <a:t>Les trois </a:t>
            </a:r>
            <a:r>
              <a:rPr lang="fr-FR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couleurs primaires</a:t>
            </a:r>
            <a:r>
              <a:rPr lang="fr-FR" sz="2800" dirty="0"/>
              <a:t>: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fr-FR" sz="2800" dirty="0"/>
          </a:p>
          <a:p>
            <a:pPr>
              <a:lnSpc>
                <a:spcPct val="300000"/>
              </a:lnSpc>
            </a:pPr>
            <a:r>
              <a:rPr lang="fr-FR" sz="2800" dirty="0"/>
              <a:t>……………….</a:t>
            </a:r>
          </a:p>
          <a:p>
            <a:pPr>
              <a:lnSpc>
                <a:spcPct val="300000"/>
              </a:lnSpc>
            </a:pPr>
            <a:r>
              <a:rPr lang="fr-MA" sz="2800" dirty="0"/>
              <a:t>…………..….</a:t>
            </a:r>
            <a:endParaRPr lang="fr-FR" sz="2800" dirty="0"/>
          </a:p>
          <a:p>
            <a:pPr>
              <a:lnSpc>
                <a:spcPct val="300000"/>
              </a:lnSpc>
            </a:pPr>
            <a:r>
              <a:rPr lang="fr-FR" sz="2800" dirty="0"/>
              <a:t>………………</a:t>
            </a:r>
          </a:p>
        </p:txBody>
      </p:sp>
      <p:pic>
        <p:nvPicPr>
          <p:cNvPr id="13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259765"/>
            <a:ext cx="583170" cy="58317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17412" y="2509881"/>
            <a:ext cx="1455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Le rouge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23657" y="3726858"/>
            <a:ext cx="1200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800" b="1" dirty="0">
                <a:solidFill>
                  <a:srgbClr val="00B050"/>
                </a:solidFill>
              </a:rPr>
              <a:t>Le vert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17412" y="5134343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Le bleu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3BAD97E-4255-EC14-7D85-B3D4022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de la synthèse additive des lumières.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EF6785-8834-6110-95DE-9099A0CB20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7567C37-16D7-2E57-3321-E21DEB9FE0D0}"/>
              </a:ext>
            </a:extLst>
          </p:cNvPr>
          <p:cNvSpPr/>
          <p:nvPr/>
        </p:nvSpPr>
        <p:spPr>
          <a:xfrm>
            <a:off x="6424862" y="1950412"/>
            <a:ext cx="1118937" cy="11189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2E5C6B7-E4B7-1BCE-C042-5DBD4E5C0B99}"/>
              </a:ext>
            </a:extLst>
          </p:cNvPr>
          <p:cNvSpPr/>
          <p:nvPr/>
        </p:nvSpPr>
        <p:spPr>
          <a:xfrm>
            <a:off x="6424862" y="3429000"/>
            <a:ext cx="1118937" cy="111893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795C808-6C59-210A-EECE-3CFE93E7D64E}"/>
              </a:ext>
            </a:extLst>
          </p:cNvPr>
          <p:cNvSpPr/>
          <p:nvPr/>
        </p:nvSpPr>
        <p:spPr>
          <a:xfrm>
            <a:off x="6424862" y="4740441"/>
            <a:ext cx="1118937" cy="11189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1" grpId="0"/>
      <p:bldP spid="23" grpId="0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275077" y="1330131"/>
            <a:ext cx="7884000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fr-FR" sz="2800" b="1" dirty="0"/>
              <a:t>La superposition de lumières colorées</a:t>
            </a:r>
            <a:r>
              <a:rPr lang="fr-FR" sz="2800" dirty="0"/>
              <a:t>: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7E2F4F2-95E8-1EA5-46CB-2943A4988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de la synthèse additive des lumières.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6F4AFB-1E07-B21D-0459-2E200A7194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CA7EC66-BCF9-D765-6C8C-7AB483B7AF9D}"/>
              </a:ext>
            </a:extLst>
          </p:cNvPr>
          <p:cNvGrpSpPr/>
          <p:nvPr/>
        </p:nvGrpSpPr>
        <p:grpSpPr>
          <a:xfrm>
            <a:off x="-1382082" y="2455313"/>
            <a:ext cx="7884000" cy="523220"/>
            <a:chOff x="655120" y="3089397"/>
            <a:chExt cx="7884000" cy="5232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E58D5E-DD86-C17A-8060-D4960480AEA7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dirty="0"/>
                <a:t>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Jaune</a:t>
              </a:r>
              <a:r>
                <a:rPr lang="fr-FR" sz="2800" dirty="0"/>
                <a:t>.</a:t>
              </a:r>
            </a:p>
          </p:txBody>
        </p:sp>
        <p:sp>
          <p:nvSpPr>
            <p:cNvPr id="8" name="Flèche droite 17">
              <a:extLst>
                <a:ext uri="{FF2B5EF4-FFF2-40B4-BE49-F238E27FC236}">
                  <a16:creationId xmlns:a16="http://schemas.microsoft.com/office/drawing/2014/main" id="{76595818-0CBE-349F-4A4E-95AD97AAC418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4FBC2B-24F4-C2A1-10AD-982DCADCCC69}"/>
              </a:ext>
            </a:extLst>
          </p:cNvPr>
          <p:cNvGrpSpPr/>
          <p:nvPr/>
        </p:nvGrpSpPr>
        <p:grpSpPr>
          <a:xfrm>
            <a:off x="-1474886" y="3246128"/>
            <a:ext cx="8332886" cy="523220"/>
            <a:chOff x="655120" y="3089397"/>
            <a:chExt cx="8332886" cy="5232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AFE6AE-7587-072E-3BE2-EF7CECE3A9EE}"/>
                </a:ext>
              </a:extLst>
            </p:cNvPr>
            <p:cNvSpPr/>
            <p:nvPr/>
          </p:nvSpPr>
          <p:spPr>
            <a:xfrm>
              <a:off x="655120" y="3089397"/>
              <a:ext cx="8332886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FF0000"/>
                  </a:solidFill>
                </a:rPr>
                <a:t>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b="1" dirty="0">
                  <a:solidFill>
                    <a:srgbClr val="0070C0"/>
                  </a:solidFill>
                </a:rPr>
                <a:t>Bleu</a:t>
              </a:r>
              <a:r>
                <a:rPr lang="fr-FR" sz="2800" b="1" dirty="0">
                  <a:solidFill>
                    <a:srgbClr val="1D9A78"/>
                  </a:solidFill>
                </a:rPr>
                <a:t> </a:t>
              </a:r>
              <a:r>
                <a:rPr lang="fr-FR" sz="2800" dirty="0"/>
                <a:t>                        </a:t>
              </a:r>
              <a:r>
                <a:rPr lang="fr-FR" sz="280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AB20B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Magenta.</a:t>
              </a:r>
              <a:endParaRPr lang="fr-FR" sz="2800" dirty="0"/>
            </a:p>
          </p:txBody>
        </p:sp>
        <p:sp>
          <p:nvSpPr>
            <p:cNvPr id="14" name="Flèche droite 17">
              <a:extLst>
                <a:ext uri="{FF2B5EF4-FFF2-40B4-BE49-F238E27FC236}">
                  <a16:creationId xmlns:a16="http://schemas.microsoft.com/office/drawing/2014/main" id="{3E82C091-939A-259F-4F22-E93AAB865A6E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6CE74F8-BC0D-390A-E9C9-625A776CD44C}"/>
              </a:ext>
            </a:extLst>
          </p:cNvPr>
          <p:cNvGrpSpPr/>
          <p:nvPr/>
        </p:nvGrpSpPr>
        <p:grpSpPr>
          <a:xfrm>
            <a:off x="-1594894" y="4036943"/>
            <a:ext cx="7884000" cy="523220"/>
            <a:chOff x="655120" y="3089397"/>
            <a:chExt cx="7884000" cy="52322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C8E8F5-B49C-13E7-90E9-C05197DDDCD3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MA" sz="2800" dirty="0"/>
                <a:t>                             </a:t>
              </a:r>
              <a:r>
                <a:rPr lang="fr-FR" sz="2800" b="1" dirty="0">
                  <a:solidFill>
                    <a:srgbClr val="0070C0"/>
                  </a:solidFill>
                </a:rPr>
                <a:t> Bleu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dirty="0"/>
                <a:t>                              </a:t>
              </a:r>
              <a:r>
                <a:rPr lang="fr-FR" sz="28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66CC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Cyan</a:t>
              </a:r>
              <a:r>
                <a:rPr lang="fr-FR" sz="2800" dirty="0"/>
                <a:t>.</a:t>
              </a:r>
            </a:p>
          </p:txBody>
        </p:sp>
        <p:sp>
          <p:nvSpPr>
            <p:cNvPr id="26" name="Flèche droite 17">
              <a:extLst>
                <a:ext uri="{FF2B5EF4-FFF2-40B4-BE49-F238E27FC236}">
                  <a16:creationId xmlns:a16="http://schemas.microsoft.com/office/drawing/2014/main" id="{40BFD20C-AC36-5538-3B24-1FE5D4B3C162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EC71EE-5B1B-9EE9-E6DB-ED751BCA987F}"/>
              </a:ext>
            </a:extLst>
          </p:cNvPr>
          <p:cNvGrpSpPr/>
          <p:nvPr/>
        </p:nvGrpSpPr>
        <p:grpSpPr>
          <a:xfrm>
            <a:off x="-469887" y="4827759"/>
            <a:ext cx="7884000" cy="523220"/>
            <a:chOff x="655120" y="3089397"/>
            <a:chExt cx="7884000" cy="52322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920574-E00B-CEE6-2FBC-A7EC6B8BE88C}"/>
                </a:ext>
              </a:extLst>
            </p:cNvPr>
            <p:cNvSpPr/>
            <p:nvPr/>
          </p:nvSpPr>
          <p:spPr>
            <a:xfrm>
              <a:off x="655120" y="3089397"/>
              <a:ext cx="78840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</a:rPr>
                <a:t>                 Rouge </a:t>
              </a:r>
              <a:r>
                <a:rPr lang="fr-FR" sz="2800" dirty="0"/>
                <a:t>+</a:t>
              </a:r>
              <a:r>
                <a:rPr lang="fr-FR" sz="2800" b="1" dirty="0">
                  <a:solidFill>
                    <a:srgbClr val="1D9A78"/>
                  </a:solidFill>
                </a:rPr>
                <a:t> Vert </a:t>
              </a:r>
              <a:r>
                <a:rPr lang="fr-FR" sz="2800" b="1" dirty="0"/>
                <a:t>+ </a:t>
              </a:r>
              <a:r>
                <a:rPr lang="fr-FR" sz="2800" b="1" dirty="0">
                  <a:solidFill>
                    <a:srgbClr val="0070C0"/>
                  </a:solidFill>
                </a:rPr>
                <a:t>Bleu                      </a:t>
              </a:r>
              <a:r>
                <a:rPr lang="fr-FR" sz="2800" b="1" spc="50" dirty="0">
                  <a:ln w="9525" cmpd="sng">
                    <a:solidFill>
                      <a:schemeClr val="bg1"/>
                    </a:solidFill>
                    <a:prstDash val="solid"/>
                  </a:ln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Blanc.</a:t>
              </a:r>
              <a:endParaRPr lang="fr-FR" sz="2800" dirty="0"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Flèche droite 17">
              <a:extLst>
                <a:ext uri="{FF2B5EF4-FFF2-40B4-BE49-F238E27FC236}">
                  <a16:creationId xmlns:a16="http://schemas.microsoft.com/office/drawing/2014/main" id="{88DD47BE-FCEA-2248-64F1-BF1BA8B705D5}"/>
                </a:ext>
              </a:extLst>
            </p:cNvPr>
            <p:cNvSpPr/>
            <p:nvPr/>
          </p:nvSpPr>
          <p:spPr>
            <a:xfrm>
              <a:off x="5289176" y="3306054"/>
              <a:ext cx="1264023" cy="19722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MA" dirty="0"/>
                <a:t>  </a:t>
              </a:r>
              <a:endParaRPr lang="fr-FR" dirty="0"/>
            </a:p>
          </p:txBody>
        </p:sp>
      </p:grpSp>
      <p:pic>
        <p:nvPicPr>
          <p:cNvPr id="30" name="Image 29" descr="Une image contenant texte, cerc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C50A3EAE-CD5F-4078-4B26-39A2D45A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000" y="2246857"/>
            <a:ext cx="3973337" cy="33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6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262896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/>
          <p:cNvPicPr/>
          <p:nvPr/>
        </p:nvPicPr>
        <p:blipFill>
          <a:blip r:embed="rId3"/>
          <a:srcRect l="15987" t="31811" r="14795" b="16799"/>
          <a:stretch>
            <a:fillRect/>
          </a:stretch>
        </p:blipFill>
        <p:spPr bwMode="auto">
          <a:xfrm>
            <a:off x="161367" y="994450"/>
            <a:ext cx="11725836" cy="5218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ZoneTexte 53"/>
          <p:cNvSpPr txBox="1"/>
          <p:nvPr/>
        </p:nvSpPr>
        <p:spPr>
          <a:xfrm>
            <a:off x="7601619" y="2611648"/>
            <a:ext cx="681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X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646443" y="5103836"/>
            <a:ext cx="681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X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541237" y="3851303"/>
            <a:ext cx="681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X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4FD1ED-B3A2-6738-A1B0-FFB42561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2 page 83.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67B93E-B077-A765-0063-10B51B6F36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0895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32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1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271" y="1869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04304" y="3318637"/>
            <a:ext cx="1033428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3035360"/>
            <a:ext cx="805544" cy="805544"/>
          </a:xfrm>
          <a:prstGeom prst="rect">
            <a:avLst/>
          </a:prstGeom>
        </p:spPr>
      </p:pic>
      <p:sp>
        <p:nvSpPr>
          <p:cNvPr id="10" name="ZoneTexte 3"/>
          <p:cNvSpPr txBox="1"/>
          <p:nvPr/>
        </p:nvSpPr>
        <p:spPr>
          <a:xfrm>
            <a:off x="1495592" y="3229141"/>
            <a:ext cx="10080000" cy="792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kern="0" dirty="0">
                <a:solidFill>
                  <a:srgbClr val="FF0000"/>
                </a:solidFill>
              </a:rPr>
              <a:t>Identifier</a:t>
            </a:r>
            <a:r>
              <a:rPr lang="fr-FR" b="1" kern="0" dirty="0"/>
              <a:t> la lumière qui éclaire un objet à partir de sa couleur apparente.</a:t>
            </a:r>
            <a:endParaRPr lang="fr-BE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C1AE39-2AE6-96A8-9EB7-E3D6DF3B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troisième tâche de ce chapitre.</a:t>
            </a:r>
            <a:br>
              <a:rPr lang="fr-FR"/>
            </a:br>
            <a:r>
              <a:rPr lang="fr-FR"/>
              <a:t>Je vous rappelle la tâche principale.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18C284-EA1D-5FD3-042C-E70DD91F56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56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0192" y="5876697"/>
            <a:ext cx="10102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/>
              <a:t>-Un objet blanc diffuse toutes les couleurs qu’il reçoit. Il prend la couleur de la lumière qui l’éclaire.</a:t>
            </a:r>
          </a:p>
          <a:p>
            <a:r>
              <a:rPr lang="fr-FR" b="1" i="1" dirty="0"/>
              <a:t>-Un objet noir absorbe toutes les couleurs qu’il reçoit.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BC4C50-6CB0-15B5-D873-13F9A3428D27}"/>
              </a:ext>
            </a:extLst>
          </p:cNvPr>
          <p:cNvSpPr/>
          <p:nvPr/>
        </p:nvSpPr>
        <p:spPr>
          <a:xfrm>
            <a:off x="687160" y="1340238"/>
            <a:ext cx="108176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La couleur </a:t>
            </a:r>
            <a:r>
              <a:rPr lang="fr-FR" sz="2800" b="1" dirty="0"/>
              <a:t>apparente</a:t>
            </a:r>
            <a:r>
              <a:rPr lang="fr-FR" sz="2800" dirty="0"/>
              <a:t> d’un objet </a:t>
            </a:r>
            <a:r>
              <a:rPr lang="fr-FR" sz="2800" b="1" dirty="0"/>
              <a:t>dépend</a:t>
            </a:r>
            <a:r>
              <a:rPr lang="fr-FR" sz="2800" dirty="0"/>
              <a:t> des couleurs de la lumière qu’il </a:t>
            </a:r>
            <a:r>
              <a:rPr lang="fr-FR" sz="2800" b="1" dirty="0"/>
              <a:t>reçoit</a:t>
            </a:r>
            <a:r>
              <a:rPr lang="fr-FR" sz="2800" dirty="0"/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A525BF-B19D-5670-1BDB-AFB28F43A079}"/>
              </a:ext>
            </a:extLst>
          </p:cNvPr>
          <p:cNvSpPr txBox="1"/>
          <p:nvPr/>
        </p:nvSpPr>
        <p:spPr>
          <a:xfrm>
            <a:off x="687851" y="5007780"/>
            <a:ext cx="767337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MA" sz="2800" dirty="0"/>
              <a:t>L’objet a la </a:t>
            </a:r>
            <a:r>
              <a:rPr lang="fr-MA" sz="2800" b="1" dirty="0"/>
              <a:t>couleur</a:t>
            </a:r>
            <a:r>
              <a:rPr lang="fr-MA" sz="2800" dirty="0"/>
              <a:t> de la lumière qu’il </a:t>
            </a:r>
            <a:r>
              <a:rPr lang="fr-MA" sz="2800" b="1" dirty="0"/>
              <a:t>diffuse</a:t>
            </a:r>
            <a:r>
              <a:rPr lang="fr-MA" sz="2800" dirty="0"/>
              <a:t>.</a:t>
            </a:r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95D145-1B56-DD0B-7AD1-8F0BDE42A0EE}"/>
              </a:ext>
            </a:extLst>
          </p:cNvPr>
          <p:cNvSpPr txBox="1"/>
          <p:nvPr/>
        </p:nvSpPr>
        <p:spPr>
          <a:xfrm>
            <a:off x="687851" y="3198823"/>
            <a:ext cx="808299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Un objet </a:t>
            </a:r>
            <a:r>
              <a:rPr lang="fr-FR" sz="2800" b="1" dirty="0"/>
              <a:t>absorbe</a:t>
            </a:r>
            <a:r>
              <a:rPr lang="fr-FR" sz="2800" dirty="0"/>
              <a:t> une partie de la lumière reçue et</a:t>
            </a:r>
          </a:p>
          <a:p>
            <a:r>
              <a:rPr lang="fr-FR" sz="2800" dirty="0"/>
              <a:t> </a:t>
            </a:r>
            <a:r>
              <a:rPr lang="fr-FR" sz="2800" b="1" dirty="0"/>
              <a:t>diffuse</a:t>
            </a:r>
            <a:r>
              <a:rPr lang="fr-FR" sz="2800" dirty="0"/>
              <a:t> sa couleur naturelle.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7A3842-22B7-B121-1312-24C36E238E32}"/>
              </a:ext>
            </a:extLst>
          </p:cNvPr>
          <p:cNvPicPr/>
          <p:nvPr/>
        </p:nvPicPr>
        <p:blipFill>
          <a:blip r:embed="rId3"/>
          <a:srcRect l="55920" t="40293" r="5103" b="21370"/>
          <a:stretch>
            <a:fillRect/>
          </a:stretch>
        </p:blipFill>
        <p:spPr bwMode="auto">
          <a:xfrm>
            <a:off x="8770845" y="2818159"/>
            <a:ext cx="3182510" cy="22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de la couleur apparente d’un objet et de la lumière absorbée et diffusée.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327998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 29"/>
          <p:cNvPicPr/>
          <p:nvPr/>
        </p:nvPicPr>
        <p:blipFill>
          <a:blip r:embed="rId4"/>
          <a:srcRect l="15452" t="24308" r="14904" b="11250"/>
          <a:stretch>
            <a:fillRect/>
          </a:stretch>
        </p:blipFill>
        <p:spPr bwMode="auto">
          <a:xfrm>
            <a:off x="367552" y="1004047"/>
            <a:ext cx="11653267" cy="552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541393" y="3534343"/>
            <a:ext cx="1267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verte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194185" y="4619073"/>
            <a:ext cx="1267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vert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985948" y="5715017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8015576" y="5715017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9CA8EC-3B87-EA61-3155-CF2E2421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l’exercice4 page 84.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417CE8-F7D9-9698-7471-3F6FE83B64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6057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/>
      <p:bldP spid="36" grpId="0"/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/>
          <p:nvPr/>
        </p:nvPicPr>
        <p:blipFill>
          <a:blip r:embed="rId4"/>
          <a:srcRect l="15890" t="28548" r="15151" b="22512"/>
          <a:stretch>
            <a:fillRect/>
          </a:stretch>
        </p:blipFill>
        <p:spPr bwMode="auto">
          <a:xfrm>
            <a:off x="385482" y="1187355"/>
            <a:ext cx="11501718" cy="532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33868" y="3737071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33868" y="4268660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2030506" y="5814341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9499962" y="5793869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DB9D45-72BE-15E2-3E24-8C0DEA41B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l’exercice5 page 84.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52CB62-4B6E-B5B3-30F2-E7ADDC9855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892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1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/>
          <p:cNvPicPr/>
          <p:nvPr/>
        </p:nvPicPr>
        <p:blipFill>
          <a:blip r:embed="rId4"/>
          <a:srcRect l="15890" t="31158" r="15123" b="14519"/>
          <a:stretch>
            <a:fillRect/>
          </a:stretch>
        </p:blipFill>
        <p:spPr bwMode="auto">
          <a:xfrm>
            <a:off x="259976" y="1013011"/>
            <a:ext cx="11719748" cy="568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226758" y="3131353"/>
            <a:ext cx="48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X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9BF83A-B9CB-E875-58C6-CBB7115CB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l’exercice6 page 84.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51648E-D769-9126-9538-B280DD0AB1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52074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des défis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13202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/>
          <p:nvPr/>
        </p:nvPicPr>
        <p:blipFill>
          <a:blip r:embed="rId4"/>
          <a:srcRect l="23413" t="26101" r="22641" b="17589"/>
          <a:stretch>
            <a:fillRect/>
          </a:stretch>
        </p:blipFill>
        <p:spPr bwMode="auto">
          <a:xfrm>
            <a:off x="476526" y="1083499"/>
            <a:ext cx="11365850" cy="540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3366148"/>
            <a:ext cx="8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cyan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3673209"/>
            <a:ext cx="1177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jaune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3987690"/>
            <a:ext cx="155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magenta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4281918"/>
            <a:ext cx="8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cyan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4566030"/>
            <a:ext cx="102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verte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4837740"/>
            <a:ext cx="155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magenta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5160467"/>
            <a:ext cx="155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bleue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5499573"/>
            <a:ext cx="155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blanche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866967" y="5814054"/>
            <a:ext cx="1177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jaune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3414034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3681289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3977128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4290894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4864632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5465270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5814054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polychromatique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4586733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monochromatique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827" y="5184293"/>
            <a:ext cx="258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monochromatique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A37D732-B7DE-26DE-F183-AE2C36B3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défi1, page 86.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6FB27A-76C7-FC46-2C5A-B529CD09F2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/>
          <p:cNvPicPr/>
          <p:nvPr/>
        </p:nvPicPr>
        <p:blipFill>
          <a:blip r:embed="rId4"/>
          <a:srcRect l="23497" t="41925" r="22024" b="21860"/>
          <a:stretch>
            <a:fillRect/>
          </a:stretch>
        </p:blipFill>
        <p:spPr bwMode="auto">
          <a:xfrm>
            <a:off x="627530" y="1075939"/>
            <a:ext cx="11372072" cy="540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518744" y="5198551"/>
            <a:ext cx="8037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On va voir sur l’écran le spectre de lumière blanche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7"/>
          <a:stretch/>
        </p:blipFill>
        <p:spPr>
          <a:xfrm>
            <a:off x="8301318" y="4873351"/>
            <a:ext cx="966118" cy="140100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8F0622-BCAC-B821-A409-C99C06F8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défi2, page 85.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74A6D5-5752-759B-6117-2F1C7301F0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9931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/>
          <p:nvPr/>
        </p:nvPicPr>
        <p:blipFill>
          <a:blip r:embed="rId4"/>
          <a:srcRect l="23497" t="30343" r="22940" b="46003"/>
          <a:stretch>
            <a:fillRect/>
          </a:stretch>
        </p:blipFill>
        <p:spPr bwMode="auto">
          <a:xfrm>
            <a:off x="636494" y="1315888"/>
            <a:ext cx="10049435" cy="37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574608" y="3136248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magenta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574608" y="3722807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blanc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574608" y="4309366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blanc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582BD1-FBA4-EC91-B516-E618BC61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défi3, page 85.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3FFFBD-83F2-AA29-E966-7A690B3A9D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4284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/>
          <p:nvPr/>
        </p:nvPicPr>
        <p:blipFill>
          <a:blip r:embed="rId4"/>
          <a:srcRect l="11037" t="39478" r="10396" b="30995"/>
          <a:stretch>
            <a:fillRect/>
          </a:stretch>
        </p:blipFill>
        <p:spPr bwMode="auto">
          <a:xfrm>
            <a:off x="662013" y="1377839"/>
            <a:ext cx="10937681" cy="36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88856" y="2694252"/>
            <a:ext cx="862388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>
                <a:solidFill>
                  <a:srgbClr val="FF0000"/>
                </a:solidFill>
              </a:rPr>
              <a:t>La lumière est </a:t>
            </a:r>
            <a:r>
              <a:rPr lang="fr-FR" sz="2800" b="1" dirty="0">
                <a:solidFill>
                  <a:srgbClr val="FF0000"/>
                </a:solidFill>
              </a:rPr>
              <a:t>bleue</a:t>
            </a:r>
            <a:r>
              <a:rPr lang="fr-FR" sz="2800" dirty="0">
                <a:solidFill>
                  <a:srgbClr val="FF0000"/>
                </a:solidFill>
              </a:rPr>
              <a:t> après le filtre bleu.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800" dirty="0">
              <a:solidFill>
                <a:srgbClr val="FF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>
                <a:solidFill>
                  <a:srgbClr val="FF0000"/>
                </a:solidFill>
              </a:rPr>
              <a:t>Le filtre jaune </a:t>
            </a:r>
            <a:r>
              <a:rPr lang="fr-FR" sz="2800" b="1" dirty="0">
                <a:solidFill>
                  <a:srgbClr val="FF0000"/>
                </a:solidFill>
              </a:rPr>
              <a:t>bloque</a:t>
            </a:r>
            <a:r>
              <a:rPr lang="fr-FR" sz="2800" dirty="0">
                <a:solidFill>
                  <a:srgbClr val="FF0000"/>
                </a:solidFill>
              </a:rPr>
              <a:t> la lumière bleue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800" dirty="0">
              <a:solidFill>
                <a:srgbClr val="FF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b="1" dirty="0">
                <a:solidFill>
                  <a:srgbClr val="FF0000"/>
                </a:solidFill>
              </a:rPr>
              <a:t>Aucune lumière ne passe</a:t>
            </a:r>
            <a:r>
              <a:rPr lang="fr-FR" sz="2800" dirty="0">
                <a:solidFill>
                  <a:srgbClr val="FF0000"/>
                </a:solidFill>
              </a:rPr>
              <a:t> à la sortie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4C4671-4ACE-A1DE-FA2A-5D3F9C3AB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défi4, page 85.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8276A5-18F5-3979-D4A5-2EFD4DDEF30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9033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913009" y="191802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870" y="127173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6479" y="2438594"/>
            <a:ext cx="894928" cy="860453"/>
          </a:xfrm>
          <a:prstGeom prst="rect">
            <a:avLst/>
          </a:prstGeom>
        </p:spPr>
      </p:pic>
      <p:pic>
        <p:nvPicPr>
          <p:cNvPr id="15" name="Image 14" descr="Polygom Equerre 15cm 60°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11268" y="4811344"/>
            <a:ext cx="964522" cy="9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5" descr="Rapporteur - rapporteur pour ecole ecolier liste palette fourniture  scolaire achat acheter affaire de - Val d'eure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87817" y="4877321"/>
            <a:ext cx="945003" cy="9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 descr="Règles réelles personnalisées - Précision pour l'école et le bureau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96080" y="3459777"/>
            <a:ext cx="1089578" cy="8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230028-243C-E2B3-8DD7-6F74C17644F5}"/>
              </a:ext>
            </a:extLst>
          </p:cNvPr>
          <p:cNvPicPr/>
          <p:nvPr/>
        </p:nvPicPr>
        <p:blipFill>
          <a:blip r:embed="rId11"/>
          <a:srcRect l="36221" t="23463" r="35717" b="8101"/>
          <a:stretch>
            <a:fillRect/>
          </a:stretch>
        </p:blipFill>
        <p:spPr bwMode="auto">
          <a:xfrm>
            <a:off x="8056090" y="1287144"/>
            <a:ext cx="2070560" cy="2755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/>
          <p:nvPr/>
        </p:nvPicPr>
        <p:blipFill>
          <a:blip r:embed="rId4"/>
          <a:srcRect l="10850" t="40457" r="10638" b="23817"/>
          <a:stretch>
            <a:fillRect/>
          </a:stretch>
        </p:blipFill>
        <p:spPr bwMode="auto">
          <a:xfrm>
            <a:off x="476526" y="1419366"/>
            <a:ext cx="11347920" cy="485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4536140" y="4041665"/>
            <a:ext cx="155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Toutes les couleurs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4608931" y="4710769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aucune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4727877" y="5294266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noir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685600" y="4021041"/>
            <a:ext cx="2232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Toutes les couleurs sauf le vert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7547479" y="2836959"/>
            <a:ext cx="1559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800" b="1" dirty="0">
                <a:solidFill>
                  <a:srgbClr val="FF0000"/>
                </a:solidFill>
              </a:rPr>
              <a:t>verte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7255926" y="5287912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verte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466725" y="4041665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rouge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466725" y="4664603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aucune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466725" y="5294266"/>
            <a:ext cx="155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noire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5E858A-5033-6D57-7AA5-83BA28323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défi6, page 86.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56560-8CF3-68C8-8A89-9CB8258E9A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75774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560989" y="26140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dirty="0"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81" name="Google Shape;481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5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483" name="Google Shape;483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84" name="Google Shape;484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486" name="Google Shape;48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8813" y="1210310"/>
            <a:ext cx="1154374" cy="1162800"/>
          </a:xfrm>
          <a:custGeom>
            <a:avLst/>
            <a:gdLst/>
            <a:ahLst/>
            <a:cxnLst/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w="57150" cap="flat" cmpd="sng">
            <a:solidFill>
              <a:srgbClr val="5FADE4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75754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Observez ces images : à votre avis, quel comportement négatif met-elle en évidence ?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  <p:pic>
        <p:nvPicPr>
          <p:cNvPr id="8" name="Google Shape;880;p159" descr="Petite fille devant son carne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8557898" y="2656169"/>
            <a:ext cx="2166523" cy="24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81;p159" descr="Jeune élève enthousiaste en clas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161172" y="2539628"/>
            <a:ext cx="1934282" cy="243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83;p159"/>
          <p:cNvSpPr/>
          <p:nvPr/>
        </p:nvSpPr>
        <p:spPr>
          <a:xfrm rot="555315">
            <a:off x="3204871" y="1640383"/>
            <a:ext cx="1506721" cy="1073981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fais 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mes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devoirs</a:t>
            </a:r>
            <a:endParaRPr sz="1100" dirty="0"/>
          </a:p>
        </p:txBody>
      </p:sp>
      <p:sp>
        <p:nvSpPr>
          <p:cNvPr id="11" name="Google Shape;884;p159"/>
          <p:cNvSpPr/>
          <p:nvPr/>
        </p:nvSpPr>
        <p:spPr>
          <a:xfrm>
            <a:off x="8245537" y="1392832"/>
            <a:ext cx="1357553" cy="116145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ne fais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pas mes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devoirs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279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On doit faire nos devoirs demandés par notre professeur ainsi que d’autres.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  <p:pic>
        <p:nvPicPr>
          <p:cNvPr id="13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0279" y="5275262"/>
            <a:ext cx="914400" cy="914400"/>
          </a:xfrm>
          <a:prstGeom prst="rect">
            <a:avLst/>
          </a:prstGeom>
        </p:spPr>
      </p:pic>
      <p:sp>
        <p:nvSpPr>
          <p:cNvPr id="15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9129926" y="5135303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2" name="Google Shape;880;p159" descr="Petite fille devant son carnet">
            <a:extLst>
              <a:ext uri="{FF2B5EF4-FFF2-40B4-BE49-F238E27FC236}">
                <a16:creationId xmlns:a16="http://schemas.microsoft.com/office/drawing/2014/main" id="{6B651FCC-3E6F-C881-2FD9-81896EE37D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557898" y="2656169"/>
            <a:ext cx="2166523" cy="24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881;p159" descr="Jeune élève enthousiaste en classe">
            <a:extLst>
              <a:ext uri="{FF2B5EF4-FFF2-40B4-BE49-F238E27FC236}">
                <a16:creationId xmlns:a16="http://schemas.microsoft.com/office/drawing/2014/main" id="{29126D8C-8CB9-7AD6-06BA-A19F545C041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161172" y="2539628"/>
            <a:ext cx="1934282" cy="243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83;p159">
            <a:extLst>
              <a:ext uri="{FF2B5EF4-FFF2-40B4-BE49-F238E27FC236}">
                <a16:creationId xmlns:a16="http://schemas.microsoft.com/office/drawing/2014/main" id="{24562F1D-7219-83A1-AA8A-866518D0380A}"/>
              </a:ext>
            </a:extLst>
          </p:cNvPr>
          <p:cNvSpPr/>
          <p:nvPr/>
        </p:nvSpPr>
        <p:spPr>
          <a:xfrm rot="555315">
            <a:off x="3204871" y="1640383"/>
            <a:ext cx="1506721" cy="1073981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fais 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mes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devoirs</a:t>
            </a:r>
            <a:endParaRPr sz="1100" dirty="0"/>
          </a:p>
        </p:txBody>
      </p:sp>
      <p:sp>
        <p:nvSpPr>
          <p:cNvPr id="5" name="Google Shape;884;p159">
            <a:extLst>
              <a:ext uri="{FF2B5EF4-FFF2-40B4-BE49-F238E27FC236}">
                <a16:creationId xmlns:a16="http://schemas.microsoft.com/office/drawing/2014/main" id="{AFD4B4A4-5742-F4E8-2887-D6B8D9425AB9}"/>
              </a:ext>
            </a:extLst>
          </p:cNvPr>
          <p:cNvSpPr/>
          <p:nvPr/>
        </p:nvSpPr>
        <p:spPr>
          <a:xfrm>
            <a:off x="8245537" y="1392832"/>
            <a:ext cx="1357553" cy="116145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ne fais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pas mes 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devoirs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174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829" y="1869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538109" y="3278184"/>
            <a:ext cx="9900855" cy="504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kern="0" dirty="0">
                <a:solidFill>
                  <a:srgbClr val="0070C0"/>
                </a:solidFill>
              </a:rPr>
              <a:t>Identifier </a:t>
            </a:r>
            <a:r>
              <a:rPr lang="fr-FR" b="1" kern="0" dirty="0"/>
              <a:t>la lumière monochromatique et la lumière polychromatique</a:t>
            </a:r>
            <a:endParaRPr lang="fr-FR" b="1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4CAFB14-AA56-25B8-E52D-FF1F45BA3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allons commencer par la correction des exercices correspondant à la première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C744DC-D4B4-E35A-B63B-6A30F2DFBE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1375</Words>
  <Application>Microsoft Office PowerPoint</Application>
  <PresentationFormat>Grand écran</PresentationFormat>
  <Paragraphs>193</Paragraphs>
  <Slides>31</Slides>
  <Notes>14</Notes>
  <HiddenSlides>1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Dosis</vt:lpstr>
      <vt:lpstr>Wingdings</vt:lpstr>
      <vt:lpstr>Thème Office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ces images : à votre avis, quel comportement négatif met-elle en évidence ?</vt:lpstr>
      <vt:lpstr>On doit faire nos devoirs demandés par notre professeur ainsi que d’autres.</vt:lpstr>
      <vt:lpstr>Présentation PowerPoint</vt:lpstr>
      <vt:lpstr>Nous allons commencer par la correction des exercices correspondant à la première tâche de ce chapitre. Je vous rappelle la tâche principale.</vt:lpstr>
      <vt:lpstr>Pour réussir cette tâche, vous devez vous rappeler du rôle du prisme et de la signification d’une lumière monochromatique et polychromatique.</vt:lpstr>
      <vt:lpstr>Pour réussir cette tâche, vous devez vous rappeler du rôle du prisme et de la signification d’une lumière monochromatique et polychromatique.</vt:lpstr>
      <vt:lpstr>Commençons par exercice1  page 83 .</vt:lpstr>
      <vt:lpstr>On passe à l’exercice3  page 83 .</vt:lpstr>
      <vt:lpstr>Présentation PowerPoint</vt:lpstr>
      <vt:lpstr>Passons maintenant à la correction des exercices correspondant à la deuxième tâche de ce chapitre. Je vous rappelle la tâche principale.</vt:lpstr>
      <vt:lpstr>Pour réussir cette tâche, vous devez vous rappeler de la synthèse additive des lumières.</vt:lpstr>
      <vt:lpstr>Pour réussir cette tâche, vous devez vous rappeler de la synthèse additive des lumières.</vt:lpstr>
      <vt:lpstr>Corrigeons ensemble l’exercice 2 page 83. </vt:lpstr>
      <vt:lpstr>Présentation PowerPoint</vt:lpstr>
      <vt:lpstr>Nous arrivons à la correction des exercices correspondant à la troisième tâche de ce chapitre. Je vous rappelle la tâche principale.</vt:lpstr>
      <vt:lpstr>Pour réussir cette tâche, vous devez vous rappeler de la couleur apparente d’un objet et de la lumière absorbée et diffusée.</vt:lpstr>
      <vt:lpstr>Corrigeons ensemble l’exercice4 page 84. </vt:lpstr>
      <vt:lpstr>Corrigeons ensemble l’exercice5 page 84. </vt:lpstr>
      <vt:lpstr>Corrigeons ensemble l’exercice6 page 84. </vt:lpstr>
      <vt:lpstr>Présentation PowerPoint</vt:lpstr>
      <vt:lpstr>Faisons maintenant ensemble la correction de l’exercice défi1, page 86.</vt:lpstr>
      <vt:lpstr>Faisons maintenant ensemble la correction de l’exercice défi2, page 85.</vt:lpstr>
      <vt:lpstr>Faisons maintenant ensemble la correction de l’exercice défi3, page 85.</vt:lpstr>
      <vt:lpstr>Faisons maintenant ensemble la correction de l’exercice défi4, page 85.</vt:lpstr>
      <vt:lpstr>Faisons maintenant ensemble la correction de l’exercice défi6, page 86.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108</cp:revision>
  <dcterms:created xsi:type="dcterms:W3CDTF">2025-12-06T09:32:16Z</dcterms:created>
  <dcterms:modified xsi:type="dcterms:W3CDTF">2026-02-21T11:26:14Z</dcterms:modified>
</cp:coreProperties>
</file>