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</p:sldIdLst>
  <p:sldSz cy="6858000" cx="12192000"/>
  <p:notesSz cx="6858000" cy="9144000"/>
  <p:embeddedFontLst>
    <p:embeddedFont>
      <p:font typeface="Dosis"/>
      <p:regular r:id="rId70"/>
      <p:bold r:id="rId71"/>
    </p:embeddedFont>
    <p:embeddedFont>
      <p:font typeface="Architects Daughter"/>
      <p:regular r:id="rId72"/>
    </p:embeddedFont>
    <p:embeddedFont>
      <p:font typeface="Poppins ExtraBold"/>
      <p:bold r:id="rId73"/>
      <p:boldItalic r:id="rId7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5" roundtripDataSignature="AMtx7mjW2PoMX1irBENXXn1iuiVLGyp4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6F1E76E-EA47-44DE-8BDD-289664888213}">
  <a:tblStyle styleId="{36F1E76E-EA47-44DE-8BDD-28966488821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font" Target="fonts/PoppinsExtraBold-bold.fntdata"/><Relationship Id="rId72" Type="http://schemas.openxmlformats.org/officeDocument/2006/relationships/font" Target="fonts/ArchitectsDaughter-regular.fntdata"/><Relationship Id="rId31" Type="http://schemas.openxmlformats.org/officeDocument/2006/relationships/slide" Target="slides/slide24.xml"/><Relationship Id="rId75" Type="http://customschemas.google.com/relationships/presentationmetadata" Target="metadata"/><Relationship Id="rId30" Type="http://schemas.openxmlformats.org/officeDocument/2006/relationships/slide" Target="slides/slide23.xml"/><Relationship Id="rId74" Type="http://schemas.openxmlformats.org/officeDocument/2006/relationships/font" Target="fonts/PoppinsExtraBold-boldItalic.fntdata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71" Type="http://schemas.openxmlformats.org/officeDocument/2006/relationships/font" Target="fonts/Dosis-bold.fntdata"/><Relationship Id="rId70" Type="http://schemas.openxmlformats.org/officeDocument/2006/relationships/font" Target="fonts/Dosis-regular.fntdata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20" Type="http://schemas.openxmlformats.org/officeDocument/2006/relationships/slide" Target="slides/slide13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22" Type="http://schemas.openxmlformats.org/officeDocument/2006/relationships/slide" Target="slides/slide15.xml"/><Relationship Id="rId66" Type="http://schemas.openxmlformats.org/officeDocument/2006/relationships/slide" Target="slides/slide59.xml"/><Relationship Id="rId21" Type="http://schemas.openxmlformats.org/officeDocument/2006/relationships/slide" Target="slides/slide14.xml"/><Relationship Id="rId65" Type="http://schemas.openxmlformats.org/officeDocument/2006/relationships/slide" Target="slides/slide58.xml"/><Relationship Id="rId24" Type="http://schemas.openxmlformats.org/officeDocument/2006/relationships/slide" Target="slides/slide17.xml"/><Relationship Id="rId68" Type="http://schemas.openxmlformats.org/officeDocument/2006/relationships/slide" Target="slides/slide61.xml"/><Relationship Id="rId23" Type="http://schemas.openxmlformats.org/officeDocument/2006/relationships/slide" Target="slides/slide16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69" Type="http://schemas.openxmlformats.org/officeDocument/2006/relationships/slide" Target="slides/slide6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6" name="Google Shape;1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9" name="Google Shape;959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9" name="Google Shape;979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" name="Google Shape;1155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9" name="Google Shape;1229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5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5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" name="Google Shape;1306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4" name="Google Shape;1384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5" name="Google Shape;1395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8" name="Google Shape;1408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7" name="Google Shape;1417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4" name="Google Shape;1524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9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1" name="Google Shape;1641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2" name="Google Shape;1652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2" name="Google Shape;1662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3" name="Google Shape;1673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7" name="Google Shape;1687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8" name="Google Shape;1688;p6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3" name="Google Shape;1713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2" name="Google Shape;1722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7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7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7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7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7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7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3" name="Google Shape;93;p7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7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5" name="Google Shape;95;p7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7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7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7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7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7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7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7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7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7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7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9" name="Google Shape;109;p77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77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77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77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7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7" name="Google Shape;117;p7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8" name="Google Shape;118;p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7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3" name="Google Shape;123;p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" name="Google Shape;124;p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7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8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9" name="Google Shape;129;p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" name="Google Shape;130;p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" name="Google Shape;131;p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2" name="Google Shape;132;p8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5" name="Google Shape;135;p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" name="Google Shape;136;p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" name="Google Shape;137;p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8" name="Google Shape;138;p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" name="Google Shape;141;p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" name="Google Shape;142;p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" name="Google Shape;143;p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" name="Google Shape;144;p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5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5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65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65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5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65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65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5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5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5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5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5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5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8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7" name="Google Shape;147;p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" name="Google Shape;148;p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" name="Google Shape;149;p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0" name="Google Shape;150;p8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8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3" name="Google Shape;153;p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" name="Google Shape;154;p8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" name="Google Shape;155;p8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" name="Google Shape;156;p8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6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" name="Google Shape;35;p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6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6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" name="Google Shape;38;p6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67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41" name="Google Shape;41;p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" name="Google Shape;42;p67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" name="Google Shape;43;p67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" name="Google Shape;44;p67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" name="Google Shape;45;p67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7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6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" name="Google Shape;49;p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" name="Google Shape;50;p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" name="Google Shape;51;p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2" name="Google Shape;52;p6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6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5" name="Google Shape;55;p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" name="Google Shape;56;p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" name="Google Shape;57;p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" name="Google Shape;58;p6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7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" name="Google Shape;61;p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" name="Google Shape;63;p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" name="Google Shape;64;p7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7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7" name="Google Shape;67;p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8" name="Google Shape;68;p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9" name="Google Shape;69;p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0" name="Google Shape;70;p7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7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4" name="Google Shape;74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EFBF1"/>
            </a:gs>
            <a:gs pos="74000">
              <a:srgbClr val="FFE28B"/>
            </a:gs>
            <a:gs pos="83000">
              <a:srgbClr val="FFE28B"/>
            </a:gs>
            <a:gs pos="100000">
              <a:srgbClr val="FEEBB2"/>
            </a:gs>
          </a:gsLst>
          <a:lin ang="5400000" scaled="0"/>
        </a:gra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21.png"/><Relationship Id="rId5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34.png"/><Relationship Id="rId5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3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png"/><Relationship Id="rId4" Type="http://schemas.openxmlformats.org/officeDocument/2006/relationships/image" Target="../media/image12.png"/><Relationship Id="rId5" Type="http://schemas.openxmlformats.org/officeDocument/2006/relationships/image" Target="../media/image3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png"/><Relationship Id="rId4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image" Target="../media/image12.png"/><Relationship Id="rId13" Type="http://schemas.openxmlformats.org/officeDocument/2006/relationships/image" Target="../media/image10.jpg"/><Relationship Id="rId1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2.png"/><Relationship Id="rId4" Type="http://schemas.openxmlformats.org/officeDocument/2006/relationships/image" Target="../media/image16.png"/><Relationship Id="rId9" Type="http://schemas.openxmlformats.org/officeDocument/2006/relationships/image" Target="../media/image3.png"/><Relationship Id="rId5" Type="http://schemas.openxmlformats.org/officeDocument/2006/relationships/image" Target="../media/image29.png"/><Relationship Id="rId6" Type="http://schemas.openxmlformats.org/officeDocument/2006/relationships/image" Target="../media/image15.png"/><Relationship Id="rId7" Type="http://schemas.openxmlformats.org/officeDocument/2006/relationships/image" Target="../media/image9.png"/><Relationship Id="rId8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Relationship Id="rId4" Type="http://schemas.openxmlformats.org/officeDocument/2006/relationships/image" Target="../media/image4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png"/><Relationship Id="rId4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gif"/><Relationship Id="rId4" Type="http://schemas.openxmlformats.org/officeDocument/2006/relationships/image" Target="../media/image5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.png"/><Relationship Id="rId4" Type="http://schemas.openxmlformats.org/officeDocument/2006/relationships/image" Target="../media/image78.png"/><Relationship Id="rId5" Type="http://schemas.openxmlformats.org/officeDocument/2006/relationships/image" Target="../media/image43.png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35.png"/><Relationship Id="rId5" Type="http://schemas.openxmlformats.org/officeDocument/2006/relationships/image" Target="../media/image8.png"/><Relationship Id="rId6" Type="http://schemas.openxmlformats.org/officeDocument/2006/relationships/image" Target="../media/image13.jpg"/><Relationship Id="rId7" Type="http://schemas.openxmlformats.org/officeDocument/2006/relationships/image" Target="../media/image33.png"/><Relationship Id="rId8" Type="http://schemas.openxmlformats.org/officeDocument/2006/relationships/image" Target="../media/image1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1.png"/><Relationship Id="rId4" Type="http://schemas.openxmlformats.org/officeDocument/2006/relationships/image" Target="../media/image78.png"/><Relationship Id="rId5" Type="http://schemas.openxmlformats.org/officeDocument/2006/relationships/image" Target="../media/image4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.png"/><Relationship Id="rId4" Type="http://schemas.openxmlformats.org/officeDocument/2006/relationships/image" Target="../media/image78.png"/><Relationship Id="rId5" Type="http://schemas.openxmlformats.org/officeDocument/2006/relationships/image" Target="../media/image4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.png"/><Relationship Id="rId4" Type="http://schemas.openxmlformats.org/officeDocument/2006/relationships/image" Target="../media/image78.png"/><Relationship Id="rId5" Type="http://schemas.openxmlformats.org/officeDocument/2006/relationships/image" Target="../media/image4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.png"/><Relationship Id="rId4" Type="http://schemas.openxmlformats.org/officeDocument/2006/relationships/image" Target="../media/image78.png"/><Relationship Id="rId5" Type="http://schemas.openxmlformats.org/officeDocument/2006/relationships/image" Target="../media/image4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3.gif"/><Relationship Id="rId4" Type="http://schemas.openxmlformats.org/officeDocument/2006/relationships/image" Target="../media/image8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6.png"/><Relationship Id="rId4" Type="http://schemas.openxmlformats.org/officeDocument/2006/relationships/image" Target="../media/image49.png"/><Relationship Id="rId5" Type="http://schemas.openxmlformats.org/officeDocument/2006/relationships/image" Target="../media/image1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4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9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9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4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3.gif"/><Relationship Id="rId4" Type="http://schemas.openxmlformats.org/officeDocument/2006/relationships/image" Target="../media/image5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55.png"/><Relationship Id="rId6" Type="http://schemas.openxmlformats.org/officeDocument/2006/relationships/image" Target="../media/image60.png"/><Relationship Id="rId7" Type="http://schemas.openxmlformats.org/officeDocument/2006/relationships/image" Target="../media/image82.png"/><Relationship Id="rId8" Type="http://schemas.openxmlformats.org/officeDocument/2006/relationships/image" Target="../media/image5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55.png"/><Relationship Id="rId6" Type="http://schemas.openxmlformats.org/officeDocument/2006/relationships/image" Target="../media/image60.png"/><Relationship Id="rId7" Type="http://schemas.openxmlformats.org/officeDocument/2006/relationships/image" Target="../media/image82.png"/><Relationship Id="rId8" Type="http://schemas.openxmlformats.org/officeDocument/2006/relationships/image" Target="../media/image5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55.png"/><Relationship Id="rId6" Type="http://schemas.openxmlformats.org/officeDocument/2006/relationships/image" Target="../media/image60.png"/><Relationship Id="rId7" Type="http://schemas.openxmlformats.org/officeDocument/2006/relationships/image" Target="../media/image82.png"/><Relationship Id="rId8" Type="http://schemas.openxmlformats.org/officeDocument/2006/relationships/image" Target="../media/image59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55.png"/><Relationship Id="rId6" Type="http://schemas.openxmlformats.org/officeDocument/2006/relationships/image" Target="../media/image60.png"/><Relationship Id="rId7" Type="http://schemas.openxmlformats.org/officeDocument/2006/relationships/image" Target="../media/image82.png"/><Relationship Id="rId8" Type="http://schemas.openxmlformats.org/officeDocument/2006/relationships/image" Target="../media/image5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55.png"/><Relationship Id="rId6" Type="http://schemas.openxmlformats.org/officeDocument/2006/relationships/image" Target="../media/image60.png"/><Relationship Id="rId7" Type="http://schemas.openxmlformats.org/officeDocument/2006/relationships/image" Target="../media/image82.png"/><Relationship Id="rId8" Type="http://schemas.openxmlformats.org/officeDocument/2006/relationships/image" Target="../media/image5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3.gif"/><Relationship Id="rId4" Type="http://schemas.openxmlformats.org/officeDocument/2006/relationships/image" Target="../media/image1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4.jpg"/><Relationship Id="rId4" Type="http://schemas.openxmlformats.org/officeDocument/2006/relationships/image" Target="../media/image10.jpg"/><Relationship Id="rId5" Type="http://schemas.openxmlformats.org/officeDocument/2006/relationships/image" Target="../media/image84.png"/><Relationship Id="rId6" Type="http://schemas.openxmlformats.org/officeDocument/2006/relationships/image" Target="../media/image8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94.png"/></Relationships>
</file>

<file path=ppt/slides/_rels/slide54.xml.rels><?xml version="1.0" encoding="UTF-8" standalone="yes"?><Relationships xmlns="http://schemas.openxmlformats.org/package/2006/relationships"><Relationship Id="rId11" Type="http://schemas.openxmlformats.org/officeDocument/2006/relationships/image" Target="../media/image71.png"/><Relationship Id="rId10" Type="http://schemas.openxmlformats.org/officeDocument/2006/relationships/image" Target="../media/image74.png"/><Relationship Id="rId13" Type="http://schemas.openxmlformats.org/officeDocument/2006/relationships/image" Target="../media/image73.png"/><Relationship Id="rId1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4.jpg"/><Relationship Id="rId4" Type="http://schemas.openxmlformats.org/officeDocument/2006/relationships/image" Target="../media/image10.jpg"/><Relationship Id="rId9" Type="http://schemas.openxmlformats.org/officeDocument/2006/relationships/image" Target="../media/image70.png"/><Relationship Id="rId15" Type="http://schemas.openxmlformats.org/officeDocument/2006/relationships/image" Target="../media/image91.png"/><Relationship Id="rId14" Type="http://schemas.openxmlformats.org/officeDocument/2006/relationships/image" Target="../media/image95.png"/><Relationship Id="rId16" Type="http://schemas.openxmlformats.org/officeDocument/2006/relationships/image" Target="../media/image90.png"/><Relationship Id="rId5" Type="http://schemas.openxmlformats.org/officeDocument/2006/relationships/image" Target="../media/image72.png"/><Relationship Id="rId6" Type="http://schemas.openxmlformats.org/officeDocument/2006/relationships/image" Target="../media/image75.png"/><Relationship Id="rId7" Type="http://schemas.openxmlformats.org/officeDocument/2006/relationships/image" Target="../media/image68.png"/><Relationship Id="rId8" Type="http://schemas.openxmlformats.org/officeDocument/2006/relationships/image" Target="../media/image67.png"/></Relationships>
</file>

<file path=ppt/slides/_rels/slide55.xml.rels><?xml version="1.0" encoding="UTF-8" standalone="yes"?><Relationships xmlns="http://schemas.openxmlformats.org/package/2006/relationships"><Relationship Id="rId11" Type="http://schemas.openxmlformats.org/officeDocument/2006/relationships/image" Target="../media/image71.png"/><Relationship Id="rId10" Type="http://schemas.openxmlformats.org/officeDocument/2006/relationships/image" Target="../media/image74.png"/><Relationship Id="rId13" Type="http://schemas.openxmlformats.org/officeDocument/2006/relationships/image" Target="../media/image73.png"/><Relationship Id="rId1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4.jpg"/><Relationship Id="rId4" Type="http://schemas.openxmlformats.org/officeDocument/2006/relationships/image" Target="../media/image10.jpg"/><Relationship Id="rId9" Type="http://schemas.openxmlformats.org/officeDocument/2006/relationships/image" Target="../media/image70.png"/><Relationship Id="rId15" Type="http://schemas.openxmlformats.org/officeDocument/2006/relationships/image" Target="../media/image101.png"/><Relationship Id="rId14" Type="http://schemas.openxmlformats.org/officeDocument/2006/relationships/image" Target="../media/image90.png"/><Relationship Id="rId16" Type="http://schemas.openxmlformats.org/officeDocument/2006/relationships/image" Target="../media/image99.png"/><Relationship Id="rId5" Type="http://schemas.openxmlformats.org/officeDocument/2006/relationships/image" Target="../media/image72.png"/><Relationship Id="rId6" Type="http://schemas.openxmlformats.org/officeDocument/2006/relationships/image" Target="../media/image75.png"/><Relationship Id="rId7" Type="http://schemas.openxmlformats.org/officeDocument/2006/relationships/image" Target="../media/image68.png"/><Relationship Id="rId8" Type="http://schemas.openxmlformats.org/officeDocument/2006/relationships/image" Target="../media/image67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3.gif"/><Relationship Id="rId4" Type="http://schemas.openxmlformats.org/officeDocument/2006/relationships/image" Target="../media/image100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1.png"/><Relationship Id="rId4" Type="http://schemas.openxmlformats.org/officeDocument/2006/relationships/image" Target="../media/image39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1.png"/><Relationship Id="rId4" Type="http://schemas.openxmlformats.org/officeDocument/2006/relationships/image" Target="../media/image39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02.png"/><Relationship Id="rId4" Type="http://schemas.openxmlformats.org/officeDocument/2006/relationships/image" Target="../media/image11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1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9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png"/><Relationship Id="rId4" Type="http://schemas.openxmlformats.org/officeDocument/2006/relationships/image" Target="../media/image23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gif"/><Relationship Id="rId4" Type="http://schemas.openxmlformats.org/officeDocument/2006/relationships/image" Target="../media/image24.png"/><Relationship Id="rId5" Type="http://schemas.openxmlformats.org/officeDocument/2006/relationships/image" Target="../media/image2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5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6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>
            <a:noFill/>
          </a:ln>
        </p:spPr>
        <p:txBody>
          <a:bodyPr anchorCtr="1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2AC</a:t>
            </a:r>
            <a:endParaRPr/>
          </a:p>
        </p:txBody>
      </p:sp>
      <p:sp>
        <p:nvSpPr>
          <p:cNvPr id="168" name="Google Shape;168;p1"/>
          <p:cNvSpPr/>
          <p:nvPr/>
        </p:nvSpPr>
        <p:spPr>
          <a:xfrm>
            <a:off x="1994419" y="3297508"/>
            <a:ext cx="4226283" cy="509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Semestre 1</a:t>
            </a:r>
            <a:endParaRPr b="1" i="0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" name="Google Shape;169;p1"/>
          <p:cNvGrpSpPr/>
          <p:nvPr/>
        </p:nvGrpSpPr>
        <p:grpSpPr>
          <a:xfrm>
            <a:off x="273416" y="4380875"/>
            <a:ext cx="7012601" cy="696796"/>
            <a:chOff x="253512" y="3710465"/>
            <a:chExt cx="5990003" cy="696796"/>
          </a:xfrm>
        </p:grpSpPr>
        <p:sp>
          <p:nvSpPr>
            <p:cNvPr id="170" name="Google Shape;170;p1"/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Chapitre 2</a:t>
              </a:r>
              <a:endParaRPr/>
            </a:p>
          </p:txBody>
        </p:sp>
        <p:sp>
          <p:nvSpPr>
            <p:cNvPr id="171" name="Google Shape;171;p1"/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1"/>
          <p:cNvGrpSpPr/>
          <p:nvPr/>
        </p:nvGrpSpPr>
        <p:grpSpPr>
          <a:xfrm>
            <a:off x="273416" y="3390953"/>
            <a:ext cx="7012601" cy="696796"/>
            <a:chOff x="304312" y="4531839"/>
            <a:chExt cx="5990003" cy="696796"/>
          </a:xfrm>
        </p:grpSpPr>
        <p:sp>
          <p:nvSpPr>
            <p:cNvPr id="173" name="Google Shape;173;p1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rgbClr val="26849C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Thème 1</a:t>
              </a:r>
              <a:endParaRPr/>
            </a:p>
          </p:txBody>
        </p:sp>
        <p:sp>
          <p:nvSpPr>
            <p:cNvPr id="174" name="Google Shape;174;p1"/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rgbClr val="26849C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" name="Google Shape;175;p1"/>
          <p:cNvGrpSpPr/>
          <p:nvPr/>
        </p:nvGrpSpPr>
        <p:grpSpPr>
          <a:xfrm>
            <a:off x="275129" y="5339083"/>
            <a:ext cx="7010888" cy="696796"/>
            <a:chOff x="304312" y="5304657"/>
            <a:chExt cx="5990003" cy="696796"/>
          </a:xfrm>
        </p:grpSpPr>
        <p:sp>
          <p:nvSpPr>
            <p:cNvPr id="176" name="Google Shape;176;p1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"/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الصفحة الرئيسية" id="178" name="Google Shape;17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"/>
          <p:cNvSpPr txBox="1"/>
          <p:nvPr/>
        </p:nvSpPr>
        <p:spPr>
          <a:xfrm>
            <a:off x="2244951" y="4539117"/>
            <a:ext cx="28599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Structure de l’atome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"/>
          <p:cNvSpPr txBox="1"/>
          <p:nvPr/>
        </p:nvSpPr>
        <p:spPr>
          <a:xfrm>
            <a:off x="2019408" y="3520703"/>
            <a:ext cx="54493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Matière: structure et transformations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/>
          <p:nvPr/>
        </p:nvSpPr>
        <p:spPr>
          <a:xfrm>
            <a:off x="2139732" y="5392493"/>
            <a:ext cx="49128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Extraire des informations à partir de la position d’un élément chimique dans le tableau périodique.</a:t>
            </a:r>
            <a:endParaRPr/>
          </a:p>
        </p:txBody>
      </p:sp>
      <p:sp>
        <p:nvSpPr>
          <p:cNvPr id="182" name="Google Shape;182;p1"/>
          <p:cNvSpPr txBox="1"/>
          <p:nvPr/>
        </p:nvSpPr>
        <p:spPr>
          <a:xfrm>
            <a:off x="487284" y="5440208"/>
            <a:ext cx="2115731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3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2326" y="3453664"/>
            <a:ext cx="3524244" cy="2609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335" name="Google Shape;33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6" name="Google Shape;336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337" name="Google Shape;337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0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i="0" sz="48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11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348" name="Google Shape;348;p1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11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351" name="Google Shape;351;p11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2" name="Google Shape;352;p11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/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" name="Google Shape;353;p11"/>
          <p:cNvSpPr txBox="1"/>
          <p:nvPr/>
        </p:nvSpPr>
        <p:spPr>
          <a:xfrm>
            <a:off x="380409" y="623171"/>
            <a:ext cx="9677991" cy="309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la lettre correspondante ou l’enseignant.e désigne quelques -uns pour  répondre oralement.</a:t>
            </a:r>
            <a:endParaRPr/>
          </a:p>
        </p:txBody>
      </p:sp>
      <p:sp>
        <p:nvSpPr>
          <p:cNvPr id="354" name="Google Shape;354;p11"/>
          <p:cNvSpPr txBox="1"/>
          <p:nvPr/>
        </p:nvSpPr>
        <p:spPr>
          <a:xfrm>
            <a:off x="847651" y="159735"/>
            <a:ext cx="10316921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Choisissez la bonne réponse.</a:t>
            </a:r>
            <a:endParaRPr b="1" i="0" sz="16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1"/>
          <p:cNvSpPr/>
          <p:nvPr/>
        </p:nvSpPr>
        <p:spPr>
          <a:xfrm>
            <a:off x="7483463" y="2342026"/>
            <a:ext cx="3533590" cy="3302088"/>
          </a:xfrm>
          <a:custGeom>
            <a:rect b="b" l="l" r="r" t="t"/>
            <a:pathLst>
              <a:path extrusionOk="0" h="2009355" w="1942541">
                <a:moveTo>
                  <a:pt x="66713" y="0"/>
                </a:moveTo>
                <a:cubicBezTo>
                  <a:pt x="29871" y="0"/>
                  <a:pt x="0" y="29870"/>
                  <a:pt x="0" y="66713"/>
                </a:cubicBezTo>
                <a:lnTo>
                  <a:pt x="0" y="1942630"/>
                </a:lnTo>
                <a:cubicBezTo>
                  <a:pt x="0" y="1979485"/>
                  <a:pt x="29871" y="2009355"/>
                  <a:pt x="66713" y="2009355"/>
                </a:cubicBezTo>
                <a:lnTo>
                  <a:pt x="1875827" y="2009355"/>
                </a:lnTo>
                <a:cubicBezTo>
                  <a:pt x="1912670" y="2009355"/>
                  <a:pt x="1942541" y="1979485"/>
                  <a:pt x="1942541" y="1942630"/>
                </a:cubicBezTo>
                <a:lnTo>
                  <a:pt x="1942541" y="66713"/>
                </a:lnTo>
                <a:cubicBezTo>
                  <a:pt x="1942541" y="29870"/>
                  <a:pt x="1912670" y="0"/>
                  <a:pt x="1875827" y="0"/>
                </a:cubicBezTo>
                <a:close/>
                <a:moveTo>
                  <a:pt x="66713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6" name="Google Shape;356;p11"/>
          <p:cNvGrpSpPr/>
          <p:nvPr/>
        </p:nvGrpSpPr>
        <p:grpSpPr>
          <a:xfrm>
            <a:off x="6939848" y="2154443"/>
            <a:ext cx="3743268" cy="3822523"/>
            <a:chOff x="4211625" y="1959024"/>
            <a:chExt cx="3743268" cy="3822523"/>
          </a:xfrm>
        </p:grpSpPr>
        <p:pic>
          <p:nvPicPr>
            <p:cNvPr id="357" name="Google Shape;357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11625" y="1959024"/>
              <a:ext cx="3743268" cy="38225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8" name="Google Shape;358;p11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1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6342951" y="3499631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1"/>
            <p:cNvSpPr/>
            <p:nvPr/>
          </p:nvSpPr>
          <p:spPr>
            <a:xfrm>
              <a:off x="6312864" y="375395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21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21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1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6119100" y="4069860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5534842" y="388523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5521718" y="387307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5644551" y="3988693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1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11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1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1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1"/>
            <p:cNvSpPr/>
            <p:nvPr/>
          </p:nvSpPr>
          <p:spPr>
            <a:xfrm>
              <a:off x="5858776" y="362517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1"/>
            <p:cNvSpPr/>
            <p:nvPr/>
          </p:nvSpPr>
          <p:spPr>
            <a:xfrm>
              <a:off x="5866579" y="358470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1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11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11"/>
            <p:cNvSpPr/>
            <p:nvPr/>
          </p:nvSpPr>
          <p:spPr>
            <a:xfrm>
              <a:off x="5939215" y="330469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10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10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79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11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1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1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6304179" y="3617328"/>
              <a:ext cx="126492" cy="33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5585241" y="3472080"/>
              <a:ext cx="525646" cy="499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r>
                <a:rPr b="0" baseline="-25000" i="0" lang="fr-FR" sz="303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++</a:t>
              </a: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2272915" y="2507250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7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1"/>
          <p:cNvSpPr/>
          <p:nvPr/>
        </p:nvSpPr>
        <p:spPr>
          <a:xfrm>
            <a:off x="2272915" y="3686669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1"/>
          <p:cNvSpPr/>
          <p:nvPr/>
        </p:nvSpPr>
        <p:spPr>
          <a:xfrm>
            <a:off x="2272914" y="4828008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1"/>
          <p:cNvSpPr/>
          <p:nvPr/>
        </p:nvSpPr>
        <p:spPr>
          <a:xfrm>
            <a:off x="1832164" y="2507250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01" name="Google Shape;401;p11"/>
          <p:cNvSpPr/>
          <p:nvPr/>
        </p:nvSpPr>
        <p:spPr>
          <a:xfrm>
            <a:off x="1832164" y="3684624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02" name="Google Shape;402;p11"/>
          <p:cNvSpPr/>
          <p:nvPr/>
        </p:nvSpPr>
        <p:spPr>
          <a:xfrm>
            <a:off x="1832164" y="4828008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03" name="Google Shape;403;p11"/>
          <p:cNvSpPr txBox="1"/>
          <p:nvPr/>
        </p:nvSpPr>
        <p:spPr>
          <a:xfrm>
            <a:off x="1822938" y="1406331"/>
            <a:ext cx="720946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nombre d’électrons de cet atome est: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12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409" name="Google Shape;409;p1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2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1" name="Google Shape;411;p12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412" name="Google Shape;412;p12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3" name="Google Shape;413;p1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/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4" name="Google Shape;414;p12"/>
          <p:cNvSpPr txBox="1"/>
          <p:nvPr/>
        </p:nvSpPr>
        <p:spPr>
          <a:xfrm>
            <a:off x="380409" y="623171"/>
            <a:ext cx="9677991" cy="309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1" sz="14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2"/>
          <p:cNvSpPr txBox="1"/>
          <p:nvPr/>
        </p:nvSpPr>
        <p:spPr>
          <a:xfrm>
            <a:off x="847651" y="159735"/>
            <a:ext cx="10316921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compte le nombre d’électrons de charge négative </a:t>
            </a:r>
            <a:endParaRPr b="1" i="0" sz="16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2"/>
          <p:cNvSpPr/>
          <p:nvPr/>
        </p:nvSpPr>
        <p:spPr>
          <a:xfrm>
            <a:off x="7483463" y="2342026"/>
            <a:ext cx="3533590" cy="3302088"/>
          </a:xfrm>
          <a:custGeom>
            <a:rect b="b" l="l" r="r" t="t"/>
            <a:pathLst>
              <a:path extrusionOk="0" h="2009355" w="1942541">
                <a:moveTo>
                  <a:pt x="66713" y="0"/>
                </a:moveTo>
                <a:cubicBezTo>
                  <a:pt x="29871" y="0"/>
                  <a:pt x="0" y="29870"/>
                  <a:pt x="0" y="66713"/>
                </a:cubicBezTo>
                <a:lnTo>
                  <a:pt x="0" y="1942630"/>
                </a:lnTo>
                <a:cubicBezTo>
                  <a:pt x="0" y="1979485"/>
                  <a:pt x="29871" y="2009355"/>
                  <a:pt x="66713" y="2009355"/>
                </a:cubicBezTo>
                <a:lnTo>
                  <a:pt x="1875827" y="2009355"/>
                </a:lnTo>
                <a:cubicBezTo>
                  <a:pt x="1912670" y="2009355"/>
                  <a:pt x="1942541" y="1979485"/>
                  <a:pt x="1942541" y="1942630"/>
                </a:cubicBezTo>
                <a:lnTo>
                  <a:pt x="1942541" y="66713"/>
                </a:lnTo>
                <a:cubicBezTo>
                  <a:pt x="1942541" y="29870"/>
                  <a:pt x="1912670" y="0"/>
                  <a:pt x="1875827" y="0"/>
                </a:cubicBezTo>
                <a:close/>
                <a:moveTo>
                  <a:pt x="66713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7" name="Google Shape;417;p12"/>
          <p:cNvGrpSpPr/>
          <p:nvPr/>
        </p:nvGrpSpPr>
        <p:grpSpPr>
          <a:xfrm>
            <a:off x="6939848" y="2154443"/>
            <a:ext cx="3743268" cy="3822523"/>
            <a:chOff x="4211625" y="1959024"/>
            <a:chExt cx="3743268" cy="3822523"/>
          </a:xfrm>
        </p:grpSpPr>
        <p:pic>
          <p:nvPicPr>
            <p:cNvPr id="418" name="Google Shape;418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11625" y="1959024"/>
              <a:ext cx="3743268" cy="38225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9" name="Google Shape;419;p12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2"/>
            <p:cNvSpPr/>
            <p:nvPr/>
          </p:nvSpPr>
          <p:spPr>
            <a:xfrm>
              <a:off x="5588842" y="3255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2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2"/>
            <p:cNvSpPr/>
            <p:nvPr/>
          </p:nvSpPr>
          <p:spPr>
            <a:xfrm>
              <a:off x="5901506" y="371936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2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2"/>
            <p:cNvSpPr/>
            <p:nvPr/>
          </p:nvSpPr>
          <p:spPr>
            <a:xfrm>
              <a:off x="6233243" y="3396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12"/>
            <p:cNvSpPr/>
            <p:nvPr/>
          </p:nvSpPr>
          <p:spPr>
            <a:xfrm>
              <a:off x="6342951" y="3499631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12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2"/>
            <p:cNvSpPr/>
            <p:nvPr/>
          </p:nvSpPr>
          <p:spPr>
            <a:xfrm>
              <a:off x="6203155" y="3650497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2"/>
            <p:cNvSpPr/>
            <p:nvPr/>
          </p:nvSpPr>
          <p:spPr>
            <a:xfrm>
              <a:off x="6312864" y="375395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21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21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2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2"/>
            <p:cNvSpPr/>
            <p:nvPr/>
          </p:nvSpPr>
          <p:spPr>
            <a:xfrm>
              <a:off x="6009391" y="396640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2"/>
            <p:cNvSpPr/>
            <p:nvPr/>
          </p:nvSpPr>
          <p:spPr>
            <a:xfrm>
              <a:off x="6119100" y="4069860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2"/>
            <p:cNvSpPr/>
            <p:nvPr/>
          </p:nvSpPr>
          <p:spPr>
            <a:xfrm>
              <a:off x="5534842" y="388523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12"/>
            <p:cNvSpPr/>
            <p:nvPr/>
          </p:nvSpPr>
          <p:spPr>
            <a:xfrm>
              <a:off x="5521718" y="387307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2"/>
            <p:cNvSpPr/>
            <p:nvPr/>
          </p:nvSpPr>
          <p:spPr>
            <a:xfrm>
              <a:off x="5644551" y="3988693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22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22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91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2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2"/>
            <p:cNvSpPr/>
            <p:nvPr/>
          </p:nvSpPr>
          <p:spPr>
            <a:xfrm>
              <a:off x="5467424" y="3479865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12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12"/>
            <p:cNvSpPr/>
            <p:nvPr/>
          </p:nvSpPr>
          <p:spPr>
            <a:xfrm>
              <a:off x="5650042" y="363917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2"/>
            <p:cNvSpPr/>
            <p:nvPr/>
          </p:nvSpPr>
          <p:spPr>
            <a:xfrm>
              <a:off x="5858776" y="3625179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12"/>
            <p:cNvSpPr/>
            <p:nvPr/>
          </p:nvSpPr>
          <p:spPr>
            <a:xfrm>
              <a:off x="5866579" y="358470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2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4DB8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2"/>
            <p:cNvSpPr/>
            <p:nvPr/>
          </p:nvSpPr>
          <p:spPr>
            <a:xfrm>
              <a:off x="5829506" y="320123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417C3C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2"/>
            <p:cNvSpPr/>
            <p:nvPr/>
          </p:nvSpPr>
          <p:spPr>
            <a:xfrm>
              <a:off x="5939215" y="3304695"/>
              <a:ext cx="109130" cy="116331"/>
            </a:xfrm>
            <a:custGeom>
              <a:rect b="b" l="l" r="r" t="t"/>
              <a:pathLst>
                <a:path extrusionOk="0" h="116331" w="109130">
                  <a:moveTo>
                    <a:pt x="108826" y="54381"/>
                  </a:moveTo>
                  <a:cubicBezTo>
                    <a:pt x="108623" y="53264"/>
                    <a:pt x="108293" y="52337"/>
                    <a:pt x="107836" y="51588"/>
                  </a:cubicBezTo>
                  <a:cubicBezTo>
                    <a:pt x="107379" y="50851"/>
                    <a:pt x="106883" y="50305"/>
                    <a:pt x="106350" y="49975"/>
                  </a:cubicBezTo>
                  <a:cubicBezTo>
                    <a:pt x="105804" y="49644"/>
                    <a:pt x="105207" y="49479"/>
                    <a:pt x="104547" y="49479"/>
                  </a:cubicBezTo>
                  <a:lnTo>
                    <a:pt x="63742" y="49479"/>
                  </a:lnTo>
                  <a:lnTo>
                    <a:pt x="63742" y="4343"/>
                  </a:lnTo>
                  <a:cubicBezTo>
                    <a:pt x="63742" y="3683"/>
                    <a:pt x="63576" y="3074"/>
                    <a:pt x="63246" y="2540"/>
                  </a:cubicBezTo>
                  <a:cubicBezTo>
                    <a:pt x="62916" y="2007"/>
                    <a:pt x="62395" y="1550"/>
                    <a:pt x="61697" y="1181"/>
                  </a:cubicBezTo>
                  <a:cubicBezTo>
                    <a:pt x="60998" y="800"/>
                    <a:pt x="60059" y="508"/>
                    <a:pt x="58903" y="305"/>
                  </a:cubicBezTo>
                  <a:cubicBezTo>
                    <a:pt x="57747" y="102"/>
                    <a:pt x="56299" y="0"/>
                    <a:pt x="54572" y="0"/>
                  </a:cubicBezTo>
                  <a:cubicBezTo>
                    <a:pt x="52908" y="0"/>
                    <a:pt x="51486" y="102"/>
                    <a:pt x="50292" y="305"/>
                  </a:cubicBezTo>
                  <a:cubicBezTo>
                    <a:pt x="49086" y="508"/>
                    <a:pt x="48133" y="800"/>
                    <a:pt x="47435" y="1181"/>
                  </a:cubicBezTo>
                  <a:cubicBezTo>
                    <a:pt x="46736" y="1550"/>
                    <a:pt x="46216" y="2007"/>
                    <a:pt x="45885" y="2540"/>
                  </a:cubicBezTo>
                  <a:cubicBezTo>
                    <a:pt x="45555" y="3074"/>
                    <a:pt x="45390" y="3683"/>
                    <a:pt x="45390" y="4343"/>
                  </a:cubicBezTo>
                  <a:lnTo>
                    <a:pt x="45390" y="49479"/>
                  </a:lnTo>
                  <a:lnTo>
                    <a:pt x="4585" y="49479"/>
                  </a:lnTo>
                  <a:cubicBezTo>
                    <a:pt x="3924" y="49479"/>
                    <a:pt x="3328" y="49644"/>
                    <a:pt x="2781" y="49975"/>
                  </a:cubicBezTo>
                  <a:cubicBezTo>
                    <a:pt x="2248" y="50305"/>
                    <a:pt x="1778" y="50851"/>
                    <a:pt x="1359" y="51588"/>
                  </a:cubicBezTo>
                  <a:cubicBezTo>
                    <a:pt x="940" y="52337"/>
                    <a:pt x="610" y="53264"/>
                    <a:pt x="369" y="54381"/>
                  </a:cubicBezTo>
                  <a:cubicBezTo>
                    <a:pt x="114" y="55498"/>
                    <a:pt x="0" y="56793"/>
                    <a:pt x="0" y="58292"/>
                  </a:cubicBezTo>
                  <a:cubicBezTo>
                    <a:pt x="0" y="59854"/>
                    <a:pt x="114" y="61200"/>
                    <a:pt x="369" y="62318"/>
                  </a:cubicBezTo>
                  <a:cubicBezTo>
                    <a:pt x="610" y="63436"/>
                    <a:pt x="940" y="64363"/>
                    <a:pt x="1359" y="65112"/>
                  </a:cubicBezTo>
                  <a:cubicBezTo>
                    <a:pt x="1778" y="65849"/>
                    <a:pt x="2248" y="66395"/>
                    <a:pt x="2781" y="66725"/>
                  </a:cubicBezTo>
                  <a:cubicBezTo>
                    <a:pt x="3328" y="67055"/>
                    <a:pt x="3963" y="67220"/>
                    <a:pt x="4712" y="67220"/>
                  </a:cubicBezTo>
                  <a:lnTo>
                    <a:pt x="45390" y="67220"/>
                  </a:lnTo>
                  <a:lnTo>
                    <a:pt x="45390" y="112356"/>
                  </a:lnTo>
                  <a:cubicBezTo>
                    <a:pt x="45390" y="113029"/>
                    <a:pt x="45555" y="113588"/>
                    <a:pt x="45885" y="114032"/>
                  </a:cubicBezTo>
                  <a:cubicBezTo>
                    <a:pt x="46216" y="114490"/>
                    <a:pt x="46736" y="114883"/>
                    <a:pt x="47435" y="115213"/>
                  </a:cubicBezTo>
                  <a:cubicBezTo>
                    <a:pt x="48133" y="115544"/>
                    <a:pt x="49086" y="115810"/>
                    <a:pt x="50292" y="116026"/>
                  </a:cubicBezTo>
                  <a:cubicBezTo>
                    <a:pt x="51486" y="116229"/>
                    <a:pt x="52908" y="116331"/>
                    <a:pt x="54572" y="116331"/>
                  </a:cubicBezTo>
                  <a:cubicBezTo>
                    <a:pt x="56299" y="116331"/>
                    <a:pt x="57747" y="116229"/>
                    <a:pt x="58903" y="116026"/>
                  </a:cubicBezTo>
                  <a:cubicBezTo>
                    <a:pt x="60059" y="115810"/>
                    <a:pt x="60998" y="115544"/>
                    <a:pt x="61697" y="115213"/>
                  </a:cubicBezTo>
                  <a:cubicBezTo>
                    <a:pt x="62395" y="114883"/>
                    <a:pt x="62916" y="114490"/>
                    <a:pt x="63246" y="114032"/>
                  </a:cubicBezTo>
                  <a:cubicBezTo>
                    <a:pt x="63576" y="113588"/>
                    <a:pt x="63742" y="113029"/>
                    <a:pt x="63742" y="112356"/>
                  </a:cubicBezTo>
                  <a:lnTo>
                    <a:pt x="63742" y="67220"/>
                  </a:lnTo>
                  <a:lnTo>
                    <a:pt x="104420" y="67220"/>
                  </a:lnTo>
                  <a:cubicBezTo>
                    <a:pt x="105080" y="67220"/>
                    <a:pt x="105702" y="67055"/>
                    <a:pt x="106286" y="66725"/>
                  </a:cubicBezTo>
                  <a:cubicBezTo>
                    <a:pt x="106858" y="66395"/>
                    <a:pt x="107353" y="65849"/>
                    <a:pt x="107772" y="65112"/>
                  </a:cubicBezTo>
                  <a:cubicBezTo>
                    <a:pt x="108179" y="64363"/>
                    <a:pt x="108522" y="63436"/>
                    <a:pt x="108763" y="62318"/>
                  </a:cubicBezTo>
                  <a:cubicBezTo>
                    <a:pt x="109016" y="61200"/>
                    <a:pt x="109130" y="59854"/>
                    <a:pt x="109130" y="58292"/>
                  </a:cubicBezTo>
                  <a:cubicBezTo>
                    <a:pt x="109130" y="56793"/>
                    <a:pt x="109029" y="55498"/>
                    <a:pt x="108826" y="54381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2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2"/>
            <p:cNvSpPr/>
            <p:nvPr/>
          </p:nvSpPr>
          <p:spPr>
            <a:xfrm>
              <a:off x="5757506" y="3946974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2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2"/>
            <p:cNvSpPr/>
            <p:nvPr/>
          </p:nvSpPr>
          <p:spPr>
            <a:xfrm>
              <a:off x="5422974" y="3689043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12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12"/>
            <p:cNvSpPr/>
            <p:nvPr/>
          </p:nvSpPr>
          <p:spPr>
            <a:xfrm>
              <a:off x="5754711" y="3407918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2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2"/>
            <p:cNvSpPr/>
            <p:nvPr/>
          </p:nvSpPr>
          <p:spPr>
            <a:xfrm>
              <a:off x="6046288" y="318116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2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2"/>
            <p:cNvSpPr/>
            <p:nvPr/>
          </p:nvSpPr>
          <p:spPr>
            <a:xfrm>
              <a:off x="6027773" y="3463506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12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</a:path>
              </a:pathLst>
            </a:custGeom>
            <a:solidFill>
              <a:srgbClr val="CDD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12"/>
            <p:cNvSpPr/>
            <p:nvPr/>
          </p:nvSpPr>
          <p:spPr>
            <a:xfrm>
              <a:off x="6193643" y="3795232"/>
              <a:ext cx="328548" cy="328561"/>
            </a:xfrm>
            <a:custGeom>
              <a:rect b="b" l="l" r="r" t="t"/>
              <a:pathLst>
                <a:path extrusionOk="0" h="328561" w="328548">
                  <a:moveTo>
                    <a:pt x="164274" y="328561"/>
                  </a:moveTo>
                  <a:cubicBezTo>
                    <a:pt x="255002" y="328561"/>
                    <a:pt x="328548" y="255003"/>
                    <a:pt x="328548" y="164274"/>
                  </a:cubicBezTo>
                  <a:cubicBezTo>
                    <a:pt x="328548" y="73546"/>
                    <a:pt x="255002" y="0"/>
                    <a:pt x="164274" y="0"/>
                  </a:cubicBezTo>
                  <a:cubicBezTo>
                    <a:pt x="73546" y="0"/>
                    <a:pt x="0" y="73546"/>
                    <a:pt x="0" y="164274"/>
                  </a:cubicBezTo>
                  <a:cubicBezTo>
                    <a:pt x="0" y="255003"/>
                    <a:pt x="73546" y="328561"/>
                    <a:pt x="164274" y="328561"/>
                  </a:cubicBezTo>
                  <a:close/>
                  <a:moveTo>
                    <a:pt x="164274" y="328561"/>
                  </a:moveTo>
                </a:path>
              </a:pathLst>
            </a:custGeom>
            <a:noFill/>
            <a:ln cap="flat" cmpd="sng" w="9525">
              <a:solidFill>
                <a:srgbClr val="8EA2B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2"/>
            <p:cNvSpPr/>
            <p:nvPr/>
          </p:nvSpPr>
          <p:spPr>
            <a:xfrm>
              <a:off x="6304179" y="3617328"/>
              <a:ext cx="126492" cy="33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sp>
          <p:nvSpPr>
            <p:cNvPr id="457" name="Google Shape;457;p12"/>
            <p:cNvSpPr/>
            <p:nvPr/>
          </p:nvSpPr>
          <p:spPr>
            <a:xfrm>
              <a:off x="5585241" y="3472080"/>
              <a:ext cx="525646" cy="499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r>
                <a:rPr b="0" baseline="-25000" i="0" lang="fr-FR" sz="303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++</a:t>
              </a:r>
              <a:endParaRPr/>
            </a:p>
          </p:txBody>
        </p:sp>
      </p:grpSp>
      <p:pic>
        <p:nvPicPr>
          <p:cNvPr descr="Coche avec un remplissage uni" id="458" name="Google Shape;45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6656" y="3662250"/>
            <a:ext cx="550773" cy="550773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2"/>
          <p:cNvSpPr/>
          <p:nvPr/>
        </p:nvSpPr>
        <p:spPr>
          <a:xfrm>
            <a:off x="2272915" y="2507250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2"/>
          <p:cNvSpPr/>
          <p:nvPr/>
        </p:nvSpPr>
        <p:spPr>
          <a:xfrm>
            <a:off x="2272915" y="3686669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2"/>
          <p:cNvSpPr/>
          <p:nvPr/>
        </p:nvSpPr>
        <p:spPr>
          <a:xfrm>
            <a:off x="2272914" y="4828008"/>
            <a:ext cx="21913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6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2"/>
          <p:cNvSpPr/>
          <p:nvPr/>
        </p:nvSpPr>
        <p:spPr>
          <a:xfrm>
            <a:off x="1832164" y="2507250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63" name="Google Shape;463;p12"/>
          <p:cNvSpPr/>
          <p:nvPr/>
        </p:nvSpPr>
        <p:spPr>
          <a:xfrm>
            <a:off x="1832164" y="3684624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64" name="Google Shape;464;p12"/>
          <p:cNvSpPr/>
          <p:nvPr/>
        </p:nvSpPr>
        <p:spPr>
          <a:xfrm>
            <a:off x="1832164" y="4828008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65" name="Google Shape;465;p12"/>
          <p:cNvSpPr txBox="1"/>
          <p:nvPr/>
        </p:nvSpPr>
        <p:spPr>
          <a:xfrm>
            <a:off x="1822938" y="1406331"/>
            <a:ext cx="720946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nombre d’électrons de cet atome est: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3"/>
          <p:cNvSpPr txBox="1"/>
          <p:nvPr>
            <p:ph type="title"/>
          </p:nvPr>
        </p:nvSpPr>
        <p:spPr>
          <a:xfrm>
            <a:off x="1015447" y="195946"/>
            <a:ext cx="9889259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Choisissez la bonne réponse.</a:t>
            </a:r>
            <a:endParaRPr/>
          </a:p>
        </p:txBody>
      </p:sp>
      <p:sp>
        <p:nvSpPr>
          <p:cNvPr id="471" name="Google Shape;471;p13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</a:pPr>
            <a:r>
              <a:rPr lang="fr-FR"/>
              <a:t>Demander à 5 élèves au hasard. Pas toujours les mêmes. Demander pourquoi.</a:t>
            </a:r>
            <a:endParaRPr/>
          </a:p>
        </p:txBody>
      </p:sp>
      <p:sp>
        <p:nvSpPr>
          <p:cNvPr id="472" name="Google Shape;472;p13"/>
          <p:cNvSpPr txBox="1"/>
          <p:nvPr/>
        </p:nvSpPr>
        <p:spPr>
          <a:xfrm>
            <a:off x="774699" y="1746480"/>
            <a:ext cx="10844645" cy="892552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numéro atomique de l’atome de béryllium représenté par le modèle ci-dessous est : </a:t>
            </a:r>
            <a:endParaRPr/>
          </a:p>
        </p:txBody>
      </p:sp>
      <p:sp>
        <p:nvSpPr>
          <p:cNvPr id="473" name="Google Shape;473;p13"/>
          <p:cNvSpPr/>
          <p:nvPr/>
        </p:nvSpPr>
        <p:spPr>
          <a:xfrm>
            <a:off x="2281236" y="5473371"/>
            <a:ext cx="1237820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Z=7</a:t>
            </a:r>
            <a:endParaRPr/>
          </a:p>
        </p:txBody>
      </p:sp>
      <p:sp>
        <p:nvSpPr>
          <p:cNvPr id="474" name="Google Shape;474;p13"/>
          <p:cNvSpPr/>
          <p:nvPr/>
        </p:nvSpPr>
        <p:spPr>
          <a:xfrm>
            <a:off x="1849087" y="547337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75" name="Google Shape;475;p13"/>
          <p:cNvSpPr/>
          <p:nvPr/>
        </p:nvSpPr>
        <p:spPr>
          <a:xfrm>
            <a:off x="2281236" y="3416415"/>
            <a:ext cx="1237820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Z=3</a:t>
            </a:r>
            <a:endParaRPr/>
          </a:p>
        </p:txBody>
      </p:sp>
      <p:sp>
        <p:nvSpPr>
          <p:cNvPr id="476" name="Google Shape;476;p13"/>
          <p:cNvSpPr/>
          <p:nvPr/>
        </p:nvSpPr>
        <p:spPr>
          <a:xfrm>
            <a:off x="1849087" y="341641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77" name="Google Shape;477;p13"/>
          <p:cNvSpPr/>
          <p:nvPr/>
        </p:nvSpPr>
        <p:spPr>
          <a:xfrm>
            <a:off x="2281235" y="4445431"/>
            <a:ext cx="1237821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Z=4</a:t>
            </a:r>
            <a:endParaRPr/>
          </a:p>
        </p:txBody>
      </p:sp>
      <p:sp>
        <p:nvSpPr>
          <p:cNvPr id="478" name="Google Shape;478;p13"/>
          <p:cNvSpPr/>
          <p:nvPr/>
        </p:nvSpPr>
        <p:spPr>
          <a:xfrm>
            <a:off x="1849087" y="444543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grpSp>
        <p:nvGrpSpPr>
          <p:cNvPr id="479" name="Google Shape;479;p13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480" name="Google Shape;480;p13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1" name="Google Shape;481;p13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/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82" name="Google Shape;482;p13" title="B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0625" y="2856050"/>
            <a:ext cx="3230526" cy="286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4"/>
          <p:cNvSpPr txBox="1"/>
          <p:nvPr>
            <p:ph type="title"/>
          </p:nvPr>
        </p:nvSpPr>
        <p:spPr>
          <a:xfrm>
            <a:off x="1015448" y="195946"/>
            <a:ext cx="1040993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ct val="100000"/>
              <a:buFont typeface="Calibri"/>
              <a:buNone/>
            </a:pPr>
            <a:r>
              <a:rPr lang="fr-FR"/>
              <a:t>Parfait! Le numéro atomique de l’atome de béryllium est 3 car il contient trois protons dans son noyau.</a:t>
            </a:r>
            <a:endParaRPr/>
          </a:p>
        </p:txBody>
      </p:sp>
      <p:sp>
        <p:nvSpPr>
          <p:cNvPr id="488" name="Google Shape;488;p14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</a:pPr>
            <a:r>
              <a:rPr lang="fr-FR"/>
              <a:t>Fournir un  feedback pour connecter ces connaissances aux objectifs de la leçon.</a:t>
            </a:r>
            <a:endParaRPr/>
          </a:p>
        </p:txBody>
      </p:sp>
      <p:pic>
        <p:nvPicPr>
          <p:cNvPr descr="Coche avec un remplissage uni" id="489" name="Google Shape;48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5279" y="4318472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14"/>
          <p:cNvSpPr/>
          <p:nvPr/>
        </p:nvSpPr>
        <p:spPr>
          <a:xfrm>
            <a:off x="2281236" y="5473371"/>
            <a:ext cx="1237820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Z=7</a:t>
            </a:r>
            <a:endParaRPr/>
          </a:p>
        </p:txBody>
      </p:sp>
      <p:sp>
        <p:nvSpPr>
          <p:cNvPr id="491" name="Google Shape;491;p14"/>
          <p:cNvSpPr/>
          <p:nvPr/>
        </p:nvSpPr>
        <p:spPr>
          <a:xfrm>
            <a:off x="1849087" y="547337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92" name="Google Shape;492;p14"/>
          <p:cNvSpPr/>
          <p:nvPr/>
        </p:nvSpPr>
        <p:spPr>
          <a:xfrm>
            <a:off x="2281235" y="4445431"/>
            <a:ext cx="1237821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Z=4</a:t>
            </a:r>
            <a:endParaRPr/>
          </a:p>
        </p:txBody>
      </p:sp>
      <p:sp>
        <p:nvSpPr>
          <p:cNvPr id="493" name="Google Shape;493;p14"/>
          <p:cNvSpPr/>
          <p:nvPr/>
        </p:nvSpPr>
        <p:spPr>
          <a:xfrm>
            <a:off x="1849087" y="444543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94" name="Google Shape;494;p14"/>
          <p:cNvSpPr/>
          <p:nvPr/>
        </p:nvSpPr>
        <p:spPr>
          <a:xfrm>
            <a:off x="2281236" y="3416415"/>
            <a:ext cx="1237820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Z=3</a:t>
            </a:r>
            <a:endParaRPr/>
          </a:p>
        </p:txBody>
      </p:sp>
      <p:sp>
        <p:nvSpPr>
          <p:cNvPr id="495" name="Google Shape;495;p14"/>
          <p:cNvSpPr/>
          <p:nvPr/>
        </p:nvSpPr>
        <p:spPr>
          <a:xfrm>
            <a:off x="1849087" y="341641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96" name="Google Shape;496;p14"/>
          <p:cNvSpPr txBox="1"/>
          <p:nvPr/>
        </p:nvSpPr>
        <p:spPr>
          <a:xfrm>
            <a:off x="774699" y="1746480"/>
            <a:ext cx="10844645" cy="892552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numéro atomique de l’atome de béryllium représenté par le modèle ci-dessous est : </a:t>
            </a:r>
            <a:endParaRPr/>
          </a:p>
        </p:txBody>
      </p:sp>
      <p:grpSp>
        <p:nvGrpSpPr>
          <p:cNvPr id="497" name="Google Shape;497;p14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498" name="Google Shape;498;p14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9" name="Google Shape;499;p1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/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00" name="Google Shape;500;p14" title="B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0625" y="2856050"/>
            <a:ext cx="3230526" cy="286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5"/>
          <p:cNvSpPr txBox="1"/>
          <p:nvPr>
            <p:ph type="title"/>
          </p:nvPr>
        </p:nvSpPr>
        <p:spPr>
          <a:xfrm>
            <a:off x="1015448" y="195946"/>
            <a:ext cx="10566952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Choisissez la bonne réponse.</a:t>
            </a:r>
            <a:endParaRPr/>
          </a:p>
        </p:txBody>
      </p:sp>
      <p:sp>
        <p:nvSpPr>
          <p:cNvPr id="506" name="Google Shape;506;p15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</a:pPr>
            <a:r>
              <a:rPr lang="fr-FR"/>
              <a:t>Fournir un  feedback pour connecter ces connaissances aux objectifs de la leçon.</a:t>
            </a:r>
            <a:endParaRPr/>
          </a:p>
        </p:txBody>
      </p:sp>
      <p:sp>
        <p:nvSpPr>
          <p:cNvPr id="507" name="Google Shape;507;p15"/>
          <p:cNvSpPr txBox="1"/>
          <p:nvPr/>
        </p:nvSpPr>
        <p:spPr>
          <a:xfrm>
            <a:off x="908169" y="1842257"/>
            <a:ext cx="1026838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symbolise l’atome d’hélium, par:</a:t>
            </a:r>
            <a:endParaRPr/>
          </a:p>
        </p:txBody>
      </p:sp>
      <p:sp>
        <p:nvSpPr>
          <p:cNvPr id="508" name="Google Shape;508;p15"/>
          <p:cNvSpPr/>
          <p:nvPr/>
        </p:nvSpPr>
        <p:spPr>
          <a:xfrm>
            <a:off x="3212519" y="3293250"/>
            <a:ext cx="1884137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5"/>
          <p:cNvSpPr/>
          <p:nvPr/>
        </p:nvSpPr>
        <p:spPr>
          <a:xfrm>
            <a:off x="3212519" y="4472669"/>
            <a:ext cx="1884137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5"/>
          <p:cNvSpPr/>
          <p:nvPr/>
        </p:nvSpPr>
        <p:spPr>
          <a:xfrm>
            <a:off x="3212518" y="5614008"/>
            <a:ext cx="188413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5"/>
          <p:cNvSpPr/>
          <p:nvPr/>
        </p:nvSpPr>
        <p:spPr>
          <a:xfrm>
            <a:off x="2771769" y="328551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512" name="Google Shape;512;p15"/>
          <p:cNvSpPr/>
          <p:nvPr/>
        </p:nvSpPr>
        <p:spPr>
          <a:xfrm>
            <a:off x="2781294" y="4472669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513" name="Google Shape;513;p15"/>
          <p:cNvSpPr/>
          <p:nvPr/>
        </p:nvSpPr>
        <p:spPr>
          <a:xfrm>
            <a:off x="2781294" y="561605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514" name="Google Shape;514;p15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515" name="Google Shape;515;p15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6" name="Google Shape;516;p1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/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6"/>
          <p:cNvSpPr txBox="1"/>
          <p:nvPr>
            <p:ph type="title"/>
          </p:nvPr>
        </p:nvSpPr>
        <p:spPr>
          <a:xfrm>
            <a:off x="1015448" y="195946"/>
            <a:ext cx="9697860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ct val="100000"/>
              <a:buFont typeface="Calibri"/>
              <a:buNone/>
            </a:pPr>
            <a:r>
              <a:rPr lang="fr-FR"/>
              <a:t>Le symbole de l’atome d’hélium est la première lettre en majuscule suivie de 2eme lettre en minuscule car l’atome d’hydrogène est déjà symbolisée par H </a:t>
            </a:r>
            <a:endParaRPr/>
          </a:p>
        </p:txBody>
      </p:sp>
      <p:sp>
        <p:nvSpPr>
          <p:cNvPr id="522" name="Google Shape;522;p16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</a:pPr>
            <a:r>
              <a:rPr lang="fr-FR"/>
              <a:t>Demander à 5 élèves au hasard. Pas toujours les mêmes. Demander pourquoi.</a:t>
            </a:r>
            <a:endParaRPr/>
          </a:p>
        </p:txBody>
      </p:sp>
      <p:pic>
        <p:nvPicPr>
          <p:cNvPr descr="Coche avec un remplissage uni" id="523" name="Google Shape;52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62956" y="3285517"/>
            <a:ext cx="550773" cy="550773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16"/>
          <p:cNvSpPr txBox="1"/>
          <p:nvPr/>
        </p:nvSpPr>
        <p:spPr>
          <a:xfrm>
            <a:off x="908169" y="1842257"/>
            <a:ext cx="1026838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symbolise l’atome d’hélium, par:</a:t>
            </a:r>
            <a:endParaRPr/>
          </a:p>
        </p:txBody>
      </p:sp>
      <p:sp>
        <p:nvSpPr>
          <p:cNvPr id="525" name="Google Shape;525;p16"/>
          <p:cNvSpPr/>
          <p:nvPr/>
        </p:nvSpPr>
        <p:spPr>
          <a:xfrm>
            <a:off x="3212519" y="3293250"/>
            <a:ext cx="1884137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6"/>
          <p:cNvSpPr/>
          <p:nvPr/>
        </p:nvSpPr>
        <p:spPr>
          <a:xfrm>
            <a:off x="3212519" y="4472669"/>
            <a:ext cx="1884137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6"/>
          <p:cNvSpPr/>
          <p:nvPr/>
        </p:nvSpPr>
        <p:spPr>
          <a:xfrm>
            <a:off x="3212518" y="5614008"/>
            <a:ext cx="188413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6"/>
          <p:cNvSpPr/>
          <p:nvPr/>
        </p:nvSpPr>
        <p:spPr>
          <a:xfrm>
            <a:off x="2771769" y="3285517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529" name="Google Shape;529;p16"/>
          <p:cNvSpPr/>
          <p:nvPr/>
        </p:nvSpPr>
        <p:spPr>
          <a:xfrm>
            <a:off x="2781294" y="4472669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530" name="Google Shape;530;p16"/>
          <p:cNvSpPr/>
          <p:nvPr/>
        </p:nvSpPr>
        <p:spPr>
          <a:xfrm>
            <a:off x="2781294" y="5616053"/>
            <a:ext cx="431224" cy="461665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531" name="Google Shape;531;p16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532" name="Google Shape;532;p16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3" name="Google Shape;533;p1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/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7"/>
          <p:cNvSpPr txBox="1"/>
          <p:nvPr>
            <p:ph type="title"/>
          </p:nvPr>
        </p:nvSpPr>
        <p:spPr>
          <a:xfrm>
            <a:off x="932781" y="213995"/>
            <a:ext cx="10135539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ct val="100000"/>
              <a:buFont typeface="Calibri"/>
              <a:buNone/>
            </a:pPr>
            <a:r>
              <a:rPr lang="fr-FR" sz="1700"/>
              <a:t>On se rappelle la structure d’atome en termes de protons, neutrons et électrons. Prenons l’exemple de l’atome d’azote.</a:t>
            </a:r>
            <a:endParaRPr/>
          </a:p>
        </p:txBody>
      </p:sp>
      <p:sp>
        <p:nvSpPr>
          <p:cNvPr id="539" name="Google Shape;539;p17"/>
          <p:cNvSpPr txBox="1"/>
          <p:nvPr>
            <p:ph idx="1" type="body"/>
          </p:nvPr>
        </p:nvSpPr>
        <p:spPr>
          <a:xfrm>
            <a:off x="996950" y="685688"/>
            <a:ext cx="7344946" cy="2669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</a:pPr>
            <a:r>
              <a:rPr lang="fr-FR"/>
              <a:t>Demander à 5 élèves au hasard. Pas toujours les mêmes. Demander pourquoi.</a:t>
            </a:r>
            <a:endParaRPr/>
          </a:p>
        </p:txBody>
      </p:sp>
      <p:sp>
        <p:nvSpPr>
          <p:cNvPr id="540" name="Google Shape;540;p17"/>
          <p:cNvSpPr/>
          <p:nvPr/>
        </p:nvSpPr>
        <p:spPr>
          <a:xfrm>
            <a:off x="2281235" y="5473371"/>
            <a:ext cx="2140861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541" name="Google Shape;541;p17"/>
          <p:cNvSpPr/>
          <p:nvPr/>
        </p:nvSpPr>
        <p:spPr>
          <a:xfrm>
            <a:off x="1849087" y="547337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542" name="Google Shape;542;p17"/>
          <p:cNvSpPr/>
          <p:nvPr/>
        </p:nvSpPr>
        <p:spPr>
          <a:xfrm>
            <a:off x="2281235" y="3416415"/>
            <a:ext cx="2140861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7 </a:t>
            </a:r>
            <a:endParaRPr/>
          </a:p>
        </p:txBody>
      </p:sp>
      <p:sp>
        <p:nvSpPr>
          <p:cNvPr id="543" name="Google Shape;543;p17"/>
          <p:cNvSpPr/>
          <p:nvPr/>
        </p:nvSpPr>
        <p:spPr>
          <a:xfrm>
            <a:off x="1849087" y="341641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544" name="Google Shape;544;p17"/>
          <p:cNvSpPr/>
          <p:nvPr/>
        </p:nvSpPr>
        <p:spPr>
          <a:xfrm>
            <a:off x="2281235" y="4445431"/>
            <a:ext cx="214086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endParaRPr/>
          </a:p>
        </p:txBody>
      </p:sp>
      <p:sp>
        <p:nvSpPr>
          <p:cNvPr id="545" name="Google Shape;545;p17"/>
          <p:cNvSpPr/>
          <p:nvPr/>
        </p:nvSpPr>
        <p:spPr>
          <a:xfrm>
            <a:off x="1849087" y="444543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546" name="Google Shape;546;p17"/>
          <p:cNvSpPr txBox="1"/>
          <p:nvPr/>
        </p:nvSpPr>
        <p:spPr>
          <a:xfrm>
            <a:off x="774699" y="1746480"/>
            <a:ext cx="10844645" cy="492443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L’atome d’azote, qui possède 7 électrons, son nombre de protons est:</a:t>
            </a:r>
            <a:endParaRPr/>
          </a:p>
        </p:txBody>
      </p:sp>
      <p:grpSp>
        <p:nvGrpSpPr>
          <p:cNvPr id="547" name="Google Shape;547;p17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548" name="Google Shape;548;p17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9" name="Google Shape;549;p17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/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8"/>
          <p:cNvSpPr txBox="1"/>
          <p:nvPr>
            <p:ph type="title"/>
          </p:nvPr>
        </p:nvSpPr>
        <p:spPr>
          <a:xfrm>
            <a:off x="913326" y="247242"/>
            <a:ext cx="10957761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700"/>
              <a:buFont typeface="Calibri"/>
              <a:buNone/>
            </a:pPr>
            <a:r>
              <a:rPr lang="fr-FR" sz="1700"/>
              <a:t>Dans un atome, le nombre d’électrons est toujours égale au nombre de protons.</a:t>
            </a:r>
            <a:endParaRPr/>
          </a:p>
        </p:txBody>
      </p:sp>
      <p:sp>
        <p:nvSpPr>
          <p:cNvPr id="555" name="Google Shape;555;p18"/>
          <p:cNvSpPr txBox="1"/>
          <p:nvPr>
            <p:ph idx="1" type="body"/>
          </p:nvPr>
        </p:nvSpPr>
        <p:spPr>
          <a:xfrm>
            <a:off x="996950" y="685688"/>
            <a:ext cx="7344946" cy="2669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</a:pPr>
            <a:r>
              <a:rPr lang="fr-FR"/>
              <a:t>Demander à 5 élèves au hasard. Pas toujours les mêmes. Demander pourquoi.</a:t>
            </a:r>
            <a:endParaRPr/>
          </a:p>
        </p:txBody>
      </p:sp>
      <p:sp>
        <p:nvSpPr>
          <p:cNvPr id="556" name="Google Shape;556;p18"/>
          <p:cNvSpPr/>
          <p:nvPr/>
        </p:nvSpPr>
        <p:spPr>
          <a:xfrm>
            <a:off x="2281235" y="5473371"/>
            <a:ext cx="2140861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557" name="Google Shape;557;p18"/>
          <p:cNvSpPr/>
          <p:nvPr/>
        </p:nvSpPr>
        <p:spPr>
          <a:xfrm>
            <a:off x="1849087" y="547337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558" name="Google Shape;558;p18"/>
          <p:cNvSpPr/>
          <p:nvPr/>
        </p:nvSpPr>
        <p:spPr>
          <a:xfrm>
            <a:off x="2281235" y="3416415"/>
            <a:ext cx="2140861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7 </a:t>
            </a:r>
            <a:endParaRPr/>
          </a:p>
        </p:txBody>
      </p:sp>
      <p:sp>
        <p:nvSpPr>
          <p:cNvPr id="559" name="Google Shape;559;p18"/>
          <p:cNvSpPr/>
          <p:nvPr/>
        </p:nvSpPr>
        <p:spPr>
          <a:xfrm>
            <a:off x="1849087" y="341641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560" name="Google Shape;560;p18"/>
          <p:cNvSpPr/>
          <p:nvPr/>
        </p:nvSpPr>
        <p:spPr>
          <a:xfrm>
            <a:off x="2281235" y="4445431"/>
            <a:ext cx="2140863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920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endParaRPr/>
          </a:p>
        </p:txBody>
      </p:sp>
      <p:sp>
        <p:nvSpPr>
          <p:cNvPr id="561" name="Google Shape;561;p18"/>
          <p:cNvSpPr/>
          <p:nvPr/>
        </p:nvSpPr>
        <p:spPr>
          <a:xfrm>
            <a:off x="1849087" y="444543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562" name="Google Shape;562;p18"/>
          <p:cNvSpPr txBox="1"/>
          <p:nvPr/>
        </p:nvSpPr>
        <p:spPr>
          <a:xfrm>
            <a:off x="774699" y="1746480"/>
            <a:ext cx="10844645" cy="492443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L’atome d’azote, qui possède 7 électrons, son nombre de protons est:</a:t>
            </a:r>
            <a:endParaRPr/>
          </a:p>
        </p:txBody>
      </p:sp>
      <p:pic>
        <p:nvPicPr>
          <p:cNvPr descr="Coche avec un remplissage uni" id="563" name="Google Shape;56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374" y="3356490"/>
            <a:ext cx="550773" cy="5507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4" name="Google Shape;564;p18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565" name="Google Shape;565;p18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6" name="Google Shape;566;p1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/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oogle Shape;571;p1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572" name="Google Shape;572;p1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4" name="Google Shape;574;p19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9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265"/>
              <a:buFont typeface="Arial"/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Déclaration de l’objectif </a:t>
            </a:r>
            <a:b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de la séance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265"/>
              <a:buFont typeface="Arial"/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i="0" sz="4265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8" name="Google Shape;578;p19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579" name="Google Shape;579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0" name="Google Shape;580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"/>
          <p:cNvSpPr/>
          <p:nvPr/>
        </p:nvSpPr>
        <p:spPr>
          <a:xfrm>
            <a:off x="576785" y="782392"/>
            <a:ext cx="5265217" cy="6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"/>
          <p:cNvSpPr txBox="1"/>
          <p:nvPr/>
        </p:nvSpPr>
        <p:spPr>
          <a:xfrm>
            <a:off x="1571489" y="1948976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"/>
          <p:cNvSpPr txBox="1"/>
          <p:nvPr/>
        </p:nvSpPr>
        <p:spPr>
          <a:xfrm>
            <a:off x="1571489" y="2941729"/>
            <a:ext cx="4239248" cy="707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91" name="Google Shape;191;p2"/>
          <p:cNvPicPr preferRelativeResize="0"/>
          <p:nvPr/>
        </p:nvPicPr>
        <p:blipFill rotWithShape="1">
          <a:blip r:embed="rId3">
            <a:alphaModFix/>
          </a:blip>
          <a:srcRect b="10673" l="0" r="0" t="11065"/>
          <a:stretch/>
        </p:blipFill>
        <p:spPr>
          <a:xfrm>
            <a:off x="704975" y="1609562"/>
            <a:ext cx="765800" cy="8989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92" name="Google Shape;192;p2"/>
          <p:cNvPicPr preferRelativeResize="0"/>
          <p:nvPr/>
        </p:nvPicPr>
        <p:blipFill rotWithShape="1">
          <a:blip r:embed="rId4">
            <a:alphaModFix/>
          </a:blip>
          <a:srcRect b="60699" l="0" r="71114" t="23545"/>
          <a:stretch/>
        </p:blipFill>
        <p:spPr>
          <a:xfrm>
            <a:off x="444662" y="3923292"/>
            <a:ext cx="1264015" cy="103414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"/>
          <p:cNvSpPr txBox="1"/>
          <p:nvPr/>
        </p:nvSpPr>
        <p:spPr>
          <a:xfrm>
            <a:off x="1571489" y="4197037"/>
            <a:ext cx="4239248" cy="101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"/>
          <p:cNvSpPr txBox="1"/>
          <p:nvPr/>
        </p:nvSpPr>
        <p:spPr>
          <a:xfrm>
            <a:off x="1839127" y="5574830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8937" y="5231181"/>
            <a:ext cx="991300" cy="99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"/>
          <p:cNvSpPr txBox="1"/>
          <p:nvPr/>
        </p:nvSpPr>
        <p:spPr>
          <a:xfrm>
            <a:off x="7064817" y="1609561"/>
            <a:ext cx="5018415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"/>
          <p:cNvSpPr txBox="1"/>
          <p:nvPr/>
        </p:nvSpPr>
        <p:spPr>
          <a:xfrm>
            <a:off x="7064817" y="2623405"/>
            <a:ext cx="4793732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"/>
          <p:cNvSpPr txBox="1"/>
          <p:nvPr/>
        </p:nvSpPr>
        <p:spPr>
          <a:xfrm>
            <a:off x="7090675" y="3480017"/>
            <a:ext cx="4867240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96000" y="2371840"/>
            <a:ext cx="768000" cy="8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21857" y="3220281"/>
            <a:ext cx="768000" cy="8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"/>
          <p:cNvSpPr/>
          <p:nvPr/>
        </p:nvSpPr>
        <p:spPr>
          <a:xfrm>
            <a:off x="6062931" y="789644"/>
            <a:ext cx="5762548" cy="6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06302" y="5472534"/>
            <a:ext cx="599111" cy="463077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"/>
          <p:cNvSpPr txBox="1"/>
          <p:nvPr/>
        </p:nvSpPr>
        <p:spPr>
          <a:xfrm>
            <a:off x="7090675" y="5504071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écoute l’enseignant avec attention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"/>
          <p:cNvSpPr txBox="1"/>
          <p:nvPr/>
        </p:nvSpPr>
        <p:spPr>
          <a:xfrm>
            <a:off x="7090673" y="4595624"/>
            <a:ext cx="4793732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lèvent la main pour participer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205" name="Google Shape;20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21857" y="4510690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" name="Google Shape;206;p2"/>
          <p:cNvGrpSpPr/>
          <p:nvPr/>
        </p:nvGrpSpPr>
        <p:grpSpPr>
          <a:xfrm>
            <a:off x="6096000" y="1446467"/>
            <a:ext cx="750984" cy="767789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7" name="Google Shape;207;p2"/>
            <p:cNvPicPr preferRelativeResize="0"/>
            <p:nvPr/>
          </p:nvPicPr>
          <p:blipFill rotWithShape="1">
            <a:blip r:embed="rId10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" name="Google Shape;208;p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Une image contenant cœur, Saint-Valentin, dessin, rose&#10;&#10;Le contenu généré par l’IA peut être incorrect." id="209" name="Google Shape;209;p2"/>
          <p:cNvPicPr preferRelativeResize="0"/>
          <p:nvPr/>
        </p:nvPicPr>
        <p:blipFill rotWithShape="1">
          <a:blip r:embed="rId11">
            <a:alphaModFix/>
          </a:blip>
          <a:srcRect b="58915" l="0" r="72069" t="6732"/>
          <a:stretch/>
        </p:blipFill>
        <p:spPr>
          <a:xfrm>
            <a:off x="528937" y="2871185"/>
            <a:ext cx="987599" cy="84886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"/>
          <p:cNvSpPr txBox="1"/>
          <p:nvPr/>
        </p:nvSpPr>
        <p:spPr>
          <a:xfrm>
            <a:off x="7090672" y="6101495"/>
            <a:ext cx="4681381" cy="707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garde des traces écrites sur le livret ou son cahier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" name="Google Shape;211;p2"/>
          <p:cNvGrpSpPr/>
          <p:nvPr/>
        </p:nvGrpSpPr>
        <p:grpSpPr>
          <a:xfrm>
            <a:off x="6228710" y="6091906"/>
            <a:ext cx="644132" cy="610060"/>
            <a:chOff x="10280460" y="4841540"/>
            <a:chExt cx="630930" cy="597556"/>
          </a:xfrm>
        </p:grpSpPr>
        <p:pic>
          <p:nvPicPr>
            <p:cNvPr id="212" name="Google Shape;212;p2"/>
            <p:cNvPicPr preferRelativeResize="0"/>
            <p:nvPr/>
          </p:nvPicPr>
          <p:blipFill rotWithShape="1">
            <a:blip r:embed="rId12">
              <a:alphaModFix/>
            </a:blip>
            <a:srcRect b="30054" l="11664" r="25922" t="23325"/>
            <a:stretch/>
          </p:blipFill>
          <p:spPr>
            <a:xfrm>
              <a:off x="10280460" y="4967823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2"/>
            <p:cNvPicPr preferRelativeResize="0"/>
            <p:nvPr/>
          </p:nvPicPr>
          <p:blipFill rotWithShape="1">
            <a:blip r:embed="rId13">
              <a:alphaModFix/>
            </a:blip>
            <a:srcRect b="30054" l="74744" r="10688" t="23325"/>
            <a:stretch/>
          </p:blipFill>
          <p:spPr>
            <a:xfrm rot="1461832">
              <a:off x="10456526" y="4850932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4" name="Google Shape;214;p2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89753" y="242561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20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sp>
        <p:nvSpPr>
          <p:cNvPr id="587" name="Google Shape;587;p20"/>
          <p:cNvSpPr txBox="1"/>
          <p:nvPr/>
        </p:nvSpPr>
        <p:spPr>
          <a:xfrm>
            <a:off x="635586" y="1606755"/>
            <a:ext cx="7253546" cy="267765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la nature, il existe plusieurs éléments chimiques, chacun défini par son numéro atomique (ex. : H, Z = 1 ; He, Z = 2). Mendeleïev est le premier savant, en 1869, qui les a organisés dans un tableau.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quelle manière les éléments sont-ils organisés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8" name="Google Shape;58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58516" y="1600980"/>
            <a:ext cx="2857500" cy="305276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589" name="Google Shape;589;p20"/>
          <p:cNvSpPr txBox="1"/>
          <p:nvPr/>
        </p:nvSpPr>
        <p:spPr>
          <a:xfrm>
            <a:off x="825500" y="203745"/>
            <a:ext cx="10253178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Lisez attentivement cette situation?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1"/>
          <p:cNvSpPr txBox="1"/>
          <p:nvPr/>
        </p:nvSpPr>
        <p:spPr>
          <a:xfrm>
            <a:off x="935270" y="70148"/>
            <a:ext cx="10291938" cy="805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la fin de cette séance, vous serez capables d’utiliser le tableau périodique.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1"/>
          <p:cNvSpPr/>
          <p:nvPr/>
        </p:nvSpPr>
        <p:spPr>
          <a:xfrm>
            <a:off x="1268781" y="3271403"/>
            <a:ext cx="9864437" cy="778278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1"/>
          <p:cNvSpPr txBox="1"/>
          <p:nvPr/>
        </p:nvSpPr>
        <p:spPr>
          <a:xfrm>
            <a:off x="1599217" y="3085123"/>
            <a:ext cx="9324002" cy="1150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Utiliser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le tableau périodique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pour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extraire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des informations (nombre d’électrons, nombre de nucléons…) d’un élément chimique.</a:t>
            </a:r>
            <a:endParaRPr b="1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7" name="Google Shape;59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477" y="298812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21"/>
          <p:cNvSpPr/>
          <p:nvPr/>
        </p:nvSpPr>
        <p:spPr>
          <a:xfrm>
            <a:off x="703030" y="623138"/>
            <a:ext cx="10553700" cy="3585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l’objectif. Eclaircir des mots difficiles (extraire., information, position, périodique). Possible d’avoir recours à l’alternance linguistique.</a:t>
            </a:r>
            <a:endParaRPr/>
          </a:p>
        </p:txBody>
      </p:sp>
      <p:grpSp>
        <p:nvGrpSpPr>
          <p:cNvPr id="599" name="Google Shape;599;p21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600" name="Google Shape;600;p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1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02" name="Google Shape;60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7" name="Google Shape;607;p22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608" name="Google Shape;608;p2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F0000"/>
            </a:solidFill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2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0" name="Google Shape;610;p22"/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611" name="Google Shape;611;p22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2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sp>
        <p:nvSpPr>
          <p:cNvPr id="613" name="Google Shape;613;p22"/>
          <p:cNvSpPr txBox="1"/>
          <p:nvPr/>
        </p:nvSpPr>
        <p:spPr>
          <a:xfrm>
            <a:off x="2858328" y="3738384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614" name="Google Shape;61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02393" y="932246"/>
            <a:ext cx="2687484" cy="268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2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620" name="Google Shape;620;p2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2" name="Google Shape;622;p2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23"/>
          <p:cNvSpPr txBox="1"/>
          <p:nvPr/>
        </p:nvSpPr>
        <p:spPr>
          <a:xfrm>
            <a:off x="6187944" y="2153900"/>
            <a:ext cx="4040772" cy="248895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265"/>
              <a:buFont typeface="Arial"/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à la tâche</a:t>
            </a:r>
            <a:endParaRPr/>
          </a:p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265"/>
              <a:buFont typeface="Arial"/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i="0" sz="4265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5" name="Google Shape;62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808" y="2076641"/>
            <a:ext cx="2675209" cy="2675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4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31" name="Google Shape;63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24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sp>
        <p:nvSpPr>
          <p:cNvPr id="633" name="Google Shape;633;p24"/>
          <p:cNvSpPr txBox="1"/>
          <p:nvPr/>
        </p:nvSpPr>
        <p:spPr>
          <a:xfrm>
            <a:off x="1338361" y="1338231"/>
            <a:ext cx="2737528" cy="40011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Numéro atomique 1 </a:t>
            </a:r>
            <a:endParaRPr/>
          </a:p>
        </p:txBody>
      </p:sp>
      <p:sp>
        <p:nvSpPr>
          <p:cNvPr id="634" name="Google Shape;634;p24"/>
          <p:cNvSpPr txBox="1"/>
          <p:nvPr/>
        </p:nvSpPr>
        <p:spPr>
          <a:xfrm>
            <a:off x="825500" y="203745"/>
            <a:ext cx="10253178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scientifiques ont classés les éléments chimiques selon l’ordre croissant de leur numéro atomique. </a:t>
            </a:r>
            <a:endParaRPr/>
          </a:p>
        </p:txBody>
      </p:sp>
      <p:grpSp>
        <p:nvGrpSpPr>
          <p:cNvPr id="635" name="Google Shape;635;p24"/>
          <p:cNvGrpSpPr/>
          <p:nvPr/>
        </p:nvGrpSpPr>
        <p:grpSpPr>
          <a:xfrm>
            <a:off x="2033081" y="2041672"/>
            <a:ext cx="8229599" cy="4143228"/>
            <a:chOff x="3890061" y="3044170"/>
            <a:chExt cx="7063057" cy="3467466"/>
          </a:xfrm>
        </p:grpSpPr>
        <p:pic>
          <p:nvPicPr>
            <p:cNvPr id="636" name="Google Shape;636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0061" y="3044170"/>
              <a:ext cx="7063057" cy="34674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7" name="Google Shape;637;p24"/>
            <p:cNvSpPr/>
            <p:nvPr/>
          </p:nvSpPr>
          <p:spPr>
            <a:xfrm>
              <a:off x="4170943" y="4195864"/>
              <a:ext cx="6469833" cy="1120834"/>
            </a:xfrm>
            <a:custGeom>
              <a:rect b="b" l="l" r="r" t="t"/>
              <a:pathLst>
                <a:path extrusionOk="0" h="872858" w="4802402">
                  <a:moveTo>
                    <a:pt x="77190" y="0"/>
                  </a:moveTo>
                  <a:cubicBezTo>
                    <a:pt x="34557" y="0"/>
                    <a:pt x="0" y="34556"/>
                    <a:pt x="0" y="77177"/>
                  </a:cubicBezTo>
                  <a:lnTo>
                    <a:pt x="0" y="795680"/>
                  </a:lnTo>
                  <a:cubicBezTo>
                    <a:pt x="0" y="838314"/>
                    <a:pt x="34557" y="872858"/>
                    <a:pt x="77190" y="872858"/>
                  </a:cubicBezTo>
                  <a:lnTo>
                    <a:pt x="4725224" y="872858"/>
                  </a:lnTo>
                  <a:cubicBezTo>
                    <a:pt x="4767845" y="872858"/>
                    <a:pt x="4802402" y="838314"/>
                    <a:pt x="4802402" y="795680"/>
                  </a:cubicBezTo>
                  <a:lnTo>
                    <a:pt x="4802402" y="77177"/>
                  </a:lnTo>
                  <a:cubicBezTo>
                    <a:pt x="4802402" y="34556"/>
                    <a:pt x="4767845" y="0"/>
                    <a:pt x="472522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38499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24"/>
            <p:cNvSpPr/>
            <p:nvPr/>
          </p:nvSpPr>
          <p:spPr>
            <a:xfrm>
              <a:off x="8320560" y="4206136"/>
              <a:ext cx="780844" cy="1110576"/>
            </a:xfrm>
            <a:custGeom>
              <a:rect b="b" l="l" r="r" t="t"/>
              <a:pathLst>
                <a:path extrusionOk="0" h="864869" w="579602">
                  <a:moveTo>
                    <a:pt x="77190" y="0"/>
                  </a:moveTo>
                  <a:cubicBezTo>
                    <a:pt x="34557" y="0"/>
                    <a:pt x="0" y="34569"/>
                    <a:pt x="0" y="77190"/>
                  </a:cubicBezTo>
                  <a:lnTo>
                    <a:pt x="0" y="787679"/>
                  </a:lnTo>
                  <a:cubicBezTo>
                    <a:pt x="0" y="830313"/>
                    <a:pt x="34557" y="864869"/>
                    <a:pt x="77190" y="864869"/>
                  </a:cubicBezTo>
                  <a:lnTo>
                    <a:pt x="502424" y="864869"/>
                  </a:lnTo>
                  <a:cubicBezTo>
                    <a:pt x="545045" y="864869"/>
                    <a:pt x="579602" y="830313"/>
                    <a:pt x="579602" y="787679"/>
                  </a:cubicBezTo>
                  <a:lnTo>
                    <a:pt x="579602" y="77190"/>
                  </a:lnTo>
                  <a:cubicBezTo>
                    <a:pt x="579602" y="34569"/>
                    <a:pt x="545045" y="0"/>
                    <a:pt x="50242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55A04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24"/>
            <p:cNvSpPr/>
            <p:nvPr/>
          </p:nvSpPr>
          <p:spPr>
            <a:xfrm>
              <a:off x="3914389" y="3447858"/>
              <a:ext cx="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40" name="Google Shape;640;p24"/>
          <p:cNvCxnSpPr/>
          <p:nvPr/>
        </p:nvCxnSpPr>
        <p:spPr>
          <a:xfrm>
            <a:off x="1760706" y="1731523"/>
            <a:ext cx="599648" cy="1070043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41" name="Google Shape;641;p24"/>
          <p:cNvSpPr/>
          <p:nvPr/>
        </p:nvSpPr>
        <p:spPr>
          <a:xfrm>
            <a:off x="2360354" y="2626468"/>
            <a:ext cx="271919" cy="367759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24"/>
          <p:cNvSpPr txBox="1"/>
          <p:nvPr/>
        </p:nvSpPr>
        <p:spPr>
          <a:xfrm>
            <a:off x="7926059" y="1307963"/>
            <a:ext cx="2737528" cy="40011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Numéro atomique 2 </a:t>
            </a:r>
            <a:endParaRPr/>
          </a:p>
        </p:txBody>
      </p:sp>
      <p:cxnSp>
        <p:nvCxnSpPr>
          <p:cNvPr id="643" name="Google Shape;643;p24"/>
          <p:cNvCxnSpPr/>
          <p:nvPr/>
        </p:nvCxnSpPr>
        <p:spPr>
          <a:xfrm>
            <a:off x="8348404" y="1701255"/>
            <a:ext cx="599648" cy="1070043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44" name="Google Shape;644;p24"/>
          <p:cNvSpPr/>
          <p:nvPr/>
        </p:nvSpPr>
        <p:spPr>
          <a:xfrm>
            <a:off x="8948052" y="2596200"/>
            <a:ext cx="271919" cy="367759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4"/>
          <p:cNvSpPr txBox="1"/>
          <p:nvPr/>
        </p:nvSpPr>
        <p:spPr>
          <a:xfrm rot="-5400000">
            <a:off x="-716355" y="4162936"/>
            <a:ext cx="2737528" cy="40011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Numéro atomique 3 </a:t>
            </a:r>
            <a:endParaRPr/>
          </a:p>
        </p:txBody>
      </p:sp>
      <p:cxnSp>
        <p:nvCxnSpPr>
          <p:cNvPr id="646" name="Google Shape;646;p24"/>
          <p:cNvCxnSpPr/>
          <p:nvPr/>
        </p:nvCxnSpPr>
        <p:spPr>
          <a:xfrm flipH="1" rot="10800000">
            <a:off x="825500" y="4223039"/>
            <a:ext cx="1585483" cy="31005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47" name="Google Shape;647;p24"/>
          <p:cNvSpPr/>
          <p:nvPr/>
        </p:nvSpPr>
        <p:spPr>
          <a:xfrm>
            <a:off x="2360354" y="3941594"/>
            <a:ext cx="271919" cy="367759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4"/>
          <p:cNvSpPr txBox="1"/>
          <p:nvPr/>
        </p:nvSpPr>
        <p:spPr>
          <a:xfrm>
            <a:off x="4089306" y="2524033"/>
            <a:ext cx="2737528" cy="40011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Numéro atomique 4 </a:t>
            </a:r>
            <a:endParaRPr/>
          </a:p>
        </p:txBody>
      </p:sp>
      <p:cxnSp>
        <p:nvCxnSpPr>
          <p:cNvPr id="649" name="Google Shape;649;p24"/>
          <p:cNvCxnSpPr>
            <a:endCxn id="650" idx="1"/>
          </p:cNvCxnSpPr>
          <p:nvPr/>
        </p:nvCxnSpPr>
        <p:spPr>
          <a:xfrm flipH="1">
            <a:off x="3296983" y="2917448"/>
            <a:ext cx="1214700" cy="1131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50" name="Google Shape;650;p24"/>
          <p:cNvSpPr/>
          <p:nvPr/>
        </p:nvSpPr>
        <p:spPr>
          <a:xfrm>
            <a:off x="3257161" y="3995491"/>
            <a:ext cx="271919" cy="367759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25"/>
          <p:cNvSpPr txBox="1"/>
          <p:nvPr/>
        </p:nvSpPr>
        <p:spPr>
          <a:xfrm>
            <a:off x="969006" y="202118"/>
            <a:ext cx="10253178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tableau périodique est constitué de groupes (colonnes verticales) et de périodes (lignes horizontales).</a:t>
            </a:r>
            <a:endParaRPr/>
          </a:p>
        </p:txBody>
      </p:sp>
      <p:sp>
        <p:nvSpPr>
          <p:cNvPr id="656" name="Google Shape;656;p2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5"/>
              <a:buFont typeface="Dosis"/>
              <a:buNone/>
            </a:pPr>
            <a:r>
              <a:rPr b="1" i="0" lang="fr-FR" sz="2135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i="0" sz="12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57" name="Google Shape;65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8" name="Google Shape;658;p25"/>
          <p:cNvGrpSpPr/>
          <p:nvPr/>
        </p:nvGrpSpPr>
        <p:grpSpPr>
          <a:xfrm>
            <a:off x="969006" y="1584955"/>
            <a:ext cx="8734092" cy="3827456"/>
            <a:chOff x="2219026" y="2684180"/>
            <a:chExt cx="8734092" cy="3827456"/>
          </a:xfrm>
        </p:grpSpPr>
        <p:pic>
          <p:nvPicPr>
            <p:cNvPr id="659" name="Google Shape;659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0061" y="3044170"/>
              <a:ext cx="7063057" cy="34674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0" name="Google Shape;660;p25"/>
            <p:cNvSpPr/>
            <p:nvPr/>
          </p:nvSpPr>
          <p:spPr>
            <a:xfrm>
              <a:off x="9859933" y="3105854"/>
              <a:ext cx="803154" cy="3300858"/>
            </a:xfrm>
            <a:custGeom>
              <a:rect b="b" l="l" r="r" t="t"/>
              <a:pathLst>
                <a:path extrusionOk="0" h="2570568" w="596162">
                  <a:moveTo>
                    <a:pt x="77190" y="0"/>
                  </a:moveTo>
                  <a:cubicBezTo>
                    <a:pt x="34557" y="0"/>
                    <a:pt x="0" y="34569"/>
                    <a:pt x="0" y="77190"/>
                  </a:cubicBezTo>
                  <a:lnTo>
                    <a:pt x="0" y="2493378"/>
                  </a:lnTo>
                  <a:cubicBezTo>
                    <a:pt x="0" y="2536012"/>
                    <a:pt x="34557" y="2570568"/>
                    <a:pt x="77190" y="2570568"/>
                  </a:cubicBezTo>
                  <a:lnTo>
                    <a:pt x="518984" y="2570568"/>
                  </a:lnTo>
                  <a:cubicBezTo>
                    <a:pt x="561606" y="2570568"/>
                    <a:pt x="596162" y="2536012"/>
                    <a:pt x="596162" y="2493378"/>
                  </a:cubicBezTo>
                  <a:lnTo>
                    <a:pt x="596162" y="77190"/>
                  </a:lnTo>
                  <a:cubicBezTo>
                    <a:pt x="596162" y="34569"/>
                    <a:pt x="561606" y="0"/>
                    <a:pt x="51898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25"/>
            <p:cNvSpPr/>
            <p:nvPr/>
          </p:nvSpPr>
          <p:spPr>
            <a:xfrm>
              <a:off x="4170943" y="4195864"/>
              <a:ext cx="6469833" cy="1120834"/>
            </a:xfrm>
            <a:custGeom>
              <a:rect b="b" l="l" r="r" t="t"/>
              <a:pathLst>
                <a:path extrusionOk="0" h="872858" w="4802402">
                  <a:moveTo>
                    <a:pt x="77190" y="0"/>
                  </a:moveTo>
                  <a:cubicBezTo>
                    <a:pt x="34557" y="0"/>
                    <a:pt x="0" y="34556"/>
                    <a:pt x="0" y="77177"/>
                  </a:cubicBezTo>
                  <a:lnTo>
                    <a:pt x="0" y="795680"/>
                  </a:lnTo>
                  <a:cubicBezTo>
                    <a:pt x="0" y="838314"/>
                    <a:pt x="34557" y="872858"/>
                    <a:pt x="77190" y="872858"/>
                  </a:cubicBezTo>
                  <a:lnTo>
                    <a:pt x="4725224" y="872858"/>
                  </a:lnTo>
                  <a:cubicBezTo>
                    <a:pt x="4767845" y="872858"/>
                    <a:pt x="4802402" y="838314"/>
                    <a:pt x="4802402" y="795680"/>
                  </a:cubicBezTo>
                  <a:lnTo>
                    <a:pt x="4802402" y="77177"/>
                  </a:lnTo>
                  <a:cubicBezTo>
                    <a:pt x="4802402" y="34556"/>
                    <a:pt x="4767845" y="0"/>
                    <a:pt x="472522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38499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25"/>
            <p:cNvSpPr/>
            <p:nvPr/>
          </p:nvSpPr>
          <p:spPr>
            <a:xfrm>
              <a:off x="8320560" y="4206136"/>
              <a:ext cx="780844" cy="1110576"/>
            </a:xfrm>
            <a:custGeom>
              <a:rect b="b" l="l" r="r" t="t"/>
              <a:pathLst>
                <a:path extrusionOk="0" h="864869" w="579602">
                  <a:moveTo>
                    <a:pt x="77190" y="0"/>
                  </a:moveTo>
                  <a:cubicBezTo>
                    <a:pt x="34557" y="0"/>
                    <a:pt x="0" y="34569"/>
                    <a:pt x="0" y="77190"/>
                  </a:cubicBezTo>
                  <a:lnTo>
                    <a:pt x="0" y="787679"/>
                  </a:lnTo>
                  <a:cubicBezTo>
                    <a:pt x="0" y="830313"/>
                    <a:pt x="34557" y="864869"/>
                    <a:pt x="77190" y="864869"/>
                  </a:cubicBezTo>
                  <a:lnTo>
                    <a:pt x="502424" y="864869"/>
                  </a:lnTo>
                  <a:cubicBezTo>
                    <a:pt x="545045" y="864869"/>
                    <a:pt x="579602" y="830313"/>
                    <a:pt x="579602" y="787679"/>
                  </a:cubicBezTo>
                  <a:lnTo>
                    <a:pt x="579602" y="77190"/>
                  </a:lnTo>
                  <a:cubicBezTo>
                    <a:pt x="579602" y="34569"/>
                    <a:pt x="545045" y="0"/>
                    <a:pt x="50242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55A04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25"/>
            <p:cNvSpPr/>
            <p:nvPr/>
          </p:nvSpPr>
          <p:spPr>
            <a:xfrm>
              <a:off x="6792006" y="4201216"/>
              <a:ext cx="766779" cy="2191391"/>
            </a:xfrm>
            <a:custGeom>
              <a:rect b="b" l="l" r="r" t="t"/>
              <a:pathLst>
                <a:path extrusionOk="0" h="1706562" w="569162">
                  <a:moveTo>
                    <a:pt x="77190" y="0"/>
                  </a:moveTo>
                  <a:cubicBezTo>
                    <a:pt x="34557" y="0"/>
                    <a:pt x="0" y="34556"/>
                    <a:pt x="0" y="77177"/>
                  </a:cubicBezTo>
                  <a:lnTo>
                    <a:pt x="0" y="1629371"/>
                  </a:lnTo>
                  <a:cubicBezTo>
                    <a:pt x="0" y="1671993"/>
                    <a:pt x="34557" y="1706562"/>
                    <a:pt x="77190" y="1706562"/>
                  </a:cubicBezTo>
                  <a:lnTo>
                    <a:pt x="491984" y="1706562"/>
                  </a:lnTo>
                  <a:cubicBezTo>
                    <a:pt x="534605" y="1706562"/>
                    <a:pt x="569162" y="1671993"/>
                    <a:pt x="569162" y="1629371"/>
                  </a:cubicBezTo>
                  <a:lnTo>
                    <a:pt x="569162" y="77177"/>
                  </a:lnTo>
                  <a:cubicBezTo>
                    <a:pt x="569162" y="34556"/>
                    <a:pt x="534605" y="0"/>
                    <a:pt x="49198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25"/>
            <p:cNvSpPr/>
            <p:nvPr/>
          </p:nvSpPr>
          <p:spPr>
            <a:xfrm>
              <a:off x="10261510" y="2684180"/>
              <a:ext cx="192203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665" name="Google Shape;665;p25"/>
            <p:cNvSpPr/>
            <p:nvPr/>
          </p:nvSpPr>
          <p:spPr>
            <a:xfrm>
              <a:off x="2219026" y="4331936"/>
              <a:ext cx="9675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3D98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Période</a:t>
              </a:r>
              <a:endParaRPr/>
            </a:p>
          </p:txBody>
        </p:sp>
        <p:sp>
          <p:nvSpPr>
            <p:cNvPr id="666" name="Google Shape;666;p25"/>
            <p:cNvSpPr/>
            <p:nvPr/>
          </p:nvSpPr>
          <p:spPr>
            <a:xfrm>
              <a:off x="4441533" y="2705395"/>
              <a:ext cx="174927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67" name="Google Shape;667;p25"/>
            <p:cNvSpPr/>
            <p:nvPr/>
          </p:nvSpPr>
          <p:spPr>
            <a:xfrm>
              <a:off x="3914389" y="3447858"/>
              <a:ext cx="174927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3D98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68" name="Google Shape;668;p25"/>
            <p:cNvSpPr/>
            <p:nvPr/>
          </p:nvSpPr>
          <p:spPr>
            <a:xfrm>
              <a:off x="3914389" y="4650894"/>
              <a:ext cx="174927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3D98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669" name="Google Shape;669;p25"/>
            <p:cNvSpPr/>
            <p:nvPr/>
          </p:nvSpPr>
          <p:spPr>
            <a:xfrm>
              <a:off x="3914389" y="5679281"/>
              <a:ext cx="174927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3D98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670" name="Google Shape;670;p25"/>
            <p:cNvSpPr/>
            <p:nvPr/>
          </p:nvSpPr>
          <p:spPr>
            <a:xfrm>
              <a:off x="5272878" y="3849430"/>
              <a:ext cx="461664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2	  3	       4	           </a:t>
              </a: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5	    6        7	</a:t>
              </a:r>
              <a:endParaRPr/>
            </a:p>
          </p:txBody>
        </p:sp>
        <p:sp>
          <p:nvSpPr>
            <p:cNvPr id="671" name="Google Shape;671;p25"/>
            <p:cNvSpPr/>
            <p:nvPr/>
          </p:nvSpPr>
          <p:spPr>
            <a:xfrm>
              <a:off x="6700462" y="3111708"/>
              <a:ext cx="1075469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Groupe</a:t>
              </a:r>
              <a:endParaRPr/>
            </a:p>
          </p:txBody>
        </p:sp>
        <p:cxnSp>
          <p:nvCxnSpPr>
            <p:cNvPr id="672" name="Google Shape;672;p25"/>
            <p:cNvCxnSpPr/>
            <p:nvPr/>
          </p:nvCxnSpPr>
          <p:spPr>
            <a:xfrm>
              <a:off x="3186545" y="4529543"/>
              <a:ext cx="939785" cy="1"/>
            </a:xfrm>
            <a:prstGeom prst="straightConnector1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cxnSp>
          <p:nvCxnSpPr>
            <p:cNvPr id="673" name="Google Shape;673;p25"/>
            <p:cNvCxnSpPr/>
            <p:nvPr/>
          </p:nvCxnSpPr>
          <p:spPr>
            <a:xfrm>
              <a:off x="7129213" y="3413384"/>
              <a:ext cx="0" cy="464161"/>
            </a:xfrm>
            <a:prstGeom prst="straightConnector1">
              <a:avLst/>
            </a:prstGeom>
            <a:noFill/>
            <a:ln cap="flat" cmpd="sng" w="28575">
              <a:solidFill>
                <a:srgbClr val="EA875C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</p:grpSp>
      <p:sp>
        <p:nvSpPr>
          <p:cNvPr id="674" name="Google Shape;674;p25"/>
          <p:cNvSpPr txBox="1"/>
          <p:nvPr/>
        </p:nvSpPr>
        <p:spPr>
          <a:xfrm>
            <a:off x="360489" y="724081"/>
            <a:ext cx="8511941" cy="2517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la période éventuellement le nombre de périodes et le groupe ainsi le nombre de groupes.</a:t>
            </a:r>
            <a:endParaRPr/>
          </a:p>
        </p:txBody>
      </p:sp>
      <p:sp>
        <p:nvSpPr>
          <p:cNvPr id="675" name="Google Shape;675;p25"/>
          <p:cNvSpPr/>
          <p:nvPr/>
        </p:nvSpPr>
        <p:spPr>
          <a:xfrm>
            <a:off x="1055586" y="5587735"/>
            <a:ext cx="105862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 Rounded"/>
              <a:buNone/>
            </a:pPr>
            <a:r>
              <a:rPr b="1" lang="fr-FR" sz="24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Le carbone par exemple appartient à la 2</a:t>
            </a:r>
            <a:r>
              <a:rPr b="1" baseline="30000" lang="fr-FR" sz="24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ème</a:t>
            </a:r>
            <a:r>
              <a:rPr b="1" lang="fr-FR" sz="24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période et au 4</a:t>
            </a:r>
            <a:r>
              <a:rPr b="1" baseline="30000" lang="fr-FR" sz="24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ème</a:t>
            </a:r>
            <a:r>
              <a:rPr b="1" lang="fr-FR" sz="24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groupe.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6"/>
          <p:cNvSpPr txBox="1"/>
          <p:nvPr/>
        </p:nvSpPr>
        <p:spPr>
          <a:xfrm>
            <a:off x="969411" y="163884"/>
            <a:ext cx="10253178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position de chaque élément dans le tableau est définie par le numéro de la période et le numéro du groupe.</a:t>
            </a:r>
            <a:endParaRPr/>
          </a:p>
        </p:txBody>
      </p:sp>
      <p:sp>
        <p:nvSpPr>
          <p:cNvPr id="681" name="Google Shape;681;p26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82" name="Google Shape;68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3" name="Google Shape;683;p26"/>
          <p:cNvGrpSpPr/>
          <p:nvPr/>
        </p:nvGrpSpPr>
        <p:grpSpPr>
          <a:xfrm>
            <a:off x="1197621" y="1641010"/>
            <a:ext cx="8734092" cy="3827456"/>
            <a:chOff x="2219026" y="2684180"/>
            <a:chExt cx="8734092" cy="3827456"/>
          </a:xfrm>
        </p:grpSpPr>
        <p:pic>
          <p:nvPicPr>
            <p:cNvPr id="684" name="Google Shape;684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0061" y="3044170"/>
              <a:ext cx="7063057" cy="34674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5" name="Google Shape;685;p26"/>
            <p:cNvSpPr/>
            <p:nvPr/>
          </p:nvSpPr>
          <p:spPr>
            <a:xfrm>
              <a:off x="9859933" y="3105854"/>
              <a:ext cx="803154" cy="3300858"/>
            </a:xfrm>
            <a:custGeom>
              <a:rect b="b" l="l" r="r" t="t"/>
              <a:pathLst>
                <a:path extrusionOk="0" h="2570568" w="596162">
                  <a:moveTo>
                    <a:pt x="77190" y="0"/>
                  </a:moveTo>
                  <a:cubicBezTo>
                    <a:pt x="34557" y="0"/>
                    <a:pt x="0" y="34569"/>
                    <a:pt x="0" y="77190"/>
                  </a:cubicBezTo>
                  <a:lnTo>
                    <a:pt x="0" y="2493378"/>
                  </a:lnTo>
                  <a:cubicBezTo>
                    <a:pt x="0" y="2536012"/>
                    <a:pt x="34557" y="2570568"/>
                    <a:pt x="77190" y="2570568"/>
                  </a:cubicBezTo>
                  <a:lnTo>
                    <a:pt x="518984" y="2570568"/>
                  </a:lnTo>
                  <a:cubicBezTo>
                    <a:pt x="561606" y="2570568"/>
                    <a:pt x="596162" y="2536012"/>
                    <a:pt x="596162" y="2493378"/>
                  </a:cubicBezTo>
                  <a:lnTo>
                    <a:pt x="596162" y="77190"/>
                  </a:lnTo>
                  <a:cubicBezTo>
                    <a:pt x="596162" y="34569"/>
                    <a:pt x="561606" y="0"/>
                    <a:pt x="51898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4170943" y="4195864"/>
              <a:ext cx="6469833" cy="1120834"/>
            </a:xfrm>
            <a:custGeom>
              <a:rect b="b" l="l" r="r" t="t"/>
              <a:pathLst>
                <a:path extrusionOk="0" h="872858" w="4802402">
                  <a:moveTo>
                    <a:pt x="77190" y="0"/>
                  </a:moveTo>
                  <a:cubicBezTo>
                    <a:pt x="34557" y="0"/>
                    <a:pt x="0" y="34556"/>
                    <a:pt x="0" y="77177"/>
                  </a:cubicBezTo>
                  <a:lnTo>
                    <a:pt x="0" y="795680"/>
                  </a:lnTo>
                  <a:cubicBezTo>
                    <a:pt x="0" y="838314"/>
                    <a:pt x="34557" y="872858"/>
                    <a:pt x="77190" y="872858"/>
                  </a:cubicBezTo>
                  <a:lnTo>
                    <a:pt x="4725224" y="872858"/>
                  </a:lnTo>
                  <a:cubicBezTo>
                    <a:pt x="4767845" y="872858"/>
                    <a:pt x="4802402" y="838314"/>
                    <a:pt x="4802402" y="795680"/>
                  </a:cubicBezTo>
                  <a:lnTo>
                    <a:pt x="4802402" y="77177"/>
                  </a:lnTo>
                  <a:cubicBezTo>
                    <a:pt x="4802402" y="34556"/>
                    <a:pt x="4767845" y="0"/>
                    <a:pt x="472522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38499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8320560" y="4206136"/>
              <a:ext cx="780844" cy="1110576"/>
            </a:xfrm>
            <a:custGeom>
              <a:rect b="b" l="l" r="r" t="t"/>
              <a:pathLst>
                <a:path extrusionOk="0" h="864869" w="579602">
                  <a:moveTo>
                    <a:pt x="77190" y="0"/>
                  </a:moveTo>
                  <a:cubicBezTo>
                    <a:pt x="34557" y="0"/>
                    <a:pt x="0" y="34569"/>
                    <a:pt x="0" y="77190"/>
                  </a:cubicBezTo>
                  <a:lnTo>
                    <a:pt x="0" y="787679"/>
                  </a:lnTo>
                  <a:cubicBezTo>
                    <a:pt x="0" y="830313"/>
                    <a:pt x="34557" y="864869"/>
                    <a:pt x="77190" y="864869"/>
                  </a:cubicBezTo>
                  <a:lnTo>
                    <a:pt x="502424" y="864869"/>
                  </a:lnTo>
                  <a:cubicBezTo>
                    <a:pt x="545045" y="864869"/>
                    <a:pt x="579602" y="830313"/>
                    <a:pt x="579602" y="787679"/>
                  </a:cubicBezTo>
                  <a:lnTo>
                    <a:pt x="579602" y="77190"/>
                  </a:lnTo>
                  <a:cubicBezTo>
                    <a:pt x="579602" y="34569"/>
                    <a:pt x="545045" y="0"/>
                    <a:pt x="50242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55A04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26"/>
            <p:cNvSpPr/>
            <p:nvPr/>
          </p:nvSpPr>
          <p:spPr>
            <a:xfrm>
              <a:off x="6792006" y="4201216"/>
              <a:ext cx="766779" cy="2191391"/>
            </a:xfrm>
            <a:custGeom>
              <a:rect b="b" l="l" r="r" t="t"/>
              <a:pathLst>
                <a:path extrusionOk="0" h="1706562" w="569162">
                  <a:moveTo>
                    <a:pt x="77190" y="0"/>
                  </a:moveTo>
                  <a:cubicBezTo>
                    <a:pt x="34557" y="0"/>
                    <a:pt x="0" y="34556"/>
                    <a:pt x="0" y="77177"/>
                  </a:cubicBezTo>
                  <a:lnTo>
                    <a:pt x="0" y="1629371"/>
                  </a:lnTo>
                  <a:cubicBezTo>
                    <a:pt x="0" y="1671993"/>
                    <a:pt x="34557" y="1706562"/>
                    <a:pt x="77190" y="1706562"/>
                  </a:cubicBezTo>
                  <a:lnTo>
                    <a:pt x="491984" y="1706562"/>
                  </a:lnTo>
                  <a:cubicBezTo>
                    <a:pt x="534605" y="1706562"/>
                    <a:pt x="569162" y="1671993"/>
                    <a:pt x="569162" y="1629371"/>
                  </a:cubicBezTo>
                  <a:lnTo>
                    <a:pt x="569162" y="77177"/>
                  </a:lnTo>
                  <a:cubicBezTo>
                    <a:pt x="569162" y="34556"/>
                    <a:pt x="534605" y="0"/>
                    <a:pt x="491984" y="0"/>
                  </a:cubicBezTo>
                  <a:lnTo>
                    <a:pt x="77190" y="0"/>
                  </a:lnTo>
                  <a:close/>
                  <a:moveTo>
                    <a:pt x="77190" y="0"/>
                  </a:moveTo>
                </a:path>
              </a:pathLst>
            </a:custGeom>
            <a:noFill/>
            <a:ln cap="flat" cmpd="sng" w="272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26"/>
            <p:cNvSpPr/>
            <p:nvPr/>
          </p:nvSpPr>
          <p:spPr>
            <a:xfrm>
              <a:off x="10261510" y="2684180"/>
              <a:ext cx="192203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2219026" y="4331936"/>
              <a:ext cx="9675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3D98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Période</a:t>
              </a:r>
              <a:endParaRPr/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4441533" y="2705395"/>
              <a:ext cx="174927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3914389" y="3447858"/>
              <a:ext cx="174927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3D98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93" name="Google Shape;693;p26"/>
            <p:cNvSpPr/>
            <p:nvPr/>
          </p:nvSpPr>
          <p:spPr>
            <a:xfrm>
              <a:off x="3914389" y="4650894"/>
              <a:ext cx="174927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3D98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3914389" y="5679281"/>
              <a:ext cx="174927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3D98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243D98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5272878" y="3849430"/>
              <a:ext cx="461664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2	  3	       4	           </a:t>
              </a: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5	    6   </a:t>
              </a:r>
              <a:r>
                <a:rPr b="1" lang="fr-FR" sz="20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    </a:t>
              </a: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7	</a:t>
              </a:r>
              <a:endParaRPr/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6700462" y="3111708"/>
              <a:ext cx="1075469" cy="395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Groupe</a:t>
              </a:r>
              <a:endParaRPr/>
            </a:p>
          </p:txBody>
        </p:sp>
        <p:cxnSp>
          <p:nvCxnSpPr>
            <p:cNvPr id="697" name="Google Shape;697;p26"/>
            <p:cNvCxnSpPr/>
            <p:nvPr/>
          </p:nvCxnSpPr>
          <p:spPr>
            <a:xfrm>
              <a:off x="3186545" y="4529543"/>
              <a:ext cx="939785" cy="1"/>
            </a:xfrm>
            <a:prstGeom prst="straightConnector1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cxnSp>
          <p:nvCxnSpPr>
            <p:cNvPr id="698" name="Google Shape;698;p26"/>
            <p:cNvCxnSpPr/>
            <p:nvPr/>
          </p:nvCxnSpPr>
          <p:spPr>
            <a:xfrm>
              <a:off x="7129213" y="3413384"/>
              <a:ext cx="0" cy="464161"/>
            </a:xfrm>
            <a:prstGeom prst="straightConnector1">
              <a:avLst/>
            </a:prstGeom>
            <a:noFill/>
            <a:ln cap="flat" cmpd="sng" w="28575">
              <a:solidFill>
                <a:srgbClr val="EA875C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7"/>
          <p:cNvSpPr txBox="1"/>
          <p:nvPr/>
        </p:nvSpPr>
        <p:spPr>
          <a:xfrm>
            <a:off x="969005" y="202118"/>
            <a:ext cx="10773815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Chaque case du tableau contient des informations sur l’atome.</a:t>
            </a:r>
            <a:endParaRPr/>
          </a:p>
        </p:txBody>
      </p:sp>
      <p:sp>
        <p:nvSpPr>
          <p:cNvPr id="704" name="Google Shape;704;p2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05" name="Google Shape;70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27"/>
          <p:cNvSpPr txBox="1"/>
          <p:nvPr/>
        </p:nvSpPr>
        <p:spPr>
          <a:xfrm>
            <a:off x="821585" y="721024"/>
            <a:ext cx="76512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les informations une par une.</a:t>
            </a:r>
            <a:endParaRPr/>
          </a:p>
        </p:txBody>
      </p:sp>
      <p:grpSp>
        <p:nvGrpSpPr>
          <p:cNvPr id="707" name="Google Shape;707;p27"/>
          <p:cNvGrpSpPr/>
          <p:nvPr/>
        </p:nvGrpSpPr>
        <p:grpSpPr>
          <a:xfrm>
            <a:off x="1183014" y="1544730"/>
            <a:ext cx="10013523" cy="4697282"/>
            <a:chOff x="2417986" y="2257003"/>
            <a:chExt cx="8459714" cy="3467466"/>
          </a:xfrm>
        </p:grpSpPr>
        <p:grpSp>
          <p:nvGrpSpPr>
            <p:cNvPr id="708" name="Google Shape;708;p27"/>
            <p:cNvGrpSpPr/>
            <p:nvPr/>
          </p:nvGrpSpPr>
          <p:grpSpPr>
            <a:xfrm>
              <a:off x="2417986" y="2257003"/>
              <a:ext cx="7063057" cy="3467466"/>
              <a:chOff x="3890061" y="3044170"/>
              <a:chExt cx="7063057" cy="3467466"/>
            </a:xfrm>
          </p:grpSpPr>
          <p:pic>
            <p:nvPicPr>
              <p:cNvPr id="709" name="Google Shape;709;p27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890061" y="3044170"/>
                <a:ext cx="7063057" cy="34674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0" name="Google Shape;710;p27"/>
              <p:cNvSpPr/>
              <p:nvPr/>
            </p:nvSpPr>
            <p:spPr>
              <a:xfrm>
                <a:off x="8320560" y="4206136"/>
                <a:ext cx="780844" cy="1110576"/>
              </a:xfrm>
              <a:custGeom>
                <a:rect b="b" l="l" r="r" t="t"/>
                <a:pathLst>
                  <a:path extrusionOk="0" h="864869" w="579602">
                    <a:moveTo>
                      <a:pt x="77190" y="0"/>
                    </a:moveTo>
                    <a:cubicBezTo>
                      <a:pt x="34557" y="0"/>
                      <a:pt x="0" y="34569"/>
                      <a:pt x="0" y="77190"/>
                    </a:cubicBezTo>
                    <a:lnTo>
                      <a:pt x="0" y="787679"/>
                    </a:lnTo>
                    <a:cubicBezTo>
                      <a:pt x="0" y="830313"/>
                      <a:pt x="34557" y="864869"/>
                      <a:pt x="77190" y="864869"/>
                    </a:cubicBezTo>
                    <a:lnTo>
                      <a:pt x="502424" y="864869"/>
                    </a:lnTo>
                    <a:cubicBezTo>
                      <a:pt x="545045" y="864869"/>
                      <a:pt x="579602" y="830313"/>
                      <a:pt x="579602" y="787679"/>
                    </a:cubicBezTo>
                    <a:lnTo>
                      <a:pt x="579602" y="77190"/>
                    </a:lnTo>
                    <a:cubicBezTo>
                      <a:pt x="579602" y="34569"/>
                      <a:pt x="545045" y="0"/>
                      <a:pt x="502424" y="0"/>
                    </a:cubicBezTo>
                    <a:lnTo>
                      <a:pt x="77190" y="0"/>
                    </a:lnTo>
                    <a:close/>
                    <a:moveTo>
                      <a:pt x="77190" y="0"/>
                    </a:moveTo>
                  </a:path>
                </a:pathLst>
              </a:custGeom>
              <a:noFill/>
              <a:ln cap="flat" cmpd="sng" w="57150">
                <a:solidFill>
                  <a:srgbClr val="0070C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r>
                  <a:t/>
                </a:r>
                <a:endParaRPr b="0" i="0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1" name="Google Shape;711;p27"/>
            <p:cNvSpPr/>
            <p:nvPr/>
          </p:nvSpPr>
          <p:spPr>
            <a:xfrm>
              <a:off x="4986205" y="2777551"/>
              <a:ext cx="1542089" cy="181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nucléons</a:t>
              </a:r>
              <a:endParaRPr b="0" i="0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6848485" y="2576049"/>
              <a:ext cx="1659109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Symbole de l’atome</a:t>
              </a: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4917276" y="3042384"/>
              <a:ext cx="1679947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Numéro atomique Z</a:t>
              </a: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9529574" y="4421823"/>
              <a:ext cx="134812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 de l’atome</a:t>
              </a:r>
              <a:endParaRPr/>
            </a:p>
          </p:txBody>
        </p:sp>
        <p:cxnSp>
          <p:nvCxnSpPr>
            <p:cNvPr id="715" name="Google Shape;715;p27"/>
            <p:cNvCxnSpPr/>
            <p:nvPr/>
          </p:nvCxnSpPr>
          <p:spPr>
            <a:xfrm flipH="1">
              <a:off x="7342909" y="2821496"/>
              <a:ext cx="143211" cy="857229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cxnSp>
          <p:nvCxnSpPr>
            <p:cNvPr id="716" name="Google Shape;716;p27"/>
            <p:cNvCxnSpPr/>
            <p:nvPr/>
          </p:nvCxnSpPr>
          <p:spPr>
            <a:xfrm rot="10800000">
              <a:off x="7504592" y="4332096"/>
              <a:ext cx="1980000" cy="2160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cxnSp>
          <p:nvCxnSpPr>
            <p:cNvPr id="717" name="Google Shape;717;p27"/>
            <p:cNvCxnSpPr/>
            <p:nvPr/>
          </p:nvCxnSpPr>
          <p:spPr>
            <a:xfrm>
              <a:off x="6439583" y="2950179"/>
              <a:ext cx="516690" cy="641973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cxnSp>
          <p:nvCxnSpPr>
            <p:cNvPr id="718" name="Google Shape;718;p27"/>
            <p:cNvCxnSpPr/>
            <p:nvPr/>
          </p:nvCxnSpPr>
          <p:spPr>
            <a:xfrm>
              <a:off x="6380273" y="3216129"/>
              <a:ext cx="576000" cy="752047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</p:grpSp>
      <p:sp>
        <p:nvSpPr>
          <p:cNvPr id="719" name="Google Shape;719;p27"/>
          <p:cNvSpPr/>
          <p:nvPr/>
        </p:nvSpPr>
        <p:spPr>
          <a:xfrm>
            <a:off x="4098955" y="1199099"/>
            <a:ext cx="399409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 Rounded"/>
              <a:buNone/>
            </a:pPr>
            <a:r>
              <a:rPr b="1" i="0" lang="fr-FR" sz="2000" u="none" cap="none" strike="noStrike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Exemple: Atome d’oxygène</a:t>
            </a:r>
            <a:endParaRPr b="1" i="0" sz="2000" u="none" cap="none" strike="noStrike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" name="Google Shape;724;p28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725" name="Google Shape;725;p2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7" name="Google Shape;727;p28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8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8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8"/>
          <p:cNvSpPr txBox="1"/>
          <p:nvPr/>
        </p:nvSpPr>
        <p:spPr>
          <a:xfrm>
            <a:off x="5103226" y="2339910"/>
            <a:ext cx="5869201" cy="14512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(08 min)</a:t>
            </a:r>
            <a:endParaRPr b="1" sz="4265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, Visage humain, habits, garçon&#10;&#10;Le contenu généré par l’IA peut être incorrect." id="731" name="Google Shape;731;p28"/>
          <p:cNvPicPr preferRelativeResize="0"/>
          <p:nvPr/>
        </p:nvPicPr>
        <p:blipFill rotWithShape="1">
          <a:blip r:embed="rId3">
            <a:alphaModFix/>
          </a:blip>
          <a:srcRect b="21122" l="6543" r="7873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9"/>
          <p:cNvSpPr txBox="1"/>
          <p:nvPr/>
        </p:nvSpPr>
        <p:spPr>
          <a:xfrm>
            <a:off x="905147" y="178266"/>
            <a:ext cx="10219760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je vais vous montrer comment réaliser la tâche de notre séance. On veut extraire des informations concernant l’atome du carbone à partir du tableau périodique.</a:t>
            </a:r>
            <a:endParaRPr/>
          </a:p>
        </p:txBody>
      </p:sp>
      <p:sp>
        <p:nvSpPr>
          <p:cNvPr id="737" name="Google Shape;737;p2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38" name="Google Shape;73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29"/>
          <p:cNvSpPr txBox="1"/>
          <p:nvPr/>
        </p:nvSpPr>
        <p:spPr>
          <a:xfrm>
            <a:off x="804694" y="680423"/>
            <a:ext cx="5653740" cy="273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sp>
        <p:nvSpPr>
          <p:cNvPr id="740" name="Google Shape;740;p29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1" name="Google Shape;74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354" y="1456495"/>
            <a:ext cx="6020640" cy="456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31994" y="2160922"/>
            <a:ext cx="5255207" cy="2536156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29"/>
          <p:cNvSpPr/>
          <p:nvPr/>
        </p:nvSpPr>
        <p:spPr>
          <a:xfrm>
            <a:off x="1081248" y="3117714"/>
            <a:ext cx="5377186" cy="2712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143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	             </a:t>
            </a:r>
            <a:r>
              <a:rPr b="1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Carbone</a:t>
            </a:r>
            <a:endParaRPr/>
          </a:p>
          <a:p>
            <a:pPr indent="0" lvl="0" marL="39624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Symbole                       ………………......   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33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protons       ……………….........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4000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d’électrons	    ………………………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neutrons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..............................</a:t>
            </a:r>
            <a:endParaRPr b="1" i="0" sz="1800">
              <a:solidFill>
                <a:srgbClr val="243D9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"/>
          <p:cNvSpPr/>
          <p:nvPr/>
        </p:nvSpPr>
        <p:spPr>
          <a:xfrm>
            <a:off x="1373383" y="1118690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221" name="Google Shape;221;p3"/>
          <p:cNvSpPr txBox="1"/>
          <p:nvPr/>
        </p:nvSpPr>
        <p:spPr>
          <a:xfrm>
            <a:off x="1939237" y="1416788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didactique</a:t>
            </a:r>
            <a:endParaRPr/>
          </a:p>
        </p:txBody>
      </p:sp>
      <p:sp>
        <p:nvSpPr>
          <p:cNvPr id="222" name="Google Shape;222;p3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223" name="Google Shape;223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5611880" y="4304891"/>
            <a:ext cx="1755136" cy="29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97604" y="4609330"/>
            <a:ext cx="1632389" cy="116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"/>
          <p:cNvPicPr preferRelativeResize="0"/>
          <p:nvPr/>
        </p:nvPicPr>
        <p:blipFill rotWithShape="1">
          <a:blip r:embed="rId6">
            <a:alphaModFix/>
          </a:blip>
          <a:srcRect b="30054" l="11665" r="26246" t="23325"/>
          <a:stretch/>
        </p:blipFill>
        <p:spPr>
          <a:xfrm>
            <a:off x="5975323" y="2100283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6528566" y="4507985"/>
            <a:ext cx="815443" cy="78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566179" y="2146086"/>
            <a:ext cx="1427929" cy="1885238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"/>
          <p:cNvSpPr txBox="1"/>
          <p:nvPr/>
        </p:nvSpPr>
        <p:spPr>
          <a:xfrm>
            <a:off x="5902960" y="3021742"/>
            <a:ext cx="12995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cahier de l’élève</a:t>
            </a:r>
            <a:endParaRPr/>
          </a:p>
        </p:txBody>
      </p:sp>
      <p:sp>
        <p:nvSpPr>
          <p:cNvPr id="230" name="Google Shape;230;p3"/>
          <p:cNvSpPr txBox="1"/>
          <p:nvPr/>
        </p:nvSpPr>
        <p:spPr>
          <a:xfrm>
            <a:off x="8308920" y="4007251"/>
            <a:ext cx="20113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livret de l’élève</a:t>
            </a:r>
            <a:endParaRPr/>
          </a:p>
        </p:txBody>
      </p:sp>
      <p:sp>
        <p:nvSpPr>
          <p:cNvPr id="231" name="Google Shape;231;p3"/>
          <p:cNvSpPr txBox="1"/>
          <p:nvPr/>
        </p:nvSpPr>
        <p:spPr>
          <a:xfrm>
            <a:off x="6112085" y="5225968"/>
            <a:ext cx="150958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Crayon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Gomme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Stylo </a:t>
            </a:r>
            <a:endParaRPr/>
          </a:p>
        </p:txBody>
      </p:sp>
      <p:sp>
        <p:nvSpPr>
          <p:cNvPr id="232" name="Google Shape;232;p3"/>
          <p:cNvSpPr txBox="1"/>
          <p:nvPr/>
        </p:nvSpPr>
        <p:spPr>
          <a:xfrm>
            <a:off x="8766951" y="5749337"/>
            <a:ext cx="10977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Ardoise </a:t>
            </a:r>
            <a:endParaRPr/>
          </a:p>
        </p:txBody>
      </p:sp>
      <p:sp>
        <p:nvSpPr>
          <p:cNvPr id="233" name="Google Shape;233;p3"/>
          <p:cNvSpPr txBox="1"/>
          <p:nvPr/>
        </p:nvSpPr>
        <p:spPr>
          <a:xfrm>
            <a:off x="1818807" y="5053619"/>
            <a:ext cx="3582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Tableau de classification périodique</a:t>
            </a:r>
            <a:endParaRPr/>
          </a:p>
        </p:txBody>
      </p:sp>
      <p:sp>
        <p:nvSpPr>
          <p:cNvPr descr="data:image/png;base64,iVBORw0KGgoAAAANSUhEUgAAAZgAAAGaCAYAAAAy81VeAAAQAElEQVR4Aez9WbAkV5rfiX3fOceXCI/1LrkACSALnc1Wg9McWUPUkCOZBGqkMTWtZTKNqfigNo5kapF80RONkh672kx6kmQ2xrd50jvL9KY32YiY0Zj1kGz0dE91ZVV1oVCJQiK3u8Qevp1l/scTQFcRWUAuNzPvvfF5+kmP8C3cf+5xf/Z9n7uHIumEgBAQAkJACLwEAiKYlwBVVikEhIAQEAJEIhg5C4TA8xKQ5YSAEPhGAiKYb8QjE4WAEBACQuB5CYhgnpecLCcEhIAQEALfSOAbBPONy8lEISAEhIAQEALfSEAE8414ZKIQEAJCQAg8LwERzPOSk+WEwDcQkElCQAjIVWRyDggBISAEhMBLIiARzEsCK6sVAkJACOw6gecTzK5Tk/0XAkJACAiBbyUggvlWRDKDEBACQkAIPA8BEczzUJNlhMDzE5AlhcDOEBDB7Myhlh0VAkJACLxaAiKYV8tbPk0ICAEhsDMEzlwwO0NOdlQICAEhIAS+kYAI5hvxyEQhIASEgBB4XgIimOclJ8sJgTMnICsUApeLgAjmch3PS783IQSO7dLvqOygELgEBEQwl+AgXsJd4O9973vqe9/7l+af//N/nv3Df/Z/L7773f/L+D/4X/3H+3//7//vD/7n/+D/MI3j/tP/9E+TON8l3H/ZJSFwKQi8SsFcCmCyEy+fAKTBv//7v6/ffbfJ1uvBqLD20JvqndSmv7lx9W+3Jd0ahfqAprP+9eu/r1/+FsknCAEh8DwERDDPQ02WeWkEYvrr5GQv+ef/r//36P/7X/z/r/zlT37+9v17x781X1Z/a7Fufne9cr+7nG1+587HD3/z33z4X71x585/NfoX/+KH6fe+F+RcfmlHRVYsBJ6PgHwpn4+bLPUSCES5fPjhh/rB9ufFZx/fu/bpp/d+8+7n9/7d46P5v7dc1v+jzab9H6/Wzf9guaj/zqPj+d/+7LPj96qqudbvu+K9926bl7BJ52eVsiVC4AISEMFcwIN2WTf5+9//fjwfjfZcrLf2WlW17wZvfjtw8jveJ3/L+Tg071mn3ttW7t9Zrcr/znzd3PjFL34xXa0+zqKgLisb2S8hcBEJxC/0Rdxu2eZLSGA2e1d9XvZS12TDqrXXWs/v6KT/m0kyvGV0/y3F/Te0Kq4R5zeahn9zU9rfmi823/n080fXHjzY9D/8kLRI5hKeGLJLF5bAORHMheUnG36GBKbTHk+G1zWZXo+8nqJdIc6uKNU7YO5PWPWHzL0RhWxqrb5a1/6to5PlrU/u3L15tNjsJclPelEyZ7hJsiohIARegIAI5gXgyaJnS+Bv/s33KE+1SpMs0SrrE6dFCGkWKE1Y5wqiYeIMUUqWOGeKqqLD09PVb969+/C3NmX5Juo04yy7m5ztVsnahIAQeF4CIpjnJSfLnTmBTz/9mJu6VF5pE1hnPiQZ6i1pcMYwQzC6xxiiZfF97hHlbLbNDdRivrM4XXznBz/+5I2/+Pj28E//9E936v6YMz8QskIhcEYERDBnBFJWcwYEfpNoMBgQO1IhGO0cJ21LCdJhWnHGWuXEnKGlOjG9DO8HbRv2y6q+sVxu/8Znn92/tTheHY7H3+nF+2jOYItkFUJACLwAARHMC8CTRc+eQFlumIyBRDSTV+xaUg7CIcI4tOAVhaCZVWq0TnPFych5dWW+XL179/P77x6fzg5v//zTwSdNY85+62SNQkAIPAsB9Swzv5Z55UN3ikCvV4RUpSHROrBCIBM8e+85OM/OeWqtI+sCmGjSJtNZb5AbnU7n89Vbn9998Pb9zx9e/cXnn4+aT+aJXFEGTNILgddIQL3Gz5aPFgK/SuCnRH1fBMWIURLl4BfvXBOsrTHGEYVA3j9uFJgUG2VMliqVIVVG++tt/cYpRPOTH955486j9fD2bYqSkXOcpBMCr4eAfPleD3f51CcQeOedW2HuloE4OFjDMlnbNqW3bRmILEE4xISXEA2iE7xi1ow5dZ4ETgsXzOFyXd/6/P7pb6xmq4Myn/U++oj0Ez5qV0bJfgqB10pABPNa8cuH/zKBH/7wNmXNwGvDVpsQiyhNCEiIBRsUSi9GM8WmGJpBJBM8luaEWSUJU9L3Xu+t1/U7s9PVOxDN4en9R8UnzZ9ILQaYpBcCr4OACOZ1UJfPfCKBd999L/R60IR3NtFcKU2V5mDhFZ9oRWmi0RIyRpMPnmJNhoiJSGtWCZZUk+22uTZfrN/cbreHnz84Ha2OvAgGhKQXAq+DwIUWzOsAJp/58gisVhSqyvmUkzbVBnKhmry3hHyYRgSjjaY0jYIxcRQE4zAkYoZfUI0hVv22sXt1VV+dzZc3fvajn1w7uXuv+Jf/8l8arIJJOiEgBF4pARHMK8UtH/ZNBD74gEKet445tNqoiokrZ611znoIAkV9RUmSUGIgGKTInHOECcTMpLUmrbTG+35r7eF6uXj3zqd3vzM7Wu/t7f12Fp/STNIJASHwSgmoV/pp8mFC4JsJhPH4umtU3SqlqxCobhprbWM9ZILqPlGSGDKQDDFRvKIs+FiIIYqCMcZgoHuo/k9X6+2No6Pjt1bzxfQXp3d7ZVnqb/7oXZsq+ysEXj4B9fI/Qj5BCDw1gXDrFrmq9q0xSe2dr5umdnWDEW0bPOouRhtIJkE089gXHoKJ0Y3uxqcqy7JUaTXcrDdXjo9mV0/ms72H9x4Wnzn3eIGn3hSZUQgIgRclIIJ5UYKy/FkT8K2tLCsIhqhuW0Qwtg34n2AYMkiPpYhgomgIYYz7JcGkaarSJEMYY3pN66aIWq6s1surn/z05/snn572/kUIGjJikk4ICIFXQuCyCuaVwJMPOVsCjOIL1hiSdmiTVNfMqvY+WO+Cd9YFQs4siiVNUjKJIaUU0mQeLRByY4hsUkrTjI1ODTEVzvv9clO9/fnnxze2s2b0t4mS7xMpfIb0QkAIvAIC8mV7BZDlI56eQJSMc2uPKKVRTDWkYoP3AQ1FF4gEUomSia0TjIuCcZ1sIBfq9QrK855WbHre0XS93rx1cnz01rpcT+/+4Ac9un1bUmVPfzhkTiHwQgREMC+ETxZ+GQSKYuILlTXac8NMFp+BYASSQQ2GmRGtKDRNCq89BOOsJyKmJE1pOBzRYDDSJomP+veT9Wb71ny+fHs7Xx88urstaLHQJN03E5CpQuCMCKgzWo+sRgicGYGR095oZUlzixPUEcIXb21w1saXUAkRppNWighpM486jINolNKQy5BGoxFnWS9Rygzaxl6JzyhbrjZv3Pn4zv7y9rIXQohP0eQz22BZkRAQAk8kgG/oE8fLSCHw2ghssyKo3DhNkAxzZ5W2bahtanIuBjSBtFakjSGGZLwP1LaYLRAVxYDG4yn3+wOdmDSHd8Ztba+uV9U7v7jz4K2jo9kIO5agiWAAQXoh8DIJqJe58vO5btmq806g16tDnicuKO+YnI//bNuGpmmoi2IQtWitKd5wGYd4S3Vdd5JJ0hSSKXg4GKk876fkVVHX7cFytXr74cMHN+bbxfjjj0+zjz76SJ93DrJ9QuCiExDBXPQjeEm3XzsfOIYmAbUX56iFXNq2Jeta7LFHBAPBJPGu/qRLmVVVTVVZEwWmLOshTTZBPWasAuu8rprJYrZ889HR8Y3Zycnep5/e661WKxEMSEovBF4mAfUyVy7rFgLPS8BoA8GQD857Z9sAuQRrWwqQTVxnjF7iXf0xgonv26btopgGElLK0Hg8pel0X+VZL/XEg822vDKbLa+ultu9n/3s0eD2bTJxOWnPRkDmFgLPQkAE8yy0ZN5XQqDfH4buqWLBedRW4BTrUXsJwdmADrV/1aXHUpOQVjiFA3Wps6ZuaLspKRb8o2D2D67yYDhBLSbPy7IeL+ar/dWy3Hv48NFoudzEHyNjkk4ICIGXRgDfzpe2blmxEHhuAkhzeSIO6D2F4IN3AbWY4JwL3juKlygryEXx41PY+0AxeinLiqz1NByNaW9/n4fDkUrSXuI8F03t9rfb6k0I5npVnQyJ5BcvwUB6IfDSCKiXtuaLuGLZ5nNBoCjGITFJSBPjjNaOWUEy0Iq1oW1qatDsF1eTKcUURRNQ6betoygY53x3ufJ0uofhiJAm00anOetkr67tb5zMZrewzoM7d6hPRBpNeiEgBF4CARHMS4Aqq3xRAg8pz5VnFTwE4pRC8ILe2jY0TQnBNORRi2FmMsZ0jYkRuVjabjEdqbI0SWk0HMc6TCz4qyTpZRTUuKrrN5fr9Y1N1Rzcv3+3+JM/uWtedGtleSEgBJ5MQATzZC4y9jUSGI2mSIWlQSkNwRBSZQHZMfRtE+qqDm1dk/ceaTKF6CSjPM26KMZZCGa9QR1mS+SZit6Arl65RoeH11SW5Yl3odhum/3VfHMFItpbLDaDo6ONeY27epk+WvZFCHyNgAjma0hkxHkgkBgIhskrChCMDwF2gEBCGy9Xtg3F0RrpMYMIJkkSStEoEG02W1qt1lQjitE6ob3pAR3sH3K/V2hmnbeNHW+39cFmubn2k5/81eHi3qe9f/Ev5CnL5+GYyzZcPgIimMt3TC/FHiVJCl3AIxQC4hf0KPI7S61tCaKBSwIxBKOVoiQxSKnlpLWh7XZL8/mik4yzjgbDIe3t7VPRH1JiMu1sQLG/OVgtNm/fv/voxnFZjf7236bk+98n+S6QdELgbAnIl+opecpsr5pARc77QFBLCHgRQvDBBQvJxBa8wwYFIiZSSlOSpqS1prZpaYM02ex0RjGaydKcYi0mPkImTTKNxXp13U6Wq9WbR8fHb6xn67H3s+zdd0UwJJ0QOGMCIpgzBiqre3EC0+l+cGlMkcEpgTwk4pi61/CKCw6Sic3DFhhNzERaKYgmns5MVVXT0dExnUIyijX1iwH1UY9J0hwzqKSp/XCxWF07enhyfb5ZTY6O2ny1uqNffMtlDUJACPwyAXzhfvmtvBYC54DAXaKBSjwRI0zxlhDGKMXxqrLg8LZtW2rahizSZYQO0yAZ7prSGmk0S8fHJ11zzlOe9ZAqG9GgGLJWicG43nZdTuer5f5msx4/evSg3zRLEQxYvpxe1rqrBEQwu3rkz/F+b6Z10Cr1Oj7skpVVsRkOiFS66KVp6u5+lwYFf2ammBoLAekyItRZDIKaQCcnp51gasyTphlNxns0mewxXrP3ISnLqlgvt6NqU45PTh4NFotHButgrEJ6ISAEzoiAOqP1yGqEwJkRuHr1RjDjtotgII9WJ9omSeKU1iH4EGIEU9cVNai3RK0opeirpnWs3dB6vabFYoHhhiAUmk6ntL9/QHmvByWxaVvbq5t6XFbllXv37h0cHc162AEVQhDJAIT0QuAsCIhgXpyirOHMCfyUpknmtU6cNsqmaYKWemNMIPz5d85BLg3FNJn/4n4YCIhii5sSp0cJbbclxWJ/VVWdYK5du0b9fhFlpLwPqW/dpC7Lt08eHb+1WJQjrUsLPwAAEABJREFULGvQ8An4X3ohIARemIAI5oURygrOmsB6/U6ok57nJMTIpU0eCwZ1/yQoxRSCJ+csWdRi4jBQIMinazGSCSGQhYSqsqTFfEHltoRY+kiRTbphkhiFbU6t96PNZvvm6cn8RrNp9n7wg0X/9u3bUTKYLL0QEAIvSiB+0V50HbK8EDhTAu++W4aybDyzsUlqmjRLmixLvEl00FoFxlkbIBnvHSTTdLLB+C6CMUiRKSTBPART1zWtVsvu3pgonl6vR320NMuV1jrFPKPVanPt5HT2ZmvdoV1tR2U5FcGc6dH8lpXJ5EtNAF/VS71/snMXkMBq9X44POw5rVRrEtUYSEYb7RClhCTVpDWjruKobWOarO1eY1onGGZGhBPQCNNbWi6WtEE9xmhFRdGn0WhAg0GfsT7jvO9tt/V0tayurNbl1U9+8fnegwfHWQhSh7mAp41s8jkkoM7hNskm7TiBDz6gkOcjpzhYyKUyWtcqUc4kHBDNEORA1lqqEKHEK8o86jCpSSi24ALFO/hjFBOHi8Wc1ohiDLJi43FBe/tTGo9HbBKjnAtJVdnBdmshmebq3c8fHZx8dtQHfi2SAQXphcALElAvuLws/o0EZOLzEPj+97+P1FbtvUEEo02tEwhGKau0DhBD0JCFD0iP2bYTjXeemJkSYx43bQjRD3mkyTbrDa03K7KupSin6XRMk+mEsjSNxXzTWt+DZKaL1erNzz6/+8ZsuR7cvUsJtlu+G4AgvRB4EQLyJXoRerLsSyFw+/Z3w3B40zln2yTPyiRJKqWjYNhrpLqUwmnLgcIXdRgHkcQoJo7v9/tU9AuKKTOkwCheQYZCfleHifOMRiPa25tSjloMs4pRTFq3drxYbt569PDkrfnydGrtPMOO4UPwv/RCQAg8NwH5Ej03OlnwZRH4oz+i8Mkn5K1VbZqaKklMxRwsgpSgYxSjNTHHWosna2MkY8lCMkRMWZZTnuekEcVEoVR1RfGemPl8AdnUNBwNaX9/j/r9HpkkUUrrxPswQKRzeDqbXdlWdhjWSXbnQ3l0DL3mTj7+4hNQF38XZA8uGwGGTb77XfJKBQuh1KxVjX20aF4jDRajE4UoJoRA1tqumN+2lhzeG5NQkmaklKbgAzV1Q6vVio6OjjrRDAYD2j84oH5RYL6U0yQzzCrbbDaD2Ww5RLQzmC+X+ckwk+8GgEsvBF6EgHyJXoSeLPvSCETJENUuz7PaKF1BJi0xOUQzIUmSTiAURzjXPXusgWCs9RjFpLUmpTURM3mk0bZlSY8gmNlsBqkkNJ6MaTAcUq/f5yRN4/UASVU3/c12M0TEM/rF0YPik0/uJfjMWKch6YSAEHg+Aur5FpOlXpiArOBbCRTF1A2HvdoYVfvgWmZ2iUkCpACJGCwPgSBKsS0k07ZdJOOQMvOIZBQrzKOJIZoG0x49OqKj4xMIJ3TRy3g87tJlOjHkfFC2tZm17aCuq8nR0YPRev0ojR8QglyyDA7SC4HnIiCCeS5sstCrINDvjzxSWrVJkxJ/6BukvJwx2iOCCQapsi4Nhg1xzkMulixEE+VCxIT6PSnUYbROyGL6fLGg2XxGdVPH2gtNUOifTKfdayyjEOgkaIOqaq58/vmjK4tFXRDRY4vhhfRCQAg8OwH17IvIEkLg1RA4OCjc3t5eZVRSOhcaCsFCKh5yiYIJ2iBCIdVFJVEuFumyALkorQnzkYZgUMjHxjKt4y9dLpe0Wm8o4F+swxxeuUIGNRvvPGMBZOLUsKy2b9+//+Cd7XY7Of4JZUT4APwn/bkiIBtzQQioC7Kdspk7SGBv75pHayCLJjjXOufjlWQONZYoGDKITlgpQuRBFsV+C8HE90oZRDCQDyti1hAQUXzy8mZb0mK5olivme7t0eHhFcqznBQ6oxWK/TxAvebaYja/Xq6Wk3snP+t9/PHHegfRyy4LgTMhoM5kLbISIfASCAwGozAYZI4Z2a+2sTY6xnlU8kNIkCJLEkOx1hJCQKHfkUORXylDMSqJYgmkCJPQAnnUauq6ofl8TmVZ0Xg0pisQTDEYUJKkjJYwcb/clnuz2fywrKrJ6XLV/+STrXkJuyarFAI7QUAEcw4Ps2zSYwLD4V5I0x4EE6wL3nqPQbABGa4v7oeBYBQK/bCI7a4isxQgEoJYGJENwUwe0xzGeawyFvvn8dlkmy1leY/GkwnF+2Li1WTaaO29z7fbcrxer/eXy/Xhzz6/Pz0+/iyFwBiLSy8EhMAzEhDBPCMwmf3VEZhO2zAeF44NITUW4n0wkIyHMxzFyAWZLWL8CwhqXEyRNS1CHUcO75kUMStELoT30UncRTmLWIdZrYmYqFf0aTwe02BQQEWsEeGkVVX1y7KZbDfb6w8/f3Dl9HTVIyIlkgEF6YXAMxJQzzi/zC4EXhmBsrwaiLRLVNImiW60VpZCgGBCYA4EKxAxESIa8qi/2NZRrLXEIUMuShlMYizSzUKxRrPZlLRBwd85T2ma0giCGQ5HmF0pa61pGpthHaM1BHP86PTa6qQZ4BMMGqNJf+4JyAaeJwIimPN0NGRbfoXA4aENe3sjm+d5k2dpk2SmYYWSfnAwBgTT6ePxIghayFpHdVVTi0iGUdyPtZgY6XRzeu5qNHVdUxXnQUpNKU3j0YjG4xEprWKEo7wLiXV+uN5srj88OXmzrOrx6SllH31EUux/jFr+FwJPTUAE89SoZMZXTaAsLWotuTNGtVmWVIlWDRGKMCHqBIUVbNBXYUUISId5pMgsOUQyTEwaAtHaUBzG91FAG0QwK6TI1ustxSgmPvxyMhmTMYbQsVIKYQ/3t9vqYLFcHGy2q9Hduw/z8ZjkuwJA0guBZyEgX5pnofX6592pLXjnnVthf7/v0lQ1WqkKJ2uFWotFhzQZohhEMBEI478QGyTjkCrzX/gnRi9pklKaZKQgmxbiWS5XdHI6o9PZnOqmoeFwSPGS5RTpMqU1p2mmjTYZopzBYrYalWVdzOfr7Mc//kgiGDCWXgg8CwF8Z59ldplXCLw6AmX5+IfHEtKIYNISkim9a62zbWDioBWTQiGGGe8IsQ0EExDYeNRXPIbkCdN1JxdmhYglEFJe1Enm5JTW6w1leY4U2Zh6/T6lScIaeiHitCqbYlvWw6puRkefPyr0wpoQ8LEknRAQAk9LQD3tjDKfEHjVBN5/n0LbHvtYgxkWvTLNTGmtg2Far3DmGq0pNgV5MDOUEyVDSJUFctaTc4FQsSHqvBADECZnAyH91T1deYZIRitFg8GAhmi9Xo8VOmtd0tg2b5pmUJfV5OjBw9F8c5Ri/1kkAwoXtZftfuUE8DV95Z8pHygEnpZAGI0OXGJ00x8M1tokG+uaBhGMh0+C1ooYa8JffSJELF9GLxapsKaxFBtkQfGagE4ynslDOuW2gmCOkSabYWmiYlDQdDrtrihDBMPOBw05Zc760WZbXfvF3bvXHp6uBx9/3P3SZfzIbjn5TwgIgW8moL55skwVAq+VQLi+IWf6/RpRxhLF/mXTVE3T1ijAhBDTYzFE8d5h4Mmh/mLbKJa2u1IMdRRqIRqL8QFiidFMbHVZ08nRCc2QJnMYURR9Orx6SPv7+2SShJBeUxRUgjYpt/V37j86/c6iLvf29uRqMpJOCDwDARHMM8A637Neyq0LdAuCMUk9GhVLZMSWtmnqGMEQhfD4XpiAKCY2epwi84GcdRBLi2bJoR4Dh1DsGHNyYLJIn8WryJardXdZs8aKp5MpRYMkCTJhnpkJgiE1QB3m+nK+fKNau8m9e5veanVHk3RCQAg8FQERzFNhkpleBwGOBiFyeW4hmGylmZfO2zp4GALWUEykcAYbpMoSo8gYTQoSicV9h1k85MJ4rziO1cSsSSlDRIps66lCJBOfroyQqKvDTMYTFPpzYmVQ7E81BdWrymq6WK4OqrqcPHx4r2iansYKpBcCQuApCKinmEdmEQKvjQBDMsOhacfj6Ya12lDwDVOwzB5xRiANy5gv5BJFw4xNDQGzeSJEM1EuWhlSrIkpNmS/PCOKcUijNbRarqiuG+r3C5ogionDJMkYy2gsnldVM0KabK8um4Pj+yeTxeKTTAr9dOk62aGXQ0AE83K4ylrPkMB0euj29qZVonSpNdesgqVYVEGoohDCxBSXQfSitSJmGAaCITQmJqMSSnRCmg3ePZaLRz0mps7quqZ4yXJZVp1gptM9Go3GFK8mY9YaUVDaNK7ftG5Slc21h/e7HyLrY9e0SAYUpBcC30JAfct0mSwEXjuBXu+3/GRy2CR5WqWprhKtGvLonCXmQHAMIpSoE2wqxII//kQIP+IYjchFQzJaaVL4R4HgJk/OOqqrmhbzBW23W8rzFBHMGIIZUb9XMCIehRhJe0eZa8Nos95cv//g4bXF0cng7t3uajKFT5NeCAiBbyAgX5JvgHNpJl3wHdnfd2E8HrT9flYVRb9Ms6T2wTlrmxBggBit4AV5SMU7Rx61l4DXUSbMinRsSJNFySDowfRArnVUbavu92E2mxWlmaLRuKDRcIgIpiCF+SmwUmySEHi0XC7fuHfv8zcWq+XY2nkGpPLdAQTphcA3EZAvyTfRkWnngsDh4Q1/9eq0LfK8Gg/H617e20AvjW0bH2AVjlsZ8F+I/xF177v/mRDgELMio03XNIbxffBEsfYyn827KKZtLZkkoaIYog3ImISIoSadGiLVX6/L/dnp/LCtqmFYJ9mdD+VqMpJOCHwLARHMtwCSya+fwK1b5I0ZtMPBsDw8PFggilnapq2R4kI1JQSEGQSHoDHpmArTmpRSxIR0GBrjVQJhZGlOaZpRfK0wX5TKDII5OjqFZLbU1KGLXobDEaVJhnUlnJhUM+l0s96OZrPluKq3o6PT4/5SriajHelkN1+AgHqBZWVRIfCqCISiILs3HW3298bHeZ4dt21TNk3lOPhOMIqZuqaREotyYcglBLLWkkMajTHOGNPJJUYqCoKJhf7NZos02YJOTxdUlg2K/QOKlytnWU5aK9ZK4TsS0rqpi+12M9mu671PH34+/snjq8lUCAGfRNIJASHwBAL48jxhrIwSAueLQDg8JJsPe5v9g+k9Y/S9pq7WbdO4qBGtmNQXguleK/zND4GQRqOmqdEaCpCMwjxYtkuVKXgDbqK2aWmz3tDR0QmtV+vufpi9/X0U/fMYBTFybMp7m9i27bVtO97Um6v3fvHpYdPM+0Rk0BhNeiEgBJ5AQD1hnIzaIQIXZFcDttPt7e1vDw/3T4xWJ87bMnjr8Mc/BO+jZwj+QGM0ghyYGAvFor+1LSKZhqxrMSZgGqFx9zqmyWIUc3ICwWzWVAxyOjiY0GhUUJYlmMex9Y32oU0DuVFVrq/fu//gjdMHp6Pbt4/SDz8khZmkFwJC4AkE5MvxBCgy6twR6ASDP/j1eDReJ0my0oYrUsFCGqG1DcEy2Og4m6coGqS3YoqLGGe495aqqkTbkhXl5AkAABAASURBVLUtBfKEAAbzMaIcR9ttSacnpxSvJhsMUrpyZUz7B2MaDHsEsVDbVkxMWulQbMvNW8dHj94+mS32ykezvCw/1iSdEBACTySAr98Tx8tIIXBuCDBzQPN5vteO9ifbtJdsszStk9TEkMQ/lgvEAnUgpUWxYRFiFYggkyiY1tYQRQ2hPJYR48xnxlREP1Vd02KxQC1mjjrMluLyBeQyRDMJE7MjyAUvKG2aerDeLEd1vc2P61XS6xkm6XaUgOz2txHA1+zbZpHpQuB8EOj1xv7gYL/u9/JyOOqXRdFr0lR7hbM4yiJKRUEojAZ1IKpxiEDQEME4Z1Hsb9EsReFEK8RlCFKybUtrpMeOj0/o7t37dHR8StpoGo4LFP0zSrME7znOGeq69OV267blNmTOw2B3zgcc2QohcA4J4Kt5DrdKNkkIPIHAcGj9lSsQTD/fDotik2dp6YNzzreIcDwpRCwhuE4gqNE8lgnqLh4FfoJ0lGJKEtPVVtLMQByGktQQcUCabEOnsxO6/+ABxXqMh5SSVEMsCo1DkiqPZbZ5L3vU6/cf5lm+ob6yZVkGkk4ICIEnElBPHCsjhQDRuWOwv3/dI23V9PJ0ixTWCnLYtE3ZIqqIgglRMFEMbVt36bA4tFEwwRLjTE+zhIYo3o8nIxoMEJ0UPSrQkkRTVW+QIjuh4+OHNJsdde9dtyyycOxDlibtaDQ4fffmzdv//t/9O7f/7n//v3f071x/p/693/s9d+5AyQYJgXNCAF+7c7IlshlC4FsI3LxJqMNQmw/y7WQ6Pu3381PnbNXayhN7UjomvnyXGguQSkA0043HWa41kUG5JI2RCyIThfcxpcaKuvF5nlKvl1KKaQlanieU9xK8N4TXoRj23XQy3r7znXce/s/+g//Jw//u7/zO5qA4sETInOE/6YWAEPg6AfX1UTJGCJxPAh99RMFasvv7k83bb914OJ4MH7Fy64CxWgUfJaIhkSgShTNbQziJVhCIovg6Fv2DbxHdVFRVGxT0N91QI0t27fohvfsb79DN77xFb731Bl29doX29qc0HA9ogKhnb39M0/1JGA4HdjDotXnac3QDeTcRDEn3BAIyqiOAr2E3lP+EwLkn8P775Pf2yB4eXl2/+cbVB6NB/75JzSpJVKMMdYKJcuka5AK3dGL5MnXWNFV3KfJqtcBwCcGsqGm2ZBJF169foXfeeYuuXTukfYhlb29MXYNYolwmk5EajwYm72X5pq0yHhKfe2CygULgNRMQwbzmAyAf/0wEAua2Vwaj9eHV8f1e0ft8UPSW/SJvEKF4Vh5FfIXCvSaNSEZrIqUDeaTL6qakKJbj40ddnWWxmKGwv+oEk6aK3njjahe5jMdD6vUzivfATKdDunr1gK5c2Vd4nyBVVmDe/c1msbdeLzOiTjJM0gkBIfBEAuqJY2WkEPhGAq9tYhSMbww3aZKtSdk1RFIbQyi024BUGRE7ihGLNoTIhDvZGMgmFv+btqK62XYpMiJLzKjXxEXRoog05tMJP14OUU2OmswEkhlPhgo1mkQZHjhXX1nO5oez2XH/4cOH+sMPPxTBkHRC4MkE1JNHy1ghcG4JhM8//5wenj5Q6/Va2TbenV8FFPopNusaRCxtJ5k01SjcZyjSZ12qLKbM0tQgQslpOCqoGPTIGAXplPTo6AHafSrrDQorlhxqNcwBy+fU7/eUNjoNFIZlXV6DXK6tZ6thlmXJBx98IIIh6YTAkwmIYJ7MRcaeXwJhs3no1+uNC76xSlPD7Brnav9YMDXFSAbjKcsTGo0HNJ2OaTwaEgr0SH0VnVxiKmww6JOGYGJtBtKg09kxVXUJQTliRZRARpALFUWfUesxrEK/aZuD1XZzUNqmMMYkwKTQpBcCT01gl2aUL8cuHe0Lvq8cQwqikGUDi8ijQjSyiTWYLEs3iDhsTIHZGMHElBfO7F4vp4P9fbp+/Rq9+eZ1DK+igL9HKNjTZDqCbCAYTRSXW6Lwv1jOqa5KCMp3lyf3+zminH6MeBgpMqW1zqxvR3VTjYnavlIquXv3rrrgWGXzhcBLIyBfjpeGVlb8MghEySwWtdVabfq93vHewfRTRCJ3EV2sAmIYCrEW48h7S0pxF7UcHh5ALtfoCoYFpJGlCfUhn36/h/RX3s232axpuVgggqk6wWijKc1SyvKUcsyb5xknaWKCc0VdV6OqbQcnJye9LMs0ij+SJiPphMDXCaivj5IxQuAFCLyCRZfLw7YoxvObt97+xd/6nb/159ffuPbfZIl5pBVXWiF8CY4gge7JyVEmk/Hoi/ta9kgxd+OVUl19ZTKdEFJgVJZb6iKYuiKP5QnKUFqRMaYTTb/fpzxPtfehhzTZoK7r0WKxKB48eJAQEYcQsARJJwSEwC8REMH8Egx5eTEI/NEffeD+4T/8D8vf/d2/c/rv/53f/cWVw/1fJKmZG8M1K9TogyfvLETSdE0pphFqMJPJmGI0YhCdIAKiFJFMrMvEVFpT17RerWi7XVPTNMTMkEtCJjHdfHG5LMs1CGW2bYe2bqaLxXZcVVWGcfI9AgTphcC/TUC+GP82EXl/7gkwc7xcOdzoHTST8WSllVqmqdkkia4xzVF8egsT5NISogxar1cUI5HhcAjRoPZSDMggOomSiamyLM3IWUubzQbzL7sh1kMxRZYkCaVpSnmeU5amihVnPtCgtfZgtVocOOdyAFNo+ET8L70QeH4Cl27J+MW4dDslO3T5CTAkk7+51149GK5MqubDQX/ZL3pbVqiSxKcnI4qJ0thuN4QooxNMURQ0GAwo1l46cSA6iePi+0isripaLZcQ0oY8LKK1ptiMNpBLRiZNFbqEiQsLway32/3Npu1jWYPGaNILASHwSwTUL72Wl0LgQhG48ZBsX/EqMcnp1WtXTyfT8Yop4G9/A0E4chBNTHdF0WAe6iEKiRFLTHelX0Qlo+Gok06McNrW0gppshjxYCVgEZ3BpJSmJEljJMNKGxNY9du23a+25X7tqy8FI98lkk4I/CoB+VL8Kg959xIJnPmq3yc3fXda9UfF8vDq4UPUWR4prTaBvCWYJniPekqNhppKCJQi3RXrLVE0CaKXKI1+0UeRv6Ber0fMREsIZjaLj5HZIsVmsclM2iSUQU5ZlrMxiWHinrV+XNft2JZtH1JKiIhJOiEgBH6FgAjmV3DImwtIILzxxsHmjeuHd4eD4hfa6LnWqkaNxRFKNTWK91VVUmvbzgBRLn3IJDGGjNaUof4S02Sj0YjSLKMlUmRHR0ddLaaqapRzGGJKIaB+bFEwmhWnzvt+62wRQuidntbpnTukSDohIAR+hYB8KX4Fh7y5YARisT/+jPL2zTeu3SuGw7u9LJtnWVorrbx3DvWXkuLPIa9Wa4qySZDq6vVy0kpDONwN8yynyWRKRb+gsizp9HRG8/m8K/bHNJvW+qsUWZblnJjEEFHPOlfYoHpluc6Wy4ca46QXAi+JwMVcrQjmYh432eq/JuD398fl1SvXHhV5/gBpsnnR75fM5GL9ZRuvDJsv6PiLqERrRVEozIw6je+aQepsb7pHo9GYbOtoMV9CMqfdjZeoteCTmBTmR3qM8jzjPM81scqDC/1g26Jtm7wsVxrRDJN0QkAIfEVABPMVCnlx0QgwIwdGFMbjw+baW2/MB8XwZG88no8Gg41WbBHCkLX2i6jkFAX8JdJiBqmuHiIX1d2x71GnidHMYDikohgQIa6JUcwcUpovltTULSEdRtZ5IkzL8x5leV8jTZa5YAvr3XC5nA+YT7s6jEiGpBMCXxEQwXyFQl68RgLP/dFRMv3+od3LknJQFMvDw8PT8Xi00No0cE9QSpFHqizWVtbrNRnUXuJd+XEYP9RBMHGYof7Si7UZRDMOMllCLlEyFWo4trVUlRVZ6xDB9KlfFIpJZa11g6qp97ZNPW7bJCMi+T4BgvRC4EsC8oX4koQMLyyBmzfJpVzU09F4cXi4f38wGDwwRm+1Ug7DEKOUeJf+BoKJO5mkCQr6KWltOvlEycTXUTJ5nhMCFVqg2B+vJmvqphNL/cUwgYAwn1JGpxR46F043Kw3V6rQDu7fv5+SSAYIpBcCjwmIYB5zkP8vMIEPP6RQ96gtxuPl4ZUrd4pB706amHmWJk2SGOS2AsUbLmMEg3oJKcQfeUx1IWqJcmmbFumygOgmQfqsT1obWiwWNDs9pbppujpN27bkkG5jpVDwNypNksSkZmi9fbMq6zdd20y9H/SISKNJLwReHYFz/EkimHN8cGTTno7ABx+QX63I7k/G6+tvXnnQ6xX30zRdJknSKMXIkNlOMKvVkrqbKJHy6vVyiqkymKW7hNl/ced+vGQ5Xrq83W5pDsmU5RbTLfkQL1gjQkqOtNacZlmSZukAYw/rprzqXTspadn76KP7hqQTAkKgIyCC6TDIfxecQLh1i9pskm8no8k8TZNZmiRrbUztrHdVVUEsG5rP53SKqCQ+c6yHekt8NlmMSBxqK967KA4aDIadeGLEsoK14uXNVV2R0ooM0mOEjrEQ5GT6/SJnCpPGNntV04znJ+tiMFhqKfQDkvRCAAREMIAg/Xkm8O3bhqgioPnx+EZz+Oa1dZKkq7yXr9PUlCj0O+dsiDdalhDNfL6gzWaLNFdG8aoxoxNCFEIxglFK0XBYdD8yhuUo3qC5WMX5N8RIqyVZ0g211pRlmcqzPMXCA2vdxCJFVlfb4XrNGREpkQwoSL/zBNTOExAAl4bAdEo+z7MmLcw2L7J11ku2JlEtAo6gFAfnPK1WGwimQrSSUpYXhDwXaWUIQiClVCeXKJk0Tci6FrWYGS1Xc0wjwrrJGIPXirM04yTBG+LcOz+0rd+vq3LPZ00PQA0ao0kvBHaagAhmpw//5dr5uiY/GFCdG70ejPLTXpHNWIeSOT6bjEMUzGZToR6DGYOGLDJKkxxDRDGxxsJEPdRmBoM+himCGEez2QnSakfUtBXFR88w5lGIZiAjeAuhDCmkydTQe3/Q1NW+reuCiAyaQpNeCLxWAq/7w+VL8LqPgHz+mRGIlysnG6qyQs/390YPin72EHJZeW+bELyPgim3DW03ltoGHxsSStMeWkYBggnkKUkN9fo5FYMeKR3odPaIHj66h8hnTk1TkkNUE+el2AWllTIZsxk5F67UdXPoSlvM5/MEk6Ei/C+9ENhhAiKYHT74l3DX/cRQ3e/ni729yb1eP7unDS2Upu6XLh1SZFXVUpRMVVrIgihJsq7FOkwInuIDMPMsRX2mRyZRSKet6PT0mOaLGV6vsYwlZiaNFRuTsNGYS5u+d36vrOxe7Wy/qqrk448/ViSdENhxAvIl2PET4ELv/tc33tMNaiZJf3l4de9ur+h9luXZPMnSWrFySGNRXVvalg1ttzUiEkdaJ5SkaSeNgCiG8Y1IUkP9okc5avjWNrRar5AqO6XlckHWtqSNjkV+tB5DUFqzym3jR3XiuOiTAAAQAElEQVTZjKuy6bdtm+R5jjWRdEJgpwnIl2CnD//l2nlmjoGIn94Ylm+9de142O89ynv5Ik+TUim2zrkQb5zcbkukvNbd41+U0pSYhLwPiE5clyozEMhgUFC/3+/el2Wcf0XrzRqCsV9AY8I6EcFodCb1IQyw/qG1ob/dbrPT01P5bpF0u05AvgS7fgZcsv2Pkrly5YY9PDzc5EWxKIpimfWyDStqYhWmaeqw2W5osZjTZr0mxj+jE3LWUVu33dOUlTI0Go5piBYF1DYtbbclUmtld9NlnLeua0KkwiZJOEnSBBh7ztnC2Xaw2bQ5pKQxTnohcF4JvJLtEsG8EszyIa+SwGhUusPDg228m38w6M/yXn+ulKp88Nba1lflFoKZdakvCImSJKbIFDnnIQ2LqIWo1+t3EQyz7sZBGFSWFTnru2inbS3F+bU2nKaJ1kpnFHiAT5gglTZumjRDyk3uh3mVB14+69wREMGcu0MiG/SiBE5ObrrxuCjTNFvs708ejQb9Y6XVmsi3IVikyUqaz+dIk60oCibLMoppsvg6RisW8jDGUJpkmK7IIroptxVSanUnHyKGXBxE40lrQ0anShuD//TABX/QNO2Bc3VBRAkao0kvBHaSgNrJvZadvtQE3n+f3N4e1cPhYHFwsH+/KPr3teYVdroN0ELTNohelhSfSxbTXVpryrOcEgglRiUWUYrWCWUYl6UZdMKYdwMhbchhmlKaGDk3xZo0BAO5KHQpEw9sY6+sVpsrTeMHx8fHKT5ToUkvBHaSgJz8O3nYL/1OB+xhOxoNVm++ef1u3s/vaq26y5UDxTxZg5rKhjYo2sfHxwSPlFh/QAUas8YcRBqCybMeDYohJSal1WJN89M50mWOtDIUZZQkafdaa81IkcVoZVjXzbXNZnPN+xavsxTbId8xQJB+NwnIyb+bx/1S7zVSXd2zyW7ceLt8++2bJ/1+/8gkaqkNV4QYxNomNE2FmsoWktlAGpZ6eQ81lwExa8Q4RIxhmuY0Hk0wrU/bzZbmswWWqci5QEYbShHxGKTSVNQLXrBSfWvtHiSzX1XNcL2eZ3/yJ3c1SScELhSBs9tYEczZsZQ1nTMCxgxjLWaLv/0r1Fk2idGV97Z1rnVRMnVdIe21pLIqKUO0UhQDUioKJsY5AVFKSpPJtHvCclXVNIt1m+WK4us4X5qmlJiEjElYa2OUUlkIIT78chRCM4DE8qJI5Dt2zs4L2ZxXR0BO/lfHWj7pFRO4devQ7e/vl1lm1qNBsczzbI1NqCAY65z1TVOjtgJhlBVFWfR7fUKqCxGM76IaQqJtUCB1hkbEiF5Kms3mFH9+2fsQxUJaG9IxRaaN1sqkgbggCsMQeLTdrgbelwmkwySdENhBAiKYHTzou7LLVUV+OOzV42K4Pjzcn40no5kxtEWaDMV+F1rbIPW1oRjJGGMoy3PIwpCDPGpELPFS5CRNkTrrU45p3ns6OjqiR4+OOgEpyAVpMWJWbHSitDaJMTrHcBCCm1ZVOW7boxy85TdiAEH63SMggtm9Y74ze3zrFrkkobo37C32DvbuDQa9e8rQMlBovHeubRuKd+dvt1tixBhpgpRXklCMYhxkEoWSYBxqODQcDLvxJycn9PDhQ0QzFQWIKDYiJoZkdNeZTGs1hJwOVqvNflmGHhFpNEaTXgjsFAERzE4d7p3bWX9wQFWS5CcHB9OP8zz52LA6URyq4B1SZFWIlypvNhvCW+qimCynNEsJ9RSK0UkC4fR7BU2mU8ow7fR0Rg8ePKD1ek3xcmeIBEV/RyEgOQbLKKVTZj201l4ty+2VpqkGiHoSkJfvGiBIf8EJPOPmy0n/jMBk9otDgJk9ttYiTbZ+55037yHN9XmamlmaqC2rUCOGcZBAqMqykwTkQFmWUYaopQs3AkE6CcW7+kfDMdJkPdpuS4qSmaPgv16tqUYdxzmHjyFSrNAhV6a4aK07QOrtAFFSkaZpcvv2bdXNJP8JgR0iICf9Dh3sXdxVSCb8zu/8VnP9+pVlv5+f9Its1utni8RQScG1tq1jJEPOWopfhiiXNEkpdOkvTyjdQywZDQYFhnk3fouI5+TomGK6rCqr7qKAyJYVMwxjAnHPejsp22ZaO1uc1nWKNFtcfZxNmhDYGQJy0u/Mod7dHe31rts33rix7vWy0+Fw8KDfz46UopV3trFt65u6phJ1mKZpKDGasjQhpoC0maPYxdRZr9ejHNENIRVWIoo5OTml+SzeeNkSpEJaa7SENWZWxmQo4Qx9CKMQ/GBxetpbLpc6rkuaENglAmqXdlb2dTcJvPceIRW2qSCB2bVr+78YjQafMYel823rnPVIZdFiuUBdZQVZMMUaDAyDyMSR+yL91aXOIJgA8cSHXs5mM1osFoQIieK0NE0xTBivVZIkqVK6x4EHwblRu1oVZVmKYHbz9NvpvVY7vfey87tCwK9W15vhsLe8du3qPaTK7jH7pfeudq6xdVNh+jJU8YbL/HE6DIEI+eDJ2hZBS+jqMIPBEFFMjve+uxcmCsbG1BrCIa0VIT/GWmuFf0Ypzpi4sM6P1uv1AIJJQwi8K8BlP3ePwJP2WD1ppIwTApeJADOHDz4gd+PGePvGG1cf9XrpAyK/DKGtWts0Zbm1m80y4DUhuqHp3gT1lvgYsUBt20AogZBao729KY3HY4rRSrzyLAqmquKjYxx51GwQ3ERs+DhCNYbiCvq2bcershx57zNMlPthAEH63SEggtmdY73Te4q/+mE0OmzefvvNeZaZU2PUUmveQjSVtU272ax921Qhy9JOJkXRR8oLxX6KF6L57vVgMICAhnidUY26DSITioJpW9tJiBV3KTN8llasU1aqcMHv1W2755zr3717NyEi+c4BgvS7QUBO9t04zrKXHYHMFUX36JgVCv3LXi9bJYkqiV1T1Vu7LTeBVQh5nnYiiVGLQdGfOZDSTGmW0GA4oH6/h4jFUVmWXwim7cRitCGlFJpmY5LEGDMgDlcQxVyxzIN+v5989NFHqtsU+U8I7AABOdl34CDLLj4m8Df/5ti9+WZR9Xr9xWA0fNQf9B9po1Y+WAQiZVs3tUWkEaCGTjCj0ZCSRBMxerQ4PkonRjdIeXWCeRzFlBQ7DRlprUlrpXQSryczPQq8h1LOHhYvjus6RYpNxXmlCYFdICAn+y4cZdnHjsCjR4+8tUndmwwW169f+2w8Hn6mFM+ddWXTVFVTV61zrce4TjCYTkmSYNnQpcCiQKJ0YhRDFCCYLcU6zGq17qYjYoFc9OMIRmsU+nVOxINANAxB9cvVKjvKc0XSCYEdIfDFyb4jeyu7udMEPvjgA2/M1fZwdG3xxo3rnxXF4BeoiJxAKuu6rrZ1U1ZNW7eA5IpBP0SRGKMgD9+lxBCZ0HD0uA4TxdO2LcXLlWNrmiY6h5gZglGslNJKqRStz4GHnv1AN00+lvthSLrdISCC2Z1jLXsKBbz3HtmimK5vvHPzrs7MpwhpjlvbLOt6u6qrctO2NQr/oc6z3Pd6OUETnVycs6RQxI8psslkTMWgD54Bgjmlo6NHFFNl8ZLlEEKUDEfFMHOCQCfOOOAQRpBQgWYwDzJmWFx6IXDJCYhgLvkBlt37awL4gx/Q/FtvtdVvv/vmST9PPk9y8ymSWXcRjcy25XaJwv2pC3ae97ISgnFJYrAMURRMQDElXqIcHxszGY8pzzOKD8uMj4yJw7quEe0E0lqT0kpprRKlVY8Ujaz1+5u6nuJzcmyRCiGIZABC+stNQF3u3ZO9EwJfJ4Bow2ZZsxnkg4dvv/X2j6aT8Y+dt4/W6+Vss15/7qy9l2bpstfr13maeqNVJxiLlBiCIIglp4ODg+6eGEQkNJ/PablcUfxlTIgjCoaTJI1XkhmtdU8rPQ7OXd1uqquIcgZ3795NsVUKTXohcKkJyEl+qQ+v7NyTCHz3u9/1f/fv/t36O9+5Pvsbv/Fbdw73D36qme8gSvl501Q/Ze//ymj9M9RfPk+SZJmmSauV8oh+SCtN8Zlkk+mE4n0xiEhotVp1LT6jLF5dpiGkJDGM5bTRJlNKDV0Ih42tD+oQ5HLlJx0UGXcpCXy7YC7lbstO7TIBiCJg/0NRXK1++7e/8wjRyCeorfywl6V/YYz6C6PVn6VG/QkH/+eQxYM87217ee5iSixJE8qQGhsOCur18y6y2W43Xapsu93ivSMIhdLu2WSZwvwpLFN4H/Zaa/dQ8+kjDZe8//77kiLDQZD+chMQwVzu4yt792sIRMn843/8+83v/d6/t3jnncm94bD/k+Fw9Jf9vPeTpKd/bBL+gVL8436e3yt6/VWaZhbRCGlWlJgE0UtBg6JPkBHZtkEEs6T1aknOthTNERtEwylCmTRJc6N4xIHHIegCabL0zp078t0j6S47ATnJL/sRlv37JgLu8PCw0nrv5ObN6z97++03/uqN71y/0yt6n7HiO0apTyfT6b3JeHKamqSBICh4FPGZqej3aTQYUL/fo3in/3q5oMViRm3TYB4P6Vjy1nOiE52ZNEtNWiTaDLRSRVVV+XK51N+0YTJNCFwGAiKYy3AUZR+eiwDDDGj2n/2zf7j9T/6T/9vJH/7h//rhb928frx3ZfqIbHigtbk7Ho5+XhTF3TRNV0Zri8gkaK0fC2Y0ovFoSBnSZpvNCoKZk0UEEzcmeE8UAiOKUQk6o00fy40UopjNph360SgJmB7nlSYELisBEcxlPbKyX09NAJIJmNnduHGjuXnz5uawKJZ5zrM8T+/lefaTLEl/mmf5cZZmiHaUM0ZTH+mxeD/M/v4exSgm1mEWi8c/QIb1YXVdj0AIimGFrFrSy5J8aL073G7Xe+7kpIc5tEgGFKS/tAReSDCXlors2M4RgBQCmkNrsfP1cDjc9PujWa9XfJ71ep/3er05ZFNqrRzCEkJQQgUks7+/T5iX6qYmpL0IBXyKV5ZBHKSUQvpMYXbEQkmSaWMGHGjaNPW0LEMnGHwWgiL8L70QuIQE1CXcJ9klIfCiBJDfIlvXtlLKLFE7WfR7vVWWZ3iv3JcrT9OU9vb2aDIZk3ee1us10mQL2mw2yI4F0kilQVhRMgrrSBD59JhpBPmMkkTnR0dHCdYl30FAkP5yEpCT+3IeV9mrFyDAqM1gcZdlbZOmeqsTs06zfJ0m2RbCQZRD5L0jpVUnl8lkQsaY7jdiYppsiYK/Rw1GIYLBeiAYYrxOjNZ9Zp4QqUmaJn0IKrl9+7Z8ByMkaZeSgJzcl/Kwyk69KAGIIDjn4AnfIhKpjFYbrVWpDQr9ENCXabDBYAjJTFGH6XdRS3zw5enpKYr9FmJhwjpig1+UMYnuIYqZJkk6dY4Gs1mT9ft9+Q6+6MGS5c8tATm5z+2hkQ173QQODw+dMa6BTzZK6RnaHJKpIJ9onoDqChWDgsbjEQ2GA9Ja02KxoCiYtm26ze8E4z0rHf+ZXCk1UoonSvkhkctR25HL2X+KSgAAEABJREFUlUm6y0rgZQnmsvKS/dotAr5tUwhGr4j8I+LwSGuzMsbUkIkziUHk0qPhaAjJjCnLUop1mPl8RlVVx8ila97Fy5WxpNYpK1UA4YiIR9Y2Beo1BjUZJumEwCUkIIK5hAdVdunMCPgss421fh2YjrRSEAwvtVY1s/Ja6+5qsniZcqzDIBqh7XZDs9kcwy21bUvIsREiIIZEYqSSIvoplFEQDE0gmFjwz7C18nRlQJD+8hEQwVy+Yyp7dHYEfFlOGqSz1krxMbM60qyWeF2hodjP3SfFS5an0wkNkSarqormiGDW6xWK/hUxZlGa2XunrXWp1jo3Jhli/B4ENFVKxcuVDVaEOfF/7KUJgUtCQARzSQ6k7MZLIRCuX6d2bPJNL8lOWKtj1noGSUThtPhEBCaejDFdimw4HHaF/s1m29Vi1usNBfzD/DGSgWRi0KPyRGvUX8IBpLPvnC6Oj49TrEu+i4Ag/eUiICf15TqesjdnS6C7w38dkirVGcSSHGmtTph5AbPUIXjU8F1ANEOjL+owMZppUeCPV5PN53MK3pNGKg0zRskovE4hJAiGDxHRHDZNPcwyFG+I5Lt4tsdO1nYOCLyGk/oc7LVsghB4CgIQSUDzabpp0mF/BTmcpmn6EGmtE0hlSxQsWgxLUOzv06B7+GW/W/N8vuhSZdZapMm4G4d58X3jlJXq+xD2IJ19ZjtcLBb53bt39RczyUAIXBoCOOEvzb7IjgiBl0JgubzhqspWWZbMEaHcN0Y/4K4WoxtIxyMioSzLOsnESCZDQLJaLen0dEbxFy8hqS6KgZgUNtA473qQy9hTmDrHoyzLemgiGMCR/nIRiCf85doj2RshcMYE3nuP/I0bo5o5WSWJOYJQHkEsMaKpidgjmunqMPFqsljs7/f73TPJFos5VXUdU2MUO0iJQyATfMiRXhsiwTbx3k4Xi8Worus0hPCtV5PF9UgTAheFgAjmohwp2c7XScDjw22WqS2il1MI5iTLDGSjKmYfb7okhW9SnmcUH345Ho+7yGW1WlFVld3lypAHVkEMMcU6TALR9DFuhAhnH22KiXI1GSBIf7kI4GtxuXZI9kYIvAQCAeu0StWVMYw0GZ8miV5orbaQRMtMsQ4T8jyn6XSKgv+IYrctS1qv1l/dExPH8ePOKMU5Xg699wdt2+6v103x8OHD5MMPP5TvZAQl7VIQOF8n86VAKjtx2QhABFEwPkmSWutk5TjMtYmXK6slpiFNRk5r3Qkm3nA5Go0IUQ61TUOz+ZziFWVIgRFk0jVELyjHmFSxHiIrdtBW7rBtmyEElV65ckW+k5ftBNrh/ZGTeYcPvuz60xOASEKFSj+R2iasFkabeCXZjJm+vJosJGlCjx8bMyIU7bsHXs5OT+nk5ASpsuoLuQRidFqbBBIqKNC+82GfmYZt2+bvvfeefCef/rDInOecgJzM5/wAyeadHwIQjNc6rY3pLbWON12q4xD8JlBo0LwxiobDgkbjEfX7Ofng6PjkmB49etQV/Z1zFBC+wDAK0ZBJszRnRRMf/J61flyWZf/27dvmOfdYFhMC546ACObcHRLZoPNKYLFY+PgbMZyZtcmSI836iJjigzAbj1o/MxPSXDQYFBSfrmyM6e7oPz4+7uowXwpGK8Wo4RhEQbEOMyIOKPKHCQQ2xL6nkJBCY7yWXghcaAIimAt9+GTjXyWB999/32/39lqT0sZwckyKjxSrJZGqfEC4go2JUokPvYy1mCibzWbT1WC2222XMoM4CAUYCCZBlkznWqmBUnocgt2vazcZDod5XA0ao0kvBC40gQsjmAtNWTb+UhD4Y6LwkMgGpUqtaWaUOlFaLZXiLXbQogVmplh/iZcqxzv7GxT6l8slRdHEQv9jwXDslIZi8F9PM49C4D3n7BTz97GemCYTwQCE9BebgLrYmy9bLwReHYHvQTD/HyIXkqTiTC9Z8xySWKBtFKsG1ohPWMbkhL68XDkKJUYv8Z6YOIxXkmE+QscoyGitdKoTUzDTHqZBMq7AtARNvpuAIP3FJiAn8cU+frL1r5IAc/ges+9VVZtSvlFklky8QFsp5oqZLYTitdYo9g+7Fl+3bUsxioktviZ0mI8CIVumdYJlC8hmCsGgqf6DBw/Sjz/+WGG2M+plNULg9RCQk/j1cJdPvcAErl+/7obDpAqBUeCnGWQxJ6YSQ+uc69JksQ4TU2RxGHd1sVjQ6elpd4e/94G894T54SRKlNI9Ih4jQBpjfB91nAT1G/luknQXnYCcxBf9CMr2vw4C3tpBgwBkTcQnSvEJE21C8C0E4QldmqZUFAXFWkx8HaOXKJiyLCk+YTm2AEMppTQrnSGaGRKpkXN2gFRajvk1ViO9ELjQBC6DYC70AZCNv3gEPvyQQl1Tq5Tb6Hg/DNOxJ7+CXGqIAwPf3ckfBXNwcEAxkolF/ni58nq9pljsb5qWnHOowxBWwalSVBC5ETJw8YbLPjoTBXTx6MgWC4G/JiCC+WsW8koIPBWBDz6ATVYfW2P8Nk31CSopx8h3LWGWCtJwWElAmquLYKJg4qNjqqqi+XxOUTDxdds25KxDioyVYpUwcR9vhsiwTdq2RSTj4q9capEMaEp/YQmIYC7soZMNf40Ewq1bt1rUSba93uDEGH0EESxQQ9mgtUQctNYh1l++fLoypNEV+pH+6h4b0zQNWWeZiBRFwSidMasB3u9ZG6ZY/svLlRXGvbxe1iwEXiIBOXlfIlxZ9eUkwMyxkO+TJKmLIlklWs+MSU60MXOlVIWQxGmtQpalNJmMKUYwWusuNRajmNiiYBDxECIeDsFrpThT2hQuhL22bSAZ+6Vg+HJSlL3aBQIimF04yrKPL4VA27a+rlWVJP1F0R8+7OW9ozTN1sboBh/oo1RiHSb+ymVRRF8EOjp6RA8fPuiimOAD1UiVtbZF8KISCKrPxBPUcyZV5fqLxSK5ffu2fEcBU/qLSeCSn7wX86DIVl8MAjdu3HCTSVanqV5nWXaaJump1mqDaARpMgqIZrpnkxVF0dVj4vv46P5Y7I91GOcdWWvJOqdgGINle4EoXqo8CSEUs1mTodgv39GLcTrIVj6BgJy8T4Aio4TAUxIIEIQNgZAW88sQfFfoR+oL47xnZkIa7SvJGGO6In9MkUXBYFlCiowwP+PzDBPnFMLIexojC4d6jMuXy57GNOmFwIUkIIK5kIdNNvo8EPjwww8DaimWqKmwPSvUT1aIQLYQRAPpdIKJUonF/liHQZTTPZMsCubL+2EgFyxKjOhGM6MOo+LDL9UYhhqX5WbgfZmEEDjO9KqbfJ4QeFECIpgXJSjL7yyBDz74wK9WK7ggxMuT402XiGJC/H2YGlKI1yB3zyVDmovis8liqiyKJQqmqqoueonwtI5uIaOUzrTRhdbJiChMnWtHw2F3ubI8vj+CknbhCIhgLtwhkw0+RwTCrVu3LMRRQQpLfJnmiEKWitUG2xjrMLHQ/9VPKccbLq11iGK2tN2WVNcNMmJEWCZGKDoEnyrWPaPVMHiatsGPESH1iEiergwI0l88AuribfIZbbGsRgi8IAGIARkx6i5XTop0wUadJtqcGq0XRFwSEdJn1EUx4/GYhsMRKaUglhqS2VCMZkKIq2D2PqARghmVGpP0FfPEOzfVutc7OjpKsC75rgKC9BeLgJy0F+t4ydaeMwJRMkh32STPN1mezHRijiGRU7QNpnXPJsPr7nEx8XLlWIeJUkFqjZbLJVkbHUQYOnbOaiyDKEYVPtCUXJjUvirSNJXLlc/ZcZfNeToCIpin4yRzCYFfSyBerjxO00oHs0yS9KFO9CNIZUXEtUcHaVAs9A+HQ0QxwximdI+NiQ+/RAoMabIAwVjUZDxTUIlS3EfObIqYZkptKOq6TlHHOU/fVZJOCDwNATlpn4aSzCMEvpmAhwSaNM1XkMux1uZIabVipiiY+GwyipHLYDCkyWTSXbYcI5iTk1OqqjqKpWtwETJjlDDrHl6MmNTEMQ23Ww8/9eRyZZLuohEQwVy0Iybbex4J+MPDQ6TDaAu5nCilj7VSS2auII3u8f3xfpjBoKD4bLLBYIAi/7b7fZhY7LetpeADMcUMmUZBX+VEakjEYwrcXa58/75crkzSXTgC6sJt8SvYYPkIIfCMBALmt70elazDnFU41UbP0dZKcUPE3dVkCEM6wcR7Ytq2pdVqSSvUYaJknOs8xKj5a9RoMixTQFDxqcqTyrZDNXTphx9+GKcxSScELggBdUG2UzZTCJxbAhBBwMb59XrdZMyrJDWzLElmRuulUqrEdIsW0jSjvb297p4YrXV3FVl8dEy8LyYKB+tg55z23iVEoQeTDNm7iW2bsWua3s2bN833v/99+c4ClPQXg4CcrBfjOMlWnnMCUSBFUdg0TbepShdJYk4QwZwSqS0zSvUheGM0xeglNmMMNU1Ls9kcbUao4aDQ7xiiUW3rDCIZRDE0cCHsBe+miXN9pNaS7373u3y+UcjWCYG/JiCC+WsW8koIvBCBqqogEdMkSbpCLeYoNla0xkobj46Zu6vJICJKEc046yGXOcVif1lW1KIWU9cthq3C7CkRF+TDftco6S5XJiL5zgKC9BeDgJysF+M4yVZeAAKLxcJnWdYYE7ZszAw+mSnmeD9MgwDGMzPleUb9Xp96eQ97xLRYLCGZBaIZC48EyMXidRsfDZPAJX1mPUGbIvoZNE0ToxqFBaUXAheCgJysz3aYZG4h8GsJvP/++76u92zTcN1W1cZau2HFpVLcMCuPegwhuoFkcur3C0IKjZarNc0hGRevImNN1jmy1jGR1kijZUrroTJ6jNHd5coPHz7Uv3YDZIIQOGcERDDn7IDI5lxoAuH6dbLec4UayooDL5k0JKNqBC9Oax1Qm6Fev0fx0TE9RDJlVdEiXklWloheWnLWkfeBGQtiHTkzDznQtG2b/XVTjtu2zUIICo1JOiFwzgmIYM75AZLNu1AEwve/T+5LwQTFC+KwhgkqIo5XkvkkSUKMXg4O9jvJWGspPjJmsVjQer2J0QsxOu+98T5EmQwhmj0X3NV2Ux7Oa1V8TIT0GWG1dLE62dqdI6B2bo9lh4XASyIAL4Tvfpf8wUHWpCmvtaYF0mJLIo6FfkQx7JhVyLKU4uP7x6MRxS7eBxNrMav1OkYvxKwYktKBKMHrHrEatY0/3NbVQXDrYkhkPiQp9kd20s43AXW+N0+2TghcLALMHJDGcsPhcJuodKm1mkMyCwpUBh9ajw7VFRpCLqPRmBKTdKmx5XJFK9RjIBXSxjApVj5QEkhlgWnQ2ma/LLf723VdZETJB0RM0gmBc05AnfPtu0CbJ5sqBB4T2Gw2TilVoUi/UlqfKqVngcM2BN865wJDDfFKMkiI+kVBmN7JJUrGIx8GwWBFcS7SEE1KzH2MHlPwY6bQr9frFDMoNOmFwLkmICfpuT48snEXkcCtW7d8ljX6A2QAABAASURBVGUNpQppMnPMik6YeBNCaK2NQQxCkzSlYjBEqmyPYk1muylpuVh1NZgoHGYmiIURyBjNKlOKB8xqaCCYpGlEMCTdRSAggrkIR0m28aIR8KixtMYnW631DMI41Uqtkf5qvA8+7kyapDQoBrS/t0/xxsvNdkvxsTFVWRGiHIqdYmatlcZ/GbMaaKVGAW2xWBQff/xxAmHBQnHOi99kDy4nARHM5TyuslevlwBc8vhy5UTpuWY1gyAQzahKKba6u1w5QQRT0P7BAQ0QyWwhmJOTk+6S5XhXP+RBShkoRhnFnJnEFEi5jYP3e6jxjIkIpRiSy5UBQvrzS0Cd302TLRMCF5ZAFIwrCkYdJlmS1nOTGhT79Vop1cAaPkomz3Pam067HyFrm5bm80UXxaxXqy6KUVphVtaQU8pK9ZU23T0xZdlMqqrKQUejMZr0QuBcEhDBvIrDIp+xUwRghSiYrg6jlF6n2sw1Cv2IQOJlyxWEYQEkJMZQvOEyFvvjApvNlk6OTyGZObWtJawn9hrzplqpXDENrXV7ZVlOsa4exhs0EQwgSH8+CYhgzudxka264ARghlBVBzbL+qXWZqWNmTOrJZGqsGs2INcF+aD+MugimFiTsdbS6emMjpEqQ4RCzjpGU5jVMKmMWRceKTJHYVrXvpjP51LsJ+nOMwERzHk+OrJtF5rAjRvkjUmREgtbjnJhWhGFCnKBS1yIUUtMkw2KYScZpTTN5zM6enRE6/WamqZGa8m5+JxMNkiZ9Ylp6rzfd0yDWdNkd+7ciRHOheb0LRsvky8wARHMBT54sunnm8Dt27dDnrsWlinxRVspxUtmKrHVbQjBM14kSUK9fh+F/gEliekeG3Nyckzr1ZpisT/+TkzbtooZglG6R0pPlDJ7ENXEVlWx3W5NCIGxKumFwLkjoM7dFskGCYFLQuC9997zkINNAsW6C9JjvIQptkpRjGo849untaIsTTrBpFlGm+0GNZgZrdYrCKakmCpDPYaJWetEZ8Yko8QkU2Leb5smXk0W02QskrkkJ80l2w2c4pdsjy7Y7sjmXmoCAYJBRosqSGWJL9sCkQjSZdxACJ6ZgjYKEUyP9vf3aDwakrMtrTdriKWkGL00TUyROXbOGQqUIU02YKWmIfiDetvstcb0iEijMZr0QuBcEcA5f662RzZGCFwmAuH69es2z6nSWi+1Ngut1YaZ60DBMoeAtFgYDgu6/sY1unL1kJTWqLs0hCINQSpdw2tGFGPa1mXBU6FYTZz1V5qmPuQqDB4+fJh++OGH8l2+TGfOJdkXOSkvyYGU3TiXBGId32k9rdM0W2nNUTBLpeKvXIYGW+yYKaRIkU2nY9rbm1Cvl5H3vns22RppMu8dZiO2rVWttQkR51jpEO8PbesOLIdBnufplStXdvC7TNKdcwJyUp7zAySbd3EJMDNcQD7L6kbrdG0MzyGXuWJaIQqpkNOy3tqAIcSS03A4QBsSRETHx0f06NEj8sERohwMPTlrVQghpRAGrbMHddscMLWD2pi03+/Ld5mkO28E5KQ8b0dEtudSEYiSOTw8tPj7XxKZFT9+bMwCO1mhpmIRrQSGYbI07Z5NNpmMKcXr+Fyy45NjimkybTScEuJrRRQSrAM2UROt9NQFPQ5r2y+KQq4mI+nOGwGcsOdtk2R7viAgg8tDAFFM1iilNkQ8R+kFUYza4rUlIs/E9FgwBU2nU0QzPaTIVt3VZM5ZRDQasxExOo3OGJOlSTIwiZmk2ky2dj1qmjwjIo0IhzGUXgicCwLqXGyFbIQQuMQEPvroo9CiU8pstaZ4R/+cFXeXK0MInqEEgwm9Xo/is8kGg0FX6F8tl7TdbrvXmK8TDBFpZk6VNoXRyaRp22uL2fLKsjke3L17FzUaku80IEl/PgjIyXg+joNsxSUm8P777/u9vT2bZVyFoJbKmLlBNMNK1dhtx0RIkzFlWdZFMOPxOMqEtmWJKGZOi8UipsfiOAQ/QSOtliql+lh+r67bt8tN9Va13U7sYBCjGIV1Si8EzgUBORnPxWGQjbjkBAL2zyLyqJTSS6XUQmm91oorfAGRJgteKRWyLKVYg5mMR5QYTXVVUbyr//T0tLtsmYgJgRA3TWOstblt3bipq2ubcnN9U7ZTXtjenTv0OJ9G0gmB108A5/fr3wjZAiFwyQlEwbgomDzvPb4fRuk1syoxoSVGHUZxd7lyjF4miGBiTQYioYcPH6E9pHjTZQie4p39m81GVVWZllU52Gw3+9tteeiqcrrdLgfb7ZG55Cxl9y4QARHMBTpYf72p8uoiEYBY4BHyZVm2zvmNehzFrDB+C7l098MEdKjfU/HFc8n6/R4mES2RHotXlCFyIaTGIJom1mTYWpcE73rBhZH3bhICj0NwBdFRilXFy5mRebtIlGRbLyMBEcxlPKqyT+eOAGQSiqKwxmRbTbzyFFawzgYWaEIgRxS6OkwSH36JYn+8JybPM6qbmrZfFPohFaTKWjRk25RSKPInJjE9o81AKzUIwRf9fj/Fzms0rBr/Sy8EXiMBEcxrhC8fvVsErl+/7opCVUxuEwKtgvebQKHGl9DiNV4GgjcoiiWmygaDgrxzVEIwMUVm27aLYjAPG4Q7aZYkaZL00jQrVGJGlsLA+ywKBqvcLbbPsrcy76sjICfiq2Mtn7TjBB4/vj9v20BVcG7tg18zcRWgEe9d8B6BDAXK4Ii9vT2aTqakmKmuaqq2G0JBn5iZEOVwnucqy/Ikz3tZr5f3M52MmHnok/g4GWKgjg0D6YXA6yMggnl97OWTd4zAl4/vV0qXnsKSfFh676vgfYv0lifIhdEgEHocwQyiehDBbGi72VCMYqJw4nSlFCOIUUlMkhnTh1Imzvox1SE/IoqFfhHMjp1f53F31XncKNmmFyAgi55nAuHg4MA6F0qkyOaQzMwHt0Hs0jKThzO+qMMYik9YRmSCgn5Nq9USbUV1VRGz6u7sh5hQi2kV6jiGmHvOh4n1btp4VyBHltwmUucZhGzbbhCQk3A3jrPs5fkgAB+QTRJXpqmZac2nEMWKgodwQhfFBAoBkQkNigEkM6AsTcihDrNcPpZMjHJQ1CdEPeSsY+yWRlSTheBGrm3HbdsUzdFR1r9zR77bgCP96yUgJ+Hr5S+fvlsEomDgC1f1++nMmOSYmWfMtGL2NZF33tmgoI1Y4I+PjYm1mCzLurv5T05OKDhPidYQTMDcDvEMaQ6UudYObGuHIfi+MSbFMvLdfvZzS5Y4YwJyEp4xUFmdEPh1BJg5psD8/v5+nWXjZcL6FLI4YVZzLIMohrooBvN1T1QuioImXzz8cr1eU7wfJtZhEPVAMJ7gIVZKaaVUysQFajpD5WlYVb4PwcjTlQFV+tdLQL3ej5dPFwK7R6AsS5fntDF5MsvS9ChNzIlitYExWqIACREpfDNTpMdisT+KJt7BH59JFkUTXzukzSAixnLGaJVBMn2k1hDBhHFZboenp033XLKA1e0eYdnj80IAp/F52RTZjpdNQNZ/PgjcvHnTJUlS9XrJMuvnRyZFqkypNQWCYLh7unLc0iiY+GyymC6Lj41ZLOZdqmyz2aDAb6GiwMQhFvoTyKYHOQ2tddO6bsdELgpGYz2MJr0QeC0ERDCvBbt86I4T8NPptEWtZJMn6bFR+hgWWDP5Blk0D1FEeRAkRHvTCY1GQwil6eQSH3y5WCwoCiemylB3iY+N0Yh+MiTLihD8tG3bSdsGCEcuV97x8+y1774I5rUfAtmAHSQQi/0W+11qZeaG1SmMsibmipni+BCCJ+S+IJcRjYZD0kpRXVc0n8870UAi5H2gpm0hnxbf45Awqz7WOfHeTpxqe6enZD76iDANY6V/QQKy+PMQkJPveajJMkLgxQh0gmEIRbFeBQ5L1FBWeF9itUiTxWeTUdDaUPzxsdFoRP1+dAfRcrnoJGOthWA8xXtj0DgEQilG56R4HJjHiinfbpem1yMER1ir9ELgNRBQr+Ez5SOFwE4TgEjgAPaopbRGhQ0kA8HwSjFvmLhGNOMACIJRlOf5V5LJ0ozW681XEQxRIItiv3WeKbCGpDJmNcSyI+W5n2V12u/L/TDgIf1rIiCCeU3gz9nHyua8BgKj9chx4FLpsNJGLWGIFRNViEYshl4p1dVh4lVk+/v7NESqLF5BFm+6jBEMEeOfQmNG/QV+4lQRFcG5EZEfOOfyXq+nSToh8JoI4Hx8TZ8sHysEdpzA9fevOz3QNRtea1YzRDZzlFW2RCGmyWKUQ0oxZVlG8YbLmCpzSI0h8ul+eAwCIa11lBBDRpoVp6jLDDzRyHs/blseYNkkhKDQeMdxy+6/BgLqNXymfKQQEAIg8OXTlTOVbZQ2xxh1DDFsIIMGDZ6AahDOxKvJptMpTSZjzEJUliVFycQryYwxUUBwi9Leh8wHXwTIxfpmv7Tb6cLaHhYyaCIYQHgpvaz01xIQwfxaNDJBCLxcAvHpyuPxuPXab1WiT4jpmDisoJWambs6jPehi1Ji9DIajckkhuIVZDFNtlqtUK6J06M/SHnnE8zfg2RGrnX7tmymvN1GwcQ0mQjm5R5OWfsTCIhgngBFRgmBV0Sgu5oMaaxtbvhEKz5WTCtirmCDNsAU3vuglKJYh4k1GNRUOqnE+2GOj48pRjGIduK9MAzxxMfD5ORDvOFyv6qaPUQ68fKzaCCs8hXtlXyMEPiCgAjmCxAy+HUEZPxLJOCxbguBVGTMAsMZaipLrdSWmBpEMh7y6GoxUSzxjv5+L/qCaD6fU3z4ZUyXxYI/RMPOedRaKCXmPuozU2vbKZbvI9pJ8DnyXQcE6V8tATnpXi1v+TQh8BUBpMFiBONQY6kTn2wSkyy1Nktt9FopronJBoQxEE/38Mse5BIjGUio+32YGMWs1+uu4A/BEESDAIgNk+oh8Bm3zk28V/261umdOyTfdZLuVROQk+5VE5fPEwK/RCBKpqoqSxmVZMw6yZI5BLKEXCrkwiCY0EUwaZp2N1uOxqPu3hikvigKZrlc0XZbdqkyCIa990iTUS8QjZlpYq0fLxan8NIRxgdJk/0S+1fxctc/QwSz62eA7P9rJwDB+LEe10mSrNHm2qg5MW89hRbCiGkyMsagDtPvLleOd/fH1Njp6YyWyyVtNttOMEiRMSRjnLM9RD0jzXrPBr+/besx0mkZdpRDEMmAg/SviIB6RZ8jHyMEhMCvIXDr1i1vc9tqHbZEPGNWM+/DFq2FEDwzIyCheL8LjUfj7s5+QgcxQS4bRDBRMPGZZBaCcdp7n2K5IjCPvbMHTVXuQTg5FtFojCa9EHglBNQr+RT5kMtJQPbqrAh0T1eGGLaQyalz7tR7t4FXasjGYVzAuE4y/aJPo9HjNBnGU1033X0xcYjohUPwaEH74LPg3bBt3aFr7IH3psDGxmK/CAYgpH81BEQwr4azfIoQ+CYCUR4WdRYIxs9CCCdEYYkJU+LzAAAQAElEQVQFSq1Vg6FHR8wKabKie2RMfPil1hpy2XZRDAREAWuJaTK81gFRDF4PYKY95+xeXftiPp+nWJd85wFB+ldDQE62V8NZPkUIfBMBqIEsxFJCMqdEDMHwHEJZK1aIYjhO80o/Fsx4PO6imCQxFK8ii3UYLEtROFFE1iGK8SE+IqbvvJ84FyZETVHXRgRD56bbiQ0RwezEYZadPM8EkOpCuYQ9IoxGKbVKksfPJWPiFStVQTQ2zhMFkmV5F8VEycTX8WqyKJi4f1E4iHzIO6d8CAmTyolpxJrGXtHQ+1Xv4cOHcjUZSfeqCIhgXhVp+Rwh8C0EUFtxSH2VkMwyTc0pIpY5IpMK0nAYF4w23dVkvV6PomD6/V5X4I9RDKZTmmYEERGWYSal8SY3Sg+0NmPER+PZbDMoy7Krw8R5SDoh8JIJiGBeMuBdXb3s97MTuHnzprty5UqV5/lSKXMCaZwSh4338enKHK8mIwV1JEnSCaYoiu65ZNvtphuG4OEUJqU0E5HBf5nSulCKx861+01TT7bbbY5pCk16IfDSCciJ9tIRywcIgacm4O/fv98qpdZ5nj5SSj9C/WQNcTRoyHp58pCIMaarwcRnk8U1P75ceU1VVXaCMaYTjA4hpIpVoUhNsZ6rjWsPvU+Lu0QxilFxWWlC4GUSkJPsZdKVdQuBZyMQrl+/3qZpujUmP4VgUOz3KxTqa+cdBtCL84hQVFeHiYLJspScszSfz9DmBKmQ1pq998o5B5GEHoKeIdJs+8GGvWBs/waRwWYhwMH/0p9DApdnk9Tl2RXZEyFw4QkE7EGst9S9XrLUmlCDobX3rrRt62xrAxQTlFKEWk13uXKUDDPTo0ePCAX8LlUGwXSisdYrWCn1PhQ+hIkLfqK96i2XS4iH5LsP2NK/XAJykr1cvrJ2IfDUBJi7O/ZDlmUN0mBrZrVEmLGCLUpIorE+xjGOWDFliFxiDWY8HnV3+M9ms04yKOIjonFd897GKCaFXPoUaKy1GiPCKZqmybBRCk16IfBSCchJ9lLxysqfQEBGfQMBhmRaRCso9G8RqaxQQ1kx6zVTqCl464PzBFvEHx4rih5Np1OK0Uz88bGjo6PuKcuxJmOtJe89UmUu8c72leIRajETrGu43fp4ubL+hs2QSULgTAiIYM4Eo6xECJwdAdRhXNumdQi0VkrPtOY5K7WFfOLDL0MIHnUWRVmed8X+eNlyXdeE1FcnmBjFRMGEEBSCHuMDIWLhISKYEaQzLsvN4NGjOsV0PrutljUJga8TEMF8nYmMEQKvm4DPMos0WbpOjDo2Wh8niVkjNdZ4Hzw6gmwoTRLqFwVFwUAWFCOXGMnEmy9R4CcIin0IOgSfYv4+FhpZ2+zVdTseDj2kQ5gWRDJ0gboLtqkimAt2wGRzLz+BDz/8MCAiaZWyG5XoY2X0ERGjFsM1kXcB5iB02pjuarKYIoNACLWV7rlk2+02pseImMi2LTdNa1C/6UE2I2TfDqp2u79q2/7du3el2E/SvUwCIpiXSVfWLQSeg8AHH3zgr1692qKIvx4Mho8SrR8GH+aB/BblF4tVhhjFKKVogAgG85HWuruCLMolRjKdhAIhqqmp3JbaNi1iIhcFc8W2/rCt/aDf7ycfffSR/A0AUOlfDgE5uV4OV1nrcxGQhb4gADVQfEx/1ev1Z6zNCSmeE/EGUUkDeSAYQe4LgonpscFgQJBF9xiZWH+JKTJCFwVkrUNk07K1PvHeFRDTnrduX9kwqJMkHY/H8jcArKR/OQTk5Ho5XGWtQuC5CSDdFQWDOkzWOEdrjSK/MWaujV4SPX66cpxHQTBpmnU/QLa/v98NYwQTi/2QEGEZ1GFCvGQ5Xq6cOOd7yK6NiNSYmQZ+2eZ5fkv+Bjz3kZIFv42AnFzfRkimC4HXQICZAyIR2++rUim9StNkprReMlMFSThEIgFFf0pS09VhDg72aTgcUF1X3ZVk1sZM2lcbzpjfIILJMRxhHRPUciZtWw+a5hO5muwrTBf7xXncehHMeTwqsk1CAARu3rzpEWK0aaq2xqi5ZjWHHEqiYDH0aJR0hf4e7UMwo/GImrbtBBPrMFEyzEzMrCAXY62LD7oc4u3Ue963tpkyD+I4uZqMpHsZBNTLWKmsUwgIgTMhECw6Y/qlZrPUWi2giyiY1qMKEz8hRjFpltJkMkYEEx85FijWYeIj/OMwpsowHzvnNCSDaMUXENTEe3vYtm6P2fcw3aDJ3wJAkP5sCchJdbY8ZW0vi8BurjdMp1ObEdda6TUHXgemkplaNB+RRIForbv6yxDFfo2Ipmma7sGXi8WC4CdiZtRhPOM10mS+570b++CvWNscohXHx8cJ1sVo0guBMyUggjlTnLIyIXCGBL5Pge6Qa+qmViosWas5vrAbpq7Q74g4eO9JKdVdRVZAMFmaQiaO4rPJTk9Pu0uXMV83rmliFOMzLDJordtvbLvXNFWRpmkUDFZN0gmBMyUgJ9WZ4pSVCYEzJHAbgjkh10/7ZZZk8ZExp8xqBaGUTIwqfoiCCczc3c0/GBTU6/e7DYhyQWSCon/TXUnWthaSsUiVhSSE0Mf7SVM1SJX5PiKg5M6dO/K3oCN3Kf97bTslJ9VrQy8fLAS+hcAfQTDvkyt12ahMrZh5qbRas+KSkCbrriaDLQhdkiSQTJ9imswgTTafz+nk5KSLYDAfhpaaplVYh4Ggcm/9CO8niGqGR0erHjqN1UgvBM6UgAjmTHHKyoTA2RGADALWFvDHv82yrNRar1FjWTOrklCXCcG7GJ5gvu5O/jzPaDyZQDQ9ikX+2WzeiSXAMG3bIoJxDLkYrU2OcUNr3dg5O7a2KTab1GAck3RC4AwJiGDOEKas6vUQuMyfCnmEsrzq6trUiEw2aDGKWRGFGvttmalLkeE1pUlKUwhmOBx2xf1402XbNlEsXfPeMzoFkaRYvoB3Js75PVe3E+Z5jnVoTBPJAIT0Z0NABHM2HGUtQuClEbh5k/zeXtYw6y0imLlBsZ+YSsggPk4mRjkxkCHIhyaTKU2nU0pR7PcIcKqqRh0muogIconiYYyHSKinFI/x+mrZNoebjRvIwy9JujMmIII5Y6CyOiHwEggERCWtUnqbKD1TrGcUKP4+TEPEMSzpBIMUGg2HAxqPx91VZcyKynKLVlKUi1IKdZgG7ysIJmQYNyQfDtu2PmSu5eGXtIvdy91nEczL5StrFwJnQSDe82KNSbZK6VOl+AR5rDWhDgNJOKLol0BKq67+MkSKbDQaUZalXS0mPptMKUVRQJvNhlarZfdsMqV04X04cI09JDKDpmkyyElhfdILgTMhICfTmWCUlQiBl0ogpsGsc1TmeQrB6BPW3D2XjJksPjlORy1GQSpZ92wyiILSLKPNZkurNUo2mCkKqK5rKquanQ/x7v2+J7/ng9/33o+zLOtBTlLsByvpz4aAOpvVyFqEwLkkcFk2KgrE5vlwq3UyV0qdMukFhhtmhdoMOdRjIBimWHuJvw8DURCEQRukyJarNdngiViR9YFgKoZUDMbkRGqkjJo6Z6er1WqIZRIiYqyPSToh8IIE1AsuL4sLASHwkgkwc5SHz7KqKYpkpbWZIxpZ4GORJvN18MHFJJlippgGgyS+qsPEiCVGMHHovI+zoRG31mlrbRbIDxC9TJWKD7+007ZtIR3SRCSCIelelIAI5kUJyvJC4BURwB9/j6il0prXidYLpfXSWVcj+nDQQZQQ5BG+uJpsgoL/kLAMai4ripcsN028mgzeYGbnHGNafMJy34cwQTRzJQR1UFVVgd0xaJgR/0u/uwTOYM9FMGcAUVYhBF4FgRs3bjhEJ/GHKNcmTWdGqTnkUCICsSF2FAjvuyhmhCL/cBAvEvNUlmVX7N9uS3IewQ4imaauuaorY1375U2XhyjyH8A9feyLCAYQpH9xAiKYF2coaxACr4pAQFrLam22JtGniGBOEdHEn1FuIRmPqIRiw7ju6crFoCCtdHdpcryzf41iPySCqMai0F9RVVXKti511g+89XvWOjTqL5eUYIfkbwMgSP9iBOQkejF+svSFJXDxNvzDDz8MEIQNKZVpms+U5plSvCVSDQKY6BikyDxprSjP8+5emLyXE6KSLk0WH98fazHWtt3Nl1gXe+8SF3y/dXbSNO0E0wutNynoyN8GQJD+xQjISfRi/GRpIfDKCHzwwQd+tVrZrNcrs9wsTJLMjTFrrXUd7QJZQCbQDQRjjO4kMxk/fjZZvP/l9HQWoxay1iKKaci2rULhPz5dObetHTW2GVkbirbVGXZK/jYAgvQvRkBOohfjJ0sLgVdJINy6dcuO07RKVbbQSs+0Nkut1JaZWiKOFwEEDcFoCKaH6GU6nVBR9KncbmkZf4CsxWwhkLMuiiZejqyC9ylSa4Vt3aj1zcg52z89JbkfhqT7dQSedrwI5mlJyXxC4DUTYOaATfBVNayNSReJ1idGm1Ol1VKxrrXWDg2C0WS0ph7SZPt7ezRGsb+uStqgBkPBk9aKYBa89ITCDXvvDaKaPtrIuzApy82orlcxTYbZAuMzpRcCz0VAPddSspAQEAKvhUCUzGZzxxKZjdZmzlqdKqXjfTGlUtxdTRY3jBVTlsWnK49pNBpStARSYt1QMROk0kUxMZJB0xBNjjZyrd3fbqu97XbVw3rkfhhAkP75CajnX1SWFAKXlMA5362bN2+6JGkqSniJKOZYx0gGtRhmbiEOeMJ1e5CkaXcvzJd39WM+0loR5usE07aWUNinpkUtxvncE428d1cw7sA5jvfDxKvJoptIOiHwPATU8ywkywgBIfBaCfjpdNooZzZIlZ2g3nKilNoQcQNBdIIJqLNopMmKokAEM+ouW44RjXOOmqYhiAjNUV3X1NRYlfcJ+VCg6L9nfbunVNOfzSgKRv5GkHTPS0BOnuclJ8sJgddHIOCjbZ5z9/DLJNEnrNQaJRoIJnSCiSKJqbC81+sEs4daTL/fp3iz5Wq1Iu89wUHdVWVlWTLSZCZQyIP3Y2vbSdPUfWNWBp8jEQwgSP/UBH5lRhHMr+CQN0LgQhCIgolXjFVJwnPkvGZMAYLhrg6DFBg8gYQXM+owWRe9xKcrx3tjNps1xcf3x72MEU5dNxQF44NTGJe5EIbeO6TKfB/RTXb37t1Yh8Ek6YXAsxOIJ9WzLyVLCAEh8NoIMEIVfLjfbrcNJLEk8hAMLVDk3xqjW60V7EJRQpQmSXfDZazDJHgd5bJYLFCL0ZBPSohWkCZrEMF4zcQJB+qHwAOso0CUk2MZ+RtB0j0vATl5npecLLeTBM7LTjMk0+u924aQbxKVQC60UKxWzLpWSltsZycYpVQnktFo2N14CSl1EUxMoTEzxWHbtqjLtNw0bWK97wUXBjDUsGlCkWVZEoJcqgye0j8HARHMc0CTRYTAeSCA+rw3JqmZ1SZJ0pkyZk4USgghCgaOCOTjfS9GoQ4zOVNbFgAAEABJREFU7G64bNqa4jPJqmoLqTwu9rdtyzFNttludVPXPaTIBsx6lKbJoGmSDPuqsU7GUHoh8EwERDDPhEtmFgLnh8DNm+SbxreQyxrtxJh4T4zaMHOrFAc0bGzo0mHxwZf9ok+IciCWmmKhP9ZjYgQDeXR1mHJbQjBN5pwt2raZNs6N07TNsRKDJn8rAEH6ZyPwqyfNsy0rcwsBIfAaCXz0EYVeb9giitki2jhJdBrviYnPJkNtxnitNTHijpgmiwX+ot+n+PiYuMnz+ZxOT09Rg4nBDkE6DVVVqeq2Tuu2HbSt3WvKeq8sXf/4mBIsgzXhf+mFwDMQEME8AyyZVQicJwLvv08eaTKbZbzN8x4iGHOsmFcwQY3mKFDwPkAy/NVPKY/HE6TKik4sNRZmZjLGdPNg3xD0qEQpQqE/TOu6nW63TT9JyNy+TQrTpRcCz0RATppnwiUzC4FfS+B1TAjXr5NlHmyJ3CwEfwKhLL3zpbeutdYGZy0k4zuJDAYDunLlCh0eHiKS6XXjUMTviv9fDBkRjsmzrAdBTVrXTBy3vVKvTfoeYdTr2EX5zItMQARzkY+ebPuuEwgA4FAniQ+6XDL7OaIPDGmD4n7jvXcBVX9mppgu6xcFXbt2ld544w06ODigyWSC4v+oe5xMlE+/31e9Xs+kaZ4bo0dYLLaeres0v3tX/laQdM9KQE6aZyUm8wuBc0KAmeGPmCar2zzPN5DIEmJYaq3W2MSaQnBxnliDwbCLWq4j5PnOd75D77zzDt24caOLZqbTKcU2Ho+53+ubLMuzJEkLY5IBlusnxqRyPwyISv/MBJ5aMM+8ZllACAiBl04AAghXr161EECF1yjwm5nRaq7147v6IZugtSbUZgiWoBi1XEGK7MqVQ9rbm1IxKCjLUkrShCAi9iEo52wCc/Wx8SOt1KitqkGWZfF+GBXknhhgkf5pCainnVHmEwJC4HwSuH37dnDOtWmarrPMHCdZcmwSs4E0mtQYb9Tjr7lSTHmeUVH0aYB0Wa+XQypMzrvuFy7LqqTlcsHL5dLUVY1Cvx8F7/a0UmPUc3rYe40mtRhAkP7pCKinm03mEgJC4PkJvNwl33vvPY/0VgvBoNivT7U2J0li1saYBlGJQwuKmSAKSowmTOtafB+CJ5RqkE3z5JyleGVZ0zTae5sH74fBhf3Q+qlzCcowdw2RFPtJuqcmIIJ5alQyoxA4twTC3bt344/AlEmiTrGVUTIrrVUFuVhGrQay6VJlBD+EECAVD6E4sq3thpgH0czjPwch+PgiZaKBC24fwtmv67KPmo1EMCTdsxCIJ9KzzC/zCgEhcP4IBPzxt5BJCZHMjEmOtTYzrZMVkaohD2eMCcYkpGM9RqlOJvG1ScxX98gMh0Okz4p4MYBK0yzBtL5mNfXeTZmpf/fuMpX7Yc7fwT/PW3QWgjnP+yfbJgR2gQBq8uSSJKnyPEeBH3WYJDkyWp8qxVuIpzUQTJomnUyyLENhP4sioeFg0F1BFi9bjvfIXL16hfb393k4HJg0TXtaqzEkNYFkUOjXab9P8jdjF86oM9pHOVnOCKSsRgi8LgKMFBia3263LYabLNOIYvSR0uoE5kFdhtsQgsc0Ml0N5gvRoODfgzEKFPzjfTBDRDCx4TUimBROSnJmPYZkppATROMGo9FpGkKQq8le18G+YJ8rgrlgB0w295IROMPdQZrMoUhfe6+RGuMjrPoY1fu1c65F82gYxV2aDNHO42gmTVHwTzrxQCQYmtgYUU8CIfWUoniz5R6kcoDXU0Q/PSIyaIwmvRD4RgLqG6fKRCEgBC4SAf/mm2/W/X6yShJ1jA0/ZhVWCHAgHe9D8ITXqL8QJMNoCk0TUmkYp7oWJaNgFqIYpfgUEdCQFUMw/mrbbg+ttQVR9/BLhaH0QuAbCchJ8o14ZKIQuFAEPLa2S5Mhv3ViDB8rpVfaqEppdkpxCPEJmBBNHEIimB0KwThGw2SCXLpxzlqytjUY3YdvpiGE6977q4iQhovFAsX+2/K3A6Sk/2YCL/kk+eYPl6lCQAicKYFoC1uhU0rNIYUZ5LBEKyGXlmARRsOQMCTuPjou8mWLIx6/DpAQ0mv4+xByzDf2Plz1nq4gzTZqmiaLzy2Lc0sTAt9EACfQN02WaUJACFwUAhzzX0Q+TdMa24w6jJ5DNBCM2hBxQ0SIYlTAOIqNFXeSCTGuQfMwCObpeqyLMI/CEEV9GmKeQ7QrzMko3nTZ6/V0N6P8JwS+gYD6hmkySQgIgddI4Hk+GkIIh4eH3T0xqMOg/kJLRC9rjO/uh8HwK8FAIBQNExCtRLkESCY2QhenYV4MVCzox8L+xDm/j7TZBA4rIDGDeRmzSi8Efi0BEcyvRSMThMDFJPDxxx+HLMvivS9IjXVXlHWCgS0s8+MIRmtNeN/tIESBbBiqMl8IBmLppmE6XrLGfylRGGDmMeadMLfDpkkyvNd4L5IBCOmfTEA9ebSMFQJC4KISuHXrlrcINdqWIJgQ02QzCKLE/lgMA4RBXzaM63qIont8TBzGEZALfSGhKJD4JOU+opwRlp96z6jJtDnmi2myOB0vpRcCXyfw+gTz9W2RMUJACJwNAT+dThHBhA2zOUaK7JhZxSimgVh8/AgMKbb4OjbI46soJo6Pcoktigbvu1oMhgMEOfuQ0F4ILqbNRDARnrRfS0AE82vRyAQhcGEJxEvBEK3QNk31CcQQ74lBsZ+/iGIoTu92DtO6IaTx6yKYGMlgNk6Uoj4zTWMUkySmhwVjfUb+hgCE9E8mICfHk7nIWCFwngl827ZFgdjhcLhl5lO0Y605psnWWLBGFBKfvPy1VFmUzJcNy3R1mDjEMghkFGTCkEqYYB60Jv4gWYJpkiIDBOmfTEAE82QuMlYIXFgCkEKUh6/rujHGLJWKD73UJ9ihhfehQgQSo5tfSZVBGl2KzHvfDTEvYT1dU0pFiRi8R90l1l8cohgalGWJ9yRXk0VY0p5IQATzRCwyUghcfAKPL1cebCGZOeSAWoyCZPzWOWchkhjldAL5ck8xrvttmDj8chyWiy8Z9RiN11EoI2Y1wTwTa228sixGMfLwy0hJ2tcInEvBfG0rZYQQEALPTOD27ds+SdrKubDU2hwhNXaCAGWDFbVoX4tgII1OMM65rh6Deb7s4RZGIKNSjBiG4PcwPEAEs7fZbJA2Iyn2A4j0Xycggvk6ExkjBC4FgUePHvmqqhqtkxXscARLHCE9tgohdFeT4T3FFnf2l+XypWDiOMz75TyYlWM6bABJ7betexMeurbdbmMUg/oMxTRaXJU0IfAVARHMVyjkhRC4DAT+eh8++OADf/Xq1TbPGVELnyilYxSzRCQTryZzMEas1XQLRJHEFqXypWDi+9jiDJiX0KJIELGECUR1zXt3FdOG8/k8RjbytwQwpP9VAnJS/CoPeScELhOBgJ2xZZmUzCpeRRZrMAvIYYvxMU0Wp8eGt9SlxaJgvmxRLl82yCXOozCETMIQ81wNwV2FjEZJkmR37tyJabI4jzQh8BUBEcxXKOSFELhcBCCDGKH4LKubJKEVFBKL/WjxdWggCR8F8uVeY/7uCjKMJxTwuxanxfFfDGMaLBb1CyLeRyR04D2P2rbN48Mvsa44naQTAl8SuGiC+XK7ZSgEhMBTEqjrGumwIl5NtlCKZ1prRDFUYfGv7odRSnX3vcQhREFN03Qtvo7jYoNoGMtqvM7xegTBTOMQQuoefon1MeYXyQCE9I8JiGAec5D/hcClJRB/SjnLXB2CWRtjTkPgeQhUonX3w0ASnVziMEKAMLroJUYx8XUcFxumxx5pMpVg2VjcRy3G7WO+SZqm8RJm+XsSQUn7ioCcEF+hkBdC4HIS+OijjwLSWC0RofYSazE0gyDwOrQwRkyjEYbdziMCoS9blMuXrZv4xX+YrvEyx3DsPV1FVHMIySBtRjF9Jn9TAEf6xwTkZHjMQf4XApeWwPvvv+/39vbaNGVIhWMNZua9w+vHlysj5dUJ5pskE+HE6Y+bQhRDKPbzkDlcgVyuQEQxohHBRFDSviIggvkKhbwQApeWQLxSrPsRMiKeQwZRMmtEIF/dD4MopEuT0b/VYd4uookS+nIeY3S86zKBZgpEQlewSGxDDCEdkr8pACH9YwKX6GR4vEPyvxAQAl8jEAXjUOyvmdUCUcgpUlvLEGJEQ12aLC4RJYJp8eVXDRLqBBNHxOmxYR6FFqMVpMVCrMHEFNl4Npv1Hz58GG/G5Di/NCEggpFzQAhccgKQQRRMWK+zRimzMCY5QfRxirbErtdo7ot5CMOvGsZ3comS+XJ8FAwaoxlm6nkfUOinPcwzTZJkkOd5F8XgvUgmAtzxJoLZ8RNAdn83CDCKJb/1WwdtnvOG2XdRDBGj2B9K770lou7ZZBh+JRhI4lduvozv43QMGS3+7UiZaYDXUTCHbdvuQTLxarJ4EYAIJsLa8RZPkh1HILsvBHaGgE/TtEb00T2bDGI4cc5t0FoU6vE2/AoIjOgefolp3RAi6oQTx3/RNFJtPWaeoF3Heq9iXqTNSATzKyR3940IZnePvez57hHwTdO03puNMerEGD6GKDYQR3xsTBfBQBRdBBPRYFonFAioE0wcxnFxWmwhEP5++O5yZbyPcomXLBenp6fJRx99hGkYK/1OE9iNk2CnD7HsvBD4ikA4ODhoR6N8o3V6ApmgUfyVywZzeLTuSjJEIvFlV3+BfDrJIDLpJBPfR8nExhwFw0iT8QDjr0BAV5qmGSJNlo7HY/nbQtLJSSDngBDYHQJRIhYCKJNEzSCSU2a1YuaKiONjYwivu0ZfdFEkkEcnmTiM7+OkOB+GWAXHJyz3IZd9TD/AcGyM6d26dUtjXsY80u8wARHMDh982fXdIgApxCKLOzpqa+/NQqnkVCkdf1J5y0xOKRXQfkUwzNxBgiy6iIaZv4pymFUUiIZYYmF/jOEe2iT+RsxsNkuIKF4MEOch6XaTgAhmN4+77PWOEmDmcPPmpMlztYZMFlqrudY6RjE1pnm07tExEU+0URzGFgUTh5hOWO6rFiWDcYn3AWkymmK+Q0zfS9O0h/k1mggGEHa1F8Hs6pGX/d5ZAnfu3PFt29aQQZTMDCC6pyv74GOarPNK/A/TKQ4x/ase8vhKLvE1BIPIhpEOo1jsnzgX3rQ2vIFUWbyzv4tivlpYXuwcgZ0XzM4dcdnhnSdw8+ZNn2VZo3WyIaXnCFkWgakMxBbDEJD54i/bF/GH9x5Ffkux2B9fR7mg1kJxqJRWxJyFwCNmdZUoXIWcomC6my53HvgOA1A7vO+y60JgVwn40WjUcqZKz37hyC9soMoTWTRPikkZQ51A4I7AgaxrqW4aquuKEP10YonTtTbEEAzEkjDzwDl/xVp3pW3DcL2OD8Qk+RtDu9vJwd/dYy97vrsEAnbdKmtLVmoOOcx8oK0nbgIzBgyBMGEaESMeCYruVDYAAA6ASURBVB6CsdTahpq2JWttd1UZESYyE3edMkQU6y4xTRZrMYXWZYpxCk36HSUgB39HD7zs9k4T6ARTK1Vq5hkTnQYK6xB8Q0we71F7wRjyqK8EiimxKBXbQizOfpUqi+M8zBSQG0NTeJmGQAPmMMT7XtMoEcxOn2ZEIpgdPwFk93eSQBSMG6dplel8zkqfeu+XaKW3zkEOIaDm8mXzzpFF5NK2TRe9WEgmRjMxbYYZiRkMGQNFhhhRjFIFadXXus1ms5k8XZl2txPB/PpjL1OEwKUkwAgxsGOhrusmTXnpfDsL1s9969bBhca3NgTng4dYPGTikBKzkEsUTBRL1/Deoi5D5IhVQCM0VqxVppTqKcV9hyHqNAkR6RACYyj9jhEQwezYAZfdFQKRAEMyVVVZCGBDjhch+FNUW+bkXRV8vFz5sREUK4IsCPNjMaTLUI+Jk31wSKN5ovgXRDGxUmgcZ08xdhCIprb1k9aYHAtqNEaTfscIqB3bX9ldISAEviBw48YN51y/TpRaJayPDasTJt4o5lYjLElMQmkaW0pplpJJkseiYaxAMYSCPx9KYxgbEyF0gVwyZhpa664H76/6jZWnKwPXrvY4Q3Z112W/hcDOE/DDIcUfIVulxjw0ih+iqr8ClXhXv9NKkYFkkjSlJE2714EYRf4YyRB5vA6MPyGYj6JomBUFTpwLQ090pbX+Sgi6f3pK5qOPCDOSdDtGQA76jh1w2V0h8EsEAl4ji+VXaZ7dh0w+Jw4zRB4lB3JETAriMNpQkqSkMLTOU91aNEetCxQwDyYgetEE2Si0xAUunA0H3vn9Nrj+drs0vV6ckaTbMQIimOc64LKQELgUBBBokB0MBptRr38EmSCC4dMQaO19aDFEZV7BHwkEk5OBZAJrckGRjw1BSXwf4gOVlYFkEsZrzcpkpMzIsZo48kWW6bTfx8yXApnsxLMQEME8Cy2ZVwhcIgLMHLA7rkaHfNdCKzrB8BT1+yXSXDVK/S6QCkqnSJHllGR90kkO4WTEGk2liFoSIkZTeI9xcAtzkhti02fSA6PTwiU67/UeapJu5wiIYHbukMsOC4G/JsCQTPwRMlOYDVteMPEpMc+D5yqwsqwSr1RC2kSx5ESckg2ampaprAJttpZWm4ZW65qWGK63LW2rVlWNS2vr+3g9bCpbbNL0q/thSLqdISCC2ZlDLTsqBH4tAV+4otFZvk5MdmJ0csoawuGkRaoLQUxKxBkFSsk6Q1VNtFg3dDzb0oPjFd17MKe790/p7r0T+hzD+w/n6mS2ThbrKt827RCiGfQqgzCH5PdhaLc6EcxuHW/ZWyHwJAKeRtRyUFtmfUoqOQmk16jnN21Lvqo9xchkvqzo+HQNoczokzsP6aeffE4/++Qehvfox3/1C/rRT+7Qj/7qDv30Z79Qn959mN57cNqfna6G5bYcLK1OP/qI9B//MfGTNkDGXU4CIpizPq6yPiFw8QjEWozlTG1Vlh4T6yPraNW0vt6UrZsvtvTwaEGf3T2ijyGVH/7o5/Snf/ZD+jd/+kP68x/8lP4C7U//6x/Rv/7Tv0T7Af3Xf35b/egnP8/ufHq///BkOVhVrqi3q2x/n/R774lgLt7p8fxbLIJ5fnaypBC4LASiYBxqLSWzngfWJ9bTfLWtN/cfHLuff3oPYvkMkclnXcQSJfPTjz+nT37+gO4/WNLR6RaRDSSEdNlnnx/RJ794qH7+i/vpp58/HNx7cHLw4MHpwaPTzcCOKH33XZK/OZflrHmK/ZCD/RSQZBYhcMkJRMHYbdJWnKULH9Sp9XR6crpaIhJp/+wvfkR/9uc/ph/88GddOuyzu6f04NGSFitLLuSU5VMajK9SXuxT4w0tlqV68GhuPr93NHx4dPLm/UfHbx0dL/aqxaa32r/zTVeTXXLMu7d7IpjdO+ayx0LgVwgwc0DzvaZpUzKbprEIXuzqdL4q7z04tp/dfRR+8dnDroA/m1eoxzjabANtSrStp6rBnxHuEeseWQhmU3s+mW/Mg6NZ/7O7Dw8//cW9q/dOjqaffn6vaJY9Ecyv0L/cb3BmXO4dlL0TAkLg6QjU9aFrUXdZoSq/XK7q9aZqNqjBlFUbNts21A1K/6ZHaToibQpqW4XU2IYeHS1ptW6obpicT6i1ilfr2hyfzHs///Sz8U8+/njv7mf39mbz2fDeJz+KV5M93QbJXBeegAjmFR5C+SghcJ4JVBX5qnINhFLWld1Utd1a6+vWelu3LrRtoBASYpWRUjlkYmizaWg+33Ztva4hnYDxiq0jVVY2mS+WfYhmPF8u9u/ffzg5fjBLQwhyJdl5PhHOcNtEMGcIU1YlBC4ygVu3yO/vDxrfhhIOWIZAy0C8DUE3wbH3jgniiAKhQAZNI1ph2m4bOj1domizpLK0FLwiYzLSSaac57SxtlitNocPHh0dHC9WOZHcD0M70olgduRAy24KgW8j8OGHFGoEIUrrrQ+0QElmWZVtWddNi943jaW2ceRswKrwpyNosq2nqmppvS4hmooQ8XTTmDUpVohU2ITAeQg0qJt6wKlKP/roI/3Hf/zHmIZZn7qXGS8iAXURN1q2WQgIgbMn8MEH5E9OqF1t7NZ5v9hsq8V8Ma8Wi6VdrzehLCtq6gaCccT4F7fAthbjWojGknOeqMt+MXkYymM2pQx8ZYxSKtFGJyZLkv39ff3ee+9xXF7a5SYggrncx1f2Tgg8C4Hw3ntwhV9VisO8aZpZXdWbFiGMbVukyCzBHIQcGNaJKCZ4vHTde8VMiTGUpyllSUoa7xX+umitKTWJR7NZ0rNDTD/JMvXd736XpLv8BHAKXP6dvAB7KJsoBF47AWaGNSj0R3k97PfmTOGUQ1gxU6WJnIF1kkRBJAg+goVcLETiu/e9PKFBP6fRsKBh0aMsNZRoFTJjHIKWutfvL/Ymw9X+eNqSdDtDQASzM4dadlQIfDsBhmQKq9usP1wyBGMUzROmNdxSozkN4ySGqJcZCCWj4aDfCSVPEyp6Ge1Px3S4P6XpeITxRejlqU0TXSdKl9qYMpByjXPh+yTdLhBQu7CTso9CQAg8PYEbN95rDwbpitp2lhg+RdQy52A35NuGQ4t0FxOiEbp25YCuXz2kg+mkE04/S+nq4T699eYb9OYb1+jK4b4v+rk1itumrdv1Yuk2s4U7rG54JMhitPT0G/VNc8q0c0tABHNuD41smBB4PQTu3kU6zKhtwuFkNOh9iijlzmg0eDgY9BdpimgkUb6XpWHQz2g0yKnop4TMGSWaaFDkNB4VfjjoNf1euk2NRiTkF9bWy7qqNo2tmlu3yBEqN2jSX3ICIphLfoBl94TAsxL44ANyjx4dVns33nx06zdu/vA33v3On/+NW9/52dtvXXs0HvU3uWGruQ0cGlJkSaMxtVBGS4h00Jwl71betafeto9sax+Exj4MwZ/4FZXYHhdTcRhKf8kJiGDO/QGWDRQCr5ZA/OP/9/4e2/duXl/+u3/ztz/9zrs3f3zjxhs/unqw/7NR0XuYpbxUZLfelrVtNk3TrFrXbtumWtXL+XE5nx2tNqvZSV1u7nHwnyBF9gkx3zcqnyOIqeP6X+0eyae9LgIimNdFXj5XCJxzAvv7bZNdK07yLLszGhb/zaDI/mI8zH826Cf3FDenbbVcLRcPN+v5o01dzjZ4vbrzs9unP/3JXzy6//kn99bL459p4/9iOhn85dW9/c/fnNxYEd20JN3OEBDB7Myhlh0VAs9G4P3337f/0/ff3Qyz9Hg8Sn7e75sf93P1o0S7vyK3vWOb5d2mmt1r28U9puou+e2nm/XJT1fL49tVtfoBueYHvVT98I2r408O3hqfvvfeB9Uf/dEH7tm24sXmlqVfLwERzOvlL58uBM4tgS9SWW44pG3ST48S0yLVVf6F9+s/te3iL5xb/lDR5keprn806oe/PJxkf3bj+vRPfuPm9f/it/7G2//5rb/xnX91sLf3V7YYPJzSbBtrO1+s89zus2zY2RIQwZwtT1mbELhUBKIQBoNVM9TtkpLmfvD1T8iVf0Gh/khx9W8gnX/T79O/Ho7Mv9rf7/+rG28M//Vv3rz+Z3/nd3/3B/+L3/8f/uz3Pvi9o//H/+k/3vyTf/JP2riuSwVHduZbCYhgvhXROZ5BNk0IvAICH3zwgTs8pKpPvVMTxp/mw+FfHh7u/au33jz8z9+++cZ/9sabb/xnN9568/93eDD8L9PcfMTW/ljbzX1aD5e/93u32lewifIR55SACOacHhjZLCFwXgjEyOPv/b2/Z//pP/1uNR7/4fwP/qP/84N//L/7Dz/93/5v/uDjf/QHf/BX/+gP/sFf/eE//YOP/4//6D+68//8v/7Tz7/3vX9y/Id/+L9c/f2//5vxijF/XvZDtuPVExDBvHrm8olC4IIS4PC971GItZS7d+82RI+qtv2tMrb3r1+vb93qopVwQXZONvMVEBDBvALI8hFC4PIQ4BAjmn/wD/6Bi1FNvF8mNoyLN096DEUwl+dgv/CeiGBeGKGsQAgIASEgBJ5EQATzJCqXYJzsghAQAkLgdRMQwbzuIyCfLwSEgBC4pAREMJf0wMpuCQEh8LwEZLmzIiCCOSuSsh4hIASEgBD4FQIimF/BIW+EgBAQAkLgrAiIYM6K5MVZj2ypEBACQuCVEBDBvBLM8iFCQAgIgd0jIILZvWMueywEhMDzEpDlnomACOaZcMnMQkAICAEh8LQERDBPS0rmEwJCQAgIgWciIIJ5JlyXfWbZPyEgBITA2REQwZwdS1mTEBACQkAI/BIBEcwvwZCXQkAICIHnJSDLfZ2ACObrTGSMEBACQkAInAEBEcwZQJRVCAEhIASEwNcJiGC+zkTGPImAjBMCQkAIPCMBEcwzApPZhYAQEAJC4OkIiGCejpPMJQSEgBB4XgI7u5wIZmcPvey4EBACQuDlEvhvAQAA//+5PbWCAAAABklEQVQDANPF0gShhEo2AAAAAElFTkSuQmCC" id="234" name="Google Shape;234;p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05005" y="3943096"/>
            <a:ext cx="1484735" cy="149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03672" y="2993308"/>
            <a:ext cx="4026619" cy="1954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30"/>
          <p:cNvSpPr txBox="1"/>
          <p:nvPr/>
        </p:nvSpPr>
        <p:spPr>
          <a:xfrm>
            <a:off x="905147" y="178266"/>
            <a:ext cx="10219760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commence par identifier le symbole de l’atome du carbone.</a:t>
            </a:r>
            <a:endParaRPr/>
          </a:p>
        </p:txBody>
      </p:sp>
      <p:sp>
        <p:nvSpPr>
          <p:cNvPr id="749" name="Google Shape;749;p30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50" name="Google Shape;75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30"/>
          <p:cNvSpPr txBox="1"/>
          <p:nvPr/>
        </p:nvSpPr>
        <p:spPr>
          <a:xfrm>
            <a:off x="804694" y="680423"/>
            <a:ext cx="5653740" cy="273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sp>
        <p:nvSpPr>
          <p:cNvPr id="752" name="Google Shape;752;p30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3" name="Google Shape;753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354" y="1456495"/>
            <a:ext cx="6020640" cy="456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31994" y="2160922"/>
            <a:ext cx="5255207" cy="2536156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30"/>
          <p:cNvSpPr/>
          <p:nvPr/>
        </p:nvSpPr>
        <p:spPr>
          <a:xfrm>
            <a:off x="1081248" y="3117714"/>
            <a:ext cx="5377186" cy="2712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143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	             </a:t>
            </a:r>
            <a:r>
              <a:rPr b="1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Carbone</a:t>
            </a:r>
            <a:endParaRPr/>
          </a:p>
          <a:p>
            <a:pPr indent="0" lvl="0" marL="39624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Symbole                       ………………......   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33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protons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   ……………….........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4000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d’électrons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	    ………………………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neutrons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..............................</a:t>
            </a:r>
            <a:endParaRPr b="1" i="0" sz="1800">
              <a:solidFill>
                <a:srgbClr val="243D9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30"/>
          <p:cNvSpPr txBox="1"/>
          <p:nvPr/>
        </p:nvSpPr>
        <p:spPr>
          <a:xfrm>
            <a:off x="4600399" y="3660230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31"/>
          <p:cNvSpPr txBox="1"/>
          <p:nvPr/>
        </p:nvSpPr>
        <p:spPr>
          <a:xfrm>
            <a:off x="905147" y="178266"/>
            <a:ext cx="10219760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2eme étape: je précise le nombre de protons, c’est le numéro atomique en indice à gauche du symbole. </a:t>
            </a:r>
            <a:endParaRPr/>
          </a:p>
        </p:txBody>
      </p:sp>
      <p:sp>
        <p:nvSpPr>
          <p:cNvPr id="762" name="Google Shape;762;p3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63" name="Google Shape;763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31"/>
          <p:cNvSpPr txBox="1"/>
          <p:nvPr/>
        </p:nvSpPr>
        <p:spPr>
          <a:xfrm>
            <a:off x="804694" y="680423"/>
            <a:ext cx="5653740" cy="273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sp>
        <p:nvSpPr>
          <p:cNvPr id="765" name="Google Shape;765;p31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6" name="Google Shape;766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354" y="1456495"/>
            <a:ext cx="6020640" cy="456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31994" y="2160922"/>
            <a:ext cx="5255207" cy="2536156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31"/>
          <p:cNvSpPr/>
          <p:nvPr/>
        </p:nvSpPr>
        <p:spPr>
          <a:xfrm>
            <a:off x="1081248" y="3117714"/>
            <a:ext cx="5377186" cy="2712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143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	             </a:t>
            </a:r>
            <a:r>
              <a:rPr b="1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Carbone</a:t>
            </a:r>
            <a:endParaRPr/>
          </a:p>
          <a:p>
            <a:pPr indent="0" lvl="0" marL="39624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Symbole                       ………………......   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33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protons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   ……………….........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4000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d’électrons	    ………………………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neutrons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..............................</a:t>
            </a:r>
            <a:endParaRPr b="1" i="0" sz="1800">
              <a:solidFill>
                <a:srgbClr val="243D9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31"/>
          <p:cNvSpPr txBox="1"/>
          <p:nvPr/>
        </p:nvSpPr>
        <p:spPr>
          <a:xfrm>
            <a:off x="4600399" y="3660230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</a:t>
            </a:r>
            <a:endParaRPr/>
          </a:p>
        </p:txBody>
      </p:sp>
      <p:sp>
        <p:nvSpPr>
          <p:cNvPr id="770" name="Google Shape;770;p31"/>
          <p:cNvSpPr txBox="1"/>
          <p:nvPr/>
        </p:nvSpPr>
        <p:spPr>
          <a:xfrm>
            <a:off x="4600399" y="4202746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2"/>
          <p:cNvSpPr txBox="1"/>
          <p:nvPr/>
        </p:nvSpPr>
        <p:spPr>
          <a:xfrm>
            <a:off x="905147" y="178266"/>
            <a:ext cx="10219760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3eme étape: je détermine le nombre d’électrons, il est égal au nombre de protons. </a:t>
            </a:r>
            <a:endParaRPr/>
          </a:p>
        </p:txBody>
      </p:sp>
      <p:sp>
        <p:nvSpPr>
          <p:cNvPr id="776" name="Google Shape;776;p32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77" name="Google Shape;77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78" name="Google Shape;778;p32"/>
          <p:cNvSpPr txBox="1"/>
          <p:nvPr/>
        </p:nvSpPr>
        <p:spPr>
          <a:xfrm>
            <a:off x="804694" y="680423"/>
            <a:ext cx="5653740" cy="273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sp>
        <p:nvSpPr>
          <p:cNvPr id="779" name="Google Shape;779;p32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0" name="Google Shape;78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354" y="1456495"/>
            <a:ext cx="6020640" cy="456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31994" y="2160922"/>
            <a:ext cx="5255207" cy="2536156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p32"/>
          <p:cNvSpPr/>
          <p:nvPr/>
        </p:nvSpPr>
        <p:spPr>
          <a:xfrm>
            <a:off x="1081248" y="3117714"/>
            <a:ext cx="5377186" cy="2712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143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	             </a:t>
            </a:r>
            <a:r>
              <a:rPr b="1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Carbone</a:t>
            </a:r>
            <a:endParaRPr/>
          </a:p>
          <a:p>
            <a:pPr indent="0" lvl="0" marL="39624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Symbole                       ………………......   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33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protons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   ……………….........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4000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d’électrons	    ………………………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neutrons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..............................</a:t>
            </a:r>
            <a:endParaRPr b="1" i="0" sz="1800">
              <a:solidFill>
                <a:srgbClr val="243D9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32"/>
          <p:cNvSpPr txBox="1"/>
          <p:nvPr/>
        </p:nvSpPr>
        <p:spPr>
          <a:xfrm>
            <a:off x="4600399" y="3660230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</a:t>
            </a:r>
            <a:endParaRPr/>
          </a:p>
        </p:txBody>
      </p:sp>
      <p:sp>
        <p:nvSpPr>
          <p:cNvPr id="784" name="Google Shape;784;p32"/>
          <p:cNvSpPr txBox="1"/>
          <p:nvPr/>
        </p:nvSpPr>
        <p:spPr>
          <a:xfrm>
            <a:off x="4600399" y="4202746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6</a:t>
            </a:r>
            <a:endParaRPr/>
          </a:p>
        </p:txBody>
      </p:sp>
      <p:sp>
        <p:nvSpPr>
          <p:cNvPr id="785" name="Google Shape;785;p32"/>
          <p:cNvSpPr txBox="1"/>
          <p:nvPr/>
        </p:nvSpPr>
        <p:spPr>
          <a:xfrm>
            <a:off x="4600399" y="4816730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3"/>
          <p:cNvSpPr txBox="1"/>
          <p:nvPr/>
        </p:nvSpPr>
        <p:spPr>
          <a:xfrm>
            <a:off x="905147" y="178266"/>
            <a:ext cx="10219760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4eme étape: je détermine le nombre de neutrons, c’est le nombre de nucléons inscrit en exposant à gauche du symbole moins le nombre de protons. </a:t>
            </a:r>
            <a:endParaRPr/>
          </a:p>
        </p:txBody>
      </p:sp>
      <p:sp>
        <p:nvSpPr>
          <p:cNvPr id="791" name="Google Shape;791;p3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92" name="Google Shape;79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33"/>
          <p:cNvSpPr txBox="1"/>
          <p:nvPr/>
        </p:nvSpPr>
        <p:spPr>
          <a:xfrm>
            <a:off x="804694" y="680423"/>
            <a:ext cx="5653740" cy="273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sp>
        <p:nvSpPr>
          <p:cNvPr id="794" name="Google Shape;794;p33"/>
          <p:cNvSpPr/>
          <p:nvPr/>
        </p:nvSpPr>
        <p:spPr>
          <a:xfrm>
            <a:off x="2194000" y="832445"/>
            <a:ext cx="228206" cy="74155"/>
          </a:xfrm>
          <a:custGeom>
            <a:rect b="b" l="l" r="r" t="t"/>
            <a:pathLst>
              <a:path extrusionOk="0" h="74155" w="228206">
                <a:moveTo>
                  <a:pt x="0" y="74155"/>
                </a:moveTo>
                <a:lnTo>
                  <a:pt x="228206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5" name="Google Shape;795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354" y="1456495"/>
            <a:ext cx="6020640" cy="456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31994" y="2160922"/>
            <a:ext cx="5255207" cy="2536156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33"/>
          <p:cNvSpPr/>
          <p:nvPr/>
        </p:nvSpPr>
        <p:spPr>
          <a:xfrm>
            <a:off x="1081248" y="3117714"/>
            <a:ext cx="5377186" cy="2712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143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	             </a:t>
            </a:r>
            <a:r>
              <a:rPr b="1" i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Carbone</a:t>
            </a:r>
            <a:endParaRPr/>
          </a:p>
          <a:p>
            <a:pPr indent="0" lvl="0" marL="39624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Symbole                       ………………......   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33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protons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   ……………….........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4000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d’électrons	    ………………………</a:t>
            </a:r>
            <a:r>
              <a:rPr b="1" i="0" lang="fr-FR" sz="2400">
                <a:solidFill>
                  <a:srgbClr val="243D98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Nombre de neutrons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..............................</a:t>
            </a:r>
            <a:endParaRPr b="1" i="0" sz="1800">
              <a:solidFill>
                <a:srgbClr val="243D9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33"/>
          <p:cNvSpPr txBox="1"/>
          <p:nvPr/>
        </p:nvSpPr>
        <p:spPr>
          <a:xfrm>
            <a:off x="4600399" y="3660230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</a:t>
            </a:r>
            <a:endParaRPr/>
          </a:p>
        </p:txBody>
      </p:sp>
      <p:sp>
        <p:nvSpPr>
          <p:cNvPr id="799" name="Google Shape;799;p33"/>
          <p:cNvSpPr txBox="1"/>
          <p:nvPr/>
        </p:nvSpPr>
        <p:spPr>
          <a:xfrm>
            <a:off x="4600399" y="4202746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6</a:t>
            </a:r>
            <a:endParaRPr/>
          </a:p>
        </p:txBody>
      </p:sp>
      <p:sp>
        <p:nvSpPr>
          <p:cNvPr id="800" name="Google Shape;800;p33"/>
          <p:cNvSpPr txBox="1"/>
          <p:nvPr/>
        </p:nvSpPr>
        <p:spPr>
          <a:xfrm>
            <a:off x="4600399" y="4816730"/>
            <a:ext cx="7498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6</a:t>
            </a:r>
            <a:endParaRPr/>
          </a:p>
        </p:txBody>
      </p:sp>
      <p:sp>
        <p:nvSpPr>
          <p:cNvPr id="801" name="Google Shape;801;p33"/>
          <p:cNvSpPr txBox="1"/>
          <p:nvPr/>
        </p:nvSpPr>
        <p:spPr>
          <a:xfrm>
            <a:off x="3990545" y="5289678"/>
            <a:ext cx="24678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12 – 6 = 6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6" name="Google Shape;806;p34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807" name="Google Shape;807;p3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B0F0"/>
            </a:solidFill>
            <a:ln cap="flat" cmpd="sng" w="12700">
              <a:solidFill>
                <a:srgbClr val="00B0F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guidée collective </a:t>
              </a:r>
              <a:endParaRPr/>
            </a:p>
          </p:txBody>
        </p:sp>
      </p:grpSp>
      <p:grpSp>
        <p:nvGrpSpPr>
          <p:cNvPr id="809" name="Google Shape;809;p34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810" name="Google Shape;810;p34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4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812" name="Google Shape;81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35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 :  </a:t>
            </a:r>
            <a:endParaRPr/>
          </a:p>
        </p:txBody>
      </p:sp>
      <p:sp>
        <p:nvSpPr>
          <p:cNvPr id="818" name="Google Shape;818;p35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19" name="Google Shape;819;p35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démarche.</a:t>
            </a:r>
            <a:endParaRPr/>
          </a:p>
        </p:txBody>
      </p:sp>
      <p:pic>
        <p:nvPicPr>
          <p:cNvPr id="820" name="Google Shape;82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35"/>
          <p:cNvSpPr txBox="1"/>
          <p:nvPr/>
        </p:nvSpPr>
        <p:spPr>
          <a:xfrm>
            <a:off x="774700" y="2011680"/>
            <a:ext cx="966358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périodique contient des éléments chimiques classés en : </a:t>
            </a:r>
            <a:endParaRPr/>
          </a:p>
        </p:txBody>
      </p:sp>
      <p:sp>
        <p:nvSpPr>
          <p:cNvPr id="822" name="Google Shape;822;p35"/>
          <p:cNvSpPr/>
          <p:nvPr/>
        </p:nvSpPr>
        <p:spPr>
          <a:xfrm>
            <a:off x="1819416" y="3056997"/>
            <a:ext cx="528819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neutrons croissant.</a:t>
            </a:r>
            <a:endParaRPr/>
          </a:p>
        </p:txBody>
      </p:sp>
      <p:sp>
        <p:nvSpPr>
          <p:cNvPr id="823" name="Google Shape;823;p35"/>
          <p:cNvSpPr/>
          <p:nvPr/>
        </p:nvSpPr>
        <p:spPr>
          <a:xfrm>
            <a:off x="1524049" y="305699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24" name="Google Shape;824;p35"/>
          <p:cNvSpPr/>
          <p:nvPr/>
        </p:nvSpPr>
        <p:spPr>
          <a:xfrm>
            <a:off x="1819416" y="4142653"/>
            <a:ext cx="528819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nucléons croissant. </a:t>
            </a:r>
            <a:endParaRPr/>
          </a:p>
        </p:txBody>
      </p:sp>
      <p:sp>
        <p:nvSpPr>
          <p:cNvPr id="825" name="Google Shape;825;p35"/>
          <p:cNvSpPr/>
          <p:nvPr/>
        </p:nvSpPr>
        <p:spPr>
          <a:xfrm>
            <a:off x="1524049" y="41426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26" name="Google Shape;826;p35"/>
          <p:cNvSpPr/>
          <p:nvPr/>
        </p:nvSpPr>
        <p:spPr>
          <a:xfrm>
            <a:off x="1819416" y="5229386"/>
            <a:ext cx="528819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numéro atomique croissant.</a:t>
            </a:r>
            <a:endParaRPr/>
          </a:p>
        </p:txBody>
      </p:sp>
      <p:sp>
        <p:nvSpPr>
          <p:cNvPr id="827" name="Google Shape;827;p35"/>
          <p:cNvSpPr/>
          <p:nvPr/>
        </p:nvSpPr>
        <p:spPr>
          <a:xfrm>
            <a:off x="1524049" y="522938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36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éléments chimiques sont classés selon l’ordre croissant des numéros atomiques.</a:t>
            </a:r>
            <a:endParaRPr/>
          </a:p>
        </p:txBody>
      </p:sp>
      <p:sp>
        <p:nvSpPr>
          <p:cNvPr id="833" name="Google Shape;833;p36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explique davantage.</a:t>
            </a:r>
            <a:endParaRPr/>
          </a:p>
        </p:txBody>
      </p:sp>
      <p:pic>
        <p:nvPicPr>
          <p:cNvPr descr="Coche avec un remplissage uni" id="834" name="Google Shape;83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20304" y="5102433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36"/>
          <p:cNvSpPr txBox="1"/>
          <p:nvPr/>
        </p:nvSpPr>
        <p:spPr>
          <a:xfrm>
            <a:off x="774700" y="2011680"/>
            <a:ext cx="966358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périodique contient des éléments chimiques classés en : </a:t>
            </a:r>
            <a:endParaRPr/>
          </a:p>
        </p:txBody>
      </p:sp>
      <p:sp>
        <p:nvSpPr>
          <p:cNvPr id="836" name="Google Shape;836;p36"/>
          <p:cNvSpPr/>
          <p:nvPr/>
        </p:nvSpPr>
        <p:spPr>
          <a:xfrm>
            <a:off x="1819416" y="3056997"/>
            <a:ext cx="528819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neutrons croissant.</a:t>
            </a:r>
            <a:endParaRPr/>
          </a:p>
        </p:txBody>
      </p:sp>
      <p:sp>
        <p:nvSpPr>
          <p:cNvPr id="837" name="Google Shape;837;p36"/>
          <p:cNvSpPr/>
          <p:nvPr/>
        </p:nvSpPr>
        <p:spPr>
          <a:xfrm>
            <a:off x="1524049" y="305699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38" name="Google Shape;838;p36"/>
          <p:cNvSpPr/>
          <p:nvPr/>
        </p:nvSpPr>
        <p:spPr>
          <a:xfrm>
            <a:off x="1819416" y="4142653"/>
            <a:ext cx="528819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nucléons croissant. </a:t>
            </a:r>
            <a:endParaRPr/>
          </a:p>
        </p:txBody>
      </p:sp>
      <p:sp>
        <p:nvSpPr>
          <p:cNvPr id="839" name="Google Shape;839;p36"/>
          <p:cNvSpPr/>
          <p:nvPr/>
        </p:nvSpPr>
        <p:spPr>
          <a:xfrm>
            <a:off x="1524049" y="41426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40" name="Google Shape;840;p36"/>
          <p:cNvSpPr/>
          <p:nvPr/>
        </p:nvSpPr>
        <p:spPr>
          <a:xfrm>
            <a:off x="1819416" y="5229386"/>
            <a:ext cx="528819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numéro atomique croissant.</a:t>
            </a:r>
            <a:endParaRPr/>
          </a:p>
        </p:txBody>
      </p:sp>
      <p:sp>
        <p:nvSpPr>
          <p:cNvPr id="841" name="Google Shape;841;p36"/>
          <p:cNvSpPr/>
          <p:nvPr/>
        </p:nvSpPr>
        <p:spPr>
          <a:xfrm>
            <a:off x="1524049" y="522938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842" name="Google Shape;842;p36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43" name="Google Shape;843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37"/>
          <p:cNvSpPr/>
          <p:nvPr/>
        </p:nvSpPr>
        <p:spPr>
          <a:xfrm>
            <a:off x="1819416" y="3062425"/>
            <a:ext cx="483076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période et à un groupe.</a:t>
            </a:r>
            <a:endParaRPr/>
          </a:p>
        </p:txBody>
      </p:sp>
      <p:sp>
        <p:nvSpPr>
          <p:cNvPr id="850" name="Google Shape;850;p37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 :  </a:t>
            </a:r>
            <a:endParaRPr/>
          </a:p>
        </p:txBody>
      </p:sp>
      <p:sp>
        <p:nvSpPr>
          <p:cNvPr id="851" name="Google Shape;851;p37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2" name="Google Shape;852;p37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démarche.</a:t>
            </a:r>
            <a:endParaRPr/>
          </a:p>
        </p:txBody>
      </p:sp>
      <p:pic>
        <p:nvPicPr>
          <p:cNvPr id="853" name="Google Shape;85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37"/>
          <p:cNvSpPr/>
          <p:nvPr/>
        </p:nvSpPr>
        <p:spPr>
          <a:xfrm>
            <a:off x="1819416" y="5227771"/>
            <a:ext cx="483076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période et non à un groupe.</a:t>
            </a:r>
            <a:endParaRPr/>
          </a:p>
        </p:txBody>
      </p:sp>
      <p:sp>
        <p:nvSpPr>
          <p:cNvPr id="855" name="Google Shape;855;p37"/>
          <p:cNvSpPr/>
          <p:nvPr/>
        </p:nvSpPr>
        <p:spPr>
          <a:xfrm>
            <a:off x="1524049" y="305699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56" name="Google Shape;856;p37"/>
          <p:cNvSpPr/>
          <p:nvPr/>
        </p:nvSpPr>
        <p:spPr>
          <a:xfrm>
            <a:off x="1819416" y="4142653"/>
            <a:ext cx="483076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groupe et non à une période.</a:t>
            </a:r>
            <a:endParaRPr/>
          </a:p>
        </p:txBody>
      </p:sp>
      <p:sp>
        <p:nvSpPr>
          <p:cNvPr id="857" name="Google Shape;857;p37"/>
          <p:cNvSpPr/>
          <p:nvPr/>
        </p:nvSpPr>
        <p:spPr>
          <a:xfrm>
            <a:off x="1524049" y="41426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58" name="Google Shape;858;p37"/>
          <p:cNvSpPr/>
          <p:nvPr/>
        </p:nvSpPr>
        <p:spPr>
          <a:xfrm>
            <a:off x="1524049" y="522938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859" name="Google Shape;859;p37"/>
          <p:cNvSpPr txBox="1"/>
          <p:nvPr/>
        </p:nvSpPr>
        <p:spPr>
          <a:xfrm>
            <a:off x="774700" y="2011680"/>
            <a:ext cx="966358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 élément chimique dans le tableau périodique appartient à: 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38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Chaque élément chimique appartient à une période et un groupe bien déterminé.</a:t>
            </a:r>
            <a:endParaRPr/>
          </a:p>
        </p:txBody>
      </p:sp>
      <p:pic>
        <p:nvPicPr>
          <p:cNvPr id="865" name="Google Shape;86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38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explique davantage.</a:t>
            </a:r>
            <a:endParaRPr/>
          </a:p>
        </p:txBody>
      </p:sp>
      <p:pic>
        <p:nvPicPr>
          <p:cNvPr descr="Coche avec un remplissage uni" id="867" name="Google Shape;86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486" y="293004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38"/>
          <p:cNvSpPr/>
          <p:nvPr/>
        </p:nvSpPr>
        <p:spPr>
          <a:xfrm>
            <a:off x="1819416" y="3062425"/>
            <a:ext cx="483076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période et à un groupe.</a:t>
            </a:r>
            <a:endParaRPr/>
          </a:p>
        </p:txBody>
      </p:sp>
      <p:sp>
        <p:nvSpPr>
          <p:cNvPr id="869" name="Google Shape;869;p38"/>
          <p:cNvSpPr txBox="1"/>
          <p:nvPr/>
        </p:nvSpPr>
        <p:spPr>
          <a:xfrm>
            <a:off x="774700" y="2011680"/>
            <a:ext cx="966358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 élément chimique dans le tableau périodique appartient à: </a:t>
            </a:r>
            <a:endParaRPr/>
          </a:p>
        </p:txBody>
      </p:sp>
      <p:sp>
        <p:nvSpPr>
          <p:cNvPr id="870" name="Google Shape;870;p38"/>
          <p:cNvSpPr/>
          <p:nvPr/>
        </p:nvSpPr>
        <p:spPr>
          <a:xfrm>
            <a:off x="1819416" y="5227771"/>
            <a:ext cx="483076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période et non à un groupe.</a:t>
            </a:r>
            <a:endParaRPr/>
          </a:p>
        </p:txBody>
      </p:sp>
      <p:sp>
        <p:nvSpPr>
          <p:cNvPr id="871" name="Google Shape;871;p38"/>
          <p:cNvSpPr/>
          <p:nvPr/>
        </p:nvSpPr>
        <p:spPr>
          <a:xfrm>
            <a:off x="1524049" y="305699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72" name="Google Shape;872;p38"/>
          <p:cNvSpPr/>
          <p:nvPr/>
        </p:nvSpPr>
        <p:spPr>
          <a:xfrm>
            <a:off x="1819416" y="4142653"/>
            <a:ext cx="483076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groupe et non à une période.</a:t>
            </a:r>
            <a:endParaRPr/>
          </a:p>
        </p:txBody>
      </p:sp>
      <p:sp>
        <p:nvSpPr>
          <p:cNvPr id="873" name="Google Shape;873;p38"/>
          <p:cNvSpPr/>
          <p:nvPr/>
        </p:nvSpPr>
        <p:spPr>
          <a:xfrm>
            <a:off x="1524049" y="41426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74" name="Google Shape;874;p38"/>
          <p:cNvSpPr/>
          <p:nvPr/>
        </p:nvSpPr>
        <p:spPr>
          <a:xfrm>
            <a:off x="1524049" y="522938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875" name="Google Shape;875;p38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76" name="Google Shape;876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39"/>
          <p:cNvSpPr/>
          <p:nvPr/>
        </p:nvSpPr>
        <p:spPr>
          <a:xfrm>
            <a:off x="1819415" y="3062425"/>
            <a:ext cx="704749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de neutrons de l’atome d’oxygène </a:t>
            </a:r>
            <a:endParaRPr/>
          </a:p>
        </p:txBody>
      </p:sp>
      <p:sp>
        <p:nvSpPr>
          <p:cNvPr id="882" name="Google Shape;882;p39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 :  </a:t>
            </a:r>
            <a:endParaRPr/>
          </a:p>
        </p:txBody>
      </p:sp>
      <p:sp>
        <p:nvSpPr>
          <p:cNvPr id="883" name="Google Shape;883;p39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4" name="Google Shape;884;p39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 choisit au hasard deux élèves pour justifier oralement leur démarche.</a:t>
            </a:r>
            <a:endParaRPr/>
          </a:p>
        </p:txBody>
      </p:sp>
      <p:pic>
        <p:nvPicPr>
          <p:cNvPr id="885" name="Google Shape;88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39"/>
          <p:cNvSpPr txBox="1"/>
          <p:nvPr/>
        </p:nvSpPr>
        <p:spPr>
          <a:xfrm>
            <a:off x="1429965" y="2011680"/>
            <a:ext cx="665371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valeur « 8 » dans le symbole ci-contre indique: </a:t>
            </a:r>
            <a:endParaRPr/>
          </a:p>
        </p:txBody>
      </p:sp>
      <p:sp>
        <p:nvSpPr>
          <p:cNvPr id="887" name="Google Shape;887;p39"/>
          <p:cNvSpPr/>
          <p:nvPr/>
        </p:nvSpPr>
        <p:spPr>
          <a:xfrm>
            <a:off x="1819414" y="5210449"/>
            <a:ext cx="704749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numéro atomique de l’atome d’oxygène </a:t>
            </a:r>
            <a:endParaRPr/>
          </a:p>
        </p:txBody>
      </p:sp>
      <p:sp>
        <p:nvSpPr>
          <p:cNvPr id="888" name="Google Shape;888;p39"/>
          <p:cNvSpPr/>
          <p:nvPr/>
        </p:nvSpPr>
        <p:spPr>
          <a:xfrm>
            <a:off x="1524049" y="305699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89" name="Google Shape;889;p39"/>
          <p:cNvSpPr/>
          <p:nvPr/>
        </p:nvSpPr>
        <p:spPr>
          <a:xfrm>
            <a:off x="1819415" y="4142653"/>
            <a:ext cx="704749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nombre de nucléons de l’atome d’oxygène </a:t>
            </a:r>
            <a:endParaRPr/>
          </a:p>
        </p:txBody>
      </p:sp>
      <p:sp>
        <p:nvSpPr>
          <p:cNvPr id="890" name="Google Shape;890;p39"/>
          <p:cNvSpPr/>
          <p:nvPr/>
        </p:nvSpPr>
        <p:spPr>
          <a:xfrm>
            <a:off x="1524049" y="41426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91" name="Google Shape;891;p39"/>
          <p:cNvSpPr/>
          <p:nvPr/>
        </p:nvSpPr>
        <p:spPr>
          <a:xfrm>
            <a:off x="1524049" y="521256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892" name="Google Shape;892;p39"/>
          <p:cNvGrpSpPr/>
          <p:nvPr/>
        </p:nvGrpSpPr>
        <p:grpSpPr>
          <a:xfrm>
            <a:off x="8337691" y="1892629"/>
            <a:ext cx="919614" cy="945378"/>
            <a:chOff x="8821516" y="3395209"/>
            <a:chExt cx="919614" cy="945378"/>
          </a:xfrm>
        </p:grpSpPr>
        <p:sp>
          <p:nvSpPr>
            <p:cNvPr id="893" name="Google Shape;893;p39"/>
            <p:cNvSpPr/>
            <p:nvPr/>
          </p:nvSpPr>
          <p:spPr>
            <a:xfrm>
              <a:off x="8821516" y="3493160"/>
              <a:ext cx="919614" cy="847427"/>
            </a:xfrm>
            <a:custGeom>
              <a:rect b="b" l="l" r="r" t="t"/>
              <a:pathLst>
                <a:path extrusionOk="0" h="651116" w="600950">
                  <a:moveTo>
                    <a:pt x="99364" y="0"/>
                  </a:moveTo>
                  <a:cubicBezTo>
                    <a:pt x="44488" y="0"/>
                    <a:pt x="0" y="44488"/>
                    <a:pt x="0" y="99352"/>
                  </a:cubicBezTo>
                  <a:lnTo>
                    <a:pt x="0" y="551751"/>
                  </a:lnTo>
                  <a:cubicBezTo>
                    <a:pt x="0" y="606640"/>
                    <a:pt x="44488" y="651116"/>
                    <a:pt x="99364" y="651116"/>
                  </a:cubicBezTo>
                  <a:lnTo>
                    <a:pt x="501585" y="651116"/>
                  </a:lnTo>
                  <a:cubicBezTo>
                    <a:pt x="556462" y="651116"/>
                    <a:pt x="600950" y="606640"/>
                    <a:pt x="600950" y="551751"/>
                  </a:cubicBezTo>
                  <a:lnTo>
                    <a:pt x="600950" y="99352"/>
                  </a:lnTo>
                  <a:cubicBezTo>
                    <a:pt x="600950" y="44488"/>
                    <a:pt x="556462" y="0"/>
                    <a:pt x="501585" y="0"/>
                  </a:cubicBezTo>
                  <a:close/>
                  <a:moveTo>
                    <a:pt x="99364" y="0"/>
                  </a:moveTo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9"/>
            <p:cNvSpPr/>
            <p:nvPr/>
          </p:nvSpPr>
          <p:spPr>
            <a:xfrm>
              <a:off x="8936535" y="3502705"/>
              <a:ext cx="259686" cy="602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16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895" name="Google Shape;895;p39"/>
            <p:cNvSpPr/>
            <p:nvPr/>
          </p:nvSpPr>
          <p:spPr>
            <a:xfrm>
              <a:off x="9199837" y="3395209"/>
              <a:ext cx="509755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6000"/>
                <a:buFont typeface="Calibri"/>
                <a:buNone/>
              </a:pPr>
              <a:r>
                <a:rPr b="0" i="0" lang="fr-FR" sz="6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41" name="Google Shape;241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97945" y="105696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"/>
          <p:cNvSpPr txBox="1"/>
          <p:nvPr/>
        </p:nvSpPr>
        <p:spPr>
          <a:xfrm>
            <a:off x="461852" y="1242937"/>
            <a:ext cx="11437945" cy="5000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9705" lvl="0" marL="179705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Verbaliser à voix haute chaque étape de la tâche afin de modéliser le raisonnement attendu (modélisation verbale).</a:t>
            </a:r>
            <a:endParaRPr/>
          </a:p>
          <a:p>
            <a:pPr indent="-179705" lvl="0" marL="179705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Recourir à l’alternance linguistique (français / arabe) pour expliciter et consolider la compréhension des termes scientifiques clés.</a:t>
            </a:r>
            <a:endParaRPr/>
          </a:p>
          <a:p>
            <a:pPr indent="-179705" lvl="0" marL="179705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Mettre en évidence que la classification périodique repose sur les propriétés des éléments chimiques.</a:t>
            </a:r>
            <a:endParaRPr/>
          </a:p>
          <a:p>
            <a:pPr indent="-179705" lvl="0" marL="179705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Soulever l’idée que les éléments appartenant à un même groupe présentent souvent des propriétés similaires.</a:t>
            </a:r>
            <a:endParaRPr/>
          </a:p>
          <a:p>
            <a:pPr indent="-179705" lvl="0" marL="179705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Favoriser la participation active des élèves (utilisation d’ardoises, justification orale, échanges en binômes).</a:t>
            </a:r>
            <a:endParaRPr/>
          </a:p>
          <a:p>
            <a:pPr indent="-179705" lvl="0" marL="179705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Valoriser la démarche de raisonnement dans le feedback, et non uniquement la justesse de la réponse.</a:t>
            </a:r>
            <a:endParaRPr/>
          </a:p>
          <a:p>
            <a:pPr indent="-179705" lvl="0" marL="179705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Observer et accompagner les élèves durant les activités en circulant dans la classe afin de soutenir leurs apprentissages.</a:t>
            </a:r>
            <a:endParaRPr/>
          </a:p>
        </p:txBody>
      </p:sp>
      <p:sp>
        <p:nvSpPr>
          <p:cNvPr id="243" name="Google Shape;243;p4"/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Orientations didactiques pour cette séance</a:t>
            </a:r>
            <a:endParaRPr sz="1865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40"/>
          <p:cNvSpPr/>
          <p:nvPr/>
        </p:nvSpPr>
        <p:spPr>
          <a:xfrm>
            <a:off x="1819415" y="3062425"/>
            <a:ext cx="704749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de neutrons de l’atome d’oxygène </a:t>
            </a:r>
            <a:endParaRPr/>
          </a:p>
        </p:txBody>
      </p:sp>
      <p:sp>
        <p:nvSpPr>
          <p:cNvPr id="901" name="Google Shape;901;p40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numéro atomique s’écrit en indice à gauche du symbole.</a:t>
            </a:r>
            <a:endParaRPr/>
          </a:p>
        </p:txBody>
      </p:sp>
      <p:sp>
        <p:nvSpPr>
          <p:cNvPr id="902" name="Google Shape;902;p40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3" name="Google Shape;903;p40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 choisit au hasard deux élèves pour justifier oralement leur démarche.</a:t>
            </a:r>
            <a:endParaRPr/>
          </a:p>
        </p:txBody>
      </p:sp>
      <p:pic>
        <p:nvPicPr>
          <p:cNvPr id="904" name="Google Shape;90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40"/>
          <p:cNvSpPr/>
          <p:nvPr/>
        </p:nvSpPr>
        <p:spPr>
          <a:xfrm>
            <a:off x="1819414" y="5210449"/>
            <a:ext cx="704749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numéro atomique de l’atome d’oxygène </a:t>
            </a:r>
            <a:endParaRPr/>
          </a:p>
        </p:txBody>
      </p:sp>
      <p:sp>
        <p:nvSpPr>
          <p:cNvPr id="906" name="Google Shape;906;p40"/>
          <p:cNvSpPr/>
          <p:nvPr/>
        </p:nvSpPr>
        <p:spPr>
          <a:xfrm>
            <a:off x="1524049" y="305699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07" name="Google Shape;907;p40"/>
          <p:cNvSpPr/>
          <p:nvPr/>
        </p:nvSpPr>
        <p:spPr>
          <a:xfrm>
            <a:off x="1819415" y="4142653"/>
            <a:ext cx="704749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nombre de nucléons de l’atome d’oxygène </a:t>
            </a:r>
            <a:endParaRPr/>
          </a:p>
        </p:txBody>
      </p:sp>
      <p:sp>
        <p:nvSpPr>
          <p:cNvPr id="908" name="Google Shape;908;p40"/>
          <p:cNvSpPr/>
          <p:nvPr/>
        </p:nvSpPr>
        <p:spPr>
          <a:xfrm>
            <a:off x="1524049" y="41426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09" name="Google Shape;909;p40"/>
          <p:cNvSpPr/>
          <p:nvPr/>
        </p:nvSpPr>
        <p:spPr>
          <a:xfrm>
            <a:off x="1524049" y="521256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910" name="Google Shape;910;p40"/>
          <p:cNvGrpSpPr/>
          <p:nvPr/>
        </p:nvGrpSpPr>
        <p:grpSpPr>
          <a:xfrm>
            <a:off x="8337691" y="1892629"/>
            <a:ext cx="919614" cy="945378"/>
            <a:chOff x="8821516" y="3395209"/>
            <a:chExt cx="919614" cy="945378"/>
          </a:xfrm>
        </p:grpSpPr>
        <p:sp>
          <p:nvSpPr>
            <p:cNvPr id="911" name="Google Shape;911;p40"/>
            <p:cNvSpPr/>
            <p:nvPr/>
          </p:nvSpPr>
          <p:spPr>
            <a:xfrm>
              <a:off x="8821516" y="3493160"/>
              <a:ext cx="919614" cy="847427"/>
            </a:xfrm>
            <a:custGeom>
              <a:rect b="b" l="l" r="r" t="t"/>
              <a:pathLst>
                <a:path extrusionOk="0" h="651116" w="600950">
                  <a:moveTo>
                    <a:pt x="99364" y="0"/>
                  </a:moveTo>
                  <a:cubicBezTo>
                    <a:pt x="44488" y="0"/>
                    <a:pt x="0" y="44488"/>
                    <a:pt x="0" y="99352"/>
                  </a:cubicBezTo>
                  <a:lnTo>
                    <a:pt x="0" y="551751"/>
                  </a:lnTo>
                  <a:cubicBezTo>
                    <a:pt x="0" y="606640"/>
                    <a:pt x="44488" y="651116"/>
                    <a:pt x="99364" y="651116"/>
                  </a:cubicBezTo>
                  <a:lnTo>
                    <a:pt x="501585" y="651116"/>
                  </a:lnTo>
                  <a:cubicBezTo>
                    <a:pt x="556462" y="651116"/>
                    <a:pt x="600950" y="606640"/>
                    <a:pt x="600950" y="551751"/>
                  </a:cubicBezTo>
                  <a:lnTo>
                    <a:pt x="600950" y="99352"/>
                  </a:lnTo>
                  <a:cubicBezTo>
                    <a:pt x="600950" y="44488"/>
                    <a:pt x="556462" y="0"/>
                    <a:pt x="501585" y="0"/>
                  </a:cubicBezTo>
                  <a:close/>
                  <a:moveTo>
                    <a:pt x="99364" y="0"/>
                  </a:moveTo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0"/>
            <p:cNvSpPr/>
            <p:nvPr/>
          </p:nvSpPr>
          <p:spPr>
            <a:xfrm>
              <a:off x="8936535" y="3502705"/>
              <a:ext cx="259686" cy="602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16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913" name="Google Shape;913;p40"/>
            <p:cNvSpPr/>
            <p:nvPr/>
          </p:nvSpPr>
          <p:spPr>
            <a:xfrm>
              <a:off x="9199837" y="3395209"/>
              <a:ext cx="509755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6000"/>
                <a:buFont typeface="Calibri"/>
                <a:buNone/>
              </a:pPr>
              <a:r>
                <a:rPr b="0" i="0" lang="fr-FR" sz="6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endParaRPr/>
            </a:p>
          </p:txBody>
        </p:sp>
      </p:grpSp>
      <p:pic>
        <p:nvPicPr>
          <p:cNvPr descr="Coche avec un remplissage uni" id="914" name="Google Shape;91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76392" y="497958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40"/>
          <p:cNvSpPr txBox="1"/>
          <p:nvPr/>
        </p:nvSpPr>
        <p:spPr>
          <a:xfrm>
            <a:off x="1429965" y="2011680"/>
            <a:ext cx="665371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valeur « 8 » dans le symbole ci-contre indique: </a:t>
            </a:r>
            <a:endParaRPr/>
          </a:p>
        </p:txBody>
      </p:sp>
      <p:pic>
        <p:nvPicPr>
          <p:cNvPr id="916" name="Google Shape;91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41"/>
          <p:cNvSpPr/>
          <p:nvPr/>
        </p:nvSpPr>
        <p:spPr>
          <a:xfrm>
            <a:off x="1819415" y="3062425"/>
            <a:ext cx="704749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de neutrons de l’atome d’oxygène </a:t>
            </a:r>
            <a:endParaRPr/>
          </a:p>
        </p:txBody>
      </p:sp>
      <p:sp>
        <p:nvSpPr>
          <p:cNvPr id="922" name="Google Shape;922;p4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 :  </a:t>
            </a:r>
            <a:endParaRPr/>
          </a:p>
        </p:txBody>
      </p:sp>
      <p:sp>
        <p:nvSpPr>
          <p:cNvPr id="923" name="Google Shape;923;p41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4" name="Google Shape;924;p41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 choisit au hasard deux élèves pour justifier oralement leur démarche.</a:t>
            </a:r>
            <a:endParaRPr/>
          </a:p>
        </p:txBody>
      </p:sp>
      <p:pic>
        <p:nvPicPr>
          <p:cNvPr id="925" name="Google Shape;925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p41"/>
          <p:cNvSpPr txBox="1"/>
          <p:nvPr/>
        </p:nvSpPr>
        <p:spPr>
          <a:xfrm>
            <a:off x="1429965" y="2011680"/>
            <a:ext cx="665371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valeur « 16 » dans le symbole ci-contre indique: </a:t>
            </a:r>
            <a:endParaRPr/>
          </a:p>
        </p:txBody>
      </p:sp>
      <p:sp>
        <p:nvSpPr>
          <p:cNvPr id="927" name="Google Shape;927;p41"/>
          <p:cNvSpPr/>
          <p:nvPr/>
        </p:nvSpPr>
        <p:spPr>
          <a:xfrm>
            <a:off x="1819414" y="5210449"/>
            <a:ext cx="704749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numéro atomique de l’atome d’oxygène </a:t>
            </a:r>
            <a:endParaRPr/>
          </a:p>
        </p:txBody>
      </p:sp>
      <p:sp>
        <p:nvSpPr>
          <p:cNvPr id="928" name="Google Shape;928;p41"/>
          <p:cNvSpPr/>
          <p:nvPr/>
        </p:nvSpPr>
        <p:spPr>
          <a:xfrm>
            <a:off x="1524049" y="305699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29" name="Google Shape;929;p41"/>
          <p:cNvSpPr/>
          <p:nvPr/>
        </p:nvSpPr>
        <p:spPr>
          <a:xfrm>
            <a:off x="1819415" y="4142653"/>
            <a:ext cx="704749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nombre de nucléons de l’atome d’oxygène </a:t>
            </a:r>
            <a:endParaRPr/>
          </a:p>
        </p:txBody>
      </p:sp>
      <p:sp>
        <p:nvSpPr>
          <p:cNvPr id="930" name="Google Shape;930;p41"/>
          <p:cNvSpPr/>
          <p:nvPr/>
        </p:nvSpPr>
        <p:spPr>
          <a:xfrm>
            <a:off x="1524049" y="41426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31" name="Google Shape;931;p41"/>
          <p:cNvSpPr/>
          <p:nvPr/>
        </p:nvSpPr>
        <p:spPr>
          <a:xfrm>
            <a:off x="1524049" y="521256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932" name="Google Shape;932;p41"/>
          <p:cNvGrpSpPr/>
          <p:nvPr/>
        </p:nvGrpSpPr>
        <p:grpSpPr>
          <a:xfrm>
            <a:off x="8337691" y="1892629"/>
            <a:ext cx="919614" cy="945378"/>
            <a:chOff x="8821516" y="3395209"/>
            <a:chExt cx="919614" cy="945378"/>
          </a:xfrm>
        </p:grpSpPr>
        <p:sp>
          <p:nvSpPr>
            <p:cNvPr id="933" name="Google Shape;933;p41"/>
            <p:cNvSpPr/>
            <p:nvPr/>
          </p:nvSpPr>
          <p:spPr>
            <a:xfrm>
              <a:off x="8821516" y="3493160"/>
              <a:ext cx="919614" cy="847427"/>
            </a:xfrm>
            <a:custGeom>
              <a:rect b="b" l="l" r="r" t="t"/>
              <a:pathLst>
                <a:path extrusionOk="0" h="651116" w="600950">
                  <a:moveTo>
                    <a:pt x="99364" y="0"/>
                  </a:moveTo>
                  <a:cubicBezTo>
                    <a:pt x="44488" y="0"/>
                    <a:pt x="0" y="44488"/>
                    <a:pt x="0" y="99352"/>
                  </a:cubicBezTo>
                  <a:lnTo>
                    <a:pt x="0" y="551751"/>
                  </a:lnTo>
                  <a:cubicBezTo>
                    <a:pt x="0" y="606640"/>
                    <a:pt x="44488" y="651116"/>
                    <a:pt x="99364" y="651116"/>
                  </a:cubicBezTo>
                  <a:lnTo>
                    <a:pt x="501585" y="651116"/>
                  </a:lnTo>
                  <a:cubicBezTo>
                    <a:pt x="556462" y="651116"/>
                    <a:pt x="600950" y="606640"/>
                    <a:pt x="600950" y="551751"/>
                  </a:cubicBezTo>
                  <a:lnTo>
                    <a:pt x="600950" y="99352"/>
                  </a:lnTo>
                  <a:cubicBezTo>
                    <a:pt x="600950" y="44488"/>
                    <a:pt x="556462" y="0"/>
                    <a:pt x="501585" y="0"/>
                  </a:cubicBezTo>
                  <a:close/>
                  <a:moveTo>
                    <a:pt x="99364" y="0"/>
                  </a:moveTo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1"/>
            <p:cNvSpPr/>
            <p:nvPr/>
          </p:nvSpPr>
          <p:spPr>
            <a:xfrm>
              <a:off x="8936535" y="3502705"/>
              <a:ext cx="259686" cy="602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16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935" name="Google Shape;935;p41"/>
            <p:cNvSpPr/>
            <p:nvPr/>
          </p:nvSpPr>
          <p:spPr>
            <a:xfrm>
              <a:off x="9199837" y="3395209"/>
              <a:ext cx="509755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6000"/>
                <a:buFont typeface="Calibri"/>
                <a:buNone/>
              </a:pPr>
              <a:r>
                <a:rPr b="0" i="0" lang="fr-FR" sz="6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42"/>
          <p:cNvSpPr/>
          <p:nvPr/>
        </p:nvSpPr>
        <p:spPr>
          <a:xfrm>
            <a:off x="1819415" y="3062425"/>
            <a:ext cx="704749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de neutrons de l’atome d’oxygène </a:t>
            </a:r>
            <a:endParaRPr/>
          </a:p>
        </p:txBody>
      </p:sp>
      <p:sp>
        <p:nvSpPr>
          <p:cNvPr id="941" name="Google Shape;941;p42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nombre de nucléon (nombre de protons + nombre de neutrons) est inscrit en exposant en haut.</a:t>
            </a:r>
            <a:endParaRPr/>
          </a:p>
        </p:txBody>
      </p:sp>
      <p:sp>
        <p:nvSpPr>
          <p:cNvPr id="942" name="Google Shape;942;p42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3" name="Google Shape;943;p4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 choisit au hasard deux élèves pour justifier oralement leur démarche.</a:t>
            </a:r>
            <a:endParaRPr/>
          </a:p>
        </p:txBody>
      </p:sp>
      <p:pic>
        <p:nvPicPr>
          <p:cNvPr id="944" name="Google Shape;944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42"/>
          <p:cNvSpPr txBox="1"/>
          <p:nvPr/>
        </p:nvSpPr>
        <p:spPr>
          <a:xfrm>
            <a:off x="1429965" y="2011680"/>
            <a:ext cx="665371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valeur « 16 » dans le symbole ci-contre indique: </a:t>
            </a:r>
            <a:endParaRPr/>
          </a:p>
        </p:txBody>
      </p:sp>
      <p:sp>
        <p:nvSpPr>
          <p:cNvPr id="946" name="Google Shape;946;p42"/>
          <p:cNvSpPr/>
          <p:nvPr/>
        </p:nvSpPr>
        <p:spPr>
          <a:xfrm>
            <a:off x="1819414" y="5210449"/>
            <a:ext cx="704749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numéro atomique de l’atome d’oxygène </a:t>
            </a:r>
            <a:endParaRPr/>
          </a:p>
        </p:txBody>
      </p:sp>
      <p:sp>
        <p:nvSpPr>
          <p:cNvPr id="947" name="Google Shape;947;p42"/>
          <p:cNvSpPr/>
          <p:nvPr/>
        </p:nvSpPr>
        <p:spPr>
          <a:xfrm>
            <a:off x="1524049" y="305699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48" name="Google Shape;948;p42"/>
          <p:cNvSpPr/>
          <p:nvPr/>
        </p:nvSpPr>
        <p:spPr>
          <a:xfrm>
            <a:off x="1819415" y="4142653"/>
            <a:ext cx="704749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nombre de nucléons de l’atome d’oxygène </a:t>
            </a:r>
            <a:endParaRPr/>
          </a:p>
        </p:txBody>
      </p:sp>
      <p:sp>
        <p:nvSpPr>
          <p:cNvPr id="949" name="Google Shape;949;p42"/>
          <p:cNvSpPr/>
          <p:nvPr/>
        </p:nvSpPr>
        <p:spPr>
          <a:xfrm>
            <a:off x="1524049" y="414265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50" name="Google Shape;950;p42"/>
          <p:cNvSpPr/>
          <p:nvPr/>
        </p:nvSpPr>
        <p:spPr>
          <a:xfrm>
            <a:off x="1524049" y="521256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951" name="Google Shape;951;p42"/>
          <p:cNvGrpSpPr/>
          <p:nvPr/>
        </p:nvGrpSpPr>
        <p:grpSpPr>
          <a:xfrm>
            <a:off x="8337691" y="1892629"/>
            <a:ext cx="919614" cy="945378"/>
            <a:chOff x="8821516" y="3395209"/>
            <a:chExt cx="919614" cy="945378"/>
          </a:xfrm>
        </p:grpSpPr>
        <p:sp>
          <p:nvSpPr>
            <p:cNvPr id="952" name="Google Shape;952;p42"/>
            <p:cNvSpPr/>
            <p:nvPr/>
          </p:nvSpPr>
          <p:spPr>
            <a:xfrm>
              <a:off x="8821516" y="3493160"/>
              <a:ext cx="919614" cy="847427"/>
            </a:xfrm>
            <a:custGeom>
              <a:rect b="b" l="l" r="r" t="t"/>
              <a:pathLst>
                <a:path extrusionOk="0" h="651116" w="600950">
                  <a:moveTo>
                    <a:pt x="99364" y="0"/>
                  </a:moveTo>
                  <a:cubicBezTo>
                    <a:pt x="44488" y="0"/>
                    <a:pt x="0" y="44488"/>
                    <a:pt x="0" y="99352"/>
                  </a:cubicBezTo>
                  <a:lnTo>
                    <a:pt x="0" y="551751"/>
                  </a:lnTo>
                  <a:cubicBezTo>
                    <a:pt x="0" y="606640"/>
                    <a:pt x="44488" y="651116"/>
                    <a:pt x="99364" y="651116"/>
                  </a:cubicBezTo>
                  <a:lnTo>
                    <a:pt x="501585" y="651116"/>
                  </a:lnTo>
                  <a:cubicBezTo>
                    <a:pt x="556462" y="651116"/>
                    <a:pt x="600950" y="606640"/>
                    <a:pt x="600950" y="551751"/>
                  </a:cubicBezTo>
                  <a:lnTo>
                    <a:pt x="600950" y="99352"/>
                  </a:lnTo>
                  <a:cubicBezTo>
                    <a:pt x="600950" y="44488"/>
                    <a:pt x="556462" y="0"/>
                    <a:pt x="501585" y="0"/>
                  </a:cubicBezTo>
                  <a:close/>
                  <a:moveTo>
                    <a:pt x="99364" y="0"/>
                  </a:moveTo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2"/>
            <p:cNvSpPr/>
            <p:nvPr/>
          </p:nvSpPr>
          <p:spPr>
            <a:xfrm>
              <a:off x="8936535" y="3502705"/>
              <a:ext cx="259686" cy="602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16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954" name="Google Shape;954;p42"/>
            <p:cNvSpPr/>
            <p:nvPr/>
          </p:nvSpPr>
          <p:spPr>
            <a:xfrm>
              <a:off x="9199837" y="3395209"/>
              <a:ext cx="509755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6000"/>
                <a:buFont typeface="Calibri"/>
                <a:buNone/>
              </a:pPr>
              <a:r>
                <a:rPr b="0" i="0" lang="fr-FR" sz="6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endParaRPr/>
            </a:p>
          </p:txBody>
        </p:sp>
      </p:grpSp>
      <p:pic>
        <p:nvPicPr>
          <p:cNvPr descr="Coche avec un remplissage uni" id="955" name="Google Shape;955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62274" y="4015700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43"/>
          <p:cNvSpPr/>
          <p:nvPr/>
        </p:nvSpPr>
        <p:spPr>
          <a:xfrm>
            <a:off x="1555010" y="4842651"/>
            <a:ext cx="174201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9207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962" name="Google Shape;962;p43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ardoise pour écrire la bonne réponse :  </a:t>
            </a:r>
            <a:endParaRPr/>
          </a:p>
        </p:txBody>
      </p:sp>
      <p:sp>
        <p:nvSpPr>
          <p:cNvPr id="963" name="Google Shape;963;p43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4" name="Google Shape;964;p43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démarche.</a:t>
            </a:r>
            <a:endParaRPr/>
          </a:p>
        </p:txBody>
      </p:sp>
      <p:pic>
        <p:nvPicPr>
          <p:cNvPr id="965" name="Google Shape;965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66" name="Google Shape;966;p43"/>
          <p:cNvSpPr/>
          <p:nvPr/>
        </p:nvSpPr>
        <p:spPr>
          <a:xfrm>
            <a:off x="8414178" y="4842651"/>
            <a:ext cx="169964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9207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43"/>
          <p:cNvSpPr/>
          <p:nvPr/>
        </p:nvSpPr>
        <p:spPr>
          <a:xfrm>
            <a:off x="1246958" y="484265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68" name="Google Shape;968;p43"/>
          <p:cNvSpPr/>
          <p:nvPr/>
        </p:nvSpPr>
        <p:spPr>
          <a:xfrm>
            <a:off x="5001514" y="4842651"/>
            <a:ext cx="179460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5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43"/>
          <p:cNvSpPr/>
          <p:nvPr/>
        </p:nvSpPr>
        <p:spPr>
          <a:xfrm>
            <a:off x="4661815" y="484265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70" name="Google Shape;970;p43"/>
          <p:cNvSpPr/>
          <p:nvPr/>
        </p:nvSpPr>
        <p:spPr>
          <a:xfrm>
            <a:off x="8091104" y="484265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971" name="Google Shape;971;p43"/>
          <p:cNvGrpSpPr/>
          <p:nvPr/>
        </p:nvGrpSpPr>
        <p:grpSpPr>
          <a:xfrm>
            <a:off x="4994651" y="2933110"/>
            <a:ext cx="1212220" cy="1271464"/>
            <a:chOff x="8761308" y="3479618"/>
            <a:chExt cx="919614" cy="901716"/>
          </a:xfrm>
        </p:grpSpPr>
        <p:sp>
          <p:nvSpPr>
            <p:cNvPr id="972" name="Google Shape;972;p43"/>
            <p:cNvSpPr/>
            <p:nvPr/>
          </p:nvSpPr>
          <p:spPr>
            <a:xfrm>
              <a:off x="8761308" y="3479618"/>
              <a:ext cx="919614" cy="901716"/>
            </a:xfrm>
            <a:custGeom>
              <a:rect b="b" l="l" r="r" t="t"/>
              <a:pathLst>
                <a:path extrusionOk="0" h="651116" w="600950">
                  <a:moveTo>
                    <a:pt x="99364" y="0"/>
                  </a:moveTo>
                  <a:cubicBezTo>
                    <a:pt x="44488" y="0"/>
                    <a:pt x="0" y="44488"/>
                    <a:pt x="0" y="99352"/>
                  </a:cubicBezTo>
                  <a:lnTo>
                    <a:pt x="0" y="551751"/>
                  </a:lnTo>
                  <a:cubicBezTo>
                    <a:pt x="0" y="606640"/>
                    <a:pt x="44488" y="651116"/>
                    <a:pt x="99364" y="651116"/>
                  </a:cubicBezTo>
                  <a:lnTo>
                    <a:pt x="501585" y="651116"/>
                  </a:lnTo>
                  <a:cubicBezTo>
                    <a:pt x="556462" y="651116"/>
                    <a:pt x="600950" y="606640"/>
                    <a:pt x="600950" y="551751"/>
                  </a:cubicBezTo>
                  <a:lnTo>
                    <a:pt x="600950" y="99352"/>
                  </a:lnTo>
                  <a:cubicBezTo>
                    <a:pt x="600950" y="44488"/>
                    <a:pt x="556462" y="0"/>
                    <a:pt x="501585" y="0"/>
                  </a:cubicBezTo>
                  <a:close/>
                  <a:moveTo>
                    <a:pt x="99364" y="0"/>
                  </a:moveTo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3"/>
            <p:cNvSpPr/>
            <p:nvPr/>
          </p:nvSpPr>
          <p:spPr>
            <a:xfrm>
              <a:off x="8925168" y="4120240"/>
              <a:ext cx="755754" cy="196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800"/>
                <a:buFont typeface="Calibri"/>
                <a:buNone/>
              </a:pPr>
              <a:r>
                <a:rPr b="0" i="0" lang="fr-FR" sz="18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Béryllium</a:t>
              </a:r>
              <a:endParaRPr b="0" i="0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3"/>
            <p:cNvSpPr/>
            <p:nvPr/>
          </p:nvSpPr>
          <p:spPr>
            <a:xfrm>
              <a:off x="8925167" y="3535739"/>
              <a:ext cx="174358" cy="5584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800"/>
                <a:buFont typeface="Calibri"/>
                <a:buNone/>
              </a:pPr>
              <a:r>
                <a:rPr b="0" i="0" lang="fr-FR" sz="18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2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800"/>
                <a:buFont typeface="Calibri"/>
                <a:buNone/>
              </a:pPr>
              <a:r>
                <a:rPr b="0" i="0" lang="fr-FR" sz="18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0" i="0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3"/>
            <p:cNvSpPr/>
            <p:nvPr/>
          </p:nvSpPr>
          <p:spPr>
            <a:xfrm>
              <a:off x="9194327" y="3617285"/>
              <a:ext cx="480901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3600"/>
                <a:buFont typeface="Calibri"/>
                <a:buNone/>
              </a:pPr>
              <a:r>
                <a:rPr b="0" i="0" lang="fr-FR" sz="36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Be</a:t>
              </a:r>
              <a:endParaRPr b="0" i="0" sz="3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6" name="Google Shape;976;p43"/>
          <p:cNvSpPr txBox="1"/>
          <p:nvPr/>
        </p:nvSpPr>
        <p:spPr>
          <a:xfrm>
            <a:off x="869112" y="2007943"/>
            <a:ext cx="959773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l’atome de béryllium, le nombre de neutrons vaut: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44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déterminer le nombre de neutrons, on fait le calcul suivant: 9-4=5.</a:t>
            </a:r>
            <a:endParaRPr/>
          </a:p>
        </p:txBody>
      </p:sp>
      <p:pic>
        <p:nvPicPr>
          <p:cNvPr id="982" name="Google Shape;98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44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explique davantage.</a:t>
            </a:r>
            <a:endParaRPr/>
          </a:p>
        </p:txBody>
      </p:sp>
      <p:pic>
        <p:nvPicPr>
          <p:cNvPr descr="Coche avec un remplissage uni" id="984" name="Google Shape;984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5565" y="5227898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44"/>
          <p:cNvSpPr/>
          <p:nvPr/>
        </p:nvSpPr>
        <p:spPr>
          <a:xfrm>
            <a:off x="1555010" y="4842651"/>
            <a:ext cx="174201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9207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986" name="Google Shape;986;p44"/>
          <p:cNvSpPr txBox="1"/>
          <p:nvPr/>
        </p:nvSpPr>
        <p:spPr>
          <a:xfrm>
            <a:off x="869112" y="2007943"/>
            <a:ext cx="959773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l’atome de béryllium, le nombre de neutrons vaut:</a:t>
            </a:r>
            <a:endParaRPr/>
          </a:p>
        </p:txBody>
      </p:sp>
      <p:sp>
        <p:nvSpPr>
          <p:cNvPr id="987" name="Google Shape;987;p44"/>
          <p:cNvSpPr/>
          <p:nvPr/>
        </p:nvSpPr>
        <p:spPr>
          <a:xfrm>
            <a:off x="8414178" y="4842651"/>
            <a:ext cx="169964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92075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44"/>
          <p:cNvSpPr/>
          <p:nvPr/>
        </p:nvSpPr>
        <p:spPr>
          <a:xfrm>
            <a:off x="1246958" y="484265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89" name="Google Shape;989;p44"/>
          <p:cNvSpPr/>
          <p:nvPr/>
        </p:nvSpPr>
        <p:spPr>
          <a:xfrm>
            <a:off x="5001514" y="4842651"/>
            <a:ext cx="179460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26860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44"/>
          <p:cNvSpPr/>
          <p:nvPr/>
        </p:nvSpPr>
        <p:spPr>
          <a:xfrm>
            <a:off x="4661815" y="484265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91" name="Google Shape;991;p44"/>
          <p:cNvSpPr/>
          <p:nvPr/>
        </p:nvSpPr>
        <p:spPr>
          <a:xfrm>
            <a:off x="8091104" y="484265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992" name="Google Shape;992;p44"/>
          <p:cNvGrpSpPr/>
          <p:nvPr/>
        </p:nvGrpSpPr>
        <p:grpSpPr>
          <a:xfrm>
            <a:off x="4994651" y="2933110"/>
            <a:ext cx="1212220" cy="1271464"/>
            <a:chOff x="8761308" y="3479618"/>
            <a:chExt cx="919614" cy="901716"/>
          </a:xfrm>
        </p:grpSpPr>
        <p:sp>
          <p:nvSpPr>
            <p:cNvPr id="993" name="Google Shape;993;p44"/>
            <p:cNvSpPr/>
            <p:nvPr/>
          </p:nvSpPr>
          <p:spPr>
            <a:xfrm>
              <a:off x="8761308" y="3479618"/>
              <a:ext cx="919614" cy="901716"/>
            </a:xfrm>
            <a:custGeom>
              <a:rect b="b" l="l" r="r" t="t"/>
              <a:pathLst>
                <a:path extrusionOk="0" h="651116" w="600950">
                  <a:moveTo>
                    <a:pt x="99364" y="0"/>
                  </a:moveTo>
                  <a:cubicBezTo>
                    <a:pt x="44488" y="0"/>
                    <a:pt x="0" y="44488"/>
                    <a:pt x="0" y="99352"/>
                  </a:cubicBezTo>
                  <a:lnTo>
                    <a:pt x="0" y="551751"/>
                  </a:lnTo>
                  <a:cubicBezTo>
                    <a:pt x="0" y="606640"/>
                    <a:pt x="44488" y="651116"/>
                    <a:pt x="99364" y="651116"/>
                  </a:cubicBezTo>
                  <a:lnTo>
                    <a:pt x="501585" y="651116"/>
                  </a:lnTo>
                  <a:cubicBezTo>
                    <a:pt x="556462" y="651116"/>
                    <a:pt x="600950" y="606640"/>
                    <a:pt x="600950" y="551751"/>
                  </a:cubicBezTo>
                  <a:lnTo>
                    <a:pt x="600950" y="99352"/>
                  </a:lnTo>
                  <a:cubicBezTo>
                    <a:pt x="600950" y="44488"/>
                    <a:pt x="556462" y="0"/>
                    <a:pt x="501585" y="0"/>
                  </a:cubicBezTo>
                  <a:close/>
                  <a:moveTo>
                    <a:pt x="99364" y="0"/>
                  </a:moveTo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4"/>
            <p:cNvSpPr/>
            <p:nvPr/>
          </p:nvSpPr>
          <p:spPr>
            <a:xfrm>
              <a:off x="8925168" y="4120240"/>
              <a:ext cx="755754" cy="196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800"/>
                <a:buFont typeface="Calibri"/>
                <a:buNone/>
              </a:pPr>
              <a:r>
                <a:rPr b="0" i="0" lang="fr-FR" sz="18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Béryllium</a:t>
              </a:r>
              <a:endParaRPr b="0" i="0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4"/>
            <p:cNvSpPr/>
            <p:nvPr/>
          </p:nvSpPr>
          <p:spPr>
            <a:xfrm>
              <a:off x="8925167" y="3535739"/>
              <a:ext cx="174358" cy="5584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800"/>
                <a:buFont typeface="Calibri"/>
                <a:buNone/>
              </a:pPr>
              <a:r>
                <a:rPr b="0" i="0" lang="fr-FR" sz="18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2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800"/>
                <a:buFont typeface="Calibri"/>
                <a:buNone/>
              </a:pPr>
              <a:r>
                <a:rPr b="0" i="0" lang="fr-FR" sz="18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0" i="0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4"/>
            <p:cNvSpPr/>
            <p:nvPr/>
          </p:nvSpPr>
          <p:spPr>
            <a:xfrm>
              <a:off x="9194327" y="3617285"/>
              <a:ext cx="480901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3600"/>
                <a:buFont typeface="Calibri"/>
                <a:buNone/>
              </a:pPr>
              <a:r>
                <a:rPr b="0" i="0" lang="fr-FR" sz="36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Be</a:t>
              </a:r>
              <a:endParaRPr b="0" i="0" sz="3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7" name="Google Shape;997;p44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998" name="Google Shape;998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B050">
                <a:alpha val="29803"/>
              </a:srgbClr>
            </a:gs>
            <a:gs pos="74000">
              <a:srgbClr val="00B050">
                <a:alpha val="32941"/>
              </a:srgbClr>
            </a:gs>
            <a:gs pos="83000">
              <a:srgbClr val="00B050">
                <a:alpha val="77647"/>
              </a:srgbClr>
            </a:gs>
            <a:gs pos="100000">
              <a:srgbClr val="00B050">
                <a:alpha val="91764"/>
              </a:srgbClr>
            </a:gs>
          </a:gsLst>
          <a:lin ang="5400000" scaled="0"/>
        </a:gradFill>
      </p:bgPr>
    </p:bg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Google Shape;1003;p4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004" name="Google Shape;1004;p4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chemeClr val="accen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1006" name="Google Shape;1006;p45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007" name="Google Shape;1007;p45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5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1009" name="Google Shape;1009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6021" y="1471892"/>
            <a:ext cx="1319419" cy="1231797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" name="Google Shape;1014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015" name="Google Shape;1015;p46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vos livrets et travaillez individuellement puis discutez en binômes vos réponses. </a:t>
            </a:r>
            <a:endParaRPr/>
          </a:p>
        </p:txBody>
      </p:sp>
      <p:sp>
        <p:nvSpPr>
          <p:cNvPr id="1016" name="Google Shape;1016;p46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 accorde 2 min au travail individuel puis une minute de discussion. Il circule pour contrôler et donner des indications en cas de blocage.</a:t>
            </a:r>
            <a:endParaRPr/>
          </a:p>
        </p:txBody>
      </p:sp>
      <p:pic>
        <p:nvPicPr>
          <p:cNvPr id="1017" name="Google Shape;1017;p46"/>
          <p:cNvPicPr preferRelativeResize="0"/>
          <p:nvPr/>
        </p:nvPicPr>
        <p:blipFill rotWithShape="1">
          <a:blip r:embed="rId4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46"/>
          <p:cNvSpPr/>
          <p:nvPr/>
        </p:nvSpPr>
        <p:spPr>
          <a:xfrm>
            <a:off x="2293754" y="1701336"/>
            <a:ext cx="68960" cy="82448"/>
          </a:xfrm>
          <a:custGeom>
            <a:rect b="b" l="l" r="r" t="t"/>
            <a:pathLst>
              <a:path extrusionOk="0" h="82448" w="68960">
                <a:moveTo>
                  <a:pt x="0" y="0"/>
                </a:moveTo>
                <a:cubicBezTo>
                  <a:pt x="4559" y="39179"/>
                  <a:pt x="32194" y="71310"/>
                  <a:pt x="68960" y="82448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9" name="Google Shape;1019;p46"/>
          <p:cNvGrpSpPr/>
          <p:nvPr/>
        </p:nvGrpSpPr>
        <p:grpSpPr>
          <a:xfrm>
            <a:off x="199736" y="964935"/>
            <a:ext cx="8110452" cy="3730470"/>
            <a:chOff x="1970537" y="1931421"/>
            <a:chExt cx="8110452" cy="3730470"/>
          </a:xfrm>
        </p:grpSpPr>
        <p:sp>
          <p:nvSpPr>
            <p:cNvPr id="1020" name="Google Shape;1020;p46"/>
            <p:cNvSpPr/>
            <p:nvPr/>
          </p:nvSpPr>
          <p:spPr>
            <a:xfrm>
              <a:off x="2220173" y="2562760"/>
              <a:ext cx="7727390" cy="1203100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6"/>
            <p:cNvSpPr/>
            <p:nvPr/>
          </p:nvSpPr>
          <p:spPr>
            <a:xfrm>
              <a:off x="2220173" y="2562760"/>
              <a:ext cx="7727390" cy="1193576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6"/>
            <p:cNvSpPr/>
            <p:nvPr/>
          </p:nvSpPr>
          <p:spPr>
            <a:xfrm>
              <a:off x="2095395" y="2316248"/>
              <a:ext cx="7985594" cy="3345643"/>
            </a:xfrm>
            <a:custGeom>
              <a:rect b="b" l="l" r="r" t="t"/>
              <a:pathLst>
                <a:path extrusionOk="0" h="2877362" w="6611302">
                  <a:moveTo>
                    <a:pt x="177457" y="21996"/>
                  </a:moveTo>
                  <a:lnTo>
                    <a:pt x="88735" y="21996"/>
                  </a:lnTo>
                  <a:cubicBezTo>
                    <a:pt x="39726" y="21996"/>
                    <a:pt x="0" y="70344"/>
                    <a:pt x="0" y="129996"/>
                  </a:cubicBezTo>
                  <a:lnTo>
                    <a:pt x="0" y="2769361"/>
                  </a:lnTo>
                  <a:cubicBezTo>
                    <a:pt x="0" y="2829013"/>
                    <a:pt x="48349" y="2877362"/>
                    <a:pt x="108001" y="2877362"/>
                  </a:cubicBezTo>
                  <a:lnTo>
                    <a:pt x="6503301" y="2877362"/>
                  </a:lnTo>
                  <a:cubicBezTo>
                    <a:pt x="6562940" y="2877362"/>
                    <a:pt x="6611302" y="2829013"/>
                    <a:pt x="6611302" y="2769361"/>
                  </a:cubicBezTo>
                  <a:lnTo>
                    <a:pt x="6611302" y="107987"/>
                  </a:lnTo>
                  <a:cubicBezTo>
                    <a:pt x="6611302" y="48348"/>
                    <a:pt x="6562940" y="0"/>
                    <a:pt x="6503301" y="0"/>
                  </a:cubicBezTo>
                  <a:lnTo>
                    <a:pt x="5304053" y="0"/>
                  </a:lnTo>
                </a:path>
              </a:pathLst>
            </a:custGeom>
            <a:noFill/>
            <a:ln cap="flat" cmpd="sng" w="12700">
              <a:solidFill>
                <a:srgbClr val="62B8C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6"/>
            <p:cNvSpPr/>
            <p:nvPr/>
          </p:nvSpPr>
          <p:spPr>
            <a:xfrm>
              <a:off x="7374049" y="2290841"/>
              <a:ext cx="50800" cy="50800"/>
            </a:xfrm>
            <a:custGeom>
              <a:rect b="b" l="l" r="r" t="t"/>
              <a:pathLst>
                <a:path extrusionOk="0" h="50800" w="50800">
                  <a:moveTo>
                    <a:pt x="25400" y="50800"/>
                  </a:moveTo>
                  <a:cubicBezTo>
                    <a:pt x="39433" y="50800"/>
                    <a:pt x="50800" y="39421"/>
                    <a:pt x="50800" y="25400"/>
                  </a:cubicBezTo>
                  <a:cubicBezTo>
                    <a:pt x="50800" y="11367"/>
                    <a:pt x="39433" y="0"/>
                    <a:pt x="25400" y="0"/>
                  </a:cubicBezTo>
                  <a:cubicBezTo>
                    <a:pt x="11367" y="0"/>
                    <a:pt x="0" y="11367"/>
                    <a:pt x="0" y="25400"/>
                  </a:cubicBezTo>
                  <a:cubicBezTo>
                    <a:pt x="0" y="39421"/>
                    <a:pt x="11367" y="50800"/>
                    <a:pt x="25400" y="50800"/>
                  </a:cubicBezTo>
                </a:path>
              </a:pathLst>
            </a:custGeom>
            <a:solidFill>
              <a:srgbClr val="62B8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6"/>
            <p:cNvSpPr/>
            <p:nvPr/>
          </p:nvSpPr>
          <p:spPr>
            <a:xfrm>
              <a:off x="1980436" y="2570251"/>
              <a:ext cx="236562" cy="205752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6"/>
            <p:cNvSpPr/>
            <p:nvPr/>
          </p:nvSpPr>
          <p:spPr>
            <a:xfrm>
              <a:off x="1970537" y="2548854"/>
              <a:ext cx="261327" cy="286609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26" name="Google Shape;1026;p4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763418" y="3968604"/>
              <a:ext cx="6204699" cy="31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7" name="Google Shape;1027;p4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763418" y="4260704"/>
              <a:ext cx="2085162" cy="1193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8" name="Google Shape;1028;p46"/>
            <p:cNvSpPr/>
            <p:nvPr/>
          </p:nvSpPr>
          <p:spPr>
            <a:xfrm>
              <a:off x="2772943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6"/>
            <p:cNvSpPr/>
            <p:nvPr/>
          </p:nvSpPr>
          <p:spPr>
            <a:xfrm>
              <a:off x="27761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6"/>
            <p:cNvSpPr/>
            <p:nvPr/>
          </p:nvSpPr>
          <p:spPr>
            <a:xfrm>
              <a:off x="4835884" y="39813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6"/>
            <p:cNvSpPr/>
            <p:nvPr/>
          </p:nvSpPr>
          <p:spPr>
            <a:xfrm>
              <a:off x="4835884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6"/>
            <p:cNvSpPr/>
            <p:nvPr/>
          </p:nvSpPr>
          <p:spPr>
            <a:xfrm>
              <a:off x="6895651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6"/>
            <p:cNvSpPr/>
            <p:nvPr/>
          </p:nvSpPr>
          <p:spPr>
            <a:xfrm>
              <a:off x="6895651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6"/>
            <p:cNvSpPr/>
            <p:nvPr/>
          </p:nvSpPr>
          <p:spPr>
            <a:xfrm>
              <a:off x="89554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6"/>
            <p:cNvSpPr/>
            <p:nvPr/>
          </p:nvSpPr>
          <p:spPr>
            <a:xfrm>
              <a:off x="2772943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6"/>
            <p:cNvSpPr/>
            <p:nvPr/>
          </p:nvSpPr>
          <p:spPr>
            <a:xfrm>
              <a:off x="27761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6"/>
            <p:cNvSpPr/>
            <p:nvPr/>
          </p:nvSpPr>
          <p:spPr>
            <a:xfrm>
              <a:off x="4835884" y="42734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6"/>
            <p:cNvSpPr/>
            <p:nvPr/>
          </p:nvSpPr>
          <p:spPr>
            <a:xfrm>
              <a:off x="4835884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6"/>
            <p:cNvSpPr/>
            <p:nvPr/>
          </p:nvSpPr>
          <p:spPr>
            <a:xfrm>
              <a:off x="6895651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6"/>
            <p:cNvSpPr/>
            <p:nvPr/>
          </p:nvSpPr>
          <p:spPr>
            <a:xfrm>
              <a:off x="6895651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6"/>
            <p:cNvSpPr/>
            <p:nvPr/>
          </p:nvSpPr>
          <p:spPr>
            <a:xfrm>
              <a:off x="89554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6"/>
            <p:cNvSpPr/>
            <p:nvPr/>
          </p:nvSpPr>
          <p:spPr>
            <a:xfrm>
              <a:off x="2772943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6"/>
            <p:cNvSpPr/>
            <p:nvPr/>
          </p:nvSpPr>
          <p:spPr>
            <a:xfrm>
              <a:off x="27761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6"/>
            <p:cNvSpPr/>
            <p:nvPr/>
          </p:nvSpPr>
          <p:spPr>
            <a:xfrm>
              <a:off x="4835884" y="45655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6"/>
            <p:cNvSpPr/>
            <p:nvPr/>
          </p:nvSpPr>
          <p:spPr>
            <a:xfrm>
              <a:off x="4835884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6"/>
            <p:cNvSpPr/>
            <p:nvPr/>
          </p:nvSpPr>
          <p:spPr>
            <a:xfrm>
              <a:off x="6895651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6"/>
            <p:cNvSpPr/>
            <p:nvPr/>
          </p:nvSpPr>
          <p:spPr>
            <a:xfrm>
              <a:off x="6895651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6"/>
            <p:cNvSpPr/>
            <p:nvPr/>
          </p:nvSpPr>
          <p:spPr>
            <a:xfrm>
              <a:off x="89554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6"/>
            <p:cNvSpPr/>
            <p:nvPr/>
          </p:nvSpPr>
          <p:spPr>
            <a:xfrm>
              <a:off x="2772943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6"/>
            <p:cNvSpPr/>
            <p:nvPr/>
          </p:nvSpPr>
          <p:spPr>
            <a:xfrm>
              <a:off x="27761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6"/>
            <p:cNvSpPr/>
            <p:nvPr/>
          </p:nvSpPr>
          <p:spPr>
            <a:xfrm>
              <a:off x="4835884" y="48576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6"/>
            <p:cNvSpPr/>
            <p:nvPr/>
          </p:nvSpPr>
          <p:spPr>
            <a:xfrm>
              <a:off x="4835884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6"/>
            <p:cNvSpPr/>
            <p:nvPr/>
          </p:nvSpPr>
          <p:spPr>
            <a:xfrm>
              <a:off x="6895651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6"/>
            <p:cNvSpPr/>
            <p:nvPr/>
          </p:nvSpPr>
          <p:spPr>
            <a:xfrm>
              <a:off x="6895651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6"/>
            <p:cNvSpPr/>
            <p:nvPr/>
          </p:nvSpPr>
          <p:spPr>
            <a:xfrm>
              <a:off x="89554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6"/>
            <p:cNvSpPr/>
            <p:nvPr/>
          </p:nvSpPr>
          <p:spPr>
            <a:xfrm>
              <a:off x="2772943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6"/>
            <p:cNvSpPr/>
            <p:nvPr/>
          </p:nvSpPr>
          <p:spPr>
            <a:xfrm>
              <a:off x="27761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6"/>
            <p:cNvSpPr/>
            <p:nvPr/>
          </p:nvSpPr>
          <p:spPr>
            <a:xfrm>
              <a:off x="4835884" y="51497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6"/>
            <p:cNvSpPr/>
            <p:nvPr/>
          </p:nvSpPr>
          <p:spPr>
            <a:xfrm>
              <a:off x="4835884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6"/>
            <p:cNvSpPr/>
            <p:nvPr/>
          </p:nvSpPr>
          <p:spPr>
            <a:xfrm>
              <a:off x="6895651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6"/>
            <p:cNvSpPr/>
            <p:nvPr/>
          </p:nvSpPr>
          <p:spPr>
            <a:xfrm>
              <a:off x="6895651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6"/>
            <p:cNvSpPr/>
            <p:nvPr/>
          </p:nvSpPr>
          <p:spPr>
            <a:xfrm>
              <a:off x="89554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6"/>
            <p:cNvSpPr/>
            <p:nvPr/>
          </p:nvSpPr>
          <p:spPr>
            <a:xfrm>
              <a:off x="2772943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6"/>
            <p:cNvSpPr/>
            <p:nvPr/>
          </p:nvSpPr>
          <p:spPr>
            <a:xfrm>
              <a:off x="4835884" y="54418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6"/>
            <p:cNvSpPr/>
            <p:nvPr/>
          </p:nvSpPr>
          <p:spPr>
            <a:xfrm>
              <a:off x="6895651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6"/>
            <p:cNvSpPr/>
            <p:nvPr/>
          </p:nvSpPr>
          <p:spPr>
            <a:xfrm>
              <a:off x="2115465" y="2178132"/>
              <a:ext cx="2397784" cy="251523"/>
            </a:xfrm>
            <a:custGeom>
              <a:rect b="b" l="l" r="r" t="t"/>
              <a:pathLst>
                <a:path extrusionOk="0" h="251523" w="2397784">
                  <a:moveTo>
                    <a:pt x="5778" y="0"/>
                  </a:moveTo>
                  <a:lnTo>
                    <a:pt x="0" y="167043"/>
                  </a:lnTo>
                  <a:lnTo>
                    <a:pt x="2397784" y="251523"/>
                  </a:lnTo>
                  <a:lnTo>
                    <a:pt x="2128113" y="99720"/>
                  </a:lnTo>
                  <a:close/>
                  <a:moveTo>
                    <a:pt x="5778" y="0"/>
                  </a:moveTo>
                </a:path>
              </a:pathLst>
            </a:custGeom>
            <a:solidFill>
              <a:srgbClr val="C0C2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6"/>
            <p:cNvSpPr/>
            <p:nvPr/>
          </p:nvSpPr>
          <p:spPr>
            <a:xfrm>
              <a:off x="2087198" y="2137266"/>
              <a:ext cx="3315804" cy="311632"/>
            </a:xfrm>
            <a:custGeom>
              <a:rect b="b" l="l" r="r" t="t"/>
              <a:pathLst>
                <a:path extrusionOk="0" h="252006" w="2494584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2368587" y="252006"/>
                  </a:lnTo>
                  <a:cubicBezTo>
                    <a:pt x="2438170" y="252006"/>
                    <a:pt x="2494584" y="195592"/>
                    <a:pt x="2494584" y="125996"/>
                  </a:cubicBezTo>
                  <a:cubicBezTo>
                    <a:pt x="2494584" y="56413"/>
                    <a:pt x="2438170" y="0"/>
                    <a:pt x="2368587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68" name="Google Shape;1068;p4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108706" y="1981033"/>
              <a:ext cx="455161" cy="455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9" name="Google Shape;1069;p46"/>
            <p:cNvSpPr/>
            <p:nvPr/>
          </p:nvSpPr>
          <p:spPr>
            <a:xfrm>
              <a:off x="1980436" y="1931421"/>
              <a:ext cx="561766" cy="504275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6"/>
            <p:cNvSpPr/>
            <p:nvPr/>
          </p:nvSpPr>
          <p:spPr>
            <a:xfrm>
              <a:off x="2059094" y="1931422"/>
              <a:ext cx="483108" cy="483108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  <a:close/>
                  <a:moveTo>
                    <a:pt x="241554" y="483108"/>
                  </a:moveTo>
                </a:path>
              </a:pathLst>
            </a:custGeom>
            <a:noFill/>
            <a:ln cap="flat" cmpd="sng" w="12700">
              <a:solidFill>
                <a:srgbClr val="21ACBB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6"/>
            <p:cNvSpPr/>
            <p:nvPr/>
          </p:nvSpPr>
          <p:spPr>
            <a:xfrm>
              <a:off x="2080882" y="2527687"/>
              <a:ext cx="1298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072" name="Google Shape;1072;p46"/>
            <p:cNvSpPr/>
            <p:nvPr/>
          </p:nvSpPr>
          <p:spPr>
            <a:xfrm>
              <a:off x="3584947" y="4000883"/>
              <a:ext cx="323314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	Oxygène</a:t>
              </a:r>
              <a:endParaRPr/>
            </a:p>
          </p:txBody>
        </p:sp>
        <p:sp>
          <p:nvSpPr>
            <p:cNvPr id="1073" name="Google Shape;1073;p46"/>
            <p:cNvSpPr/>
            <p:nvPr/>
          </p:nvSpPr>
          <p:spPr>
            <a:xfrm>
              <a:off x="7574969" y="3978128"/>
              <a:ext cx="7453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</a:t>
              </a:r>
              <a:endParaRPr/>
            </a:p>
          </p:txBody>
        </p:sp>
        <p:sp>
          <p:nvSpPr>
            <p:cNvPr id="1074" name="Google Shape;1074;p46"/>
            <p:cNvSpPr/>
            <p:nvPr/>
          </p:nvSpPr>
          <p:spPr>
            <a:xfrm>
              <a:off x="2965101" y="4338054"/>
              <a:ext cx="5539978" cy="11310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396875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Symbole</a:t>
              </a:r>
              <a:endParaRPr/>
            </a:p>
            <a:p>
              <a:pPr indent="0" lvl="0" marL="34290" marR="0" rtl="0" algn="l">
                <a:lnSpc>
                  <a:spcPct val="95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d’électrons	    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/>
            </a:p>
            <a:p>
              <a:pPr indent="0" lvl="0" marL="40005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protons</a:t>
              </a:r>
              <a:endParaRPr/>
            </a:p>
            <a:p>
              <a:pPr indent="0" lvl="0" marL="0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neutrons</a:t>
              </a:r>
              <a:endParaRPr/>
            </a:p>
          </p:txBody>
        </p:sp>
        <p:sp>
          <p:nvSpPr>
            <p:cNvPr id="1075" name="Google Shape;1075;p46"/>
            <p:cNvSpPr/>
            <p:nvPr/>
          </p:nvSpPr>
          <p:spPr>
            <a:xfrm>
              <a:off x="2714335" y="2121808"/>
              <a:ext cx="23160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Jem’entraîneenbinôme</a:t>
              </a:r>
              <a:endParaRPr/>
            </a:p>
          </p:txBody>
        </p:sp>
        <p:sp>
          <p:nvSpPr>
            <p:cNvPr id="1076" name="Google Shape;1076;p46"/>
            <p:cNvSpPr/>
            <p:nvPr/>
          </p:nvSpPr>
          <p:spPr>
            <a:xfrm>
              <a:off x="2314047" y="2639696"/>
              <a:ext cx="7531916" cy="1066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L’oxygène est un élément chimique situé dans le groupe 6 et la période 2 du tableau périodique.</a:t>
              </a:r>
              <a:endParaRPr/>
            </a:p>
            <a:p>
              <a:pPr indent="0" lvl="0" marL="0" marR="0" rtl="0" algn="just">
                <a:lnSpc>
                  <a:spcPct val="111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À partir de la classification périodique, compléter le tableau ci-dessous</a:t>
              </a: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avec les informations correspondantes.</a:t>
              </a:r>
              <a:endParaRPr/>
            </a:p>
          </p:txBody>
        </p:sp>
      </p:grpSp>
      <p:grpSp>
        <p:nvGrpSpPr>
          <p:cNvPr id="1077" name="Google Shape;1077;p46"/>
          <p:cNvGrpSpPr/>
          <p:nvPr/>
        </p:nvGrpSpPr>
        <p:grpSpPr>
          <a:xfrm>
            <a:off x="7193454" y="4472142"/>
            <a:ext cx="4966009" cy="2210831"/>
            <a:chOff x="7193454" y="4472142"/>
            <a:chExt cx="4966009" cy="2210831"/>
          </a:xfrm>
        </p:grpSpPr>
        <p:sp>
          <p:nvSpPr>
            <p:cNvPr id="1078" name="Google Shape;1078;p46"/>
            <p:cNvSpPr/>
            <p:nvPr/>
          </p:nvSpPr>
          <p:spPr>
            <a:xfrm>
              <a:off x="7330190" y="4472142"/>
              <a:ext cx="4663513" cy="2207647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9" name="Google Shape;1079;p4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193454" y="4502647"/>
              <a:ext cx="4966009" cy="21803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4" name="Google Shape;108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085" name="Google Shape;1085;p47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corrige en suivant les étapes comme déjà montré. Suivez la correction au tableau:</a:t>
            </a:r>
            <a:endParaRPr/>
          </a:p>
        </p:txBody>
      </p:sp>
      <p:sp>
        <p:nvSpPr>
          <p:cNvPr id="1086" name="Google Shape;1086;p47"/>
          <p:cNvSpPr txBox="1"/>
          <p:nvPr/>
        </p:nvSpPr>
        <p:spPr>
          <a:xfrm>
            <a:off x="765793" y="656729"/>
            <a:ext cx="10638635" cy="2685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 fait passer un(e) élève au tableau en incitant à verbaliser le raisonnement. </a:t>
            </a:r>
            <a:endParaRPr/>
          </a:p>
        </p:txBody>
      </p:sp>
      <p:pic>
        <p:nvPicPr>
          <p:cNvPr id="1087" name="Google Shape;1087;p47"/>
          <p:cNvPicPr preferRelativeResize="0"/>
          <p:nvPr/>
        </p:nvPicPr>
        <p:blipFill rotWithShape="1">
          <a:blip r:embed="rId4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47"/>
          <p:cNvSpPr/>
          <p:nvPr/>
        </p:nvSpPr>
        <p:spPr>
          <a:xfrm>
            <a:off x="2293754" y="1701336"/>
            <a:ext cx="68960" cy="82448"/>
          </a:xfrm>
          <a:custGeom>
            <a:rect b="b" l="l" r="r" t="t"/>
            <a:pathLst>
              <a:path extrusionOk="0" h="82448" w="68960">
                <a:moveTo>
                  <a:pt x="0" y="0"/>
                </a:moveTo>
                <a:cubicBezTo>
                  <a:pt x="4559" y="39179"/>
                  <a:pt x="32194" y="71310"/>
                  <a:pt x="68960" y="82448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89" name="Google Shape;1089;p47"/>
          <p:cNvGrpSpPr/>
          <p:nvPr/>
        </p:nvGrpSpPr>
        <p:grpSpPr>
          <a:xfrm>
            <a:off x="199736" y="964935"/>
            <a:ext cx="8110452" cy="3730470"/>
            <a:chOff x="1970537" y="1931421"/>
            <a:chExt cx="8110452" cy="3730470"/>
          </a:xfrm>
        </p:grpSpPr>
        <p:sp>
          <p:nvSpPr>
            <p:cNvPr id="1090" name="Google Shape;1090;p47"/>
            <p:cNvSpPr/>
            <p:nvPr/>
          </p:nvSpPr>
          <p:spPr>
            <a:xfrm>
              <a:off x="2220173" y="2562760"/>
              <a:ext cx="7727390" cy="1203100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7"/>
            <p:cNvSpPr/>
            <p:nvPr/>
          </p:nvSpPr>
          <p:spPr>
            <a:xfrm>
              <a:off x="2220173" y="2562760"/>
              <a:ext cx="7727390" cy="1193576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7"/>
            <p:cNvSpPr/>
            <p:nvPr/>
          </p:nvSpPr>
          <p:spPr>
            <a:xfrm>
              <a:off x="2095395" y="2316248"/>
              <a:ext cx="7985594" cy="3345643"/>
            </a:xfrm>
            <a:custGeom>
              <a:rect b="b" l="l" r="r" t="t"/>
              <a:pathLst>
                <a:path extrusionOk="0" h="2877362" w="6611302">
                  <a:moveTo>
                    <a:pt x="177457" y="21996"/>
                  </a:moveTo>
                  <a:lnTo>
                    <a:pt x="88735" y="21996"/>
                  </a:lnTo>
                  <a:cubicBezTo>
                    <a:pt x="39726" y="21996"/>
                    <a:pt x="0" y="70344"/>
                    <a:pt x="0" y="129996"/>
                  </a:cubicBezTo>
                  <a:lnTo>
                    <a:pt x="0" y="2769361"/>
                  </a:lnTo>
                  <a:cubicBezTo>
                    <a:pt x="0" y="2829013"/>
                    <a:pt x="48349" y="2877362"/>
                    <a:pt x="108001" y="2877362"/>
                  </a:cubicBezTo>
                  <a:lnTo>
                    <a:pt x="6503301" y="2877362"/>
                  </a:lnTo>
                  <a:cubicBezTo>
                    <a:pt x="6562940" y="2877362"/>
                    <a:pt x="6611302" y="2829013"/>
                    <a:pt x="6611302" y="2769361"/>
                  </a:cubicBezTo>
                  <a:lnTo>
                    <a:pt x="6611302" y="107987"/>
                  </a:lnTo>
                  <a:cubicBezTo>
                    <a:pt x="6611302" y="48348"/>
                    <a:pt x="6562940" y="0"/>
                    <a:pt x="6503301" y="0"/>
                  </a:cubicBezTo>
                  <a:lnTo>
                    <a:pt x="5304053" y="0"/>
                  </a:lnTo>
                </a:path>
              </a:pathLst>
            </a:custGeom>
            <a:noFill/>
            <a:ln cap="flat" cmpd="sng" w="12700">
              <a:solidFill>
                <a:srgbClr val="62B8C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7"/>
            <p:cNvSpPr/>
            <p:nvPr/>
          </p:nvSpPr>
          <p:spPr>
            <a:xfrm>
              <a:off x="7374049" y="2290841"/>
              <a:ext cx="50800" cy="50800"/>
            </a:xfrm>
            <a:custGeom>
              <a:rect b="b" l="l" r="r" t="t"/>
              <a:pathLst>
                <a:path extrusionOk="0" h="50800" w="50800">
                  <a:moveTo>
                    <a:pt x="25400" y="50800"/>
                  </a:moveTo>
                  <a:cubicBezTo>
                    <a:pt x="39433" y="50800"/>
                    <a:pt x="50800" y="39421"/>
                    <a:pt x="50800" y="25400"/>
                  </a:cubicBezTo>
                  <a:cubicBezTo>
                    <a:pt x="50800" y="11367"/>
                    <a:pt x="39433" y="0"/>
                    <a:pt x="25400" y="0"/>
                  </a:cubicBezTo>
                  <a:cubicBezTo>
                    <a:pt x="11367" y="0"/>
                    <a:pt x="0" y="11367"/>
                    <a:pt x="0" y="25400"/>
                  </a:cubicBezTo>
                  <a:cubicBezTo>
                    <a:pt x="0" y="39421"/>
                    <a:pt x="11367" y="50800"/>
                    <a:pt x="25400" y="50800"/>
                  </a:cubicBezTo>
                </a:path>
              </a:pathLst>
            </a:custGeom>
            <a:solidFill>
              <a:srgbClr val="62B8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7"/>
            <p:cNvSpPr/>
            <p:nvPr/>
          </p:nvSpPr>
          <p:spPr>
            <a:xfrm>
              <a:off x="1980436" y="2570251"/>
              <a:ext cx="236562" cy="205752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7"/>
            <p:cNvSpPr/>
            <p:nvPr/>
          </p:nvSpPr>
          <p:spPr>
            <a:xfrm>
              <a:off x="1970537" y="2548854"/>
              <a:ext cx="261327" cy="286609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6" name="Google Shape;1096;p4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763418" y="3968604"/>
              <a:ext cx="6204699" cy="31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7" name="Google Shape;1097;p4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763418" y="4260704"/>
              <a:ext cx="2085162" cy="1193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8" name="Google Shape;1098;p47"/>
            <p:cNvSpPr/>
            <p:nvPr/>
          </p:nvSpPr>
          <p:spPr>
            <a:xfrm>
              <a:off x="2772943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7"/>
            <p:cNvSpPr/>
            <p:nvPr/>
          </p:nvSpPr>
          <p:spPr>
            <a:xfrm>
              <a:off x="27761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7"/>
            <p:cNvSpPr/>
            <p:nvPr/>
          </p:nvSpPr>
          <p:spPr>
            <a:xfrm>
              <a:off x="4835884" y="39813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7"/>
            <p:cNvSpPr/>
            <p:nvPr/>
          </p:nvSpPr>
          <p:spPr>
            <a:xfrm>
              <a:off x="4835884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7"/>
            <p:cNvSpPr/>
            <p:nvPr/>
          </p:nvSpPr>
          <p:spPr>
            <a:xfrm>
              <a:off x="6895651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7"/>
            <p:cNvSpPr/>
            <p:nvPr/>
          </p:nvSpPr>
          <p:spPr>
            <a:xfrm>
              <a:off x="6895651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7"/>
            <p:cNvSpPr/>
            <p:nvPr/>
          </p:nvSpPr>
          <p:spPr>
            <a:xfrm>
              <a:off x="89554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7"/>
            <p:cNvSpPr/>
            <p:nvPr/>
          </p:nvSpPr>
          <p:spPr>
            <a:xfrm>
              <a:off x="2772943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7"/>
            <p:cNvSpPr/>
            <p:nvPr/>
          </p:nvSpPr>
          <p:spPr>
            <a:xfrm>
              <a:off x="27761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7"/>
            <p:cNvSpPr/>
            <p:nvPr/>
          </p:nvSpPr>
          <p:spPr>
            <a:xfrm>
              <a:off x="4835884" y="42734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7"/>
            <p:cNvSpPr/>
            <p:nvPr/>
          </p:nvSpPr>
          <p:spPr>
            <a:xfrm>
              <a:off x="4835884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7"/>
            <p:cNvSpPr/>
            <p:nvPr/>
          </p:nvSpPr>
          <p:spPr>
            <a:xfrm>
              <a:off x="6895651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7"/>
            <p:cNvSpPr/>
            <p:nvPr/>
          </p:nvSpPr>
          <p:spPr>
            <a:xfrm>
              <a:off x="6895651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7"/>
            <p:cNvSpPr/>
            <p:nvPr/>
          </p:nvSpPr>
          <p:spPr>
            <a:xfrm>
              <a:off x="89554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7"/>
            <p:cNvSpPr/>
            <p:nvPr/>
          </p:nvSpPr>
          <p:spPr>
            <a:xfrm>
              <a:off x="2772943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7"/>
            <p:cNvSpPr/>
            <p:nvPr/>
          </p:nvSpPr>
          <p:spPr>
            <a:xfrm>
              <a:off x="27761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7"/>
            <p:cNvSpPr/>
            <p:nvPr/>
          </p:nvSpPr>
          <p:spPr>
            <a:xfrm>
              <a:off x="4835884" y="45655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7"/>
            <p:cNvSpPr/>
            <p:nvPr/>
          </p:nvSpPr>
          <p:spPr>
            <a:xfrm>
              <a:off x="4835884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7"/>
            <p:cNvSpPr/>
            <p:nvPr/>
          </p:nvSpPr>
          <p:spPr>
            <a:xfrm>
              <a:off x="6895651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7"/>
            <p:cNvSpPr/>
            <p:nvPr/>
          </p:nvSpPr>
          <p:spPr>
            <a:xfrm>
              <a:off x="6895651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7"/>
            <p:cNvSpPr/>
            <p:nvPr/>
          </p:nvSpPr>
          <p:spPr>
            <a:xfrm>
              <a:off x="89554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7"/>
            <p:cNvSpPr/>
            <p:nvPr/>
          </p:nvSpPr>
          <p:spPr>
            <a:xfrm>
              <a:off x="2772943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7"/>
            <p:cNvSpPr/>
            <p:nvPr/>
          </p:nvSpPr>
          <p:spPr>
            <a:xfrm>
              <a:off x="27761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7"/>
            <p:cNvSpPr/>
            <p:nvPr/>
          </p:nvSpPr>
          <p:spPr>
            <a:xfrm>
              <a:off x="4835884" y="48576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7"/>
            <p:cNvSpPr/>
            <p:nvPr/>
          </p:nvSpPr>
          <p:spPr>
            <a:xfrm>
              <a:off x="4835884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7"/>
            <p:cNvSpPr/>
            <p:nvPr/>
          </p:nvSpPr>
          <p:spPr>
            <a:xfrm>
              <a:off x="6895651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7"/>
            <p:cNvSpPr/>
            <p:nvPr/>
          </p:nvSpPr>
          <p:spPr>
            <a:xfrm>
              <a:off x="6895651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7"/>
            <p:cNvSpPr/>
            <p:nvPr/>
          </p:nvSpPr>
          <p:spPr>
            <a:xfrm>
              <a:off x="89554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7"/>
            <p:cNvSpPr/>
            <p:nvPr/>
          </p:nvSpPr>
          <p:spPr>
            <a:xfrm>
              <a:off x="2772943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7"/>
            <p:cNvSpPr/>
            <p:nvPr/>
          </p:nvSpPr>
          <p:spPr>
            <a:xfrm>
              <a:off x="27761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7"/>
            <p:cNvSpPr/>
            <p:nvPr/>
          </p:nvSpPr>
          <p:spPr>
            <a:xfrm>
              <a:off x="4835884" y="51497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7"/>
            <p:cNvSpPr/>
            <p:nvPr/>
          </p:nvSpPr>
          <p:spPr>
            <a:xfrm>
              <a:off x="4835884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7"/>
            <p:cNvSpPr/>
            <p:nvPr/>
          </p:nvSpPr>
          <p:spPr>
            <a:xfrm>
              <a:off x="6895651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7"/>
            <p:cNvSpPr/>
            <p:nvPr/>
          </p:nvSpPr>
          <p:spPr>
            <a:xfrm>
              <a:off x="6895651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7"/>
            <p:cNvSpPr/>
            <p:nvPr/>
          </p:nvSpPr>
          <p:spPr>
            <a:xfrm>
              <a:off x="89554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7"/>
            <p:cNvSpPr/>
            <p:nvPr/>
          </p:nvSpPr>
          <p:spPr>
            <a:xfrm>
              <a:off x="2772943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7"/>
            <p:cNvSpPr/>
            <p:nvPr/>
          </p:nvSpPr>
          <p:spPr>
            <a:xfrm>
              <a:off x="4835884" y="54418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7"/>
            <p:cNvSpPr/>
            <p:nvPr/>
          </p:nvSpPr>
          <p:spPr>
            <a:xfrm>
              <a:off x="6895651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7"/>
            <p:cNvSpPr/>
            <p:nvPr/>
          </p:nvSpPr>
          <p:spPr>
            <a:xfrm>
              <a:off x="2115465" y="2178132"/>
              <a:ext cx="2397784" cy="251523"/>
            </a:xfrm>
            <a:custGeom>
              <a:rect b="b" l="l" r="r" t="t"/>
              <a:pathLst>
                <a:path extrusionOk="0" h="251523" w="2397784">
                  <a:moveTo>
                    <a:pt x="5778" y="0"/>
                  </a:moveTo>
                  <a:lnTo>
                    <a:pt x="0" y="167043"/>
                  </a:lnTo>
                  <a:lnTo>
                    <a:pt x="2397784" y="251523"/>
                  </a:lnTo>
                  <a:lnTo>
                    <a:pt x="2128113" y="99720"/>
                  </a:lnTo>
                  <a:close/>
                  <a:moveTo>
                    <a:pt x="5778" y="0"/>
                  </a:moveTo>
                </a:path>
              </a:pathLst>
            </a:custGeom>
            <a:solidFill>
              <a:srgbClr val="C0C2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7"/>
            <p:cNvSpPr/>
            <p:nvPr/>
          </p:nvSpPr>
          <p:spPr>
            <a:xfrm>
              <a:off x="2087198" y="2137266"/>
              <a:ext cx="3315804" cy="311632"/>
            </a:xfrm>
            <a:custGeom>
              <a:rect b="b" l="l" r="r" t="t"/>
              <a:pathLst>
                <a:path extrusionOk="0" h="252006" w="2494584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2368587" y="252006"/>
                  </a:lnTo>
                  <a:cubicBezTo>
                    <a:pt x="2438170" y="252006"/>
                    <a:pt x="2494584" y="195592"/>
                    <a:pt x="2494584" y="125996"/>
                  </a:cubicBezTo>
                  <a:cubicBezTo>
                    <a:pt x="2494584" y="56413"/>
                    <a:pt x="2438170" y="0"/>
                    <a:pt x="2368587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8" name="Google Shape;1138;p4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108706" y="1981033"/>
              <a:ext cx="455161" cy="455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9" name="Google Shape;1139;p47"/>
            <p:cNvSpPr/>
            <p:nvPr/>
          </p:nvSpPr>
          <p:spPr>
            <a:xfrm>
              <a:off x="1980436" y="1931421"/>
              <a:ext cx="561766" cy="504275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7"/>
            <p:cNvSpPr/>
            <p:nvPr/>
          </p:nvSpPr>
          <p:spPr>
            <a:xfrm>
              <a:off x="2059094" y="1931422"/>
              <a:ext cx="483108" cy="483108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  <a:close/>
                  <a:moveTo>
                    <a:pt x="241554" y="483108"/>
                  </a:moveTo>
                </a:path>
              </a:pathLst>
            </a:custGeom>
            <a:noFill/>
            <a:ln cap="flat" cmpd="sng" w="12700">
              <a:solidFill>
                <a:srgbClr val="21ACBB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7"/>
            <p:cNvSpPr/>
            <p:nvPr/>
          </p:nvSpPr>
          <p:spPr>
            <a:xfrm>
              <a:off x="2080882" y="2527687"/>
              <a:ext cx="1298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142" name="Google Shape;1142;p47"/>
            <p:cNvSpPr/>
            <p:nvPr/>
          </p:nvSpPr>
          <p:spPr>
            <a:xfrm>
              <a:off x="3584947" y="4000883"/>
              <a:ext cx="323314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	Oxygène</a:t>
              </a:r>
              <a:endParaRPr/>
            </a:p>
          </p:txBody>
        </p:sp>
        <p:sp>
          <p:nvSpPr>
            <p:cNvPr id="1143" name="Google Shape;1143;p47"/>
            <p:cNvSpPr/>
            <p:nvPr/>
          </p:nvSpPr>
          <p:spPr>
            <a:xfrm>
              <a:off x="7574969" y="3978128"/>
              <a:ext cx="7453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</a:t>
              </a:r>
              <a:endParaRPr/>
            </a:p>
          </p:txBody>
        </p:sp>
        <p:sp>
          <p:nvSpPr>
            <p:cNvPr id="1144" name="Google Shape;1144;p47"/>
            <p:cNvSpPr/>
            <p:nvPr/>
          </p:nvSpPr>
          <p:spPr>
            <a:xfrm>
              <a:off x="2965101" y="4338054"/>
              <a:ext cx="5539978" cy="11310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396875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Symbole</a:t>
              </a:r>
              <a:endParaRPr/>
            </a:p>
            <a:p>
              <a:pPr indent="0" lvl="0" marL="34290" marR="0" rtl="0" algn="l">
                <a:lnSpc>
                  <a:spcPct val="95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d’électrons	    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/>
            </a:p>
            <a:p>
              <a:pPr indent="0" lvl="0" marL="40005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protons</a:t>
              </a:r>
              <a:endParaRPr/>
            </a:p>
            <a:p>
              <a:pPr indent="0" lvl="0" marL="0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neutrons</a:t>
              </a:r>
              <a:endParaRPr/>
            </a:p>
          </p:txBody>
        </p:sp>
        <p:sp>
          <p:nvSpPr>
            <p:cNvPr id="1145" name="Google Shape;1145;p47"/>
            <p:cNvSpPr/>
            <p:nvPr/>
          </p:nvSpPr>
          <p:spPr>
            <a:xfrm>
              <a:off x="2714335" y="2121808"/>
              <a:ext cx="23160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Jem’entraîneenbinôme</a:t>
              </a:r>
              <a:endParaRPr/>
            </a:p>
          </p:txBody>
        </p:sp>
        <p:sp>
          <p:nvSpPr>
            <p:cNvPr id="1146" name="Google Shape;1146;p47"/>
            <p:cNvSpPr/>
            <p:nvPr/>
          </p:nvSpPr>
          <p:spPr>
            <a:xfrm>
              <a:off x="2314047" y="2639696"/>
              <a:ext cx="7531916" cy="1066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L’oxygène est un élément chimique situé dans le groupe 6 et la période 2 du tableau périodique.</a:t>
              </a:r>
              <a:endParaRPr/>
            </a:p>
            <a:p>
              <a:pPr indent="0" lvl="0" marL="0" marR="0" rtl="0" algn="just">
                <a:lnSpc>
                  <a:spcPct val="111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À partir de la classification périodique, compléter le tableau ci-dessous</a:t>
              </a: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avec les informations correspondantes.</a:t>
              </a:r>
              <a:endParaRPr/>
            </a:p>
          </p:txBody>
        </p:sp>
      </p:grpSp>
      <p:grpSp>
        <p:nvGrpSpPr>
          <p:cNvPr id="1147" name="Google Shape;1147;p47"/>
          <p:cNvGrpSpPr/>
          <p:nvPr/>
        </p:nvGrpSpPr>
        <p:grpSpPr>
          <a:xfrm>
            <a:off x="7193454" y="4472142"/>
            <a:ext cx="4966009" cy="2210831"/>
            <a:chOff x="7193454" y="4472142"/>
            <a:chExt cx="4966009" cy="2210831"/>
          </a:xfrm>
        </p:grpSpPr>
        <p:sp>
          <p:nvSpPr>
            <p:cNvPr id="1148" name="Google Shape;1148;p47"/>
            <p:cNvSpPr/>
            <p:nvPr/>
          </p:nvSpPr>
          <p:spPr>
            <a:xfrm>
              <a:off x="7330190" y="4472142"/>
              <a:ext cx="4663513" cy="2207647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49" name="Google Shape;1149;p4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193454" y="4502647"/>
              <a:ext cx="4966009" cy="21803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50" name="Google Shape;1150;p47"/>
          <p:cNvSpPr txBox="1"/>
          <p:nvPr/>
        </p:nvSpPr>
        <p:spPr>
          <a:xfrm>
            <a:off x="3787209" y="3241186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sp>
        <p:nvSpPr>
          <p:cNvPr id="1151" name="Google Shape;1151;p47"/>
          <p:cNvSpPr txBox="1"/>
          <p:nvPr/>
        </p:nvSpPr>
        <p:spPr>
          <a:xfrm>
            <a:off x="3787209" y="3539280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152" name="Google Shape;1152;p47"/>
          <p:cNvSpPr txBox="1"/>
          <p:nvPr/>
        </p:nvSpPr>
        <p:spPr>
          <a:xfrm>
            <a:off x="3787209" y="3826467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" name="Google Shape;115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158" name="Google Shape;1158;p48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48"/>
          <p:cNvSpPr txBox="1"/>
          <p:nvPr/>
        </p:nvSpPr>
        <p:spPr>
          <a:xfrm>
            <a:off x="475510" y="598715"/>
            <a:ext cx="7977026" cy="3155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 accorde une minute de discussion. </a:t>
            </a:r>
            <a:endParaRPr/>
          </a:p>
        </p:txBody>
      </p:sp>
      <p:pic>
        <p:nvPicPr>
          <p:cNvPr id="1160" name="Google Shape;1160;p48"/>
          <p:cNvPicPr preferRelativeResize="0"/>
          <p:nvPr/>
        </p:nvPicPr>
        <p:blipFill rotWithShape="1">
          <a:blip r:embed="rId4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1" name="Google Shape;1161;p48"/>
          <p:cNvSpPr/>
          <p:nvPr/>
        </p:nvSpPr>
        <p:spPr>
          <a:xfrm>
            <a:off x="2293754" y="1701336"/>
            <a:ext cx="68960" cy="82448"/>
          </a:xfrm>
          <a:custGeom>
            <a:rect b="b" l="l" r="r" t="t"/>
            <a:pathLst>
              <a:path extrusionOk="0" h="82448" w="68960">
                <a:moveTo>
                  <a:pt x="0" y="0"/>
                </a:moveTo>
                <a:cubicBezTo>
                  <a:pt x="4559" y="39179"/>
                  <a:pt x="32194" y="71310"/>
                  <a:pt x="68960" y="82448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2" name="Google Shape;1162;p48"/>
          <p:cNvGrpSpPr/>
          <p:nvPr/>
        </p:nvGrpSpPr>
        <p:grpSpPr>
          <a:xfrm>
            <a:off x="199736" y="964935"/>
            <a:ext cx="8110452" cy="3730470"/>
            <a:chOff x="1970537" y="1931421"/>
            <a:chExt cx="8110452" cy="3730470"/>
          </a:xfrm>
        </p:grpSpPr>
        <p:sp>
          <p:nvSpPr>
            <p:cNvPr id="1163" name="Google Shape;1163;p48"/>
            <p:cNvSpPr/>
            <p:nvPr/>
          </p:nvSpPr>
          <p:spPr>
            <a:xfrm>
              <a:off x="2220173" y="2562760"/>
              <a:ext cx="7727390" cy="1203100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8"/>
            <p:cNvSpPr/>
            <p:nvPr/>
          </p:nvSpPr>
          <p:spPr>
            <a:xfrm>
              <a:off x="2220173" y="2562760"/>
              <a:ext cx="7727390" cy="1193576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8"/>
            <p:cNvSpPr/>
            <p:nvPr/>
          </p:nvSpPr>
          <p:spPr>
            <a:xfrm>
              <a:off x="2095395" y="2316248"/>
              <a:ext cx="7985594" cy="3345643"/>
            </a:xfrm>
            <a:custGeom>
              <a:rect b="b" l="l" r="r" t="t"/>
              <a:pathLst>
                <a:path extrusionOk="0" h="2877362" w="6611302">
                  <a:moveTo>
                    <a:pt x="177457" y="21996"/>
                  </a:moveTo>
                  <a:lnTo>
                    <a:pt x="88735" y="21996"/>
                  </a:lnTo>
                  <a:cubicBezTo>
                    <a:pt x="39726" y="21996"/>
                    <a:pt x="0" y="70344"/>
                    <a:pt x="0" y="129996"/>
                  </a:cubicBezTo>
                  <a:lnTo>
                    <a:pt x="0" y="2769361"/>
                  </a:lnTo>
                  <a:cubicBezTo>
                    <a:pt x="0" y="2829013"/>
                    <a:pt x="48349" y="2877362"/>
                    <a:pt x="108001" y="2877362"/>
                  </a:cubicBezTo>
                  <a:lnTo>
                    <a:pt x="6503301" y="2877362"/>
                  </a:lnTo>
                  <a:cubicBezTo>
                    <a:pt x="6562940" y="2877362"/>
                    <a:pt x="6611302" y="2829013"/>
                    <a:pt x="6611302" y="2769361"/>
                  </a:cubicBezTo>
                  <a:lnTo>
                    <a:pt x="6611302" y="107987"/>
                  </a:lnTo>
                  <a:cubicBezTo>
                    <a:pt x="6611302" y="48348"/>
                    <a:pt x="6562940" y="0"/>
                    <a:pt x="6503301" y="0"/>
                  </a:cubicBezTo>
                  <a:lnTo>
                    <a:pt x="5304053" y="0"/>
                  </a:lnTo>
                </a:path>
              </a:pathLst>
            </a:custGeom>
            <a:noFill/>
            <a:ln cap="flat" cmpd="sng" w="12700">
              <a:solidFill>
                <a:srgbClr val="62B8C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8"/>
            <p:cNvSpPr/>
            <p:nvPr/>
          </p:nvSpPr>
          <p:spPr>
            <a:xfrm>
              <a:off x="7374049" y="2290841"/>
              <a:ext cx="50800" cy="50800"/>
            </a:xfrm>
            <a:custGeom>
              <a:rect b="b" l="l" r="r" t="t"/>
              <a:pathLst>
                <a:path extrusionOk="0" h="50800" w="50800">
                  <a:moveTo>
                    <a:pt x="25400" y="50800"/>
                  </a:moveTo>
                  <a:cubicBezTo>
                    <a:pt x="39433" y="50800"/>
                    <a:pt x="50800" y="39421"/>
                    <a:pt x="50800" y="25400"/>
                  </a:cubicBezTo>
                  <a:cubicBezTo>
                    <a:pt x="50800" y="11367"/>
                    <a:pt x="39433" y="0"/>
                    <a:pt x="25400" y="0"/>
                  </a:cubicBezTo>
                  <a:cubicBezTo>
                    <a:pt x="11367" y="0"/>
                    <a:pt x="0" y="11367"/>
                    <a:pt x="0" y="25400"/>
                  </a:cubicBezTo>
                  <a:cubicBezTo>
                    <a:pt x="0" y="39421"/>
                    <a:pt x="11367" y="50800"/>
                    <a:pt x="25400" y="50800"/>
                  </a:cubicBezTo>
                </a:path>
              </a:pathLst>
            </a:custGeom>
            <a:solidFill>
              <a:srgbClr val="62B8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8"/>
            <p:cNvSpPr/>
            <p:nvPr/>
          </p:nvSpPr>
          <p:spPr>
            <a:xfrm>
              <a:off x="1980436" y="2570251"/>
              <a:ext cx="236562" cy="205752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8"/>
            <p:cNvSpPr/>
            <p:nvPr/>
          </p:nvSpPr>
          <p:spPr>
            <a:xfrm>
              <a:off x="1970537" y="2548854"/>
              <a:ext cx="261327" cy="286609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9" name="Google Shape;1169;p4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763418" y="3968604"/>
              <a:ext cx="6204699" cy="31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0" name="Google Shape;1170;p4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763418" y="4260704"/>
              <a:ext cx="2085162" cy="1193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1" name="Google Shape;1171;p48"/>
            <p:cNvSpPr/>
            <p:nvPr/>
          </p:nvSpPr>
          <p:spPr>
            <a:xfrm>
              <a:off x="2772943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8"/>
            <p:cNvSpPr/>
            <p:nvPr/>
          </p:nvSpPr>
          <p:spPr>
            <a:xfrm>
              <a:off x="27761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8"/>
            <p:cNvSpPr/>
            <p:nvPr/>
          </p:nvSpPr>
          <p:spPr>
            <a:xfrm>
              <a:off x="4835884" y="39813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8"/>
            <p:cNvSpPr/>
            <p:nvPr/>
          </p:nvSpPr>
          <p:spPr>
            <a:xfrm>
              <a:off x="4835884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8"/>
            <p:cNvSpPr/>
            <p:nvPr/>
          </p:nvSpPr>
          <p:spPr>
            <a:xfrm>
              <a:off x="6895651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8"/>
            <p:cNvSpPr/>
            <p:nvPr/>
          </p:nvSpPr>
          <p:spPr>
            <a:xfrm>
              <a:off x="6895651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48"/>
            <p:cNvSpPr/>
            <p:nvPr/>
          </p:nvSpPr>
          <p:spPr>
            <a:xfrm>
              <a:off x="89554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8"/>
            <p:cNvSpPr/>
            <p:nvPr/>
          </p:nvSpPr>
          <p:spPr>
            <a:xfrm>
              <a:off x="2772943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8"/>
            <p:cNvSpPr/>
            <p:nvPr/>
          </p:nvSpPr>
          <p:spPr>
            <a:xfrm>
              <a:off x="27761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4835884" y="42734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8"/>
            <p:cNvSpPr/>
            <p:nvPr/>
          </p:nvSpPr>
          <p:spPr>
            <a:xfrm>
              <a:off x="4835884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8"/>
            <p:cNvSpPr/>
            <p:nvPr/>
          </p:nvSpPr>
          <p:spPr>
            <a:xfrm>
              <a:off x="6895651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8"/>
            <p:cNvSpPr/>
            <p:nvPr/>
          </p:nvSpPr>
          <p:spPr>
            <a:xfrm>
              <a:off x="6895651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8"/>
            <p:cNvSpPr/>
            <p:nvPr/>
          </p:nvSpPr>
          <p:spPr>
            <a:xfrm>
              <a:off x="89554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8"/>
            <p:cNvSpPr/>
            <p:nvPr/>
          </p:nvSpPr>
          <p:spPr>
            <a:xfrm>
              <a:off x="2772943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8"/>
            <p:cNvSpPr/>
            <p:nvPr/>
          </p:nvSpPr>
          <p:spPr>
            <a:xfrm>
              <a:off x="27761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4835884" y="45655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4835884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8"/>
            <p:cNvSpPr/>
            <p:nvPr/>
          </p:nvSpPr>
          <p:spPr>
            <a:xfrm>
              <a:off x="6895651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8"/>
            <p:cNvSpPr/>
            <p:nvPr/>
          </p:nvSpPr>
          <p:spPr>
            <a:xfrm>
              <a:off x="6895651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8"/>
            <p:cNvSpPr/>
            <p:nvPr/>
          </p:nvSpPr>
          <p:spPr>
            <a:xfrm>
              <a:off x="89554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8"/>
            <p:cNvSpPr/>
            <p:nvPr/>
          </p:nvSpPr>
          <p:spPr>
            <a:xfrm>
              <a:off x="2772943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8"/>
            <p:cNvSpPr/>
            <p:nvPr/>
          </p:nvSpPr>
          <p:spPr>
            <a:xfrm>
              <a:off x="27761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4835884" y="48576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8"/>
            <p:cNvSpPr/>
            <p:nvPr/>
          </p:nvSpPr>
          <p:spPr>
            <a:xfrm>
              <a:off x="4835884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8"/>
            <p:cNvSpPr/>
            <p:nvPr/>
          </p:nvSpPr>
          <p:spPr>
            <a:xfrm>
              <a:off x="6895651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8"/>
            <p:cNvSpPr/>
            <p:nvPr/>
          </p:nvSpPr>
          <p:spPr>
            <a:xfrm>
              <a:off x="6895651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8"/>
            <p:cNvSpPr/>
            <p:nvPr/>
          </p:nvSpPr>
          <p:spPr>
            <a:xfrm>
              <a:off x="89554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8"/>
            <p:cNvSpPr/>
            <p:nvPr/>
          </p:nvSpPr>
          <p:spPr>
            <a:xfrm>
              <a:off x="2772943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8"/>
            <p:cNvSpPr/>
            <p:nvPr/>
          </p:nvSpPr>
          <p:spPr>
            <a:xfrm>
              <a:off x="27761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8"/>
            <p:cNvSpPr/>
            <p:nvPr/>
          </p:nvSpPr>
          <p:spPr>
            <a:xfrm>
              <a:off x="4835884" y="51497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8"/>
            <p:cNvSpPr/>
            <p:nvPr/>
          </p:nvSpPr>
          <p:spPr>
            <a:xfrm>
              <a:off x="4835884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8"/>
            <p:cNvSpPr/>
            <p:nvPr/>
          </p:nvSpPr>
          <p:spPr>
            <a:xfrm>
              <a:off x="6895651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8"/>
            <p:cNvSpPr/>
            <p:nvPr/>
          </p:nvSpPr>
          <p:spPr>
            <a:xfrm>
              <a:off x="6895651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8"/>
            <p:cNvSpPr/>
            <p:nvPr/>
          </p:nvSpPr>
          <p:spPr>
            <a:xfrm>
              <a:off x="89554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8"/>
            <p:cNvSpPr/>
            <p:nvPr/>
          </p:nvSpPr>
          <p:spPr>
            <a:xfrm>
              <a:off x="2772943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8"/>
            <p:cNvSpPr/>
            <p:nvPr/>
          </p:nvSpPr>
          <p:spPr>
            <a:xfrm>
              <a:off x="4835884" y="54418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8"/>
            <p:cNvSpPr/>
            <p:nvPr/>
          </p:nvSpPr>
          <p:spPr>
            <a:xfrm>
              <a:off x="6895651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8"/>
            <p:cNvSpPr/>
            <p:nvPr/>
          </p:nvSpPr>
          <p:spPr>
            <a:xfrm>
              <a:off x="2115465" y="2178132"/>
              <a:ext cx="2397784" cy="251523"/>
            </a:xfrm>
            <a:custGeom>
              <a:rect b="b" l="l" r="r" t="t"/>
              <a:pathLst>
                <a:path extrusionOk="0" h="251523" w="2397784">
                  <a:moveTo>
                    <a:pt x="5778" y="0"/>
                  </a:moveTo>
                  <a:lnTo>
                    <a:pt x="0" y="167043"/>
                  </a:lnTo>
                  <a:lnTo>
                    <a:pt x="2397784" y="251523"/>
                  </a:lnTo>
                  <a:lnTo>
                    <a:pt x="2128113" y="99720"/>
                  </a:lnTo>
                  <a:close/>
                  <a:moveTo>
                    <a:pt x="5778" y="0"/>
                  </a:moveTo>
                </a:path>
              </a:pathLst>
            </a:custGeom>
            <a:solidFill>
              <a:srgbClr val="C0C2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8"/>
            <p:cNvSpPr/>
            <p:nvPr/>
          </p:nvSpPr>
          <p:spPr>
            <a:xfrm>
              <a:off x="2087198" y="2137266"/>
              <a:ext cx="3315804" cy="311632"/>
            </a:xfrm>
            <a:custGeom>
              <a:rect b="b" l="l" r="r" t="t"/>
              <a:pathLst>
                <a:path extrusionOk="0" h="252006" w="2494584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2368587" y="252006"/>
                  </a:lnTo>
                  <a:cubicBezTo>
                    <a:pt x="2438170" y="252006"/>
                    <a:pt x="2494584" y="195592"/>
                    <a:pt x="2494584" y="125996"/>
                  </a:cubicBezTo>
                  <a:cubicBezTo>
                    <a:pt x="2494584" y="56413"/>
                    <a:pt x="2438170" y="0"/>
                    <a:pt x="2368587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11" name="Google Shape;1211;p4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108706" y="1981033"/>
              <a:ext cx="455161" cy="455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2" name="Google Shape;1212;p48"/>
            <p:cNvSpPr/>
            <p:nvPr/>
          </p:nvSpPr>
          <p:spPr>
            <a:xfrm>
              <a:off x="1980436" y="1931421"/>
              <a:ext cx="561766" cy="504275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8"/>
            <p:cNvSpPr/>
            <p:nvPr/>
          </p:nvSpPr>
          <p:spPr>
            <a:xfrm>
              <a:off x="2059094" y="1931422"/>
              <a:ext cx="483108" cy="483108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  <a:close/>
                  <a:moveTo>
                    <a:pt x="241554" y="483108"/>
                  </a:moveTo>
                </a:path>
              </a:pathLst>
            </a:custGeom>
            <a:noFill/>
            <a:ln cap="flat" cmpd="sng" w="12700">
              <a:solidFill>
                <a:srgbClr val="21ACBB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8"/>
            <p:cNvSpPr/>
            <p:nvPr/>
          </p:nvSpPr>
          <p:spPr>
            <a:xfrm>
              <a:off x="2080882" y="2527687"/>
              <a:ext cx="1298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215" name="Google Shape;1215;p48"/>
            <p:cNvSpPr/>
            <p:nvPr/>
          </p:nvSpPr>
          <p:spPr>
            <a:xfrm>
              <a:off x="3584947" y="4000883"/>
              <a:ext cx="323314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	Oxygène</a:t>
              </a:r>
              <a:endParaRPr/>
            </a:p>
          </p:txBody>
        </p:sp>
        <p:sp>
          <p:nvSpPr>
            <p:cNvPr id="1216" name="Google Shape;1216;p48"/>
            <p:cNvSpPr/>
            <p:nvPr/>
          </p:nvSpPr>
          <p:spPr>
            <a:xfrm>
              <a:off x="7574969" y="3978128"/>
              <a:ext cx="7453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</a:t>
              </a:r>
              <a:endParaRPr/>
            </a:p>
          </p:txBody>
        </p:sp>
        <p:sp>
          <p:nvSpPr>
            <p:cNvPr id="1217" name="Google Shape;1217;p48"/>
            <p:cNvSpPr/>
            <p:nvPr/>
          </p:nvSpPr>
          <p:spPr>
            <a:xfrm>
              <a:off x="2965101" y="4338054"/>
              <a:ext cx="5539978" cy="11310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396875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Symbole</a:t>
              </a:r>
              <a:endParaRPr/>
            </a:p>
            <a:p>
              <a:pPr indent="0" lvl="0" marL="34290" marR="0" rtl="0" algn="l">
                <a:lnSpc>
                  <a:spcPct val="95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d’électrons	    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/>
            </a:p>
            <a:p>
              <a:pPr indent="0" lvl="0" marL="40005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protons</a:t>
              </a:r>
              <a:endParaRPr/>
            </a:p>
            <a:p>
              <a:pPr indent="0" lvl="0" marL="0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neutrons</a:t>
              </a:r>
              <a:endParaRPr/>
            </a:p>
          </p:txBody>
        </p:sp>
        <p:sp>
          <p:nvSpPr>
            <p:cNvPr id="1218" name="Google Shape;1218;p48"/>
            <p:cNvSpPr/>
            <p:nvPr/>
          </p:nvSpPr>
          <p:spPr>
            <a:xfrm>
              <a:off x="2714335" y="2121808"/>
              <a:ext cx="23160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Jem’entraîneenbinôme</a:t>
              </a:r>
              <a:endParaRPr/>
            </a:p>
          </p:txBody>
        </p:sp>
        <p:sp>
          <p:nvSpPr>
            <p:cNvPr id="1219" name="Google Shape;1219;p48"/>
            <p:cNvSpPr/>
            <p:nvPr/>
          </p:nvSpPr>
          <p:spPr>
            <a:xfrm>
              <a:off x="2314047" y="2639696"/>
              <a:ext cx="7531916" cy="1066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L’oxygène est un élément chimique situé dans le groupe 6 et la période 2 du tableau périodique.</a:t>
              </a:r>
              <a:endParaRPr/>
            </a:p>
            <a:p>
              <a:pPr indent="0" lvl="0" marL="0" marR="0" rtl="0" algn="just">
                <a:lnSpc>
                  <a:spcPct val="111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À partir de la classification périodique, compléter le tableau ci-dessous</a:t>
              </a: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avec les informations correspondantes.</a:t>
              </a:r>
              <a:endParaRPr/>
            </a:p>
          </p:txBody>
        </p:sp>
      </p:grpSp>
      <p:grpSp>
        <p:nvGrpSpPr>
          <p:cNvPr id="1220" name="Google Shape;1220;p48"/>
          <p:cNvGrpSpPr/>
          <p:nvPr/>
        </p:nvGrpSpPr>
        <p:grpSpPr>
          <a:xfrm>
            <a:off x="7193454" y="4472142"/>
            <a:ext cx="4966009" cy="2210831"/>
            <a:chOff x="7193454" y="4472142"/>
            <a:chExt cx="4966009" cy="2210831"/>
          </a:xfrm>
        </p:grpSpPr>
        <p:sp>
          <p:nvSpPr>
            <p:cNvPr id="1221" name="Google Shape;1221;p48"/>
            <p:cNvSpPr/>
            <p:nvPr/>
          </p:nvSpPr>
          <p:spPr>
            <a:xfrm>
              <a:off x="7330190" y="4472142"/>
              <a:ext cx="4663513" cy="2207647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22" name="Google Shape;1222;p4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193454" y="4502647"/>
              <a:ext cx="4966009" cy="21803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3" name="Google Shape;1223;p48"/>
          <p:cNvSpPr txBox="1"/>
          <p:nvPr/>
        </p:nvSpPr>
        <p:spPr>
          <a:xfrm>
            <a:off x="3787209" y="3241186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sp>
        <p:nvSpPr>
          <p:cNvPr id="1224" name="Google Shape;1224;p48"/>
          <p:cNvSpPr txBox="1"/>
          <p:nvPr/>
        </p:nvSpPr>
        <p:spPr>
          <a:xfrm>
            <a:off x="3787209" y="3539280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225" name="Google Shape;1225;p48"/>
          <p:cNvSpPr txBox="1"/>
          <p:nvPr/>
        </p:nvSpPr>
        <p:spPr>
          <a:xfrm>
            <a:off x="3787209" y="3826467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226" name="Google Shape;1226;p48"/>
          <p:cNvSpPr txBox="1"/>
          <p:nvPr/>
        </p:nvSpPr>
        <p:spPr>
          <a:xfrm>
            <a:off x="3061914" y="4108599"/>
            <a:ext cx="18739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16 –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8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" name="Google Shape;123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232" name="Google Shape;1232;p49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passe à la correction du deuxième élément:</a:t>
            </a:r>
            <a:endParaRPr/>
          </a:p>
        </p:txBody>
      </p:sp>
      <p:sp>
        <p:nvSpPr>
          <p:cNvPr id="1233" name="Google Shape;1233;p49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peut faire passer un autre  élève. Il incite les élèves à suivre la correction au tableau.</a:t>
            </a:r>
            <a:endParaRPr/>
          </a:p>
        </p:txBody>
      </p:sp>
      <p:pic>
        <p:nvPicPr>
          <p:cNvPr id="1234" name="Google Shape;1234;p49"/>
          <p:cNvPicPr preferRelativeResize="0"/>
          <p:nvPr/>
        </p:nvPicPr>
        <p:blipFill rotWithShape="1">
          <a:blip r:embed="rId4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5" name="Google Shape;1235;p49"/>
          <p:cNvSpPr/>
          <p:nvPr/>
        </p:nvSpPr>
        <p:spPr>
          <a:xfrm>
            <a:off x="2293754" y="1701336"/>
            <a:ext cx="68960" cy="82448"/>
          </a:xfrm>
          <a:custGeom>
            <a:rect b="b" l="l" r="r" t="t"/>
            <a:pathLst>
              <a:path extrusionOk="0" h="82448" w="68960">
                <a:moveTo>
                  <a:pt x="0" y="0"/>
                </a:moveTo>
                <a:cubicBezTo>
                  <a:pt x="4559" y="39179"/>
                  <a:pt x="32194" y="71310"/>
                  <a:pt x="68960" y="82448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6" name="Google Shape;1236;p49"/>
          <p:cNvGrpSpPr/>
          <p:nvPr/>
        </p:nvGrpSpPr>
        <p:grpSpPr>
          <a:xfrm>
            <a:off x="199736" y="964935"/>
            <a:ext cx="8110452" cy="3730470"/>
            <a:chOff x="1970537" y="1931421"/>
            <a:chExt cx="8110452" cy="3730470"/>
          </a:xfrm>
        </p:grpSpPr>
        <p:sp>
          <p:nvSpPr>
            <p:cNvPr id="1237" name="Google Shape;1237;p49"/>
            <p:cNvSpPr/>
            <p:nvPr/>
          </p:nvSpPr>
          <p:spPr>
            <a:xfrm>
              <a:off x="2220173" y="2562760"/>
              <a:ext cx="7727390" cy="1203100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9"/>
            <p:cNvSpPr/>
            <p:nvPr/>
          </p:nvSpPr>
          <p:spPr>
            <a:xfrm>
              <a:off x="2220173" y="2562760"/>
              <a:ext cx="7727390" cy="1193576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2095395" y="2316248"/>
              <a:ext cx="7985594" cy="3345643"/>
            </a:xfrm>
            <a:custGeom>
              <a:rect b="b" l="l" r="r" t="t"/>
              <a:pathLst>
                <a:path extrusionOk="0" h="2877362" w="6611302">
                  <a:moveTo>
                    <a:pt x="177457" y="21996"/>
                  </a:moveTo>
                  <a:lnTo>
                    <a:pt x="88735" y="21996"/>
                  </a:lnTo>
                  <a:cubicBezTo>
                    <a:pt x="39726" y="21996"/>
                    <a:pt x="0" y="70344"/>
                    <a:pt x="0" y="129996"/>
                  </a:cubicBezTo>
                  <a:lnTo>
                    <a:pt x="0" y="2769361"/>
                  </a:lnTo>
                  <a:cubicBezTo>
                    <a:pt x="0" y="2829013"/>
                    <a:pt x="48349" y="2877362"/>
                    <a:pt x="108001" y="2877362"/>
                  </a:cubicBezTo>
                  <a:lnTo>
                    <a:pt x="6503301" y="2877362"/>
                  </a:lnTo>
                  <a:cubicBezTo>
                    <a:pt x="6562940" y="2877362"/>
                    <a:pt x="6611302" y="2829013"/>
                    <a:pt x="6611302" y="2769361"/>
                  </a:cubicBezTo>
                  <a:lnTo>
                    <a:pt x="6611302" y="107987"/>
                  </a:lnTo>
                  <a:cubicBezTo>
                    <a:pt x="6611302" y="48348"/>
                    <a:pt x="6562940" y="0"/>
                    <a:pt x="6503301" y="0"/>
                  </a:cubicBezTo>
                  <a:lnTo>
                    <a:pt x="5304053" y="0"/>
                  </a:lnTo>
                </a:path>
              </a:pathLst>
            </a:custGeom>
            <a:noFill/>
            <a:ln cap="flat" cmpd="sng" w="12700">
              <a:solidFill>
                <a:srgbClr val="62B8C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7374049" y="2290841"/>
              <a:ext cx="50800" cy="50800"/>
            </a:xfrm>
            <a:custGeom>
              <a:rect b="b" l="l" r="r" t="t"/>
              <a:pathLst>
                <a:path extrusionOk="0" h="50800" w="50800">
                  <a:moveTo>
                    <a:pt x="25400" y="50800"/>
                  </a:moveTo>
                  <a:cubicBezTo>
                    <a:pt x="39433" y="50800"/>
                    <a:pt x="50800" y="39421"/>
                    <a:pt x="50800" y="25400"/>
                  </a:cubicBezTo>
                  <a:cubicBezTo>
                    <a:pt x="50800" y="11367"/>
                    <a:pt x="39433" y="0"/>
                    <a:pt x="25400" y="0"/>
                  </a:cubicBezTo>
                  <a:cubicBezTo>
                    <a:pt x="11367" y="0"/>
                    <a:pt x="0" y="11367"/>
                    <a:pt x="0" y="25400"/>
                  </a:cubicBezTo>
                  <a:cubicBezTo>
                    <a:pt x="0" y="39421"/>
                    <a:pt x="11367" y="50800"/>
                    <a:pt x="25400" y="50800"/>
                  </a:cubicBezTo>
                </a:path>
              </a:pathLst>
            </a:custGeom>
            <a:solidFill>
              <a:srgbClr val="62B8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1980436" y="2570251"/>
              <a:ext cx="236562" cy="205752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9"/>
            <p:cNvSpPr/>
            <p:nvPr/>
          </p:nvSpPr>
          <p:spPr>
            <a:xfrm>
              <a:off x="1970537" y="2548854"/>
              <a:ext cx="261327" cy="286609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43" name="Google Shape;1243;p4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763418" y="3968604"/>
              <a:ext cx="6204699" cy="31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4" name="Google Shape;1244;p4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763418" y="4260704"/>
              <a:ext cx="2085162" cy="1193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5" name="Google Shape;1245;p49"/>
            <p:cNvSpPr/>
            <p:nvPr/>
          </p:nvSpPr>
          <p:spPr>
            <a:xfrm>
              <a:off x="2772943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9"/>
            <p:cNvSpPr/>
            <p:nvPr/>
          </p:nvSpPr>
          <p:spPr>
            <a:xfrm>
              <a:off x="27761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9"/>
            <p:cNvSpPr/>
            <p:nvPr/>
          </p:nvSpPr>
          <p:spPr>
            <a:xfrm>
              <a:off x="4835884" y="39813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49"/>
            <p:cNvSpPr/>
            <p:nvPr/>
          </p:nvSpPr>
          <p:spPr>
            <a:xfrm>
              <a:off x="4835884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49"/>
            <p:cNvSpPr/>
            <p:nvPr/>
          </p:nvSpPr>
          <p:spPr>
            <a:xfrm>
              <a:off x="6895651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9"/>
            <p:cNvSpPr/>
            <p:nvPr/>
          </p:nvSpPr>
          <p:spPr>
            <a:xfrm>
              <a:off x="6895651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9"/>
            <p:cNvSpPr/>
            <p:nvPr/>
          </p:nvSpPr>
          <p:spPr>
            <a:xfrm>
              <a:off x="89554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9"/>
            <p:cNvSpPr/>
            <p:nvPr/>
          </p:nvSpPr>
          <p:spPr>
            <a:xfrm>
              <a:off x="2772943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9"/>
            <p:cNvSpPr/>
            <p:nvPr/>
          </p:nvSpPr>
          <p:spPr>
            <a:xfrm>
              <a:off x="27761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9"/>
            <p:cNvSpPr/>
            <p:nvPr/>
          </p:nvSpPr>
          <p:spPr>
            <a:xfrm>
              <a:off x="4835884" y="42734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4835884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6895651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9"/>
            <p:cNvSpPr/>
            <p:nvPr/>
          </p:nvSpPr>
          <p:spPr>
            <a:xfrm>
              <a:off x="6895651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9"/>
            <p:cNvSpPr/>
            <p:nvPr/>
          </p:nvSpPr>
          <p:spPr>
            <a:xfrm>
              <a:off x="89554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9"/>
            <p:cNvSpPr/>
            <p:nvPr/>
          </p:nvSpPr>
          <p:spPr>
            <a:xfrm>
              <a:off x="2772943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9"/>
            <p:cNvSpPr/>
            <p:nvPr/>
          </p:nvSpPr>
          <p:spPr>
            <a:xfrm>
              <a:off x="27761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49"/>
            <p:cNvSpPr/>
            <p:nvPr/>
          </p:nvSpPr>
          <p:spPr>
            <a:xfrm>
              <a:off x="4835884" y="45655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9"/>
            <p:cNvSpPr/>
            <p:nvPr/>
          </p:nvSpPr>
          <p:spPr>
            <a:xfrm>
              <a:off x="4835884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9"/>
            <p:cNvSpPr/>
            <p:nvPr/>
          </p:nvSpPr>
          <p:spPr>
            <a:xfrm>
              <a:off x="6895651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9"/>
            <p:cNvSpPr/>
            <p:nvPr/>
          </p:nvSpPr>
          <p:spPr>
            <a:xfrm>
              <a:off x="6895651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9"/>
            <p:cNvSpPr/>
            <p:nvPr/>
          </p:nvSpPr>
          <p:spPr>
            <a:xfrm>
              <a:off x="89554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9"/>
            <p:cNvSpPr/>
            <p:nvPr/>
          </p:nvSpPr>
          <p:spPr>
            <a:xfrm>
              <a:off x="2772943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9"/>
            <p:cNvSpPr/>
            <p:nvPr/>
          </p:nvSpPr>
          <p:spPr>
            <a:xfrm>
              <a:off x="27761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9"/>
            <p:cNvSpPr/>
            <p:nvPr/>
          </p:nvSpPr>
          <p:spPr>
            <a:xfrm>
              <a:off x="4835884" y="48576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9"/>
            <p:cNvSpPr/>
            <p:nvPr/>
          </p:nvSpPr>
          <p:spPr>
            <a:xfrm>
              <a:off x="4835884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9"/>
            <p:cNvSpPr/>
            <p:nvPr/>
          </p:nvSpPr>
          <p:spPr>
            <a:xfrm>
              <a:off x="6895651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9"/>
            <p:cNvSpPr/>
            <p:nvPr/>
          </p:nvSpPr>
          <p:spPr>
            <a:xfrm>
              <a:off x="6895651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9"/>
            <p:cNvSpPr/>
            <p:nvPr/>
          </p:nvSpPr>
          <p:spPr>
            <a:xfrm>
              <a:off x="89554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9"/>
            <p:cNvSpPr/>
            <p:nvPr/>
          </p:nvSpPr>
          <p:spPr>
            <a:xfrm>
              <a:off x="2772943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9"/>
            <p:cNvSpPr/>
            <p:nvPr/>
          </p:nvSpPr>
          <p:spPr>
            <a:xfrm>
              <a:off x="27761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9"/>
            <p:cNvSpPr/>
            <p:nvPr/>
          </p:nvSpPr>
          <p:spPr>
            <a:xfrm>
              <a:off x="4835884" y="51497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9"/>
            <p:cNvSpPr/>
            <p:nvPr/>
          </p:nvSpPr>
          <p:spPr>
            <a:xfrm>
              <a:off x="4835884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49"/>
            <p:cNvSpPr/>
            <p:nvPr/>
          </p:nvSpPr>
          <p:spPr>
            <a:xfrm>
              <a:off x="6895651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9"/>
            <p:cNvSpPr/>
            <p:nvPr/>
          </p:nvSpPr>
          <p:spPr>
            <a:xfrm>
              <a:off x="6895651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9"/>
            <p:cNvSpPr/>
            <p:nvPr/>
          </p:nvSpPr>
          <p:spPr>
            <a:xfrm>
              <a:off x="89554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9"/>
            <p:cNvSpPr/>
            <p:nvPr/>
          </p:nvSpPr>
          <p:spPr>
            <a:xfrm>
              <a:off x="2772943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9"/>
            <p:cNvSpPr/>
            <p:nvPr/>
          </p:nvSpPr>
          <p:spPr>
            <a:xfrm>
              <a:off x="4835884" y="54418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9"/>
            <p:cNvSpPr/>
            <p:nvPr/>
          </p:nvSpPr>
          <p:spPr>
            <a:xfrm>
              <a:off x="6895651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9"/>
            <p:cNvSpPr/>
            <p:nvPr/>
          </p:nvSpPr>
          <p:spPr>
            <a:xfrm>
              <a:off x="2115465" y="2178132"/>
              <a:ext cx="2397784" cy="251523"/>
            </a:xfrm>
            <a:custGeom>
              <a:rect b="b" l="l" r="r" t="t"/>
              <a:pathLst>
                <a:path extrusionOk="0" h="251523" w="2397784">
                  <a:moveTo>
                    <a:pt x="5778" y="0"/>
                  </a:moveTo>
                  <a:lnTo>
                    <a:pt x="0" y="167043"/>
                  </a:lnTo>
                  <a:lnTo>
                    <a:pt x="2397784" y="251523"/>
                  </a:lnTo>
                  <a:lnTo>
                    <a:pt x="2128113" y="99720"/>
                  </a:lnTo>
                  <a:close/>
                  <a:moveTo>
                    <a:pt x="5778" y="0"/>
                  </a:moveTo>
                </a:path>
              </a:pathLst>
            </a:custGeom>
            <a:solidFill>
              <a:srgbClr val="C0C2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49"/>
            <p:cNvSpPr/>
            <p:nvPr/>
          </p:nvSpPr>
          <p:spPr>
            <a:xfrm>
              <a:off x="2087198" y="2137266"/>
              <a:ext cx="3315804" cy="311632"/>
            </a:xfrm>
            <a:custGeom>
              <a:rect b="b" l="l" r="r" t="t"/>
              <a:pathLst>
                <a:path extrusionOk="0" h="252006" w="2494584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2368587" y="252006"/>
                  </a:lnTo>
                  <a:cubicBezTo>
                    <a:pt x="2438170" y="252006"/>
                    <a:pt x="2494584" y="195592"/>
                    <a:pt x="2494584" y="125996"/>
                  </a:cubicBezTo>
                  <a:cubicBezTo>
                    <a:pt x="2494584" y="56413"/>
                    <a:pt x="2438170" y="0"/>
                    <a:pt x="2368587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85" name="Google Shape;1285;p4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108706" y="1981033"/>
              <a:ext cx="455161" cy="455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6" name="Google Shape;1286;p49"/>
            <p:cNvSpPr/>
            <p:nvPr/>
          </p:nvSpPr>
          <p:spPr>
            <a:xfrm>
              <a:off x="1980436" y="1931421"/>
              <a:ext cx="561766" cy="504275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9"/>
            <p:cNvSpPr/>
            <p:nvPr/>
          </p:nvSpPr>
          <p:spPr>
            <a:xfrm>
              <a:off x="2059094" y="1931422"/>
              <a:ext cx="483108" cy="483108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  <a:close/>
                  <a:moveTo>
                    <a:pt x="241554" y="483108"/>
                  </a:moveTo>
                </a:path>
              </a:pathLst>
            </a:custGeom>
            <a:noFill/>
            <a:ln cap="flat" cmpd="sng" w="12700">
              <a:solidFill>
                <a:srgbClr val="21ACBB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9"/>
            <p:cNvSpPr/>
            <p:nvPr/>
          </p:nvSpPr>
          <p:spPr>
            <a:xfrm>
              <a:off x="2080882" y="2527687"/>
              <a:ext cx="1298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289" name="Google Shape;1289;p49"/>
            <p:cNvSpPr/>
            <p:nvPr/>
          </p:nvSpPr>
          <p:spPr>
            <a:xfrm>
              <a:off x="3584947" y="4000883"/>
              <a:ext cx="323314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	Oxygène</a:t>
              </a:r>
              <a:endParaRPr/>
            </a:p>
          </p:txBody>
        </p:sp>
        <p:sp>
          <p:nvSpPr>
            <p:cNvPr id="1290" name="Google Shape;1290;p49"/>
            <p:cNvSpPr/>
            <p:nvPr/>
          </p:nvSpPr>
          <p:spPr>
            <a:xfrm>
              <a:off x="7574969" y="3978128"/>
              <a:ext cx="7453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</a:t>
              </a:r>
              <a:endParaRPr/>
            </a:p>
          </p:txBody>
        </p:sp>
        <p:sp>
          <p:nvSpPr>
            <p:cNvPr id="1291" name="Google Shape;1291;p49"/>
            <p:cNvSpPr/>
            <p:nvPr/>
          </p:nvSpPr>
          <p:spPr>
            <a:xfrm>
              <a:off x="2965101" y="4338054"/>
              <a:ext cx="5539978" cy="11310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396875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Symbole</a:t>
              </a:r>
              <a:endParaRPr/>
            </a:p>
            <a:p>
              <a:pPr indent="0" lvl="0" marL="34290" marR="0" rtl="0" algn="l">
                <a:lnSpc>
                  <a:spcPct val="95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d’électrons	    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/>
            </a:p>
            <a:p>
              <a:pPr indent="0" lvl="0" marL="40005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protons</a:t>
              </a:r>
              <a:endParaRPr/>
            </a:p>
            <a:p>
              <a:pPr indent="0" lvl="0" marL="0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neutrons</a:t>
              </a:r>
              <a:endParaRPr/>
            </a:p>
          </p:txBody>
        </p:sp>
        <p:sp>
          <p:nvSpPr>
            <p:cNvPr id="1292" name="Google Shape;1292;p49"/>
            <p:cNvSpPr/>
            <p:nvPr/>
          </p:nvSpPr>
          <p:spPr>
            <a:xfrm>
              <a:off x="2714335" y="2121808"/>
              <a:ext cx="23160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Jem’entraîneenbinôme</a:t>
              </a:r>
              <a:endParaRPr/>
            </a:p>
          </p:txBody>
        </p:sp>
        <p:sp>
          <p:nvSpPr>
            <p:cNvPr id="1293" name="Google Shape;1293;p49"/>
            <p:cNvSpPr/>
            <p:nvPr/>
          </p:nvSpPr>
          <p:spPr>
            <a:xfrm>
              <a:off x="2314047" y="2639696"/>
              <a:ext cx="7531916" cy="1066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L’oxygène est un élément chimique situé dans le groupe 6 et la période 2 du tableau périodique.</a:t>
              </a:r>
              <a:endParaRPr/>
            </a:p>
            <a:p>
              <a:pPr indent="0" lvl="0" marL="0" marR="0" rtl="0" algn="just">
                <a:lnSpc>
                  <a:spcPct val="111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À partir de la classification périodique, compléter le tableau ci-dessous</a:t>
              </a: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avec les informations correspondantes.</a:t>
              </a:r>
              <a:endParaRPr/>
            </a:p>
          </p:txBody>
        </p:sp>
      </p:grpSp>
      <p:grpSp>
        <p:nvGrpSpPr>
          <p:cNvPr id="1294" name="Google Shape;1294;p49"/>
          <p:cNvGrpSpPr/>
          <p:nvPr/>
        </p:nvGrpSpPr>
        <p:grpSpPr>
          <a:xfrm>
            <a:off x="7193454" y="4472142"/>
            <a:ext cx="4966009" cy="2210831"/>
            <a:chOff x="7193454" y="4472142"/>
            <a:chExt cx="4966009" cy="2210831"/>
          </a:xfrm>
        </p:grpSpPr>
        <p:sp>
          <p:nvSpPr>
            <p:cNvPr id="1295" name="Google Shape;1295;p49"/>
            <p:cNvSpPr/>
            <p:nvPr/>
          </p:nvSpPr>
          <p:spPr>
            <a:xfrm>
              <a:off x="7330190" y="4472142"/>
              <a:ext cx="4663513" cy="2207647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96" name="Google Shape;1296;p4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193454" y="4502647"/>
              <a:ext cx="4966009" cy="21803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97" name="Google Shape;1297;p49"/>
          <p:cNvSpPr txBox="1"/>
          <p:nvPr/>
        </p:nvSpPr>
        <p:spPr>
          <a:xfrm>
            <a:off x="3787209" y="3241186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sp>
        <p:nvSpPr>
          <p:cNvPr id="1298" name="Google Shape;1298;p49"/>
          <p:cNvSpPr txBox="1"/>
          <p:nvPr/>
        </p:nvSpPr>
        <p:spPr>
          <a:xfrm>
            <a:off x="3787209" y="3539280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299" name="Google Shape;1299;p49"/>
          <p:cNvSpPr txBox="1"/>
          <p:nvPr/>
        </p:nvSpPr>
        <p:spPr>
          <a:xfrm>
            <a:off x="3787209" y="3826467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300" name="Google Shape;1300;p49"/>
          <p:cNvSpPr txBox="1"/>
          <p:nvPr/>
        </p:nvSpPr>
        <p:spPr>
          <a:xfrm>
            <a:off x="3787209" y="4108599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301" name="Google Shape;1301;p49"/>
          <p:cNvSpPr txBox="1"/>
          <p:nvPr/>
        </p:nvSpPr>
        <p:spPr>
          <a:xfrm>
            <a:off x="5892764" y="3800009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302" name="Google Shape;1302;p49"/>
          <p:cNvSpPr txBox="1"/>
          <p:nvPr/>
        </p:nvSpPr>
        <p:spPr>
          <a:xfrm>
            <a:off x="5505891" y="2904177"/>
            <a:ext cx="149196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1303" name="Google Shape;1303;p49"/>
          <p:cNvSpPr txBox="1"/>
          <p:nvPr/>
        </p:nvSpPr>
        <p:spPr>
          <a:xfrm>
            <a:off x="5881766" y="3223884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"/>
          <p:cNvSpPr txBox="1"/>
          <p:nvPr/>
        </p:nvSpPr>
        <p:spPr>
          <a:xfrm>
            <a:off x="767143" y="109409"/>
            <a:ext cx="10710625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250" name="Google Shape;250;p5"/>
          <p:cNvSpPr/>
          <p:nvPr/>
        </p:nvSpPr>
        <p:spPr>
          <a:xfrm>
            <a:off x="712280" y="4299045"/>
            <a:ext cx="2011680" cy="177421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5"/>
          <p:cNvSpPr txBox="1"/>
          <p:nvPr/>
        </p:nvSpPr>
        <p:spPr>
          <a:xfrm>
            <a:off x="839607" y="4709392"/>
            <a:ext cx="172890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/>
          </a:p>
        </p:txBody>
      </p:sp>
      <p:sp>
        <p:nvSpPr>
          <p:cNvPr id="252" name="Google Shape;252;p5"/>
          <p:cNvSpPr/>
          <p:nvPr/>
        </p:nvSpPr>
        <p:spPr>
          <a:xfrm>
            <a:off x="2879408" y="3962898"/>
            <a:ext cx="8598361" cy="2497064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"/>
          <p:cNvSpPr txBox="1"/>
          <p:nvPr/>
        </p:nvSpPr>
        <p:spPr>
          <a:xfrm>
            <a:off x="3048524" y="4040243"/>
            <a:ext cx="7787802" cy="2398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 u="sng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Le numéro atomique</a:t>
            </a:r>
            <a:r>
              <a:rPr b="1" lang="fr-FR" sz="16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/>
          </a:p>
          <a:p>
            <a:pPr indent="-179705" lvl="1" marL="179705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</a:t>
            </a:r>
            <a:r>
              <a:rPr b="1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numéro atomique </a:t>
            </a:r>
            <a:r>
              <a:rPr b="0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correspond au </a:t>
            </a:r>
            <a:r>
              <a:rPr b="1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total de particules </a:t>
            </a:r>
            <a:r>
              <a:rPr b="0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atome.</a:t>
            </a:r>
            <a:endParaRPr/>
          </a:p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 u="sng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Les particules de l’atome</a:t>
            </a:r>
            <a:r>
              <a:rPr b="1" lang="fr-FR" sz="16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/>
          </a:p>
          <a:p>
            <a:pPr indent="-179705" lvl="0" marL="179705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Tous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atomes 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possèdent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même nombre de neutrons.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 u="sng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La neutralité de l’atome</a:t>
            </a:r>
            <a:r>
              <a:rPr b="1" lang="fr-FR" sz="16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/>
          </a:p>
          <a:p>
            <a:pPr indent="-179705" lvl="0" marL="179705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atome neutre n’a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aucune charge 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électrique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 u="sng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L’organisation du tableau périodique</a:t>
            </a:r>
            <a:r>
              <a:rPr b="1" lang="fr-FR" sz="16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/>
          </a:p>
          <a:p>
            <a:pPr indent="-179705" lvl="0" marL="179705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éléments sont classés selon leur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taille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non selon leur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numéro atomique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54" name="Google Shape;254;p5"/>
          <p:cNvSpPr/>
          <p:nvPr/>
        </p:nvSpPr>
        <p:spPr>
          <a:xfrm>
            <a:off x="767144" y="1200226"/>
            <a:ext cx="2011680" cy="222877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5"/>
          <p:cNvSpPr txBox="1"/>
          <p:nvPr/>
        </p:nvSpPr>
        <p:spPr>
          <a:xfrm>
            <a:off x="1148117" y="1921490"/>
            <a:ext cx="111188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Aperçu de la séance</a:t>
            </a:r>
            <a:endParaRPr/>
          </a:p>
        </p:txBody>
      </p:sp>
      <p:sp>
        <p:nvSpPr>
          <p:cNvPr id="256" name="Google Shape;256;p5"/>
          <p:cNvSpPr/>
          <p:nvPr/>
        </p:nvSpPr>
        <p:spPr>
          <a:xfrm>
            <a:off x="2952560" y="780240"/>
            <a:ext cx="8525209" cy="2986374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5"/>
          <p:cNvSpPr txBox="1"/>
          <p:nvPr/>
        </p:nvSpPr>
        <p:spPr>
          <a:xfrm>
            <a:off x="3219081" y="869484"/>
            <a:ext cx="8101349" cy="2883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tâche principale de cette séance consiste à </a:t>
            </a:r>
            <a:r>
              <a:rPr b="1"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extraire et interpréter les informations relatives à un élément chimique à partir de sa position dans le tableau périodique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élèves apprendront à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le nombre de protons et d’électrons d’un atome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partir de son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numéro atomique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en le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repérant dans le tableau périodique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Ils découvriront que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position d’un élément dans le tableau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donne des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informations sur les ressemblances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entre les éléments d’une même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colonne (famille)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 d’une même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ligne (période)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séance a pour objectif d’aider les élèves à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comprendre la structure de l’atome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à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utiliser le tableau périodique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décrire les caractéristiques de chaque élément chimique.</a:t>
            </a:r>
            <a:b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 leur permettra aussi de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relier les protons, neutrons et électrons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la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 des éléments dans le tableau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8" name="Google Shape;130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309" name="Google Shape;1309;p50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50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1" name="Google Shape;1311;p50"/>
          <p:cNvPicPr preferRelativeResize="0"/>
          <p:nvPr/>
        </p:nvPicPr>
        <p:blipFill rotWithShape="1">
          <a:blip r:embed="rId4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2" name="Google Shape;1312;p50"/>
          <p:cNvSpPr/>
          <p:nvPr/>
        </p:nvSpPr>
        <p:spPr>
          <a:xfrm>
            <a:off x="2293754" y="1701336"/>
            <a:ext cx="68960" cy="82448"/>
          </a:xfrm>
          <a:custGeom>
            <a:rect b="b" l="l" r="r" t="t"/>
            <a:pathLst>
              <a:path extrusionOk="0" h="82448" w="68960">
                <a:moveTo>
                  <a:pt x="0" y="0"/>
                </a:moveTo>
                <a:cubicBezTo>
                  <a:pt x="4559" y="39179"/>
                  <a:pt x="32194" y="71310"/>
                  <a:pt x="68960" y="82448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13" name="Google Shape;1313;p50"/>
          <p:cNvGrpSpPr/>
          <p:nvPr/>
        </p:nvGrpSpPr>
        <p:grpSpPr>
          <a:xfrm>
            <a:off x="199736" y="964935"/>
            <a:ext cx="8110452" cy="3730470"/>
            <a:chOff x="1970537" y="1931421"/>
            <a:chExt cx="8110452" cy="3730470"/>
          </a:xfrm>
        </p:grpSpPr>
        <p:sp>
          <p:nvSpPr>
            <p:cNvPr id="1314" name="Google Shape;1314;p50"/>
            <p:cNvSpPr/>
            <p:nvPr/>
          </p:nvSpPr>
          <p:spPr>
            <a:xfrm>
              <a:off x="2220173" y="2562760"/>
              <a:ext cx="7727390" cy="1203100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50"/>
            <p:cNvSpPr/>
            <p:nvPr/>
          </p:nvSpPr>
          <p:spPr>
            <a:xfrm>
              <a:off x="2220173" y="2562760"/>
              <a:ext cx="7727390" cy="1193576"/>
            </a:xfrm>
            <a:custGeom>
              <a:rect b="b" l="l" r="r" t="t"/>
              <a:pathLst>
                <a:path extrusionOk="0" h="979817" w="6381699">
                  <a:moveTo>
                    <a:pt x="0" y="0"/>
                  </a:moveTo>
                  <a:lnTo>
                    <a:pt x="0" y="0"/>
                  </a:lnTo>
                  <a:lnTo>
                    <a:pt x="0" y="871816"/>
                  </a:lnTo>
                  <a:cubicBezTo>
                    <a:pt x="0" y="931468"/>
                    <a:pt x="48348" y="979817"/>
                    <a:pt x="108000" y="979817"/>
                  </a:cubicBezTo>
                  <a:lnTo>
                    <a:pt x="6273698" y="979817"/>
                  </a:lnTo>
                  <a:cubicBezTo>
                    <a:pt x="6333337" y="979817"/>
                    <a:pt x="6381699" y="931468"/>
                    <a:pt x="6381699" y="871816"/>
                  </a:cubicBezTo>
                  <a:lnTo>
                    <a:pt x="6381699" y="108000"/>
                  </a:lnTo>
                  <a:cubicBezTo>
                    <a:pt x="6381699" y="48348"/>
                    <a:pt x="6333337" y="0"/>
                    <a:pt x="6273698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50"/>
            <p:cNvSpPr/>
            <p:nvPr/>
          </p:nvSpPr>
          <p:spPr>
            <a:xfrm>
              <a:off x="2095395" y="2316248"/>
              <a:ext cx="7985594" cy="3345643"/>
            </a:xfrm>
            <a:custGeom>
              <a:rect b="b" l="l" r="r" t="t"/>
              <a:pathLst>
                <a:path extrusionOk="0" h="2877362" w="6611302">
                  <a:moveTo>
                    <a:pt x="177457" y="21996"/>
                  </a:moveTo>
                  <a:lnTo>
                    <a:pt x="88735" y="21996"/>
                  </a:lnTo>
                  <a:cubicBezTo>
                    <a:pt x="39726" y="21996"/>
                    <a:pt x="0" y="70344"/>
                    <a:pt x="0" y="129996"/>
                  </a:cubicBezTo>
                  <a:lnTo>
                    <a:pt x="0" y="2769361"/>
                  </a:lnTo>
                  <a:cubicBezTo>
                    <a:pt x="0" y="2829013"/>
                    <a:pt x="48349" y="2877362"/>
                    <a:pt x="108001" y="2877362"/>
                  </a:cubicBezTo>
                  <a:lnTo>
                    <a:pt x="6503301" y="2877362"/>
                  </a:lnTo>
                  <a:cubicBezTo>
                    <a:pt x="6562940" y="2877362"/>
                    <a:pt x="6611302" y="2829013"/>
                    <a:pt x="6611302" y="2769361"/>
                  </a:cubicBezTo>
                  <a:lnTo>
                    <a:pt x="6611302" y="107987"/>
                  </a:lnTo>
                  <a:cubicBezTo>
                    <a:pt x="6611302" y="48348"/>
                    <a:pt x="6562940" y="0"/>
                    <a:pt x="6503301" y="0"/>
                  </a:cubicBezTo>
                  <a:lnTo>
                    <a:pt x="5304053" y="0"/>
                  </a:lnTo>
                </a:path>
              </a:pathLst>
            </a:custGeom>
            <a:noFill/>
            <a:ln cap="flat" cmpd="sng" w="12700">
              <a:solidFill>
                <a:srgbClr val="62B8C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50"/>
            <p:cNvSpPr/>
            <p:nvPr/>
          </p:nvSpPr>
          <p:spPr>
            <a:xfrm>
              <a:off x="7374049" y="2290841"/>
              <a:ext cx="50800" cy="50800"/>
            </a:xfrm>
            <a:custGeom>
              <a:rect b="b" l="l" r="r" t="t"/>
              <a:pathLst>
                <a:path extrusionOk="0" h="50800" w="50800">
                  <a:moveTo>
                    <a:pt x="25400" y="50800"/>
                  </a:moveTo>
                  <a:cubicBezTo>
                    <a:pt x="39433" y="50800"/>
                    <a:pt x="50800" y="39421"/>
                    <a:pt x="50800" y="25400"/>
                  </a:cubicBezTo>
                  <a:cubicBezTo>
                    <a:pt x="50800" y="11367"/>
                    <a:pt x="39433" y="0"/>
                    <a:pt x="25400" y="0"/>
                  </a:cubicBezTo>
                  <a:cubicBezTo>
                    <a:pt x="11367" y="0"/>
                    <a:pt x="0" y="11367"/>
                    <a:pt x="0" y="25400"/>
                  </a:cubicBezTo>
                  <a:cubicBezTo>
                    <a:pt x="0" y="39421"/>
                    <a:pt x="11367" y="50800"/>
                    <a:pt x="25400" y="50800"/>
                  </a:cubicBezTo>
                </a:path>
              </a:pathLst>
            </a:custGeom>
            <a:solidFill>
              <a:srgbClr val="62B8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50"/>
            <p:cNvSpPr/>
            <p:nvPr/>
          </p:nvSpPr>
          <p:spPr>
            <a:xfrm>
              <a:off x="1980436" y="2570251"/>
              <a:ext cx="236562" cy="205752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50"/>
            <p:cNvSpPr/>
            <p:nvPr/>
          </p:nvSpPr>
          <p:spPr>
            <a:xfrm>
              <a:off x="1970537" y="2548854"/>
              <a:ext cx="261327" cy="286609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20" name="Google Shape;1320;p5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763418" y="3968604"/>
              <a:ext cx="6204699" cy="31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1" name="Google Shape;1321;p5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763418" y="4260704"/>
              <a:ext cx="2085162" cy="1193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2" name="Google Shape;1322;p50"/>
            <p:cNvSpPr/>
            <p:nvPr/>
          </p:nvSpPr>
          <p:spPr>
            <a:xfrm>
              <a:off x="2772943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50"/>
            <p:cNvSpPr/>
            <p:nvPr/>
          </p:nvSpPr>
          <p:spPr>
            <a:xfrm>
              <a:off x="27761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50"/>
            <p:cNvSpPr/>
            <p:nvPr/>
          </p:nvSpPr>
          <p:spPr>
            <a:xfrm>
              <a:off x="4835884" y="39813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50"/>
            <p:cNvSpPr/>
            <p:nvPr/>
          </p:nvSpPr>
          <p:spPr>
            <a:xfrm>
              <a:off x="4835884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50"/>
            <p:cNvSpPr/>
            <p:nvPr/>
          </p:nvSpPr>
          <p:spPr>
            <a:xfrm>
              <a:off x="6895651" y="39813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50"/>
            <p:cNvSpPr/>
            <p:nvPr/>
          </p:nvSpPr>
          <p:spPr>
            <a:xfrm>
              <a:off x="6895651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50"/>
            <p:cNvSpPr/>
            <p:nvPr/>
          </p:nvSpPr>
          <p:spPr>
            <a:xfrm>
              <a:off x="8955418" y="39844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50"/>
            <p:cNvSpPr/>
            <p:nvPr/>
          </p:nvSpPr>
          <p:spPr>
            <a:xfrm>
              <a:off x="2772943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50"/>
            <p:cNvSpPr/>
            <p:nvPr/>
          </p:nvSpPr>
          <p:spPr>
            <a:xfrm>
              <a:off x="27761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50"/>
            <p:cNvSpPr/>
            <p:nvPr/>
          </p:nvSpPr>
          <p:spPr>
            <a:xfrm>
              <a:off x="4835884" y="42734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50"/>
            <p:cNvSpPr/>
            <p:nvPr/>
          </p:nvSpPr>
          <p:spPr>
            <a:xfrm>
              <a:off x="4835884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50"/>
            <p:cNvSpPr/>
            <p:nvPr/>
          </p:nvSpPr>
          <p:spPr>
            <a:xfrm>
              <a:off x="6895651" y="42734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50"/>
            <p:cNvSpPr/>
            <p:nvPr/>
          </p:nvSpPr>
          <p:spPr>
            <a:xfrm>
              <a:off x="6895651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50"/>
            <p:cNvSpPr/>
            <p:nvPr/>
          </p:nvSpPr>
          <p:spPr>
            <a:xfrm>
              <a:off x="8955418" y="42765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50"/>
            <p:cNvSpPr/>
            <p:nvPr/>
          </p:nvSpPr>
          <p:spPr>
            <a:xfrm>
              <a:off x="2772943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50"/>
            <p:cNvSpPr/>
            <p:nvPr/>
          </p:nvSpPr>
          <p:spPr>
            <a:xfrm>
              <a:off x="27761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50"/>
            <p:cNvSpPr/>
            <p:nvPr/>
          </p:nvSpPr>
          <p:spPr>
            <a:xfrm>
              <a:off x="4835884" y="45655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50"/>
            <p:cNvSpPr/>
            <p:nvPr/>
          </p:nvSpPr>
          <p:spPr>
            <a:xfrm>
              <a:off x="4835884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50"/>
            <p:cNvSpPr/>
            <p:nvPr/>
          </p:nvSpPr>
          <p:spPr>
            <a:xfrm>
              <a:off x="6895651" y="45655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50"/>
            <p:cNvSpPr/>
            <p:nvPr/>
          </p:nvSpPr>
          <p:spPr>
            <a:xfrm>
              <a:off x="6895651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50"/>
            <p:cNvSpPr/>
            <p:nvPr/>
          </p:nvSpPr>
          <p:spPr>
            <a:xfrm>
              <a:off x="8955418" y="45686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50"/>
            <p:cNvSpPr/>
            <p:nvPr/>
          </p:nvSpPr>
          <p:spPr>
            <a:xfrm>
              <a:off x="2772943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50"/>
            <p:cNvSpPr/>
            <p:nvPr/>
          </p:nvSpPr>
          <p:spPr>
            <a:xfrm>
              <a:off x="27761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50"/>
            <p:cNvSpPr/>
            <p:nvPr/>
          </p:nvSpPr>
          <p:spPr>
            <a:xfrm>
              <a:off x="4835884" y="48576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50"/>
            <p:cNvSpPr/>
            <p:nvPr/>
          </p:nvSpPr>
          <p:spPr>
            <a:xfrm>
              <a:off x="4835884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50"/>
            <p:cNvSpPr/>
            <p:nvPr/>
          </p:nvSpPr>
          <p:spPr>
            <a:xfrm>
              <a:off x="6895651" y="48576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50"/>
            <p:cNvSpPr/>
            <p:nvPr/>
          </p:nvSpPr>
          <p:spPr>
            <a:xfrm>
              <a:off x="6895651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50"/>
            <p:cNvSpPr/>
            <p:nvPr/>
          </p:nvSpPr>
          <p:spPr>
            <a:xfrm>
              <a:off x="8955418" y="48607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50"/>
            <p:cNvSpPr/>
            <p:nvPr/>
          </p:nvSpPr>
          <p:spPr>
            <a:xfrm>
              <a:off x="2772943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50"/>
            <p:cNvSpPr/>
            <p:nvPr/>
          </p:nvSpPr>
          <p:spPr>
            <a:xfrm>
              <a:off x="27761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50"/>
            <p:cNvSpPr/>
            <p:nvPr/>
          </p:nvSpPr>
          <p:spPr>
            <a:xfrm>
              <a:off x="4835884" y="51497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50"/>
            <p:cNvSpPr/>
            <p:nvPr/>
          </p:nvSpPr>
          <p:spPr>
            <a:xfrm>
              <a:off x="4835884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50"/>
            <p:cNvSpPr/>
            <p:nvPr/>
          </p:nvSpPr>
          <p:spPr>
            <a:xfrm>
              <a:off x="6895651" y="51497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50"/>
            <p:cNvSpPr/>
            <p:nvPr/>
          </p:nvSpPr>
          <p:spPr>
            <a:xfrm>
              <a:off x="6895651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50"/>
            <p:cNvSpPr/>
            <p:nvPr/>
          </p:nvSpPr>
          <p:spPr>
            <a:xfrm>
              <a:off x="8955418" y="5152878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50"/>
            <p:cNvSpPr/>
            <p:nvPr/>
          </p:nvSpPr>
          <p:spPr>
            <a:xfrm>
              <a:off x="2772943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50"/>
            <p:cNvSpPr/>
            <p:nvPr/>
          </p:nvSpPr>
          <p:spPr>
            <a:xfrm>
              <a:off x="4835884" y="5441803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50"/>
            <p:cNvSpPr/>
            <p:nvPr/>
          </p:nvSpPr>
          <p:spPr>
            <a:xfrm>
              <a:off x="6895651" y="5441803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50"/>
            <p:cNvSpPr/>
            <p:nvPr/>
          </p:nvSpPr>
          <p:spPr>
            <a:xfrm>
              <a:off x="2115465" y="2178132"/>
              <a:ext cx="2397784" cy="251523"/>
            </a:xfrm>
            <a:custGeom>
              <a:rect b="b" l="l" r="r" t="t"/>
              <a:pathLst>
                <a:path extrusionOk="0" h="251523" w="2397784">
                  <a:moveTo>
                    <a:pt x="5778" y="0"/>
                  </a:moveTo>
                  <a:lnTo>
                    <a:pt x="0" y="167043"/>
                  </a:lnTo>
                  <a:lnTo>
                    <a:pt x="2397784" y="251523"/>
                  </a:lnTo>
                  <a:lnTo>
                    <a:pt x="2128113" y="99720"/>
                  </a:lnTo>
                  <a:close/>
                  <a:moveTo>
                    <a:pt x="5778" y="0"/>
                  </a:moveTo>
                </a:path>
              </a:pathLst>
            </a:custGeom>
            <a:solidFill>
              <a:srgbClr val="C0C2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50"/>
            <p:cNvSpPr/>
            <p:nvPr/>
          </p:nvSpPr>
          <p:spPr>
            <a:xfrm>
              <a:off x="2087198" y="2137266"/>
              <a:ext cx="3315804" cy="311632"/>
            </a:xfrm>
            <a:custGeom>
              <a:rect b="b" l="l" r="r" t="t"/>
              <a:pathLst>
                <a:path extrusionOk="0" h="252006" w="2494584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2368587" y="252006"/>
                  </a:lnTo>
                  <a:cubicBezTo>
                    <a:pt x="2438170" y="252006"/>
                    <a:pt x="2494584" y="195592"/>
                    <a:pt x="2494584" y="125996"/>
                  </a:cubicBezTo>
                  <a:cubicBezTo>
                    <a:pt x="2494584" y="56413"/>
                    <a:pt x="2438170" y="0"/>
                    <a:pt x="2368587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62" name="Google Shape;1362;p5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108706" y="1981033"/>
              <a:ext cx="455161" cy="455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3" name="Google Shape;1363;p50"/>
            <p:cNvSpPr/>
            <p:nvPr/>
          </p:nvSpPr>
          <p:spPr>
            <a:xfrm>
              <a:off x="1980436" y="1931421"/>
              <a:ext cx="561766" cy="504275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50"/>
            <p:cNvSpPr/>
            <p:nvPr/>
          </p:nvSpPr>
          <p:spPr>
            <a:xfrm>
              <a:off x="2059094" y="1931422"/>
              <a:ext cx="483108" cy="483108"/>
            </a:xfrm>
            <a:custGeom>
              <a:rect b="b" l="l" r="r" t="t"/>
              <a:pathLst>
                <a:path extrusionOk="0" h="483108" w="483108">
                  <a:moveTo>
                    <a:pt x="241554" y="483108"/>
                  </a:moveTo>
                  <a:cubicBezTo>
                    <a:pt x="374954" y="483108"/>
                    <a:pt x="483108" y="374968"/>
                    <a:pt x="483108" y="241554"/>
                  </a:cubicBezTo>
                  <a:cubicBezTo>
                    <a:pt x="483108" y="108154"/>
                    <a:pt x="374954" y="0"/>
                    <a:pt x="241554" y="0"/>
                  </a:cubicBezTo>
                  <a:cubicBezTo>
                    <a:pt x="108154" y="0"/>
                    <a:pt x="0" y="108154"/>
                    <a:pt x="0" y="241554"/>
                  </a:cubicBezTo>
                  <a:cubicBezTo>
                    <a:pt x="0" y="374968"/>
                    <a:pt x="108154" y="483108"/>
                    <a:pt x="241554" y="483108"/>
                  </a:cubicBezTo>
                  <a:close/>
                  <a:moveTo>
                    <a:pt x="241554" y="483108"/>
                  </a:moveTo>
                </a:path>
              </a:pathLst>
            </a:custGeom>
            <a:noFill/>
            <a:ln cap="flat" cmpd="sng" w="12700">
              <a:solidFill>
                <a:srgbClr val="21ACBB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50"/>
            <p:cNvSpPr/>
            <p:nvPr/>
          </p:nvSpPr>
          <p:spPr>
            <a:xfrm>
              <a:off x="2080882" y="2527687"/>
              <a:ext cx="1298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366" name="Google Shape;1366;p50"/>
            <p:cNvSpPr/>
            <p:nvPr/>
          </p:nvSpPr>
          <p:spPr>
            <a:xfrm>
              <a:off x="3584947" y="4000883"/>
              <a:ext cx="323314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	Oxygène</a:t>
              </a:r>
              <a:endParaRPr/>
            </a:p>
          </p:txBody>
        </p:sp>
        <p:sp>
          <p:nvSpPr>
            <p:cNvPr id="1367" name="Google Shape;1367;p50"/>
            <p:cNvSpPr/>
            <p:nvPr/>
          </p:nvSpPr>
          <p:spPr>
            <a:xfrm>
              <a:off x="7574969" y="3978128"/>
              <a:ext cx="7453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</a:t>
              </a:r>
              <a:endParaRPr/>
            </a:p>
          </p:txBody>
        </p:sp>
        <p:sp>
          <p:nvSpPr>
            <p:cNvPr id="1368" name="Google Shape;1368;p50"/>
            <p:cNvSpPr/>
            <p:nvPr/>
          </p:nvSpPr>
          <p:spPr>
            <a:xfrm>
              <a:off x="2965101" y="4338054"/>
              <a:ext cx="5539978" cy="11310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396875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Symbole</a:t>
              </a:r>
              <a:endParaRPr/>
            </a:p>
            <a:p>
              <a:pPr indent="0" lvl="0" marL="34290" marR="0" rtl="0" algn="l">
                <a:lnSpc>
                  <a:spcPct val="95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d’électrons	    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/>
            </a:p>
            <a:p>
              <a:pPr indent="0" lvl="0" marL="40005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protons</a:t>
              </a:r>
              <a:endParaRPr/>
            </a:p>
            <a:p>
              <a:pPr indent="0" lvl="0" marL="0" marR="0" rtl="0" algn="l">
                <a:lnSpc>
                  <a:spcPct val="143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neutrons</a:t>
              </a:r>
              <a:endParaRPr/>
            </a:p>
          </p:txBody>
        </p:sp>
        <p:sp>
          <p:nvSpPr>
            <p:cNvPr id="1369" name="Google Shape;1369;p50"/>
            <p:cNvSpPr/>
            <p:nvPr/>
          </p:nvSpPr>
          <p:spPr>
            <a:xfrm>
              <a:off x="2714335" y="2121808"/>
              <a:ext cx="23160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Jem’entraîneenbinôme</a:t>
              </a:r>
              <a:endParaRPr/>
            </a:p>
          </p:txBody>
        </p:sp>
        <p:sp>
          <p:nvSpPr>
            <p:cNvPr id="1370" name="Google Shape;1370;p50"/>
            <p:cNvSpPr/>
            <p:nvPr/>
          </p:nvSpPr>
          <p:spPr>
            <a:xfrm>
              <a:off x="2314047" y="2639696"/>
              <a:ext cx="7531916" cy="1066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L’oxygène est un élément chimique situé dans le groupe 6 et la période 2 du tableau périodique.</a:t>
              </a:r>
              <a:endParaRPr/>
            </a:p>
            <a:p>
              <a:pPr indent="0" lvl="0" marL="0" marR="0" rtl="0" algn="just">
                <a:lnSpc>
                  <a:spcPct val="111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À partir de la classification périodique, compléter le tableau ci-dessous</a:t>
              </a: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avec les informations correspondantes.</a:t>
              </a:r>
              <a:endParaRPr/>
            </a:p>
          </p:txBody>
        </p:sp>
      </p:grpSp>
      <p:grpSp>
        <p:nvGrpSpPr>
          <p:cNvPr id="1371" name="Google Shape;1371;p50"/>
          <p:cNvGrpSpPr/>
          <p:nvPr/>
        </p:nvGrpSpPr>
        <p:grpSpPr>
          <a:xfrm>
            <a:off x="7193454" y="4472142"/>
            <a:ext cx="4966009" cy="2210831"/>
            <a:chOff x="7193454" y="4472142"/>
            <a:chExt cx="4966009" cy="2210831"/>
          </a:xfrm>
        </p:grpSpPr>
        <p:sp>
          <p:nvSpPr>
            <p:cNvPr id="1372" name="Google Shape;1372;p50"/>
            <p:cNvSpPr/>
            <p:nvPr/>
          </p:nvSpPr>
          <p:spPr>
            <a:xfrm>
              <a:off x="7330190" y="4472142"/>
              <a:ext cx="4663513" cy="2207647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3" name="Google Shape;1373;p5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193454" y="4502647"/>
              <a:ext cx="4966009" cy="21803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4" name="Google Shape;1374;p50"/>
          <p:cNvSpPr txBox="1"/>
          <p:nvPr/>
        </p:nvSpPr>
        <p:spPr>
          <a:xfrm>
            <a:off x="3787209" y="3241186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sp>
        <p:nvSpPr>
          <p:cNvPr id="1375" name="Google Shape;1375;p50"/>
          <p:cNvSpPr txBox="1"/>
          <p:nvPr/>
        </p:nvSpPr>
        <p:spPr>
          <a:xfrm>
            <a:off x="3787209" y="3539280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376" name="Google Shape;1376;p50"/>
          <p:cNvSpPr txBox="1"/>
          <p:nvPr/>
        </p:nvSpPr>
        <p:spPr>
          <a:xfrm>
            <a:off x="3787209" y="3826467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377" name="Google Shape;1377;p50"/>
          <p:cNvSpPr txBox="1"/>
          <p:nvPr/>
        </p:nvSpPr>
        <p:spPr>
          <a:xfrm>
            <a:off x="3787209" y="4108599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378" name="Google Shape;1378;p50"/>
          <p:cNvSpPr txBox="1"/>
          <p:nvPr/>
        </p:nvSpPr>
        <p:spPr>
          <a:xfrm>
            <a:off x="5892764" y="3800009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379" name="Google Shape;1379;p50"/>
          <p:cNvSpPr txBox="1"/>
          <p:nvPr/>
        </p:nvSpPr>
        <p:spPr>
          <a:xfrm>
            <a:off x="5505891" y="2904177"/>
            <a:ext cx="149196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1380" name="Google Shape;1380;p50"/>
          <p:cNvSpPr txBox="1"/>
          <p:nvPr/>
        </p:nvSpPr>
        <p:spPr>
          <a:xfrm>
            <a:off x="5881766" y="3223884"/>
            <a:ext cx="6084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He</a:t>
            </a:r>
            <a:endParaRPr/>
          </a:p>
        </p:txBody>
      </p:sp>
      <p:sp>
        <p:nvSpPr>
          <p:cNvPr id="1381" name="Google Shape;1381;p50"/>
          <p:cNvSpPr txBox="1"/>
          <p:nvPr/>
        </p:nvSpPr>
        <p:spPr>
          <a:xfrm>
            <a:off x="5527745" y="4110475"/>
            <a:ext cx="13677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 –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2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>
                <a:alpha val="29803"/>
              </a:srgbClr>
            </a:gs>
            <a:gs pos="74000">
              <a:srgbClr val="C00000">
                <a:alpha val="38823"/>
              </a:srgbClr>
            </a:gs>
            <a:gs pos="83000">
              <a:srgbClr val="C00000">
                <a:alpha val="45882"/>
              </a:srgbClr>
            </a:gs>
            <a:gs pos="100000">
              <a:srgbClr val="C00000">
                <a:alpha val="74901"/>
              </a:srgbClr>
            </a:gs>
          </a:gsLst>
          <a:lin ang="5400000" scaled="0"/>
        </a:gradFill>
      </p:bgPr>
    </p:bg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6" name="Google Shape;1386;p51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387" name="Google Shape;1387;p5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5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 : </a:t>
              </a:r>
              <a:b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Travail individuel et défi</a:t>
              </a:r>
              <a:endParaRPr/>
            </a:p>
          </p:txBody>
        </p:sp>
      </p:grpSp>
      <p:grpSp>
        <p:nvGrpSpPr>
          <p:cNvPr id="1389" name="Google Shape;1389;p51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390" name="Google Shape;1390;p5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51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1392" name="Google Shape;1392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6291" y="1162744"/>
            <a:ext cx="1319419" cy="1319423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52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98" name="Google Shape;1398;p52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la correction sur vos livrets. Travailler sur les deux situations individuellement.</a:t>
            </a:r>
            <a:endParaRPr/>
          </a:p>
        </p:txBody>
      </p:sp>
      <p:sp>
        <p:nvSpPr>
          <p:cNvPr id="1399" name="Google Shape;1399;p5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5 min aux élèves pour recopier la correction sur les livrets. Il propose une solution au défi s’il reste assez de temps.</a:t>
            </a:r>
            <a:endParaRPr/>
          </a:p>
        </p:txBody>
      </p:sp>
      <p:grpSp>
        <p:nvGrpSpPr>
          <p:cNvPr id="1400" name="Google Shape;1400;p52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401" name="Google Shape;1401;p52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2" name="Google Shape;1402;p52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3" name="Google Shape;1403;p52"/>
          <p:cNvSpPr/>
          <p:nvPr/>
        </p:nvSpPr>
        <p:spPr>
          <a:xfrm>
            <a:off x="4007756" y="6253643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28</a:t>
            </a:r>
            <a:endParaRPr/>
          </a:p>
        </p:txBody>
      </p:sp>
      <p:pic>
        <p:nvPicPr>
          <p:cNvPr id="1404" name="Google Shape;1404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7107" y="1011299"/>
            <a:ext cx="5890299" cy="2776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5" name="Google Shape;1405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50856" y="3783672"/>
            <a:ext cx="6041270" cy="2812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53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11" name="Google Shape;1411;p53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temps est terminé. Voyons ensemble la solution des exercices.</a:t>
            </a:r>
            <a:endParaRPr/>
          </a:p>
        </p:txBody>
      </p:sp>
      <p:sp>
        <p:nvSpPr>
          <p:cNvPr id="1412" name="Google Shape;1412;p53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 accorde 5 min pour donner l’occasion aux élèves de présenter leurs productions et les corrige.</a:t>
            </a:r>
            <a:endParaRPr/>
          </a:p>
        </p:txBody>
      </p:sp>
      <p:sp>
        <p:nvSpPr>
          <p:cNvPr id="1413" name="Google Shape;1413;p53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1414" name="Google Shape;1414;p53"/>
          <p:cNvPicPr preferRelativeResize="0"/>
          <p:nvPr/>
        </p:nvPicPr>
        <p:blipFill rotWithShape="1">
          <a:blip r:embed="rId3">
            <a:alphaModFix/>
          </a:blip>
          <a:srcRect b="20982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54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20" name="Google Shape;1420;p54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la correction sur vos livrets.</a:t>
            </a:r>
            <a:endParaRPr/>
          </a:p>
        </p:txBody>
      </p:sp>
      <p:sp>
        <p:nvSpPr>
          <p:cNvPr id="1421" name="Google Shape;1421;p54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5 min aux élèves pour recopier la correction sur les livrets. Il propose une solution au défi s’il reste assez de temps.</a:t>
            </a:r>
            <a:endParaRPr/>
          </a:p>
        </p:txBody>
      </p:sp>
      <p:grpSp>
        <p:nvGrpSpPr>
          <p:cNvPr id="1422" name="Google Shape;1422;p54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423" name="Google Shape;1423;p54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4" name="Google Shape;1424;p54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25" name="Google Shape;1425;p54"/>
          <p:cNvGrpSpPr/>
          <p:nvPr/>
        </p:nvGrpSpPr>
        <p:grpSpPr>
          <a:xfrm>
            <a:off x="845240" y="1366153"/>
            <a:ext cx="9366641" cy="4497771"/>
            <a:chOff x="1629794" y="1394208"/>
            <a:chExt cx="6729029" cy="3066957"/>
          </a:xfrm>
        </p:grpSpPr>
        <p:sp>
          <p:nvSpPr>
            <p:cNvPr id="1426" name="Google Shape;1426;p54"/>
            <p:cNvSpPr/>
            <p:nvPr/>
          </p:nvSpPr>
          <p:spPr>
            <a:xfrm>
              <a:off x="1893624" y="1873474"/>
              <a:ext cx="6248653" cy="848652"/>
            </a:xfrm>
            <a:custGeom>
              <a:rect b="b" l="l" r="r" t="t"/>
              <a:pathLst>
                <a:path extrusionOk="0" h="848652" w="6248653">
                  <a:moveTo>
                    <a:pt x="0" y="0"/>
                  </a:moveTo>
                  <a:lnTo>
                    <a:pt x="0" y="0"/>
                  </a:lnTo>
                  <a:lnTo>
                    <a:pt x="0" y="740651"/>
                  </a:lnTo>
                  <a:cubicBezTo>
                    <a:pt x="0" y="800290"/>
                    <a:pt x="48348" y="848652"/>
                    <a:pt x="108000" y="848652"/>
                  </a:cubicBezTo>
                  <a:lnTo>
                    <a:pt x="6140653" y="848652"/>
                  </a:lnTo>
                  <a:cubicBezTo>
                    <a:pt x="6200292" y="848652"/>
                    <a:pt x="6248653" y="800290"/>
                    <a:pt x="6248653" y="740651"/>
                  </a:cubicBezTo>
                  <a:lnTo>
                    <a:pt x="6248653" y="108000"/>
                  </a:lnTo>
                  <a:cubicBezTo>
                    <a:pt x="6248653" y="48348"/>
                    <a:pt x="6200292" y="0"/>
                    <a:pt x="614065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54"/>
            <p:cNvSpPr/>
            <p:nvPr/>
          </p:nvSpPr>
          <p:spPr>
            <a:xfrm>
              <a:off x="1893624" y="1873474"/>
              <a:ext cx="6248653" cy="848652"/>
            </a:xfrm>
            <a:custGeom>
              <a:rect b="b" l="l" r="r" t="t"/>
              <a:pathLst>
                <a:path extrusionOk="0" h="848652" w="6248653">
                  <a:moveTo>
                    <a:pt x="0" y="0"/>
                  </a:moveTo>
                  <a:lnTo>
                    <a:pt x="0" y="0"/>
                  </a:lnTo>
                  <a:lnTo>
                    <a:pt x="0" y="740651"/>
                  </a:lnTo>
                  <a:cubicBezTo>
                    <a:pt x="0" y="800290"/>
                    <a:pt x="48348" y="848652"/>
                    <a:pt x="108000" y="848652"/>
                  </a:cubicBezTo>
                  <a:lnTo>
                    <a:pt x="6140653" y="848652"/>
                  </a:lnTo>
                  <a:cubicBezTo>
                    <a:pt x="6200292" y="848652"/>
                    <a:pt x="6248653" y="800290"/>
                    <a:pt x="6248653" y="740651"/>
                  </a:cubicBezTo>
                  <a:lnTo>
                    <a:pt x="6248653" y="108000"/>
                  </a:lnTo>
                  <a:cubicBezTo>
                    <a:pt x="6248653" y="48348"/>
                    <a:pt x="6200292" y="0"/>
                    <a:pt x="6140653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AE6EAD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54"/>
            <p:cNvSpPr/>
            <p:nvPr/>
          </p:nvSpPr>
          <p:spPr>
            <a:xfrm>
              <a:off x="7011449" y="1675549"/>
              <a:ext cx="50800" cy="50800"/>
            </a:xfrm>
            <a:custGeom>
              <a:rect b="b" l="l" r="r" t="t"/>
              <a:pathLst>
                <a:path extrusionOk="0" h="50800" w="50800">
                  <a:moveTo>
                    <a:pt x="25400" y="50800"/>
                  </a:moveTo>
                  <a:cubicBezTo>
                    <a:pt x="39433" y="50800"/>
                    <a:pt x="50800" y="39434"/>
                    <a:pt x="50800" y="25400"/>
                  </a:cubicBezTo>
                  <a:cubicBezTo>
                    <a:pt x="50800" y="11380"/>
                    <a:pt x="39433" y="0"/>
                    <a:pt x="25400" y="0"/>
                  </a:cubicBezTo>
                  <a:cubicBezTo>
                    <a:pt x="11367" y="0"/>
                    <a:pt x="0" y="11380"/>
                    <a:pt x="0" y="25400"/>
                  </a:cubicBezTo>
                  <a:cubicBezTo>
                    <a:pt x="0" y="39434"/>
                    <a:pt x="11367" y="50800"/>
                    <a:pt x="25400" y="50800"/>
                  </a:cubicBezTo>
                </a:path>
              </a:pathLst>
            </a:custGeom>
            <a:solidFill>
              <a:srgbClr val="BA86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54"/>
            <p:cNvSpPr/>
            <p:nvPr/>
          </p:nvSpPr>
          <p:spPr>
            <a:xfrm>
              <a:off x="1639693" y="1891695"/>
              <a:ext cx="236562" cy="205752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D4B6D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54"/>
            <p:cNvSpPr/>
            <p:nvPr/>
          </p:nvSpPr>
          <p:spPr>
            <a:xfrm>
              <a:off x="1629794" y="1870298"/>
              <a:ext cx="261327" cy="205752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AE6EA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54"/>
            <p:cNvSpPr/>
            <p:nvPr/>
          </p:nvSpPr>
          <p:spPr>
            <a:xfrm>
              <a:off x="6276277" y="1634953"/>
              <a:ext cx="153047" cy="153047"/>
            </a:xfrm>
            <a:custGeom>
              <a:rect b="b" l="l" r="r" t="t"/>
              <a:pathLst>
                <a:path extrusionOk="0" h="153047" w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17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17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DC393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32" name="Google Shape;1432;p5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74223" y="1631058"/>
              <a:ext cx="114836" cy="114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3" name="Google Shape;1433;p54"/>
            <p:cNvSpPr/>
            <p:nvPr/>
          </p:nvSpPr>
          <p:spPr>
            <a:xfrm>
              <a:off x="6296524" y="1657036"/>
              <a:ext cx="45758" cy="40525"/>
            </a:xfrm>
            <a:custGeom>
              <a:rect b="b" l="l" r="r" t="t"/>
              <a:pathLst>
                <a:path extrusionOk="0" h="40525" w="45758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ED78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54"/>
            <p:cNvSpPr/>
            <p:nvPr/>
          </p:nvSpPr>
          <p:spPr>
            <a:xfrm>
              <a:off x="6291091" y="1649767"/>
              <a:ext cx="135470" cy="135470"/>
            </a:xfrm>
            <a:custGeom>
              <a:rect b="b" l="l" r="r" t="t"/>
              <a:pathLst>
                <a:path extrusionOk="0" h="135470" w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391" y="117055"/>
                    <a:pt x="117068" y="84391"/>
                    <a:pt x="117068" y="44234"/>
                  </a:cubicBezTo>
                  <a:cubicBezTo>
                    <a:pt x="117068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D6373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35" name="Google Shape;1435;p5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268495" y="1627162"/>
              <a:ext cx="173532" cy="1735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6" name="Google Shape;1436;p54"/>
            <p:cNvSpPr/>
            <p:nvPr/>
          </p:nvSpPr>
          <p:spPr>
            <a:xfrm>
              <a:off x="6317581" y="1700413"/>
              <a:ext cx="15532" cy="26110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54"/>
            <p:cNvSpPr/>
            <p:nvPr/>
          </p:nvSpPr>
          <p:spPr>
            <a:xfrm>
              <a:off x="6372493" y="1700413"/>
              <a:ext cx="15532" cy="26110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54"/>
            <p:cNvSpPr/>
            <p:nvPr/>
          </p:nvSpPr>
          <p:spPr>
            <a:xfrm>
              <a:off x="6717486" y="1634953"/>
              <a:ext cx="153047" cy="153047"/>
            </a:xfrm>
            <a:custGeom>
              <a:rect b="b" l="l" r="r" t="t"/>
              <a:pathLst>
                <a:path extrusionOk="0" h="153047" w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30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30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1D98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39" name="Google Shape;1439;p5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15428" y="1631058"/>
              <a:ext cx="114841" cy="114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0" name="Google Shape;1440;p54"/>
            <p:cNvSpPr/>
            <p:nvPr/>
          </p:nvSpPr>
          <p:spPr>
            <a:xfrm>
              <a:off x="6737734" y="1657036"/>
              <a:ext cx="45758" cy="40525"/>
            </a:xfrm>
            <a:custGeom>
              <a:rect b="b" l="l" r="r" t="t"/>
              <a:pathLst>
                <a:path extrusionOk="0" h="40525" w="45758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7BB97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54"/>
            <p:cNvSpPr/>
            <p:nvPr/>
          </p:nvSpPr>
          <p:spPr>
            <a:xfrm>
              <a:off x="6732302" y="1649767"/>
              <a:ext cx="135470" cy="135470"/>
            </a:xfrm>
            <a:custGeom>
              <a:rect b="b" l="l" r="r" t="t"/>
              <a:pathLst>
                <a:path extrusionOk="0" h="135470" w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391" y="117055"/>
                    <a:pt x="117055" y="84391"/>
                    <a:pt x="117055" y="44234"/>
                  </a:cubicBezTo>
                  <a:cubicBezTo>
                    <a:pt x="117055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0A95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42" name="Google Shape;1442;p5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709693" y="1627162"/>
              <a:ext cx="173545" cy="1735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3" name="Google Shape;1443;p54"/>
            <p:cNvSpPr/>
            <p:nvPr/>
          </p:nvSpPr>
          <p:spPr>
            <a:xfrm>
              <a:off x="6758790" y="1700413"/>
              <a:ext cx="15532" cy="26110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54"/>
            <p:cNvSpPr/>
            <p:nvPr/>
          </p:nvSpPr>
          <p:spPr>
            <a:xfrm>
              <a:off x="6813702" y="1700413"/>
              <a:ext cx="15532" cy="26110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54"/>
            <p:cNvSpPr/>
            <p:nvPr/>
          </p:nvSpPr>
          <p:spPr>
            <a:xfrm>
              <a:off x="6319065" y="1737142"/>
              <a:ext cx="56794" cy="20369"/>
            </a:xfrm>
            <a:custGeom>
              <a:rect b="b" l="l" r="r" t="t"/>
              <a:pathLst>
                <a:path extrusionOk="0" h="20369" w="56794">
                  <a:moveTo>
                    <a:pt x="53886" y="20027"/>
                  </a:moveTo>
                  <a:cubicBezTo>
                    <a:pt x="53112" y="20027"/>
                    <a:pt x="52350" y="19685"/>
                    <a:pt x="51842" y="19024"/>
                  </a:cubicBezTo>
                  <a:lnTo>
                    <a:pt x="48984" y="15303"/>
                  </a:lnTo>
                  <a:cubicBezTo>
                    <a:pt x="44031" y="8852"/>
                    <a:pt x="36526" y="5156"/>
                    <a:pt x="28398" y="5156"/>
                  </a:cubicBezTo>
                  <a:cubicBezTo>
                    <a:pt x="20270" y="5156"/>
                    <a:pt x="12777" y="8852"/>
                    <a:pt x="7824" y="15303"/>
                  </a:cubicBezTo>
                  <a:lnTo>
                    <a:pt x="4966" y="19024"/>
                  </a:lnTo>
                  <a:cubicBezTo>
                    <a:pt x="4102" y="20141"/>
                    <a:pt x="2477" y="20369"/>
                    <a:pt x="1347" y="19494"/>
                  </a:cubicBezTo>
                  <a:cubicBezTo>
                    <a:pt x="216" y="18631"/>
                    <a:pt x="0" y="17005"/>
                    <a:pt x="877" y="15887"/>
                  </a:cubicBezTo>
                  <a:lnTo>
                    <a:pt x="3734" y="12153"/>
                  </a:lnTo>
                  <a:cubicBezTo>
                    <a:pt x="9665" y="4432"/>
                    <a:pt x="18657" y="0"/>
                    <a:pt x="28398" y="0"/>
                  </a:cubicBezTo>
                  <a:cubicBezTo>
                    <a:pt x="38138" y="0"/>
                    <a:pt x="47130" y="4432"/>
                    <a:pt x="53061" y="12153"/>
                  </a:cubicBezTo>
                  <a:lnTo>
                    <a:pt x="55930" y="15887"/>
                  </a:lnTo>
                  <a:cubicBezTo>
                    <a:pt x="56794" y="17005"/>
                    <a:pt x="56578" y="18631"/>
                    <a:pt x="55448" y="19494"/>
                  </a:cubicBezTo>
                  <a:cubicBezTo>
                    <a:pt x="54990" y="19850"/>
                    <a:pt x="54432" y="20027"/>
                    <a:pt x="53886" y="20027"/>
                  </a:cubicBezTo>
                </a:path>
              </a:pathLst>
            </a:custGeom>
            <a:solidFill>
              <a:srgbClr val="2222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54"/>
            <p:cNvSpPr/>
            <p:nvPr/>
          </p:nvSpPr>
          <p:spPr>
            <a:xfrm>
              <a:off x="6768073" y="1740583"/>
              <a:ext cx="56794" cy="20369"/>
            </a:xfrm>
            <a:custGeom>
              <a:rect b="b" l="l" r="r" t="t"/>
              <a:pathLst>
                <a:path extrusionOk="0" h="20369" w="56794">
                  <a:moveTo>
                    <a:pt x="2908" y="342"/>
                  </a:moveTo>
                  <a:cubicBezTo>
                    <a:pt x="3682" y="342"/>
                    <a:pt x="4444" y="684"/>
                    <a:pt x="4952" y="1345"/>
                  </a:cubicBezTo>
                  <a:lnTo>
                    <a:pt x="7810" y="5066"/>
                  </a:lnTo>
                  <a:cubicBezTo>
                    <a:pt x="12763" y="11517"/>
                    <a:pt x="20268" y="15213"/>
                    <a:pt x="28396" y="15213"/>
                  </a:cubicBezTo>
                  <a:cubicBezTo>
                    <a:pt x="36524" y="15213"/>
                    <a:pt x="44017" y="11517"/>
                    <a:pt x="48970" y="5066"/>
                  </a:cubicBezTo>
                  <a:lnTo>
                    <a:pt x="51828" y="1345"/>
                  </a:lnTo>
                  <a:cubicBezTo>
                    <a:pt x="52692" y="228"/>
                    <a:pt x="54317" y="0"/>
                    <a:pt x="55447" y="875"/>
                  </a:cubicBezTo>
                  <a:cubicBezTo>
                    <a:pt x="56578" y="1738"/>
                    <a:pt x="56794" y="3364"/>
                    <a:pt x="55917" y="4482"/>
                  </a:cubicBezTo>
                  <a:lnTo>
                    <a:pt x="53060" y="8216"/>
                  </a:lnTo>
                  <a:cubicBezTo>
                    <a:pt x="47129" y="15937"/>
                    <a:pt x="38137" y="20369"/>
                    <a:pt x="28396" y="20369"/>
                  </a:cubicBezTo>
                  <a:cubicBezTo>
                    <a:pt x="18656" y="20369"/>
                    <a:pt x="9664" y="15937"/>
                    <a:pt x="3733" y="8216"/>
                  </a:cubicBezTo>
                  <a:lnTo>
                    <a:pt x="864" y="4482"/>
                  </a:lnTo>
                  <a:cubicBezTo>
                    <a:pt x="0" y="3364"/>
                    <a:pt x="216" y="1738"/>
                    <a:pt x="1334" y="875"/>
                  </a:cubicBezTo>
                  <a:cubicBezTo>
                    <a:pt x="1804" y="519"/>
                    <a:pt x="2362" y="342"/>
                    <a:pt x="2908" y="342"/>
                  </a:cubicBezTo>
                </a:path>
              </a:pathLst>
            </a:custGeom>
            <a:solidFill>
              <a:srgbClr val="2222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54"/>
            <p:cNvSpPr/>
            <p:nvPr/>
          </p:nvSpPr>
          <p:spPr>
            <a:xfrm>
              <a:off x="6491728" y="1634953"/>
              <a:ext cx="153047" cy="153047"/>
            </a:xfrm>
            <a:custGeom>
              <a:rect b="b" l="l" r="r" t="t"/>
              <a:pathLst>
                <a:path extrusionOk="0" h="153047" w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30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30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FBDD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48" name="Google Shape;1448;p5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489670" y="1631058"/>
              <a:ext cx="114841" cy="114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9" name="Google Shape;1449;p54"/>
            <p:cNvSpPr/>
            <p:nvPr/>
          </p:nvSpPr>
          <p:spPr>
            <a:xfrm>
              <a:off x="6511977" y="1657036"/>
              <a:ext cx="45758" cy="40525"/>
            </a:xfrm>
            <a:custGeom>
              <a:rect b="b" l="l" r="r" t="t"/>
              <a:pathLst>
                <a:path extrusionOk="0" h="40525" w="45758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FDED8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54"/>
            <p:cNvSpPr/>
            <p:nvPr/>
          </p:nvSpPr>
          <p:spPr>
            <a:xfrm>
              <a:off x="6506543" y="1649767"/>
              <a:ext cx="135470" cy="135470"/>
            </a:xfrm>
            <a:custGeom>
              <a:rect b="b" l="l" r="r" t="t"/>
              <a:pathLst>
                <a:path extrusionOk="0" h="135470" w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403" y="117055"/>
                    <a:pt x="117068" y="84391"/>
                    <a:pt x="117068" y="44234"/>
                  </a:cubicBezTo>
                  <a:cubicBezTo>
                    <a:pt x="117068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F9D63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51" name="Google Shape;1451;p5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483948" y="1627162"/>
              <a:ext cx="173532" cy="1735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2" name="Google Shape;1452;p54"/>
            <p:cNvSpPr/>
            <p:nvPr/>
          </p:nvSpPr>
          <p:spPr>
            <a:xfrm>
              <a:off x="6537452" y="1694178"/>
              <a:ext cx="15532" cy="26110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54"/>
            <p:cNvSpPr/>
            <p:nvPr/>
          </p:nvSpPr>
          <p:spPr>
            <a:xfrm>
              <a:off x="6592363" y="1694178"/>
              <a:ext cx="15532" cy="26110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54"/>
            <p:cNvSpPr/>
            <p:nvPr/>
          </p:nvSpPr>
          <p:spPr>
            <a:xfrm>
              <a:off x="6541615" y="1738679"/>
              <a:ext cx="62102" cy="4495"/>
            </a:xfrm>
            <a:custGeom>
              <a:rect b="b" l="l" r="r" t="t"/>
              <a:pathLst>
                <a:path extrusionOk="0" h="4495" w="62102">
                  <a:moveTo>
                    <a:pt x="59855" y="4495"/>
                  </a:moveTo>
                  <a:lnTo>
                    <a:pt x="2261" y="4495"/>
                  </a:lnTo>
                  <a:cubicBezTo>
                    <a:pt x="1016" y="4495"/>
                    <a:pt x="0" y="3480"/>
                    <a:pt x="0" y="2248"/>
                  </a:cubicBezTo>
                  <a:cubicBezTo>
                    <a:pt x="0" y="1003"/>
                    <a:pt x="1016" y="0"/>
                    <a:pt x="2261" y="0"/>
                  </a:cubicBezTo>
                  <a:lnTo>
                    <a:pt x="59855" y="0"/>
                  </a:lnTo>
                  <a:cubicBezTo>
                    <a:pt x="61099" y="0"/>
                    <a:pt x="62102" y="1003"/>
                    <a:pt x="62102" y="2248"/>
                  </a:cubicBezTo>
                  <a:cubicBezTo>
                    <a:pt x="62102" y="3480"/>
                    <a:pt x="61099" y="4495"/>
                    <a:pt x="59855" y="4495"/>
                  </a:cubicBezTo>
                </a:path>
              </a:pathLst>
            </a:custGeom>
            <a:solidFill>
              <a:srgbClr val="2222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54"/>
            <p:cNvSpPr/>
            <p:nvPr/>
          </p:nvSpPr>
          <p:spPr>
            <a:xfrm>
              <a:off x="6835538" y="1724397"/>
              <a:ext cx="47954" cy="54482"/>
            </a:xfrm>
            <a:custGeom>
              <a:rect b="b" l="l" r="r" t="t"/>
              <a:pathLst>
                <a:path extrusionOk="0" h="54482" w="47954">
                  <a:moveTo>
                    <a:pt x="42481" y="31737"/>
                  </a:moveTo>
                  <a:lnTo>
                    <a:pt x="42646" y="31039"/>
                  </a:lnTo>
                  <a:cubicBezTo>
                    <a:pt x="47053" y="30328"/>
                    <a:pt x="47954" y="23508"/>
                    <a:pt x="43230" y="23495"/>
                  </a:cubicBezTo>
                  <a:lnTo>
                    <a:pt x="24054" y="23495"/>
                  </a:lnTo>
                  <a:cubicBezTo>
                    <a:pt x="24663" y="21019"/>
                    <a:pt x="25705" y="14059"/>
                    <a:pt x="26048" y="11760"/>
                  </a:cubicBezTo>
                  <a:cubicBezTo>
                    <a:pt x="26137" y="11202"/>
                    <a:pt x="26137" y="10630"/>
                    <a:pt x="26060" y="10059"/>
                  </a:cubicBezTo>
                  <a:cubicBezTo>
                    <a:pt x="25603" y="6769"/>
                    <a:pt x="24003" y="3124"/>
                    <a:pt x="23228" y="1499"/>
                  </a:cubicBezTo>
                  <a:cubicBezTo>
                    <a:pt x="22936" y="889"/>
                    <a:pt x="22403" y="432"/>
                    <a:pt x="21768" y="267"/>
                  </a:cubicBezTo>
                  <a:cubicBezTo>
                    <a:pt x="20803" y="0"/>
                    <a:pt x="20015" y="13"/>
                    <a:pt x="19393" y="153"/>
                  </a:cubicBezTo>
                  <a:cubicBezTo>
                    <a:pt x="18313" y="381"/>
                    <a:pt x="17564" y="1372"/>
                    <a:pt x="17589" y="2477"/>
                  </a:cubicBezTo>
                  <a:cubicBezTo>
                    <a:pt x="17640" y="4661"/>
                    <a:pt x="17729" y="8966"/>
                    <a:pt x="17729" y="10211"/>
                  </a:cubicBezTo>
                  <a:cubicBezTo>
                    <a:pt x="17729" y="11913"/>
                    <a:pt x="9462" y="25438"/>
                    <a:pt x="7442" y="27191"/>
                  </a:cubicBezTo>
                  <a:cubicBezTo>
                    <a:pt x="6375" y="28105"/>
                    <a:pt x="1549" y="29375"/>
                    <a:pt x="0" y="30366"/>
                  </a:cubicBezTo>
                  <a:lnTo>
                    <a:pt x="0" y="52209"/>
                  </a:lnTo>
                  <a:lnTo>
                    <a:pt x="292" y="52209"/>
                  </a:lnTo>
                  <a:cubicBezTo>
                    <a:pt x="1727" y="52209"/>
                    <a:pt x="7366" y="54482"/>
                    <a:pt x="9322" y="54482"/>
                  </a:cubicBezTo>
                  <a:lnTo>
                    <a:pt x="37020" y="54469"/>
                  </a:lnTo>
                  <a:cubicBezTo>
                    <a:pt x="42582" y="54469"/>
                    <a:pt x="43471" y="48119"/>
                    <a:pt x="39802" y="47510"/>
                  </a:cubicBezTo>
                  <a:lnTo>
                    <a:pt x="39967" y="46799"/>
                  </a:lnTo>
                  <a:cubicBezTo>
                    <a:pt x="43484" y="46418"/>
                    <a:pt x="45630" y="40779"/>
                    <a:pt x="41135" y="39623"/>
                  </a:cubicBezTo>
                  <a:lnTo>
                    <a:pt x="41300" y="38925"/>
                  </a:lnTo>
                  <a:cubicBezTo>
                    <a:pt x="44665" y="38556"/>
                    <a:pt x="47167" y="33083"/>
                    <a:pt x="42481" y="317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56" name="Google Shape;1456;p5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6822152" y="1711062"/>
              <a:ext cx="73159" cy="811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7" name="Google Shape;1457;p54"/>
            <p:cNvSpPr/>
            <p:nvPr/>
          </p:nvSpPr>
          <p:spPr>
            <a:xfrm>
              <a:off x="6394565" y="1733731"/>
              <a:ext cx="47954" cy="54482"/>
            </a:xfrm>
            <a:custGeom>
              <a:rect b="b" l="l" r="r" t="t"/>
              <a:pathLst>
                <a:path extrusionOk="0" h="54482" w="47954">
                  <a:moveTo>
                    <a:pt x="42481" y="22745"/>
                  </a:moveTo>
                  <a:lnTo>
                    <a:pt x="42646" y="23443"/>
                  </a:lnTo>
                  <a:cubicBezTo>
                    <a:pt x="47053" y="24154"/>
                    <a:pt x="47954" y="30974"/>
                    <a:pt x="43230" y="30987"/>
                  </a:cubicBezTo>
                  <a:lnTo>
                    <a:pt x="24054" y="30987"/>
                  </a:lnTo>
                  <a:cubicBezTo>
                    <a:pt x="24663" y="33463"/>
                    <a:pt x="25705" y="40423"/>
                    <a:pt x="26048" y="42722"/>
                  </a:cubicBezTo>
                  <a:cubicBezTo>
                    <a:pt x="26137" y="43280"/>
                    <a:pt x="26137" y="43852"/>
                    <a:pt x="26060" y="44423"/>
                  </a:cubicBezTo>
                  <a:cubicBezTo>
                    <a:pt x="25603" y="47713"/>
                    <a:pt x="24003" y="51358"/>
                    <a:pt x="23228" y="52983"/>
                  </a:cubicBezTo>
                  <a:cubicBezTo>
                    <a:pt x="22936" y="53593"/>
                    <a:pt x="22403" y="54050"/>
                    <a:pt x="21768" y="54215"/>
                  </a:cubicBezTo>
                  <a:cubicBezTo>
                    <a:pt x="20803" y="54482"/>
                    <a:pt x="20015" y="54469"/>
                    <a:pt x="19393" y="54329"/>
                  </a:cubicBezTo>
                  <a:cubicBezTo>
                    <a:pt x="18313" y="54101"/>
                    <a:pt x="17564" y="53110"/>
                    <a:pt x="17589" y="52005"/>
                  </a:cubicBezTo>
                  <a:cubicBezTo>
                    <a:pt x="17640" y="49821"/>
                    <a:pt x="17729" y="45516"/>
                    <a:pt x="17729" y="44271"/>
                  </a:cubicBezTo>
                  <a:cubicBezTo>
                    <a:pt x="17729" y="42569"/>
                    <a:pt x="9462" y="29044"/>
                    <a:pt x="7442" y="27291"/>
                  </a:cubicBezTo>
                  <a:cubicBezTo>
                    <a:pt x="6375" y="26377"/>
                    <a:pt x="1562" y="25107"/>
                    <a:pt x="0" y="24116"/>
                  </a:cubicBezTo>
                  <a:lnTo>
                    <a:pt x="0" y="2273"/>
                  </a:lnTo>
                  <a:lnTo>
                    <a:pt x="292" y="2273"/>
                  </a:lnTo>
                  <a:cubicBezTo>
                    <a:pt x="1727" y="2273"/>
                    <a:pt x="7366" y="0"/>
                    <a:pt x="9322" y="0"/>
                  </a:cubicBezTo>
                  <a:lnTo>
                    <a:pt x="37020" y="13"/>
                  </a:lnTo>
                  <a:cubicBezTo>
                    <a:pt x="42582" y="13"/>
                    <a:pt x="43471" y="6363"/>
                    <a:pt x="39802" y="6972"/>
                  </a:cubicBezTo>
                  <a:lnTo>
                    <a:pt x="39967" y="7683"/>
                  </a:lnTo>
                  <a:cubicBezTo>
                    <a:pt x="43484" y="8064"/>
                    <a:pt x="45630" y="13703"/>
                    <a:pt x="41135" y="14859"/>
                  </a:cubicBezTo>
                  <a:lnTo>
                    <a:pt x="41300" y="15557"/>
                  </a:lnTo>
                  <a:cubicBezTo>
                    <a:pt x="44665" y="15926"/>
                    <a:pt x="47167" y="21399"/>
                    <a:pt x="42481" y="2274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58" name="Google Shape;1458;p5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6381179" y="1720345"/>
              <a:ext cx="73162" cy="811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9" name="Google Shape;1459;p54"/>
            <p:cNvSpPr/>
            <p:nvPr/>
          </p:nvSpPr>
          <p:spPr>
            <a:xfrm>
              <a:off x="6608581" y="1730921"/>
              <a:ext cx="54482" cy="47954"/>
            </a:xfrm>
            <a:custGeom>
              <a:rect b="b" l="l" r="r" t="t"/>
              <a:pathLst>
                <a:path extrusionOk="0" h="47954" w="54482">
                  <a:moveTo>
                    <a:pt x="22745" y="5473"/>
                  </a:moveTo>
                  <a:lnTo>
                    <a:pt x="23443" y="5308"/>
                  </a:lnTo>
                  <a:cubicBezTo>
                    <a:pt x="24154" y="889"/>
                    <a:pt x="30974" y="0"/>
                    <a:pt x="30987" y="4724"/>
                  </a:cubicBezTo>
                  <a:lnTo>
                    <a:pt x="30987" y="23900"/>
                  </a:lnTo>
                  <a:cubicBezTo>
                    <a:pt x="33463" y="23291"/>
                    <a:pt x="40423" y="22249"/>
                    <a:pt x="42722" y="21906"/>
                  </a:cubicBezTo>
                  <a:cubicBezTo>
                    <a:pt x="43280" y="21817"/>
                    <a:pt x="43852" y="21817"/>
                    <a:pt x="44423" y="21894"/>
                  </a:cubicBezTo>
                  <a:cubicBezTo>
                    <a:pt x="47713" y="22351"/>
                    <a:pt x="51358" y="23951"/>
                    <a:pt x="52983" y="24726"/>
                  </a:cubicBezTo>
                  <a:cubicBezTo>
                    <a:pt x="53593" y="25018"/>
                    <a:pt x="54050" y="25551"/>
                    <a:pt x="54215" y="26186"/>
                  </a:cubicBezTo>
                  <a:cubicBezTo>
                    <a:pt x="54482" y="27151"/>
                    <a:pt x="54469" y="27939"/>
                    <a:pt x="54329" y="28561"/>
                  </a:cubicBezTo>
                  <a:cubicBezTo>
                    <a:pt x="54101" y="29641"/>
                    <a:pt x="53110" y="30390"/>
                    <a:pt x="51993" y="30365"/>
                  </a:cubicBezTo>
                  <a:cubicBezTo>
                    <a:pt x="49821" y="30314"/>
                    <a:pt x="45516" y="30225"/>
                    <a:pt x="44271" y="30225"/>
                  </a:cubicBezTo>
                  <a:cubicBezTo>
                    <a:pt x="42569" y="30225"/>
                    <a:pt x="29044" y="38492"/>
                    <a:pt x="27291" y="40499"/>
                  </a:cubicBezTo>
                  <a:cubicBezTo>
                    <a:pt x="26377" y="41579"/>
                    <a:pt x="25107" y="46392"/>
                    <a:pt x="24116" y="47954"/>
                  </a:cubicBezTo>
                  <a:lnTo>
                    <a:pt x="2273" y="47954"/>
                  </a:lnTo>
                  <a:lnTo>
                    <a:pt x="2273" y="47662"/>
                  </a:lnTo>
                  <a:cubicBezTo>
                    <a:pt x="2273" y="46227"/>
                    <a:pt x="0" y="40575"/>
                    <a:pt x="0" y="38632"/>
                  </a:cubicBezTo>
                  <a:lnTo>
                    <a:pt x="13" y="10934"/>
                  </a:lnTo>
                  <a:cubicBezTo>
                    <a:pt x="13" y="5372"/>
                    <a:pt x="6363" y="4483"/>
                    <a:pt x="6972" y="8152"/>
                  </a:cubicBezTo>
                  <a:lnTo>
                    <a:pt x="7683" y="7987"/>
                  </a:lnTo>
                  <a:cubicBezTo>
                    <a:pt x="8064" y="4470"/>
                    <a:pt x="13703" y="2324"/>
                    <a:pt x="14859" y="6819"/>
                  </a:cubicBezTo>
                  <a:lnTo>
                    <a:pt x="15557" y="6654"/>
                  </a:lnTo>
                  <a:cubicBezTo>
                    <a:pt x="15926" y="3289"/>
                    <a:pt x="21399" y="787"/>
                    <a:pt x="22745" y="547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60" name="Google Shape;1460;p5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6595198" y="1719097"/>
              <a:ext cx="81201" cy="731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1" name="Google Shape;1461;p5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1889924" y="2779151"/>
              <a:ext cx="6204699" cy="31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2" name="Google Shape;1462;p54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1889924" y="3071251"/>
              <a:ext cx="2085162" cy="1211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3" name="Google Shape;1463;p54"/>
            <p:cNvSpPr/>
            <p:nvPr/>
          </p:nvSpPr>
          <p:spPr>
            <a:xfrm>
              <a:off x="1899449" y="2791847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54"/>
            <p:cNvSpPr/>
            <p:nvPr/>
          </p:nvSpPr>
          <p:spPr>
            <a:xfrm>
              <a:off x="1902624" y="2795022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54"/>
            <p:cNvSpPr/>
            <p:nvPr/>
          </p:nvSpPr>
          <p:spPr>
            <a:xfrm>
              <a:off x="3962390" y="2791847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54"/>
            <p:cNvSpPr/>
            <p:nvPr/>
          </p:nvSpPr>
          <p:spPr>
            <a:xfrm>
              <a:off x="3962390" y="2795022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54"/>
            <p:cNvSpPr/>
            <p:nvPr/>
          </p:nvSpPr>
          <p:spPr>
            <a:xfrm>
              <a:off x="6022157" y="2791847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54"/>
            <p:cNvSpPr/>
            <p:nvPr/>
          </p:nvSpPr>
          <p:spPr>
            <a:xfrm>
              <a:off x="6022157" y="2795022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54"/>
            <p:cNvSpPr/>
            <p:nvPr/>
          </p:nvSpPr>
          <p:spPr>
            <a:xfrm>
              <a:off x="8081924" y="2795022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54"/>
            <p:cNvSpPr/>
            <p:nvPr/>
          </p:nvSpPr>
          <p:spPr>
            <a:xfrm>
              <a:off x="1899449" y="3083947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54"/>
            <p:cNvSpPr/>
            <p:nvPr/>
          </p:nvSpPr>
          <p:spPr>
            <a:xfrm>
              <a:off x="1902624" y="3087122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54"/>
            <p:cNvSpPr/>
            <p:nvPr/>
          </p:nvSpPr>
          <p:spPr>
            <a:xfrm>
              <a:off x="3962390" y="3083947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54"/>
            <p:cNvSpPr/>
            <p:nvPr/>
          </p:nvSpPr>
          <p:spPr>
            <a:xfrm>
              <a:off x="3962390" y="3087122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54"/>
            <p:cNvSpPr/>
            <p:nvPr/>
          </p:nvSpPr>
          <p:spPr>
            <a:xfrm>
              <a:off x="6022157" y="3083947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54"/>
            <p:cNvSpPr/>
            <p:nvPr/>
          </p:nvSpPr>
          <p:spPr>
            <a:xfrm>
              <a:off x="6022157" y="3087122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6" name="Google Shape;1476;p54"/>
            <p:cNvSpPr/>
            <p:nvPr/>
          </p:nvSpPr>
          <p:spPr>
            <a:xfrm>
              <a:off x="8081924" y="3087122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54"/>
            <p:cNvSpPr/>
            <p:nvPr/>
          </p:nvSpPr>
          <p:spPr>
            <a:xfrm>
              <a:off x="1899449" y="3376047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54"/>
            <p:cNvSpPr/>
            <p:nvPr/>
          </p:nvSpPr>
          <p:spPr>
            <a:xfrm>
              <a:off x="1902624" y="3379228"/>
              <a:ext cx="0" cy="297268"/>
            </a:xfrm>
            <a:custGeom>
              <a:rect b="b" l="l" r="r" t="t"/>
              <a:pathLst>
                <a:path extrusionOk="0" h="297268" w="120000">
                  <a:moveTo>
                    <a:pt x="0" y="29726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54"/>
            <p:cNvSpPr/>
            <p:nvPr/>
          </p:nvSpPr>
          <p:spPr>
            <a:xfrm>
              <a:off x="3962390" y="3376047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54"/>
            <p:cNvSpPr/>
            <p:nvPr/>
          </p:nvSpPr>
          <p:spPr>
            <a:xfrm>
              <a:off x="3962390" y="3379228"/>
              <a:ext cx="0" cy="297268"/>
            </a:xfrm>
            <a:custGeom>
              <a:rect b="b" l="l" r="r" t="t"/>
              <a:pathLst>
                <a:path extrusionOk="0" h="297268" w="120000">
                  <a:moveTo>
                    <a:pt x="0" y="29726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54"/>
            <p:cNvSpPr/>
            <p:nvPr/>
          </p:nvSpPr>
          <p:spPr>
            <a:xfrm>
              <a:off x="6022157" y="3376047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54"/>
            <p:cNvSpPr/>
            <p:nvPr/>
          </p:nvSpPr>
          <p:spPr>
            <a:xfrm>
              <a:off x="6022157" y="3379228"/>
              <a:ext cx="0" cy="297268"/>
            </a:xfrm>
            <a:custGeom>
              <a:rect b="b" l="l" r="r" t="t"/>
              <a:pathLst>
                <a:path extrusionOk="0" h="297268" w="120000">
                  <a:moveTo>
                    <a:pt x="0" y="29726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54"/>
            <p:cNvSpPr/>
            <p:nvPr/>
          </p:nvSpPr>
          <p:spPr>
            <a:xfrm>
              <a:off x="8081924" y="3379228"/>
              <a:ext cx="0" cy="297268"/>
            </a:xfrm>
            <a:custGeom>
              <a:rect b="b" l="l" r="r" t="t"/>
              <a:pathLst>
                <a:path extrusionOk="0" h="297268" w="120000">
                  <a:moveTo>
                    <a:pt x="0" y="29726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54"/>
            <p:cNvSpPr/>
            <p:nvPr/>
          </p:nvSpPr>
          <p:spPr>
            <a:xfrm>
              <a:off x="1899449" y="3679672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54"/>
            <p:cNvSpPr/>
            <p:nvPr/>
          </p:nvSpPr>
          <p:spPr>
            <a:xfrm>
              <a:off x="1902624" y="3682849"/>
              <a:ext cx="0" cy="291998"/>
            </a:xfrm>
            <a:custGeom>
              <a:rect b="b" l="l" r="r" t="t"/>
              <a:pathLst>
                <a:path extrusionOk="0" h="291998" w="120000">
                  <a:moveTo>
                    <a:pt x="0" y="2919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54"/>
            <p:cNvSpPr/>
            <p:nvPr/>
          </p:nvSpPr>
          <p:spPr>
            <a:xfrm>
              <a:off x="3962390" y="3679672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54"/>
            <p:cNvSpPr/>
            <p:nvPr/>
          </p:nvSpPr>
          <p:spPr>
            <a:xfrm>
              <a:off x="3962390" y="3682849"/>
              <a:ext cx="0" cy="291998"/>
            </a:xfrm>
            <a:custGeom>
              <a:rect b="b" l="l" r="r" t="t"/>
              <a:pathLst>
                <a:path extrusionOk="0" h="291998" w="120000">
                  <a:moveTo>
                    <a:pt x="0" y="2919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54"/>
            <p:cNvSpPr/>
            <p:nvPr/>
          </p:nvSpPr>
          <p:spPr>
            <a:xfrm>
              <a:off x="6022157" y="3679672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54"/>
            <p:cNvSpPr/>
            <p:nvPr/>
          </p:nvSpPr>
          <p:spPr>
            <a:xfrm>
              <a:off x="6022157" y="3682849"/>
              <a:ext cx="0" cy="291998"/>
            </a:xfrm>
            <a:custGeom>
              <a:rect b="b" l="l" r="r" t="t"/>
              <a:pathLst>
                <a:path extrusionOk="0" h="291998" w="120000">
                  <a:moveTo>
                    <a:pt x="0" y="2919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54"/>
            <p:cNvSpPr/>
            <p:nvPr/>
          </p:nvSpPr>
          <p:spPr>
            <a:xfrm>
              <a:off x="8081924" y="3682849"/>
              <a:ext cx="0" cy="291998"/>
            </a:xfrm>
            <a:custGeom>
              <a:rect b="b" l="l" r="r" t="t"/>
              <a:pathLst>
                <a:path extrusionOk="0" h="291998" w="120000">
                  <a:moveTo>
                    <a:pt x="0" y="2919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54"/>
            <p:cNvSpPr/>
            <p:nvPr/>
          </p:nvSpPr>
          <p:spPr>
            <a:xfrm>
              <a:off x="1899449" y="3978022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54"/>
            <p:cNvSpPr/>
            <p:nvPr/>
          </p:nvSpPr>
          <p:spPr>
            <a:xfrm>
              <a:off x="1902624" y="3981197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54"/>
            <p:cNvSpPr/>
            <p:nvPr/>
          </p:nvSpPr>
          <p:spPr>
            <a:xfrm>
              <a:off x="3962390" y="3978022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54"/>
            <p:cNvSpPr/>
            <p:nvPr/>
          </p:nvSpPr>
          <p:spPr>
            <a:xfrm>
              <a:off x="3962390" y="3981197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54"/>
            <p:cNvSpPr/>
            <p:nvPr/>
          </p:nvSpPr>
          <p:spPr>
            <a:xfrm>
              <a:off x="6022157" y="3978022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54"/>
            <p:cNvSpPr/>
            <p:nvPr/>
          </p:nvSpPr>
          <p:spPr>
            <a:xfrm>
              <a:off x="6022157" y="3981197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54"/>
            <p:cNvSpPr/>
            <p:nvPr/>
          </p:nvSpPr>
          <p:spPr>
            <a:xfrm>
              <a:off x="8081924" y="3981197"/>
              <a:ext cx="0" cy="285750"/>
            </a:xfrm>
            <a:custGeom>
              <a:rect b="b" l="l" r="r" t="t"/>
              <a:pathLst>
                <a:path extrusionOk="0" h="285750" w="120000">
                  <a:moveTo>
                    <a:pt x="0" y="28575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54"/>
            <p:cNvSpPr/>
            <p:nvPr/>
          </p:nvSpPr>
          <p:spPr>
            <a:xfrm>
              <a:off x="1899449" y="4270122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54"/>
            <p:cNvSpPr/>
            <p:nvPr/>
          </p:nvSpPr>
          <p:spPr>
            <a:xfrm>
              <a:off x="3962390" y="4270122"/>
              <a:ext cx="2059762" cy="0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54"/>
            <p:cNvSpPr/>
            <p:nvPr/>
          </p:nvSpPr>
          <p:spPr>
            <a:xfrm>
              <a:off x="6022157" y="4270122"/>
              <a:ext cx="2062937" cy="0"/>
            </a:xfrm>
            <a:custGeom>
              <a:rect b="b" l="l" r="r" t="t"/>
              <a:pathLst>
                <a:path extrusionOk="0" h="120000" w="2062937">
                  <a:moveTo>
                    <a:pt x="0" y="0"/>
                  </a:moveTo>
                  <a:lnTo>
                    <a:pt x="2062937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54"/>
            <p:cNvSpPr/>
            <p:nvPr/>
          </p:nvSpPr>
          <p:spPr>
            <a:xfrm>
              <a:off x="1955003" y="1602414"/>
              <a:ext cx="1715807" cy="248665"/>
            </a:xfrm>
            <a:custGeom>
              <a:rect b="b" l="l" r="r" t="t"/>
              <a:pathLst>
                <a:path extrusionOk="0" h="248665" w="1715807">
                  <a:moveTo>
                    <a:pt x="4330" y="0"/>
                  </a:moveTo>
                  <a:lnTo>
                    <a:pt x="0" y="167043"/>
                  </a:lnTo>
                  <a:lnTo>
                    <a:pt x="1715807" y="248665"/>
                  </a:lnTo>
                  <a:lnTo>
                    <a:pt x="1522996" y="97193"/>
                  </a:lnTo>
                  <a:close/>
                  <a:moveTo>
                    <a:pt x="4330" y="0"/>
                  </a:moveTo>
                </a:path>
              </a:pathLst>
            </a:custGeom>
            <a:solidFill>
              <a:srgbClr val="C0C2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54"/>
            <p:cNvSpPr/>
            <p:nvPr/>
          </p:nvSpPr>
          <p:spPr>
            <a:xfrm>
              <a:off x="1721466" y="1521112"/>
              <a:ext cx="2373312" cy="292444"/>
            </a:xfrm>
            <a:custGeom>
              <a:rect b="b" l="l" r="r" t="t"/>
              <a:pathLst>
                <a:path extrusionOk="0" h="252006" w="2031389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1905393" y="252006"/>
                  </a:lnTo>
                  <a:cubicBezTo>
                    <a:pt x="1974976" y="252006"/>
                    <a:pt x="2031389" y="195592"/>
                    <a:pt x="2031389" y="125996"/>
                  </a:cubicBezTo>
                  <a:cubicBezTo>
                    <a:pt x="2031389" y="56413"/>
                    <a:pt x="1974976" y="0"/>
                    <a:pt x="1905393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AE6EA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3" name="Google Shape;1503;p54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1706028" y="1431033"/>
              <a:ext cx="388110" cy="4124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4" name="Google Shape;1504;p54"/>
            <p:cNvSpPr/>
            <p:nvPr/>
          </p:nvSpPr>
          <p:spPr>
            <a:xfrm>
              <a:off x="1669204" y="1394208"/>
              <a:ext cx="400734" cy="425526"/>
            </a:xfrm>
            <a:custGeom>
              <a:rect b="b" l="l" r="r" t="t"/>
              <a:pathLst>
                <a:path extrusionOk="0" h="425526" w="400734">
                  <a:moveTo>
                    <a:pt x="200367" y="425526"/>
                  </a:moveTo>
                  <a:cubicBezTo>
                    <a:pt x="311022" y="425526"/>
                    <a:pt x="400734" y="330276"/>
                    <a:pt x="400734" y="212763"/>
                  </a:cubicBezTo>
                  <a:cubicBezTo>
                    <a:pt x="400734" y="95263"/>
                    <a:pt x="311022" y="0"/>
                    <a:pt x="200367" y="0"/>
                  </a:cubicBezTo>
                  <a:cubicBezTo>
                    <a:pt x="89712" y="0"/>
                    <a:pt x="0" y="95263"/>
                    <a:pt x="0" y="212763"/>
                  </a:cubicBezTo>
                  <a:cubicBezTo>
                    <a:pt x="0" y="330276"/>
                    <a:pt x="89712" y="425526"/>
                    <a:pt x="200367" y="425526"/>
                  </a:cubicBezTo>
                  <a:close/>
                  <a:moveTo>
                    <a:pt x="200367" y="425526"/>
                  </a:moveTo>
                </a:path>
              </a:pathLst>
            </a:custGeom>
            <a:noFill/>
            <a:ln cap="flat" cmpd="sng" w="10525">
              <a:solidFill>
                <a:srgbClr val="AE6EAD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54"/>
            <p:cNvSpPr/>
            <p:nvPr/>
          </p:nvSpPr>
          <p:spPr>
            <a:xfrm>
              <a:off x="1709947" y="1836293"/>
              <a:ext cx="111706" cy="251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1506" name="Google Shape;1506;p54"/>
            <p:cNvSpPr/>
            <p:nvPr/>
          </p:nvSpPr>
          <p:spPr>
            <a:xfrm>
              <a:off x="2626130" y="2809785"/>
              <a:ext cx="2588528" cy="251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	            Azote</a:t>
              </a:r>
              <a:endParaRPr/>
            </a:p>
          </p:txBody>
        </p:sp>
        <p:sp>
          <p:nvSpPr>
            <p:cNvPr id="1507" name="Google Shape;1507;p54"/>
            <p:cNvSpPr/>
            <p:nvPr/>
          </p:nvSpPr>
          <p:spPr>
            <a:xfrm>
              <a:off x="6613952" y="2794299"/>
              <a:ext cx="915525" cy="251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</a:t>
              </a:r>
              <a:endParaRPr/>
            </a:p>
          </p:txBody>
        </p:sp>
        <p:sp>
          <p:nvSpPr>
            <p:cNvPr id="1508" name="Google Shape;1508;p54"/>
            <p:cNvSpPr/>
            <p:nvPr/>
          </p:nvSpPr>
          <p:spPr>
            <a:xfrm>
              <a:off x="2084337" y="3060000"/>
              <a:ext cx="5306588" cy="12592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396875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Symbole</a:t>
              </a:r>
              <a:endParaRPr/>
            </a:p>
            <a:p>
              <a:pPr indent="0" lvl="0" marL="3429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d’électrons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                                                                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1	</a:t>
              </a:r>
              <a:endParaRPr/>
            </a:p>
            <a:p>
              <a:pPr indent="0" lvl="0" marL="40005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protons</a:t>
              </a:r>
              <a:endParaRPr/>
            </a:p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Nombre de neutrons</a:t>
              </a:r>
              <a:endParaRPr/>
            </a:p>
          </p:txBody>
        </p:sp>
        <p:sp>
          <p:nvSpPr>
            <p:cNvPr id="1509" name="Google Shape;1509;p54"/>
            <p:cNvSpPr/>
            <p:nvPr/>
          </p:nvSpPr>
          <p:spPr>
            <a:xfrm>
              <a:off x="2154330" y="1527832"/>
              <a:ext cx="1645814" cy="2584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Jem’entraîneseul </a:t>
              </a:r>
              <a:endParaRPr/>
            </a:p>
          </p:txBody>
        </p:sp>
        <p:sp>
          <p:nvSpPr>
            <p:cNvPr id="1510" name="Google Shape;1510;p54"/>
            <p:cNvSpPr/>
            <p:nvPr/>
          </p:nvSpPr>
          <p:spPr>
            <a:xfrm>
              <a:off x="1953449" y="1914767"/>
              <a:ext cx="6128474" cy="726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L’azote est un élément chimique situé dans le groupe 5 et la période 2 du tableau périodique.</a:t>
              </a:r>
              <a:endParaRPr/>
            </a:p>
            <a:p>
              <a:pPr indent="0" lvl="0" marL="0" marR="0" rtl="0" algn="l">
                <a:lnSpc>
                  <a:spcPct val="86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À partir de la classification périodique, compléter le tableau ci-dessous avec les informations correspondantes.</a:t>
              </a:r>
              <a:endParaRPr/>
            </a:p>
          </p:txBody>
        </p:sp>
        <p:sp>
          <p:nvSpPr>
            <p:cNvPr id="1511" name="Google Shape;1511;p54"/>
            <p:cNvSpPr/>
            <p:nvPr/>
          </p:nvSpPr>
          <p:spPr>
            <a:xfrm>
              <a:off x="1747521" y="1617927"/>
              <a:ext cx="6611302" cy="2843238"/>
            </a:xfrm>
            <a:custGeom>
              <a:rect b="b" l="l" r="r" t="t"/>
              <a:pathLst>
                <a:path extrusionOk="0" h="5682437" w="6611302">
                  <a:moveTo>
                    <a:pt x="0" y="0"/>
                  </a:moveTo>
                  <a:lnTo>
                    <a:pt x="0" y="5574436"/>
                  </a:lnTo>
                  <a:cubicBezTo>
                    <a:pt x="0" y="5634088"/>
                    <a:pt x="48348" y="5682437"/>
                    <a:pt x="108000" y="5682437"/>
                  </a:cubicBezTo>
                  <a:lnTo>
                    <a:pt x="6503301" y="5682437"/>
                  </a:lnTo>
                  <a:cubicBezTo>
                    <a:pt x="6562941" y="5682437"/>
                    <a:pt x="6611302" y="5634088"/>
                    <a:pt x="6611302" y="5574436"/>
                  </a:cubicBezTo>
                  <a:lnTo>
                    <a:pt x="6611302" y="227444"/>
                  </a:lnTo>
                  <a:cubicBezTo>
                    <a:pt x="6611302" y="167792"/>
                    <a:pt x="6562941" y="119443"/>
                    <a:pt x="6503301" y="119443"/>
                  </a:cubicBezTo>
                  <a:lnTo>
                    <a:pt x="5302046" y="119443"/>
                  </a:lnTo>
                </a:path>
              </a:pathLst>
            </a:custGeom>
            <a:noFill/>
            <a:ln cap="flat" cmpd="sng" w="12700">
              <a:solidFill>
                <a:srgbClr val="BA86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54"/>
            <p:cNvSpPr/>
            <p:nvPr/>
          </p:nvSpPr>
          <p:spPr>
            <a:xfrm>
              <a:off x="1674688" y="1394208"/>
              <a:ext cx="395250" cy="425526"/>
            </a:xfrm>
            <a:custGeom>
              <a:rect b="b" l="l" r="r" t="t"/>
              <a:pathLst>
                <a:path extrusionOk="0" h="425526" w="400734">
                  <a:moveTo>
                    <a:pt x="200367" y="425526"/>
                  </a:moveTo>
                  <a:cubicBezTo>
                    <a:pt x="311022" y="425526"/>
                    <a:pt x="400734" y="330276"/>
                    <a:pt x="400734" y="212763"/>
                  </a:cubicBezTo>
                  <a:cubicBezTo>
                    <a:pt x="400734" y="95263"/>
                    <a:pt x="311022" y="0"/>
                    <a:pt x="200367" y="0"/>
                  </a:cubicBezTo>
                  <a:cubicBezTo>
                    <a:pt x="89712" y="0"/>
                    <a:pt x="0" y="95263"/>
                    <a:pt x="0" y="212763"/>
                  </a:cubicBezTo>
                  <a:cubicBezTo>
                    <a:pt x="0" y="330276"/>
                    <a:pt x="89712" y="425526"/>
                    <a:pt x="200367" y="4255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3" name="Google Shape;1513;p54"/>
          <p:cNvSpPr txBox="1"/>
          <p:nvPr/>
        </p:nvSpPr>
        <p:spPr>
          <a:xfrm>
            <a:off x="5161502" y="3861521"/>
            <a:ext cx="6262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</p:txBody>
      </p:sp>
      <p:sp>
        <p:nvSpPr>
          <p:cNvPr id="1514" name="Google Shape;1514;p54"/>
          <p:cNvSpPr txBox="1"/>
          <p:nvPr/>
        </p:nvSpPr>
        <p:spPr>
          <a:xfrm>
            <a:off x="5138387" y="4742713"/>
            <a:ext cx="6262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AB20B6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1515" name="Google Shape;1515;p54"/>
          <p:cNvSpPr txBox="1"/>
          <p:nvPr/>
        </p:nvSpPr>
        <p:spPr>
          <a:xfrm>
            <a:off x="4573975" y="5135694"/>
            <a:ext cx="161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14 – </a:t>
            </a:r>
            <a:r>
              <a:rPr b="1" lang="fr-FR" sz="2400">
                <a:solidFill>
                  <a:srgbClr val="AB20B6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7</a:t>
            </a:r>
            <a:endParaRPr/>
          </a:p>
        </p:txBody>
      </p:sp>
      <p:sp>
        <p:nvSpPr>
          <p:cNvPr id="1516" name="Google Shape;1516;p54"/>
          <p:cNvSpPr txBox="1"/>
          <p:nvPr/>
        </p:nvSpPr>
        <p:spPr>
          <a:xfrm>
            <a:off x="7522097" y="3397526"/>
            <a:ext cx="189086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Hydrogène</a:t>
            </a:r>
            <a:endParaRPr/>
          </a:p>
        </p:txBody>
      </p:sp>
      <p:sp>
        <p:nvSpPr>
          <p:cNvPr id="1517" name="Google Shape;1517;p54"/>
          <p:cNvSpPr txBox="1"/>
          <p:nvPr/>
        </p:nvSpPr>
        <p:spPr>
          <a:xfrm>
            <a:off x="5126319" y="4257961"/>
            <a:ext cx="6262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1518" name="Google Shape;1518;p54"/>
          <p:cNvSpPr txBox="1"/>
          <p:nvPr/>
        </p:nvSpPr>
        <p:spPr>
          <a:xfrm>
            <a:off x="8140219" y="3866424"/>
            <a:ext cx="6262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/>
          </a:p>
        </p:txBody>
      </p:sp>
      <p:sp>
        <p:nvSpPr>
          <p:cNvPr id="1519" name="Google Shape;1519;p54"/>
          <p:cNvSpPr txBox="1"/>
          <p:nvPr/>
        </p:nvSpPr>
        <p:spPr>
          <a:xfrm>
            <a:off x="8164352" y="4732409"/>
            <a:ext cx="6262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520" name="Google Shape;1520;p54"/>
          <p:cNvSpPr txBox="1"/>
          <p:nvPr/>
        </p:nvSpPr>
        <p:spPr>
          <a:xfrm>
            <a:off x="7857136" y="5175782"/>
            <a:ext cx="13007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 – </a:t>
            </a:r>
            <a:r>
              <a:rPr b="1" lang="fr-FR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0</a:t>
            </a:r>
            <a:endParaRPr/>
          </a:p>
        </p:txBody>
      </p:sp>
      <p:sp>
        <p:nvSpPr>
          <p:cNvPr id="1521" name="Google Shape;1521;p54"/>
          <p:cNvSpPr/>
          <p:nvPr/>
        </p:nvSpPr>
        <p:spPr>
          <a:xfrm>
            <a:off x="4007756" y="6253643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28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5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27" name="Google Shape;1527;p55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la correction sur vos livrets.</a:t>
            </a:r>
            <a:endParaRPr/>
          </a:p>
        </p:txBody>
      </p:sp>
      <p:sp>
        <p:nvSpPr>
          <p:cNvPr id="1528" name="Google Shape;1528;p55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5 min aux élèves pour recopier la correction sur les livrets. Il propose une solution au défi s’il reste assez de temps.</a:t>
            </a:r>
            <a:endParaRPr/>
          </a:p>
        </p:txBody>
      </p:sp>
      <p:grpSp>
        <p:nvGrpSpPr>
          <p:cNvPr id="1529" name="Google Shape;1529;p55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530" name="Google Shape;1530;p55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1" name="Google Shape;1531;p55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32" name="Google Shape;1532;p55"/>
          <p:cNvGrpSpPr/>
          <p:nvPr/>
        </p:nvGrpSpPr>
        <p:grpSpPr>
          <a:xfrm>
            <a:off x="818273" y="1027618"/>
            <a:ext cx="9360942" cy="4702138"/>
            <a:chOff x="845240" y="1366153"/>
            <a:chExt cx="9360942" cy="4702138"/>
          </a:xfrm>
        </p:grpSpPr>
        <p:sp>
          <p:nvSpPr>
            <p:cNvPr id="1533" name="Google Shape;1533;p55"/>
            <p:cNvSpPr/>
            <p:nvPr/>
          </p:nvSpPr>
          <p:spPr>
            <a:xfrm>
              <a:off x="1161707" y="2096760"/>
              <a:ext cx="8748747" cy="1244570"/>
            </a:xfrm>
            <a:custGeom>
              <a:rect b="b" l="l" r="r" t="t"/>
              <a:pathLst>
                <a:path extrusionOk="0" h="848652" w="6248653">
                  <a:moveTo>
                    <a:pt x="0" y="0"/>
                  </a:moveTo>
                  <a:lnTo>
                    <a:pt x="0" y="0"/>
                  </a:lnTo>
                  <a:lnTo>
                    <a:pt x="0" y="740651"/>
                  </a:lnTo>
                  <a:cubicBezTo>
                    <a:pt x="0" y="800290"/>
                    <a:pt x="48348" y="848652"/>
                    <a:pt x="108000" y="848652"/>
                  </a:cubicBezTo>
                  <a:lnTo>
                    <a:pt x="6140653" y="848652"/>
                  </a:lnTo>
                  <a:cubicBezTo>
                    <a:pt x="6200292" y="848652"/>
                    <a:pt x="6248653" y="800290"/>
                    <a:pt x="6248653" y="740651"/>
                  </a:cubicBezTo>
                  <a:lnTo>
                    <a:pt x="6248653" y="108000"/>
                  </a:lnTo>
                  <a:cubicBezTo>
                    <a:pt x="6248653" y="48348"/>
                    <a:pt x="6200292" y="0"/>
                    <a:pt x="614065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55"/>
            <p:cNvSpPr/>
            <p:nvPr/>
          </p:nvSpPr>
          <p:spPr>
            <a:xfrm>
              <a:off x="1212485" y="2069009"/>
              <a:ext cx="8697970" cy="1244570"/>
            </a:xfrm>
            <a:custGeom>
              <a:rect b="b" l="l" r="r" t="t"/>
              <a:pathLst>
                <a:path extrusionOk="0" h="848652" w="6248653">
                  <a:moveTo>
                    <a:pt x="0" y="0"/>
                  </a:moveTo>
                  <a:lnTo>
                    <a:pt x="0" y="0"/>
                  </a:lnTo>
                  <a:lnTo>
                    <a:pt x="0" y="740651"/>
                  </a:lnTo>
                  <a:cubicBezTo>
                    <a:pt x="0" y="800290"/>
                    <a:pt x="48348" y="848652"/>
                    <a:pt x="108000" y="848652"/>
                  </a:cubicBezTo>
                  <a:lnTo>
                    <a:pt x="6140653" y="848652"/>
                  </a:lnTo>
                  <a:cubicBezTo>
                    <a:pt x="6200292" y="848652"/>
                    <a:pt x="6248653" y="800290"/>
                    <a:pt x="6248653" y="740651"/>
                  </a:cubicBezTo>
                  <a:lnTo>
                    <a:pt x="6248653" y="108000"/>
                  </a:lnTo>
                  <a:cubicBezTo>
                    <a:pt x="6248653" y="48348"/>
                    <a:pt x="6200292" y="0"/>
                    <a:pt x="6140653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AE6EAD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55"/>
            <p:cNvSpPr/>
            <p:nvPr/>
          </p:nvSpPr>
          <p:spPr>
            <a:xfrm>
              <a:off x="8336370" y="1778747"/>
              <a:ext cx="70712" cy="74500"/>
            </a:xfrm>
            <a:custGeom>
              <a:rect b="b" l="l" r="r" t="t"/>
              <a:pathLst>
                <a:path extrusionOk="0" h="50800" w="50800">
                  <a:moveTo>
                    <a:pt x="25400" y="50800"/>
                  </a:moveTo>
                  <a:cubicBezTo>
                    <a:pt x="39433" y="50800"/>
                    <a:pt x="50800" y="39434"/>
                    <a:pt x="50800" y="25400"/>
                  </a:cubicBezTo>
                  <a:cubicBezTo>
                    <a:pt x="50800" y="11380"/>
                    <a:pt x="39433" y="0"/>
                    <a:pt x="25400" y="0"/>
                  </a:cubicBezTo>
                  <a:cubicBezTo>
                    <a:pt x="11367" y="0"/>
                    <a:pt x="0" y="11380"/>
                    <a:pt x="0" y="25400"/>
                  </a:cubicBezTo>
                  <a:cubicBezTo>
                    <a:pt x="0" y="39434"/>
                    <a:pt x="11367" y="50800"/>
                    <a:pt x="25400" y="50800"/>
                  </a:cubicBezTo>
                </a:path>
              </a:pathLst>
            </a:custGeom>
            <a:solidFill>
              <a:srgbClr val="BA86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55"/>
            <p:cNvSpPr/>
            <p:nvPr/>
          </p:nvSpPr>
          <p:spPr>
            <a:xfrm>
              <a:off x="859019" y="2095730"/>
              <a:ext cx="329288" cy="301741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D4B6D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55"/>
            <p:cNvSpPr/>
            <p:nvPr/>
          </p:nvSpPr>
          <p:spPr>
            <a:xfrm>
              <a:off x="845240" y="2064351"/>
              <a:ext cx="363761" cy="301741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AE6EA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55"/>
            <p:cNvSpPr/>
            <p:nvPr/>
          </p:nvSpPr>
          <p:spPr>
            <a:xfrm>
              <a:off x="7313029" y="1719212"/>
              <a:ext cx="213038" cy="224447"/>
            </a:xfrm>
            <a:custGeom>
              <a:rect b="b" l="l" r="r" t="t"/>
              <a:pathLst>
                <a:path extrusionOk="0" h="153047" w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17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17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DC393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39" name="Google Shape;1539;p5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310170" y="1713500"/>
              <a:ext cx="159849" cy="1684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0" name="Google Shape;1540;p55"/>
            <p:cNvSpPr/>
            <p:nvPr/>
          </p:nvSpPr>
          <p:spPr>
            <a:xfrm>
              <a:off x="7341212" y="1751597"/>
              <a:ext cx="63694" cy="59431"/>
            </a:xfrm>
            <a:custGeom>
              <a:rect b="b" l="l" r="r" t="t"/>
              <a:pathLst>
                <a:path extrusionOk="0" h="40525" w="45758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ED78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55"/>
            <p:cNvSpPr/>
            <p:nvPr/>
          </p:nvSpPr>
          <p:spPr>
            <a:xfrm>
              <a:off x="7333649" y="1740937"/>
              <a:ext cx="188571" cy="198670"/>
            </a:xfrm>
            <a:custGeom>
              <a:rect b="b" l="l" r="r" t="t"/>
              <a:pathLst>
                <a:path extrusionOk="0" h="135470" w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391" y="117055"/>
                    <a:pt x="117068" y="84391"/>
                    <a:pt x="117068" y="44234"/>
                  </a:cubicBezTo>
                  <a:cubicBezTo>
                    <a:pt x="117068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D6373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42" name="Google Shape;1542;p5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302196" y="1707786"/>
              <a:ext cx="241552" cy="2544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3" name="Google Shape;1543;p55"/>
            <p:cNvSpPr/>
            <p:nvPr/>
          </p:nvSpPr>
          <p:spPr>
            <a:xfrm>
              <a:off x="7370523" y="1815210"/>
              <a:ext cx="21620" cy="38291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55"/>
            <p:cNvSpPr/>
            <p:nvPr/>
          </p:nvSpPr>
          <p:spPr>
            <a:xfrm>
              <a:off x="7446959" y="1815210"/>
              <a:ext cx="21620" cy="38291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55"/>
            <p:cNvSpPr/>
            <p:nvPr/>
          </p:nvSpPr>
          <p:spPr>
            <a:xfrm>
              <a:off x="7927181" y="1719212"/>
              <a:ext cx="213038" cy="224447"/>
            </a:xfrm>
            <a:custGeom>
              <a:rect b="b" l="l" r="r" t="t"/>
              <a:pathLst>
                <a:path extrusionOk="0" h="153047" w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30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30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1D98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46" name="Google Shape;1546;p5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924316" y="1713500"/>
              <a:ext cx="159856" cy="1684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7" name="Google Shape;1547;p55"/>
            <p:cNvSpPr/>
            <p:nvPr/>
          </p:nvSpPr>
          <p:spPr>
            <a:xfrm>
              <a:off x="7955365" y="1751597"/>
              <a:ext cx="63694" cy="59431"/>
            </a:xfrm>
            <a:custGeom>
              <a:rect b="b" l="l" r="r" t="t"/>
              <a:pathLst>
                <a:path extrusionOk="0" h="40525" w="45758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7BB97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55"/>
            <p:cNvSpPr/>
            <p:nvPr/>
          </p:nvSpPr>
          <p:spPr>
            <a:xfrm>
              <a:off x="7947804" y="1740937"/>
              <a:ext cx="188571" cy="198670"/>
            </a:xfrm>
            <a:custGeom>
              <a:rect b="b" l="l" r="r" t="t"/>
              <a:pathLst>
                <a:path extrusionOk="0" h="135470" w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391" y="117055"/>
                    <a:pt x="117055" y="84391"/>
                    <a:pt x="117055" y="44234"/>
                  </a:cubicBezTo>
                  <a:cubicBezTo>
                    <a:pt x="117055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0A95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49" name="Google Shape;1549;p5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916333" y="1707786"/>
              <a:ext cx="241570" cy="2544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0" name="Google Shape;1550;p55"/>
            <p:cNvSpPr/>
            <p:nvPr/>
          </p:nvSpPr>
          <p:spPr>
            <a:xfrm>
              <a:off x="7984675" y="1815210"/>
              <a:ext cx="21620" cy="38291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55"/>
            <p:cNvSpPr/>
            <p:nvPr/>
          </p:nvSpPr>
          <p:spPr>
            <a:xfrm>
              <a:off x="8061111" y="1815210"/>
              <a:ext cx="21620" cy="38291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55"/>
            <p:cNvSpPr/>
            <p:nvPr/>
          </p:nvSpPr>
          <p:spPr>
            <a:xfrm>
              <a:off x="7372589" y="1869074"/>
              <a:ext cx="79056" cy="29872"/>
            </a:xfrm>
            <a:custGeom>
              <a:rect b="b" l="l" r="r" t="t"/>
              <a:pathLst>
                <a:path extrusionOk="0" h="20369" w="56794">
                  <a:moveTo>
                    <a:pt x="53886" y="20027"/>
                  </a:moveTo>
                  <a:cubicBezTo>
                    <a:pt x="53112" y="20027"/>
                    <a:pt x="52350" y="19685"/>
                    <a:pt x="51842" y="19024"/>
                  </a:cubicBezTo>
                  <a:lnTo>
                    <a:pt x="48984" y="15303"/>
                  </a:lnTo>
                  <a:cubicBezTo>
                    <a:pt x="44031" y="8852"/>
                    <a:pt x="36526" y="5156"/>
                    <a:pt x="28398" y="5156"/>
                  </a:cubicBezTo>
                  <a:cubicBezTo>
                    <a:pt x="20270" y="5156"/>
                    <a:pt x="12777" y="8852"/>
                    <a:pt x="7824" y="15303"/>
                  </a:cubicBezTo>
                  <a:lnTo>
                    <a:pt x="4966" y="19024"/>
                  </a:lnTo>
                  <a:cubicBezTo>
                    <a:pt x="4102" y="20141"/>
                    <a:pt x="2477" y="20369"/>
                    <a:pt x="1347" y="19494"/>
                  </a:cubicBezTo>
                  <a:cubicBezTo>
                    <a:pt x="216" y="18631"/>
                    <a:pt x="0" y="17005"/>
                    <a:pt x="877" y="15887"/>
                  </a:cubicBezTo>
                  <a:lnTo>
                    <a:pt x="3734" y="12153"/>
                  </a:lnTo>
                  <a:cubicBezTo>
                    <a:pt x="9665" y="4432"/>
                    <a:pt x="18657" y="0"/>
                    <a:pt x="28398" y="0"/>
                  </a:cubicBezTo>
                  <a:cubicBezTo>
                    <a:pt x="38138" y="0"/>
                    <a:pt x="47130" y="4432"/>
                    <a:pt x="53061" y="12153"/>
                  </a:cubicBezTo>
                  <a:lnTo>
                    <a:pt x="55930" y="15887"/>
                  </a:lnTo>
                  <a:cubicBezTo>
                    <a:pt x="56794" y="17005"/>
                    <a:pt x="56578" y="18631"/>
                    <a:pt x="55448" y="19494"/>
                  </a:cubicBezTo>
                  <a:cubicBezTo>
                    <a:pt x="54990" y="19850"/>
                    <a:pt x="54432" y="20027"/>
                    <a:pt x="53886" y="20027"/>
                  </a:cubicBezTo>
                </a:path>
              </a:pathLst>
            </a:custGeom>
            <a:solidFill>
              <a:srgbClr val="2222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55"/>
            <p:cNvSpPr/>
            <p:nvPr/>
          </p:nvSpPr>
          <p:spPr>
            <a:xfrm>
              <a:off x="7997597" y="1874121"/>
              <a:ext cx="79056" cy="29872"/>
            </a:xfrm>
            <a:custGeom>
              <a:rect b="b" l="l" r="r" t="t"/>
              <a:pathLst>
                <a:path extrusionOk="0" h="20369" w="56794">
                  <a:moveTo>
                    <a:pt x="2908" y="342"/>
                  </a:moveTo>
                  <a:cubicBezTo>
                    <a:pt x="3682" y="342"/>
                    <a:pt x="4444" y="684"/>
                    <a:pt x="4952" y="1345"/>
                  </a:cubicBezTo>
                  <a:lnTo>
                    <a:pt x="7810" y="5066"/>
                  </a:lnTo>
                  <a:cubicBezTo>
                    <a:pt x="12763" y="11517"/>
                    <a:pt x="20268" y="15213"/>
                    <a:pt x="28396" y="15213"/>
                  </a:cubicBezTo>
                  <a:cubicBezTo>
                    <a:pt x="36524" y="15213"/>
                    <a:pt x="44017" y="11517"/>
                    <a:pt x="48970" y="5066"/>
                  </a:cubicBezTo>
                  <a:lnTo>
                    <a:pt x="51828" y="1345"/>
                  </a:lnTo>
                  <a:cubicBezTo>
                    <a:pt x="52692" y="228"/>
                    <a:pt x="54317" y="0"/>
                    <a:pt x="55447" y="875"/>
                  </a:cubicBezTo>
                  <a:cubicBezTo>
                    <a:pt x="56578" y="1738"/>
                    <a:pt x="56794" y="3364"/>
                    <a:pt x="55917" y="4482"/>
                  </a:cubicBezTo>
                  <a:lnTo>
                    <a:pt x="53060" y="8216"/>
                  </a:lnTo>
                  <a:cubicBezTo>
                    <a:pt x="47129" y="15937"/>
                    <a:pt x="38137" y="20369"/>
                    <a:pt x="28396" y="20369"/>
                  </a:cubicBezTo>
                  <a:cubicBezTo>
                    <a:pt x="18656" y="20369"/>
                    <a:pt x="9664" y="15937"/>
                    <a:pt x="3733" y="8216"/>
                  </a:cubicBezTo>
                  <a:lnTo>
                    <a:pt x="864" y="4482"/>
                  </a:lnTo>
                  <a:cubicBezTo>
                    <a:pt x="0" y="3364"/>
                    <a:pt x="216" y="1738"/>
                    <a:pt x="1334" y="875"/>
                  </a:cubicBezTo>
                  <a:cubicBezTo>
                    <a:pt x="1804" y="519"/>
                    <a:pt x="2362" y="342"/>
                    <a:pt x="2908" y="342"/>
                  </a:cubicBezTo>
                </a:path>
              </a:pathLst>
            </a:custGeom>
            <a:solidFill>
              <a:srgbClr val="2222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55"/>
            <p:cNvSpPr/>
            <p:nvPr/>
          </p:nvSpPr>
          <p:spPr>
            <a:xfrm>
              <a:off x="7612931" y="1719212"/>
              <a:ext cx="213038" cy="224447"/>
            </a:xfrm>
            <a:custGeom>
              <a:rect b="b" l="l" r="r" t="t"/>
              <a:pathLst>
                <a:path extrusionOk="0" h="153047" w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30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30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FBDD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55" name="Google Shape;1555;p5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610067" y="1713500"/>
              <a:ext cx="159856" cy="1684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6" name="Google Shape;1556;p55"/>
            <p:cNvSpPr/>
            <p:nvPr/>
          </p:nvSpPr>
          <p:spPr>
            <a:xfrm>
              <a:off x="7641117" y="1751597"/>
              <a:ext cx="63694" cy="59431"/>
            </a:xfrm>
            <a:custGeom>
              <a:rect b="b" l="l" r="r" t="t"/>
              <a:pathLst>
                <a:path extrusionOk="0" h="40525" w="45758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FDED8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55"/>
            <p:cNvSpPr/>
            <p:nvPr/>
          </p:nvSpPr>
          <p:spPr>
            <a:xfrm>
              <a:off x="7633553" y="1740937"/>
              <a:ext cx="188571" cy="198670"/>
            </a:xfrm>
            <a:custGeom>
              <a:rect b="b" l="l" r="r" t="t"/>
              <a:pathLst>
                <a:path extrusionOk="0" h="135470" w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403" y="117055"/>
                    <a:pt x="117068" y="84391"/>
                    <a:pt x="117068" y="44234"/>
                  </a:cubicBezTo>
                  <a:cubicBezTo>
                    <a:pt x="117068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F9D63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58" name="Google Shape;1558;p5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602102" y="1707786"/>
              <a:ext cx="241552" cy="2544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9" name="Google Shape;1559;p55"/>
            <p:cNvSpPr/>
            <p:nvPr/>
          </p:nvSpPr>
          <p:spPr>
            <a:xfrm>
              <a:off x="7676578" y="1806067"/>
              <a:ext cx="21620" cy="38291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55"/>
            <p:cNvSpPr/>
            <p:nvPr/>
          </p:nvSpPr>
          <p:spPr>
            <a:xfrm>
              <a:off x="7753013" y="1806067"/>
              <a:ext cx="21620" cy="38291"/>
            </a:xfrm>
            <a:custGeom>
              <a:rect b="b" l="l" r="r" t="t"/>
              <a:pathLst>
                <a:path extrusionOk="0" h="26110" w="15532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55"/>
            <p:cNvSpPr/>
            <p:nvPr/>
          </p:nvSpPr>
          <p:spPr>
            <a:xfrm>
              <a:off x="7682373" y="1871329"/>
              <a:ext cx="86444" cy="6592"/>
            </a:xfrm>
            <a:custGeom>
              <a:rect b="b" l="l" r="r" t="t"/>
              <a:pathLst>
                <a:path extrusionOk="0" h="4495" w="62102">
                  <a:moveTo>
                    <a:pt x="59855" y="4495"/>
                  </a:moveTo>
                  <a:lnTo>
                    <a:pt x="2261" y="4495"/>
                  </a:lnTo>
                  <a:cubicBezTo>
                    <a:pt x="1016" y="4495"/>
                    <a:pt x="0" y="3480"/>
                    <a:pt x="0" y="2248"/>
                  </a:cubicBezTo>
                  <a:cubicBezTo>
                    <a:pt x="0" y="1003"/>
                    <a:pt x="1016" y="0"/>
                    <a:pt x="2261" y="0"/>
                  </a:cubicBezTo>
                  <a:lnTo>
                    <a:pt x="59855" y="0"/>
                  </a:lnTo>
                  <a:cubicBezTo>
                    <a:pt x="61099" y="0"/>
                    <a:pt x="62102" y="1003"/>
                    <a:pt x="62102" y="2248"/>
                  </a:cubicBezTo>
                  <a:cubicBezTo>
                    <a:pt x="62102" y="3480"/>
                    <a:pt x="61099" y="4495"/>
                    <a:pt x="59855" y="4495"/>
                  </a:cubicBezTo>
                </a:path>
              </a:pathLst>
            </a:custGeom>
            <a:solidFill>
              <a:srgbClr val="2222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55"/>
            <p:cNvSpPr/>
            <p:nvPr/>
          </p:nvSpPr>
          <p:spPr>
            <a:xfrm>
              <a:off x="8091506" y="1850384"/>
              <a:ext cx="66751" cy="79899"/>
            </a:xfrm>
            <a:custGeom>
              <a:rect b="b" l="l" r="r" t="t"/>
              <a:pathLst>
                <a:path extrusionOk="0" h="54482" w="47954">
                  <a:moveTo>
                    <a:pt x="42481" y="31737"/>
                  </a:moveTo>
                  <a:lnTo>
                    <a:pt x="42646" y="31039"/>
                  </a:lnTo>
                  <a:cubicBezTo>
                    <a:pt x="47053" y="30328"/>
                    <a:pt x="47954" y="23508"/>
                    <a:pt x="43230" y="23495"/>
                  </a:cubicBezTo>
                  <a:lnTo>
                    <a:pt x="24054" y="23495"/>
                  </a:lnTo>
                  <a:cubicBezTo>
                    <a:pt x="24663" y="21019"/>
                    <a:pt x="25705" y="14059"/>
                    <a:pt x="26048" y="11760"/>
                  </a:cubicBezTo>
                  <a:cubicBezTo>
                    <a:pt x="26137" y="11202"/>
                    <a:pt x="26137" y="10630"/>
                    <a:pt x="26060" y="10059"/>
                  </a:cubicBezTo>
                  <a:cubicBezTo>
                    <a:pt x="25603" y="6769"/>
                    <a:pt x="24003" y="3124"/>
                    <a:pt x="23228" y="1499"/>
                  </a:cubicBezTo>
                  <a:cubicBezTo>
                    <a:pt x="22936" y="889"/>
                    <a:pt x="22403" y="432"/>
                    <a:pt x="21768" y="267"/>
                  </a:cubicBezTo>
                  <a:cubicBezTo>
                    <a:pt x="20803" y="0"/>
                    <a:pt x="20015" y="13"/>
                    <a:pt x="19393" y="153"/>
                  </a:cubicBezTo>
                  <a:cubicBezTo>
                    <a:pt x="18313" y="381"/>
                    <a:pt x="17564" y="1372"/>
                    <a:pt x="17589" y="2477"/>
                  </a:cubicBezTo>
                  <a:cubicBezTo>
                    <a:pt x="17640" y="4661"/>
                    <a:pt x="17729" y="8966"/>
                    <a:pt x="17729" y="10211"/>
                  </a:cubicBezTo>
                  <a:cubicBezTo>
                    <a:pt x="17729" y="11913"/>
                    <a:pt x="9462" y="25438"/>
                    <a:pt x="7442" y="27191"/>
                  </a:cubicBezTo>
                  <a:cubicBezTo>
                    <a:pt x="6375" y="28105"/>
                    <a:pt x="1549" y="29375"/>
                    <a:pt x="0" y="30366"/>
                  </a:cubicBezTo>
                  <a:lnTo>
                    <a:pt x="0" y="52209"/>
                  </a:lnTo>
                  <a:lnTo>
                    <a:pt x="292" y="52209"/>
                  </a:lnTo>
                  <a:cubicBezTo>
                    <a:pt x="1727" y="52209"/>
                    <a:pt x="7366" y="54482"/>
                    <a:pt x="9322" y="54482"/>
                  </a:cubicBezTo>
                  <a:lnTo>
                    <a:pt x="37020" y="54469"/>
                  </a:lnTo>
                  <a:cubicBezTo>
                    <a:pt x="42582" y="54469"/>
                    <a:pt x="43471" y="48119"/>
                    <a:pt x="39802" y="47510"/>
                  </a:cubicBezTo>
                  <a:lnTo>
                    <a:pt x="39967" y="46799"/>
                  </a:lnTo>
                  <a:cubicBezTo>
                    <a:pt x="43484" y="46418"/>
                    <a:pt x="45630" y="40779"/>
                    <a:pt x="41135" y="39623"/>
                  </a:cubicBezTo>
                  <a:lnTo>
                    <a:pt x="41300" y="38925"/>
                  </a:lnTo>
                  <a:cubicBezTo>
                    <a:pt x="44665" y="38556"/>
                    <a:pt x="47167" y="33083"/>
                    <a:pt x="42481" y="317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3" name="Google Shape;1563;p5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8072873" y="1830828"/>
              <a:ext cx="101836" cy="1190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4" name="Google Shape;1564;p55"/>
            <p:cNvSpPr/>
            <p:nvPr/>
          </p:nvSpPr>
          <p:spPr>
            <a:xfrm>
              <a:off x="7477683" y="1864072"/>
              <a:ext cx="66751" cy="79899"/>
            </a:xfrm>
            <a:custGeom>
              <a:rect b="b" l="l" r="r" t="t"/>
              <a:pathLst>
                <a:path extrusionOk="0" h="54482" w="47954">
                  <a:moveTo>
                    <a:pt x="42481" y="22745"/>
                  </a:moveTo>
                  <a:lnTo>
                    <a:pt x="42646" y="23443"/>
                  </a:lnTo>
                  <a:cubicBezTo>
                    <a:pt x="47053" y="24154"/>
                    <a:pt x="47954" y="30974"/>
                    <a:pt x="43230" y="30987"/>
                  </a:cubicBezTo>
                  <a:lnTo>
                    <a:pt x="24054" y="30987"/>
                  </a:lnTo>
                  <a:cubicBezTo>
                    <a:pt x="24663" y="33463"/>
                    <a:pt x="25705" y="40423"/>
                    <a:pt x="26048" y="42722"/>
                  </a:cubicBezTo>
                  <a:cubicBezTo>
                    <a:pt x="26137" y="43280"/>
                    <a:pt x="26137" y="43852"/>
                    <a:pt x="26060" y="44423"/>
                  </a:cubicBezTo>
                  <a:cubicBezTo>
                    <a:pt x="25603" y="47713"/>
                    <a:pt x="24003" y="51358"/>
                    <a:pt x="23228" y="52983"/>
                  </a:cubicBezTo>
                  <a:cubicBezTo>
                    <a:pt x="22936" y="53593"/>
                    <a:pt x="22403" y="54050"/>
                    <a:pt x="21768" y="54215"/>
                  </a:cubicBezTo>
                  <a:cubicBezTo>
                    <a:pt x="20803" y="54482"/>
                    <a:pt x="20015" y="54469"/>
                    <a:pt x="19393" y="54329"/>
                  </a:cubicBezTo>
                  <a:cubicBezTo>
                    <a:pt x="18313" y="54101"/>
                    <a:pt x="17564" y="53110"/>
                    <a:pt x="17589" y="52005"/>
                  </a:cubicBezTo>
                  <a:cubicBezTo>
                    <a:pt x="17640" y="49821"/>
                    <a:pt x="17729" y="45516"/>
                    <a:pt x="17729" y="44271"/>
                  </a:cubicBezTo>
                  <a:cubicBezTo>
                    <a:pt x="17729" y="42569"/>
                    <a:pt x="9462" y="29044"/>
                    <a:pt x="7442" y="27291"/>
                  </a:cubicBezTo>
                  <a:cubicBezTo>
                    <a:pt x="6375" y="26377"/>
                    <a:pt x="1562" y="25107"/>
                    <a:pt x="0" y="24116"/>
                  </a:cubicBezTo>
                  <a:lnTo>
                    <a:pt x="0" y="2273"/>
                  </a:lnTo>
                  <a:lnTo>
                    <a:pt x="292" y="2273"/>
                  </a:lnTo>
                  <a:cubicBezTo>
                    <a:pt x="1727" y="2273"/>
                    <a:pt x="7366" y="0"/>
                    <a:pt x="9322" y="0"/>
                  </a:cubicBezTo>
                  <a:lnTo>
                    <a:pt x="37020" y="13"/>
                  </a:lnTo>
                  <a:cubicBezTo>
                    <a:pt x="42582" y="13"/>
                    <a:pt x="43471" y="6363"/>
                    <a:pt x="39802" y="6972"/>
                  </a:cubicBezTo>
                  <a:lnTo>
                    <a:pt x="39967" y="7683"/>
                  </a:lnTo>
                  <a:cubicBezTo>
                    <a:pt x="43484" y="8064"/>
                    <a:pt x="45630" y="13703"/>
                    <a:pt x="41135" y="14859"/>
                  </a:cubicBezTo>
                  <a:lnTo>
                    <a:pt x="41300" y="15557"/>
                  </a:lnTo>
                  <a:cubicBezTo>
                    <a:pt x="44665" y="15926"/>
                    <a:pt x="47167" y="21399"/>
                    <a:pt x="42481" y="2274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5" name="Google Shape;1565;p55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7459050" y="1844441"/>
              <a:ext cx="101840" cy="1190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6" name="Google Shape;1566;p55"/>
            <p:cNvSpPr/>
            <p:nvPr/>
          </p:nvSpPr>
          <p:spPr>
            <a:xfrm>
              <a:off x="7775588" y="1859951"/>
              <a:ext cx="75838" cy="70326"/>
            </a:xfrm>
            <a:custGeom>
              <a:rect b="b" l="l" r="r" t="t"/>
              <a:pathLst>
                <a:path extrusionOk="0" h="47954" w="54482">
                  <a:moveTo>
                    <a:pt x="22745" y="5473"/>
                  </a:moveTo>
                  <a:lnTo>
                    <a:pt x="23443" y="5308"/>
                  </a:lnTo>
                  <a:cubicBezTo>
                    <a:pt x="24154" y="889"/>
                    <a:pt x="30974" y="0"/>
                    <a:pt x="30987" y="4724"/>
                  </a:cubicBezTo>
                  <a:lnTo>
                    <a:pt x="30987" y="23900"/>
                  </a:lnTo>
                  <a:cubicBezTo>
                    <a:pt x="33463" y="23291"/>
                    <a:pt x="40423" y="22249"/>
                    <a:pt x="42722" y="21906"/>
                  </a:cubicBezTo>
                  <a:cubicBezTo>
                    <a:pt x="43280" y="21817"/>
                    <a:pt x="43852" y="21817"/>
                    <a:pt x="44423" y="21894"/>
                  </a:cubicBezTo>
                  <a:cubicBezTo>
                    <a:pt x="47713" y="22351"/>
                    <a:pt x="51358" y="23951"/>
                    <a:pt x="52983" y="24726"/>
                  </a:cubicBezTo>
                  <a:cubicBezTo>
                    <a:pt x="53593" y="25018"/>
                    <a:pt x="54050" y="25551"/>
                    <a:pt x="54215" y="26186"/>
                  </a:cubicBezTo>
                  <a:cubicBezTo>
                    <a:pt x="54482" y="27151"/>
                    <a:pt x="54469" y="27939"/>
                    <a:pt x="54329" y="28561"/>
                  </a:cubicBezTo>
                  <a:cubicBezTo>
                    <a:pt x="54101" y="29641"/>
                    <a:pt x="53110" y="30390"/>
                    <a:pt x="51993" y="30365"/>
                  </a:cubicBezTo>
                  <a:cubicBezTo>
                    <a:pt x="49821" y="30314"/>
                    <a:pt x="45516" y="30225"/>
                    <a:pt x="44271" y="30225"/>
                  </a:cubicBezTo>
                  <a:cubicBezTo>
                    <a:pt x="42569" y="30225"/>
                    <a:pt x="29044" y="38492"/>
                    <a:pt x="27291" y="40499"/>
                  </a:cubicBezTo>
                  <a:cubicBezTo>
                    <a:pt x="26377" y="41579"/>
                    <a:pt x="25107" y="46392"/>
                    <a:pt x="24116" y="47954"/>
                  </a:cubicBezTo>
                  <a:lnTo>
                    <a:pt x="2273" y="47954"/>
                  </a:lnTo>
                  <a:lnTo>
                    <a:pt x="2273" y="47662"/>
                  </a:lnTo>
                  <a:cubicBezTo>
                    <a:pt x="2273" y="46227"/>
                    <a:pt x="0" y="40575"/>
                    <a:pt x="0" y="38632"/>
                  </a:cubicBezTo>
                  <a:lnTo>
                    <a:pt x="13" y="10934"/>
                  </a:lnTo>
                  <a:cubicBezTo>
                    <a:pt x="13" y="5372"/>
                    <a:pt x="6363" y="4483"/>
                    <a:pt x="6972" y="8152"/>
                  </a:cubicBezTo>
                  <a:lnTo>
                    <a:pt x="7683" y="7987"/>
                  </a:lnTo>
                  <a:cubicBezTo>
                    <a:pt x="8064" y="4470"/>
                    <a:pt x="13703" y="2324"/>
                    <a:pt x="14859" y="6819"/>
                  </a:cubicBezTo>
                  <a:lnTo>
                    <a:pt x="15557" y="6654"/>
                  </a:lnTo>
                  <a:cubicBezTo>
                    <a:pt x="15926" y="3289"/>
                    <a:pt x="21399" y="787"/>
                    <a:pt x="22745" y="547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7" name="Google Shape;1567;p55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7756959" y="1842611"/>
              <a:ext cx="113030" cy="1072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8" name="Google Shape;1568;p55"/>
            <p:cNvSpPr/>
            <p:nvPr/>
          </p:nvSpPr>
          <p:spPr>
            <a:xfrm>
              <a:off x="1297923" y="1671492"/>
              <a:ext cx="2388361" cy="364674"/>
            </a:xfrm>
            <a:custGeom>
              <a:rect b="b" l="l" r="r" t="t"/>
              <a:pathLst>
                <a:path extrusionOk="0" h="248665" w="1715807">
                  <a:moveTo>
                    <a:pt x="4330" y="0"/>
                  </a:moveTo>
                  <a:lnTo>
                    <a:pt x="0" y="167043"/>
                  </a:lnTo>
                  <a:lnTo>
                    <a:pt x="1715807" y="248665"/>
                  </a:lnTo>
                  <a:lnTo>
                    <a:pt x="1522996" y="97193"/>
                  </a:lnTo>
                  <a:close/>
                  <a:moveTo>
                    <a:pt x="4330" y="0"/>
                  </a:moveTo>
                </a:path>
              </a:pathLst>
            </a:custGeom>
            <a:solidFill>
              <a:srgbClr val="C0C2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55"/>
            <p:cNvSpPr/>
            <p:nvPr/>
          </p:nvSpPr>
          <p:spPr>
            <a:xfrm>
              <a:off x="972845" y="1552261"/>
              <a:ext cx="3303591" cy="428877"/>
            </a:xfrm>
            <a:custGeom>
              <a:rect b="b" l="l" r="r" t="t"/>
              <a:pathLst>
                <a:path extrusionOk="0" h="252006" w="2031389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1905393" y="252006"/>
                  </a:lnTo>
                  <a:cubicBezTo>
                    <a:pt x="1974976" y="252006"/>
                    <a:pt x="2031389" y="195592"/>
                    <a:pt x="2031389" y="125996"/>
                  </a:cubicBezTo>
                  <a:cubicBezTo>
                    <a:pt x="2031389" y="56413"/>
                    <a:pt x="1974976" y="0"/>
                    <a:pt x="1905393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AE6EA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70" name="Google Shape;1570;p55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951356" y="1420158"/>
              <a:ext cx="540239" cy="6049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1" name="Google Shape;1571;p55"/>
            <p:cNvSpPr/>
            <p:nvPr/>
          </p:nvSpPr>
          <p:spPr>
            <a:xfrm>
              <a:off x="900098" y="1366153"/>
              <a:ext cx="557812" cy="624045"/>
            </a:xfrm>
            <a:custGeom>
              <a:rect b="b" l="l" r="r" t="t"/>
              <a:pathLst>
                <a:path extrusionOk="0" h="425526" w="400734">
                  <a:moveTo>
                    <a:pt x="200367" y="425526"/>
                  </a:moveTo>
                  <a:cubicBezTo>
                    <a:pt x="311022" y="425526"/>
                    <a:pt x="400734" y="330276"/>
                    <a:pt x="400734" y="212763"/>
                  </a:cubicBezTo>
                  <a:cubicBezTo>
                    <a:pt x="400734" y="95263"/>
                    <a:pt x="311022" y="0"/>
                    <a:pt x="200367" y="0"/>
                  </a:cubicBezTo>
                  <a:cubicBezTo>
                    <a:pt x="89712" y="0"/>
                    <a:pt x="0" y="95263"/>
                    <a:pt x="0" y="212763"/>
                  </a:cubicBezTo>
                  <a:cubicBezTo>
                    <a:pt x="0" y="330276"/>
                    <a:pt x="89712" y="425526"/>
                    <a:pt x="200367" y="425526"/>
                  </a:cubicBezTo>
                  <a:close/>
                  <a:moveTo>
                    <a:pt x="200367" y="425526"/>
                  </a:moveTo>
                </a:path>
              </a:pathLst>
            </a:custGeom>
            <a:noFill/>
            <a:ln cap="flat" cmpd="sng" w="10525">
              <a:solidFill>
                <a:srgbClr val="AE6EAD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55"/>
            <p:cNvSpPr/>
            <p:nvPr/>
          </p:nvSpPr>
          <p:spPr>
            <a:xfrm>
              <a:off x="956811" y="2014482"/>
              <a:ext cx="155492" cy="369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1573" name="Google Shape;1573;p55"/>
            <p:cNvSpPr/>
            <p:nvPr/>
          </p:nvSpPr>
          <p:spPr>
            <a:xfrm>
              <a:off x="1575381" y="1562116"/>
              <a:ext cx="2290932" cy="3789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Jem’entraîneseul </a:t>
              </a:r>
              <a:endParaRPr/>
            </a:p>
          </p:txBody>
        </p:sp>
        <p:sp>
          <p:nvSpPr>
            <p:cNvPr id="1574" name="Google Shape;1574;p55"/>
            <p:cNvSpPr/>
            <p:nvPr/>
          </p:nvSpPr>
          <p:spPr>
            <a:xfrm>
              <a:off x="1264898" y="2129566"/>
              <a:ext cx="8561546" cy="13946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 sodium 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est un élément chimique situé dans le premier groupe et la 3</a:t>
              </a:r>
              <a:r>
                <a:rPr b="0" baseline="3000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ème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 période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du tableau périodique.</a:t>
              </a:r>
              <a:endParaRPr/>
            </a:p>
            <a:p>
              <a:pPr indent="0" lvl="0" marL="0" marR="0" rtl="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À partir de la classification périodique, compléter le tableau ci-dessous avec les informations correspondantes.</a:t>
              </a:r>
              <a:endParaRPr/>
            </a:p>
            <a:p>
              <a:pPr indent="0" lvl="0" marL="0" marR="0" rtl="0" algn="l">
                <a:lnSpc>
                  <a:spcPct val="86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sp>
          <p:nvSpPr>
            <p:cNvPr id="1575" name="Google Shape;1575;p55"/>
            <p:cNvSpPr/>
            <p:nvPr/>
          </p:nvSpPr>
          <p:spPr>
            <a:xfrm>
              <a:off x="1009113" y="1694243"/>
              <a:ext cx="9197069" cy="4374048"/>
            </a:xfrm>
            <a:custGeom>
              <a:rect b="b" l="l" r="r" t="t"/>
              <a:pathLst>
                <a:path extrusionOk="0" h="5682437" w="6611302">
                  <a:moveTo>
                    <a:pt x="0" y="0"/>
                  </a:moveTo>
                  <a:lnTo>
                    <a:pt x="0" y="5574436"/>
                  </a:lnTo>
                  <a:cubicBezTo>
                    <a:pt x="0" y="5634088"/>
                    <a:pt x="48348" y="5682437"/>
                    <a:pt x="108000" y="5682437"/>
                  </a:cubicBezTo>
                  <a:lnTo>
                    <a:pt x="6503301" y="5682437"/>
                  </a:lnTo>
                  <a:cubicBezTo>
                    <a:pt x="6562941" y="5682437"/>
                    <a:pt x="6611302" y="5634088"/>
                    <a:pt x="6611302" y="5574436"/>
                  </a:cubicBezTo>
                  <a:lnTo>
                    <a:pt x="6611302" y="227444"/>
                  </a:lnTo>
                  <a:cubicBezTo>
                    <a:pt x="6611302" y="167792"/>
                    <a:pt x="6562941" y="119443"/>
                    <a:pt x="6503301" y="119443"/>
                  </a:cubicBezTo>
                  <a:lnTo>
                    <a:pt x="5302046" y="119443"/>
                  </a:lnTo>
                </a:path>
              </a:pathLst>
            </a:custGeom>
            <a:noFill/>
            <a:ln cap="flat" cmpd="sng" w="12700">
              <a:solidFill>
                <a:srgbClr val="BA86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55"/>
            <p:cNvSpPr/>
            <p:nvPr/>
          </p:nvSpPr>
          <p:spPr>
            <a:xfrm>
              <a:off x="907731" y="1366153"/>
              <a:ext cx="550178" cy="624045"/>
            </a:xfrm>
            <a:custGeom>
              <a:rect b="b" l="l" r="r" t="t"/>
              <a:pathLst>
                <a:path extrusionOk="0" h="425526" w="400734">
                  <a:moveTo>
                    <a:pt x="200367" y="425526"/>
                  </a:moveTo>
                  <a:cubicBezTo>
                    <a:pt x="311022" y="425526"/>
                    <a:pt x="400734" y="330276"/>
                    <a:pt x="400734" y="212763"/>
                  </a:cubicBezTo>
                  <a:cubicBezTo>
                    <a:pt x="400734" y="95263"/>
                    <a:pt x="311022" y="0"/>
                    <a:pt x="200367" y="0"/>
                  </a:cubicBezTo>
                  <a:cubicBezTo>
                    <a:pt x="89712" y="0"/>
                    <a:pt x="0" y="95263"/>
                    <a:pt x="0" y="212763"/>
                  </a:cubicBezTo>
                  <a:cubicBezTo>
                    <a:pt x="0" y="330276"/>
                    <a:pt x="89712" y="425526"/>
                    <a:pt x="200367" y="4255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55"/>
            <p:cNvSpPr/>
            <p:nvPr/>
          </p:nvSpPr>
          <p:spPr>
            <a:xfrm>
              <a:off x="1790954" y="3456420"/>
              <a:ext cx="7802553" cy="45719"/>
            </a:xfrm>
            <a:custGeom>
              <a:rect b="b" l="l" r="r" t="t"/>
              <a:pathLst>
                <a:path extrusionOk="0" h="120000" w="2059762">
                  <a:moveTo>
                    <a:pt x="0" y="0"/>
                  </a:moveTo>
                  <a:lnTo>
                    <a:pt x="2059762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127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78" name="Google Shape;1578;p55"/>
            <p:cNvGrpSpPr/>
            <p:nvPr/>
          </p:nvGrpSpPr>
          <p:grpSpPr>
            <a:xfrm>
              <a:off x="1806797" y="3435845"/>
              <a:ext cx="7814444" cy="2597561"/>
              <a:chOff x="2107903" y="3656903"/>
              <a:chExt cx="6259741" cy="1675607"/>
            </a:xfrm>
          </p:grpSpPr>
          <p:pic>
            <p:nvPicPr>
              <p:cNvPr id="1579" name="Google Shape;1579;p55"/>
              <p:cNvPicPr preferRelativeResize="0"/>
              <p:nvPr/>
            </p:nvPicPr>
            <p:blipFill rotWithShape="1">
              <a:blip r:embed="rId15">
                <a:alphaModFix/>
              </a:blip>
              <a:srcRect b="0" l="0" r="0" t="0"/>
              <a:stretch/>
            </p:blipFill>
            <p:spPr>
              <a:xfrm>
                <a:off x="2117428" y="3656903"/>
                <a:ext cx="6250216" cy="34940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0" name="Google Shape;1580;p55"/>
              <p:cNvPicPr preferRelativeResize="0"/>
              <p:nvPr/>
            </p:nvPicPr>
            <p:blipFill rotWithShape="1">
              <a:blip r:embed="rId16">
                <a:alphaModFix/>
              </a:blip>
              <a:srcRect b="0" l="0" r="0" t="0"/>
              <a:stretch/>
            </p:blipFill>
            <p:spPr>
              <a:xfrm>
                <a:off x="2107903" y="3987251"/>
                <a:ext cx="2085162" cy="13214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81" name="Google Shape;1581;p55"/>
              <p:cNvSpPr/>
              <p:nvPr/>
            </p:nvSpPr>
            <p:spPr>
              <a:xfrm>
                <a:off x="2120603" y="3679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2" name="Google Shape;1582;p55"/>
              <p:cNvSpPr/>
              <p:nvPr/>
            </p:nvSpPr>
            <p:spPr>
              <a:xfrm>
                <a:off x="4180369" y="3679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3" name="Google Shape;1583;p55"/>
              <p:cNvSpPr/>
              <p:nvPr/>
            </p:nvSpPr>
            <p:spPr>
              <a:xfrm>
                <a:off x="5969428" y="3679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4" name="Google Shape;1584;p55"/>
              <p:cNvSpPr/>
              <p:nvPr/>
            </p:nvSpPr>
            <p:spPr>
              <a:xfrm>
                <a:off x="7157427" y="3679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5" name="Google Shape;1585;p55"/>
              <p:cNvSpPr/>
              <p:nvPr/>
            </p:nvSpPr>
            <p:spPr>
              <a:xfrm>
                <a:off x="8345428" y="3679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6" name="Google Shape;1586;p55"/>
              <p:cNvSpPr/>
              <p:nvPr/>
            </p:nvSpPr>
            <p:spPr>
              <a:xfrm>
                <a:off x="2117428" y="3999956"/>
                <a:ext cx="2062937" cy="0"/>
              </a:xfrm>
              <a:custGeom>
                <a:rect b="b" l="l" r="r" t="t"/>
                <a:pathLst>
                  <a:path extrusionOk="0" h="120000" w="2062937">
                    <a:moveTo>
                      <a:pt x="0" y="0"/>
                    </a:moveTo>
                    <a:lnTo>
                      <a:pt x="2062937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7" name="Google Shape;1587;p55"/>
              <p:cNvSpPr/>
              <p:nvPr/>
            </p:nvSpPr>
            <p:spPr>
              <a:xfrm>
                <a:off x="2120603" y="4003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8" name="Google Shape;1588;p55"/>
              <p:cNvSpPr/>
              <p:nvPr/>
            </p:nvSpPr>
            <p:spPr>
              <a:xfrm>
                <a:off x="4180369" y="3999956"/>
                <a:ext cx="1789061" cy="0"/>
              </a:xfrm>
              <a:custGeom>
                <a:rect b="b" l="l" r="r" t="t"/>
                <a:pathLst>
                  <a:path extrusionOk="0" h="120000" w="1789061">
                    <a:moveTo>
                      <a:pt x="0" y="0"/>
                    </a:moveTo>
                    <a:lnTo>
                      <a:pt x="178906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9" name="Google Shape;1589;p55"/>
              <p:cNvSpPr/>
              <p:nvPr/>
            </p:nvSpPr>
            <p:spPr>
              <a:xfrm>
                <a:off x="4180369" y="4003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0" name="Google Shape;1590;p55"/>
              <p:cNvSpPr/>
              <p:nvPr/>
            </p:nvSpPr>
            <p:spPr>
              <a:xfrm>
                <a:off x="5969428" y="3999956"/>
                <a:ext cx="1187996" cy="0"/>
              </a:xfrm>
              <a:custGeom>
                <a:rect b="b" l="l" r="r" t="t"/>
                <a:pathLst>
                  <a:path extrusionOk="0" h="120000" w="1187996">
                    <a:moveTo>
                      <a:pt x="0" y="0"/>
                    </a:moveTo>
                    <a:lnTo>
                      <a:pt x="1187996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1" name="Google Shape;1591;p55"/>
              <p:cNvSpPr/>
              <p:nvPr/>
            </p:nvSpPr>
            <p:spPr>
              <a:xfrm>
                <a:off x="5969428" y="4003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55"/>
              <p:cNvSpPr/>
              <p:nvPr/>
            </p:nvSpPr>
            <p:spPr>
              <a:xfrm>
                <a:off x="7157427" y="3999956"/>
                <a:ext cx="1191171" cy="0"/>
              </a:xfrm>
              <a:custGeom>
                <a:rect b="b" l="l" r="r" t="t"/>
                <a:pathLst>
                  <a:path extrusionOk="0" h="120000" w="1191171">
                    <a:moveTo>
                      <a:pt x="0" y="0"/>
                    </a:moveTo>
                    <a:lnTo>
                      <a:pt x="119117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3" name="Google Shape;1593;p55"/>
              <p:cNvSpPr/>
              <p:nvPr/>
            </p:nvSpPr>
            <p:spPr>
              <a:xfrm>
                <a:off x="7157427" y="4003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4" name="Google Shape;1594;p55"/>
              <p:cNvSpPr/>
              <p:nvPr/>
            </p:nvSpPr>
            <p:spPr>
              <a:xfrm>
                <a:off x="8345428" y="4003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5" name="Google Shape;1595;p55"/>
              <p:cNvSpPr/>
              <p:nvPr/>
            </p:nvSpPr>
            <p:spPr>
              <a:xfrm>
                <a:off x="2117428" y="4323956"/>
                <a:ext cx="2062937" cy="0"/>
              </a:xfrm>
              <a:custGeom>
                <a:rect b="b" l="l" r="r" t="t"/>
                <a:pathLst>
                  <a:path extrusionOk="0" h="120000" w="2062937">
                    <a:moveTo>
                      <a:pt x="0" y="0"/>
                    </a:moveTo>
                    <a:lnTo>
                      <a:pt x="2062937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6" name="Google Shape;1596;p55"/>
              <p:cNvSpPr/>
              <p:nvPr/>
            </p:nvSpPr>
            <p:spPr>
              <a:xfrm>
                <a:off x="2120603" y="4327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7" name="Google Shape;1597;p55"/>
              <p:cNvSpPr/>
              <p:nvPr/>
            </p:nvSpPr>
            <p:spPr>
              <a:xfrm>
                <a:off x="4180369" y="4323956"/>
                <a:ext cx="1789061" cy="0"/>
              </a:xfrm>
              <a:custGeom>
                <a:rect b="b" l="l" r="r" t="t"/>
                <a:pathLst>
                  <a:path extrusionOk="0" h="120000" w="1789061">
                    <a:moveTo>
                      <a:pt x="0" y="0"/>
                    </a:moveTo>
                    <a:lnTo>
                      <a:pt x="178906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8" name="Google Shape;1598;p55"/>
              <p:cNvSpPr/>
              <p:nvPr/>
            </p:nvSpPr>
            <p:spPr>
              <a:xfrm>
                <a:off x="4180369" y="4327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9" name="Google Shape;1599;p55"/>
              <p:cNvSpPr/>
              <p:nvPr/>
            </p:nvSpPr>
            <p:spPr>
              <a:xfrm>
                <a:off x="5969428" y="4323956"/>
                <a:ext cx="1187996" cy="0"/>
              </a:xfrm>
              <a:custGeom>
                <a:rect b="b" l="l" r="r" t="t"/>
                <a:pathLst>
                  <a:path extrusionOk="0" h="120000" w="1187996">
                    <a:moveTo>
                      <a:pt x="0" y="0"/>
                    </a:moveTo>
                    <a:lnTo>
                      <a:pt x="1187996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0" name="Google Shape;1600;p55"/>
              <p:cNvSpPr/>
              <p:nvPr/>
            </p:nvSpPr>
            <p:spPr>
              <a:xfrm>
                <a:off x="5969428" y="4327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1" name="Google Shape;1601;p55"/>
              <p:cNvSpPr/>
              <p:nvPr/>
            </p:nvSpPr>
            <p:spPr>
              <a:xfrm>
                <a:off x="7157427" y="4323956"/>
                <a:ext cx="1191171" cy="0"/>
              </a:xfrm>
              <a:custGeom>
                <a:rect b="b" l="l" r="r" t="t"/>
                <a:pathLst>
                  <a:path extrusionOk="0" h="120000" w="1191171">
                    <a:moveTo>
                      <a:pt x="0" y="0"/>
                    </a:moveTo>
                    <a:lnTo>
                      <a:pt x="119117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2" name="Google Shape;1602;p55"/>
              <p:cNvSpPr/>
              <p:nvPr/>
            </p:nvSpPr>
            <p:spPr>
              <a:xfrm>
                <a:off x="7157427" y="4327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3" name="Google Shape;1603;p55"/>
              <p:cNvSpPr/>
              <p:nvPr/>
            </p:nvSpPr>
            <p:spPr>
              <a:xfrm>
                <a:off x="8345428" y="4327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4" name="Google Shape;1604;p55"/>
              <p:cNvSpPr/>
              <p:nvPr/>
            </p:nvSpPr>
            <p:spPr>
              <a:xfrm>
                <a:off x="2117428" y="4647956"/>
                <a:ext cx="2062937" cy="0"/>
              </a:xfrm>
              <a:custGeom>
                <a:rect b="b" l="l" r="r" t="t"/>
                <a:pathLst>
                  <a:path extrusionOk="0" h="120000" w="2062937">
                    <a:moveTo>
                      <a:pt x="0" y="0"/>
                    </a:moveTo>
                    <a:lnTo>
                      <a:pt x="2062937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5" name="Google Shape;1605;p55"/>
              <p:cNvSpPr/>
              <p:nvPr/>
            </p:nvSpPr>
            <p:spPr>
              <a:xfrm>
                <a:off x="2120603" y="4651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6" name="Google Shape;1606;p55"/>
              <p:cNvSpPr/>
              <p:nvPr/>
            </p:nvSpPr>
            <p:spPr>
              <a:xfrm>
                <a:off x="4180369" y="4647956"/>
                <a:ext cx="1789061" cy="0"/>
              </a:xfrm>
              <a:custGeom>
                <a:rect b="b" l="l" r="r" t="t"/>
                <a:pathLst>
                  <a:path extrusionOk="0" h="120000" w="1789061">
                    <a:moveTo>
                      <a:pt x="0" y="0"/>
                    </a:moveTo>
                    <a:lnTo>
                      <a:pt x="178906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7" name="Google Shape;1607;p55"/>
              <p:cNvSpPr/>
              <p:nvPr/>
            </p:nvSpPr>
            <p:spPr>
              <a:xfrm>
                <a:off x="4180369" y="4651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8" name="Google Shape;1608;p55"/>
              <p:cNvSpPr/>
              <p:nvPr/>
            </p:nvSpPr>
            <p:spPr>
              <a:xfrm>
                <a:off x="5969428" y="4647956"/>
                <a:ext cx="1187996" cy="0"/>
              </a:xfrm>
              <a:custGeom>
                <a:rect b="b" l="l" r="r" t="t"/>
                <a:pathLst>
                  <a:path extrusionOk="0" h="120000" w="1187996">
                    <a:moveTo>
                      <a:pt x="0" y="0"/>
                    </a:moveTo>
                    <a:lnTo>
                      <a:pt x="1187996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9" name="Google Shape;1609;p55"/>
              <p:cNvSpPr/>
              <p:nvPr/>
            </p:nvSpPr>
            <p:spPr>
              <a:xfrm>
                <a:off x="5969428" y="4651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0" name="Google Shape;1610;p55"/>
              <p:cNvSpPr/>
              <p:nvPr/>
            </p:nvSpPr>
            <p:spPr>
              <a:xfrm>
                <a:off x="7157427" y="4647956"/>
                <a:ext cx="1191171" cy="0"/>
              </a:xfrm>
              <a:custGeom>
                <a:rect b="b" l="l" r="r" t="t"/>
                <a:pathLst>
                  <a:path extrusionOk="0" h="120000" w="1191171">
                    <a:moveTo>
                      <a:pt x="0" y="0"/>
                    </a:moveTo>
                    <a:lnTo>
                      <a:pt x="119117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1" name="Google Shape;1611;p55"/>
              <p:cNvSpPr/>
              <p:nvPr/>
            </p:nvSpPr>
            <p:spPr>
              <a:xfrm>
                <a:off x="7157427" y="4651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2" name="Google Shape;1612;p55"/>
              <p:cNvSpPr/>
              <p:nvPr/>
            </p:nvSpPr>
            <p:spPr>
              <a:xfrm>
                <a:off x="8345428" y="4651129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3" name="Google Shape;1613;p55"/>
              <p:cNvSpPr/>
              <p:nvPr/>
            </p:nvSpPr>
            <p:spPr>
              <a:xfrm>
                <a:off x="2117428" y="4971956"/>
                <a:ext cx="2062937" cy="0"/>
              </a:xfrm>
              <a:custGeom>
                <a:rect b="b" l="l" r="r" t="t"/>
                <a:pathLst>
                  <a:path extrusionOk="0" h="120000" w="2062937">
                    <a:moveTo>
                      <a:pt x="0" y="0"/>
                    </a:moveTo>
                    <a:lnTo>
                      <a:pt x="2062937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4" name="Google Shape;1614;p55"/>
              <p:cNvSpPr/>
              <p:nvPr/>
            </p:nvSpPr>
            <p:spPr>
              <a:xfrm>
                <a:off x="2120603" y="4975128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5" name="Google Shape;1615;p55"/>
              <p:cNvSpPr/>
              <p:nvPr/>
            </p:nvSpPr>
            <p:spPr>
              <a:xfrm>
                <a:off x="4180369" y="4971956"/>
                <a:ext cx="1789061" cy="0"/>
              </a:xfrm>
              <a:custGeom>
                <a:rect b="b" l="l" r="r" t="t"/>
                <a:pathLst>
                  <a:path extrusionOk="0" h="120000" w="1789061">
                    <a:moveTo>
                      <a:pt x="0" y="0"/>
                    </a:moveTo>
                    <a:lnTo>
                      <a:pt x="178906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6" name="Google Shape;1616;p55"/>
              <p:cNvSpPr/>
              <p:nvPr/>
            </p:nvSpPr>
            <p:spPr>
              <a:xfrm>
                <a:off x="4180369" y="4975128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7" name="Google Shape;1617;p55"/>
              <p:cNvSpPr/>
              <p:nvPr/>
            </p:nvSpPr>
            <p:spPr>
              <a:xfrm>
                <a:off x="5969428" y="4971956"/>
                <a:ext cx="1187996" cy="0"/>
              </a:xfrm>
              <a:custGeom>
                <a:rect b="b" l="l" r="r" t="t"/>
                <a:pathLst>
                  <a:path extrusionOk="0" h="120000" w="1187996">
                    <a:moveTo>
                      <a:pt x="0" y="0"/>
                    </a:moveTo>
                    <a:lnTo>
                      <a:pt x="1187996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8" name="Google Shape;1618;p55"/>
              <p:cNvSpPr/>
              <p:nvPr/>
            </p:nvSpPr>
            <p:spPr>
              <a:xfrm>
                <a:off x="5969428" y="4975128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9" name="Google Shape;1619;p55"/>
              <p:cNvSpPr/>
              <p:nvPr/>
            </p:nvSpPr>
            <p:spPr>
              <a:xfrm>
                <a:off x="7157427" y="4971956"/>
                <a:ext cx="1191171" cy="0"/>
              </a:xfrm>
              <a:custGeom>
                <a:rect b="b" l="l" r="r" t="t"/>
                <a:pathLst>
                  <a:path extrusionOk="0" h="120000" w="1191171">
                    <a:moveTo>
                      <a:pt x="0" y="0"/>
                    </a:moveTo>
                    <a:lnTo>
                      <a:pt x="119117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0" name="Google Shape;1620;p55"/>
              <p:cNvSpPr/>
              <p:nvPr/>
            </p:nvSpPr>
            <p:spPr>
              <a:xfrm>
                <a:off x="7157427" y="4975128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1" name="Google Shape;1621;p55"/>
              <p:cNvSpPr/>
              <p:nvPr/>
            </p:nvSpPr>
            <p:spPr>
              <a:xfrm>
                <a:off x="8345428" y="4975128"/>
                <a:ext cx="0" cy="317652"/>
              </a:xfrm>
              <a:custGeom>
                <a:rect b="b" l="l" r="r" t="t"/>
                <a:pathLst>
                  <a:path extrusionOk="0" h="317652" w="120000">
                    <a:moveTo>
                      <a:pt x="0" y="317652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2" name="Google Shape;1622;p55"/>
              <p:cNvSpPr/>
              <p:nvPr/>
            </p:nvSpPr>
            <p:spPr>
              <a:xfrm>
                <a:off x="2117428" y="5295956"/>
                <a:ext cx="2062937" cy="0"/>
              </a:xfrm>
              <a:custGeom>
                <a:rect b="b" l="l" r="r" t="t"/>
                <a:pathLst>
                  <a:path extrusionOk="0" h="120000" w="2062937">
                    <a:moveTo>
                      <a:pt x="0" y="0"/>
                    </a:moveTo>
                    <a:lnTo>
                      <a:pt x="2062937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3" name="Google Shape;1623;p55"/>
              <p:cNvSpPr/>
              <p:nvPr/>
            </p:nvSpPr>
            <p:spPr>
              <a:xfrm>
                <a:off x="4180369" y="5295956"/>
                <a:ext cx="1789061" cy="0"/>
              </a:xfrm>
              <a:custGeom>
                <a:rect b="b" l="l" r="r" t="t"/>
                <a:pathLst>
                  <a:path extrusionOk="0" h="120000" w="1789061">
                    <a:moveTo>
                      <a:pt x="0" y="0"/>
                    </a:moveTo>
                    <a:lnTo>
                      <a:pt x="178906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4" name="Google Shape;1624;p55"/>
              <p:cNvSpPr/>
              <p:nvPr/>
            </p:nvSpPr>
            <p:spPr>
              <a:xfrm>
                <a:off x="5969428" y="5295956"/>
                <a:ext cx="1187996" cy="0"/>
              </a:xfrm>
              <a:custGeom>
                <a:rect b="b" l="l" r="r" t="t"/>
                <a:pathLst>
                  <a:path extrusionOk="0" h="120000" w="1187996">
                    <a:moveTo>
                      <a:pt x="0" y="0"/>
                    </a:moveTo>
                    <a:lnTo>
                      <a:pt x="1187996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5" name="Google Shape;1625;p55"/>
              <p:cNvSpPr/>
              <p:nvPr/>
            </p:nvSpPr>
            <p:spPr>
              <a:xfrm>
                <a:off x="7157427" y="5295956"/>
                <a:ext cx="1191171" cy="0"/>
              </a:xfrm>
              <a:custGeom>
                <a:rect b="b" l="l" r="r" t="t"/>
                <a:pathLst>
                  <a:path extrusionOk="0" h="120000" w="1191171">
                    <a:moveTo>
                      <a:pt x="0" y="0"/>
                    </a:moveTo>
                    <a:lnTo>
                      <a:pt x="1191171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127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6" name="Google Shape;1626;p55"/>
              <p:cNvSpPr/>
              <p:nvPr/>
            </p:nvSpPr>
            <p:spPr>
              <a:xfrm>
                <a:off x="2656866" y="3723886"/>
                <a:ext cx="2974960" cy="2382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Nom         	             Sodium</a:t>
                </a:r>
                <a:endParaRPr/>
              </a:p>
            </p:txBody>
          </p:sp>
          <p:sp>
            <p:nvSpPr>
              <p:cNvPr id="1627" name="Google Shape;1627;p55"/>
              <p:cNvSpPr/>
              <p:nvPr/>
            </p:nvSpPr>
            <p:spPr>
              <a:xfrm>
                <a:off x="6086862" y="3693316"/>
                <a:ext cx="2177802" cy="2382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400">
                    <a:solidFill>
                      <a:srgbClr val="231F20"/>
                    </a:solidFill>
                    <a:latin typeface="Arial"/>
                    <a:ea typeface="Arial"/>
                    <a:cs typeface="Arial"/>
                    <a:sym typeface="Arial"/>
                  </a:rPr>
                  <a:t>...............  ...............</a:t>
                </a:r>
                <a:endParaRPr/>
              </a:p>
            </p:txBody>
          </p:sp>
          <p:sp>
            <p:nvSpPr>
              <p:cNvPr id="1628" name="Google Shape;1628;p55"/>
              <p:cNvSpPr/>
              <p:nvPr/>
            </p:nvSpPr>
            <p:spPr>
              <a:xfrm>
                <a:off x="2145396" y="3903042"/>
                <a:ext cx="5859007" cy="1429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39624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Symbole</a:t>
                </a:r>
                <a:endParaRPr/>
              </a:p>
              <a:p>
                <a:pPr indent="0" lvl="0" marL="33655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Nombre d’électrons</a:t>
                </a:r>
                <a:r>
                  <a:rPr b="0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             </a:t>
                </a:r>
                <a:r>
                  <a:rPr b="1" i="0" lang="fr-FR" sz="16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r>
                  <a:rPr b="0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                       </a:t>
                </a:r>
                <a:r>
                  <a:rPr b="0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	</a:t>
                </a:r>
                <a:endParaRPr/>
              </a:p>
              <a:p>
                <a:pPr indent="0" lvl="0" marL="40005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Nombre de protons 	    </a:t>
                </a:r>
                <a:r>
                  <a:rPr b="1" i="0" lang="fr-FR" sz="1600">
                    <a:solidFill>
                      <a:srgbClr val="AB20B6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r>
                  <a:rPr b="1" i="0" lang="fr-FR" sz="16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b="1" i="0" lang="fr-FR" sz="24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b="0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               15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4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Nombre de neutrons                                 </a:t>
                </a:r>
                <a:r>
                  <a:rPr b="1" i="0" lang="fr-FR" sz="24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b="1" i="0" lang="fr-FR" sz="18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10 – </a:t>
                </a:r>
                <a:r>
                  <a:rPr b="1" i="0" lang="fr-FR" sz="1800">
                    <a:solidFill>
                      <a:srgbClr val="AB20B6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r>
                  <a:rPr b="1" i="0" lang="fr-FR" sz="18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 = 5</a:t>
                </a:r>
                <a:endParaRPr i="0" sz="1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29" name="Google Shape;1629;p55"/>
          <p:cNvSpPr txBox="1"/>
          <p:nvPr/>
        </p:nvSpPr>
        <p:spPr>
          <a:xfrm>
            <a:off x="5031078" y="3731280"/>
            <a:ext cx="92256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endParaRPr/>
          </a:p>
        </p:txBody>
      </p:sp>
      <p:sp>
        <p:nvSpPr>
          <p:cNvPr id="1630" name="Google Shape;1630;p55"/>
          <p:cNvSpPr txBox="1"/>
          <p:nvPr/>
        </p:nvSpPr>
        <p:spPr>
          <a:xfrm>
            <a:off x="5024393" y="4831192"/>
            <a:ext cx="92256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B20B6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1631" name="Google Shape;1631;p55"/>
          <p:cNvSpPr txBox="1"/>
          <p:nvPr/>
        </p:nvSpPr>
        <p:spPr>
          <a:xfrm>
            <a:off x="4658487" y="5326918"/>
            <a:ext cx="167569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23 - </a:t>
            </a:r>
            <a:r>
              <a:rPr b="1" lang="fr-FR" sz="1600">
                <a:solidFill>
                  <a:srgbClr val="AB20B6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r>
              <a:rPr b="1" lang="fr-FR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12</a:t>
            </a:r>
            <a:endParaRPr/>
          </a:p>
        </p:txBody>
      </p:sp>
      <p:sp>
        <p:nvSpPr>
          <p:cNvPr id="1632" name="Google Shape;1632;p55"/>
          <p:cNvSpPr txBox="1"/>
          <p:nvPr/>
        </p:nvSpPr>
        <p:spPr>
          <a:xfrm>
            <a:off x="6924546" y="3731280"/>
            <a:ext cx="92256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633" name="Google Shape;1633;p55"/>
          <p:cNvSpPr txBox="1"/>
          <p:nvPr/>
        </p:nvSpPr>
        <p:spPr>
          <a:xfrm>
            <a:off x="6900047" y="3133458"/>
            <a:ext cx="92256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Bore</a:t>
            </a:r>
            <a:endParaRPr/>
          </a:p>
        </p:txBody>
      </p:sp>
      <p:sp>
        <p:nvSpPr>
          <p:cNvPr id="1634" name="Google Shape;1634;p55"/>
          <p:cNvSpPr txBox="1"/>
          <p:nvPr/>
        </p:nvSpPr>
        <p:spPr>
          <a:xfrm>
            <a:off x="7975637" y="3118545"/>
            <a:ext cx="16543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Phosphore</a:t>
            </a:r>
            <a:endParaRPr/>
          </a:p>
        </p:txBody>
      </p:sp>
      <p:sp>
        <p:nvSpPr>
          <p:cNvPr id="1635" name="Google Shape;1635;p55"/>
          <p:cNvSpPr txBox="1"/>
          <p:nvPr/>
        </p:nvSpPr>
        <p:spPr>
          <a:xfrm>
            <a:off x="8396330" y="3673808"/>
            <a:ext cx="92256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1636" name="Google Shape;1636;p55"/>
          <p:cNvSpPr txBox="1"/>
          <p:nvPr/>
        </p:nvSpPr>
        <p:spPr>
          <a:xfrm>
            <a:off x="8396330" y="4208268"/>
            <a:ext cx="92256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1637" name="Google Shape;1637;p55"/>
          <p:cNvSpPr txBox="1"/>
          <p:nvPr/>
        </p:nvSpPr>
        <p:spPr>
          <a:xfrm>
            <a:off x="8096824" y="5302749"/>
            <a:ext cx="155725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31 – </a:t>
            </a:r>
            <a:r>
              <a:rPr b="1" lang="fr-F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b="1" lang="fr-FR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= 16</a:t>
            </a:r>
            <a:endParaRPr/>
          </a:p>
        </p:txBody>
      </p:sp>
      <p:sp>
        <p:nvSpPr>
          <p:cNvPr id="1638" name="Google Shape;1638;p55"/>
          <p:cNvSpPr/>
          <p:nvPr/>
        </p:nvSpPr>
        <p:spPr>
          <a:xfrm>
            <a:off x="4007756" y="6253643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28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27096">
                <a:alpha val="73725"/>
              </a:srgbClr>
            </a:gs>
            <a:gs pos="75000">
              <a:srgbClr val="B27096">
                <a:alpha val="65882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0"/>
        </a:gradFill>
      </p:bgPr>
    </p:bg>
    <p:spTree>
      <p:nvGrpSpPr>
        <p:cNvPr id="1642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3" name="Google Shape;1643;p5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644" name="Google Shape;1644;p5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B27096">
                <a:alpha val="50980"/>
              </a:srgbClr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5" name="Google Shape;1645;p5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grpSp>
        <p:nvGrpSpPr>
          <p:cNvPr id="1646" name="Google Shape;1646;p56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647" name="Google Shape;1647;p56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8" name="Google Shape;1648;p56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 min</a:t>
              </a:r>
              <a:endParaRPr/>
            </a:p>
          </p:txBody>
        </p:sp>
      </p:grpSp>
      <p:pic>
        <p:nvPicPr>
          <p:cNvPr id="1649" name="Google Shape;1649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2745" y="1369124"/>
            <a:ext cx="1286510" cy="1417543"/>
          </a:xfrm>
          <a:custGeom>
            <a:rect b="b" l="l" r="r" t="t"/>
            <a:pathLst>
              <a:path extrusionOk="0" fill="none" h="1417543" w="128651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extrusionOk="0" h="1417543" w="128651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3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p57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donne un rappel de la séance.</a:t>
            </a:r>
            <a:endParaRPr/>
          </a:p>
        </p:txBody>
      </p:sp>
      <p:sp>
        <p:nvSpPr>
          <p:cNvPr id="1655" name="Google Shape;1655;p57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Avant de finir, faisons un petit résumé ensemble ! Alors, Qui peut me rappeler ce qu’on a appris?</a:t>
            </a:r>
            <a:endParaRPr/>
          </a:p>
        </p:txBody>
      </p:sp>
      <p:pic>
        <p:nvPicPr>
          <p:cNvPr id="1656" name="Google Shape;1656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657" name="Google Shape;1657;p57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58" name="Google Shape;1658;p57"/>
          <p:cNvSpPr/>
          <p:nvPr/>
        </p:nvSpPr>
        <p:spPr>
          <a:xfrm>
            <a:off x="1994948" y="3216696"/>
            <a:ext cx="8508543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9" name="Google Shape;1659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8508" y="2933419"/>
            <a:ext cx="805544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58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donne un rappel de la séance.</a:t>
            </a:r>
            <a:endParaRPr/>
          </a:p>
        </p:txBody>
      </p:sp>
      <p:sp>
        <p:nvSpPr>
          <p:cNvPr id="1665" name="Google Shape;1665;p58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Avant de finir, faisons un petit résumé ensemble ! Alors, Qui peut me rappeler ce qu’on a appris?</a:t>
            </a:r>
            <a:endParaRPr/>
          </a:p>
        </p:txBody>
      </p:sp>
      <p:pic>
        <p:nvPicPr>
          <p:cNvPr id="1666" name="Google Shape;1666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667" name="Google Shape;1667;p58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68" name="Google Shape;1668;p58"/>
          <p:cNvSpPr/>
          <p:nvPr/>
        </p:nvSpPr>
        <p:spPr>
          <a:xfrm>
            <a:off x="1994948" y="3216696"/>
            <a:ext cx="8508543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9" name="Google Shape;1669;p58"/>
          <p:cNvSpPr txBox="1"/>
          <p:nvPr/>
        </p:nvSpPr>
        <p:spPr>
          <a:xfrm>
            <a:off x="2800492" y="3322382"/>
            <a:ext cx="73965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Extraire </a:t>
            </a:r>
            <a:r>
              <a:rPr b="1" lang="fr-FR" sz="18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des informations à partir de la position d’un élément chimique dans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le tableau périodique.</a:t>
            </a:r>
            <a:endParaRPr/>
          </a:p>
        </p:txBody>
      </p:sp>
      <p:pic>
        <p:nvPicPr>
          <p:cNvPr id="1670" name="Google Shape;1670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8508" y="2933419"/>
            <a:ext cx="805544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4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59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un rappel de la séance.</a:t>
            </a:r>
            <a:endParaRPr/>
          </a:p>
        </p:txBody>
      </p:sp>
      <p:sp>
        <p:nvSpPr>
          <p:cNvPr id="1676" name="Google Shape;1676;p59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Pouvez-vous me rappeler les informations qu’on peut extraire du tableau périodique ?</a:t>
            </a:r>
            <a:endParaRPr/>
          </a:p>
        </p:txBody>
      </p:sp>
      <p:pic>
        <p:nvPicPr>
          <p:cNvPr id="1677" name="Google Shape;1677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678" name="Google Shape;1678;p59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679" name="Google Shape;1679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67043" y="1979328"/>
            <a:ext cx="6066777" cy="305853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80" name="Google Shape;1680;p59"/>
          <p:cNvGraphicFramePr/>
          <p:nvPr/>
        </p:nvGraphicFramePr>
        <p:xfrm>
          <a:off x="520307" y="209022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{36F1E76E-EA47-44DE-8BDD-289664888213}</a:tableStyleId>
              </a:tblPr>
              <a:tblGrid>
                <a:gridCol w="2849650"/>
                <a:gridCol w="1701275"/>
              </a:tblGrid>
              <a:tr h="56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/>
                        <a:t>Nom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>
                          <a:solidFill>
                            <a:srgbClr val="7F7F7F"/>
                          </a:solidFill>
                        </a:rPr>
                        <a:t>…………………………….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56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Symbole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400" u="none" cap="none" strike="noStrike">
                          <a:solidFill>
                            <a:srgbClr val="7F7F7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………………………….</a:t>
                      </a:r>
                      <a:endParaRPr sz="2000"/>
                    </a:p>
                  </a:txBody>
                  <a:tcPr marT="45725" marB="45725" marR="91450" marL="91450" anchor="ctr"/>
                </a:tc>
              </a:tr>
              <a:tr h="56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Nombre d’électrons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400" u="none" cap="none" strike="noStrike">
                          <a:solidFill>
                            <a:srgbClr val="7F7F7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…………………………….</a:t>
                      </a:r>
                      <a:endParaRPr sz="2000"/>
                    </a:p>
                  </a:txBody>
                  <a:tcPr marT="45725" marB="45725" marR="91450" marL="91450" anchor="ctr"/>
                </a:tc>
              </a:tr>
              <a:tr h="56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/>
                        <a:t>Nombre de protons</a:t>
                      </a:r>
                      <a:endParaRPr sz="24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400" u="none" cap="none" strike="noStrike">
                          <a:solidFill>
                            <a:srgbClr val="7F7F7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…………………………….</a:t>
                      </a:r>
                      <a:endParaRPr sz="2000"/>
                    </a:p>
                  </a:txBody>
                  <a:tcPr marT="45725" marB="45725" marR="91450" marL="91450" anchor="ctr"/>
                </a:tc>
              </a:tr>
              <a:tr h="56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/>
                        <a:t>Nombre de neutrons</a:t>
                      </a:r>
                      <a:endParaRPr sz="24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400" u="none" cap="none" strike="noStrike">
                          <a:solidFill>
                            <a:srgbClr val="7F7F7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</a:t>
                      </a:r>
                      <a:r>
                        <a:rPr b="0" i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7 - 3</a:t>
                      </a:r>
                      <a:r>
                        <a:rPr b="0" i="0" lang="fr-FR" sz="1400" u="none" cap="none" strike="noStrike">
                          <a:solidFill>
                            <a:srgbClr val="7F7F7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………….</a:t>
                      </a:r>
                      <a:endParaRPr sz="2000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cxnSp>
        <p:nvCxnSpPr>
          <p:cNvPr id="1681" name="Google Shape;1681;p59"/>
          <p:cNvCxnSpPr/>
          <p:nvPr/>
        </p:nvCxnSpPr>
        <p:spPr>
          <a:xfrm rot="10800000">
            <a:off x="4124527" y="2470825"/>
            <a:ext cx="2159540" cy="1225685"/>
          </a:xfrm>
          <a:prstGeom prst="straightConnector1">
            <a:avLst/>
          </a:prstGeom>
          <a:noFill/>
          <a:ln cap="flat" cmpd="sng" w="38100">
            <a:solidFill>
              <a:srgbClr val="0070C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682" name="Google Shape;1682;p59"/>
          <p:cNvCxnSpPr/>
          <p:nvPr/>
        </p:nvCxnSpPr>
        <p:spPr>
          <a:xfrm rot="10800000">
            <a:off x="4152992" y="2962322"/>
            <a:ext cx="2257535" cy="374264"/>
          </a:xfrm>
          <a:prstGeom prst="straightConnector1">
            <a:avLst/>
          </a:prstGeom>
          <a:noFill/>
          <a:ln cap="flat" cmpd="sng" w="38100">
            <a:solidFill>
              <a:srgbClr val="0070C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683" name="Google Shape;1683;p59"/>
          <p:cNvCxnSpPr/>
          <p:nvPr/>
        </p:nvCxnSpPr>
        <p:spPr>
          <a:xfrm rot="10800000">
            <a:off x="4201989" y="3508595"/>
            <a:ext cx="1998380" cy="0"/>
          </a:xfrm>
          <a:prstGeom prst="straightConnector1">
            <a:avLst/>
          </a:prstGeom>
          <a:noFill/>
          <a:ln cap="flat" cmpd="sng" w="38100">
            <a:solidFill>
              <a:srgbClr val="0070C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684" name="Google Shape;1684;p59"/>
          <p:cNvCxnSpPr/>
          <p:nvPr/>
        </p:nvCxnSpPr>
        <p:spPr>
          <a:xfrm flipH="1">
            <a:off x="4439375" y="3508595"/>
            <a:ext cx="1760994" cy="568513"/>
          </a:xfrm>
          <a:prstGeom prst="straightConnector1">
            <a:avLst/>
          </a:prstGeom>
          <a:noFill/>
          <a:ln cap="flat" cmpd="sng" w="38100">
            <a:solidFill>
              <a:srgbClr val="0070C0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le chapitre</a:t>
            </a:r>
            <a:endParaRPr/>
          </a:p>
        </p:txBody>
      </p:sp>
      <p:pic>
        <p:nvPicPr>
          <p:cNvPr descr="Image générée" id="263" name="Google Shape;263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6"/>
          <p:cNvSpPr/>
          <p:nvPr/>
        </p:nvSpPr>
        <p:spPr>
          <a:xfrm>
            <a:off x="832389" y="4396469"/>
            <a:ext cx="10440000" cy="884273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6"/>
          <p:cNvSpPr txBox="1"/>
          <p:nvPr/>
        </p:nvSpPr>
        <p:spPr>
          <a:xfrm>
            <a:off x="2457332" y="4516524"/>
            <a:ext cx="89306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Extraire des informations à partir de la position d’un élément chimique dans le tableau périodique.</a:t>
            </a:r>
            <a:endParaRPr/>
          </a:p>
        </p:txBody>
      </p:sp>
      <p:sp>
        <p:nvSpPr>
          <p:cNvPr id="266" name="Google Shape;266;p6"/>
          <p:cNvSpPr txBox="1"/>
          <p:nvPr/>
        </p:nvSpPr>
        <p:spPr>
          <a:xfrm>
            <a:off x="2545874" y="2820631"/>
            <a:ext cx="8491581" cy="40011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Décrire les atomes à partir de leur modèle.</a:t>
            </a:r>
            <a:endParaRPr/>
          </a:p>
        </p:txBody>
      </p:sp>
      <p:sp>
        <p:nvSpPr>
          <p:cNvPr id="267" name="Google Shape;267;p6"/>
          <p:cNvSpPr txBox="1"/>
          <p:nvPr/>
        </p:nvSpPr>
        <p:spPr>
          <a:xfrm>
            <a:off x="2545873" y="3689380"/>
            <a:ext cx="8362271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Déterminer la charge électrique du noyau d’un atome et celle de ses électrons.</a:t>
            </a:r>
            <a:endParaRPr/>
          </a:p>
        </p:txBody>
      </p:sp>
      <p:sp>
        <p:nvSpPr>
          <p:cNvPr id="268" name="Google Shape;268;p6"/>
          <p:cNvSpPr/>
          <p:nvPr/>
        </p:nvSpPr>
        <p:spPr>
          <a:xfrm>
            <a:off x="136187" y="1158318"/>
            <a:ext cx="11210097" cy="689937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Chapitre 2 : La structure de l’atome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9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60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Et on termine par cette carte lexicale.</a:t>
            </a:r>
            <a:endParaRPr/>
          </a:p>
        </p:txBody>
      </p:sp>
      <p:sp>
        <p:nvSpPr>
          <p:cNvPr id="1691" name="Google Shape;1691;p60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Faire participer les élèves à la lecture de la carte</a:t>
            </a:r>
            <a:endParaRPr/>
          </a:p>
        </p:txBody>
      </p:sp>
      <p:pic>
        <p:nvPicPr>
          <p:cNvPr id="1692" name="Google Shape;1692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952" y="618156"/>
            <a:ext cx="380071" cy="380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3" name="Google Shape;1693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4" name="Google Shape;1694;p60"/>
          <p:cNvGrpSpPr/>
          <p:nvPr/>
        </p:nvGrpSpPr>
        <p:grpSpPr>
          <a:xfrm>
            <a:off x="381766" y="1297819"/>
            <a:ext cx="11428467" cy="4942025"/>
            <a:chOff x="415600" y="1645615"/>
            <a:chExt cx="11428467" cy="4942025"/>
          </a:xfrm>
        </p:grpSpPr>
        <p:sp>
          <p:nvSpPr>
            <p:cNvPr id="1695" name="Google Shape;1695;p60"/>
            <p:cNvSpPr/>
            <p:nvPr/>
          </p:nvSpPr>
          <p:spPr>
            <a:xfrm>
              <a:off x="415600" y="2056280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60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Extraire des informations à partir de la position d’un élément chimique dans le tableau périodique.</a:t>
              </a:r>
              <a:endParaRPr/>
            </a:p>
          </p:txBody>
        </p:sp>
        <p:sp>
          <p:nvSpPr>
            <p:cNvPr id="1697" name="Google Shape;1697;p60"/>
            <p:cNvSpPr/>
            <p:nvPr/>
          </p:nvSpPr>
          <p:spPr>
            <a:xfrm>
              <a:off x="646287" y="2617005"/>
              <a:ext cx="2834967" cy="1019024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60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</a:t>
              </a: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tâche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60"/>
            <p:cNvSpPr txBox="1"/>
            <p:nvPr/>
          </p:nvSpPr>
          <p:spPr>
            <a:xfrm>
              <a:off x="890454" y="2308315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Termes thématiques</a:t>
              </a:r>
              <a:endParaRPr/>
            </a:p>
          </p:txBody>
        </p:sp>
        <p:sp>
          <p:nvSpPr>
            <p:cNvPr id="1700" name="Google Shape;1700;p60"/>
            <p:cNvSpPr/>
            <p:nvPr/>
          </p:nvSpPr>
          <p:spPr>
            <a:xfrm>
              <a:off x="8526739" y="2650233"/>
              <a:ext cx="2683647" cy="792800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29803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60"/>
            <p:cNvSpPr txBox="1"/>
            <p:nvPr/>
          </p:nvSpPr>
          <p:spPr>
            <a:xfrm>
              <a:off x="8751027" y="2329310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60"/>
            <p:cNvSpPr/>
            <p:nvPr/>
          </p:nvSpPr>
          <p:spPr>
            <a:xfrm>
              <a:off x="889014" y="5462729"/>
              <a:ext cx="10159966" cy="744015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60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Structures pour répondre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04" name="Google Shape;1704;p60"/>
            <p:cNvCxnSpPr>
              <a:stCxn id="1697" idx="3"/>
              <a:endCxn id="1696" idx="1"/>
            </p:cNvCxnSpPr>
            <p:nvPr/>
          </p:nvCxnSpPr>
          <p:spPr>
            <a:xfrm>
              <a:off x="3481254" y="3126517"/>
              <a:ext cx="1192200" cy="654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05" name="Google Shape;1705;p60"/>
            <p:cNvSpPr txBox="1"/>
            <p:nvPr/>
          </p:nvSpPr>
          <p:spPr>
            <a:xfrm>
              <a:off x="716783" y="2681922"/>
              <a:ext cx="2581950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4625" lvl="0" marL="17462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ableau périodique</a:t>
              </a:r>
              <a:endParaRPr/>
            </a:p>
            <a:p>
              <a:pPr indent="-174625" lvl="0" marL="17462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Groupe </a:t>
              </a:r>
              <a:endParaRPr/>
            </a:p>
            <a:p>
              <a:pPr indent="-174625" lvl="0" marL="17462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Période</a:t>
              </a:r>
              <a:endParaRPr/>
            </a:p>
            <a:p>
              <a:pPr indent="-174625" lvl="0" marL="17462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Élément chimique</a:t>
              </a:r>
              <a:endParaRPr/>
            </a:p>
          </p:txBody>
        </p:sp>
        <p:sp>
          <p:nvSpPr>
            <p:cNvPr id="1706" name="Google Shape;1706;p60"/>
            <p:cNvSpPr txBox="1"/>
            <p:nvPr/>
          </p:nvSpPr>
          <p:spPr>
            <a:xfrm>
              <a:off x="8753755" y="2652997"/>
              <a:ext cx="1626774" cy="6987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4625" lvl="0" marL="17462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Extraire </a:t>
              </a:r>
              <a:endParaRPr/>
            </a:p>
            <a:p>
              <a:pPr indent="-174625" lvl="0" marL="17462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Compléter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07" name="Google Shape;1707;p60"/>
            <p:cNvCxnSpPr>
              <a:stCxn id="1696" idx="3"/>
              <a:endCxn id="1700" idx="1"/>
            </p:cNvCxnSpPr>
            <p:nvPr/>
          </p:nvCxnSpPr>
          <p:spPr>
            <a:xfrm flipH="1" rot="10800000">
              <a:off x="7376160" y="3046556"/>
              <a:ext cx="1150500" cy="734400"/>
            </a:xfrm>
            <a:prstGeom prst="bentConnector3">
              <a:avLst>
                <a:gd fmla="val 52941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08" name="Google Shape;1708;p60"/>
            <p:cNvSpPr txBox="1"/>
            <p:nvPr/>
          </p:nvSpPr>
          <p:spPr>
            <a:xfrm>
              <a:off x="904240" y="5553427"/>
              <a:ext cx="1014473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9705" lvl="0" marL="179705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Dans le tableau périodique, l’atome de ………..…………..appartient à …………………..et au ……………………………..</a:t>
              </a:r>
              <a:endParaRPr/>
            </a:p>
          </p:txBody>
        </p:sp>
        <p:cxnSp>
          <p:nvCxnSpPr>
            <p:cNvPr id="1709" name="Google Shape;1709;p60"/>
            <p:cNvCxnSpPr>
              <a:stCxn id="1696" idx="2"/>
              <a:endCxn id="1702" idx="0"/>
            </p:cNvCxnSpPr>
            <p:nvPr/>
          </p:nvCxnSpPr>
          <p:spPr>
            <a:xfrm rot="5400000">
              <a:off x="5585230" y="5023093"/>
              <a:ext cx="823500" cy="558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10" name="Google Shape;1710;p60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27096"/>
            </a:gs>
            <a:gs pos="75000">
              <a:srgbClr val="B27096">
                <a:alpha val="65882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0"/>
        </a:gradFill>
      </p:bgPr>
    </p:bg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61"/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faire l’exercice à la maison et clore la séance.</a:t>
            </a:r>
            <a:endParaRPr/>
          </a:p>
        </p:txBody>
      </p:sp>
      <p:sp>
        <p:nvSpPr>
          <p:cNvPr id="1716" name="Google Shape;1716;p61"/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exercices à faire à la maison pour la séance prochaine.</a:t>
            </a:r>
            <a:endParaRPr/>
          </a:p>
        </p:txBody>
      </p:sp>
      <p:pic>
        <p:nvPicPr>
          <p:cNvPr id="1717" name="Google Shape;1717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718" name="Google Shape;1718;p61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19" name="Google Shape;1719;p61"/>
          <p:cNvSpPr txBox="1"/>
          <p:nvPr/>
        </p:nvSpPr>
        <p:spPr>
          <a:xfrm>
            <a:off x="2921060" y="3075057"/>
            <a:ext cx="634988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Exercices 6 et 7 de la page 30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Défis 3 page 31</a:t>
            </a:r>
            <a:endParaRPr b="1" i="1" sz="40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4" name="Google Shape;1724;p62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725" name="Google Shape;1725;p6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6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  <p:pic>
        <p:nvPicPr>
          <p:cNvPr id="1727" name="Google Shape;172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2575" y="1197428"/>
            <a:ext cx="1466850" cy="1524000"/>
          </a:xfrm>
          <a:custGeom>
            <a:rect b="b" l="l" r="r" t="t"/>
            <a:pathLst>
              <a:path extrusionOk="0" fill="none" h="1524000" w="146685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extrusionOk="0" h="1524000" w="146685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76" name="Google Shape;276;p7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7" name="Google Shape;277;p7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278" name="Google Shape;278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9D7A2"/>
            </a:solidFill>
            <a:ln cap="flat" cmpd="sng" w="9525">
              <a:solidFill>
                <a:srgbClr val="F9D7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9D7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7"/>
            <p:cNvSpPr txBox="1"/>
            <p:nvPr/>
          </p:nvSpPr>
          <p:spPr>
            <a:xfrm>
              <a:off x="5713924" y="1112833"/>
              <a:ext cx="1216144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9D7A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7"/>
            <p:cNvSpPr txBox="1"/>
            <p:nvPr/>
          </p:nvSpPr>
          <p:spPr>
            <a:xfrm>
              <a:off x="2214439" y="1112833"/>
              <a:ext cx="2943960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Ouverture de la séance</a:t>
              </a:r>
              <a:endParaRPr/>
            </a:p>
          </p:txBody>
        </p:sp>
      </p:grpSp>
      <p:sp>
        <p:nvSpPr>
          <p:cNvPr id="283" name="Google Shape;283;p7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7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7"/>
          <p:cNvSpPr txBox="1"/>
          <p:nvPr/>
        </p:nvSpPr>
        <p:spPr>
          <a:xfrm>
            <a:off x="7642287" y="2318590"/>
            <a:ext cx="1621525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1" sz="146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7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7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Modelage</a:t>
            </a:r>
            <a:endParaRPr/>
          </a:p>
        </p:txBody>
      </p:sp>
      <p:grpSp>
        <p:nvGrpSpPr>
          <p:cNvPr id="288" name="Google Shape;288;p7"/>
          <p:cNvGrpSpPr/>
          <p:nvPr/>
        </p:nvGrpSpPr>
        <p:grpSpPr>
          <a:xfrm>
            <a:off x="2336946" y="3060734"/>
            <a:ext cx="7518111" cy="548005"/>
            <a:chOff x="1764463" y="1060636"/>
            <a:chExt cx="5638583" cy="411004"/>
          </a:xfrm>
        </p:grpSpPr>
        <p:sp>
          <p:nvSpPr>
            <p:cNvPr id="289" name="Google Shape;289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7"/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collective (VdC) </a:t>
              </a:r>
              <a:endParaRPr/>
            </a:p>
          </p:txBody>
        </p:sp>
      </p:grpSp>
      <p:grpSp>
        <p:nvGrpSpPr>
          <p:cNvPr id="294" name="Google Shape;294;p7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295" name="Google Shape;295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7"/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en binôme</a:t>
              </a:r>
              <a:endParaRPr/>
            </a:p>
          </p:txBody>
        </p:sp>
      </p:grpSp>
      <p:grpSp>
        <p:nvGrpSpPr>
          <p:cNvPr id="300" name="Google Shape;300;p7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301" name="Google Shape;301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7"/>
            <p:cNvSpPr txBox="1"/>
            <p:nvPr/>
          </p:nvSpPr>
          <p:spPr>
            <a:xfrm>
              <a:off x="5895734" y="1117937"/>
              <a:ext cx="967973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15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autonome</a:t>
              </a:r>
              <a:endParaRPr/>
            </a:p>
          </p:txBody>
        </p:sp>
      </p:grpSp>
      <p:grpSp>
        <p:nvGrpSpPr>
          <p:cNvPr id="306" name="Google Shape;306;p7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307" name="Google Shape;307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9D7A2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9D7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7"/>
            <p:cNvSpPr txBox="1"/>
            <p:nvPr/>
          </p:nvSpPr>
          <p:spPr>
            <a:xfrm>
              <a:off x="5963872" y="1114776"/>
              <a:ext cx="967973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5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Clôture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17" name="Google Shape;317;p8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9D7A2"/>
            </a:solidFill>
            <a:ln cap="flat" cmpd="sng" w="12700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9" name="Google Shape;319;p8"/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320" name="Google Shape;320;p8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sp>
        <p:nvSpPr>
          <p:cNvPr id="322" name="Google Shape;322;p8"/>
          <p:cNvSpPr txBox="1"/>
          <p:nvPr/>
        </p:nvSpPr>
        <p:spPr>
          <a:xfrm>
            <a:off x="3001618" y="3570099"/>
            <a:ext cx="70070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323" name="Google Shape;32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3623" y="1337871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"/>
          <p:cNvSpPr txBox="1"/>
          <p:nvPr>
            <p:ph idx="4294967295" type="title"/>
          </p:nvPr>
        </p:nvSpPr>
        <p:spPr>
          <a:xfrm>
            <a:off x="839893" y="216324"/>
            <a:ext cx="10160000" cy="472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330" name="Google Shape;330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8D7FBE449EB44F32A7AD25AD961A3217_12</vt:lpwstr>
  </property>
  <property fmtid="{D5CDD505-2E9C-101B-9397-08002B2CF9AE}" pid="3" name="KSOProductBuildVer">
    <vt:lpwstr>1036-12.9.0.21549</vt:lpwstr>
  </property>
</Properties>
</file>