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60"/>
  </p:notesMasterIdLst>
  <p:handoutMasterIdLst>
    <p:handoutMasterId r:id="rId61"/>
  </p:handoutMasterIdLst>
  <p:sldIdLst>
    <p:sldId id="308" r:id="rId4"/>
    <p:sldId id="270" r:id="rId5"/>
    <p:sldId id="271" r:id="rId6"/>
    <p:sldId id="2147483636" r:id="rId7"/>
    <p:sldId id="273" r:id="rId8"/>
    <p:sldId id="2147483396" r:id="rId9"/>
    <p:sldId id="297" r:id="rId10"/>
    <p:sldId id="2147483552" r:id="rId11"/>
    <p:sldId id="274" r:id="rId12"/>
    <p:sldId id="2134806039" r:id="rId13"/>
    <p:sldId id="2147483537" r:id="rId14"/>
    <p:sldId id="281" r:id="rId15"/>
    <p:sldId id="284" r:id="rId16"/>
    <p:sldId id="293" r:id="rId17"/>
    <p:sldId id="2134806558" r:id="rId18"/>
    <p:sldId id="275" r:id="rId19"/>
    <p:sldId id="279" r:id="rId20"/>
    <p:sldId id="280" r:id="rId21"/>
    <p:sldId id="282" r:id="rId22"/>
    <p:sldId id="283" r:id="rId23"/>
    <p:sldId id="298" r:id="rId24"/>
    <p:sldId id="2147483637" r:id="rId25"/>
    <p:sldId id="2147483647" r:id="rId26"/>
    <p:sldId id="256" r:id="rId27"/>
    <p:sldId id="261" r:id="rId28"/>
    <p:sldId id="257" r:id="rId29"/>
    <p:sldId id="306" r:id="rId30"/>
    <p:sldId id="260" r:id="rId31"/>
    <p:sldId id="309" r:id="rId32"/>
    <p:sldId id="16777280" r:id="rId33"/>
    <p:sldId id="286" r:id="rId34"/>
    <p:sldId id="258" r:id="rId35"/>
    <p:sldId id="259" r:id="rId36"/>
    <p:sldId id="263" r:id="rId37"/>
    <p:sldId id="4100145" r:id="rId38"/>
    <p:sldId id="4100119" r:id="rId39"/>
    <p:sldId id="264" r:id="rId40"/>
    <p:sldId id="288" r:id="rId41"/>
    <p:sldId id="262" r:id="rId42"/>
    <p:sldId id="265" r:id="rId43"/>
    <p:sldId id="266" r:id="rId44"/>
    <p:sldId id="4100147" r:id="rId45"/>
    <p:sldId id="2134806581" r:id="rId46"/>
    <p:sldId id="267" r:id="rId47"/>
    <p:sldId id="268" r:id="rId48"/>
    <p:sldId id="2134806580" r:id="rId49"/>
    <p:sldId id="276" r:id="rId50"/>
    <p:sldId id="269" r:id="rId51"/>
    <p:sldId id="272" r:id="rId52"/>
    <p:sldId id="16777284" r:id="rId53"/>
    <p:sldId id="291" r:id="rId54"/>
    <p:sldId id="292" r:id="rId55"/>
    <p:sldId id="277" r:id="rId56"/>
    <p:sldId id="16777334" r:id="rId57"/>
    <p:sldId id="2134806584" r:id="rId58"/>
    <p:sldId id="278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308"/>
            <p14:sldId id="270"/>
            <p14:sldId id="271"/>
            <p14:sldId id="2147483636"/>
            <p14:sldId id="273"/>
            <p14:sldId id="2147483396"/>
            <p14:sldId id="297"/>
            <p14:sldId id="2147483552"/>
            <p14:sldId id="274"/>
            <p14:sldId id="2134806039"/>
            <p14:sldId id="2147483537"/>
            <p14:sldId id="281"/>
            <p14:sldId id="284"/>
            <p14:sldId id="293"/>
            <p14:sldId id="2134806558"/>
            <p14:sldId id="275"/>
            <p14:sldId id="279"/>
            <p14:sldId id="280"/>
            <p14:sldId id="282"/>
            <p14:sldId id="283"/>
          </p14:sldIdLst>
        </p14:section>
        <p14:section name="Tâche principale" id="{A2A5D278-252D-471E-A046-E0EEBB7C2D2B}">
          <p14:sldIdLst>
            <p14:sldId id="298"/>
            <p14:sldId id="2147483637"/>
            <p14:sldId id="2147483647"/>
            <p14:sldId id="256"/>
            <p14:sldId id="261"/>
            <p14:sldId id="257"/>
            <p14:sldId id="306"/>
            <p14:sldId id="260"/>
            <p14:sldId id="309"/>
            <p14:sldId id="16777280"/>
            <p14:sldId id="286"/>
            <p14:sldId id="258"/>
            <p14:sldId id="259"/>
            <p14:sldId id="263"/>
          </p14:sldIdLst>
        </p14:section>
        <p14:section name="Pratique en binôme" id="{FBF6C3DA-BDD6-43C8-8043-82F3BE3C64FD}">
          <p14:sldIdLst>
            <p14:sldId id="4100145"/>
            <p14:sldId id="4100119"/>
            <p14:sldId id="264"/>
            <p14:sldId id="288"/>
            <p14:sldId id="262"/>
            <p14:sldId id="265"/>
            <p14:sldId id="266"/>
          </p14:sldIdLst>
        </p14:section>
        <p14:section name="Pratique autonome" id="{40CD8AAE-F9F0-47C4-A7F7-0976D79B8EC9}">
          <p14:sldIdLst>
            <p14:sldId id="4100147"/>
            <p14:sldId id="2134806581"/>
            <p14:sldId id="267"/>
            <p14:sldId id="268"/>
            <p14:sldId id="2134806580"/>
            <p14:sldId id="276"/>
            <p14:sldId id="269"/>
            <p14:sldId id="272"/>
          </p14:sldIdLst>
        </p14:section>
        <p14:section name="Clôture" id="{8EB5D3A0-81F1-4DE6-BEB2-58DE24DBB138}">
          <p14:sldIdLst>
            <p14:sldId id="16777284"/>
            <p14:sldId id="291"/>
            <p14:sldId id="292"/>
            <p14:sldId id="277"/>
            <p14:sldId id="16777334"/>
          </p14:sldIdLst>
        </p14:section>
        <p14:section name="Fin de la séance" id="{44B71B2B-D974-4F2C-B5A1-E1796678D1E2}">
          <p14:sldIdLst>
            <p14:sldId id="2134806584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8D5"/>
    <a:srgbClr val="FFCCFF"/>
    <a:srgbClr val="F4C4AE"/>
    <a:srgbClr val="EFA989"/>
    <a:srgbClr val="DEDEDE"/>
    <a:srgbClr val="0040C0"/>
    <a:srgbClr val="5FADE4"/>
    <a:srgbClr val="FDDF43"/>
    <a:srgbClr val="AB20B6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6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03/01/2026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10EE19D-2049-5C7E-FFD8-787FF5736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8CA473BB-B6C1-D4F7-B21E-669971F37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4E519E1C-9832-9E68-6DAE-5D3B1F3EEA3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D002D207-AEF3-616B-B46E-9BF48C52F5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4130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7C4B8-964E-EDF5-C5C6-BADA146A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32AC47-B447-09FD-23EE-2909A1A18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2AA74EC-4D1F-F0DD-BC45-51FE7D6B2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07BBAA-1CFA-6C01-FD80-5ABB6D3BE6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8626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83B87-A80F-0FD3-BEFF-CB287F785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E976BE3-0743-934C-B308-627F08E63A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69ABE9-6A32-995C-61E4-3812FE2B14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10B1E5-DF58-FC30-634B-773088E90C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6626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64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4700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55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8623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1CB2C-EAF1-1462-7AEF-800F1ED4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0EF714-8720-B26D-937E-9EFE4ECDA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0E311C6-0C47-41EC-ECBD-5E16BC424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176F84-5487-8AB0-4296-8FC099C16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3092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4C0A6-1C2C-2B0C-B058-FF8CE4CF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10FB4C1-3549-4431-821A-0941088541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C58344B-A1D7-4583-33FF-4042FEE2F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632E58-1310-0489-609C-BE04B58DE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127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DB62C-DD37-27FC-7F61-78CF9DEAD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CDDCC7-8A59-5298-1FEB-C2B86E410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D95AE0-15B4-F739-3B24-B0B01AB0B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510391-F246-797B-BC8F-B4CD4763E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489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microsoft.com/office/2007/relationships/hdphoto" Target="../media/hdphoto1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3.svg"/><Relationship Id="rId2" Type="http://schemas.openxmlformats.org/officeDocument/2006/relationships/image" Target="../media/image24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gi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svg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52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07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87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3705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64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que collective">
  <p:cSld name="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8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42" name="Google Shape;342;p8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 w="19050" cap="flat" cmpd="sng">
              <a:solidFill>
                <a:srgbClr val="0F9ED5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8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4400" b="1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344" name="Google Shape;344;p8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87"/>
          <p:cNvSpPr txBox="1">
            <a:spLocks noGrp="1"/>
          </p:cNvSpPr>
          <p:nvPr>
            <p:ph type="body" idx="1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186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84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13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1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5D9AC4C7-BCE2-16B6-540D-4FDB049D697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47D3CD9-AFDD-5DD5-8F51-D3648F9D5527}"/>
              </a:ext>
            </a:extLst>
          </p:cNvPr>
          <p:cNvGrpSpPr/>
          <p:nvPr userDrawn="1"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87E65512-1A3C-0518-BAFB-3AD1CC1A9DA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Rectangle 23">
              <a:extLst>
                <a:ext uri="{FF2B5EF4-FFF2-40B4-BE49-F238E27FC236}">
                  <a16:creationId xmlns:a16="http://schemas.microsoft.com/office/drawing/2014/main" id="{9672525D-4269-CEC6-155F-B4C1C91587A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03/01/2026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8" r:id="rId26"/>
    <p:sldLayoutId id="2147483789" r:id="rId27"/>
    <p:sldLayoutId id="2147483790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La réaction acidobasique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Tâche</a:t>
            </a:r>
            <a:r>
              <a:rPr lang="en-US" dirty="0"/>
              <a:t> </a:t>
            </a:r>
            <a:r>
              <a:rPr lang="fr-FR" dirty="0">
                <a:solidFill>
                  <a:schemeClr val="bg1"/>
                </a:solidFill>
              </a:rPr>
              <a:t>4-investigation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Étudier l’effet de la dilution sur le pH d’une solution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Matière: structure et transformations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DA02857-B2B0-6871-569A-C31AC7D663C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1463" y="3892550"/>
            <a:ext cx="1287462" cy="522288"/>
          </a:xfrm>
        </p:spPr>
        <p:txBody>
          <a:bodyPr/>
          <a:lstStyle/>
          <a:p>
            <a:r>
              <a:rPr lang="fr-FR" dirty="0"/>
              <a:t>Thème 1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839893" y="216324"/>
            <a:ext cx="10160000" cy="472016"/>
          </a:xfrm>
        </p:spPr>
        <p:txBody>
          <a:bodyPr>
            <a:normAutofit/>
          </a:bodyPr>
          <a:lstStyle/>
          <a:p>
            <a:r>
              <a:rPr lang="fr-MA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4995540" y="2673553"/>
            <a:ext cx="5869201" cy="865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</p:txBody>
      </p:sp>
    </p:spTree>
    <p:extLst>
      <p:ext uri="{BB962C8B-B14F-4D97-AF65-F5344CB8AC3E}">
        <p14:creationId xmlns:p14="http://schemas.microsoft.com/office/powerpoint/2010/main" val="3003756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FE34986-B30C-A7C4-D714-375732712ABD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EEB1DC1-9BD8-BE3C-680B-1B1321CCED7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9937ADC-EEB3-50C7-6B43-399E93BDCC2D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9469EF4-0167-E81F-240C-236DECEFAC19}"/>
              </a:ext>
            </a:extLst>
          </p:cNvPr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cette image : à votre avis, quel comportement doit-on adopter lors de la phase du modelage ?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FAD0F0-13B1-B70A-8632-F5D4C9295A33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266DEC-8A6D-99EF-F478-07564DE6B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140" y="1480679"/>
            <a:ext cx="6351788" cy="423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12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C774-10DC-2BBA-1A14-E7E1844F0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A3FCDC7-A90E-5464-1C76-17649261D0E2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EC7DB3E-1AB0-CD50-C3E1-C22CC0B15EE3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4C616E2-D1A1-2B07-2621-00910A2B2EB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AE9B6BEA-950D-7033-8C39-C88355ED8AE0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0369A1AC-9EFC-97F9-AD90-46152841B529}"/>
              </a:ext>
            </a:extLst>
          </p:cNvPr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Faites attention, lors de la phase du modelage et garder les discussions après. 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4242E04-B887-3C34-474A-D2787E27572D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FAABBF-8E60-634E-A7BE-7B1257AFA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20" y="1118717"/>
            <a:ext cx="6351788" cy="42345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E397542-9282-C8CB-304E-ED1A389C4BF8}"/>
              </a:ext>
            </a:extLst>
          </p:cNvPr>
          <p:cNvSpPr/>
          <p:nvPr/>
        </p:nvSpPr>
        <p:spPr>
          <a:xfrm>
            <a:off x="1840901" y="5453594"/>
            <a:ext cx="851019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noProof="0" dirty="0"/>
              <a:t>Soyez attentifs !</a:t>
            </a:r>
            <a:endParaRPr lang="fr-FR" sz="2800" b="1" noProof="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94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7494101-4925-72CB-ECBB-A30CDFBB9D7E}"/>
              </a:ext>
            </a:extLst>
          </p:cNvPr>
          <p:cNvSpPr/>
          <p:nvPr/>
        </p:nvSpPr>
        <p:spPr>
          <a:xfrm>
            <a:off x="2188986" y="352766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Neutre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3E46259-19F4-AAB9-DD6A-92B5B77028EB}"/>
              </a:ext>
            </a:extLst>
          </p:cNvPr>
          <p:cNvSpPr/>
          <p:nvPr/>
        </p:nvSpPr>
        <p:spPr>
          <a:xfrm>
            <a:off x="1743908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D4FCAD7-2D4F-5D62-8175-C9FAC9F592EF}"/>
              </a:ext>
            </a:extLst>
          </p:cNvPr>
          <p:cNvSpPr/>
          <p:nvPr/>
        </p:nvSpPr>
        <p:spPr>
          <a:xfrm>
            <a:off x="8824713" y="3526590"/>
            <a:ext cx="225445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Acide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3BA6EAF-4EA0-9F2A-9EF5-1F6CFEADC9D7}"/>
              </a:ext>
            </a:extLst>
          </p:cNvPr>
          <p:cNvSpPr/>
          <p:nvPr/>
        </p:nvSpPr>
        <p:spPr>
          <a:xfrm>
            <a:off x="5410954" y="3527666"/>
            <a:ext cx="18737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Basique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EB78D7-8958-E256-BCE0-031368D72861}"/>
              </a:ext>
            </a:extLst>
          </p:cNvPr>
          <p:cNvSpPr/>
          <p:nvPr/>
        </p:nvSpPr>
        <p:spPr>
          <a:xfrm>
            <a:off x="828724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05D97AA-624A-3822-CCA2-DD60C1338324}"/>
              </a:ext>
            </a:extLst>
          </p:cNvPr>
          <p:cNvSpPr/>
          <p:nvPr/>
        </p:nvSpPr>
        <p:spPr>
          <a:xfrm>
            <a:off x="497895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C38DC37-9AAB-CDBD-4373-D038135986CD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6E8241CD-D762-9820-38E5-99C662650D6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AB8004C9-A626-EC8F-B540-4D4FBF72F2D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8C6FC52-6776-BD56-311E-7B74AA91548B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F529DB-03A0-2FDB-6BEF-BCC695EA64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C87508-5C08-950F-67FC-7A02ACD9FA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91EE5AD-BA63-1670-E7CD-F8181BF9756C}"/>
              </a:ext>
            </a:extLst>
          </p:cNvPr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Une solution de pH égal à 3 est une solution: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7022E-D4C5-2C12-87F2-A0028D942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40E6978-8582-37CB-7BF0-E1D0F44890A9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donne un feedback  adéquat.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80E537D-3E89-BE69-9F67-DED296A06444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Tous </a:t>
            </a:r>
            <a:r>
              <a:rPr lang="fr-FR" noProof="0" dirty="0"/>
              <a:t>les acides ont une valeur de pH inférieur de 7.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2363D9-2F46-D95E-1DE5-2E630DF12F1E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8E520A2F-B89F-E5FD-FEC4-6FA820E9DD3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5ACDC512-8ECC-BE82-B0D8-20375E8CBCD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DE615C6B-6623-0EFE-CD8E-602A39D2C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8824" y="3871267"/>
            <a:ext cx="684830" cy="684830"/>
          </a:xfrm>
          <a:prstGeom prst="rect">
            <a:avLst/>
          </a:prstGeom>
        </p:spPr>
      </p:pic>
      <p:pic>
        <p:nvPicPr>
          <p:cNvPr id="6" name="Image 8">
            <a:extLst>
              <a:ext uri="{FF2B5EF4-FFF2-40B4-BE49-F238E27FC236}">
                <a16:creationId xmlns:a16="http://schemas.microsoft.com/office/drawing/2014/main" id="{A6535F9E-A08F-9358-CE24-796CC7AF4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211CD60-8858-4615-0E72-9ED89115CFE5}"/>
              </a:ext>
            </a:extLst>
          </p:cNvPr>
          <p:cNvSpPr/>
          <p:nvPr/>
        </p:nvSpPr>
        <p:spPr>
          <a:xfrm>
            <a:off x="2188986" y="352766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Neutre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C8C65C-7551-9AC3-5274-1215BF571C18}"/>
              </a:ext>
            </a:extLst>
          </p:cNvPr>
          <p:cNvSpPr/>
          <p:nvPr/>
        </p:nvSpPr>
        <p:spPr>
          <a:xfrm>
            <a:off x="1743908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A120725-70AE-2708-ABB8-6ADC11B6C982}"/>
              </a:ext>
            </a:extLst>
          </p:cNvPr>
          <p:cNvSpPr/>
          <p:nvPr/>
        </p:nvSpPr>
        <p:spPr>
          <a:xfrm>
            <a:off x="8824713" y="3526590"/>
            <a:ext cx="225445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Acide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7362E6C-5AED-4C21-362A-9A30BF13BD72}"/>
              </a:ext>
            </a:extLst>
          </p:cNvPr>
          <p:cNvSpPr/>
          <p:nvPr/>
        </p:nvSpPr>
        <p:spPr>
          <a:xfrm>
            <a:off x="5410954" y="3527666"/>
            <a:ext cx="18737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Basique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F0C87A1-D99E-A3EC-0A8C-8BCFF0D4001F}"/>
              </a:ext>
            </a:extLst>
          </p:cNvPr>
          <p:cNvSpPr/>
          <p:nvPr/>
        </p:nvSpPr>
        <p:spPr>
          <a:xfrm>
            <a:off x="828724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2C2040F-FB34-269E-D207-66B2D59EBC2B}"/>
              </a:ext>
            </a:extLst>
          </p:cNvPr>
          <p:cNvSpPr/>
          <p:nvPr/>
        </p:nvSpPr>
        <p:spPr>
          <a:xfrm>
            <a:off x="497895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A08198-829A-F2C8-8DB7-E0CA1DB50946}"/>
              </a:ext>
            </a:extLst>
          </p:cNvPr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Une solution de pH égal à 3 est une solution:</a:t>
            </a:r>
          </a:p>
        </p:txBody>
      </p:sp>
    </p:spTree>
    <p:extLst>
      <p:ext uri="{BB962C8B-B14F-4D97-AF65-F5344CB8AC3E}">
        <p14:creationId xmlns:p14="http://schemas.microsoft.com/office/powerpoint/2010/main" val="889448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644BB-22E7-6190-4C5D-F895E28F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CFA2ADA-921E-AF34-C554-46AB2A87B74F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5248517C-5D03-2B24-A5CC-68F762587C4D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BE3879E-A877-14A0-DD6A-8BF652C62528}"/>
              </a:ext>
            </a:extLst>
          </p:cNvPr>
          <p:cNvSpPr/>
          <p:nvPr/>
        </p:nvSpPr>
        <p:spPr>
          <a:xfrm>
            <a:off x="2188986" y="352766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Jus de citron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E37AF3C-3F88-3D14-BE24-BC25D24C1AF2}"/>
              </a:ext>
            </a:extLst>
          </p:cNvPr>
          <p:cNvSpPr/>
          <p:nvPr/>
        </p:nvSpPr>
        <p:spPr>
          <a:xfrm>
            <a:off x="1743908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80CAB74-3964-02A7-BCEE-C1C6F7314C63}"/>
              </a:ext>
            </a:extLst>
          </p:cNvPr>
          <p:cNvSpPr/>
          <p:nvPr/>
        </p:nvSpPr>
        <p:spPr>
          <a:xfrm>
            <a:off x="8824713" y="3526590"/>
            <a:ext cx="225445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Jus de tomate 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51F41F2-F83F-109F-8B2D-08FAF34412C4}"/>
              </a:ext>
            </a:extLst>
          </p:cNvPr>
          <p:cNvSpPr/>
          <p:nvPr/>
        </p:nvSpPr>
        <p:spPr>
          <a:xfrm>
            <a:off x="5410954" y="3527666"/>
            <a:ext cx="18737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Vinaigre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CE1369-042A-57C5-2F93-72E1941BE5CB}"/>
              </a:ext>
            </a:extLst>
          </p:cNvPr>
          <p:cNvSpPr/>
          <p:nvPr/>
        </p:nvSpPr>
        <p:spPr>
          <a:xfrm>
            <a:off x="828724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F85C517-3587-66CB-489C-6254955452D0}"/>
              </a:ext>
            </a:extLst>
          </p:cNvPr>
          <p:cNvSpPr/>
          <p:nvPr/>
        </p:nvSpPr>
        <p:spPr>
          <a:xfrm>
            <a:off x="497895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E7E630E-50FD-4670-2866-E25A5588C080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E67D9A10-63A8-ED0C-9DF1-9B75864B3F8F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C7BE807F-D8F8-D3AA-F4D1-BC74730FE48B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57656F0-30F1-9BC5-E7F7-58BACA197F48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D2B34FE-490D-22D9-FE9C-DBD7B1F739B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BCC378-FE23-E28B-8597-C8447166A54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512310C-5EAF-1CE1-CC72-277A0A2DAF4E}"/>
              </a:ext>
            </a:extLst>
          </p:cNvPr>
          <p:cNvSpPr/>
          <p:nvPr/>
        </p:nvSpPr>
        <p:spPr>
          <a:xfrm>
            <a:off x="1436035" y="1412206"/>
            <a:ext cx="9319929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Indiquer la solution la plus acide parmi les solutions suivantes:</a:t>
            </a:r>
          </a:p>
          <a:p>
            <a:r>
              <a:rPr lang="fr-FR" sz="2400" b="1" dirty="0">
                <a:cs typeface="Calibri" pitchFamily="34" charset="0"/>
              </a:rPr>
              <a:t>Jus de citron pH = 2.</a:t>
            </a:r>
          </a:p>
          <a:p>
            <a:r>
              <a:rPr lang="fr-FR" sz="2400" b="1" dirty="0">
                <a:cs typeface="Calibri" pitchFamily="34" charset="0"/>
              </a:rPr>
              <a:t>Vinaigre pH = 4.</a:t>
            </a:r>
          </a:p>
          <a:p>
            <a:r>
              <a:rPr lang="fr-FR" sz="2400" b="1" dirty="0">
                <a:cs typeface="Calibri" pitchFamily="34" charset="0"/>
              </a:rPr>
              <a:t>Jus de tomate pH= 3,6.</a:t>
            </a:r>
          </a:p>
        </p:txBody>
      </p:sp>
    </p:spTree>
    <p:extLst>
      <p:ext uri="{BB962C8B-B14F-4D97-AF65-F5344CB8AC3E}">
        <p14:creationId xmlns:p14="http://schemas.microsoft.com/office/powerpoint/2010/main" val="1968535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73686-3B98-0093-B003-F30C5FE2F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365A39D-7F06-3243-3523-726E3743AC60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donne un feedback  adéquat.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2518B3F5-1879-5554-A940-DB4DE161068D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Plus le pH est petit, plus la solution est acide </a:t>
            </a:r>
            <a:r>
              <a:rPr lang="fr-FR" dirty="0"/>
              <a:t>, donc c’est le jus de citron.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59560BF-728D-B551-9DAD-FDEEC3F33C6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0EA0D1B6-F06A-869D-DADE-DCA3DEF0BC60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79EB2C1C-BE63-E9F6-21D9-F8FAF54DE685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69225B90-69E7-92B6-C28D-2A6E77AF1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76307" y="4068991"/>
            <a:ext cx="684830" cy="684830"/>
          </a:xfrm>
          <a:prstGeom prst="rect">
            <a:avLst/>
          </a:prstGeom>
        </p:spPr>
      </p:pic>
      <p:pic>
        <p:nvPicPr>
          <p:cNvPr id="6" name="Image 8">
            <a:extLst>
              <a:ext uri="{FF2B5EF4-FFF2-40B4-BE49-F238E27FC236}">
                <a16:creationId xmlns:a16="http://schemas.microsoft.com/office/drawing/2014/main" id="{92BDBA4C-5FCB-257A-8133-184A2B635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1114F7E-B891-DF67-B43E-F1A904CAA4E9}"/>
              </a:ext>
            </a:extLst>
          </p:cNvPr>
          <p:cNvSpPr/>
          <p:nvPr/>
        </p:nvSpPr>
        <p:spPr>
          <a:xfrm>
            <a:off x="2188986" y="352766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Jus de citron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E22AAD0-CD63-714B-94BF-E8647C9CCCE7}"/>
              </a:ext>
            </a:extLst>
          </p:cNvPr>
          <p:cNvSpPr/>
          <p:nvPr/>
        </p:nvSpPr>
        <p:spPr>
          <a:xfrm>
            <a:off x="1743908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1009D17-7D81-1F63-433C-7B2DFFAA99FC}"/>
              </a:ext>
            </a:extLst>
          </p:cNvPr>
          <p:cNvSpPr/>
          <p:nvPr/>
        </p:nvSpPr>
        <p:spPr>
          <a:xfrm>
            <a:off x="8824713" y="3526590"/>
            <a:ext cx="225445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Jus de tomate 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7A93971-6C8F-72BF-D301-7376990C02AA}"/>
              </a:ext>
            </a:extLst>
          </p:cNvPr>
          <p:cNvSpPr/>
          <p:nvPr/>
        </p:nvSpPr>
        <p:spPr>
          <a:xfrm>
            <a:off x="5410954" y="3527666"/>
            <a:ext cx="187376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Vinaigre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0EA9898-A17C-CB9F-73A1-54BC104F52F4}"/>
              </a:ext>
            </a:extLst>
          </p:cNvPr>
          <p:cNvSpPr/>
          <p:nvPr/>
        </p:nvSpPr>
        <p:spPr>
          <a:xfrm>
            <a:off x="828724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7F3AFF4-D24B-B8D8-E8A6-4D2E2AA92662}"/>
              </a:ext>
            </a:extLst>
          </p:cNvPr>
          <p:cNvSpPr/>
          <p:nvPr/>
        </p:nvSpPr>
        <p:spPr>
          <a:xfrm>
            <a:off x="4978955" y="352766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2B556C-350E-43DA-2EC5-6555870BE8CA}"/>
              </a:ext>
            </a:extLst>
          </p:cNvPr>
          <p:cNvSpPr/>
          <p:nvPr/>
        </p:nvSpPr>
        <p:spPr>
          <a:xfrm>
            <a:off x="1436035" y="1412206"/>
            <a:ext cx="9319929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Indiquer la solution la plus acide parmi les solutions suivantes:</a:t>
            </a:r>
          </a:p>
          <a:p>
            <a:r>
              <a:rPr lang="fr-FR" sz="2400" b="1" dirty="0">
                <a:cs typeface="Calibri" pitchFamily="34" charset="0"/>
              </a:rPr>
              <a:t>Jus de citron pH = 2.</a:t>
            </a:r>
          </a:p>
          <a:p>
            <a:r>
              <a:rPr lang="fr-FR" sz="2400" b="1" dirty="0">
                <a:cs typeface="Calibri" pitchFamily="34" charset="0"/>
              </a:rPr>
              <a:t>Vinaigre pH = 4.</a:t>
            </a:r>
          </a:p>
          <a:p>
            <a:r>
              <a:rPr lang="fr-FR" sz="2400" b="1" dirty="0">
                <a:cs typeface="Calibri" pitchFamily="34" charset="0"/>
              </a:rPr>
              <a:t>Jus de tomate pH= 3,6.</a:t>
            </a:r>
          </a:p>
        </p:txBody>
      </p:sp>
    </p:spTree>
    <p:extLst>
      <p:ext uri="{BB962C8B-B14F-4D97-AF65-F5344CB8AC3E}">
        <p14:creationId xmlns:p14="http://schemas.microsoft.com/office/powerpoint/2010/main" val="1328381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5B390-4022-322F-5782-3A5F8BDDC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31F5EBE-0379-EAAA-380D-2B477A0DD5B6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4D8E7356-53B2-623C-C7D6-818E976B2146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6DE5C4D-8070-CD22-BF43-575128BC8EB5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06CAD6EB-0C03-A8A7-09B9-D5DF5807F254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DC2DB2EF-B647-B1B6-0A92-1A695A6F0EA0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828A1ED-9CEB-5B18-114E-3D98D0726887}"/>
              </a:ext>
            </a:extLst>
          </p:cNvPr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6588182-9B5E-3362-F4DD-85F6CA79EDE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77FE12-89A7-C446-8A7E-DF6A498E7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F59D79B0-8B7A-645D-306F-2DA5C60E6408}"/>
              </a:ext>
            </a:extLst>
          </p:cNvPr>
          <p:cNvGrpSpPr/>
          <p:nvPr/>
        </p:nvGrpSpPr>
        <p:grpSpPr>
          <a:xfrm>
            <a:off x="1609458" y="1258854"/>
            <a:ext cx="9469714" cy="2700812"/>
            <a:chOff x="1609458" y="1258854"/>
            <a:chExt cx="9469714" cy="2700812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084B231-2230-8050-8E41-62245009BA1B}"/>
                </a:ext>
              </a:extLst>
            </p:cNvPr>
            <p:cNvSpPr/>
            <p:nvPr/>
          </p:nvSpPr>
          <p:spPr>
            <a:xfrm>
              <a:off x="2188986" y="3527666"/>
              <a:ext cx="1976613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noProof="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B0743E8-E2CB-6E72-D34F-071EACD93249}"/>
                </a:ext>
              </a:extLst>
            </p:cNvPr>
            <p:cNvSpPr/>
            <p:nvPr/>
          </p:nvSpPr>
          <p:spPr>
            <a:xfrm>
              <a:off x="1743908" y="352766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E804D8C6-1BA8-E6D4-77F9-6A75A833A31D}"/>
                </a:ext>
              </a:extLst>
            </p:cNvPr>
            <p:cNvSpPr/>
            <p:nvPr/>
          </p:nvSpPr>
          <p:spPr>
            <a:xfrm>
              <a:off x="8824713" y="3526590"/>
              <a:ext cx="2254459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3</a:t>
              </a:r>
              <a:endParaRPr lang="fr-FR" sz="2400" noProof="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0964C661-2C42-F109-F68F-162ED7D6F833}"/>
                </a:ext>
              </a:extLst>
            </p:cNvPr>
            <p:cNvSpPr/>
            <p:nvPr/>
          </p:nvSpPr>
          <p:spPr>
            <a:xfrm>
              <a:off x="5410954" y="3527666"/>
              <a:ext cx="1873765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noProof="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D6B22F0-D4EA-94AB-3E18-C57C88630793}"/>
                </a:ext>
              </a:extLst>
            </p:cNvPr>
            <p:cNvSpPr/>
            <p:nvPr/>
          </p:nvSpPr>
          <p:spPr>
            <a:xfrm>
              <a:off x="8287245" y="352766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B05F16B-F4A6-C905-99FA-8ABD0EC532E9}"/>
                </a:ext>
              </a:extLst>
            </p:cNvPr>
            <p:cNvSpPr/>
            <p:nvPr/>
          </p:nvSpPr>
          <p:spPr>
            <a:xfrm>
              <a:off x="4978955" y="352766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A11CEF8-91C0-0E54-6C5D-B7412977BEE2}"/>
                </a:ext>
              </a:extLst>
            </p:cNvPr>
            <p:cNvSpPr/>
            <p:nvPr/>
          </p:nvSpPr>
          <p:spPr>
            <a:xfrm>
              <a:off x="1609458" y="1258854"/>
              <a:ext cx="9319929" cy="156966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>
                  <a:cs typeface="Calibri" pitchFamily="34" charset="0"/>
                </a:rPr>
                <a:t>Indiquer la solution la plus basique parmi les solutions suivantes:</a:t>
              </a:r>
            </a:p>
            <a:p>
              <a:r>
                <a:rPr lang="fr-FR" sz="2400" b="1" dirty="0">
                  <a:cs typeface="Calibri" pitchFamily="34" charset="0"/>
                </a:rPr>
                <a:t>Solution 1. Eau de javel pH = 12 </a:t>
              </a:r>
            </a:p>
            <a:p>
              <a:r>
                <a:rPr lang="fr-FR" sz="2400" b="1" dirty="0">
                  <a:cs typeface="Calibri" pitchFamily="34" charset="0"/>
                </a:rPr>
                <a:t>Solution 2. Solution d’ammoniaque pH = 11</a:t>
              </a:r>
            </a:p>
            <a:p>
              <a:r>
                <a:rPr lang="fr-FR" sz="2400" b="1" dirty="0">
                  <a:cs typeface="Calibri" pitchFamily="34" charset="0"/>
                </a:rPr>
                <a:t>Solution 3. Savon liquide pH = 9.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16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FF1B1-7844-0825-2DD4-04BB8612A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083DCB0-3EB3-9F90-2C47-865F693F3BDB}"/>
              </a:ext>
            </a:extLst>
          </p:cNvPr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évoque les dangers d’utiliser une base avec un pH grand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2A0625ED-8E69-6E7C-5AB6-38DFCAEEB879}"/>
              </a:ext>
            </a:extLst>
          </p:cNvPr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Plus le pH est grand, plus la solution est basique. </a:t>
            </a:r>
          </a:p>
        </p:txBody>
      </p:sp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C67F8C2D-65B9-9C5B-2101-BA61C83F4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4877" y="4152118"/>
            <a:ext cx="684830" cy="684830"/>
          </a:xfrm>
          <a:prstGeom prst="rect">
            <a:avLst/>
          </a:prstGeom>
        </p:spPr>
      </p:pic>
      <p:pic>
        <p:nvPicPr>
          <p:cNvPr id="6" name="Image 8">
            <a:extLst>
              <a:ext uri="{FF2B5EF4-FFF2-40B4-BE49-F238E27FC236}">
                <a16:creationId xmlns:a16="http://schemas.microsoft.com/office/drawing/2014/main" id="{A686E855-BC28-EB67-A6D0-D2B00B5F3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85EDC9D-74C1-DE64-E746-28486ADA3A6F}"/>
              </a:ext>
            </a:extLst>
          </p:cNvPr>
          <p:cNvGrpSpPr/>
          <p:nvPr/>
        </p:nvGrpSpPr>
        <p:grpSpPr>
          <a:xfrm>
            <a:off x="1743908" y="3526590"/>
            <a:ext cx="9335264" cy="433076"/>
            <a:chOff x="1743908" y="3526590"/>
            <a:chExt cx="9335264" cy="433076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92BA0A4-41B3-FB04-641F-5D8E556D3B50}"/>
                </a:ext>
              </a:extLst>
            </p:cNvPr>
            <p:cNvSpPr/>
            <p:nvPr/>
          </p:nvSpPr>
          <p:spPr>
            <a:xfrm>
              <a:off x="2188986" y="3527666"/>
              <a:ext cx="1976613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noProof="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0702E77-357A-A85C-C760-18C5E44B7C5F}"/>
                </a:ext>
              </a:extLst>
            </p:cNvPr>
            <p:cNvSpPr/>
            <p:nvPr/>
          </p:nvSpPr>
          <p:spPr>
            <a:xfrm>
              <a:off x="1743908" y="352766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78D978B-F080-59BB-99F0-943DBE211DC6}"/>
                </a:ext>
              </a:extLst>
            </p:cNvPr>
            <p:cNvSpPr/>
            <p:nvPr/>
          </p:nvSpPr>
          <p:spPr>
            <a:xfrm>
              <a:off x="8824713" y="3526590"/>
              <a:ext cx="2254459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3</a:t>
              </a:r>
              <a:endParaRPr lang="fr-FR" sz="2400" noProof="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E2EA7E7-6D20-E5EA-4567-B45E5D7007A0}"/>
                </a:ext>
              </a:extLst>
            </p:cNvPr>
            <p:cNvSpPr/>
            <p:nvPr/>
          </p:nvSpPr>
          <p:spPr>
            <a:xfrm>
              <a:off x="5410954" y="3527666"/>
              <a:ext cx="1873765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noProof="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62B746A-9E0D-97C6-2ED1-8C3307AC59FB}"/>
                </a:ext>
              </a:extLst>
            </p:cNvPr>
            <p:cNvSpPr/>
            <p:nvPr/>
          </p:nvSpPr>
          <p:spPr>
            <a:xfrm>
              <a:off x="8287245" y="352766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01CB33F-5BC6-3E3B-BC5A-1AEECA133B32}"/>
                </a:ext>
              </a:extLst>
            </p:cNvPr>
            <p:cNvSpPr/>
            <p:nvPr/>
          </p:nvSpPr>
          <p:spPr>
            <a:xfrm>
              <a:off x="4978955" y="352766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F4F1B6E-18DA-48CC-9DB1-DD87F65E3591}"/>
              </a:ext>
            </a:extLst>
          </p:cNvPr>
          <p:cNvSpPr/>
          <p:nvPr/>
        </p:nvSpPr>
        <p:spPr>
          <a:xfrm>
            <a:off x="1609458" y="1258854"/>
            <a:ext cx="9319929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itchFamily="34" charset="0"/>
              </a:rPr>
              <a:t>Indiquer la solution la plus basique parmi les solutions suivantes:</a:t>
            </a:r>
          </a:p>
          <a:p>
            <a:r>
              <a:rPr lang="fr-FR" sz="2400" b="1" dirty="0">
                <a:cs typeface="Calibri" pitchFamily="34" charset="0"/>
              </a:rPr>
              <a:t>Solution 1. Eau de javel pH = 12 </a:t>
            </a:r>
          </a:p>
          <a:p>
            <a:r>
              <a:rPr lang="fr-FR" sz="2400" b="1" dirty="0">
                <a:cs typeface="Calibri" pitchFamily="34" charset="0"/>
              </a:rPr>
              <a:t>Solution 2. Solution d’ammoniaque pH = 11</a:t>
            </a:r>
          </a:p>
          <a:p>
            <a:r>
              <a:rPr lang="fr-FR" sz="2400" b="1" dirty="0">
                <a:cs typeface="Calibri" pitchFamily="34" charset="0"/>
              </a:rPr>
              <a:t>Solution 3. Savon liquide pH = 9.</a:t>
            </a:r>
          </a:p>
        </p:txBody>
      </p:sp>
    </p:spTree>
    <p:extLst>
      <p:ext uri="{BB962C8B-B14F-4D97-AF65-F5344CB8AC3E}">
        <p14:creationId xmlns:p14="http://schemas.microsoft.com/office/powerpoint/2010/main" val="2719860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B29C27-6F1C-1E1D-09A6-EF131B224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709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vous montrer comment mener une investigation expérimentale.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présente les supports. Il explique les nouvelles notions « dilution ».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à coins arrondis 5">
            <a:extLst>
              <a:ext uri="{FF2B5EF4-FFF2-40B4-BE49-F238E27FC236}">
                <a16:creationId xmlns:a16="http://schemas.microsoft.com/office/drawing/2014/main" id="{0A2B2990-112C-CFA4-6C44-39DD2AEBB3C9}"/>
              </a:ext>
            </a:extLst>
          </p:cNvPr>
          <p:cNvSpPr/>
          <p:nvPr/>
        </p:nvSpPr>
        <p:spPr>
          <a:xfrm>
            <a:off x="340469" y="147225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7137A6-AB7A-A93D-EF4E-11A727406F3F}"/>
              </a:ext>
            </a:extLst>
          </p:cNvPr>
          <p:cNvSpPr txBox="1"/>
          <p:nvPr/>
        </p:nvSpPr>
        <p:spPr>
          <a:xfrm>
            <a:off x="431909" y="1979358"/>
            <a:ext cx="4495691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Amine a remarqué sur l’étiquette d’un flacon d’acide chlorhydrique qu’il s’agit d’un produit </a:t>
            </a:r>
            <a:r>
              <a:rPr lang="fr-FR" sz="2800" b="1" dirty="0"/>
              <a:t>dangereux </a:t>
            </a:r>
            <a:r>
              <a:rPr lang="fr-FR" sz="2800" dirty="0"/>
              <a:t>à ne pas utiliser sans </a:t>
            </a:r>
            <a:r>
              <a:rPr lang="fr-FR" sz="2800" b="1" dirty="0"/>
              <a:t>le diluer </a:t>
            </a:r>
            <a:r>
              <a:rPr lang="fr-FR" sz="2800" dirty="0"/>
              <a:t>en ajoutant de l’eau.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0F743E0-E398-77C7-7224-19F9D50CD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 b="266"/>
          <a:stretch>
            <a:fillRect/>
          </a:stretch>
        </p:blipFill>
        <p:spPr>
          <a:xfrm>
            <a:off x="5247010" y="1111045"/>
            <a:ext cx="6513081" cy="427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7490C-0969-5805-0C49-B663BA49B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39E0F2-3CD0-CCFC-D597-CE83C9EB0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Avant de commencer mon investigation , je pose la question scientifique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FF700B-18F8-EB64-9BB2-8860E09540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question scientifique posée.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875212EA-A4D6-68BD-4F7C-EA7EF034B6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à coins arrondis 5">
            <a:extLst>
              <a:ext uri="{FF2B5EF4-FFF2-40B4-BE49-F238E27FC236}">
                <a16:creationId xmlns:a16="http://schemas.microsoft.com/office/drawing/2014/main" id="{A0343F5A-85F9-EB9D-06F4-C5AF7EA7BE26}"/>
              </a:ext>
            </a:extLst>
          </p:cNvPr>
          <p:cNvSpPr/>
          <p:nvPr/>
        </p:nvSpPr>
        <p:spPr>
          <a:xfrm>
            <a:off x="340469" y="147225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9A85CA-BF51-19C3-3242-8F8157C4AC82}"/>
              </a:ext>
            </a:extLst>
          </p:cNvPr>
          <p:cNvSpPr txBox="1"/>
          <p:nvPr/>
        </p:nvSpPr>
        <p:spPr>
          <a:xfrm>
            <a:off x="431909" y="1979358"/>
            <a:ext cx="10875428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dirty="0"/>
              <a:t>Amine a remarqué sur l’étiquette d’un flacon d’acide chlorhydrique qu’il s’agit d’un produit </a:t>
            </a:r>
            <a:r>
              <a:rPr lang="fr-FR" sz="2800" b="1" dirty="0"/>
              <a:t>dangereux </a:t>
            </a:r>
            <a:r>
              <a:rPr lang="fr-FR" sz="2800" dirty="0"/>
              <a:t>à ne pas utiliser sans </a:t>
            </a:r>
            <a:r>
              <a:rPr lang="fr-FR" sz="2800" b="1" dirty="0"/>
              <a:t>le diluer </a:t>
            </a:r>
            <a:r>
              <a:rPr lang="fr-FR" sz="2800" dirty="0"/>
              <a:t>en ajoutant de l’eau.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AB50D6-1867-DA4C-56F9-42526B2EEBD6}"/>
              </a:ext>
            </a:extLst>
          </p:cNvPr>
          <p:cNvSpPr txBox="1"/>
          <p:nvPr/>
        </p:nvSpPr>
        <p:spPr>
          <a:xfrm>
            <a:off x="533508" y="3574478"/>
            <a:ext cx="1130289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i="1" dirty="0"/>
              <a:t>Comment varie le pH si je dilue la solution d’acide chlorhydrique?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7C1440-68D8-CD2C-1820-DCD6B1D1B1B5}"/>
              </a:ext>
            </a:extLst>
          </p:cNvPr>
          <p:cNvSpPr/>
          <p:nvPr/>
        </p:nvSpPr>
        <p:spPr>
          <a:xfrm>
            <a:off x="4801395" y="4584381"/>
            <a:ext cx="2889725" cy="1955325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sz="2400" dirty="0"/>
              <a:t>Si le pH augmente, l’acidité diminue et inversement </a:t>
            </a:r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756DE592-620A-D4A1-252E-8F14CD3CD6CA}"/>
              </a:ext>
            </a:extLst>
          </p:cNvPr>
          <p:cNvSpPr/>
          <p:nvPr/>
        </p:nvSpPr>
        <p:spPr>
          <a:xfrm>
            <a:off x="4526420" y="4213541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9906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771FB-3B1A-7B5D-0E43-3779C7FE8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61D196-AD70-2778-EB1E-92ECB905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Première étape: j’identifie les variables.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B18862CD-DB96-5CB0-4A25-FAA43641DC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DEB97E44-07C7-0F5A-7AF7-8D8F6549DD00}"/>
              </a:ext>
            </a:extLst>
          </p:cNvPr>
          <p:cNvSpPr/>
          <p:nvPr/>
        </p:nvSpPr>
        <p:spPr>
          <a:xfrm>
            <a:off x="528654" y="136251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CFDB7A27-562F-D271-171A-C7E8B0888344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Identifier les variables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E4C983-F371-DCE0-9CAE-2DAC0F42AA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la notion de variable indépendante et la variable dépendante. 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1CC6564-D15B-F176-7EAE-1B936250F6E5}"/>
              </a:ext>
            </a:extLst>
          </p:cNvPr>
          <p:cNvSpPr/>
          <p:nvPr/>
        </p:nvSpPr>
        <p:spPr>
          <a:xfrm>
            <a:off x="735273" y="2377729"/>
            <a:ext cx="83985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variable indépendante :…………………………………………………………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562789B-3C9C-430D-5275-41F3A304759C}"/>
              </a:ext>
            </a:extLst>
          </p:cNvPr>
          <p:cNvSpPr/>
          <p:nvPr/>
        </p:nvSpPr>
        <p:spPr>
          <a:xfrm>
            <a:off x="735273" y="4308129"/>
            <a:ext cx="83985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variable dépendante :…………………………………………………………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DEC747-13E5-3F9D-80C1-E2DA840EA73B}"/>
              </a:ext>
            </a:extLst>
          </p:cNvPr>
          <p:cNvSpPr txBox="1"/>
          <p:nvPr/>
        </p:nvSpPr>
        <p:spPr>
          <a:xfrm>
            <a:off x="4385004" y="2317736"/>
            <a:ext cx="3089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Volume d’eau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B66DF95-3543-798B-72A3-5DE7159AF963}"/>
              </a:ext>
            </a:extLst>
          </p:cNvPr>
          <p:cNvSpPr txBox="1"/>
          <p:nvPr/>
        </p:nvSpPr>
        <p:spPr>
          <a:xfrm>
            <a:off x="4385004" y="4247458"/>
            <a:ext cx="898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pH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B46BD23-4A01-920C-7290-9A068EE1C41C}"/>
              </a:ext>
            </a:extLst>
          </p:cNvPr>
          <p:cNvSpPr txBox="1"/>
          <p:nvPr/>
        </p:nvSpPr>
        <p:spPr>
          <a:xfrm>
            <a:off x="4084320" y="2885440"/>
            <a:ext cx="50494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C’est la variable qu’on fait varier.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6A48D80-E5E3-8661-D5FB-ABFB8C4B565D}"/>
              </a:ext>
            </a:extLst>
          </p:cNvPr>
          <p:cNvSpPr txBox="1"/>
          <p:nvPr/>
        </p:nvSpPr>
        <p:spPr>
          <a:xfrm>
            <a:off x="4197807" y="4845505"/>
            <a:ext cx="50494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C’est la variable qu’on mesure. </a:t>
            </a:r>
          </a:p>
        </p:txBody>
      </p:sp>
    </p:spTree>
    <p:extLst>
      <p:ext uri="{BB962C8B-B14F-4D97-AF65-F5344CB8AC3E}">
        <p14:creationId xmlns:p14="http://schemas.microsoft.com/office/powerpoint/2010/main" val="110930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4FBD9-C0DF-2AF7-7B01-CDF4592A3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5DF39C-0EBE-6C04-D61F-64F32F7D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Deuxième étape: j’émets une hypothèse.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C343E6A2-4472-DDD5-A3B0-AF32E7A4D2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4570C783-78B8-CBF2-E868-281B397709EA}"/>
              </a:ext>
            </a:extLst>
          </p:cNvPr>
          <p:cNvSpPr/>
          <p:nvPr/>
        </p:nvSpPr>
        <p:spPr>
          <a:xfrm>
            <a:off x="406734" y="1318565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9123A15D-E2AB-2714-737C-03AD1C7A138D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2. </a:t>
            </a:r>
            <a:r>
              <a:rPr lang="fr-FR" sz="2400" kern="0" dirty="0">
                <a:solidFill>
                  <a:srgbClr val="231F20"/>
                </a:solidFill>
              </a:rPr>
              <a:t>Émettre une hypothèse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587E3BC-C483-0676-F844-02DDE6775E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l’hypothèse est une réponse provisoire à une question scientifique et que l’on cherche à la confirmer ou à l’infirmer.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371BCC-F9D0-0676-2680-271B64831136}"/>
              </a:ext>
            </a:extLst>
          </p:cNvPr>
          <p:cNvSpPr/>
          <p:nvPr/>
        </p:nvSpPr>
        <p:spPr>
          <a:xfrm>
            <a:off x="1771593" y="3499488"/>
            <a:ext cx="839850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……………………… l’acide, alors son pH………………………………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DBD122-2703-92AB-AB2D-3269041EB75D}"/>
              </a:ext>
            </a:extLst>
          </p:cNvPr>
          <p:cNvSpPr txBox="1"/>
          <p:nvPr/>
        </p:nvSpPr>
        <p:spPr>
          <a:xfrm>
            <a:off x="2485084" y="3429000"/>
            <a:ext cx="137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on dilue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2E07DC-671A-EB25-CC40-21A9086B13DF}"/>
              </a:ext>
            </a:extLst>
          </p:cNvPr>
          <p:cNvSpPr txBox="1"/>
          <p:nvPr/>
        </p:nvSpPr>
        <p:spPr>
          <a:xfrm>
            <a:off x="6914375" y="3439784"/>
            <a:ext cx="1881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diminue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7A2346CA-D7F0-598D-866B-E12543685D57}"/>
              </a:ext>
            </a:extLst>
          </p:cNvPr>
          <p:cNvGrpSpPr/>
          <p:nvPr/>
        </p:nvGrpSpPr>
        <p:grpSpPr>
          <a:xfrm>
            <a:off x="1464475" y="3931488"/>
            <a:ext cx="3416934" cy="1218830"/>
            <a:chOff x="1322235" y="2901504"/>
            <a:chExt cx="3416934" cy="1218830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CC06AEE-F7F4-7EF9-3B63-CCADE2D7B13A}"/>
                </a:ext>
              </a:extLst>
            </p:cNvPr>
            <p:cNvSpPr txBox="1"/>
            <p:nvPr/>
          </p:nvSpPr>
          <p:spPr>
            <a:xfrm>
              <a:off x="1322235" y="3658669"/>
              <a:ext cx="3416934" cy="4616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 la variable indépendante </a:t>
              </a:r>
            </a:p>
          </p:txBody>
        </p: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C2504B20-BADF-9D84-8464-E4004D6EC86A}"/>
                </a:ext>
              </a:extLst>
            </p:cNvPr>
            <p:cNvCxnSpPr>
              <a:stCxn id="8" idx="0"/>
            </p:cNvCxnSpPr>
            <p:nvPr/>
          </p:nvCxnSpPr>
          <p:spPr>
            <a:xfrm flipV="1">
              <a:off x="3030702" y="2901504"/>
              <a:ext cx="0" cy="7571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C40A13F-1AC5-9BEA-D0F9-D8420F4CA2E4}"/>
              </a:ext>
            </a:extLst>
          </p:cNvPr>
          <p:cNvGrpSpPr/>
          <p:nvPr/>
        </p:nvGrpSpPr>
        <p:grpSpPr>
          <a:xfrm>
            <a:off x="6019209" y="3923466"/>
            <a:ext cx="3416934" cy="1218830"/>
            <a:chOff x="5985675" y="2953373"/>
            <a:chExt cx="3416934" cy="121883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E3AA70E-C89F-406C-4E3F-EA8095F8782B}"/>
                </a:ext>
              </a:extLst>
            </p:cNvPr>
            <p:cNvSpPr txBox="1"/>
            <p:nvPr/>
          </p:nvSpPr>
          <p:spPr>
            <a:xfrm>
              <a:off x="5985675" y="3710538"/>
              <a:ext cx="3416934" cy="46166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 la variable dépendante </a:t>
              </a:r>
            </a:p>
          </p:txBody>
        </p: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0DA5A921-FBD1-DDE4-A5D9-270D88AB1B73}"/>
                </a:ext>
              </a:extLst>
            </p:cNvPr>
            <p:cNvCxnSpPr>
              <a:stCxn id="13" idx="0"/>
            </p:cNvCxnSpPr>
            <p:nvPr/>
          </p:nvCxnSpPr>
          <p:spPr>
            <a:xfrm flipV="1">
              <a:off x="7694142" y="2953373"/>
              <a:ext cx="0" cy="7571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CD6527-AED3-1E0B-FD67-B5CA07B8FF57}"/>
              </a:ext>
            </a:extLst>
          </p:cNvPr>
          <p:cNvGrpSpPr/>
          <p:nvPr/>
        </p:nvGrpSpPr>
        <p:grpSpPr>
          <a:xfrm>
            <a:off x="1464475" y="1973113"/>
            <a:ext cx="3416934" cy="1455887"/>
            <a:chOff x="1464475" y="1973113"/>
            <a:chExt cx="3416934" cy="1455887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5168289-053D-3D0D-CF12-A5C5EB6AB14A}"/>
                </a:ext>
              </a:extLst>
            </p:cNvPr>
            <p:cNvSpPr txBox="1"/>
            <p:nvPr/>
          </p:nvSpPr>
          <p:spPr>
            <a:xfrm>
              <a:off x="1464475" y="1973113"/>
              <a:ext cx="3416934" cy="83099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On dilue = on ajoute un volume d’eau</a:t>
              </a:r>
            </a:p>
          </p:txBody>
        </p: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C9AF1005-BE9B-2FA6-9020-0B3908CCB15A}"/>
                </a:ext>
              </a:extLst>
            </p:cNvPr>
            <p:cNvCxnSpPr>
              <a:stCxn id="18" idx="2"/>
              <a:endCxn id="6" idx="0"/>
            </p:cNvCxnSpPr>
            <p:nvPr/>
          </p:nvCxnSpPr>
          <p:spPr>
            <a:xfrm>
              <a:off x="3172942" y="2804110"/>
              <a:ext cx="0" cy="62489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6650696-8377-EF55-8B2D-2C818FF59D99}"/>
              </a:ext>
            </a:extLst>
          </p:cNvPr>
          <p:cNvGrpSpPr/>
          <p:nvPr/>
        </p:nvGrpSpPr>
        <p:grpSpPr>
          <a:xfrm>
            <a:off x="6019209" y="2044183"/>
            <a:ext cx="3416934" cy="1455887"/>
            <a:chOff x="1464475" y="1973113"/>
            <a:chExt cx="3416934" cy="1455887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7D68381-F6A4-43F7-3E9D-CA5096F47468}"/>
                </a:ext>
              </a:extLst>
            </p:cNvPr>
            <p:cNvSpPr txBox="1"/>
            <p:nvPr/>
          </p:nvSpPr>
          <p:spPr>
            <a:xfrm>
              <a:off x="1464475" y="1973113"/>
              <a:ext cx="3416934" cy="83099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On écrit diminue ou augmente</a:t>
              </a:r>
            </a:p>
          </p:txBody>
        </p: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52291715-7DAD-849B-4543-5FEB681FD711}"/>
                </a:ext>
              </a:extLst>
            </p:cNvPr>
            <p:cNvCxnSpPr>
              <a:stCxn id="26" idx="2"/>
            </p:cNvCxnSpPr>
            <p:nvPr/>
          </p:nvCxnSpPr>
          <p:spPr>
            <a:xfrm>
              <a:off x="3172942" y="2804110"/>
              <a:ext cx="0" cy="62489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291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0E241-1E25-2578-994E-496ABBAD9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3804DB-5FBF-4497-8127-854EA0070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Troisième étape: je verse dans 4 béchers des volumes différents d’eau (10mL, 20mL, 30mL et 40mL). J’ajoute le même volume de l’acide et je mesure le pH des 4 solutions.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24FB684-0224-FA99-CD9D-9EEDD96F05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6AC52704-19E8-683D-8C39-2A75DE0BA6B7}"/>
              </a:ext>
            </a:extLst>
          </p:cNvPr>
          <p:cNvSpPr/>
          <p:nvPr/>
        </p:nvSpPr>
        <p:spPr>
          <a:xfrm>
            <a:off x="528654" y="136251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BA62E185-787B-E32C-A501-726A54F2F203}"/>
              </a:ext>
            </a:extLst>
          </p:cNvPr>
          <p:cNvSpPr/>
          <p:nvPr/>
        </p:nvSpPr>
        <p:spPr>
          <a:xfrm>
            <a:off x="575152" y="134300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3. </a:t>
            </a:r>
            <a:r>
              <a:rPr lang="fr-FR" sz="2400" kern="0" dirty="0">
                <a:solidFill>
                  <a:srgbClr val="231F20"/>
                </a:solidFill>
              </a:rPr>
              <a:t>Mettre en ordre les étapes du protocole expérimental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3C4C03E-349F-33EB-5B38-B96D24E0CC6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40E35C-0EA2-947F-DBAC-87D09C248D8D}"/>
              </a:ext>
            </a:extLst>
          </p:cNvPr>
          <p:cNvSpPr/>
          <p:nvPr/>
        </p:nvSpPr>
        <p:spPr>
          <a:xfrm>
            <a:off x="1289029" y="5253944"/>
            <a:ext cx="670560" cy="47888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…..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14E9787-9276-43C3-A8FB-EEC2CCE06AC9}"/>
              </a:ext>
            </a:extLst>
          </p:cNvPr>
          <p:cNvSpPr/>
          <p:nvPr/>
        </p:nvSpPr>
        <p:spPr>
          <a:xfrm>
            <a:off x="3957320" y="5253944"/>
            <a:ext cx="670560" cy="47888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…..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889D689-269B-B464-C640-CB8C0D38EB7D}"/>
              </a:ext>
            </a:extLst>
          </p:cNvPr>
          <p:cNvSpPr/>
          <p:nvPr/>
        </p:nvSpPr>
        <p:spPr>
          <a:xfrm>
            <a:off x="6736080" y="5253944"/>
            <a:ext cx="670560" cy="47888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…..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5C31DE7-6A10-FC5D-57D4-E385C00B9266}"/>
              </a:ext>
            </a:extLst>
          </p:cNvPr>
          <p:cNvSpPr/>
          <p:nvPr/>
        </p:nvSpPr>
        <p:spPr>
          <a:xfrm>
            <a:off x="9293903" y="5253945"/>
            <a:ext cx="670560" cy="47888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…..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C4F0C94-90BE-BB46-C95F-8271F5F66E61}"/>
              </a:ext>
            </a:extLst>
          </p:cNvPr>
          <p:cNvSpPr txBox="1"/>
          <p:nvPr/>
        </p:nvSpPr>
        <p:spPr>
          <a:xfrm>
            <a:off x="6903509" y="5195571"/>
            <a:ext cx="513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B11708D-7891-6EDC-30B2-34E8E3657860}"/>
              </a:ext>
            </a:extLst>
          </p:cNvPr>
          <p:cNvSpPr txBox="1"/>
          <p:nvPr/>
        </p:nvSpPr>
        <p:spPr>
          <a:xfrm>
            <a:off x="1446298" y="5213304"/>
            <a:ext cx="513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99C1019-6CA8-2B9B-D2A7-89A4B0B0EB22}"/>
              </a:ext>
            </a:extLst>
          </p:cNvPr>
          <p:cNvSpPr txBox="1"/>
          <p:nvPr/>
        </p:nvSpPr>
        <p:spPr>
          <a:xfrm>
            <a:off x="9451172" y="5196534"/>
            <a:ext cx="513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CDFD5A-3866-0C2D-EF43-8A0A998E445E}"/>
              </a:ext>
            </a:extLst>
          </p:cNvPr>
          <p:cNvSpPr txBox="1"/>
          <p:nvPr/>
        </p:nvSpPr>
        <p:spPr>
          <a:xfrm>
            <a:off x="4108864" y="5229629"/>
            <a:ext cx="513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F6D01CE2-7B57-B7C3-A890-3E908370389E}"/>
              </a:ext>
            </a:extLst>
          </p:cNvPr>
          <p:cNvGrpSpPr/>
          <p:nvPr/>
        </p:nvGrpSpPr>
        <p:grpSpPr>
          <a:xfrm>
            <a:off x="575152" y="2118721"/>
            <a:ext cx="10950541" cy="2944770"/>
            <a:chOff x="575152" y="2118721"/>
            <a:chExt cx="10950541" cy="2944770"/>
          </a:xfrm>
        </p:grpSpPr>
        <p:pic>
          <p:nvPicPr>
            <p:cNvPr id="9" name="Image 8" descr="Une image contenant diagramme, capture d’écran, ligne, conception&#10;&#10;Le contenu généré par l’IA peut être incorrect.">
              <a:extLst>
                <a:ext uri="{FF2B5EF4-FFF2-40B4-BE49-F238E27FC236}">
                  <a16:creationId xmlns:a16="http://schemas.microsoft.com/office/drawing/2014/main" id="{550FA01F-4576-981D-1D5D-4C5542DA8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431" t="4414" r="2233" b="3227"/>
            <a:stretch>
              <a:fillRect/>
            </a:stretch>
          </p:blipFill>
          <p:spPr>
            <a:xfrm>
              <a:off x="575152" y="2118721"/>
              <a:ext cx="10950541" cy="2944770"/>
            </a:xfrm>
            <a:prstGeom prst="rect">
              <a:avLst/>
            </a:prstGeom>
          </p:spPr>
        </p:pic>
        <p:sp>
          <p:nvSpPr>
            <p:cNvPr id="10" name="Triangle rectangle 9">
              <a:extLst>
                <a:ext uri="{FF2B5EF4-FFF2-40B4-BE49-F238E27FC236}">
                  <a16:creationId xmlns:a16="http://schemas.microsoft.com/office/drawing/2014/main" id="{19BB5A1A-4C04-96C7-2642-44C9F86760F9}"/>
                </a:ext>
              </a:extLst>
            </p:cNvPr>
            <p:cNvSpPr/>
            <p:nvPr/>
          </p:nvSpPr>
          <p:spPr>
            <a:xfrm flipH="1" flipV="1">
              <a:off x="1681395" y="3003904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Triangle rectangle 9">
              <a:extLst>
                <a:ext uri="{FF2B5EF4-FFF2-40B4-BE49-F238E27FC236}">
                  <a16:creationId xmlns:a16="http://schemas.microsoft.com/office/drawing/2014/main" id="{4BECEF43-2CF7-4EF6-09AC-A2EB4002D129}"/>
                </a:ext>
              </a:extLst>
            </p:cNvPr>
            <p:cNvSpPr/>
            <p:nvPr/>
          </p:nvSpPr>
          <p:spPr>
            <a:xfrm flipH="1" flipV="1">
              <a:off x="4500795" y="3003904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riangle rectangle 9">
              <a:extLst>
                <a:ext uri="{FF2B5EF4-FFF2-40B4-BE49-F238E27FC236}">
                  <a16:creationId xmlns:a16="http://schemas.microsoft.com/office/drawing/2014/main" id="{5477C9D3-E06A-6E49-4E50-E7CD11EB0C2B}"/>
                </a:ext>
              </a:extLst>
            </p:cNvPr>
            <p:cNvSpPr/>
            <p:nvPr/>
          </p:nvSpPr>
          <p:spPr>
            <a:xfrm flipH="1" flipV="1">
              <a:off x="7491645" y="3003904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Triangle rectangle 9">
              <a:extLst>
                <a:ext uri="{FF2B5EF4-FFF2-40B4-BE49-F238E27FC236}">
                  <a16:creationId xmlns:a16="http://schemas.microsoft.com/office/drawing/2014/main" id="{5795B1D6-92AE-540D-D709-8F2006AC15E3}"/>
                </a:ext>
              </a:extLst>
            </p:cNvPr>
            <p:cNvSpPr/>
            <p:nvPr/>
          </p:nvSpPr>
          <p:spPr>
            <a:xfrm flipH="1" flipV="1">
              <a:off x="10244370" y="3003904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21638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A4FFE-BE45-88E5-ED37-21DA539F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BE9A09-21CD-091F-A76B-048F0350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Quatrième étape: je note et j’organise les résultats dans le tableau, puis je décris la variation du pH.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8D4961C0-457D-A5FC-5A69-1E70F73CE7B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A8FAC3AF-A34E-5FED-AE46-686361D889A8}"/>
              </a:ext>
            </a:extLst>
          </p:cNvPr>
          <p:cNvSpPr/>
          <p:nvPr/>
        </p:nvSpPr>
        <p:spPr>
          <a:xfrm>
            <a:off x="528654" y="1362510"/>
            <a:ext cx="1052542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7455C171-927F-2CE9-EBE8-C8230FFF36AA}"/>
              </a:ext>
            </a:extLst>
          </p:cNvPr>
          <p:cNvSpPr/>
          <p:nvPr/>
        </p:nvSpPr>
        <p:spPr>
          <a:xfrm>
            <a:off x="575152" y="1343007"/>
            <a:ext cx="1000586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4. </a:t>
            </a:r>
            <a:r>
              <a:rPr lang="fr-FR" sz="2400" kern="0" dirty="0">
                <a:solidFill>
                  <a:srgbClr val="231F20"/>
                </a:solidFill>
              </a:rPr>
              <a:t>Organiser les résultats dans le tableau.4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CC451A34-E41A-2144-C851-C569A141276D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027847841"/>
              </p:ext>
            </p:extLst>
          </p:nvPr>
        </p:nvGraphicFramePr>
        <p:xfrm>
          <a:off x="957262" y="2720658"/>
          <a:ext cx="10277475" cy="1740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495">
                  <a:extLst>
                    <a:ext uri="{9D8B030D-6E8A-4147-A177-3AD203B41FA5}">
                      <a16:colId xmlns:a16="http://schemas.microsoft.com/office/drawing/2014/main" val="2360602928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423203440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2657673816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2774131479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3361175424"/>
                    </a:ext>
                  </a:extLst>
                </a:gridCol>
              </a:tblGrid>
              <a:tr h="14954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Volume d’eau (</a:t>
                      </a:r>
                      <a:r>
                        <a:rPr lang="fr-FR" sz="2000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749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pH mesuré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 ……………………………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48126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175F850-3E94-6E07-17C2-04EE24CF1B87}"/>
              </a:ext>
            </a:extLst>
          </p:cNvPr>
          <p:cNvSpPr txBox="1"/>
          <p:nvPr/>
        </p:nvSpPr>
        <p:spPr>
          <a:xfrm>
            <a:off x="3854218" y="3590925"/>
            <a:ext cx="513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3BA3F3-E011-6B4D-204E-C69DDE723464}"/>
              </a:ext>
            </a:extLst>
          </p:cNvPr>
          <p:cNvSpPr txBox="1"/>
          <p:nvPr/>
        </p:nvSpPr>
        <p:spPr>
          <a:xfrm>
            <a:off x="5912145" y="3590924"/>
            <a:ext cx="823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3,3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12E29-8BAC-911A-3DAC-0CA71ADDEE14}"/>
              </a:ext>
            </a:extLst>
          </p:cNvPr>
          <p:cNvSpPr txBox="1"/>
          <p:nvPr/>
        </p:nvSpPr>
        <p:spPr>
          <a:xfrm>
            <a:off x="7875293" y="3559101"/>
            <a:ext cx="823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3,5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6DD0B08-6073-1584-C622-622DB1980260}"/>
              </a:ext>
            </a:extLst>
          </p:cNvPr>
          <p:cNvSpPr txBox="1"/>
          <p:nvPr/>
        </p:nvSpPr>
        <p:spPr>
          <a:xfrm>
            <a:off x="9838441" y="3559100"/>
            <a:ext cx="823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3,6</a:t>
            </a: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D4841D05-E217-E200-DA51-37EE2AEDB1A0}"/>
              </a:ext>
            </a:extLst>
          </p:cNvPr>
          <p:cNvSpPr/>
          <p:nvPr/>
        </p:nvSpPr>
        <p:spPr>
          <a:xfrm>
            <a:off x="3088640" y="4632960"/>
            <a:ext cx="7965440" cy="2898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747C520-3C46-E930-EC0F-C5AF39760EAC}"/>
              </a:ext>
            </a:extLst>
          </p:cNvPr>
          <p:cNvSpPr/>
          <p:nvPr/>
        </p:nvSpPr>
        <p:spPr>
          <a:xfrm>
            <a:off x="910023" y="5083635"/>
            <a:ext cx="10559084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on ajoute de l’eau à une solution d’acide chlorhydrique, plus son pH……………….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D57C269-0134-4CA0-CB2C-5F6A3CBB640E}"/>
              </a:ext>
            </a:extLst>
          </p:cNvPr>
          <p:cNvSpPr txBox="1"/>
          <p:nvPr/>
        </p:nvSpPr>
        <p:spPr>
          <a:xfrm>
            <a:off x="9903856" y="5033825"/>
            <a:ext cx="1697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augmente</a:t>
            </a:r>
          </a:p>
        </p:txBody>
      </p:sp>
    </p:spTree>
    <p:extLst>
      <p:ext uri="{BB962C8B-B14F-4D97-AF65-F5344CB8AC3E}">
        <p14:creationId xmlns:p14="http://schemas.microsoft.com/office/powerpoint/2010/main" val="257942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6" grpId="0" animBg="1"/>
      <p:bldP spid="17" grpId="0" animBg="1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D33FB-DC9B-B2D4-E49C-3193A4D0E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295497-4B8C-F28D-ED02-3F3C480C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Cinquième étape: je tire une conclusion à partir des résultats. Et je confirme ou infirme notre hypothèse.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626D5D1A-146D-0AB7-06E1-E8054233E4E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11127">
            <a:extLst>
              <a:ext uri="{FF2B5EF4-FFF2-40B4-BE49-F238E27FC236}">
                <a16:creationId xmlns:a16="http://schemas.microsoft.com/office/drawing/2014/main" id="{839AF38B-4C03-2B2D-3095-D8B4B47B6C1D}"/>
              </a:ext>
            </a:extLst>
          </p:cNvPr>
          <p:cNvSpPr/>
          <p:nvPr/>
        </p:nvSpPr>
        <p:spPr>
          <a:xfrm>
            <a:off x="528654" y="1362510"/>
            <a:ext cx="1052542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410">
            <a:extLst>
              <a:ext uri="{FF2B5EF4-FFF2-40B4-BE49-F238E27FC236}">
                <a16:creationId xmlns:a16="http://schemas.microsoft.com/office/drawing/2014/main" id="{791C6595-8A8E-220C-434F-836AD6F8A9EB}"/>
              </a:ext>
            </a:extLst>
          </p:cNvPr>
          <p:cNvSpPr/>
          <p:nvPr/>
        </p:nvSpPr>
        <p:spPr>
          <a:xfrm>
            <a:off x="575152" y="1343007"/>
            <a:ext cx="1000586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5. </a:t>
            </a:r>
            <a:r>
              <a:rPr lang="fr-FR" sz="2400" kern="0" dirty="0">
                <a:solidFill>
                  <a:srgbClr val="231F20"/>
                </a:solidFill>
              </a:rPr>
              <a:t>Tirer une conclusion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5A5744-8FDF-551C-644C-869934597D6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Inciter les élèves à formuler une conclusion.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77B485-7E24-7A48-F39B-F2CC311BDEDA}"/>
              </a:ext>
            </a:extLst>
          </p:cNvPr>
          <p:cNvSpPr/>
          <p:nvPr/>
        </p:nvSpPr>
        <p:spPr>
          <a:xfrm>
            <a:off x="1722332" y="2253504"/>
            <a:ext cx="7362342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</a:t>
            </a:r>
            <a:r>
              <a:rPr lang="fr-FR" sz="2400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on dilue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solution acide, plus son pH </a:t>
            </a:r>
            <a:r>
              <a:rPr lang="fr-FR" sz="2400" dirty="0">
                <a:solidFill>
                  <a:schemeClr val="tx1"/>
                </a:solidFill>
                <a:highlight>
                  <a:srgbClr val="00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augmente.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7E0E859-C0A4-499E-18E1-494553343273}"/>
              </a:ext>
            </a:extLst>
          </p:cNvPr>
          <p:cNvSpPr/>
          <p:nvPr/>
        </p:nvSpPr>
        <p:spPr>
          <a:xfrm>
            <a:off x="1659833" y="4413888"/>
            <a:ext cx="7508751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……………………… l’acide, alors son pH………………………………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4DE744E-9F06-EAE2-B1F1-9D0F58E1790C}"/>
              </a:ext>
            </a:extLst>
          </p:cNvPr>
          <p:cNvSpPr txBox="1"/>
          <p:nvPr/>
        </p:nvSpPr>
        <p:spPr>
          <a:xfrm>
            <a:off x="2373324" y="4343400"/>
            <a:ext cx="137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on dilue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FC795D8-925B-3322-4EB0-C952AB100D64}"/>
              </a:ext>
            </a:extLst>
          </p:cNvPr>
          <p:cNvSpPr txBox="1"/>
          <p:nvPr/>
        </p:nvSpPr>
        <p:spPr>
          <a:xfrm>
            <a:off x="6802615" y="4354184"/>
            <a:ext cx="1881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diminue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9C46ADD-6604-DD22-15DA-2D411A5D8756}"/>
              </a:ext>
            </a:extLst>
          </p:cNvPr>
          <p:cNvSpPr txBox="1"/>
          <p:nvPr/>
        </p:nvSpPr>
        <p:spPr>
          <a:xfrm>
            <a:off x="3266637" y="5374340"/>
            <a:ext cx="50494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Notre hypothèse est infirmée.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5896B6-C796-A997-4058-250EAFB35E66}"/>
              </a:ext>
            </a:extLst>
          </p:cNvPr>
          <p:cNvSpPr txBox="1"/>
          <p:nvPr/>
        </p:nvSpPr>
        <p:spPr>
          <a:xfrm>
            <a:off x="1659833" y="3617509"/>
            <a:ext cx="2739447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L’ hypothèse était: 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F301DC09-6F57-3FD9-4D96-4879CCDE8236}"/>
              </a:ext>
            </a:extLst>
          </p:cNvPr>
          <p:cNvSpPr/>
          <p:nvPr/>
        </p:nvSpPr>
        <p:spPr>
          <a:xfrm>
            <a:off x="2052320" y="5455737"/>
            <a:ext cx="1214317" cy="3394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3">
            <a:extLst>
              <a:ext uri="{FF2B5EF4-FFF2-40B4-BE49-F238E27FC236}">
                <a16:creationId xmlns:a16="http://schemas.microsoft.com/office/drawing/2014/main" id="{E16AF7F0-0736-21E9-BE71-1B0A5247853E}"/>
              </a:ext>
            </a:extLst>
          </p:cNvPr>
          <p:cNvSpPr/>
          <p:nvPr/>
        </p:nvSpPr>
        <p:spPr>
          <a:xfrm>
            <a:off x="9396066" y="2519427"/>
            <a:ext cx="2495096" cy="1570456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sz="2400" dirty="0"/>
              <a:t>Le pH ne dépasse jamais 7</a:t>
            </a:r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5BF2112D-F844-009A-A78D-4BB35989368E}"/>
              </a:ext>
            </a:extLst>
          </p:cNvPr>
          <p:cNvSpPr/>
          <p:nvPr/>
        </p:nvSpPr>
        <p:spPr>
          <a:xfrm>
            <a:off x="9168584" y="2195422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0884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41"/>
          <p:cNvSpPr txBox="1">
            <a:spLocks noGrp="1"/>
          </p:cNvSpPr>
          <p:nvPr>
            <p:ph type="body" idx="1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dirty="0"/>
              <a:t>10 min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099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Fermez vos livrets, prenez vos ardoises et écrivez-y votre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67F950C-C843-300C-4C4F-3A7A834CB0F5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Lorsqu’on dilue une solution acide, son pH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A8524F-1E83-2BC1-5DB4-96BF473C4D24}"/>
              </a:ext>
            </a:extLst>
          </p:cNvPr>
          <p:cNvSpPr/>
          <p:nvPr/>
        </p:nvSpPr>
        <p:spPr>
          <a:xfrm>
            <a:off x="2686054" y="4204849"/>
            <a:ext cx="3044186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3F123FA-C6BB-2999-C424-46D81C758247}"/>
              </a:ext>
            </a:extLst>
          </p:cNvPr>
          <p:cNvSpPr/>
          <p:nvPr/>
        </p:nvSpPr>
        <p:spPr>
          <a:xfrm>
            <a:off x="2254053" y="26226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DA35EB-F480-76A9-61EF-9B4E459B2028}"/>
              </a:ext>
            </a:extLst>
          </p:cNvPr>
          <p:cNvSpPr/>
          <p:nvPr/>
        </p:nvSpPr>
        <p:spPr>
          <a:xfrm>
            <a:off x="2686053" y="26215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diminue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D303511-4538-BE21-709D-6116FBEE4E6B}"/>
              </a:ext>
            </a:extLst>
          </p:cNvPr>
          <p:cNvSpPr/>
          <p:nvPr/>
        </p:nvSpPr>
        <p:spPr>
          <a:xfrm>
            <a:off x="2244810" y="34142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17AE72A-3957-D9BB-E9AA-D9A661CC41FC}"/>
              </a:ext>
            </a:extLst>
          </p:cNvPr>
          <p:cNvSpPr/>
          <p:nvPr/>
        </p:nvSpPr>
        <p:spPr>
          <a:xfrm>
            <a:off x="2254053" y="42048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28EA853-13BD-32E8-520A-34F3F8AD2427}"/>
              </a:ext>
            </a:extLst>
          </p:cNvPr>
          <p:cNvSpPr/>
          <p:nvPr/>
        </p:nvSpPr>
        <p:spPr>
          <a:xfrm>
            <a:off x="2686053" y="34132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 constant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4A769-5465-A465-FE4A-11F1C7DC1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79B4A9-34AB-5E11-A26E-FDB1AE1D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Lorsqu’on dilue une solution acide, son pH augmente sans dépasser la valeur 7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1EB59B-68CD-2628-538A-D8A15B2AB0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5A9FF7F-3C55-420D-E892-DAAED1EE1A05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Lorsqu’on dilue une solution acide, son pH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E1D3507-6D25-7ADA-69FC-9AC73104333E}"/>
              </a:ext>
            </a:extLst>
          </p:cNvPr>
          <p:cNvSpPr/>
          <p:nvPr/>
        </p:nvSpPr>
        <p:spPr>
          <a:xfrm>
            <a:off x="2686054" y="4204849"/>
            <a:ext cx="3044186" cy="432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augmente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2D4AC1F-E5A6-1946-A8F2-0A89E9B62013}"/>
              </a:ext>
            </a:extLst>
          </p:cNvPr>
          <p:cNvSpPr/>
          <p:nvPr/>
        </p:nvSpPr>
        <p:spPr>
          <a:xfrm>
            <a:off x="2254053" y="262264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FBC78BE-6673-F9D7-08F1-39E63FF18685}"/>
              </a:ext>
            </a:extLst>
          </p:cNvPr>
          <p:cNvSpPr/>
          <p:nvPr/>
        </p:nvSpPr>
        <p:spPr>
          <a:xfrm>
            <a:off x="2686053" y="262156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diminue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60C9FFB-DCFC-79C6-FD34-34F4C0784498}"/>
              </a:ext>
            </a:extLst>
          </p:cNvPr>
          <p:cNvSpPr/>
          <p:nvPr/>
        </p:nvSpPr>
        <p:spPr>
          <a:xfrm>
            <a:off x="2244810" y="3414285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5FAB7E4-F6DC-A0B0-9391-A4A6268A3D8B}"/>
              </a:ext>
            </a:extLst>
          </p:cNvPr>
          <p:cNvSpPr/>
          <p:nvPr/>
        </p:nvSpPr>
        <p:spPr>
          <a:xfrm>
            <a:off x="2254053" y="4204849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B9206FF-77CD-77D5-204E-DA5DD692A2A9}"/>
              </a:ext>
            </a:extLst>
          </p:cNvPr>
          <p:cNvSpPr/>
          <p:nvPr/>
        </p:nvSpPr>
        <p:spPr>
          <a:xfrm>
            <a:off x="2686053" y="3413209"/>
            <a:ext cx="3044187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24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 constant</a:t>
            </a:r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E67B68F7-D9B7-EEFF-EA4C-7FEB62379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7463" y="3990192"/>
            <a:ext cx="684830" cy="684830"/>
          </a:xfrm>
          <a:prstGeom prst="rect">
            <a:avLst/>
          </a:prstGeom>
        </p:spPr>
      </p:pic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0ECA81B9-9D61-4CA3-B4B7-789DE333CEB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64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20310-45B3-0D75-C802-9C2C1050F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6FF2F8-06B8-FEB7-4746-DE99C5B88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dispose d’une solution acide de pH=2. je dilue cette solution en ajoutant de l’eau.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C84A6B-8130-0CFB-2C69-E5CE88504C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5EC458E-C95F-8CC8-D177-351342BB516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8C7333E-49F6-E86B-E444-7EC7600907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282457-E12B-E382-6864-C2977E5639E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28D660E-A12B-EA45-CB29-A9EF8CB35F06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Lorsqu’on dilue une solution de pH=2,26, on obtient la solution: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9D60993-C2FC-DB30-D60A-593A7AC3F903}"/>
              </a:ext>
            </a:extLst>
          </p:cNvPr>
          <p:cNvSpPr/>
          <p:nvPr/>
        </p:nvSpPr>
        <p:spPr>
          <a:xfrm>
            <a:off x="2882799" y="4615267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6F66D97-8AAB-C25D-18CB-F1A494B97272}"/>
              </a:ext>
            </a:extLst>
          </p:cNvPr>
          <p:cNvSpPr/>
          <p:nvPr/>
        </p:nvSpPr>
        <p:spPr>
          <a:xfrm>
            <a:off x="5792992" y="4601778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706E200-827F-970E-F220-7A13196ACD54}"/>
              </a:ext>
            </a:extLst>
          </p:cNvPr>
          <p:cNvSpPr/>
          <p:nvPr/>
        </p:nvSpPr>
        <p:spPr>
          <a:xfrm>
            <a:off x="8755279" y="4615267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83AA6BD-0ABF-A9D3-F42F-B36714BDFB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19" t="24210" r="61867"/>
          <a:stretch>
            <a:fillRect/>
          </a:stretch>
        </p:blipFill>
        <p:spPr>
          <a:xfrm>
            <a:off x="2468879" y="2242733"/>
            <a:ext cx="1259841" cy="219456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658FEF2-6569-E28D-A5DD-09E6D965A7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423" t="24210" r="-63"/>
          <a:stretch>
            <a:fillRect/>
          </a:stretch>
        </p:blipFill>
        <p:spPr>
          <a:xfrm>
            <a:off x="8463279" y="2242733"/>
            <a:ext cx="1016000" cy="21945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B645BD7-F5CA-0693-6C2F-129446920F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366" t="24210" r="30169"/>
          <a:stretch>
            <a:fillRect/>
          </a:stretch>
        </p:blipFill>
        <p:spPr>
          <a:xfrm>
            <a:off x="5520053" y="2242733"/>
            <a:ext cx="1151893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203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68F8C-314F-B8E2-6221-4B6092EE5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585424-1D4B-C7B3-6BAF-1593BC245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Lorsqu’on dilue une solution acide de pH=2,26, on obtient la solution C car le pH augmente avec la dilution.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E08539-9BE6-F49B-F93F-5986DB71A24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68C6E2-9097-157A-ED2E-B9E96FDAFC8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DC4314B-A105-8306-2F7E-544A4391CF6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400622-7BFE-D548-1FD5-3B638F528CC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4FC58D25-5EF8-6C10-1A60-74E0A71B425E}"/>
              </a:ext>
            </a:extLst>
          </p:cNvPr>
          <p:cNvSpPr txBox="1"/>
          <p:nvPr/>
        </p:nvSpPr>
        <p:spPr>
          <a:xfrm>
            <a:off x="1167849" y="1518793"/>
            <a:ext cx="96822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noProof="0" dirty="0">
                <a:latin typeface="Calibri" panose="020F0502020204030204" pitchFamily="34" charset="0"/>
                <a:cs typeface="Calibri" panose="020F0502020204030204" pitchFamily="34" charset="0"/>
              </a:rPr>
              <a:t>Lorsqu’on dilue une solution de pH=2,26, on obtient la solution: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B87AE14-38A0-CB70-3CCD-F9C7FBE84497}"/>
              </a:ext>
            </a:extLst>
          </p:cNvPr>
          <p:cNvSpPr/>
          <p:nvPr/>
        </p:nvSpPr>
        <p:spPr>
          <a:xfrm>
            <a:off x="2882799" y="4615267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71DF851-F63B-ED17-2F81-9D760D641B14}"/>
              </a:ext>
            </a:extLst>
          </p:cNvPr>
          <p:cNvSpPr/>
          <p:nvPr/>
        </p:nvSpPr>
        <p:spPr>
          <a:xfrm>
            <a:off x="5792992" y="4601778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92073C0-F5A8-B228-B56F-84AA2E5A1210}"/>
              </a:ext>
            </a:extLst>
          </p:cNvPr>
          <p:cNvSpPr/>
          <p:nvPr/>
        </p:nvSpPr>
        <p:spPr>
          <a:xfrm>
            <a:off x="8755279" y="4615267"/>
            <a:ext cx="432000" cy="4309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B754F3-F6BF-EF5E-F1B8-BC3E1C1E5B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19" t="24210" r="61867"/>
          <a:stretch>
            <a:fillRect/>
          </a:stretch>
        </p:blipFill>
        <p:spPr>
          <a:xfrm>
            <a:off x="2468879" y="2242733"/>
            <a:ext cx="1259841" cy="219456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D4F7264-A213-7A8D-9DED-391859BA0C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423" t="24210" r="-63"/>
          <a:stretch>
            <a:fillRect/>
          </a:stretch>
        </p:blipFill>
        <p:spPr>
          <a:xfrm>
            <a:off x="8463279" y="2242733"/>
            <a:ext cx="1016000" cy="21945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C5121AF-A602-249C-E486-F2931C1F5E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366" t="24210" r="30169"/>
          <a:stretch>
            <a:fillRect/>
          </a:stretch>
        </p:blipFill>
        <p:spPr>
          <a:xfrm>
            <a:off x="5520053" y="2242733"/>
            <a:ext cx="1151893" cy="2194560"/>
          </a:xfrm>
          <a:prstGeom prst="rect">
            <a:avLst/>
          </a:prstGeom>
        </p:spPr>
      </p:pic>
      <p:pic>
        <p:nvPicPr>
          <p:cNvPr id="20" name="Graphique 19" descr="Coche avec un remplissage uni">
            <a:extLst>
              <a:ext uri="{FF2B5EF4-FFF2-40B4-BE49-F238E27FC236}">
                <a16:creationId xmlns:a16="http://schemas.microsoft.com/office/drawing/2014/main" id="{AAFD5372-068E-9390-2DC9-DFEDB4F24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55279" y="5224165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912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56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472850F-1E47-F677-F57B-009ACE76E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070" y="1032561"/>
            <a:ext cx="10609586" cy="2396439"/>
          </a:xfrm>
          <a:prstGeom prst="rect">
            <a:avLst/>
          </a:prstGeom>
        </p:spPr>
      </p:pic>
      <p:pic>
        <p:nvPicPr>
          <p:cNvPr id="8" name="Image 7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DDE3C67-4862-EC25-4957-540E625E7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785" y="3271520"/>
            <a:ext cx="11858963" cy="340828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48DB7-2B21-4FC8-C5F0-99461B5C9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FDB5D883-03E1-C828-7F51-795D02111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409B9D5F-3407-624B-BFE4-8AC2266ACA9D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Lisez le texte et répondez à la première question.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5513E40-B6EA-1BE5-E886-CF67480411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1060B6B-76A5-EBFE-B149-309C222327C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134357B-D300-9A14-6936-0AB63A1C4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60" y="3357880"/>
            <a:ext cx="11858963" cy="34082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73521-935A-7926-4639-5757F83CD717}"/>
              </a:ext>
            </a:extLst>
          </p:cNvPr>
          <p:cNvSpPr txBox="1"/>
          <p:nvPr/>
        </p:nvSpPr>
        <p:spPr>
          <a:xfrm>
            <a:off x="4415484" y="4105896"/>
            <a:ext cx="3089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Volume d’eau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76EEB8-1761-F97A-B9F6-078F2D46AD7D}"/>
              </a:ext>
            </a:extLst>
          </p:cNvPr>
          <p:cNvSpPr txBox="1"/>
          <p:nvPr/>
        </p:nvSpPr>
        <p:spPr>
          <a:xfrm>
            <a:off x="4243133" y="4735816"/>
            <a:ext cx="185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pH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AFD568-3619-BF0E-EDC8-2B9D8E8B6C5A}"/>
              </a:ext>
            </a:extLst>
          </p:cNvPr>
          <p:cNvSpPr txBox="1"/>
          <p:nvPr/>
        </p:nvSpPr>
        <p:spPr>
          <a:xfrm>
            <a:off x="8862523" y="4213191"/>
            <a:ext cx="185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varie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E6BA001-1C2E-AC0A-0E08-980F6DE8DE3D}"/>
              </a:ext>
            </a:extLst>
          </p:cNvPr>
          <p:cNvSpPr txBox="1"/>
          <p:nvPr/>
        </p:nvSpPr>
        <p:spPr>
          <a:xfrm>
            <a:off x="8733853" y="4766296"/>
            <a:ext cx="185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mesure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DE2B4B-9DB5-82A8-A598-717DB7F03EEB}"/>
              </a:ext>
            </a:extLst>
          </p:cNvPr>
          <p:cNvSpPr txBox="1"/>
          <p:nvPr/>
        </p:nvSpPr>
        <p:spPr>
          <a:xfrm>
            <a:off x="1337373" y="6080760"/>
            <a:ext cx="185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on dilue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F287EE-7E4C-8653-9A22-186D46BECFEC}"/>
              </a:ext>
            </a:extLst>
          </p:cNvPr>
          <p:cNvSpPr txBox="1"/>
          <p:nvPr/>
        </p:nvSpPr>
        <p:spPr>
          <a:xfrm>
            <a:off x="7801008" y="6080760"/>
            <a:ext cx="1852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augmente</a:t>
            </a:r>
          </a:p>
        </p:txBody>
      </p:sp>
      <p:pic>
        <p:nvPicPr>
          <p:cNvPr id="13" name="Image 12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0E9A39E-2E15-1B84-2765-BFDC67E29F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070" y="1032561"/>
            <a:ext cx="10609586" cy="239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8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9" grpId="0"/>
      <p:bldP spid="11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04C42-2FE7-BC08-DA25-64518EEB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:a16="http://schemas.microsoft.com/office/drawing/2014/main" id="{22694D9F-6751-D24A-1E63-CFB49CE8E9B2}"/>
              </a:ext>
            </a:extLst>
          </p:cNvPr>
          <p:cNvGrpSpPr/>
          <p:nvPr/>
        </p:nvGrpSpPr>
        <p:grpSpPr>
          <a:xfrm>
            <a:off x="432619" y="1756685"/>
            <a:ext cx="11287433" cy="3344630"/>
            <a:chOff x="432619" y="1756685"/>
            <a:chExt cx="11287433" cy="3344630"/>
          </a:xfrm>
        </p:grpSpPr>
        <p:pic>
          <p:nvPicPr>
            <p:cNvPr id="11" name="Image 10" descr="Une image contenant capture d’écran, diagramme, ligne, conception&#10;&#10;Le contenu généré par l’IA peut être incorrect.">
              <a:extLst>
                <a:ext uri="{FF2B5EF4-FFF2-40B4-BE49-F238E27FC236}">
                  <a16:creationId xmlns:a16="http://schemas.microsoft.com/office/drawing/2014/main" id="{D9DBBFEF-B3E7-AD0D-5B0A-DEA3371FF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39" t="2978" r="206" b="2002"/>
            <a:stretch>
              <a:fillRect/>
            </a:stretch>
          </p:blipFill>
          <p:spPr>
            <a:xfrm>
              <a:off x="432619" y="1756685"/>
              <a:ext cx="11287433" cy="3344630"/>
            </a:xfrm>
            <a:prstGeom prst="rect">
              <a:avLst/>
            </a:prstGeom>
          </p:spPr>
        </p:pic>
        <p:sp>
          <p:nvSpPr>
            <p:cNvPr id="13" name="Triangle rectangle 9">
              <a:extLst>
                <a:ext uri="{FF2B5EF4-FFF2-40B4-BE49-F238E27FC236}">
                  <a16:creationId xmlns:a16="http://schemas.microsoft.com/office/drawing/2014/main" id="{C2B753FA-B308-FF79-481E-80098DE45EFA}"/>
                </a:ext>
              </a:extLst>
            </p:cNvPr>
            <p:cNvSpPr/>
            <p:nvPr/>
          </p:nvSpPr>
          <p:spPr>
            <a:xfrm flipH="1" flipV="1">
              <a:off x="1504414" y="2561453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Triangle rectangle 9">
              <a:extLst>
                <a:ext uri="{FF2B5EF4-FFF2-40B4-BE49-F238E27FC236}">
                  <a16:creationId xmlns:a16="http://schemas.microsoft.com/office/drawing/2014/main" id="{30CFD377-7087-5F8B-B224-B6C39960DFC0}"/>
                </a:ext>
              </a:extLst>
            </p:cNvPr>
            <p:cNvSpPr/>
            <p:nvPr/>
          </p:nvSpPr>
          <p:spPr>
            <a:xfrm flipH="1" flipV="1">
              <a:off x="4434427" y="2561453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Triangle rectangle 9">
              <a:extLst>
                <a:ext uri="{FF2B5EF4-FFF2-40B4-BE49-F238E27FC236}">
                  <a16:creationId xmlns:a16="http://schemas.microsoft.com/office/drawing/2014/main" id="{87C1FDAC-AB77-58EB-FFC8-C4DD64A921E4}"/>
                </a:ext>
              </a:extLst>
            </p:cNvPr>
            <p:cNvSpPr/>
            <p:nvPr/>
          </p:nvSpPr>
          <p:spPr>
            <a:xfrm flipH="1" flipV="1">
              <a:off x="7413567" y="2561453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Triangle rectangle 9">
              <a:extLst>
                <a:ext uri="{FF2B5EF4-FFF2-40B4-BE49-F238E27FC236}">
                  <a16:creationId xmlns:a16="http://schemas.microsoft.com/office/drawing/2014/main" id="{E3077879-1197-0278-5616-3AA1D17D0EFB}"/>
                </a:ext>
              </a:extLst>
            </p:cNvPr>
            <p:cNvSpPr/>
            <p:nvPr/>
          </p:nvSpPr>
          <p:spPr>
            <a:xfrm flipH="1" flipV="1">
              <a:off x="10392707" y="2561453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Picture 9">
            <a:extLst>
              <a:ext uri="{FF2B5EF4-FFF2-40B4-BE49-F238E27FC236}">
                <a16:creationId xmlns:a16="http://schemas.microsoft.com/office/drawing/2014/main" id="{C74F28A1-A69E-A54E-14D3-9185609E1E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16F01ECB-5FC0-9638-197B-51083B037BA7}"/>
              </a:ext>
            </a:extLst>
          </p:cNvPr>
          <p:cNvSpPr txBox="1"/>
          <p:nvPr/>
        </p:nvSpPr>
        <p:spPr>
          <a:xfrm>
            <a:off x="805611" y="209396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Passez à la deuxième étape de l’investigation.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0379530-0922-1493-2F14-C1C8AFCDD675}"/>
              </a:ext>
            </a:extLst>
          </p:cNvPr>
          <p:cNvSpPr txBox="1"/>
          <p:nvPr/>
        </p:nvSpPr>
        <p:spPr>
          <a:xfrm>
            <a:off x="678201" y="6437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aux élèves d’expliquer le protocole expérimental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F69C7B00-3DEC-9151-5F6A-1616C6EC8FE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9A5B861-9486-992F-C1A6-47B655C376A2}"/>
              </a:ext>
            </a:extLst>
          </p:cNvPr>
          <p:cNvSpPr txBox="1"/>
          <p:nvPr/>
        </p:nvSpPr>
        <p:spPr>
          <a:xfrm>
            <a:off x="805611" y="4706398"/>
            <a:ext cx="435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8450004-0271-945E-25DD-30291F94BC41}"/>
              </a:ext>
            </a:extLst>
          </p:cNvPr>
          <p:cNvSpPr txBox="1"/>
          <p:nvPr/>
        </p:nvSpPr>
        <p:spPr>
          <a:xfrm>
            <a:off x="6711049" y="4721423"/>
            <a:ext cx="435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CC1701-719B-6BE9-8416-15806839D73B}"/>
              </a:ext>
            </a:extLst>
          </p:cNvPr>
          <p:cNvSpPr txBox="1"/>
          <p:nvPr/>
        </p:nvSpPr>
        <p:spPr>
          <a:xfrm>
            <a:off x="9672159" y="4721423"/>
            <a:ext cx="435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520096-B000-4DC2-F0A4-82E9C28445FF}"/>
              </a:ext>
            </a:extLst>
          </p:cNvPr>
          <p:cNvSpPr txBox="1"/>
          <p:nvPr/>
        </p:nvSpPr>
        <p:spPr>
          <a:xfrm>
            <a:off x="3649214" y="4706398"/>
            <a:ext cx="435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4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34D2701-7374-EA42-C6F9-A4333150A4C7}"/>
              </a:ext>
            </a:extLst>
          </p:cNvPr>
          <p:cNvGrpSpPr/>
          <p:nvPr/>
        </p:nvGrpSpPr>
        <p:grpSpPr>
          <a:xfrm>
            <a:off x="318377" y="1090097"/>
            <a:ext cx="8304550" cy="432000"/>
            <a:chOff x="318377" y="1090097"/>
            <a:chExt cx="8304550" cy="432000"/>
          </a:xfrm>
        </p:grpSpPr>
        <p:sp>
          <p:nvSpPr>
            <p:cNvPr id="18" name="Freeform 11127">
              <a:extLst>
                <a:ext uri="{FF2B5EF4-FFF2-40B4-BE49-F238E27FC236}">
                  <a16:creationId xmlns:a16="http://schemas.microsoft.com/office/drawing/2014/main" id="{779895E8-9FE5-0DFF-7DA5-C1075873DFAA}"/>
                </a:ext>
              </a:extLst>
            </p:cNvPr>
            <p:cNvSpPr/>
            <p:nvPr/>
          </p:nvSpPr>
          <p:spPr>
            <a:xfrm>
              <a:off x="318377" y="1090097"/>
              <a:ext cx="8304550" cy="432000"/>
            </a:xfrm>
            <a:custGeom>
              <a:avLst/>
              <a:gdLst/>
              <a:ahLst/>
              <a:cxnLst/>
              <a:rect l="0" t="0" r="0" b="0"/>
              <a:pathLst>
                <a:path w="6189408" h="205752">
                  <a:moveTo>
                    <a:pt x="0" y="0"/>
                  </a:moveTo>
                  <a:lnTo>
                    <a:pt x="0" y="205752"/>
                  </a:lnTo>
                  <a:lnTo>
                    <a:pt x="6153607" y="205752"/>
                  </a:lnTo>
                  <a:cubicBezTo>
                    <a:pt x="6173380" y="205752"/>
                    <a:pt x="6189408" y="189725"/>
                    <a:pt x="6189408" y="169951"/>
                  </a:cubicBezTo>
                  <a:lnTo>
                    <a:pt x="6189408" y="35801"/>
                  </a:lnTo>
                  <a:cubicBezTo>
                    <a:pt x="6189408" y="16027"/>
                    <a:pt x="6173380" y="0"/>
                    <a:pt x="6153607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FE2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8735CCB-7DFE-E1BE-C8EF-F1A1988F1B84}"/>
                </a:ext>
              </a:extLst>
            </p:cNvPr>
            <p:cNvSpPr txBox="1"/>
            <p:nvPr/>
          </p:nvSpPr>
          <p:spPr>
            <a:xfrm>
              <a:off x="318377" y="1121431"/>
              <a:ext cx="60979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kern="0" dirty="0">
                  <a:solidFill>
                    <a:srgbClr val="231F20"/>
                  </a:solidFill>
                </a:rPr>
                <a:t>Mettre en ordre les étapes du protocole expérimental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1712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7EA8D-D01F-D2B1-AA1D-D8C09E714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705D1A5F-7A90-C073-B49F-792087BC42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5E1B93AD-0E24-7CD3-18B6-06606059E864}"/>
              </a:ext>
            </a:extLst>
          </p:cNvPr>
          <p:cNvSpPr txBox="1"/>
          <p:nvPr/>
        </p:nvSpPr>
        <p:spPr>
          <a:xfrm>
            <a:off x="805611" y="209396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Passez à troisième étape de l’investigation.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BCCA108-C162-2331-A86D-4355EC4605DA}"/>
              </a:ext>
            </a:extLst>
          </p:cNvPr>
          <p:cNvSpPr txBox="1"/>
          <p:nvPr/>
        </p:nvSpPr>
        <p:spPr>
          <a:xfrm>
            <a:off x="678201" y="6437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les mesures s’il dispose du matériel nécessaire. Si non demandez aux élèves d’utiliser les données dans le tableau 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4DD3E96E-0902-97CA-F07C-285BEB3AF02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3503CE4A-3C90-FA19-AA41-B0E4A8274A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3854208"/>
              </p:ext>
            </p:extLst>
          </p:nvPr>
        </p:nvGraphicFramePr>
        <p:xfrm>
          <a:off x="678201" y="2039938"/>
          <a:ext cx="10277475" cy="1740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495">
                  <a:extLst>
                    <a:ext uri="{9D8B030D-6E8A-4147-A177-3AD203B41FA5}">
                      <a16:colId xmlns:a16="http://schemas.microsoft.com/office/drawing/2014/main" val="2360602928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423203440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2657673816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2774131479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3361175424"/>
                    </a:ext>
                  </a:extLst>
                </a:gridCol>
              </a:tblGrid>
              <a:tr h="14954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Volume d’eau (</a:t>
                      </a:r>
                      <a:r>
                        <a:rPr lang="fr-FR" sz="2000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749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fr-FR" sz="2400" b="1" dirty="0"/>
                        <a:t>pH mesuré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 ……………………………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48126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800151C-B363-EF7E-374F-FCC57D23B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56" y="1040175"/>
            <a:ext cx="10995987" cy="86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002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306286" y="1050554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820680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6738257" y="1416788"/>
            <a:ext cx="361418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7174771" y="4093980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7431014" y="2350682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3107" y="4702866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886488" y="3691696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89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E665E7-F498-B4AC-E7E1-DB96B2506B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93" y="1978724"/>
            <a:ext cx="2419350" cy="189547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E60C9CE-D6B6-DEFA-67F1-3AB66A0151E0}"/>
              </a:ext>
            </a:extLst>
          </p:cNvPr>
          <p:cNvSpPr txBox="1"/>
          <p:nvPr/>
        </p:nvSpPr>
        <p:spPr>
          <a:xfrm>
            <a:off x="2295572" y="3950268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Bécher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D3D17EE-F09B-880A-144F-4CB8091829EB}"/>
              </a:ext>
            </a:extLst>
          </p:cNvPr>
          <p:cNvSpPr txBox="1"/>
          <p:nvPr/>
        </p:nvSpPr>
        <p:spPr>
          <a:xfrm>
            <a:off x="3908151" y="3912502"/>
            <a:ext cx="1497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pH-mètre</a:t>
            </a:r>
            <a:r>
              <a:rPr lang="fr-FR" noProof="0" dirty="0"/>
              <a:t>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BBD1FFB-18D6-048A-CD1C-D78BDDC464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6" b="9904"/>
          <a:stretch>
            <a:fillRect/>
          </a:stretch>
        </p:blipFill>
        <p:spPr>
          <a:xfrm>
            <a:off x="3633762" y="2263477"/>
            <a:ext cx="1609725" cy="16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11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9CFC8-FF52-19B8-081E-D7FD62D31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CE4BB555-86EE-4FE8-9374-9201210B94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1F13899A-1634-700A-932F-36EC37F1DB09}"/>
              </a:ext>
            </a:extLst>
          </p:cNvPr>
          <p:cNvSpPr txBox="1"/>
          <p:nvPr/>
        </p:nvSpPr>
        <p:spPr>
          <a:xfrm>
            <a:off x="805611" y="209396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Passez à quatrième étape de l’investigation.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24AF045E-9E1F-7C62-DFE6-DF1DB8E09166}"/>
              </a:ext>
            </a:extLst>
          </p:cNvPr>
          <p:cNvSpPr txBox="1"/>
          <p:nvPr/>
        </p:nvSpPr>
        <p:spPr>
          <a:xfrm>
            <a:off x="678201" y="6437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demandez aux élèves de décrire les résultats.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73335BE8-1404-A5CF-FFD3-B2F4AA232F3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1913BA7B-E8A3-BBDD-6800-87CE30412A5D}"/>
              </a:ext>
            </a:extLst>
          </p:cNvPr>
          <p:cNvGraphicFramePr>
            <a:graphicFrameLocks/>
          </p:cNvGraphicFramePr>
          <p:nvPr/>
        </p:nvGraphicFramePr>
        <p:xfrm>
          <a:off x="678201" y="2039938"/>
          <a:ext cx="10277475" cy="1740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495">
                  <a:extLst>
                    <a:ext uri="{9D8B030D-6E8A-4147-A177-3AD203B41FA5}">
                      <a16:colId xmlns:a16="http://schemas.microsoft.com/office/drawing/2014/main" val="2360602928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423203440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2657673816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2774131479"/>
                    </a:ext>
                  </a:extLst>
                </a:gridCol>
                <a:gridCol w="2055495">
                  <a:extLst>
                    <a:ext uri="{9D8B030D-6E8A-4147-A177-3AD203B41FA5}">
                      <a16:colId xmlns:a16="http://schemas.microsoft.com/office/drawing/2014/main" val="3361175424"/>
                    </a:ext>
                  </a:extLst>
                </a:gridCol>
              </a:tblGrid>
              <a:tr h="14954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Volume d’eau (</a:t>
                      </a:r>
                      <a:r>
                        <a:rPr lang="fr-FR" sz="2000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</a:rPr>
                        <a:t>40 </a:t>
                      </a:r>
                      <a:r>
                        <a:rPr lang="fr-FR" sz="2400" b="1" dirty="0" err="1">
                          <a:solidFill>
                            <a:schemeClr val="tx1"/>
                          </a:solidFill>
                        </a:rPr>
                        <a:t>mL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749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fr-FR" sz="2400" b="1" dirty="0"/>
                        <a:t>pH mesuré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 ……………………………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fr-FR" dirty="0"/>
                        <a:t>…………………………….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348126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BE08FCB-9814-0BFE-B627-8BD84C7898CC}"/>
              </a:ext>
            </a:extLst>
          </p:cNvPr>
          <p:cNvSpPr txBox="1"/>
          <p:nvPr/>
        </p:nvSpPr>
        <p:spPr>
          <a:xfrm>
            <a:off x="5368220" y="2911415"/>
            <a:ext cx="91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11,5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9737FD-60D7-E5DC-A6DE-CDB01E7C7052}"/>
              </a:ext>
            </a:extLst>
          </p:cNvPr>
          <p:cNvSpPr txBox="1"/>
          <p:nvPr/>
        </p:nvSpPr>
        <p:spPr>
          <a:xfrm>
            <a:off x="3397180" y="2910205"/>
            <a:ext cx="91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11,6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8D1601-1ED8-983A-0AE2-E27200E81BF5}"/>
              </a:ext>
            </a:extLst>
          </p:cNvPr>
          <p:cNvSpPr txBox="1"/>
          <p:nvPr/>
        </p:nvSpPr>
        <p:spPr>
          <a:xfrm>
            <a:off x="7552620" y="2910205"/>
            <a:ext cx="91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11,4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5BDB77-C414-7ABF-9CDF-49FED925A1BD}"/>
              </a:ext>
            </a:extLst>
          </p:cNvPr>
          <p:cNvSpPr txBox="1"/>
          <p:nvPr/>
        </p:nvSpPr>
        <p:spPr>
          <a:xfrm>
            <a:off x="9523660" y="2910205"/>
            <a:ext cx="91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11,3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1341B5-F2D5-585B-32C7-79970E2404D0}"/>
              </a:ext>
            </a:extLst>
          </p:cNvPr>
          <p:cNvSpPr/>
          <p:nvPr/>
        </p:nvSpPr>
        <p:spPr>
          <a:xfrm>
            <a:off x="678201" y="4218740"/>
            <a:ext cx="10559084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on ajoute de l’eau à une solution d’ammoniaque, plus son pH……………….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7196EE0-F867-88FE-F309-A04581F5B033}"/>
              </a:ext>
            </a:extLst>
          </p:cNvPr>
          <p:cNvSpPr txBox="1"/>
          <p:nvPr/>
        </p:nvSpPr>
        <p:spPr>
          <a:xfrm>
            <a:off x="8964860" y="4200902"/>
            <a:ext cx="1706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FE48BDC-ACB1-4B99-61C4-FAC38ACF86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56" y="1040175"/>
            <a:ext cx="10995987" cy="86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8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/>
      <p:bldP spid="9" grpId="0" animBg="1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A99A9-66FD-B917-41C3-F6683186F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36B4E336-E4CB-8409-1867-69FA4F956D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B63E8C08-A0EB-2B0A-45F8-6ADE22934362}"/>
              </a:ext>
            </a:extLst>
          </p:cNvPr>
          <p:cNvSpPr txBox="1"/>
          <p:nvPr/>
        </p:nvSpPr>
        <p:spPr>
          <a:xfrm>
            <a:off x="805611" y="209396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Passez à cinquième étape de l’investigation.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9B4C547-56DE-C655-5F6D-1BB35A883941}"/>
              </a:ext>
            </a:extLst>
          </p:cNvPr>
          <p:cNvSpPr txBox="1"/>
          <p:nvPr/>
        </p:nvSpPr>
        <p:spPr>
          <a:xfrm>
            <a:off x="678201" y="6437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demandez aux élèves de tirer une conclusion à partir des résultats.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8C96DD39-D7E0-D750-AA21-C29F92FE4D3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37DAA81-7B01-A82E-35CD-32D4F7EC6968}"/>
              </a:ext>
            </a:extLst>
          </p:cNvPr>
          <p:cNvSpPr/>
          <p:nvPr/>
        </p:nvSpPr>
        <p:spPr>
          <a:xfrm>
            <a:off x="844569" y="2643940"/>
            <a:ext cx="10559084" cy="432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on dilue une solution basique, plus son pH……………….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59887A-17FF-2EF7-C523-7981EBEF435D}"/>
              </a:ext>
            </a:extLst>
          </p:cNvPr>
          <p:cNvSpPr txBox="1"/>
          <p:nvPr/>
        </p:nvSpPr>
        <p:spPr>
          <a:xfrm>
            <a:off x="6845228" y="2643940"/>
            <a:ext cx="1706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  <p:sp>
        <p:nvSpPr>
          <p:cNvPr id="12" name="Rectangle à coins arrondis 13">
            <a:extLst>
              <a:ext uri="{FF2B5EF4-FFF2-40B4-BE49-F238E27FC236}">
                <a16:creationId xmlns:a16="http://schemas.microsoft.com/office/drawing/2014/main" id="{B7FEE1E3-B25D-5A5A-4853-0C01490D250B}"/>
              </a:ext>
            </a:extLst>
          </p:cNvPr>
          <p:cNvSpPr/>
          <p:nvPr/>
        </p:nvSpPr>
        <p:spPr>
          <a:xfrm>
            <a:off x="7948646" y="3429000"/>
            <a:ext cx="2889725" cy="1955325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sz="2400" dirty="0"/>
              <a:t>Le pH ne dépasse jamais 7</a:t>
            </a:r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0CDF345C-3764-0944-074A-24D6DFE2241D}"/>
              </a:ext>
            </a:extLst>
          </p:cNvPr>
          <p:cNvSpPr/>
          <p:nvPr/>
        </p:nvSpPr>
        <p:spPr>
          <a:xfrm>
            <a:off x="7624510" y="3221487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4691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57.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 descr="Une image contenant texte, Appareils électroniques, capture d’écran, Page web&#10;&#10;Le contenu généré par l’IA peut être incorrect.">
            <a:extLst>
              <a:ext uri="{FF2B5EF4-FFF2-40B4-BE49-F238E27FC236}">
                <a16:creationId xmlns:a16="http://schemas.microsoft.com/office/drawing/2014/main" id="{56FEBA9B-A320-23BE-086C-AFFF58396E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848"/>
          <a:stretch>
            <a:fillRect/>
          </a:stretch>
        </p:blipFill>
        <p:spPr>
          <a:xfrm>
            <a:off x="741680" y="1032331"/>
            <a:ext cx="10471697" cy="552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3300E-BAB5-C3D4-7431-8760B034D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0AEA13DC-6421-019C-BD7F-562912BD28CF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86FAD39-3D5D-3F66-3F10-ADA68AB000F0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57.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0F83353-DCD5-6DC3-7750-E93B2C950D77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4E5696-C038-02CB-8089-87DD62B3593B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EB4736C-3E82-2D49-94C9-8C7CB428D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A3A03F29-EDFF-CD1C-5B00-D9FA6F25D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276D739-39BF-9D51-522A-5844ABF3D12C}"/>
              </a:ext>
            </a:extLst>
          </p:cNvPr>
          <p:cNvGrpSpPr/>
          <p:nvPr/>
        </p:nvGrpSpPr>
        <p:grpSpPr>
          <a:xfrm>
            <a:off x="673240" y="1989574"/>
            <a:ext cx="10757748" cy="3356150"/>
            <a:chOff x="673240" y="1989574"/>
            <a:chExt cx="10757748" cy="3356150"/>
          </a:xfrm>
        </p:grpSpPr>
        <p:pic>
          <p:nvPicPr>
            <p:cNvPr id="8" name="Image 7" descr="Une image contenant capture d’écran, diagramme, texte, ligne&#10;&#10;Le contenu généré par l’IA peut être incorrect.">
              <a:extLst>
                <a:ext uri="{FF2B5EF4-FFF2-40B4-BE49-F238E27FC236}">
                  <a16:creationId xmlns:a16="http://schemas.microsoft.com/office/drawing/2014/main" id="{E5D151F4-239E-3DB8-DE7F-1E3CFA2B8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61" t="1820" r="1459" b="2842"/>
            <a:stretch>
              <a:fillRect/>
            </a:stretch>
          </p:blipFill>
          <p:spPr>
            <a:xfrm>
              <a:off x="673240" y="1989574"/>
              <a:ext cx="10757748" cy="3356150"/>
            </a:xfrm>
            <a:prstGeom prst="rect">
              <a:avLst/>
            </a:prstGeom>
          </p:spPr>
        </p:pic>
        <p:sp>
          <p:nvSpPr>
            <p:cNvPr id="10" name="Triangle rectangle 9">
              <a:extLst>
                <a:ext uri="{FF2B5EF4-FFF2-40B4-BE49-F238E27FC236}">
                  <a16:creationId xmlns:a16="http://schemas.microsoft.com/office/drawing/2014/main" id="{1353C7AD-B2DB-08CB-AA9B-161E2695E2A9}"/>
                </a:ext>
              </a:extLst>
            </p:cNvPr>
            <p:cNvSpPr/>
            <p:nvPr/>
          </p:nvSpPr>
          <p:spPr>
            <a:xfrm flipH="1" flipV="1">
              <a:off x="1799382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Triangle rectangle 9">
              <a:extLst>
                <a:ext uri="{FF2B5EF4-FFF2-40B4-BE49-F238E27FC236}">
                  <a16:creationId xmlns:a16="http://schemas.microsoft.com/office/drawing/2014/main" id="{DDAA74CE-6B02-2BAF-0E92-CC93963B9CD5}"/>
                </a:ext>
              </a:extLst>
            </p:cNvPr>
            <p:cNvSpPr/>
            <p:nvPr/>
          </p:nvSpPr>
          <p:spPr>
            <a:xfrm flipH="1" flipV="1">
              <a:off x="4611408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Triangle rectangle 9">
              <a:extLst>
                <a:ext uri="{FF2B5EF4-FFF2-40B4-BE49-F238E27FC236}">
                  <a16:creationId xmlns:a16="http://schemas.microsoft.com/office/drawing/2014/main" id="{07A14E8B-D157-82E0-0F03-B948792FE85C}"/>
                </a:ext>
              </a:extLst>
            </p:cNvPr>
            <p:cNvSpPr/>
            <p:nvPr/>
          </p:nvSpPr>
          <p:spPr>
            <a:xfrm flipH="1" flipV="1">
              <a:off x="7315278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Triangle rectangle 9">
              <a:extLst>
                <a:ext uri="{FF2B5EF4-FFF2-40B4-BE49-F238E27FC236}">
                  <a16:creationId xmlns:a16="http://schemas.microsoft.com/office/drawing/2014/main" id="{DD25EC38-88C5-F9D6-13CD-E641202297BF}"/>
                </a:ext>
              </a:extLst>
            </p:cNvPr>
            <p:cNvSpPr/>
            <p:nvPr/>
          </p:nvSpPr>
          <p:spPr>
            <a:xfrm flipH="1" flipV="1">
              <a:off x="10132007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CE9B6ED-7F94-F70E-8E98-52B3539A5A52}"/>
              </a:ext>
            </a:extLst>
          </p:cNvPr>
          <p:cNvGrpSpPr/>
          <p:nvPr/>
        </p:nvGrpSpPr>
        <p:grpSpPr>
          <a:xfrm>
            <a:off x="318377" y="1090097"/>
            <a:ext cx="8304550" cy="432000"/>
            <a:chOff x="318377" y="1090097"/>
            <a:chExt cx="8304550" cy="432000"/>
          </a:xfrm>
        </p:grpSpPr>
        <p:sp>
          <p:nvSpPr>
            <p:cNvPr id="17" name="Freeform 11127">
              <a:extLst>
                <a:ext uri="{FF2B5EF4-FFF2-40B4-BE49-F238E27FC236}">
                  <a16:creationId xmlns:a16="http://schemas.microsoft.com/office/drawing/2014/main" id="{9DC0021B-3982-F2B4-0F5D-4D190BE4A729}"/>
                </a:ext>
              </a:extLst>
            </p:cNvPr>
            <p:cNvSpPr/>
            <p:nvPr/>
          </p:nvSpPr>
          <p:spPr>
            <a:xfrm>
              <a:off x="318377" y="1090097"/>
              <a:ext cx="8304550" cy="432000"/>
            </a:xfrm>
            <a:custGeom>
              <a:avLst/>
              <a:gdLst/>
              <a:ahLst/>
              <a:cxnLst/>
              <a:rect l="0" t="0" r="0" b="0"/>
              <a:pathLst>
                <a:path w="6189408" h="205752">
                  <a:moveTo>
                    <a:pt x="0" y="0"/>
                  </a:moveTo>
                  <a:lnTo>
                    <a:pt x="0" y="205752"/>
                  </a:lnTo>
                  <a:lnTo>
                    <a:pt x="6153607" y="205752"/>
                  </a:lnTo>
                  <a:cubicBezTo>
                    <a:pt x="6173380" y="205752"/>
                    <a:pt x="6189408" y="189725"/>
                    <a:pt x="6189408" y="169951"/>
                  </a:cubicBezTo>
                  <a:lnTo>
                    <a:pt x="6189408" y="35801"/>
                  </a:lnTo>
                  <a:cubicBezTo>
                    <a:pt x="6189408" y="16027"/>
                    <a:pt x="6173380" y="0"/>
                    <a:pt x="6153607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FE2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C3BEE37-52B7-3E74-6679-7CACD9B54CDD}"/>
                </a:ext>
              </a:extLst>
            </p:cNvPr>
            <p:cNvSpPr txBox="1"/>
            <p:nvPr/>
          </p:nvSpPr>
          <p:spPr>
            <a:xfrm>
              <a:off x="318377" y="1121431"/>
              <a:ext cx="60979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kern="0" dirty="0">
                  <a:solidFill>
                    <a:srgbClr val="231F20"/>
                  </a:solidFill>
                </a:rPr>
                <a:t>Mettre en ordre les étapes du protocole expérimental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72829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6829B-48D6-AB5E-F567-2F5070496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1560B74-82E8-DA0B-C7C4-24A5658C1A65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BC46422-7F13-1A5F-20DD-86D327FA2DF4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57.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FBFCF097-1929-2D4B-0D48-E9B0D42C5E26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58E869F-96B4-81CF-0697-A0486F857834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713E844-D0AC-E60C-7F4A-1BB0E134C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85B6233C-CACB-E722-F39E-411CC6D67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 descr="Une image contenant texte, capture d’écran, Police, affichage&#10;&#10;Le contenu généré par l’IA peut être incorrect.">
            <a:extLst>
              <a:ext uri="{FF2B5EF4-FFF2-40B4-BE49-F238E27FC236}">
                <a16:creationId xmlns:a16="http://schemas.microsoft.com/office/drawing/2014/main" id="{5085BA8A-1F6A-5C19-F36B-D7A9022A6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95" y="1226990"/>
            <a:ext cx="11056591" cy="483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065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304A-65B7-1481-CB53-AD7595FB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5E5F6B8B-0EDA-6816-B4DB-46B05766495C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C937BCC-78A3-7974-1122-751F2B806AF3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8BE4C9B2-1060-3B5E-62F1-5A81E079E616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F95B8A7-9F49-5F15-292E-CE7EB7ECD15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BF45D9A7-795A-11C8-32EC-9EE027E07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5452C3AD-72A3-596B-C79D-B61DF7AF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3" name="Image 12" descr="Une image contenant texte, Appareils électroniques, capture d’écran, Page web&#10;&#10;Le contenu généré par l’IA peut être incorrect.">
            <a:extLst>
              <a:ext uri="{FF2B5EF4-FFF2-40B4-BE49-F238E27FC236}">
                <a16:creationId xmlns:a16="http://schemas.microsoft.com/office/drawing/2014/main" id="{0A8B3865-A21C-3126-5E83-E0FC643382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848"/>
          <a:stretch>
            <a:fillRect/>
          </a:stretch>
        </p:blipFill>
        <p:spPr>
          <a:xfrm>
            <a:off x="741680" y="1032331"/>
            <a:ext cx="10471697" cy="552085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F3D3FD9-2EAB-5880-C6F3-D5C09E96222B}"/>
              </a:ext>
            </a:extLst>
          </p:cNvPr>
          <p:cNvSpPr txBox="1"/>
          <p:nvPr/>
        </p:nvSpPr>
        <p:spPr>
          <a:xfrm>
            <a:off x="4236200" y="4703957"/>
            <a:ext cx="185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Volume d’eau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B26CFE-C862-C2DF-BB33-471EDEFB5F44}"/>
              </a:ext>
            </a:extLst>
          </p:cNvPr>
          <p:cNvSpPr txBox="1"/>
          <p:nvPr/>
        </p:nvSpPr>
        <p:spPr>
          <a:xfrm>
            <a:off x="7964920" y="4703957"/>
            <a:ext cx="128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varie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179447C-A464-E6EB-ACDD-ADF9ED9A92A1}"/>
              </a:ext>
            </a:extLst>
          </p:cNvPr>
          <p:cNvSpPr txBox="1"/>
          <p:nvPr/>
        </p:nvSpPr>
        <p:spPr>
          <a:xfrm>
            <a:off x="8117320" y="5104067"/>
            <a:ext cx="128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mesure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0B10DA4-5439-53C1-7FA9-92E0D6C696D3}"/>
              </a:ext>
            </a:extLst>
          </p:cNvPr>
          <p:cNvSpPr txBox="1"/>
          <p:nvPr/>
        </p:nvSpPr>
        <p:spPr>
          <a:xfrm>
            <a:off x="4505652" y="5080479"/>
            <a:ext cx="128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pH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3B303B4-1547-0180-9F5F-D9E86A9732A5}"/>
              </a:ext>
            </a:extLst>
          </p:cNvPr>
          <p:cNvSpPr txBox="1"/>
          <p:nvPr/>
        </p:nvSpPr>
        <p:spPr>
          <a:xfrm>
            <a:off x="6197080" y="6117499"/>
            <a:ext cx="128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</p:spTree>
    <p:extLst>
      <p:ext uri="{BB962C8B-B14F-4D97-AF65-F5344CB8AC3E}">
        <p14:creationId xmlns:p14="http://schemas.microsoft.com/office/powerpoint/2010/main" val="11867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20" grpId="0"/>
      <p:bldP spid="2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00E9F-D70D-2637-A77B-8C3F0ADB3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883017-37B8-20FC-B3A0-EE733E31093A}"/>
              </a:ext>
            </a:extLst>
          </p:cNvPr>
          <p:cNvGrpSpPr/>
          <p:nvPr/>
        </p:nvGrpSpPr>
        <p:grpSpPr>
          <a:xfrm>
            <a:off x="673240" y="1989574"/>
            <a:ext cx="10757748" cy="3356150"/>
            <a:chOff x="673240" y="1989574"/>
            <a:chExt cx="10757748" cy="3356150"/>
          </a:xfrm>
        </p:grpSpPr>
        <p:pic>
          <p:nvPicPr>
            <p:cNvPr id="12" name="Image 11" descr="Une image contenant capture d’écran, diagramme, texte, ligne&#10;&#10;Le contenu généré par l’IA peut être incorrect.">
              <a:extLst>
                <a:ext uri="{FF2B5EF4-FFF2-40B4-BE49-F238E27FC236}">
                  <a16:creationId xmlns:a16="http://schemas.microsoft.com/office/drawing/2014/main" id="{94CD7524-5AD6-B2DF-D574-1FA484080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61" t="1820" r="1459" b="2842"/>
            <a:stretch>
              <a:fillRect/>
            </a:stretch>
          </p:blipFill>
          <p:spPr>
            <a:xfrm>
              <a:off x="673240" y="1989574"/>
              <a:ext cx="10757748" cy="3356150"/>
            </a:xfrm>
            <a:prstGeom prst="rect">
              <a:avLst/>
            </a:prstGeom>
          </p:spPr>
        </p:pic>
        <p:sp>
          <p:nvSpPr>
            <p:cNvPr id="13" name="Triangle rectangle 9">
              <a:extLst>
                <a:ext uri="{FF2B5EF4-FFF2-40B4-BE49-F238E27FC236}">
                  <a16:creationId xmlns:a16="http://schemas.microsoft.com/office/drawing/2014/main" id="{860CB404-A1A5-4741-98F6-68C667D72DA5}"/>
                </a:ext>
              </a:extLst>
            </p:cNvPr>
            <p:cNvSpPr/>
            <p:nvPr/>
          </p:nvSpPr>
          <p:spPr>
            <a:xfrm flipH="1" flipV="1">
              <a:off x="1799382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Triangle rectangle 9">
              <a:extLst>
                <a:ext uri="{FF2B5EF4-FFF2-40B4-BE49-F238E27FC236}">
                  <a16:creationId xmlns:a16="http://schemas.microsoft.com/office/drawing/2014/main" id="{F32A3E60-1943-2155-A97A-89DA78E95739}"/>
                </a:ext>
              </a:extLst>
            </p:cNvPr>
            <p:cNvSpPr/>
            <p:nvPr/>
          </p:nvSpPr>
          <p:spPr>
            <a:xfrm flipH="1" flipV="1">
              <a:off x="4611408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Triangle rectangle 9">
              <a:extLst>
                <a:ext uri="{FF2B5EF4-FFF2-40B4-BE49-F238E27FC236}">
                  <a16:creationId xmlns:a16="http://schemas.microsoft.com/office/drawing/2014/main" id="{E1E6A0A6-BF0D-1387-02D4-971925E6876C}"/>
                </a:ext>
              </a:extLst>
            </p:cNvPr>
            <p:cNvSpPr/>
            <p:nvPr/>
          </p:nvSpPr>
          <p:spPr>
            <a:xfrm flipH="1" flipV="1">
              <a:off x="7315278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Triangle rectangle 9">
              <a:extLst>
                <a:ext uri="{FF2B5EF4-FFF2-40B4-BE49-F238E27FC236}">
                  <a16:creationId xmlns:a16="http://schemas.microsoft.com/office/drawing/2014/main" id="{0C803551-07C4-CD91-C9A5-B761AC5A8639}"/>
                </a:ext>
              </a:extLst>
            </p:cNvPr>
            <p:cNvSpPr/>
            <p:nvPr/>
          </p:nvSpPr>
          <p:spPr>
            <a:xfrm flipH="1" flipV="1">
              <a:off x="10132007" y="2708936"/>
              <a:ext cx="1209360" cy="291640"/>
            </a:xfrm>
            <a:custGeom>
              <a:avLst/>
              <a:gdLst>
                <a:gd name="csX0" fmla="*/ 0 w 1382232"/>
                <a:gd name="csY0" fmla="*/ 350783 h 350783"/>
                <a:gd name="csX1" fmla="*/ 0 w 1382232"/>
                <a:gd name="csY1" fmla="*/ 0 h 350783"/>
                <a:gd name="csX2" fmla="*/ 1382232 w 1382232"/>
                <a:gd name="csY2" fmla="*/ 350783 h 350783"/>
                <a:gd name="csX3" fmla="*/ 0 w 1382232"/>
                <a:gd name="csY3" fmla="*/ 350783 h 350783"/>
                <a:gd name="csX0" fmla="*/ 0 w 1218459"/>
                <a:gd name="csY0" fmla="*/ 350783 h 350783"/>
                <a:gd name="csX1" fmla="*/ 0 w 1218459"/>
                <a:gd name="csY1" fmla="*/ 0 h 350783"/>
                <a:gd name="csX2" fmla="*/ 1218459 w 1218459"/>
                <a:gd name="csY2" fmla="*/ 223404 h 350783"/>
                <a:gd name="csX3" fmla="*/ 0 w 1218459"/>
                <a:gd name="csY3" fmla="*/ 350783 h 350783"/>
                <a:gd name="csX0" fmla="*/ 0 w 1218459"/>
                <a:gd name="csY0" fmla="*/ 323487 h 323487"/>
                <a:gd name="csX1" fmla="*/ 95534 w 1218459"/>
                <a:gd name="csY1" fmla="*/ 0 h 323487"/>
                <a:gd name="csX2" fmla="*/ 1218459 w 1218459"/>
                <a:gd name="csY2" fmla="*/ 196108 h 323487"/>
                <a:gd name="csX3" fmla="*/ 0 w 1218459"/>
                <a:gd name="csY3" fmla="*/ 323487 h 323487"/>
                <a:gd name="csX0" fmla="*/ 0 w 1218459"/>
                <a:gd name="csY0" fmla="*/ 318937 h 318937"/>
                <a:gd name="csX1" fmla="*/ 127379 w 1218459"/>
                <a:gd name="csY1" fmla="*/ 0 h 318937"/>
                <a:gd name="csX2" fmla="*/ 1218459 w 1218459"/>
                <a:gd name="csY2" fmla="*/ 191558 h 318937"/>
                <a:gd name="csX3" fmla="*/ 0 w 1218459"/>
                <a:gd name="csY3" fmla="*/ 318937 h 318937"/>
                <a:gd name="csX0" fmla="*/ 0 w 1200262"/>
                <a:gd name="csY0" fmla="*/ 296190 h 296190"/>
                <a:gd name="csX1" fmla="*/ 109182 w 1200262"/>
                <a:gd name="csY1" fmla="*/ 0 h 296190"/>
                <a:gd name="csX2" fmla="*/ 1200262 w 1200262"/>
                <a:gd name="csY2" fmla="*/ 191558 h 296190"/>
                <a:gd name="csX3" fmla="*/ 0 w 1200262"/>
                <a:gd name="csY3" fmla="*/ 296190 h 296190"/>
                <a:gd name="csX0" fmla="*/ 0 w 1172966"/>
                <a:gd name="csY0" fmla="*/ 296190 h 296190"/>
                <a:gd name="csX1" fmla="*/ 109182 w 1172966"/>
                <a:gd name="csY1" fmla="*/ 0 h 296190"/>
                <a:gd name="csX2" fmla="*/ 1172966 w 1172966"/>
                <a:gd name="csY2" fmla="*/ 177910 h 296190"/>
                <a:gd name="csX3" fmla="*/ 0 w 1172966"/>
                <a:gd name="csY3" fmla="*/ 296190 h 296190"/>
                <a:gd name="csX0" fmla="*/ 0 w 1186614"/>
                <a:gd name="csY0" fmla="*/ 291640 h 291640"/>
                <a:gd name="csX1" fmla="*/ 122830 w 1186614"/>
                <a:gd name="csY1" fmla="*/ 0 h 291640"/>
                <a:gd name="csX2" fmla="*/ 1186614 w 1186614"/>
                <a:gd name="csY2" fmla="*/ 177910 h 291640"/>
                <a:gd name="csX3" fmla="*/ 0 w 1186614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  <a:gd name="csX0" fmla="*/ 0 w 1209360"/>
                <a:gd name="csY0" fmla="*/ 291640 h 291640"/>
                <a:gd name="csX1" fmla="*/ 122830 w 1209360"/>
                <a:gd name="csY1" fmla="*/ 0 h 291640"/>
                <a:gd name="csX2" fmla="*/ 1209360 w 1209360"/>
                <a:gd name="csY2" fmla="*/ 191558 h 291640"/>
                <a:gd name="csX3" fmla="*/ 0 w 1209360"/>
                <a:gd name="csY3" fmla="*/ 291640 h 2916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09360" h="291640">
                  <a:moveTo>
                    <a:pt x="0" y="291640"/>
                  </a:moveTo>
                  <a:cubicBezTo>
                    <a:pt x="40943" y="194427"/>
                    <a:pt x="86436" y="56270"/>
                    <a:pt x="122830" y="0"/>
                  </a:cubicBezTo>
                  <a:lnTo>
                    <a:pt x="1209360" y="191558"/>
                  </a:lnTo>
                  <a:cubicBezTo>
                    <a:pt x="810790" y="243116"/>
                    <a:pt x="403120" y="258279"/>
                    <a:pt x="0" y="29164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B70F8975-4A9A-86F3-B9AE-4A589FBAB64B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6F75B5-2B4C-ABCA-AB93-1781FEEB0756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FC873A85-BDB9-3741-5887-C5825C0FAF1B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F0F0A61-3FB2-DC0B-C94B-B43BED3FE8B4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2A902374-D362-8073-985B-22D126159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EB63F3C7-121B-DBB3-6302-5690311FD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396DA14E-F74B-912B-2DD9-0144EC74B1BE}"/>
              </a:ext>
            </a:extLst>
          </p:cNvPr>
          <p:cNvSpPr txBox="1"/>
          <p:nvPr/>
        </p:nvSpPr>
        <p:spPr>
          <a:xfrm>
            <a:off x="6620571" y="4945237"/>
            <a:ext cx="320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29A75FA-1D24-EE99-CB65-4CD1498F453C}"/>
              </a:ext>
            </a:extLst>
          </p:cNvPr>
          <p:cNvSpPr txBox="1"/>
          <p:nvPr/>
        </p:nvSpPr>
        <p:spPr>
          <a:xfrm>
            <a:off x="1149575" y="4917441"/>
            <a:ext cx="320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22C8C1-EC63-6851-D2E5-EC4781629F3D}"/>
              </a:ext>
            </a:extLst>
          </p:cNvPr>
          <p:cNvSpPr txBox="1"/>
          <p:nvPr/>
        </p:nvSpPr>
        <p:spPr>
          <a:xfrm>
            <a:off x="9494867" y="4941836"/>
            <a:ext cx="320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0F854E-9E3D-B244-03E0-F4FBBC679918}"/>
              </a:ext>
            </a:extLst>
          </p:cNvPr>
          <p:cNvSpPr txBox="1"/>
          <p:nvPr/>
        </p:nvSpPr>
        <p:spPr>
          <a:xfrm>
            <a:off x="3926114" y="4945614"/>
            <a:ext cx="320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4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077C77A-9CDE-1950-7A6D-E72D715E9FA3}"/>
              </a:ext>
            </a:extLst>
          </p:cNvPr>
          <p:cNvGrpSpPr/>
          <p:nvPr/>
        </p:nvGrpSpPr>
        <p:grpSpPr>
          <a:xfrm>
            <a:off x="318377" y="1090097"/>
            <a:ext cx="8304550" cy="432000"/>
            <a:chOff x="318377" y="1090097"/>
            <a:chExt cx="8304550" cy="432000"/>
          </a:xfrm>
        </p:grpSpPr>
        <p:sp>
          <p:nvSpPr>
            <p:cNvPr id="19" name="Freeform 11127">
              <a:extLst>
                <a:ext uri="{FF2B5EF4-FFF2-40B4-BE49-F238E27FC236}">
                  <a16:creationId xmlns:a16="http://schemas.microsoft.com/office/drawing/2014/main" id="{13C08E7E-43BA-2FFC-1759-0843A9D9308B}"/>
                </a:ext>
              </a:extLst>
            </p:cNvPr>
            <p:cNvSpPr/>
            <p:nvPr/>
          </p:nvSpPr>
          <p:spPr>
            <a:xfrm>
              <a:off x="318377" y="1090097"/>
              <a:ext cx="8304550" cy="432000"/>
            </a:xfrm>
            <a:custGeom>
              <a:avLst/>
              <a:gdLst/>
              <a:ahLst/>
              <a:cxnLst/>
              <a:rect l="0" t="0" r="0" b="0"/>
              <a:pathLst>
                <a:path w="6189408" h="205752">
                  <a:moveTo>
                    <a:pt x="0" y="0"/>
                  </a:moveTo>
                  <a:lnTo>
                    <a:pt x="0" y="205752"/>
                  </a:lnTo>
                  <a:lnTo>
                    <a:pt x="6153607" y="205752"/>
                  </a:lnTo>
                  <a:cubicBezTo>
                    <a:pt x="6173380" y="205752"/>
                    <a:pt x="6189408" y="189725"/>
                    <a:pt x="6189408" y="169951"/>
                  </a:cubicBezTo>
                  <a:lnTo>
                    <a:pt x="6189408" y="35801"/>
                  </a:lnTo>
                  <a:cubicBezTo>
                    <a:pt x="6189408" y="16027"/>
                    <a:pt x="6173380" y="0"/>
                    <a:pt x="6153607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FEFE2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5D69BE23-50A2-F45A-FC82-F9036D7CBFC0}"/>
                </a:ext>
              </a:extLst>
            </p:cNvPr>
            <p:cNvSpPr txBox="1"/>
            <p:nvPr/>
          </p:nvSpPr>
          <p:spPr>
            <a:xfrm>
              <a:off x="318377" y="1121431"/>
              <a:ext cx="60979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kern="0" dirty="0">
                  <a:solidFill>
                    <a:srgbClr val="231F20"/>
                  </a:solidFill>
                </a:rPr>
                <a:t>Mettre en ordre les étapes du protocole expérimental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63463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" grpId="0"/>
      <p:bldP spid="9" grpId="0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4E701-BA29-653A-332A-DA8381DA4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0A373751-E7C4-438B-2DAC-F6F6F00669EE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ABC0246C-FA8E-7A00-D8C6-99839A624561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7D76F185-E1F1-716F-BF45-61273847BD73}"/>
              </a:ext>
            </a:extLst>
          </p:cNvPr>
          <p:cNvSpPr txBox="1"/>
          <p:nvPr/>
        </p:nvSpPr>
        <p:spPr>
          <a:xfrm>
            <a:off x="198332" y="54044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4B0B34B-91DD-DFD4-ACEF-590518D3F8A5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D58565D-B86C-BFEB-B163-DDABAFFEB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1149911F-D919-28BE-9DA9-0F2DE8315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 descr="Une image contenant texte, capture d’écran, Police, affichage&#10;&#10;Le contenu généré par l’IA peut être incorrect.">
            <a:extLst>
              <a:ext uri="{FF2B5EF4-FFF2-40B4-BE49-F238E27FC236}">
                <a16:creationId xmlns:a16="http://schemas.microsoft.com/office/drawing/2014/main" id="{C997BDB3-FBAD-FE0C-6387-9737A7111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95" y="1226990"/>
            <a:ext cx="11056591" cy="483518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7142638-F520-75E5-C425-08777C75D7E6}"/>
              </a:ext>
            </a:extLst>
          </p:cNvPr>
          <p:cNvSpPr txBox="1"/>
          <p:nvPr/>
        </p:nvSpPr>
        <p:spPr>
          <a:xfrm>
            <a:off x="7447280" y="4273491"/>
            <a:ext cx="1194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C186DC-47A3-774E-9EEF-B2BA753606EE}"/>
              </a:ext>
            </a:extLst>
          </p:cNvPr>
          <p:cNvSpPr txBox="1"/>
          <p:nvPr/>
        </p:nvSpPr>
        <p:spPr>
          <a:xfrm>
            <a:off x="6253172" y="5502851"/>
            <a:ext cx="1194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  <a:latin typeface="+mj-lt"/>
              </a:rPr>
              <a:t>diminue</a:t>
            </a:r>
          </a:p>
        </p:txBody>
      </p:sp>
    </p:spTree>
    <p:extLst>
      <p:ext uri="{BB962C8B-B14F-4D97-AF65-F5344CB8AC3E}">
        <p14:creationId xmlns:p14="http://schemas.microsoft.com/office/powerpoint/2010/main" val="326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CE24E-CC8D-9EBA-EE36-39D53211D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B04A3D27-10F3-5D5B-6E79-93B3989B1A9C}"/>
              </a:ext>
            </a:extLst>
          </p:cNvPr>
          <p:cNvSpPr/>
          <p:nvPr/>
        </p:nvSpPr>
        <p:spPr>
          <a:xfrm>
            <a:off x="1948688" y="2501876"/>
            <a:ext cx="8970264" cy="28626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9D64526-6E37-EB73-8510-F0DF76E4670B}"/>
              </a:ext>
            </a:extLst>
          </p:cNvPr>
          <p:cNvSpPr txBox="1"/>
          <p:nvPr/>
        </p:nvSpPr>
        <p:spPr>
          <a:xfrm>
            <a:off x="2107184" y="2779015"/>
            <a:ext cx="8653272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/>
              <a:t>Chers enseignants, une légère rectification est apportée à l’ordre des tâches : vous commencerez par la tâche « Étudier l’effet de la dilution sur le pH » avant la tâche de TP.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/>
              <a:t>Pour les classes en retard et en préparation du contrôle 2, il est recommandé de réaliser d’abord la séance de consolidation avant la tâche de TP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8CEB2274-FCA3-60BD-9419-C6B40E7B7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2C1379AF-CECA-A022-269E-0C0EB761B85F}"/>
              </a:ext>
            </a:extLst>
          </p:cNvPr>
          <p:cNvSpPr/>
          <p:nvPr/>
        </p:nvSpPr>
        <p:spPr>
          <a:xfrm>
            <a:off x="1552448" y="2038429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698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3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3559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439" y="400789"/>
            <a:ext cx="10277091" cy="267549"/>
          </a:xfrm>
        </p:spPr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125047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l’effet de la dilution sur les solutions acides et les solutions basiques.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3"/>
          <p:cNvSpPr txBox="1"/>
          <p:nvPr/>
        </p:nvSpPr>
        <p:spPr>
          <a:xfrm>
            <a:off x="1680611" y="2667885"/>
            <a:ext cx="9636322" cy="76111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FF0000"/>
                </a:solidFill>
                <a:latin typeface="Calibri" panose="020F0502020204030204"/>
              </a:rPr>
              <a:t>Étudier  </a:t>
            </a:r>
            <a:r>
              <a:rPr lang="fr-FR" altLang="fr-FR" b="1" dirty="0">
                <a:latin typeface="Calibri" panose="020F0502020204030204"/>
              </a:rPr>
              <a:t>l’effet de la dilution sur le pH d’une solution acide ou d’une solution basique.</a:t>
            </a:r>
            <a:endParaRPr lang="fr-FR" altLang="fr-FR" b="1" dirty="0"/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44B99C9C-F7CE-9253-82BF-E93289A40E43}"/>
              </a:ext>
            </a:extLst>
          </p:cNvPr>
          <p:cNvSpPr/>
          <p:nvPr/>
        </p:nvSpPr>
        <p:spPr>
          <a:xfrm>
            <a:off x="766233" y="2599267"/>
            <a:ext cx="10659534" cy="106056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4" name="Image 23">
            <a:extLst>
              <a:ext uri="{FF2B5EF4-FFF2-40B4-BE49-F238E27FC236}">
                <a16:creationId xmlns:a16="http://schemas.microsoft.com/office/drawing/2014/main" id="{E7E4EF36-232C-1AFE-0FD7-FF5AE0D7F2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2392623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719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8749A-D4B1-CB32-547C-7DD336F2F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F1909B99-F462-79FF-F295-A58B59D25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8EA55F3-E268-51CA-C019-738A7B948CDC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réviser à la maison, voici le bilan de cette séance.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C1D4351-5BC3-59E0-7DE8-6F5CE622ECD4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C937E1B1-DA5A-1EA4-FFAE-8C5992295F87}"/>
              </a:ext>
            </a:extLst>
          </p:cNvPr>
          <p:cNvSpPr/>
          <p:nvPr/>
        </p:nvSpPr>
        <p:spPr>
          <a:xfrm>
            <a:off x="1412240" y="2976880"/>
            <a:ext cx="9479280" cy="538480"/>
          </a:xfrm>
          <a:prstGeom prst="rightArrow">
            <a:avLst/>
          </a:prstGeom>
          <a:gradFill flip="none" rotWithShape="1">
            <a:gsLst>
              <a:gs pos="0">
                <a:srgbClr val="FF0000"/>
              </a:gs>
              <a:gs pos="48000">
                <a:schemeClr val="accent2">
                  <a:lumMod val="40000"/>
                  <a:lumOff val="6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6F177D7-2DDC-BBE2-BF85-4632A6C7BA20}"/>
              </a:ext>
            </a:extLst>
          </p:cNvPr>
          <p:cNvSpPr txBox="1"/>
          <p:nvPr/>
        </p:nvSpPr>
        <p:spPr>
          <a:xfrm>
            <a:off x="2451624" y="2438400"/>
            <a:ext cx="1994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Solution acide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34CC710-10FF-DB2B-9BDD-6FBFFBA724C3}"/>
              </a:ext>
            </a:extLst>
          </p:cNvPr>
          <p:cNvSpPr/>
          <p:nvPr/>
        </p:nvSpPr>
        <p:spPr>
          <a:xfrm>
            <a:off x="2318568" y="2379672"/>
            <a:ext cx="2507432" cy="5791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20B5696-BE7C-EF04-5AF2-2BEE98949B2B}"/>
              </a:ext>
            </a:extLst>
          </p:cNvPr>
          <p:cNvSpPr txBox="1"/>
          <p:nvPr/>
        </p:nvSpPr>
        <p:spPr>
          <a:xfrm>
            <a:off x="6920730" y="2405907"/>
            <a:ext cx="2319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Solution basique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DC06DB4-5104-A458-5B82-3C575E01E027}"/>
              </a:ext>
            </a:extLst>
          </p:cNvPr>
          <p:cNvSpPr/>
          <p:nvPr/>
        </p:nvSpPr>
        <p:spPr>
          <a:xfrm>
            <a:off x="6782416" y="2371744"/>
            <a:ext cx="2596495" cy="579120"/>
          </a:xfrm>
          <a:prstGeom prst="roundRect">
            <a:avLst/>
          </a:prstGeom>
          <a:noFill/>
          <a:ln>
            <a:solidFill>
              <a:srgbClr val="5FAD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EF3CE7E-3233-D037-6024-D774B5591A90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412240" y="2877513"/>
            <a:ext cx="7519" cy="61976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B75C7F1F-A2C5-940C-0266-9634E980F10A}"/>
              </a:ext>
            </a:extLst>
          </p:cNvPr>
          <p:cNvSpPr txBox="1"/>
          <p:nvPr/>
        </p:nvSpPr>
        <p:spPr>
          <a:xfrm>
            <a:off x="1249680" y="349727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0</a:t>
            </a:r>
            <a:endParaRPr lang="fr-FR" b="1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91F3A8F-4CF8-FB1E-FE8E-12352001F233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5924600" y="2958792"/>
            <a:ext cx="7519" cy="619760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1459B201-9AD3-337C-4037-310C285DE589}"/>
              </a:ext>
            </a:extLst>
          </p:cNvPr>
          <p:cNvSpPr txBox="1"/>
          <p:nvPr/>
        </p:nvSpPr>
        <p:spPr>
          <a:xfrm>
            <a:off x="5762040" y="357855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7</a:t>
            </a:r>
            <a:endParaRPr lang="fr-FR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B9F60A5-C753-C243-702A-4EFBA497263C}"/>
              </a:ext>
            </a:extLst>
          </p:cNvPr>
          <p:cNvCxnSpPr>
            <a:cxnSpLocks/>
            <a:endCxn id="22" idx="0"/>
          </p:cNvCxnSpPr>
          <p:nvPr/>
        </p:nvCxnSpPr>
        <p:spPr>
          <a:xfrm flipH="1">
            <a:off x="10266881" y="2994967"/>
            <a:ext cx="7519" cy="561032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1D1C004A-863A-91C3-94C7-090D488477D1}"/>
              </a:ext>
            </a:extLst>
          </p:cNvPr>
          <p:cNvSpPr txBox="1"/>
          <p:nvPr/>
        </p:nvSpPr>
        <p:spPr>
          <a:xfrm>
            <a:off x="10019056" y="3555999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14</a:t>
            </a:r>
            <a:endParaRPr lang="fr-FR" b="1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8566CFC-C9FD-8158-1265-5C20DE8DC564}"/>
              </a:ext>
            </a:extLst>
          </p:cNvPr>
          <p:cNvSpPr txBox="1"/>
          <p:nvPr/>
        </p:nvSpPr>
        <p:spPr>
          <a:xfrm>
            <a:off x="6353314" y="3845649"/>
            <a:ext cx="3576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0070C0"/>
                </a:solidFill>
              </a:rPr>
              <a:t>Plus on dilue, plus le pH diminue</a:t>
            </a:r>
            <a:endParaRPr lang="fr-FR" sz="1600" dirty="0">
              <a:solidFill>
                <a:srgbClr val="0070C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963C01-7238-A753-F222-47C5C5C098D0}"/>
              </a:ext>
            </a:extLst>
          </p:cNvPr>
          <p:cNvSpPr txBox="1"/>
          <p:nvPr/>
        </p:nvSpPr>
        <p:spPr>
          <a:xfrm>
            <a:off x="1779994" y="3839250"/>
            <a:ext cx="377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Plus on dilue, plus le pH augmente</a:t>
            </a:r>
            <a:endParaRPr lang="fr-FR" sz="1600" dirty="0">
              <a:solidFill>
                <a:srgbClr val="FF0000"/>
              </a:solidFill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AB353BB-45AC-AA8C-93E6-B4FA9B0D329C}"/>
              </a:ext>
            </a:extLst>
          </p:cNvPr>
          <p:cNvCxnSpPr>
            <a:cxnSpLocks/>
          </p:cNvCxnSpPr>
          <p:nvPr/>
        </p:nvCxnSpPr>
        <p:spPr>
          <a:xfrm>
            <a:off x="1677295" y="3728104"/>
            <a:ext cx="399948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E362D1ED-4C52-8810-4E0D-8F2398BDA616}"/>
              </a:ext>
            </a:extLst>
          </p:cNvPr>
          <p:cNvCxnSpPr>
            <a:cxnSpLocks/>
          </p:cNvCxnSpPr>
          <p:nvPr/>
        </p:nvCxnSpPr>
        <p:spPr>
          <a:xfrm flipH="1">
            <a:off x="6292354" y="3726180"/>
            <a:ext cx="3576620" cy="0"/>
          </a:xfrm>
          <a:prstGeom prst="straightConnector1">
            <a:avLst/>
          </a:prstGeom>
          <a:ln w="57150">
            <a:solidFill>
              <a:srgbClr val="004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93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  <p:bldP spid="23" grpId="0"/>
      <p:bldP spid="2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576" y="22615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aussi le lexique à utiliser pour résoudre une tâche similaire. </a:t>
            </a:r>
          </a:p>
        </p:txBody>
      </p:sp>
      <p:grpSp>
        <p:nvGrpSpPr>
          <p:cNvPr id="18" name="Groupe 71"/>
          <p:cNvGrpSpPr/>
          <p:nvPr/>
        </p:nvGrpSpPr>
        <p:grpSpPr>
          <a:xfrm>
            <a:off x="294592" y="1127975"/>
            <a:ext cx="11463355" cy="5005489"/>
            <a:chOff x="380712" y="1645615"/>
            <a:chExt cx="11463355" cy="4973127"/>
          </a:xfrm>
        </p:grpSpPr>
        <p:sp>
          <p:nvSpPr>
            <p:cNvPr id="19" name="Rectangle 18"/>
            <p:cNvSpPr/>
            <p:nvPr/>
          </p:nvSpPr>
          <p:spPr>
            <a:xfrm>
              <a:off x="380712" y="2087382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Effet de la dilution sur la solution acide et la solution basique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1003405" y="2853580"/>
              <a:ext cx="2216165" cy="1400426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tâche</a:t>
              </a: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5"/>
              <a:ext cx="2430737" cy="2321136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573561" y="5674626"/>
              <a:ext cx="10049335" cy="732996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3678369" y="5284936"/>
              <a:ext cx="2407021" cy="30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Structure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219570" y="3553794"/>
              <a:ext cx="1454030" cy="22716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1035346" y="2860166"/>
              <a:ext cx="2152283" cy="1015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Dilution </a:t>
              </a:r>
            </a:p>
            <a:p>
              <a:pPr marR="0" lvl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 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755620" y="2764707"/>
              <a:ext cx="1843091" cy="1336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Augmenter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Diminuer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Diluer    </a:t>
              </a:r>
            </a:p>
            <a:p>
              <a:pPr marR="0" lvl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</p:cNvCxnSpPr>
            <p:nvPr/>
          </p:nvCxnSpPr>
          <p:spPr>
            <a:xfrm flipV="1">
              <a:off x="7376160" y="3337386"/>
              <a:ext cx="1056448" cy="443570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7" name="Connecteur en angle 44"/>
            <p:cNvCxnSpPr>
              <a:cxnSpLocks/>
            </p:cNvCxnSpPr>
            <p:nvPr/>
          </p:nvCxnSpPr>
          <p:spPr>
            <a:xfrm rot="5400000">
              <a:off x="5489813" y="5139565"/>
              <a:ext cx="1070139" cy="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Termes thématiques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916C35-6CCA-4DA0-3EF8-FDB70C10BE3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90B6F8-3649-D473-4E75-1CA7D0D653A4}"/>
              </a:ext>
            </a:extLst>
          </p:cNvPr>
          <p:cNvSpPr txBox="1"/>
          <p:nvPr/>
        </p:nvSpPr>
        <p:spPr>
          <a:xfrm>
            <a:off x="554962" y="5319200"/>
            <a:ext cx="99576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prstClr val="black"/>
                </a:solidFill>
                <a:latin typeface="ArialMT-Light"/>
              </a:rPr>
              <a:t>Plus on dilue une solution ……………………….., plus son pH……………….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723898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8876-311E-02ED-FD3F-E34C0B56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DD40BFED-150F-4AE9-6F25-418297BE1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1AE9DC-A86F-BB68-0610-1FA25E727948}"/>
              </a:ext>
            </a:extLst>
          </p:cNvPr>
          <p:cNvSpPr/>
          <p:nvPr/>
        </p:nvSpPr>
        <p:spPr>
          <a:xfrm>
            <a:off x="852805" y="255666"/>
            <a:ext cx="10324003" cy="3693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algn="just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les exercices à faire à la maison.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11F84A-A120-91AD-442C-A407CCCC1BDA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6D7FBE0E-F04D-65D9-A814-36C1FF4D3FEB}"/>
              </a:ext>
            </a:extLst>
          </p:cNvPr>
          <p:cNvSpPr txBox="1"/>
          <p:nvPr/>
        </p:nvSpPr>
        <p:spPr>
          <a:xfrm>
            <a:off x="3501164" y="2721114"/>
            <a:ext cx="4080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i="1" dirty="0">
                <a:solidFill>
                  <a:srgbClr val="EE0000"/>
                </a:solidFill>
              </a:rPr>
              <a:t>Exercice 3 page 59</a:t>
            </a: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0B7E90B4-C7A7-034D-094E-AAA5C28EE06C}"/>
              </a:ext>
            </a:extLst>
          </p:cNvPr>
          <p:cNvSpPr txBox="1"/>
          <p:nvPr/>
        </p:nvSpPr>
        <p:spPr>
          <a:xfrm>
            <a:off x="3501164" y="3429000"/>
            <a:ext cx="43556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i="1" dirty="0">
                <a:solidFill>
                  <a:srgbClr val="EE0000"/>
                </a:solidFill>
              </a:rPr>
              <a:t>Défis 2 et 5 page 61</a:t>
            </a:r>
          </a:p>
        </p:txBody>
      </p:sp>
    </p:spTree>
    <p:extLst>
      <p:ext uri="{BB962C8B-B14F-4D97-AF65-F5344CB8AC3E}">
        <p14:creationId xmlns:p14="http://schemas.microsoft.com/office/powerpoint/2010/main" val="2611543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 4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bg2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94080" y="422811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611120" y="1540854"/>
            <a:ext cx="7447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Identifier la solution la plus acide et la solution la plus basique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19624" y="2500924"/>
            <a:ext cx="8708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Élaborer un protocole expérimental pour réaliser une neutralisation acide-base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19624" y="3494226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6" indent="-34290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Identifier</a:t>
            </a:r>
            <a:r>
              <a:rPr lang="fr-FR" sz="2000" dirty="0"/>
              <a:t> </a:t>
            </a: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les dangers des acides et des bases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7034CD2-FF55-CCF4-E716-B6C02571874B}"/>
              </a:ext>
            </a:extLst>
          </p:cNvPr>
          <p:cNvGrpSpPr/>
          <p:nvPr/>
        </p:nvGrpSpPr>
        <p:grpSpPr>
          <a:xfrm>
            <a:off x="963450" y="5342061"/>
            <a:ext cx="10265100" cy="828000"/>
            <a:chOff x="963450" y="3092649"/>
            <a:chExt cx="10265100" cy="828000"/>
          </a:xfrm>
        </p:grpSpPr>
        <p:sp>
          <p:nvSpPr>
            <p:cNvPr id="7" name="Google Shape;292;p29">
              <a:extLst>
                <a:ext uri="{FF2B5EF4-FFF2-40B4-BE49-F238E27FC236}">
                  <a16:creationId xmlns:a16="http://schemas.microsoft.com/office/drawing/2014/main" id="{3F9907F3-8695-DF73-7417-DAA7EA20E27D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" name="Google Shape;293;p29">
              <a:extLst>
                <a:ext uri="{FF2B5EF4-FFF2-40B4-BE49-F238E27FC236}">
                  <a16:creationId xmlns:a16="http://schemas.microsoft.com/office/drawing/2014/main" id="{956CF05B-3ED4-EC8C-DCE7-2597DEB0B833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2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DFD02F-47C5-ABBC-B1D7-FB5DC2EC859E}"/>
              </a:ext>
            </a:extLst>
          </p:cNvPr>
          <p:cNvSpPr txBox="1"/>
          <p:nvPr/>
        </p:nvSpPr>
        <p:spPr>
          <a:xfrm>
            <a:off x="2519624" y="5539255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bg2">
                    <a:lumMod val="50000"/>
                  </a:schemeClr>
                </a:solidFill>
              </a:rPr>
              <a:t>Classer des solutions en solutions acides, basiques et neutres</a:t>
            </a:r>
            <a:endParaRPr lang="fr-BE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FC4107-8A51-0DC7-C534-C37B61B061E0}"/>
              </a:ext>
            </a:extLst>
          </p:cNvPr>
          <p:cNvGrpSpPr/>
          <p:nvPr/>
        </p:nvGrpSpPr>
        <p:grpSpPr>
          <a:xfrm>
            <a:off x="963450" y="4316867"/>
            <a:ext cx="10265100" cy="828000"/>
            <a:chOff x="963450" y="3092649"/>
            <a:chExt cx="10265100" cy="828000"/>
          </a:xfrm>
        </p:grpSpPr>
        <p:sp>
          <p:nvSpPr>
            <p:cNvPr id="12" name="Google Shape;292;p29">
              <a:extLst>
                <a:ext uri="{FF2B5EF4-FFF2-40B4-BE49-F238E27FC236}">
                  <a16:creationId xmlns:a16="http://schemas.microsoft.com/office/drawing/2014/main" id="{B0F36D8D-635C-1D8D-4DA9-11002D28F8B0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" name="Google Shape;293;p29">
              <a:extLst>
                <a:ext uri="{FF2B5EF4-FFF2-40B4-BE49-F238E27FC236}">
                  <a16:creationId xmlns:a16="http://schemas.microsoft.com/office/drawing/2014/main" id="{CA16EFD3-4699-E63B-3AFA-F336181C3FE1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4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28CC4081-55C0-4E52-E38D-833BCCE62650}"/>
              </a:ext>
            </a:extLst>
          </p:cNvPr>
          <p:cNvSpPr txBox="1"/>
          <p:nvPr/>
        </p:nvSpPr>
        <p:spPr>
          <a:xfrm>
            <a:off x="2519624" y="4514061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b="1" dirty="0"/>
              <a:t>Étudier l’effet de la dilution sur le pH d’une solution acide ou basique</a:t>
            </a:r>
            <a:endParaRPr lang="fr-BE" sz="2000" b="1" dirty="0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1180081" y="169502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40C0"/>
                </a:solidFill>
              </a:rPr>
              <a:t>Orientations didactiques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584200" y="4694878"/>
            <a:ext cx="2011680" cy="181564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7E65EF-9DEE-D84D-3396-BF756FE3FC1C}"/>
              </a:ext>
            </a:extLst>
          </p:cNvPr>
          <p:cNvSpPr txBox="1"/>
          <p:nvPr/>
        </p:nvSpPr>
        <p:spPr>
          <a:xfrm>
            <a:off x="725587" y="4992833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737267" y="4694878"/>
            <a:ext cx="9043416" cy="18156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D3B898-6AE6-DDD9-CEE5-3ABA3E8F7AA0}"/>
              </a:ext>
            </a:extLst>
          </p:cNvPr>
          <p:cNvSpPr txBox="1"/>
          <p:nvPr/>
        </p:nvSpPr>
        <p:spPr>
          <a:xfrm>
            <a:off x="2956560" y="4856426"/>
            <a:ext cx="8954861" cy="13420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❌ « </a:t>
            </a:r>
            <a:r>
              <a:rPr lang="fr-FR" b="1" dirty="0"/>
              <a:t>Après dilution, la solution n’est plus acide</a:t>
            </a:r>
            <a:r>
              <a:rPr lang="fr-FR" dirty="0"/>
              <a:t>. »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solidFill>
                  <a:srgbClr val="00B050"/>
                </a:solidFill>
              </a:rPr>
              <a:t>➜</a:t>
            </a:r>
            <a:r>
              <a:rPr lang="fr-FR" dirty="0"/>
              <a:t> Les élèves croient que toute dilution supprime l’acidité, sans comprendre qu’une solution acide diluée reste toujours acide (pH &lt; 7)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641966" y="927077"/>
            <a:ext cx="2011680" cy="135666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46CBD9-A4B1-5EF2-D836-8D8A06DBBE32}"/>
              </a:ext>
            </a:extLst>
          </p:cNvPr>
          <p:cNvSpPr txBox="1"/>
          <p:nvPr/>
        </p:nvSpPr>
        <p:spPr>
          <a:xfrm>
            <a:off x="783353" y="1403502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Tâche à réussir 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8" y="927078"/>
            <a:ext cx="8970264" cy="13566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2853290" y="1055927"/>
            <a:ext cx="86532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La tâche principale de cette séance vise à développer  la compétence 1 à travers l’étude de l’effet de la dilution sur le pH  d’une solution acide ou basique.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79650E4-931E-2648-D896-6CCC78CB23BA}"/>
              </a:ext>
            </a:extLst>
          </p:cNvPr>
          <p:cNvSpPr/>
          <p:nvPr/>
        </p:nvSpPr>
        <p:spPr>
          <a:xfrm>
            <a:off x="648535" y="2523476"/>
            <a:ext cx="2011680" cy="167872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CE0C3A-811F-BF30-C460-5F74CB9D1B17}"/>
              </a:ext>
            </a:extLst>
          </p:cNvPr>
          <p:cNvSpPr txBox="1"/>
          <p:nvPr/>
        </p:nvSpPr>
        <p:spPr>
          <a:xfrm>
            <a:off x="789922" y="2999901"/>
            <a:ext cx="17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Stratégies enseignées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573DEF3-5387-9832-C09E-82CBA50AC12D}"/>
              </a:ext>
            </a:extLst>
          </p:cNvPr>
          <p:cNvSpPr/>
          <p:nvPr/>
        </p:nvSpPr>
        <p:spPr>
          <a:xfrm>
            <a:off x="2768057" y="2523476"/>
            <a:ext cx="8970264" cy="16787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8755EA-5D11-A728-3A67-C712EAB33E89}"/>
              </a:ext>
            </a:extLst>
          </p:cNvPr>
          <p:cNvSpPr txBox="1"/>
          <p:nvPr/>
        </p:nvSpPr>
        <p:spPr>
          <a:xfrm>
            <a:off x="2853290" y="2638904"/>
            <a:ext cx="869674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Pour réussir cette tâche, l’enseignant doit réaliser un modelage explicite à partir d’un exemple illustrant l’effet de la dilution sur le pH d’une solution acide.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Les élèves, à travers une pratique en binôme puis une pratique autonome, réalisent la même tâche dans un autre contexte.</a:t>
            </a:r>
          </a:p>
        </p:txBody>
      </p:sp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406400" y="6339840"/>
            <a:ext cx="1122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Les durées proposées sont à titre purement indicatif – à moduler en fonction des spécificités de chaque groupe-classe.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16DB805-9B4D-221E-8260-A0953AB732CE}"/>
              </a:ext>
            </a:extLst>
          </p:cNvPr>
          <p:cNvSpPr txBox="1"/>
          <p:nvPr/>
        </p:nvSpPr>
        <p:spPr>
          <a:xfrm>
            <a:off x="2518146" y="3730252"/>
            <a:ext cx="70070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EFAB845-52AB-3ED4-2B7F-4B4D2C5531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023" y="1373275"/>
            <a:ext cx="2096135" cy="2158333"/>
          </a:xfrm>
          <a:prstGeom prst="rect">
            <a:avLst/>
          </a:prstGeom>
        </p:spPr>
      </p:pic>
      <p:pic>
        <p:nvPicPr>
          <p:cNvPr id="6" name="Google Shape;1333;p128">
            <a:extLst>
              <a:ext uri="{FF2B5EF4-FFF2-40B4-BE49-F238E27FC236}">
                <a16:creationId xmlns:a16="http://schemas.microsoft.com/office/drawing/2014/main" id="{74465CA4-4DC2-3583-5485-5DAF3EFA2EA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5870301" y="1689491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95752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31859</TotalTime>
  <Words>2127</Words>
  <Application>Microsoft Office PowerPoint</Application>
  <PresentationFormat>Grand écran</PresentationFormat>
  <Paragraphs>387</Paragraphs>
  <Slides>56</Slides>
  <Notes>12</Notes>
  <HiddenSlides>2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56</vt:i4>
      </vt:variant>
    </vt:vector>
  </HeadingPairs>
  <TitlesOfParts>
    <vt:vector size="68" baseType="lpstr">
      <vt:lpstr>Aptos</vt:lpstr>
      <vt:lpstr>Arial</vt:lpstr>
      <vt:lpstr>ArialMT-Light</vt:lpstr>
      <vt:lpstr>Calibri</vt:lpstr>
      <vt:lpstr>Dosis</vt:lpstr>
      <vt:lpstr>Dosis Bold</vt:lpstr>
      <vt:lpstr>Freestyle Script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Je vais vous montrer comment mener une investigation expérimentale.</vt:lpstr>
      <vt:lpstr>Avant de commencer mon investigation , je pose la question scientifique suivante:</vt:lpstr>
      <vt:lpstr>Première étape: j’identifie les variables. </vt:lpstr>
      <vt:lpstr>Deuxième étape: j’émets une hypothèse. </vt:lpstr>
      <vt:lpstr>Troisième étape: je verse dans 4 béchers des volumes différents d’eau (10mL, 20mL, 30mL et 40mL). J’ajoute le même volume de l’acide et je mesure le pH des 4 solutions.</vt:lpstr>
      <vt:lpstr>Quatrième étape: je note et j’organise les résultats dans le tableau, puis je décris la variation du pH.</vt:lpstr>
      <vt:lpstr>Cinquième étape: je tire une conclusion à partir des résultats. Et je confirme ou infirme notre hypothèse.</vt:lpstr>
      <vt:lpstr>Présentation PowerPoint</vt:lpstr>
      <vt:lpstr>Fermez vos livrets, prenez vos ardoises et écrivez-y votre réponse.</vt:lpstr>
      <vt:lpstr>Lorsqu’on dilue une solution acide, son pH augmente sans dépasser la valeur 7</vt:lpstr>
      <vt:lpstr>Je dispose d’une solution acide de pH=2. je dilue cette solution en ajoutant de l’eau.</vt:lpstr>
      <vt:lpstr>Lorsqu’on dilue une solution acide de pH=2,26, on obtient la solution C car le pH augmente avec la dilution.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dire ce que nous avons appris aujourd’hui?  </vt:lpstr>
      <vt:lpstr>Présentation PowerPoint</vt:lpstr>
      <vt:lpstr>Présentation PowerPoint</vt:lpstr>
      <vt:lpstr>Voici aussi le lexique à utiliser pour résoudre une tâche similaire. 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1182</cp:revision>
  <cp:lastPrinted>2024-10-05T19:15:58Z</cp:lastPrinted>
  <dcterms:created xsi:type="dcterms:W3CDTF">2024-05-28T10:13:44Z</dcterms:created>
  <dcterms:modified xsi:type="dcterms:W3CDTF">2026-01-03T12:33:50Z</dcterms:modified>
</cp:coreProperties>
</file>