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63"/>
  </p:notesMasterIdLst>
  <p:handoutMasterIdLst>
    <p:handoutMasterId r:id="rId64"/>
  </p:handoutMasterIdLst>
  <p:sldIdLst>
    <p:sldId id="308" r:id="rId4"/>
    <p:sldId id="270" r:id="rId5"/>
    <p:sldId id="271" r:id="rId6"/>
    <p:sldId id="2147483636" r:id="rId7"/>
    <p:sldId id="2147483396" r:id="rId8"/>
    <p:sldId id="297" r:id="rId9"/>
    <p:sldId id="2147483552" r:id="rId10"/>
    <p:sldId id="283" r:id="rId11"/>
    <p:sldId id="281" r:id="rId12"/>
    <p:sldId id="284" r:id="rId13"/>
    <p:sldId id="293" r:id="rId14"/>
    <p:sldId id="2134806558" r:id="rId15"/>
    <p:sldId id="295" r:id="rId16"/>
    <p:sldId id="279" r:id="rId17"/>
    <p:sldId id="300" r:id="rId18"/>
    <p:sldId id="296" r:id="rId19"/>
    <p:sldId id="299" r:id="rId20"/>
    <p:sldId id="257" r:id="rId21"/>
    <p:sldId id="258" r:id="rId22"/>
    <p:sldId id="301" r:id="rId23"/>
    <p:sldId id="259" r:id="rId24"/>
    <p:sldId id="256" r:id="rId25"/>
    <p:sldId id="2147483635" r:id="rId26"/>
    <p:sldId id="2147483644" r:id="rId27"/>
    <p:sldId id="302" r:id="rId28"/>
    <p:sldId id="305" r:id="rId29"/>
    <p:sldId id="303" r:id="rId30"/>
    <p:sldId id="298" r:id="rId31"/>
    <p:sldId id="2147483637" r:id="rId32"/>
    <p:sldId id="2147483647" r:id="rId33"/>
    <p:sldId id="261" r:id="rId34"/>
    <p:sldId id="306" r:id="rId35"/>
    <p:sldId id="260" r:id="rId36"/>
    <p:sldId id="309" r:id="rId37"/>
    <p:sldId id="16777280" r:id="rId38"/>
    <p:sldId id="286" r:id="rId39"/>
    <p:sldId id="262" r:id="rId40"/>
    <p:sldId id="263" r:id="rId41"/>
    <p:sldId id="264" r:id="rId42"/>
    <p:sldId id="265" r:id="rId43"/>
    <p:sldId id="266" r:id="rId44"/>
    <p:sldId id="267" r:id="rId45"/>
    <p:sldId id="268" r:id="rId46"/>
    <p:sldId id="4100145" r:id="rId47"/>
    <p:sldId id="4100119" r:id="rId48"/>
    <p:sldId id="288" r:id="rId49"/>
    <p:sldId id="272" r:id="rId50"/>
    <p:sldId id="273" r:id="rId51"/>
    <p:sldId id="4100147" r:id="rId52"/>
    <p:sldId id="2134806581" r:id="rId53"/>
    <p:sldId id="2134806580" r:id="rId54"/>
    <p:sldId id="276" r:id="rId55"/>
    <p:sldId id="16777284" r:id="rId56"/>
    <p:sldId id="291" r:id="rId57"/>
    <p:sldId id="292" r:id="rId58"/>
    <p:sldId id="277" r:id="rId59"/>
    <p:sldId id="16777334" r:id="rId60"/>
    <p:sldId id="2134806584" r:id="rId61"/>
    <p:sldId id="278" r:id="rId6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308"/>
            <p14:sldId id="270"/>
            <p14:sldId id="271"/>
            <p14:sldId id="2147483636"/>
            <p14:sldId id="2147483396"/>
            <p14:sldId id="297"/>
          </p14:sldIdLst>
        </p14:section>
        <p14:section name="Activité rituelle" id="{79315A69-A635-48A2-B9BA-98FE67B817D4}">
          <p14:sldIdLst>
            <p14:sldId id="2147483552"/>
            <p14:sldId id="283"/>
            <p14:sldId id="281"/>
            <p14:sldId id="284"/>
            <p14:sldId id="293"/>
            <p14:sldId id="2134806558"/>
            <p14:sldId id="295"/>
            <p14:sldId id="279"/>
            <p14:sldId id="300"/>
            <p14:sldId id="296"/>
            <p14:sldId id="299"/>
          </p14:sldIdLst>
        </p14:section>
        <p14:section name="Déclaration de l’objectif de la séance" id="{1F7A1ED2-DD19-4DF3-BC26-A1D65FFD1118}">
          <p14:sldIdLst>
            <p14:sldId id="257"/>
          </p14:sldIdLst>
        </p14:section>
        <p14:section name="Tâche principale" id="{A2A5D278-252D-471E-A046-E0EEBB7C2D2B}">
          <p14:sldIdLst>
            <p14:sldId id="258"/>
            <p14:sldId id="301"/>
            <p14:sldId id="259"/>
            <p14:sldId id="256"/>
            <p14:sldId id="2147483635"/>
            <p14:sldId id="2147483644"/>
            <p14:sldId id="302"/>
            <p14:sldId id="305"/>
            <p14:sldId id="303"/>
            <p14:sldId id="298"/>
            <p14:sldId id="2147483637"/>
            <p14:sldId id="2147483647"/>
            <p14:sldId id="261"/>
            <p14:sldId id="306"/>
            <p14:sldId id="260"/>
            <p14:sldId id="309"/>
            <p14:sldId id="16777280"/>
            <p14:sldId id="286"/>
            <p14:sldId id="262"/>
            <p14:sldId id="263"/>
            <p14:sldId id="264"/>
            <p14:sldId id="265"/>
            <p14:sldId id="266"/>
            <p14:sldId id="267"/>
            <p14:sldId id="268"/>
          </p14:sldIdLst>
        </p14:section>
        <p14:section name="Pratique en binôme" id="{FBF6C3DA-BDD6-43C8-8043-82F3BE3C64FD}">
          <p14:sldIdLst>
            <p14:sldId id="4100145"/>
            <p14:sldId id="4100119"/>
            <p14:sldId id="288"/>
            <p14:sldId id="272"/>
            <p14:sldId id="273"/>
          </p14:sldIdLst>
        </p14:section>
        <p14:section name="Pratique autonome" id="{40CD8AAE-F9F0-47C4-A7F7-0976D79B8EC9}">
          <p14:sldIdLst>
            <p14:sldId id="4100147"/>
            <p14:sldId id="2134806581"/>
            <p14:sldId id="2134806580"/>
            <p14:sldId id="276"/>
          </p14:sldIdLst>
        </p14:section>
        <p14:section name="Clôture" id="{8EB5D3A0-81F1-4DE6-BEB2-58DE24DBB138}">
          <p14:sldIdLst>
            <p14:sldId id="16777284"/>
            <p14:sldId id="291"/>
            <p14:sldId id="292"/>
            <p14:sldId id="277"/>
            <p14:sldId id="16777334"/>
          </p14:sldIdLst>
        </p14:section>
        <p14:section name="Fin de la séance" id="{44B71B2B-D974-4F2C-B5A1-E1796678D1E2}">
          <p14:sldIdLst>
            <p14:sldId id="2134806584"/>
            <p14:sldId id="27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4D4E"/>
    <a:srgbClr val="F7D8D5"/>
    <a:srgbClr val="FFCCFF"/>
    <a:srgbClr val="F4C4AE"/>
    <a:srgbClr val="EFA989"/>
    <a:srgbClr val="DEDEDE"/>
    <a:srgbClr val="0040C0"/>
    <a:srgbClr val="5FADE4"/>
    <a:srgbClr val="FDDF43"/>
    <a:srgbClr val="AB20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03" autoAdjust="0"/>
    <p:restoredTop sz="94690" autoAdjust="0"/>
  </p:normalViewPr>
  <p:slideViewPr>
    <p:cSldViewPr snapToGrid="0">
      <p:cViewPr varScale="1">
        <p:scale>
          <a:sx n="75" d="100"/>
          <a:sy n="75" d="100"/>
        </p:scale>
        <p:origin x="62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viewProps" Target="viewProp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theme" Target="theme/theme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01/01/2026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01/01/2026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2F701E9-030C-9268-595D-BAFA661A1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C6B80F56-6885-3930-117C-247E1DDFB8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6E249C91-3FA6-4927-90B8-5751AB771FF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62308CDD-7E16-EE6C-BD54-091F925D78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89880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0641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93526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1C86F6-1F9D-495F-563D-F216F6892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0F56BA2-D64A-6AD6-1161-3347D3C425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2D2C124-62A7-8DCC-9932-981C2C1539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C99899-5567-2959-38C1-DEA93D6D66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529370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1" name="Google Shape;991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61550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45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986233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4C0A6-1C2C-2B0C-B058-FF8CE4CF4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10FB4C1-3549-4431-821A-0941088541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C58344B-A1D7-4583-33FF-4042FEE2FD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8632E58-1310-0489-609C-BE04B58DE6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46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51277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36E720-5C4F-6E2E-914A-4D38CBA95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4C7CD49-0878-8CE0-3EA5-3AB9EE18C4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E138B49-AF56-8E0D-874C-77A93C8D7A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BD58266-CA8F-2718-95F3-013F901F41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47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647034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716D4-4E88-F6FC-FB04-89A4EEFB5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FD6FB84-4C9C-DEFD-394C-899A211409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98426E9-2AEC-B29A-5CA3-5A193DB443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860EF0D-2BCA-6601-C734-CD1EFB4874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48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016763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microsoft.com/office/2007/relationships/hdphoto" Target="../media/hdphoto1.wdp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12.svg"/><Relationship Id="rId2" Type="http://schemas.openxmlformats.org/officeDocument/2006/relationships/image" Target="../media/image23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2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3.gi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8.svg"/><Relationship Id="rId4" Type="http://schemas.openxmlformats.org/officeDocument/2006/relationships/image" Target="../media/image11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8.svg"/><Relationship Id="rId4" Type="http://schemas.openxmlformats.org/officeDocument/2006/relationships/image" Target="../media/image11.png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01/01/2026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01/01/2026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 userDrawn="1"/>
        </p:nvGrpSpPr>
        <p:grpSpPr>
          <a:xfrm>
            <a:off x="271218" y="4592685"/>
            <a:ext cx="6693265" cy="522000"/>
            <a:chOff x="304312" y="4531839"/>
            <a:chExt cx="5990003" cy="696796"/>
          </a:xfrm>
          <a:solidFill>
            <a:srgbClr val="0F9ED5"/>
          </a:solidFill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 userDrawn="1"/>
        </p:nvGrpSpPr>
        <p:grpSpPr>
          <a:xfrm>
            <a:off x="271218" y="5289789"/>
            <a:ext cx="6693265" cy="522000"/>
            <a:chOff x="304312" y="5304657"/>
            <a:chExt cx="5990003" cy="696796"/>
          </a:xfrm>
          <a:solidFill>
            <a:srgbClr val="336FB6"/>
          </a:solidFill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717129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 AC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Physique chimie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20815" y="4591216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/>
              <a:t>Chapitre 2</a:t>
            </a:r>
            <a:endParaRPr lang="fr-FR" dirty="0"/>
          </a:p>
        </p:txBody>
      </p:sp>
      <p:sp>
        <p:nvSpPr>
          <p:cNvPr id="6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1217" y="5288319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20815" y="5288319"/>
            <a:ext cx="4843667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</p:txBody>
      </p:sp>
      <p:sp>
        <p:nvSpPr>
          <p:cNvPr id="4" name="Google Shape;735;p98">
            <a:extLst>
              <a:ext uri="{FF2B5EF4-FFF2-40B4-BE49-F238E27FC236}">
                <a16:creationId xmlns:a16="http://schemas.microsoft.com/office/drawing/2014/main" id="{AA32DAC6-E40B-3260-CF4C-57F69A65368F}"/>
              </a:ext>
            </a:extLst>
          </p:cNvPr>
          <p:cNvSpPr/>
          <p:nvPr userDrawn="1"/>
        </p:nvSpPr>
        <p:spPr>
          <a:xfrm>
            <a:off x="1968787" y="4613885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35;p98">
            <a:extLst>
              <a:ext uri="{FF2B5EF4-FFF2-40B4-BE49-F238E27FC236}">
                <a16:creationId xmlns:a16="http://schemas.microsoft.com/office/drawing/2014/main" id="{6706102D-42C9-61DB-F81D-8B81F55C8119}"/>
              </a:ext>
            </a:extLst>
          </p:cNvPr>
          <p:cNvSpPr/>
          <p:nvPr userDrawn="1"/>
        </p:nvSpPr>
        <p:spPr>
          <a:xfrm>
            <a:off x="1968787" y="5310990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12" name="Groupe 26">
            <a:extLst>
              <a:ext uri="{FF2B5EF4-FFF2-40B4-BE49-F238E27FC236}">
                <a16:creationId xmlns:a16="http://schemas.microsoft.com/office/drawing/2014/main" id="{933612F1-A9E4-E974-13B0-EBC9CE305839}"/>
              </a:ext>
            </a:extLst>
          </p:cNvPr>
          <p:cNvGrpSpPr/>
          <p:nvPr userDrawn="1"/>
        </p:nvGrpSpPr>
        <p:grpSpPr>
          <a:xfrm>
            <a:off x="271217" y="3894112"/>
            <a:ext cx="6693265" cy="522000"/>
            <a:chOff x="304312" y="4531839"/>
            <a:chExt cx="5990003" cy="696796"/>
          </a:xfrm>
          <a:solidFill>
            <a:srgbClr val="336FB6"/>
          </a:solidFill>
        </p:grpSpPr>
        <p:sp>
          <p:nvSpPr>
            <p:cNvPr id="13" name="Google Shape;223;p26">
              <a:extLst>
                <a:ext uri="{FF2B5EF4-FFF2-40B4-BE49-F238E27FC236}">
                  <a16:creationId xmlns:a16="http://schemas.microsoft.com/office/drawing/2014/main" id="{9361ACBD-A62D-31BF-5CB0-2EF36884DA5B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4" name="Google Shape;735;p98">
              <a:extLst>
                <a:ext uri="{FF2B5EF4-FFF2-40B4-BE49-F238E27FC236}">
                  <a16:creationId xmlns:a16="http://schemas.microsoft.com/office/drawing/2014/main" id="{7FCCE47F-DEBF-4D81-1DAF-1399B215A279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5" name="Espace réservé du texte 43">
            <a:extLst>
              <a:ext uri="{FF2B5EF4-FFF2-40B4-BE49-F238E27FC236}">
                <a16:creationId xmlns:a16="http://schemas.microsoft.com/office/drawing/2014/main" id="{D147765D-C4C2-F292-0F87-77AE80DB848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120814" y="3892643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16" name="Espace réservé du texte 43">
            <a:extLst>
              <a:ext uri="{FF2B5EF4-FFF2-40B4-BE49-F238E27FC236}">
                <a16:creationId xmlns:a16="http://schemas.microsoft.com/office/drawing/2014/main" id="{FEB0B7E9-82CA-6BE4-7EF2-7FAA1A2BBE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1216" y="3892643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Thème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17" name="Google Shape;735;p98">
            <a:extLst>
              <a:ext uri="{FF2B5EF4-FFF2-40B4-BE49-F238E27FC236}">
                <a16:creationId xmlns:a16="http://schemas.microsoft.com/office/drawing/2014/main" id="{D7F2222E-BED0-84CA-B576-0A90831A6AB7}"/>
              </a:ext>
            </a:extLst>
          </p:cNvPr>
          <p:cNvSpPr/>
          <p:nvPr userDrawn="1"/>
        </p:nvSpPr>
        <p:spPr>
          <a:xfrm>
            <a:off x="1968786" y="3915312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8" name="Image 6">
            <a:extLst>
              <a:ext uri="{FF2B5EF4-FFF2-40B4-BE49-F238E27FC236}">
                <a16:creationId xmlns:a16="http://schemas.microsoft.com/office/drawing/2014/main" id="{FD6BAE14-A27A-2B1A-F93D-8FCCEEB9091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66502" y="3495345"/>
            <a:ext cx="3952359" cy="292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4522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5079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9874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837054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âche princip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67BDECF3-810C-5B61-41E7-A312A59B0BB4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13" name="Rectangle : coins arrondis 10">
              <a:extLst>
                <a:ext uri="{FF2B5EF4-FFF2-40B4-BE49-F238E27FC236}">
                  <a16:creationId xmlns:a16="http://schemas.microsoft.com/office/drawing/2014/main" id="{E92CB04E-0036-65DF-BB8D-2199621E81F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4" name="Rectangle 18">
              <a:extLst>
                <a:ext uri="{FF2B5EF4-FFF2-40B4-BE49-F238E27FC236}">
                  <a16:creationId xmlns:a16="http://schemas.microsoft.com/office/drawing/2014/main" id="{A57292C3-0ED1-7904-8AA2-4321971D68FC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5" name="Rectangle 19">
              <a:extLst>
                <a:ext uri="{FF2B5EF4-FFF2-40B4-BE49-F238E27FC236}">
                  <a16:creationId xmlns:a16="http://schemas.microsoft.com/office/drawing/2014/main" id="{5531AA44-D89E-FE82-518F-186F71E20669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5 min</a:t>
            </a:r>
            <a:endParaRPr lang="fr-FR" dirty="0"/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AA32DCC0-8A45-7075-E6F3-4926EDDFD2D6}"/>
              </a:ext>
            </a:extLst>
          </p:cNvPr>
          <p:cNvSpPr txBox="1"/>
          <p:nvPr userDrawn="1"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>
              <a:lnSpc>
                <a:spcPct val="131218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733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Tâche principale</a:t>
            </a:r>
          </a:p>
        </p:txBody>
      </p:sp>
      <p:sp>
        <p:nvSpPr>
          <p:cNvPr id="17" name="Rectangle 21">
            <a:extLst>
              <a:ext uri="{FF2B5EF4-FFF2-40B4-BE49-F238E27FC236}">
                <a16:creationId xmlns:a16="http://schemas.microsoft.com/office/drawing/2014/main" id="{A0BE74C5-D2B3-B500-BCB4-98241D5EA163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Rectangle 23">
            <a:extLst>
              <a:ext uri="{FF2B5EF4-FFF2-40B4-BE49-F238E27FC236}">
                <a16:creationId xmlns:a16="http://schemas.microsoft.com/office/drawing/2014/main" id="{9094B69F-799B-85DC-D230-5CB97AFAB4A5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20" name="Picture 1">
            <a:extLst>
              <a:ext uri="{FF2B5EF4-FFF2-40B4-BE49-F238E27FC236}">
                <a16:creationId xmlns:a16="http://schemas.microsoft.com/office/drawing/2014/main" id="{054C2B1E-8496-FA89-C83B-04F8622C0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964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atique collective">
  <p:cSld name="Pratique collective">
    <p:bg>
      <p:bgPr>
        <a:gradFill>
          <a:gsLst>
            <a:gs pos="0">
              <a:srgbClr val="FFFFFF"/>
            </a:gs>
            <a:gs pos="21000">
              <a:srgbClr val="FFFFFF"/>
            </a:gs>
            <a:gs pos="41000">
              <a:srgbClr val="1D6FA9"/>
            </a:gs>
            <a:gs pos="100000">
              <a:srgbClr val="FFFFFF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1" name="Google Shape;341;p87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342" name="Google Shape;342;p87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 w="19050" cap="flat" cmpd="sng">
              <a:solidFill>
                <a:srgbClr val="0F9ED5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6666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87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4400" b="1">
                  <a:solidFill>
                    <a:srgbClr val="0F9ED5"/>
                  </a:solidFill>
                  <a:latin typeface="Calibri"/>
                  <a:ea typeface="Calibri"/>
                  <a:cs typeface="Calibri"/>
                  <a:sym typeface="Calibri"/>
                </a:rPr>
                <a:t>Pratique collective</a:t>
              </a:r>
              <a:endParaRPr/>
            </a:p>
          </p:txBody>
        </p:sp>
      </p:grpSp>
      <p:sp>
        <p:nvSpPr>
          <p:cNvPr id="344" name="Google Shape;344;p87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5" name="Google Shape;345;p8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92506" y="1398207"/>
            <a:ext cx="2206989" cy="2206989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87"/>
          <p:cNvSpPr txBox="1">
            <a:spLocks noGrp="1"/>
          </p:cNvSpPr>
          <p:nvPr>
            <p:ph type="body" idx="1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511866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otions de la sé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Cette section (peut être plusieurs diapos) (quand il le faut) est dédiées aux ressources nécessaires / connaissances et notions de la séance</a:t>
            </a:r>
          </a:p>
          <a:p>
            <a:pPr lvl="0"/>
            <a:r>
              <a:rPr lang="fr-FR" dirty="0"/>
              <a:t>Séquence ciblant l’introduction et la mémorisation par les élèves de connaissances nouvelles</a:t>
            </a:r>
          </a:p>
          <a:p>
            <a:pPr lvl="0"/>
            <a:r>
              <a:rPr lang="fr-FR" dirty="0"/>
              <a:t>Séquence qui se termine par une synthèse (carte mémo) avec les notions / termes clés </a:t>
            </a:r>
          </a:p>
          <a:p>
            <a:pPr lvl="0"/>
            <a:endParaRPr lang="fr-FR" dirty="0"/>
          </a:p>
          <a:p>
            <a:pPr lvl="0"/>
            <a:endParaRPr lang="fr-FR" dirty="0"/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9333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8847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51136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5211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01/01/2026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01/01/2026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01/01/2026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01/01/2026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01/01/2026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01/01/2026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01/01/2026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  <p:sldLayoutId id="2147483777" r:id="rId17"/>
    <p:sldLayoutId id="2147483778" r:id="rId18"/>
    <p:sldLayoutId id="2147483779" r:id="rId19"/>
    <p:sldLayoutId id="2147483781" r:id="rId20"/>
    <p:sldLayoutId id="2147483782" r:id="rId21"/>
    <p:sldLayoutId id="2147483783" r:id="rId22"/>
    <p:sldLayoutId id="2147483784" r:id="rId23"/>
    <p:sldLayoutId id="2147483785" r:id="rId24"/>
    <p:sldLayoutId id="2147483786" r:id="rId25"/>
    <p:sldLayoutId id="2147483787" r:id="rId26"/>
    <p:sldLayoutId id="2147483788" r:id="rId27"/>
    <p:sldLayoutId id="2147483789" r:id="rId28"/>
    <p:sldLayoutId id="2147483790" r:id="rId2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2.jpeg"/><Relationship Id="rId5" Type="http://schemas.openxmlformats.org/officeDocument/2006/relationships/image" Target="../media/image41.svg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1.svg"/><Relationship Id="rId5" Type="http://schemas.openxmlformats.org/officeDocument/2006/relationships/image" Target="../media/image40.png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1.svg"/><Relationship Id="rId5" Type="http://schemas.openxmlformats.org/officeDocument/2006/relationships/image" Target="../media/image40.png"/><Relationship Id="rId4" Type="http://schemas.openxmlformats.org/officeDocument/2006/relationships/image" Target="../media/image4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1.svg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1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5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59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sv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53.png"/><Relationship Id="rId4" Type="http://schemas.openxmlformats.org/officeDocument/2006/relationships/image" Target="../media/image1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17.png"/><Relationship Id="rId4" Type="http://schemas.openxmlformats.org/officeDocument/2006/relationships/image" Target="../media/image61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sv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56.png"/><Relationship Id="rId4" Type="http://schemas.openxmlformats.org/officeDocument/2006/relationships/image" Target="../media/image1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61.svg"/><Relationship Id="rId4" Type="http://schemas.openxmlformats.org/officeDocument/2006/relationships/image" Target="../media/image6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7.png"/><Relationship Id="rId4" Type="http://schemas.openxmlformats.org/officeDocument/2006/relationships/image" Target="../media/image6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7.png"/><Relationship Id="rId4" Type="http://schemas.openxmlformats.org/officeDocument/2006/relationships/image" Target="../media/image6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7.png"/><Relationship Id="rId4" Type="http://schemas.openxmlformats.org/officeDocument/2006/relationships/image" Target="../media/image6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6.xml"/><Relationship Id="rId4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5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6.xml"/><Relationship Id="rId4" Type="http://schemas.microsoft.com/office/2007/relationships/hdphoto" Target="../media/hdphoto6.wdp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9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9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3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2 AC</a:t>
            </a:r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693120-24B8-A529-EC7F-723BACD5655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8EAEDA-9B09-E9AF-A7F9-C457C2446A3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dirty="0"/>
              <a:t>La réaction acidobasique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BA12AC-286E-611E-6564-F58EF395FFB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fr-FR" dirty="0"/>
              <a:t>Chapitre 4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EBD0900-5EEC-DF07-2A76-91F0F440BAC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fr-FR" dirty="0"/>
              <a:t>Tâche</a:t>
            </a:r>
            <a:r>
              <a:rPr lang="en-US" dirty="0"/>
              <a:t> </a:t>
            </a:r>
            <a:r>
              <a:rPr lang="ar-MA" dirty="0"/>
              <a:t>3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1BEDC05-80CF-B10E-D5C6-D0C7E83F2FD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>
            <a:normAutofit/>
          </a:bodyPr>
          <a:lstStyle/>
          <a:p>
            <a:r>
              <a:rPr lang="fr-FR" dirty="0"/>
              <a:t>Identifier</a:t>
            </a:r>
            <a:r>
              <a:rPr lang="ar-MA" dirty="0"/>
              <a:t> </a:t>
            </a:r>
            <a:r>
              <a:rPr lang="fr-FR" dirty="0"/>
              <a:t>les</a:t>
            </a:r>
            <a:r>
              <a:rPr lang="ar-MA" dirty="0"/>
              <a:t> </a:t>
            </a:r>
            <a:r>
              <a:rPr lang="fr-FR" dirty="0"/>
              <a:t>dangers</a:t>
            </a:r>
            <a:r>
              <a:rPr lang="ar-MA" dirty="0"/>
              <a:t> </a:t>
            </a:r>
            <a:r>
              <a:rPr lang="fr-FR" dirty="0"/>
              <a:t>des</a:t>
            </a:r>
            <a:r>
              <a:rPr lang="ar-MA" dirty="0"/>
              <a:t> </a:t>
            </a:r>
            <a:r>
              <a:rPr lang="fr-FR" dirty="0"/>
              <a:t>acides</a:t>
            </a:r>
            <a:r>
              <a:rPr lang="ar-MA" dirty="0"/>
              <a:t> </a:t>
            </a:r>
            <a:r>
              <a:rPr lang="fr-FR" dirty="0"/>
              <a:t>et</a:t>
            </a:r>
            <a:r>
              <a:rPr lang="ar-MA" dirty="0"/>
              <a:t> </a:t>
            </a:r>
            <a:r>
              <a:rPr lang="fr-FR" dirty="0"/>
              <a:t>des</a:t>
            </a:r>
            <a:r>
              <a:rPr lang="ar-MA" dirty="0"/>
              <a:t> </a:t>
            </a:r>
            <a:r>
              <a:rPr lang="fr-FR" dirty="0"/>
              <a:t>bases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8477CE7-FA33-40AD-B047-4DD1939E0C0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fr-FR" dirty="0"/>
              <a:t>Matière: structure et transformations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CDA02857-B2B0-6871-569A-C31AC7D663C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1463" y="3892550"/>
            <a:ext cx="1287462" cy="522288"/>
          </a:xfrm>
        </p:spPr>
        <p:txBody>
          <a:bodyPr/>
          <a:lstStyle/>
          <a:p>
            <a:r>
              <a:rPr lang="fr-FR" dirty="0"/>
              <a:t>Thème 1</a:t>
            </a:r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42C774-10DC-2BBA-1A14-E7E1844F0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EEC7DB3E-1AB0-CD50-C3E1-C22CC0B15EE3}"/>
              </a:ext>
            </a:extLst>
          </p:cNvPr>
          <p:cNvGrpSpPr/>
          <p:nvPr/>
        </p:nvGrpSpPr>
        <p:grpSpPr>
          <a:xfrm>
            <a:off x="11700219" y="64504"/>
            <a:ext cx="309819" cy="492443"/>
            <a:chOff x="3292012" y="1262085"/>
            <a:chExt cx="867138" cy="465572"/>
          </a:xfrm>
          <a:solidFill>
            <a:srgbClr val="F7C475"/>
          </a:solidFill>
        </p:grpSpPr>
        <p:sp>
          <p:nvSpPr>
            <p:cNvPr id="8" name="Rectangle 21">
              <a:extLst>
                <a:ext uri="{FF2B5EF4-FFF2-40B4-BE49-F238E27FC236}">
                  <a16:creationId xmlns:a16="http://schemas.microsoft.com/office/drawing/2014/main" id="{24C616E2-D1A1-2B07-2621-00910A2B2EBA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F7C475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" name="Rectangle 23">
              <a:extLst>
                <a:ext uri="{FF2B5EF4-FFF2-40B4-BE49-F238E27FC236}">
                  <a16:creationId xmlns:a16="http://schemas.microsoft.com/office/drawing/2014/main" id="{AE9B6BEA-950D-7033-8C39-C88355ED8AE0}"/>
                </a:ext>
              </a:extLst>
            </p:cNvPr>
            <p:cNvSpPr/>
            <p:nvPr/>
          </p:nvSpPr>
          <p:spPr>
            <a:xfrm>
              <a:off x="3369403" y="1262085"/>
              <a:ext cx="789747" cy="46557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121920" tIns="60960" rIns="121920" bIns="60960" anchor="t" anchorCtr="0" compatLnSpc="1">
              <a:sp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400" b="1" dirty="0">
                  <a:solidFill>
                    <a:srgbClr val="FFFFFF"/>
                  </a:solidFill>
                  <a:latin typeface="Arial"/>
                  <a:cs typeface="Arial"/>
                  <a:sym typeface="Arial"/>
                </a:rPr>
                <a:t>O</a:t>
              </a:r>
              <a:endParaRPr lang="fr-FR" sz="2400" b="1" dirty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0369A1AC-9EFC-97F9-AD90-46152841B529}"/>
              </a:ext>
            </a:extLst>
          </p:cNvPr>
          <p:cNvSpPr/>
          <p:nvPr/>
        </p:nvSpPr>
        <p:spPr>
          <a:xfrm>
            <a:off x="901365" y="310725"/>
            <a:ext cx="10470127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respect est essentiel en classe : il permet à chacun d’exprimer ses idées librement et de mieux apprendre ensemble.</a:t>
            </a: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14242E04-B887-3C34-474A-D2787E27572D}"/>
              </a:ext>
            </a:extLst>
          </p:cNvPr>
          <p:cNvSpPr txBox="1"/>
          <p:nvPr/>
        </p:nvSpPr>
        <p:spPr>
          <a:xfrm>
            <a:off x="882588" y="606618"/>
            <a:ext cx="10208768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noProof="0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dirty="0"/>
              <a:t>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fait participer les élèves pour qu’ils expriment ce qu’ils comprennent de l’image.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E397542-9282-C8CB-304E-ED1A389C4BF8}"/>
              </a:ext>
            </a:extLst>
          </p:cNvPr>
          <p:cNvSpPr/>
          <p:nvPr/>
        </p:nvSpPr>
        <p:spPr>
          <a:xfrm>
            <a:off x="1187368" y="5684973"/>
            <a:ext cx="9152219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b="1" dirty="0"/>
              <a:t>Je respecte mes camarades : j’écoute, je ne me moque pas</a:t>
            </a:r>
            <a:endParaRPr lang="fr-FR" sz="2800" b="1" noProof="0" dirty="0">
              <a:cs typeface="Calibri" pitchFamily="34" charset="0"/>
            </a:endParaRPr>
          </a:p>
        </p:txBody>
      </p:sp>
      <p:pic>
        <p:nvPicPr>
          <p:cNvPr id="16" name="Google Shape;1003;p170">
            <a:extLst>
              <a:ext uri="{FF2B5EF4-FFF2-40B4-BE49-F238E27FC236}">
                <a16:creationId xmlns:a16="http://schemas.microsoft.com/office/drawing/2014/main" id="{0212C319-6255-EA7D-C18F-BAA35A5AD5E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96000" y="2095352"/>
            <a:ext cx="5175472" cy="301396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004;p170">
            <a:extLst>
              <a:ext uri="{FF2B5EF4-FFF2-40B4-BE49-F238E27FC236}">
                <a16:creationId xmlns:a16="http://schemas.microsoft.com/office/drawing/2014/main" id="{7A2B3D8B-7D69-9BB0-1E31-B3799A8D5954}"/>
              </a:ext>
            </a:extLst>
          </p:cNvPr>
          <p:cNvSpPr/>
          <p:nvPr/>
        </p:nvSpPr>
        <p:spPr>
          <a:xfrm rot="1142274">
            <a:off x="8907532" y="1034833"/>
            <a:ext cx="2864111" cy="1422860"/>
          </a:xfrm>
          <a:prstGeom prst="wedgeEllipseCallout">
            <a:avLst>
              <a:gd name="adj1" fmla="val -32053"/>
              <a:gd name="adj2" fmla="val 66158"/>
            </a:avLst>
          </a:prstGeom>
          <a:solidFill>
            <a:schemeClr val="lt1"/>
          </a:solidFill>
          <a:ln w="952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me moque de mes camarades</a:t>
            </a:r>
            <a:endParaRPr sz="20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" name="Google Shape;1005;p170">
            <a:extLst>
              <a:ext uri="{FF2B5EF4-FFF2-40B4-BE49-F238E27FC236}">
                <a16:creationId xmlns:a16="http://schemas.microsoft.com/office/drawing/2014/main" id="{5F74C5EF-783D-CDFF-19E7-4DC152D9616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5910" y="2095352"/>
            <a:ext cx="4991929" cy="3013969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006;p170">
            <a:extLst>
              <a:ext uri="{FF2B5EF4-FFF2-40B4-BE49-F238E27FC236}">
                <a16:creationId xmlns:a16="http://schemas.microsoft.com/office/drawing/2014/main" id="{1BA0ED5E-3105-1899-3FAC-585B2ABC60AC}"/>
              </a:ext>
            </a:extLst>
          </p:cNvPr>
          <p:cNvSpPr/>
          <p:nvPr/>
        </p:nvSpPr>
        <p:spPr>
          <a:xfrm rot="-710389">
            <a:off x="1649768" y="1190116"/>
            <a:ext cx="2864210" cy="1422869"/>
          </a:xfrm>
          <a:prstGeom prst="wedgeEllipseCallout">
            <a:avLst>
              <a:gd name="adj1" fmla="val 22683"/>
              <a:gd name="adj2" fmla="val 65058"/>
            </a:avLst>
          </a:prstGeom>
          <a:solidFill>
            <a:schemeClr val="lt1"/>
          </a:solidFill>
          <a:ln w="952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respecte </a:t>
            </a:r>
            <a:br>
              <a:rPr lang="fr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r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mes </a:t>
            </a:r>
            <a:r>
              <a:rPr lang="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camarades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" name="Graphique 21" descr="Coche avec un remplissage uni">
            <a:extLst>
              <a:ext uri="{FF2B5EF4-FFF2-40B4-BE49-F238E27FC236}">
                <a16:creationId xmlns:a16="http://schemas.microsoft.com/office/drawing/2014/main" id="{5C47D7C3-AF40-31B1-4411-43D2B4DBAE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39458" y="4998113"/>
            <a:ext cx="684830" cy="684830"/>
          </a:xfrm>
          <a:prstGeom prst="rect">
            <a:avLst/>
          </a:prstGeom>
        </p:spPr>
      </p:pic>
      <p:pic>
        <p:nvPicPr>
          <p:cNvPr id="23" name="Picture 2" descr="Interdit Signe Rouge X – HD Vidéos et plus de vidéos de Lettre X - Lettre  X, Rouge, Croix - Forme - iStock">
            <a:extLst>
              <a:ext uri="{FF2B5EF4-FFF2-40B4-BE49-F238E27FC236}">
                <a16:creationId xmlns:a16="http://schemas.microsoft.com/office/drawing/2014/main" id="{9E7CB9DA-752D-0E01-510C-5AD51AFF9A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853" y="5192941"/>
            <a:ext cx="861649" cy="408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2945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74234B-F342-87F1-9CD5-6234C9634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Une image contenant dessin humoristique, mammifère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E96610E4-FC39-4369-F37C-A37857C908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072" y="1056200"/>
            <a:ext cx="4550664" cy="4550664"/>
          </a:xfrm>
          <a:prstGeom prst="rect">
            <a:avLst/>
          </a:prstGeom>
        </p:spPr>
      </p:pic>
      <p:grpSp>
        <p:nvGrpSpPr>
          <p:cNvPr id="2" name="Group 14">
            <a:extLst>
              <a:ext uri="{FF2B5EF4-FFF2-40B4-BE49-F238E27FC236}">
                <a16:creationId xmlns:a16="http://schemas.microsoft.com/office/drawing/2014/main" id="{CB79046D-737D-322B-356A-0AF60D50AAF9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DB02709-161F-4050-C472-D5ED998FBC5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17BC7B82-6DA2-7E64-D358-0436D89696EF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F9161C1F-3A8A-602B-6DC1-ED9E89168729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Rectangle 20">
            <a:extLst>
              <a:ext uri="{FF2B5EF4-FFF2-40B4-BE49-F238E27FC236}">
                <a16:creationId xmlns:a16="http://schemas.microsoft.com/office/drawing/2014/main" id="{49960E37-F66C-C73E-7A6A-7C589EF4CAEB}"/>
              </a:ext>
            </a:extLst>
          </p:cNvPr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1A2C99BB-7025-455D-013D-B493CE2B5207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2726B437-B67A-6D42-AA8E-E089635A01E4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5664D9FB-A8B6-B401-F0D7-81226CB12928}"/>
              </a:ext>
            </a:extLst>
          </p:cNvPr>
          <p:cNvSpPr txBox="1"/>
          <p:nvPr/>
        </p:nvSpPr>
        <p:spPr>
          <a:xfrm>
            <a:off x="5147892" y="2280492"/>
            <a:ext cx="5869201" cy="26000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Réactivation des prérequis</a:t>
            </a:r>
          </a:p>
          <a:p>
            <a:pPr algn="ctr" defTabSz="914377">
              <a:lnSpc>
                <a:spcPct val="90000"/>
              </a:lnSpc>
              <a:spcAft>
                <a:spcPts val="20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(6 min)</a:t>
            </a:r>
            <a:endParaRPr lang="ar-MA" sz="4800" b="1" kern="0" dirty="0">
              <a:solidFill>
                <a:srgbClr val="FFC000"/>
              </a:solidFill>
              <a:latin typeface="Arial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779851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464283" y="563757"/>
            <a:ext cx="1110394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Sur leur ardoise, les élèves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répondent par </a:t>
            </a:r>
            <a:r>
              <a:rPr lang="fr-FR" sz="1400" b="1" i="1" dirty="0">
                <a:solidFill>
                  <a:schemeClr val="bg1">
                    <a:lumMod val="65000"/>
                  </a:schemeClr>
                </a:solidFill>
              </a:rPr>
              <a:t>A, B</a:t>
            </a:r>
            <a:endParaRPr lang="fr-FR" sz="1400" i="1" noProof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646" y="295380"/>
            <a:ext cx="105537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noProof="0" dirty="0"/>
              <a:t>On mesure</a:t>
            </a:r>
            <a:r>
              <a:rPr lang="fr-FR" dirty="0"/>
              <a:t>, à l’aide du pH-mètre, le pH de deux solutions S</a:t>
            </a:r>
            <a:r>
              <a:rPr lang="fr-FR" baseline="-25000" dirty="0"/>
              <a:t>1</a:t>
            </a:r>
            <a:r>
              <a:rPr lang="fr-FR" dirty="0"/>
              <a:t> et S</a:t>
            </a:r>
            <a:r>
              <a:rPr lang="fr-FR" baseline="-25000" dirty="0"/>
              <a:t>2</a:t>
            </a:r>
            <a:r>
              <a:rPr lang="fr-FR" dirty="0"/>
              <a:t>.</a:t>
            </a:r>
            <a:endParaRPr lang="fr-FR" noProof="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C38DC37-9AAB-CDBD-4373-D038135986CD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>
              <a:extLst>
                <a:ext uri="{FF2B5EF4-FFF2-40B4-BE49-F238E27FC236}">
                  <a16:creationId xmlns:a16="http://schemas.microsoft.com/office/drawing/2014/main" id="{6E8241CD-D762-9820-38E5-99C662650D6D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AB8004C9-A626-EC8F-B540-4D4FBF72F2DC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98C6FC52-6776-BD56-311E-7B74AA91548B}"/>
              </a:ext>
            </a:extLst>
          </p:cNvPr>
          <p:cNvGrpSpPr/>
          <p:nvPr/>
        </p:nvGrpSpPr>
        <p:grpSpPr>
          <a:xfrm>
            <a:off x="11079172" y="251003"/>
            <a:ext cx="724840" cy="625508"/>
            <a:chOff x="779844" y="4335989"/>
            <a:chExt cx="563238" cy="575842"/>
          </a:xfrm>
        </p:grpSpPr>
        <p:pic>
          <p:nvPicPr>
            <p:cNvPr id="14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E3F529DB-03A0-2FDB-6BEF-BCC695EA64BF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7C87508-5C08-950F-67FC-7A02ACD9FA7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2088DC9D-2A9B-10A7-B362-BCB4CF42B76C}"/>
              </a:ext>
            </a:extLst>
          </p:cNvPr>
          <p:cNvSpPr txBox="1"/>
          <p:nvPr/>
        </p:nvSpPr>
        <p:spPr>
          <a:xfrm>
            <a:off x="567915" y="1519222"/>
            <a:ext cx="10744407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dirty="0"/>
              <a:t>Indiquer la solution la plus acide.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C684C93-9E17-72E7-9F3E-BB1D9664F8ED}"/>
              </a:ext>
            </a:extLst>
          </p:cNvPr>
          <p:cNvSpPr/>
          <p:nvPr/>
        </p:nvSpPr>
        <p:spPr>
          <a:xfrm>
            <a:off x="2070691" y="5338778"/>
            <a:ext cx="3598585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La solution S</a:t>
            </a:r>
            <a:r>
              <a:rPr lang="fr-FR" sz="2400" baseline="-25000" dirty="0">
                <a:solidFill>
                  <a:schemeClr val="tx1"/>
                </a:solidFill>
              </a:rPr>
              <a:t>1</a:t>
            </a:r>
            <a:r>
              <a:rPr lang="fr-FR" sz="2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8" name="Rectangle : coins arrondis 6">
            <a:extLst>
              <a:ext uri="{FF2B5EF4-FFF2-40B4-BE49-F238E27FC236}">
                <a16:creationId xmlns:a16="http://schemas.microsoft.com/office/drawing/2014/main" id="{E05F9E95-AE58-5AE5-7706-DAEC024E0494}"/>
              </a:ext>
            </a:extLst>
          </p:cNvPr>
          <p:cNvSpPr/>
          <p:nvPr/>
        </p:nvSpPr>
        <p:spPr>
          <a:xfrm>
            <a:off x="1547254" y="5338778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8" name="Rectangle : coins arrondis 5">
            <a:extLst>
              <a:ext uri="{FF2B5EF4-FFF2-40B4-BE49-F238E27FC236}">
                <a16:creationId xmlns:a16="http://schemas.microsoft.com/office/drawing/2014/main" id="{3FCF1EF9-56D2-F048-0808-E178A7EC2707}"/>
              </a:ext>
            </a:extLst>
          </p:cNvPr>
          <p:cNvSpPr/>
          <p:nvPr/>
        </p:nvSpPr>
        <p:spPr>
          <a:xfrm>
            <a:off x="7480587" y="5338778"/>
            <a:ext cx="3598585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La solution S</a:t>
            </a:r>
            <a:r>
              <a:rPr lang="fr-FR" sz="2400" baseline="-25000" dirty="0">
                <a:solidFill>
                  <a:schemeClr val="tx1"/>
                </a:solidFill>
              </a:rPr>
              <a:t>2</a:t>
            </a:r>
            <a:r>
              <a:rPr lang="fr-FR" sz="2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9" name="Rectangle : coins arrondis 6">
            <a:extLst>
              <a:ext uri="{FF2B5EF4-FFF2-40B4-BE49-F238E27FC236}">
                <a16:creationId xmlns:a16="http://schemas.microsoft.com/office/drawing/2014/main" id="{66FB1CC8-144B-26DB-B71B-2FDDF33FD002}"/>
              </a:ext>
            </a:extLst>
          </p:cNvPr>
          <p:cNvSpPr/>
          <p:nvPr/>
        </p:nvSpPr>
        <p:spPr>
          <a:xfrm>
            <a:off x="6957149" y="5338778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pic>
        <p:nvPicPr>
          <p:cNvPr id="9" name="Image 8" descr="Une image contenant texte, jauge&#10;&#10;Le contenu généré par l’IA peut être incorrect.">
            <a:extLst>
              <a:ext uri="{FF2B5EF4-FFF2-40B4-BE49-F238E27FC236}">
                <a16:creationId xmlns:a16="http://schemas.microsoft.com/office/drawing/2014/main" id="{5721BFB0-A86D-B7F9-08E6-DA58139322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1963" y="2071976"/>
            <a:ext cx="1314633" cy="2743583"/>
          </a:xfrm>
          <a:prstGeom prst="rect">
            <a:avLst/>
          </a:prstGeom>
        </p:spPr>
      </p:pic>
      <p:pic>
        <p:nvPicPr>
          <p:cNvPr id="13" name="Image 12" descr="Une image contenant jauge&#10;&#10;Le contenu généré par l’IA peut être incorrect.">
            <a:extLst>
              <a:ext uri="{FF2B5EF4-FFF2-40B4-BE49-F238E27FC236}">
                <a16:creationId xmlns:a16="http://schemas.microsoft.com/office/drawing/2014/main" id="{FF439501-D7BC-51A4-6F7C-9D87713A96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4045" y="2060295"/>
            <a:ext cx="1238423" cy="2715004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064F887C-9B91-234B-4471-447AF7D4CA74}"/>
              </a:ext>
            </a:extLst>
          </p:cNvPr>
          <p:cNvSpPr txBox="1"/>
          <p:nvPr/>
        </p:nvSpPr>
        <p:spPr>
          <a:xfrm>
            <a:off x="4156264" y="4614260"/>
            <a:ext cx="434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S</a:t>
            </a:r>
            <a:r>
              <a:rPr lang="fr-FR" sz="2400" b="1" baseline="-25000" dirty="0"/>
              <a:t>1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2A5E52A-4B84-4B44-87F5-9F3B1EB67BF6}"/>
              </a:ext>
            </a:extLst>
          </p:cNvPr>
          <p:cNvSpPr txBox="1"/>
          <p:nvPr/>
        </p:nvSpPr>
        <p:spPr>
          <a:xfrm>
            <a:off x="6700672" y="4663882"/>
            <a:ext cx="434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S</a:t>
            </a:r>
            <a:r>
              <a:rPr lang="fr-FR" sz="2400" b="1" baseline="-250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951677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7DE00-D82D-2C4B-23F3-E77957F6C9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ACAFC350-E339-C135-0DAD-1AB32FECC076}"/>
              </a:ext>
            </a:extLst>
          </p:cNvPr>
          <p:cNvSpPr txBox="1"/>
          <p:nvPr/>
        </p:nvSpPr>
        <p:spPr>
          <a:xfrm>
            <a:off x="464283" y="563757"/>
            <a:ext cx="1110394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Sur leur ardoise, les élèves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répondent par </a:t>
            </a:r>
            <a:r>
              <a:rPr lang="fr-FR" sz="1400" b="1" i="1" dirty="0">
                <a:solidFill>
                  <a:schemeClr val="bg1">
                    <a:lumMod val="65000"/>
                  </a:schemeClr>
                </a:solidFill>
              </a:rPr>
              <a:t>A, B </a:t>
            </a:r>
            <a:endParaRPr lang="fr-FR" sz="1400" i="1" noProof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DF223439-18E2-7CBB-21D7-314605B31959}"/>
              </a:ext>
            </a:extLst>
          </p:cNvPr>
          <p:cNvSpPr txBox="1"/>
          <p:nvPr/>
        </p:nvSpPr>
        <p:spPr>
          <a:xfrm>
            <a:off x="761646" y="295380"/>
            <a:ext cx="105537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noProof="0" dirty="0"/>
              <a:t>La </a:t>
            </a:r>
            <a:r>
              <a:rPr lang="fr-FR" dirty="0"/>
              <a:t>solution S</a:t>
            </a:r>
            <a:r>
              <a:rPr lang="fr-FR" baseline="-25000" dirty="0"/>
              <a:t>1</a:t>
            </a:r>
            <a:r>
              <a:rPr lang="fr-FR" dirty="0"/>
              <a:t> est plus acide que S</a:t>
            </a:r>
            <a:r>
              <a:rPr lang="fr-FR" baseline="-25000" dirty="0"/>
              <a:t>2 </a:t>
            </a:r>
            <a:r>
              <a:rPr lang="fr-FR" dirty="0"/>
              <a:t>car son pH est petit.</a:t>
            </a:r>
            <a:endParaRPr lang="fr-FR" noProof="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3226DB9-20A3-BA7E-338F-E1D7BC50888A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>
              <a:extLst>
                <a:ext uri="{FF2B5EF4-FFF2-40B4-BE49-F238E27FC236}">
                  <a16:creationId xmlns:a16="http://schemas.microsoft.com/office/drawing/2014/main" id="{F1B827B9-457D-C10D-319C-58DC8E80CFB9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C9A5491F-853C-CA09-611F-F1F30805C18A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E02C5365-F3B4-C134-EAF7-71FAE91746D4}"/>
              </a:ext>
            </a:extLst>
          </p:cNvPr>
          <p:cNvGrpSpPr/>
          <p:nvPr/>
        </p:nvGrpSpPr>
        <p:grpSpPr>
          <a:xfrm>
            <a:off x="11079172" y="251003"/>
            <a:ext cx="724840" cy="625508"/>
            <a:chOff x="779844" y="4335989"/>
            <a:chExt cx="563238" cy="575842"/>
          </a:xfrm>
        </p:grpSpPr>
        <p:pic>
          <p:nvPicPr>
            <p:cNvPr id="14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CC4A9D1-BDCE-20FD-3630-934AAC0A47C8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6AA33CF-5C39-DDDE-A542-0ACF916D0680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B2BD497F-8B26-7652-9119-F231053263D0}"/>
              </a:ext>
            </a:extLst>
          </p:cNvPr>
          <p:cNvSpPr txBox="1"/>
          <p:nvPr/>
        </p:nvSpPr>
        <p:spPr>
          <a:xfrm>
            <a:off x="567915" y="1519222"/>
            <a:ext cx="10744407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dirty="0"/>
              <a:t>Indiquer la solution la plus acide.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6E968C1-BE36-287F-F79E-550C4B1463F6}"/>
              </a:ext>
            </a:extLst>
          </p:cNvPr>
          <p:cNvSpPr/>
          <p:nvPr/>
        </p:nvSpPr>
        <p:spPr>
          <a:xfrm>
            <a:off x="2070691" y="5338778"/>
            <a:ext cx="3598585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La solution S</a:t>
            </a:r>
            <a:r>
              <a:rPr lang="fr-FR" sz="2400" baseline="-25000" dirty="0">
                <a:solidFill>
                  <a:schemeClr val="tx1"/>
                </a:solidFill>
              </a:rPr>
              <a:t>1</a:t>
            </a:r>
            <a:r>
              <a:rPr lang="fr-FR" sz="2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8" name="Rectangle : coins arrondis 6">
            <a:extLst>
              <a:ext uri="{FF2B5EF4-FFF2-40B4-BE49-F238E27FC236}">
                <a16:creationId xmlns:a16="http://schemas.microsoft.com/office/drawing/2014/main" id="{3FAD5EF2-B07A-EC68-D92B-73ECE625CAB7}"/>
              </a:ext>
            </a:extLst>
          </p:cNvPr>
          <p:cNvSpPr/>
          <p:nvPr/>
        </p:nvSpPr>
        <p:spPr>
          <a:xfrm>
            <a:off x="1547254" y="5338778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8" name="Rectangle : coins arrondis 5">
            <a:extLst>
              <a:ext uri="{FF2B5EF4-FFF2-40B4-BE49-F238E27FC236}">
                <a16:creationId xmlns:a16="http://schemas.microsoft.com/office/drawing/2014/main" id="{7C470DE6-9309-3601-C27E-49551E6CD08C}"/>
              </a:ext>
            </a:extLst>
          </p:cNvPr>
          <p:cNvSpPr/>
          <p:nvPr/>
        </p:nvSpPr>
        <p:spPr>
          <a:xfrm>
            <a:off x="7480587" y="5338778"/>
            <a:ext cx="3598585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La solution S</a:t>
            </a:r>
            <a:r>
              <a:rPr lang="fr-FR" sz="2400" baseline="-25000" dirty="0">
                <a:solidFill>
                  <a:schemeClr val="tx1"/>
                </a:solidFill>
              </a:rPr>
              <a:t>2</a:t>
            </a:r>
            <a:r>
              <a:rPr lang="fr-FR" sz="2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9" name="Rectangle : coins arrondis 6">
            <a:extLst>
              <a:ext uri="{FF2B5EF4-FFF2-40B4-BE49-F238E27FC236}">
                <a16:creationId xmlns:a16="http://schemas.microsoft.com/office/drawing/2014/main" id="{D3D3D799-900D-42CB-CF1F-C7A57F399E6E}"/>
              </a:ext>
            </a:extLst>
          </p:cNvPr>
          <p:cNvSpPr/>
          <p:nvPr/>
        </p:nvSpPr>
        <p:spPr>
          <a:xfrm>
            <a:off x="6957149" y="5338778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pic>
        <p:nvPicPr>
          <p:cNvPr id="9" name="Image 8" descr="Une image contenant texte, jauge&#10;&#10;Le contenu généré par l’IA peut être incorrect.">
            <a:extLst>
              <a:ext uri="{FF2B5EF4-FFF2-40B4-BE49-F238E27FC236}">
                <a16:creationId xmlns:a16="http://schemas.microsoft.com/office/drawing/2014/main" id="{B1450F59-B25C-8B5D-6F06-7157400DDF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1963" y="2071976"/>
            <a:ext cx="1314633" cy="2743583"/>
          </a:xfrm>
          <a:prstGeom prst="rect">
            <a:avLst/>
          </a:prstGeom>
        </p:spPr>
      </p:pic>
      <p:pic>
        <p:nvPicPr>
          <p:cNvPr id="13" name="Image 12" descr="Une image contenant jauge&#10;&#10;Le contenu généré par l’IA peut être incorrect.">
            <a:extLst>
              <a:ext uri="{FF2B5EF4-FFF2-40B4-BE49-F238E27FC236}">
                <a16:creationId xmlns:a16="http://schemas.microsoft.com/office/drawing/2014/main" id="{1CF6F78E-B7CC-0BDC-3208-0F612948DB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4045" y="2060295"/>
            <a:ext cx="1238423" cy="2715004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FF21BBF3-A3C7-BD75-D611-D96370B97E50}"/>
              </a:ext>
            </a:extLst>
          </p:cNvPr>
          <p:cNvSpPr txBox="1"/>
          <p:nvPr/>
        </p:nvSpPr>
        <p:spPr>
          <a:xfrm>
            <a:off x="4156264" y="4614260"/>
            <a:ext cx="434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S</a:t>
            </a:r>
            <a:r>
              <a:rPr lang="fr-FR" sz="2400" b="1" baseline="-25000" dirty="0"/>
              <a:t>1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8EFD352-7350-C1F7-B179-6802BB074428}"/>
              </a:ext>
            </a:extLst>
          </p:cNvPr>
          <p:cNvSpPr txBox="1"/>
          <p:nvPr/>
        </p:nvSpPr>
        <p:spPr>
          <a:xfrm>
            <a:off x="6700672" y="4663882"/>
            <a:ext cx="434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S</a:t>
            </a:r>
            <a:r>
              <a:rPr lang="fr-FR" sz="2400" b="1" baseline="-25000" dirty="0"/>
              <a:t>2</a:t>
            </a:r>
          </a:p>
        </p:txBody>
      </p:sp>
      <p:pic>
        <p:nvPicPr>
          <p:cNvPr id="4" name="Graphique 3" descr="Coche avec un remplissage uni">
            <a:extLst>
              <a:ext uri="{FF2B5EF4-FFF2-40B4-BE49-F238E27FC236}">
                <a16:creationId xmlns:a16="http://schemas.microsoft.com/office/drawing/2014/main" id="{AC5086A0-1194-136C-6CE3-0E49CB5983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399548" y="5769702"/>
            <a:ext cx="684830" cy="68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8504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19003D-2693-E77C-8979-0952E1CAA8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2C359A43-A242-7A70-695B-5B9008C15707}"/>
              </a:ext>
            </a:extLst>
          </p:cNvPr>
          <p:cNvSpPr txBox="1"/>
          <p:nvPr/>
        </p:nvSpPr>
        <p:spPr>
          <a:xfrm>
            <a:off x="464283" y="563757"/>
            <a:ext cx="1110394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Sur leur ardoise, les élèves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répondent par </a:t>
            </a:r>
            <a:r>
              <a:rPr lang="fr-FR" sz="1400" b="1" i="1" dirty="0">
                <a:solidFill>
                  <a:schemeClr val="bg1">
                    <a:lumMod val="65000"/>
                  </a:schemeClr>
                </a:solidFill>
              </a:rPr>
              <a:t>A, B ou C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024956EA-12B0-8972-66AB-DBB65DD55FCE}"/>
              </a:ext>
            </a:extLst>
          </p:cNvPr>
          <p:cNvSpPr txBox="1"/>
          <p:nvPr/>
        </p:nvSpPr>
        <p:spPr>
          <a:xfrm>
            <a:off x="761646" y="295380"/>
            <a:ext cx="105537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J’ajoute quelques gouttes de l’indicateur coloré (le BBT) à deux solutions S</a:t>
            </a:r>
            <a:r>
              <a:rPr lang="fr-FR" baseline="-25000" dirty="0"/>
              <a:t>1</a:t>
            </a:r>
            <a:r>
              <a:rPr lang="fr-FR" dirty="0"/>
              <a:t> et S</a:t>
            </a:r>
            <a:r>
              <a:rPr lang="fr-FR" baseline="-25000" dirty="0"/>
              <a:t>2</a:t>
            </a:r>
            <a:r>
              <a:rPr lang="fr-FR" dirty="0"/>
              <a:t>.</a:t>
            </a:r>
            <a:endParaRPr lang="fr-FR" noProof="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0B10BA9-FDEA-8367-1C5A-DA5892C06C98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>
              <a:extLst>
                <a:ext uri="{FF2B5EF4-FFF2-40B4-BE49-F238E27FC236}">
                  <a16:creationId xmlns:a16="http://schemas.microsoft.com/office/drawing/2014/main" id="{D75A75D7-68B7-F86D-BAB6-69BA7D0F624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33AA10A4-DFA5-E11E-7345-EE0CCD713C58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B7376F90-5422-579E-FFD9-16D8799D6651}"/>
              </a:ext>
            </a:extLst>
          </p:cNvPr>
          <p:cNvGrpSpPr/>
          <p:nvPr/>
        </p:nvGrpSpPr>
        <p:grpSpPr>
          <a:xfrm>
            <a:off x="11079172" y="251003"/>
            <a:ext cx="724840" cy="625508"/>
            <a:chOff x="779844" y="4335989"/>
            <a:chExt cx="563238" cy="575842"/>
          </a:xfrm>
        </p:grpSpPr>
        <p:pic>
          <p:nvPicPr>
            <p:cNvPr id="14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20A27E54-00DA-E791-5075-5E9B4249764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8AC839B-965F-F464-F09A-B07C3E33A6D1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5DFA4D44-4C8D-FE48-3276-DC4EA0C4456B}"/>
              </a:ext>
            </a:extLst>
          </p:cNvPr>
          <p:cNvSpPr txBox="1"/>
          <p:nvPr/>
        </p:nvSpPr>
        <p:spPr>
          <a:xfrm>
            <a:off x="567915" y="1519222"/>
            <a:ext cx="10744407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dirty="0"/>
              <a:t>Choisissez la proposition correcte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2590D33-EECD-A485-9864-577B182478DA}"/>
              </a:ext>
            </a:extLst>
          </p:cNvPr>
          <p:cNvSpPr/>
          <p:nvPr/>
        </p:nvSpPr>
        <p:spPr>
          <a:xfrm>
            <a:off x="2680291" y="2537183"/>
            <a:ext cx="4149257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S</a:t>
            </a:r>
            <a:r>
              <a:rPr lang="fr-FR" sz="2400" baseline="-25000" dirty="0">
                <a:solidFill>
                  <a:schemeClr val="tx1"/>
                </a:solidFill>
              </a:rPr>
              <a:t>1</a:t>
            </a:r>
            <a:r>
              <a:rPr lang="fr-FR" sz="2400" dirty="0">
                <a:solidFill>
                  <a:schemeClr val="tx1"/>
                </a:solidFill>
              </a:rPr>
              <a:t> est acide et S</a:t>
            </a:r>
            <a:r>
              <a:rPr lang="fr-FR" sz="2400" baseline="-25000" dirty="0">
                <a:solidFill>
                  <a:schemeClr val="tx1"/>
                </a:solidFill>
              </a:rPr>
              <a:t>2</a:t>
            </a:r>
            <a:r>
              <a:rPr lang="fr-FR" sz="2400" dirty="0">
                <a:solidFill>
                  <a:schemeClr val="tx1"/>
                </a:solidFill>
              </a:rPr>
              <a:t> est neutre  </a:t>
            </a:r>
          </a:p>
        </p:txBody>
      </p:sp>
      <p:sp>
        <p:nvSpPr>
          <p:cNvPr id="8" name="Rectangle : coins arrondis 6">
            <a:extLst>
              <a:ext uri="{FF2B5EF4-FFF2-40B4-BE49-F238E27FC236}">
                <a16:creationId xmlns:a16="http://schemas.microsoft.com/office/drawing/2014/main" id="{6EAE8485-91E5-4C7B-2B7A-4FBA4C44491F}"/>
              </a:ext>
            </a:extLst>
          </p:cNvPr>
          <p:cNvSpPr/>
          <p:nvPr/>
        </p:nvSpPr>
        <p:spPr>
          <a:xfrm>
            <a:off x="2156854" y="2537183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8" name="Rectangle : coins arrondis 5">
            <a:extLst>
              <a:ext uri="{FF2B5EF4-FFF2-40B4-BE49-F238E27FC236}">
                <a16:creationId xmlns:a16="http://schemas.microsoft.com/office/drawing/2014/main" id="{F1E0B126-EE4B-E5DA-54F2-CD5BFCD7E78B}"/>
              </a:ext>
            </a:extLst>
          </p:cNvPr>
          <p:cNvSpPr/>
          <p:nvPr/>
        </p:nvSpPr>
        <p:spPr>
          <a:xfrm>
            <a:off x="2710774" y="3719483"/>
            <a:ext cx="4118774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S</a:t>
            </a:r>
            <a:r>
              <a:rPr lang="fr-FR" sz="2400" baseline="-25000" dirty="0">
                <a:solidFill>
                  <a:schemeClr val="tx1"/>
                </a:solidFill>
              </a:rPr>
              <a:t>1</a:t>
            </a:r>
            <a:r>
              <a:rPr lang="fr-FR" sz="2400" dirty="0">
                <a:solidFill>
                  <a:schemeClr val="tx1"/>
                </a:solidFill>
              </a:rPr>
              <a:t> est basique et S</a:t>
            </a:r>
            <a:r>
              <a:rPr lang="fr-FR" sz="2400" baseline="-25000" dirty="0">
                <a:solidFill>
                  <a:schemeClr val="tx1"/>
                </a:solidFill>
              </a:rPr>
              <a:t>2</a:t>
            </a:r>
            <a:r>
              <a:rPr lang="fr-FR" sz="2400" dirty="0">
                <a:solidFill>
                  <a:schemeClr val="tx1"/>
                </a:solidFill>
              </a:rPr>
              <a:t> est acide  </a:t>
            </a:r>
          </a:p>
        </p:txBody>
      </p:sp>
      <p:sp>
        <p:nvSpPr>
          <p:cNvPr id="19" name="Rectangle : coins arrondis 6">
            <a:extLst>
              <a:ext uri="{FF2B5EF4-FFF2-40B4-BE49-F238E27FC236}">
                <a16:creationId xmlns:a16="http://schemas.microsoft.com/office/drawing/2014/main" id="{60795172-5397-C163-6F1F-C04CBDCF7023}"/>
              </a:ext>
            </a:extLst>
          </p:cNvPr>
          <p:cNvSpPr/>
          <p:nvPr/>
        </p:nvSpPr>
        <p:spPr>
          <a:xfrm>
            <a:off x="2187336" y="3719483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0" name="Rectangle : coins arrondis 5">
            <a:extLst>
              <a:ext uri="{FF2B5EF4-FFF2-40B4-BE49-F238E27FC236}">
                <a16:creationId xmlns:a16="http://schemas.microsoft.com/office/drawing/2014/main" id="{A0EBAACB-9B8A-9C45-C8AD-1FDCB18E6AFE}"/>
              </a:ext>
            </a:extLst>
          </p:cNvPr>
          <p:cNvSpPr/>
          <p:nvPr/>
        </p:nvSpPr>
        <p:spPr>
          <a:xfrm>
            <a:off x="2710774" y="4901783"/>
            <a:ext cx="4118774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S</a:t>
            </a:r>
            <a:r>
              <a:rPr lang="fr-FR" sz="2400" baseline="-25000" dirty="0">
                <a:solidFill>
                  <a:schemeClr val="tx1"/>
                </a:solidFill>
              </a:rPr>
              <a:t>1</a:t>
            </a:r>
            <a:r>
              <a:rPr lang="fr-FR" sz="2400" dirty="0">
                <a:solidFill>
                  <a:schemeClr val="tx1"/>
                </a:solidFill>
              </a:rPr>
              <a:t> est acide et S</a:t>
            </a:r>
            <a:r>
              <a:rPr lang="fr-FR" sz="2400" baseline="-25000" dirty="0">
                <a:solidFill>
                  <a:schemeClr val="tx1"/>
                </a:solidFill>
              </a:rPr>
              <a:t>2</a:t>
            </a:r>
            <a:r>
              <a:rPr lang="fr-FR" sz="2400" dirty="0">
                <a:solidFill>
                  <a:schemeClr val="tx1"/>
                </a:solidFill>
              </a:rPr>
              <a:t> est basique  </a:t>
            </a:r>
          </a:p>
        </p:txBody>
      </p:sp>
      <p:sp>
        <p:nvSpPr>
          <p:cNvPr id="21" name="Rectangle : coins arrondis 6">
            <a:extLst>
              <a:ext uri="{FF2B5EF4-FFF2-40B4-BE49-F238E27FC236}">
                <a16:creationId xmlns:a16="http://schemas.microsoft.com/office/drawing/2014/main" id="{B550957C-3D32-AC9E-5CAD-FBD01AD0DC3B}"/>
              </a:ext>
            </a:extLst>
          </p:cNvPr>
          <p:cNvSpPr/>
          <p:nvPr/>
        </p:nvSpPr>
        <p:spPr>
          <a:xfrm>
            <a:off x="2187334" y="489340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86785E41-16FA-D503-A514-C06465A127EB}"/>
              </a:ext>
            </a:extLst>
          </p:cNvPr>
          <p:cNvSpPr txBox="1"/>
          <p:nvPr/>
        </p:nvSpPr>
        <p:spPr>
          <a:xfrm>
            <a:off x="7716794" y="2124743"/>
            <a:ext cx="21470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Gouttes de BBT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6F03FB3-7E8B-DA42-4DB8-62C160294BBA}"/>
              </a:ext>
            </a:extLst>
          </p:cNvPr>
          <p:cNvSpPr txBox="1"/>
          <p:nvPr/>
        </p:nvSpPr>
        <p:spPr>
          <a:xfrm>
            <a:off x="8074563" y="5167606"/>
            <a:ext cx="434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S</a:t>
            </a:r>
            <a:r>
              <a:rPr lang="fr-FR" sz="2400" b="1" baseline="-25000" dirty="0"/>
              <a:t>1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AB895C89-BA8C-4625-C3ED-017E6BFE97A7}"/>
              </a:ext>
            </a:extLst>
          </p:cNvPr>
          <p:cNvSpPr txBox="1"/>
          <p:nvPr/>
        </p:nvSpPr>
        <p:spPr>
          <a:xfrm>
            <a:off x="9046492" y="5198087"/>
            <a:ext cx="434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S</a:t>
            </a:r>
            <a:r>
              <a:rPr lang="fr-FR" sz="2400" b="1" baseline="-25000" dirty="0"/>
              <a:t>2</a:t>
            </a: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0CCE7A85-E944-C918-6A0A-F355128105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6794" y="3298628"/>
            <a:ext cx="1981200" cy="2143125"/>
          </a:xfrm>
          <a:prstGeom prst="rect">
            <a:avLst/>
          </a:prstGeom>
        </p:spPr>
      </p:pic>
      <p:pic>
        <p:nvPicPr>
          <p:cNvPr id="27" name="Picture 2" descr="BOUCHON COMPTE GOUTTE | COGELAB">
            <a:extLst>
              <a:ext uri="{FF2B5EF4-FFF2-40B4-BE49-F238E27FC236}">
                <a16:creationId xmlns:a16="http://schemas.microsoft.com/office/drawing/2014/main" id="{EDEBA297-AF31-9BA4-0E8F-B75CF0178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1913" y="2537183"/>
            <a:ext cx="666264" cy="761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BOUCHON COMPTE GOUTTE | COGELAB">
            <a:extLst>
              <a:ext uri="{FF2B5EF4-FFF2-40B4-BE49-F238E27FC236}">
                <a16:creationId xmlns:a16="http://schemas.microsoft.com/office/drawing/2014/main" id="{86E44FBD-0B15-C839-7DA9-3C69089DD5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7897" y="2537183"/>
            <a:ext cx="666264" cy="761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60794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4CBFD-4A03-C2AC-223B-CDFA7BB7DF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C402787-022B-3ED0-6F7A-0ECEFC9A4BB9}"/>
              </a:ext>
            </a:extLst>
          </p:cNvPr>
          <p:cNvSpPr txBox="1"/>
          <p:nvPr/>
        </p:nvSpPr>
        <p:spPr>
          <a:xfrm>
            <a:off x="464283" y="563757"/>
            <a:ext cx="1110394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Demandez aux élèves de justifier leurs réponses.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C723958D-55EA-489D-3732-F68507562BF5}"/>
              </a:ext>
            </a:extLst>
          </p:cNvPr>
          <p:cNvSpPr txBox="1"/>
          <p:nvPr/>
        </p:nvSpPr>
        <p:spPr>
          <a:xfrm>
            <a:off x="761646" y="295380"/>
            <a:ext cx="105537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La solution S1  est acide alors que S</a:t>
            </a:r>
            <a:r>
              <a:rPr lang="fr-FR" baseline="-25000" dirty="0"/>
              <a:t>2</a:t>
            </a:r>
            <a:r>
              <a:rPr lang="fr-FR" dirty="0"/>
              <a:t>est basique.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BAB87E06-4886-6456-26E5-D5717667A39C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>
              <a:extLst>
                <a:ext uri="{FF2B5EF4-FFF2-40B4-BE49-F238E27FC236}">
                  <a16:creationId xmlns:a16="http://schemas.microsoft.com/office/drawing/2014/main" id="{C85B5360-60FF-F363-41F9-236E1069077D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7702C3C7-2B4A-6BB3-D0E7-D3D428388CF0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348EEE4-92C9-7878-6389-94BC73ADBEE6}"/>
              </a:ext>
            </a:extLst>
          </p:cNvPr>
          <p:cNvGrpSpPr/>
          <p:nvPr/>
        </p:nvGrpSpPr>
        <p:grpSpPr>
          <a:xfrm>
            <a:off x="11079172" y="251003"/>
            <a:ext cx="724840" cy="625508"/>
            <a:chOff x="779844" y="4335989"/>
            <a:chExt cx="563238" cy="575842"/>
          </a:xfrm>
        </p:grpSpPr>
        <p:pic>
          <p:nvPicPr>
            <p:cNvPr id="14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81F97BC-ACE9-1E52-AC6F-660D3927736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8FD5524-D6A9-4AF3-36B1-F330AB2B71BC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36A8268F-E220-EEDB-7676-8F3B6F19646A}"/>
              </a:ext>
            </a:extLst>
          </p:cNvPr>
          <p:cNvSpPr txBox="1"/>
          <p:nvPr/>
        </p:nvSpPr>
        <p:spPr>
          <a:xfrm>
            <a:off x="567915" y="1519222"/>
            <a:ext cx="10744407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dirty="0"/>
              <a:t>Choisissez la proposition correcte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9897A2C-3EEC-9B7E-A816-7A7F6419044F}"/>
              </a:ext>
            </a:extLst>
          </p:cNvPr>
          <p:cNvSpPr/>
          <p:nvPr/>
        </p:nvSpPr>
        <p:spPr>
          <a:xfrm>
            <a:off x="2680291" y="2537183"/>
            <a:ext cx="4149257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S</a:t>
            </a:r>
            <a:r>
              <a:rPr lang="fr-FR" sz="2400" baseline="-25000" dirty="0">
                <a:solidFill>
                  <a:schemeClr val="tx1"/>
                </a:solidFill>
              </a:rPr>
              <a:t>1</a:t>
            </a:r>
            <a:r>
              <a:rPr lang="fr-FR" sz="2400" dirty="0">
                <a:solidFill>
                  <a:schemeClr val="tx1"/>
                </a:solidFill>
              </a:rPr>
              <a:t> est acide et S</a:t>
            </a:r>
            <a:r>
              <a:rPr lang="fr-FR" sz="2400" baseline="-25000" dirty="0">
                <a:solidFill>
                  <a:schemeClr val="tx1"/>
                </a:solidFill>
              </a:rPr>
              <a:t>2</a:t>
            </a:r>
            <a:r>
              <a:rPr lang="fr-FR" sz="2400" dirty="0">
                <a:solidFill>
                  <a:schemeClr val="tx1"/>
                </a:solidFill>
              </a:rPr>
              <a:t> est neutre  </a:t>
            </a:r>
          </a:p>
        </p:txBody>
      </p:sp>
      <p:sp>
        <p:nvSpPr>
          <p:cNvPr id="8" name="Rectangle : coins arrondis 6">
            <a:extLst>
              <a:ext uri="{FF2B5EF4-FFF2-40B4-BE49-F238E27FC236}">
                <a16:creationId xmlns:a16="http://schemas.microsoft.com/office/drawing/2014/main" id="{4B6588AC-FE9B-957C-E835-179D7FE04862}"/>
              </a:ext>
            </a:extLst>
          </p:cNvPr>
          <p:cNvSpPr/>
          <p:nvPr/>
        </p:nvSpPr>
        <p:spPr>
          <a:xfrm>
            <a:off x="2156854" y="2537183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8" name="Rectangle : coins arrondis 5">
            <a:extLst>
              <a:ext uri="{FF2B5EF4-FFF2-40B4-BE49-F238E27FC236}">
                <a16:creationId xmlns:a16="http://schemas.microsoft.com/office/drawing/2014/main" id="{36CE046D-5660-D84F-694A-33D3BBC6BD94}"/>
              </a:ext>
            </a:extLst>
          </p:cNvPr>
          <p:cNvSpPr/>
          <p:nvPr/>
        </p:nvSpPr>
        <p:spPr>
          <a:xfrm>
            <a:off x="2710774" y="3719483"/>
            <a:ext cx="4118774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S</a:t>
            </a:r>
            <a:r>
              <a:rPr lang="fr-FR" sz="2400" baseline="-25000" dirty="0">
                <a:solidFill>
                  <a:schemeClr val="tx1"/>
                </a:solidFill>
              </a:rPr>
              <a:t>1</a:t>
            </a:r>
            <a:r>
              <a:rPr lang="fr-FR" sz="2400" dirty="0">
                <a:solidFill>
                  <a:schemeClr val="tx1"/>
                </a:solidFill>
              </a:rPr>
              <a:t> est basique et S</a:t>
            </a:r>
            <a:r>
              <a:rPr lang="fr-FR" sz="2400" baseline="-25000" dirty="0">
                <a:solidFill>
                  <a:schemeClr val="tx1"/>
                </a:solidFill>
              </a:rPr>
              <a:t>2</a:t>
            </a:r>
            <a:r>
              <a:rPr lang="fr-FR" sz="2400" dirty="0">
                <a:solidFill>
                  <a:schemeClr val="tx1"/>
                </a:solidFill>
              </a:rPr>
              <a:t> est acide  </a:t>
            </a:r>
          </a:p>
        </p:txBody>
      </p:sp>
      <p:sp>
        <p:nvSpPr>
          <p:cNvPr id="19" name="Rectangle : coins arrondis 6">
            <a:extLst>
              <a:ext uri="{FF2B5EF4-FFF2-40B4-BE49-F238E27FC236}">
                <a16:creationId xmlns:a16="http://schemas.microsoft.com/office/drawing/2014/main" id="{0BF9D875-238E-A420-29BA-59C151D6E780}"/>
              </a:ext>
            </a:extLst>
          </p:cNvPr>
          <p:cNvSpPr/>
          <p:nvPr/>
        </p:nvSpPr>
        <p:spPr>
          <a:xfrm>
            <a:off x="2187336" y="3719483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0" name="Rectangle : coins arrondis 5">
            <a:extLst>
              <a:ext uri="{FF2B5EF4-FFF2-40B4-BE49-F238E27FC236}">
                <a16:creationId xmlns:a16="http://schemas.microsoft.com/office/drawing/2014/main" id="{00D8D58E-8A01-74EF-485B-E710DF77CDA1}"/>
              </a:ext>
            </a:extLst>
          </p:cNvPr>
          <p:cNvSpPr/>
          <p:nvPr/>
        </p:nvSpPr>
        <p:spPr>
          <a:xfrm>
            <a:off x="2710774" y="4901783"/>
            <a:ext cx="4118774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S</a:t>
            </a:r>
            <a:r>
              <a:rPr lang="fr-FR" sz="2400" baseline="-25000" dirty="0">
                <a:solidFill>
                  <a:schemeClr val="tx1"/>
                </a:solidFill>
              </a:rPr>
              <a:t>1</a:t>
            </a:r>
            <a:r>
              <a:rPr lang="fr-FR" sz="2400" dirty="0">
                <a:solidFill>
                  <a:schemeClr val="tx1"/>
                </a:solidFill>
              </a:rPr>
              <a:t> est acide et S</a:t>
            </a:r>
            <a:r>
              <a:rPr lang="fr-FR" sz="2400" baseline="-25000" dirty="0">
                <a:solidFill>
                  <a:schemeClr val="tx1"/>
                </a:solidFill>
              </a:rPr>
              <a:t>2</a:t>
            </a:r>
            <a:r>
              <a:rPr lang="fr-FR" sz="2400" dirty="0">
                <a:solidFill>
                  <a:schemeClr val="tx1"/>
                </a:solidFill>
              </a:rPr>
              <a:t> est basique  </a:t>
            </a:r>
          </a:p>
        </p:txBody>
      </p:sp>
      <p:sp>
        <p:nvSpPr>
          <p:cNvPr id="21" name="Rectangle : coins arrondis 6">
            <a:extLst>
              <a:ext uri="{FF2B5EF4-FFF2-40B4-BE49-F238E27FC236}">
                <a16:creationId xmlns:a16="http://schemas.microsoft.com/office/drawing/2014/main" id="{1D5B37AB-77C1-5739-5F95-6F7446030F26}"/>
              </a:ext>
            </a:extLst>
          </p:cNvPr>
          <p:cNvSpPr/>
          <p:nvPr/>
        </p:nvSpPr>
        <p:spPr>
          <a:xfrm>
            <a:off x="2187334" y="489340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F4E538E3-C70F-1BB8-171D-CE8384166E7B}"/>
              </a:ext>
            </a:extLst>
          </p:cNvPr>
          <p:cNvSpPr txBox="1"/>
          <p:nvPr/>
        </p:nvSpPr>
        <p:spPr>
          <a:xfrm>
            <a:off x="7716794" y="2124743"/>
            <a:ext cx="21470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Gouttes de BBT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5F17C82-CC39-821C-5D56-D176A4888EA4}"/>
              </a:ext>
            </a:extLst>
          </p:cNvPr>
          <p:cNvSpPr txBox="1"/>
          <p:nvPr/>
        </p:nvSpPr>
        <p:spPr>
          <a:xfrm>
            <a:off x="8074563" y="5167606"/>
            <a:ext cx="434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S</a:t>
            </a:r>
            <a:r>
              <a:rPr lang="fr-FR" sz="2400" b="1" baseline="-25000" dirty="0"/>
              <a:t>1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56771237-5DFA-A33F-8DEC-69E65DFA3B11}"/>
              </a:ext>
            </a:extLst>
          </p:cNvPr>
          <p:cNvSpPr txBox="1"/>
          <p:nvPr/>
        </p:nvSpPr>
        <p:spPr>
          <a:xfrm>
            <a:off x="9046492" y="5198087"/>
            <a:ext cx="434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S</a:t>
            </a:r>
            <a:r>
              <a:rPr lang="fr-FR" sz="2400" b="1" baseline="-25000" dirty="0"/>
              <a:t>2</a:t>
            </a: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6BF7A888-7ED9-D31A-7603-DE40DA118E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6794" y="3298628"/>
            <a:ext cx="1981200" cy="2143125"/>
          </a:xfrm>
          <a:prstGeom prst="rect">
            <a:avLst/>
          </a:prstGeom>
        </p:spPr>
      </p:pic>
      <p:pic>
        <p:nvPicPr>
          <p:cNvPr id="27" name="Picture 2" descr="BOUCHON COMPTE GOUTTE | COGELAB">
            <a:extLst>
              <a:ext uri="{FF2B5EF4-FFF2-40B4-BE49-F238E27FC236}">
                <a16:creationId xmlns:a16="http://schemas.microsoft.com/office/drawing/2014/main" id="{5ED06893-0E2F-B9EB-F41C-4C1AC8EAE3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1913" y="2537183"/>
            <a:ext cx="666264" cy="761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BOUCHON COMPTE GOUTTE | COGELAB">
            <a:extLst>
              <a:ext uri="{FF2B5EF4-FFF2-40B4-BE49-F238E27FC236}">
                <a16:creationId xmlns:a16="http://schemas.microsoft.com/office/drawing/2014/main" id="{EEEC57D0-E8B3-689C-68F5-B28D8D7A8A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7897" y="2537183"/>
            <a:ext cx="666264" cy="761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raphique 3" descr="Coche avec un remplissage uni">
            <a:extLst>
              <a:ext uri="{FF2B5EF4-FFF2-40B4-BE49-F238E27FC236}">
                <a16:creationId xmlns:a16="http://schemas.microsoft.com/office/drawing/2014/main" id="{45E5922E-02C5-00B8-EA01-BBC12677EF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34391" y="4744088"/>
            <a:ext cx="684830" cy="68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5309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2F043B-1A82-F539-1C3C-9872FB5D6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416C3200-C1AA-42A6-8018-9FE52295B561}"/>
              </a:ext>
            </a:extLst>
          </p:cNvPr>
          <p:cNvSpPr txBox="1"/>
          <p:nvPr/>
        </p:nvSpPr>
        <p:spPr>
          <a:xfrm>
            <a:off x="464283" y="563757"/>
            <a:ext cx="1110394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Sur leur ardoise, les élèves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répondent par </a:t>
            </a:r>
            <a:r>
              <a:rPr lang="fr-FR" sz="1400" b="1" i="1" dirty="0">
                <a:solidFill>
                  <a:schemeClr val="bg1">
                    <a:lumMod val="65000"/>
                  </a:schemeClr>
                </a:solidFill>
              </a:rPr>
              <a:t>A, B ou C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2A582FBD-44D7-F3E5-50FC-972A77E3D047}"/>
              </a:ext>
            </a:extLst>
          </p:cNvPr>
          <p:cNvSpPr txBox="1"/>
          <p:nvPr/>
        </p:nvSpPr>
        <p:spPr>
          <a:xfrm>
            <a:off x="761646" y="295380"/>
            <a:ext cx="105537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La solutions S</a:t>
            </a:r>
            <a:r>
              <a:rPr lang="fr-FR" baseline="-25000" dirty="0"/>
              <a:t>1</a:t>
            </a:r>
            <a:r>
              <a:rPr lang="fr-FR" dirty="0"/>
              <a:t> est l’acide chlorhydrique et la solution S</a:t>
            </a:r>
            <a:r>
              <a:rPr lang="fr-FR" baseline="-25000" dirty="0"/>
              <a:t>2  </a:t>
            </a:r>
            <a:r>
              <a:rPr lang="fr-FR" dirty="0"/>
              <a:t>est la solution de soude.</a:t>
            </a:r>
            <a:endParaRPr lang="fr-FR" noProof="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349E553-3F33-556A-1966-FDC3B6F61F6F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>
              <a:extLst>
                <a:ext uri="{FF2B5EF4-FFF2-40B4-BE49-F238E27FC236}">
                  <a16:creationId xmlns:a16="http://schemas.microsoft.com/office/drawing/2014/main" id="{79457D89-6320-57A2-7BB0-0AE80CB5E80F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9178453A-1B39-D0B1-BC16-99D3681EF9F7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4B7AE7AB-CF77-BA90-027C-4EAB7E243FFE}"/>
              </a:ext>
            </a:extLst>
          </p:cNvPr>
          <p:cNvGrpSpPr/>
          <p:nvPr/>
        </p:nvGrpSpPr>
        <p:grpSpPr>
          <a:xfrm>
            <a:off x="11079172" y="251003"/>
            <a:ext cx="724840" cy="625508"/>
            <a:chOff x="779844" y="4335989"/>
            <a:chExt cx="563238" cy="575842"/>
          </a:xfrm>
        </p:grpSpPr>
        <p:pic>
          <p:nvPicPr>
            <p:cNvPr id="14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1041592-DB7B-08C3-1FE8-4D48816401F7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0EC7F85-C5A5-0802-91F6-F88D298AEE00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A77CAB69-28CF-1F47-DAED-282EF0F378A9}"/>
              </a:ext>
            </a:extLst>
          </p:cNvPr>
          <p:cNvSpPr txBox="1"/>
          <p:nvPr/>
        </p:nvSpPr>
        <p:spPr>
          <a:xfrm>
            <a:off x="567915" y="1519222"/>
            <a:ext cx="10744407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/>
              <a:t>Si j’ajoute, progressivement, la solution S</a:t>
            </a:r>
            <a:r>
              <a:rPr lang="fr-FR" sz="2400" baseline="-25000" dirty="0"/>
              <a:t>2</a:t>
            </a:r>
            <a:r>
              <a:rPr lang="fr-FR" sz="2400" dirty="0"/>
              <a:t> à la solution S</a:t>
            </a:r>
            <a:r>
              <a:rPr lang="fr-FR" sz="2400" baseline="-25000" dirty="0"/>
              <a:t>1</a:t>
            </a:r>
            <a:r>
              <a:rPr lang="fr-FR" sz="2400" dirty="0"/>
              <a:t>, jusqu’à l’apparition d’une couleur verte. On dit que: 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961B389-F590-E298-8368-8CE83AE0BDD7}"/>
              </a:ext>
            </a:extLst>
          </p:cNvPr>
          <p:cNvSpPr/>
          <p:nvPr/>
        </p:nvSpPr>
        <p:spPr>
          <a:xfrm>
            <a:off x="2044594" y="2833747"/>
            <a:ext cx="4711805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La solution S</a:t>
            </a:r>
            <a:r>
              <a:rPr lang="fr-FR" sz="2400" baseline="-25000" dirty="0">
                <a:solidFill>
                  <a:schemeClr val="tx1"/>
                </a:solidFill>
              </a:rPr>
              <a:t>1</a:t>
            </a:r>
            <a:r>
              <a:rPr lang="fr-FR" sz="2400" dirty="0">
                <a:solidFill>
                  <a:schemeClr val="tx1"/>
                </a:solidFill>
              </a:rPr>
              <a:t> devient plus acide.</a:t>
            </a:r>
          </a:p>
        </p:txBody>
      </p:sp>
      <p:sp>
        <p:nvSpPr>
          <p:cNvPr id="8" name="Rectangle : coins arrondis 6">
            <a:extLst>
              <a:ext uri="{FF2B5EF4-FFF2-40B4-BE49-F238E27FC236}">
                <a16:creationId xmlns:a16="http://schemas.microsoft.com/office/drawing/2014/main" id="{6E782859-63DB-D384-1AB4-033C6B6447AF}"/>
              </a:ext>
            </a:extLst>
          </p:cNvPr>
          <p:cNvSpPr/>
          <p:nvPr/>
        </p:nvSpPr>
        <p:spPr>
          <a:xfrm>
            <a:off x="1521158" y="283374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8" name="Rectangle : coins arrondis 5">
            <a:extLst>
              <a:ext uri="{FF2B5EF4-FFF2-40B4-BE49-F238E27FC236}">
                <a16:creationId xmlns:a16="http://schemas.microsoft.com/office/drawing/2014/main" id="{6EFD008E-FF48-DF13-B258-82F6B433294C}"/>
              </a:ext>
            </a:extLst>
          </p:cNvPr>
          <p:cNvSpPr/>
          <p:nvPr/>
        </p:nvSpPr>
        <p:spPr>
          <a:xfrm>
            <a:off x="2034438" y="3998503"/>
            <a:ext cx="4721962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La solution S</a:t>
            </a:r>
            <a:r>
              <a:rPr lang="fr-FR" sz="2400" baseline="-25000" dirty="0">
                <a:solidFill>
                  <a:schemeClr val="tx1"/>
                </a:solidFill>
              </a:rPr>
              <a:t>1</a:t>
            </a:r>
            <a:r>
              <a:rPr lang="fr-FR" sz="2400" dirty="0">
                <a:solidFill>
                  <a:schemeClr val="tx1"/>
                </a:solidFill>
              </a:rPr>
              <a:t> est neutralisée.</a:t>
            </a:r>
          </a:p>
        </p:txBody>
      </p:sp>
      <p:sp>
        <p:nvSpPr>
          <p:cNvPr id="19" name="Rectangle : coins arrondis 6">
            <a:extLst>
              <a:ext uri="{FF2B5EF4-FFF2-40B4-BE49-F238E27FC236}">
                <a16:creationId xmlns:a16="http://schemas.microsoft.com/office/drawing/2014/main" id="{D56D38B7-0E45-1ABE-E967-6122FE6C8CD4}"/>
              </a:ext>
            </a:extLst>
          </p:cNvPr>
          <p:cNvSpPr/>
          <p:nvPr/>
        </p:nvSpPr>
        <p:spPr>
          <a:xfrm>
            <a:off x="1551640" y="401604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0" name="Rectangle : coins arrondis 5">
            <a:extLst>
              <a:ext uri="{FF2B5EF4-FFF2-40B4-BE49-F238E27FC236}">
                <a16:creationId xmlns:a16="http://schemas.microsoft.com/office/drawing/2014/main" id="{AFE65958-2E0D-D6E4-83C9-D61386359B40}"/>
              </a:ext>
            </a:extLst>
          </p:cNvPr>
          <p:cNvSpPr/>
          <p:nvPr/>
        </p:nvSpPr>
        <p:spPr>
          <a:xfrm>
            <a:off x="2075077" y="5198347"/>
            <a:ext cx="4681321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La solution S</a:t>
            </a:r>
            <a:r>
              <a:rPr lang="fr-FR" sz="2400" baseline="-25000" dirty="0">
                <a:solidFill>
                  <a:schemeClr val="tx1"/>
                </a:solidFill>
              </a:rPr>
              <a:t>1</a:t>
            </a:r>
            <a:r>
              <a:rPr lang="fr-FR" sz="2400" dirty="0">
                <a:solidFill>
                  <a:schemeClr val="tx1"/>
                </a:solidFill>
              </a:rPr>
              <a:t> devient plus basique. </a:t>
            </a:r>
          </a:p>
        </p:txBody>
      </p:sp>
      <p:sp>
        <p:nvSpPr>
          <p:cNvPr id="21" name="Rectangle : coins arrondis 6">
            <a:extLst>
              <a:ext uri="{FF2B5EF4-FFF2-40B4-BE49-F238E27FC236}">
                <a16:creationId xmlns:a16="http://schemas.microsoft.com/office/drawing/2014/main" id="{9FBCCA0F-A70F-ACA2-65ED-4B56523541C7}"/>
              </a:ext>
            </a:extLst>
          </p:cNvPr>
          <p:cNvSpPr/>
          <p:nvPr/>
        </p:nvSpPr>
        <p:spPr>
          <a:xfrm>
            <a:off x="1551638" y="5189964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13F89AE-8DAF-76AE-C0EF-A3042E254A08}"/>
              </a:ext>
            </a:extLst>
          </p:cNvPr>
          <p:cNvSpPr txBox="1"/>
          <p:nvPr/>
        </p:nvSpPr>
        <p:spPr>
          <a:xfrm>
            <a:off x="9481226" y="3967762"/>
            <a:ext cx="434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S</a:t>
            </a:r>
            <a:r>
              <a:rPr lang="fr-FR" sz="2400" b="1" baseline="-25000" dirty="0"/>
              <a:t>1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23663EB7-AE88-9C74-7EB7-11CEA5CA67AC}"/>
              </a:ext>
            </a:extLst>
          </p:cNvPr>
          <p:cNvSpPr txBox="1"/>
          <p:nvPr/>
        </p:nvSpPr>
        <p:spPr>
          <a:xfrm>
            <a:off x="9381772" y="2967335"/>
            <a:ext cx="434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S</a:t>
            </a:r>
            <a:r>
              <a:rPr lang="fr-FR" sz="2400" b="1" baseline="-25000" dirty="0"/>
              <a:t>2</a:t>
            </a:r>
          </a:p>
        </p:txBody>
      </p:sp>
      <p:pic>
        <p:nvPicPr>
          <p:cNvPr id="11" name="Image 10" descr="Une image contenant conception&#10;&#10;Le contenu généré par l’IA peut être incorrect.">
            <a:extLst>
              <a:ext uri="{FF2B5EF4-FFF2-40B4-BE49-F238E27FC236}">
                <a16:creationId xmlns:a16="http://schemas.microsoft.com/office/drawing/2014/main" id="{04EBB549-BCA9-4779-493E-80C76A3A9E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5500" y="2533214"/>
            <a:ext cx="2829320" cy="309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3297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E8909C-C22F-F767-7B04-51CD8E2406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9D5B23D5-5408-560B-6DAE-33731029CD37}"/>
              </a:ext>
            </a:extLst>
          </p:cNvPr>
          <p:cNvSpPr txBox="1"/>
          <p:nvPr/>
        </p:nvSpPr>
        <p:spPr>
          <a:xfrm>
            <a:off x="761646" y="295380"/>
            <a:ext cx="105537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La solution d’acide chlorhydrique est neutralisée par la solution de soude.</a:t>
            </a:r>
            <a:endParaRPr lang="fr-FR" noProof="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120B703-3524-F338-DD6C-540ABD6EC547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>
              <a:extLst>
                <a:ext uri="{FF2B5EF4-FFF2-40B4-BE49-F238E27FC236}">
                  <a16:creationId xmlns:a16="http://schemas.microsoft.com/office/drawing/2014/main" id="{63509DD1-0F33-A222-E292-EC65E1FF103A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2CD06ED0-B200-88E0-D46E-CFFEB1755FB2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072E2AA-578F-116B-8459-138FAE486558}"/>
              </a:ext>
            </a:extLst>
          </p:cNvPr>
          <p:cNvGrpSpPr/>
          <p:nvPr/>
        </p:nvGrpSpPr>
        <p:grpSpPr>
          <a:xfrm>
            <a:off x="11079172" y="251003"/>
            <a:ext cx="724840" cy="625508"/>
            <a:chOff x="779844" y="4335989"/>
            <a:chExt cx="563238" cy="575842"/>
          </a:xfrm>
        </p:grpSpPr>
        <p:pic>
          <p:nvPicPr>
            <p:cNvPr id="14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9BCC26F4-889E-2BE7-37D0-C1E215AD612F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E4811E0-086A-5373-DE53-518E9DF9D310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AB6210BA-F84E-448A-E8F3-8BB47218ADC6}"/>
              </a:ext>
            </a:extLst>
          </p:cNvPr>
          <p:cNvSpPr txBox="1"/>
          <p:nvPr/>
        </p:nvSpPr>
        <p:spPr>
          <a:xfrm>
            <a:off x="567915" y="1519222"/>
            <a:ext cx="10744407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/>
              <a:t>Si j’ajoute, progressivement, la solution S</a:t>
            </a:r>
            <a:r>
              <a:rPr lang="fr-FR" sz="2400" baseline="-25000" dirty="0"/>
              <a:t>2</a:t>
            </a:r>
            <a:r>
              <a:rPr lang="fr-FR" sz="2400" dirty="0"/>
              <a:t> à la solution S</a:t>
            </a:r>
            <a:r>
              <a:rPr lang="fr-FR" sz="2400" baseline="-25000" dirty="0"/>
              <a:t>1</a:t>
            </a:r>
            <a:r>
              <a:rPr lang="fr-FR" sz="2400" dirty="0"/>
              <a:t>, jusqu’à l’apparition d’une couleur verte. On dit que: 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67D2046-10D9-F616-09BE-3ADB4D648F43}"/>
              </a:ext>
            </a:extLst>
          </p:cNvPr>
          <p:cNvSpPr/>
          <p:nvPr/>
        </p:nvSpPr>
        <p:spPr>
          <a:xfrm>
            <a:off x="2044594" y="2833747"/>
            <a:ext cx="4711805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La solution S</a:t>
            </a:r>
            <a:r>
              <a:rPr lang="fr-FR" sz="2400" baseline="-25000" dirty="0">
                <a:solidFill>
                  <a:schemeClr val="tx1"/>
                </a:solidFill>
              </a:rPr>
              <a:t>1</a:t>
            </a:r>
            <a:r>
              <a:rPr lang="fr-FR" sz="2400" dirty="0">
                <a:solidFill>
                  <a:schemeClr val="tx1"/>
                </a:solidFill>
              </a:rPr>
              <a:t> devient plus acide.</a:t>
            </a:r>
          </a:p>
        </p:txBody>
      </p:sp>
      <p:sp>
        <p:nvSpPr>
          <p:cNvPr id="8" name="Rectangle : coins arrondis 6">
            <a:extLst>
              <a:ext uri="{FF2B5EF4-FFF2-40B4-BE49-F238E27FC236}">
                <a16:creationId xmlns:a16="http://schemas.microsoft.com/office/drawing/2014/main" id="{3868152C-34B4-980C-77E0-7DA6DE9320D0}"/>
              </a:ext>
            </a:extLst>
          </p:cNvPr>
          <p:cNvSpPr/>
          <p:nvPr/>
        </p:nvSpPr>
        <p:spPr>
          <a:xfrm>
            <a:off x="1521158" y="283374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8" name="Rectangle : coins arrondis 5">
            <a:extLst>
              <a:ext uri="{FF2B5EF4-FFF2-40B4-BE49-F238E27FC236}">
                <a16:creationId xmlns:a16="http://schemas.microsoft.com/office/drawing/2014/main" id="{CD66D3B3-AC2E-ADF0-076E-EED1FB5122D4}"/>
              </a:ext>
            </a:extLst>
          </p:cNvPr>
          <p:cNvSpPr/>
          <p:nvPr/>
        </p:nvSpPr>
        <p:spPr>
          <a:xfrm>
            <a:off x="2034438" y="3998503"/>
            <a:ext cx="4721962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La solution S</a:t>
            </a:r>
            <a:r>
              <a:rPr lang="fr-FR" sz="2400" baseline="-25000" dirty="0">
                <a:solidFill>
                  <a:schemeClr val="tx1"/>
                </a:solidFill>
              </a:rPr>
              <a:t>1</a:t>
            </a:r>
            <a:r>
              <a:rPr lang="fr-FR" sz="2400" dirty="0">
                <a:solidFill>
                  <a:schemeClr val="tx1"/>
                </a:solidFill>
              </a:rPr>
              <a:t> est neutralisée.</a:t>
            </a:r>
          </a:p>
        </p:txBody>
      </p:sp>
      <p:sp>
        <p:nvSpPr>
          <p:cNvPr id="19" name="Rectangle : coins arrondis 6">
            <a:extLst>
              <a:ext uri="{FF2B5EF4-FFF2-40B4-BE49-F238E27FC236}">
                <a16:creationId xmlns:a16="http://schemas.microsoft.com/office/drawing/2014/main" id="{A692162E-9AA2-2741-1003-3A725B7274A3}"/>
              </a:ext>
            </a:extLst>
          </p:cNvPr>
          <p:cNvSpPr/>
          <p:nvPr/>
        </p:nvSpPr>
        <p:spPr>
          <a:xfrm>
            <a:off x="1551640" y="401604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0" name="Rectangle : coins arrondis 5">
            <a:extLst>
              <a:ext uri="{FF2B5EF4-FFF2-40B4-BE49-F238E27FC236}">
                <a16:creationId xmlns:a16="http://schemas.microsoft.com/office/drawing/2014/main" id="{F16B6D04-5E81-FDEF-F40D-DF6A6C15FA12}"/>
              </a:ext>
            </a:extLst>
          </p:cNvPr>
          <p:cNvSpPr/>
          <p:nvPr/>
        </p:nvSpPr>
        <p:spPr>
          <a:xfrm>
            <a:off x="2075077" y="5198347"/>
            <a:ext cx="4681321" cy="43092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La solution S</a:t>
            </a:r>
            <a:r>
              <a:rPr lang="fr-FR" sz="2400" baseline="-25000" dirty="0">
                <a:solidFill>
                  <a:schemeClr val="tx1"/>
                </a:solidFill>
              </a:rPr>
              <a:t>1</a:t>
            </a:r>
            <a:r>
              <a:rPr lang="fr-FR" sz="2400" dirty="0">
                <a:solidFill>
                  <a:schemeClr val="tx1"/>
                </a:solidFill>
              </a:rPr>
              <a:t> devient plus basique. </a:t>
            </a:r>
          </a:p>
        </p:txBody>
      </p:sp>
      <p:sp>
        <p:nvSpPr>
          <p:cNvPr id="21" name="Rectangle : coins arrondis 6">
            <a:extLst>
              <a:ext uri="{FF2B5EF4-FFF2-40B4-BE49-F238E27FC236}">
                <a16:creationId xmlns:a16="http://schemas.microsoft.com/office/drawing/2014/main" id="{6DF0FC27-1689-ED11-F0FA-745E439B3165}"/>
              </a:ext>
            </a:extLst>
          </p:cNvPr>
          <p:cNvSpPr/>
          <p:nvPr/>
        </p:nvSpPr>
        <p:spPr>
          <a:xfrm>
            <a:off x="1551638" y="5189964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5E4055E-68F2-2ACE-17E9-93DF2A0AE30B}"/>
              </a:ext>
            </a:extLst>
          </p:cNvPr>
          <p:cNvSpPr txBox="1"/>
          <p:nvPr/>
        </p:nvSpPr>
        <p:spPr>
          <a:xfrm>
            <a:off x="9481226" y="3967762"/>
            <a:ext cx="434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S</a:t>
            </a:r>
            <a:r>
              <a:rPr lang="fr-FR" sz="2400" b="1" baseline="-25000" dirty="0"/>
              <a:t>1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5B69B967-288B-B095-BA9D-807B1D7BF630}"/>
              </a:ext>
            </a:extLst>
          </p:cNvPr>
          <p:cNvSpPr txBox="1"/>
          <p:nvPr/>
        </p:nvSpPr>
        <p:spPr>
          <a:xfrm>
            <a:off x="9381772" y="2967335"/>
            <a:ext cx="434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S</a:t>
            </a:r>
            <a:r>
              <a:rPr lang="fr-FR" sz="2400" b="1" baseline="-25000" dirty="0"/>
              <a:t>2</a:t>
            </a:r>
          </a:p>
        </p:txBody>
      </p:sp>
      <p:pic>
        <p:nvPicPr>
          <p:cNvPr id="11" name="Image 10" descr="Une image contenant conception&#10;&#10;Le contenu généré par l’IA peut être incorrect.">
            <a:extLst>
              <a:ext uri="{FF2B5EF4-FFF2-40B4-BE49-F238E27FC236}">
                <a16:creationId xmlns:a16="http://schemas.microsoft.com/office/drawing/2014/main" id="{40EE6F3F-0039-E626-6CE4-630DCA79FE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5500" y="2533214"/>
            <a:ext cx="2829320" cy="3096057"/>
          </a:xfrm>
          <a:prstGeom prst="rect">
            <a:avLst/>
          </a:prstGeom>
        </p:spPr>
      </p:pic>
      <p:pic>
        <p:nvPicPr>
          <p:cNvPr id="4" name="Graphique 3" descr="Coche avec un remplissage uni">
            <a:extLst>
              <a:ext uri="{FF2B5EF4-FFF2-40B4-BE49-F238E27FC236}">
                <a16:creationId xmlns:a16="http://schemas.microsoft.com/office/drawing/2014/main" id="{4CEAD378-21E9-D20D-1EC9-14EF6BE97B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1646" y="3889094"/>
            <a:ext cx="684830" cy="68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2665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808BBE-AF5F-50D6-684B-F2D2141F7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7DEB3746-B94B-EFDD-E5FF-8915E3F28699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C62AA66-9135-08C5-4525-110643364F0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BE8E0DB3-C9A4-7BAA-6291-2E52FDB99576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680A3102-5313-D00E-EC63-74A68399A040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Rectangle 20">
            <a:extLst>
              <a:ext uri="{FF2B5EF4-FFF2-40B4-BE49-F238E27FC236}">
                <a16:creationId xmlns:a16="http://schemas.microsoft.com/office/drawing/2014/main" id="{756259FB-049D-A9EC-AE16-664235DDF42A}"/>
              </a:ext>
            </a:extLst>
          </p:cNvPr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FFFFA1A3-F680-79C6-3F86-1C5CBD391089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9322D99D-1519-4C54-0A93-565DECFE7509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9680E97D-8935-0D38-3129-ED7259DA1197}"/>
              </a:ext>
            </a:extLst>
          </p:cNvPr>
          <p:cNvSpPr txBox="1"/>
          <p:nvPr/>
        </p:nvSpPr>
        <p:spPr>
          <a:xfrm>
            <a:off x="5103228" y="2212061"/>
            <a:ext cx="5869201" cy="221906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7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Déclaration de l’objectif</a:t>
            </a:r>
          </a:p>
          <a:p>
            <a:pPr algn="ctr" defTabSz="914377">
              <a:lnSpc>
                <a:spcPct val="90000"/>
              </a:lnSpc>
              <a:spcAft>
                <a:spcPts val="20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i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(2 min)</a:t>
            </a:r>
            <a:endParaRPr lang="ar-MA" sz="3600" i="1" kern="0" dirty="0">
              <a:solidFill>
                <a:srgbClr val="FFC000"/>
              </a:solidFill>
              <a:latin typeface="Arial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DE5820C-11FA-472B-954A-C47594D30887}"/>
              </a:ext>
            </a:extLst>
          </p:cNvPr>
          <p:cNvGrpSpPr/>
          <p:nvPr/>
        </p:nvGrpSpPr>
        <p:grpSpPr>
          <a:xfrm>
            <a:off x="1110808" y="1793796"/>
            <a:ext cx="2675209" cy="2958054"/>
            <a:chOff x="1169970" y="1521517"/>
            <a:chExt cx="2675209" cy="2958054"/>
          </a:xfrm>
        </p:grpSpPr>
        <p:pic>
          <p:nvPicPr>
            <p:cNvPr id="12" name="Picture 1">
              <a:extLst>
                <a:ext uri="{FF2B5EF4-FFF2-40B4-BE49-F238E27FC236}">
                  <a16:creationId xmlns:a16="http://schemas.microsoft.com/office/drawing/2014/main" id="{E70A956F-DBFD-3149-2198-BBAACCEBF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13" name="Google Shape;1205;p11">
              <a:extLst>
                <a:ext uri="{FF2B5EF4-FFF2-40B4-BE49-F238E27FC236}">
                  <a16:creationId xmlns:a16="http://schemas.microsoft.com/office/drawing/2014/main" id="{A23ED508-975E-CD10-451F-1562654FC18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4084313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88BCC9-4FD3-11C6-B9E7-FCE219E2D6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227651" y="1584181"/>
            <a:ext cx="6540966" cy="2966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000" b="1" dirty="0">
              <a:solidFill>
                <a:srgbClr val="00B0F0"/>
              </a:solidFill>
            </a:endParaRP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8E6C74B4-FEC2-B06B-1EB1-05CDC87102B1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Pour démarrer, lisons cette situation :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2E21D77-F070-3FE8-D4AD-D84E89113A8E}"/>
              </a:ext>
            </a:extLst>
          </p:cNvPr>
          <p:cNvSpPr/>
          <p:nvPr/>
        </p:nvSpPr>
        <p:spPr>
          <a:xfrm>
            <a:off x="1314422" y="1965586"/>
            <a:ext cx="618365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noProof="0" dirty="0"/>
              <a:t>L’étiquette de ce récipient qui contient l’acide chlorhydrique porte des dessins en rouge appelés </a:t>
            </a:r>
            <a:r>
              <a:rPr lang="fr-FR" sz="2800" noProof="0" dirty="0">
                <a:solidFill>
                  <a:srgbClr val="FF0000"/>
                </a:solidFill>
              </a:rPr>
              <a:t>pictogrammes</a:t>
            </a:r>
            <a:r>
              <a:rPr lang="fr-FR" sz="2800" noProof="0" dirty="0"/>
              <a:t>. </a:t>
            </a:r>
          </a:p>
          <a:p>
            <a:r>
              <a:rPr lang="fr-FR" sz="2800" b="1" noProof="0" dirty="0"/>
              <a:t>Quelles informations ces pictogrammes peuvent-ils nous donner sur ce produit ?</a:t>
            </a:r>
          </a:p>
        </p:txBody>
      </p:sp>
      <p:sp>
        <p:nvSpPr>
          <p:cNvPr id="27" name="D_A_02">
            <a:extLst>
              <a:ext uri="{FF2B5EF4-FFF2-40B4-BE49-F238E27FC236}">
                <a16:creationId xmlns:a16="http://schemas.microsoft.com/office/drawing/2014/main" id="{E8C4BA92-41B8-9CF3-AD4F-2EB85AFC9837}"/>
              </a:ext>
            </a:extLst>
          </p:cNvPr>
          <p:cNvSpPr txBox="1"/>
          <p:nvPr/>
        </p:nvSpPr>
        <p:spPr>
          <a:xfrm>
            <a:off x="508000" y="689650"/>
            <a:ext cx="9877778" cy="32635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fait participer les élèves sur l’importance des pictogrammes..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495" y="1238772"/>
            <a:ext cx="1021156" cy="945628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B2D01FA3-17F5-8481-52A3-EEDE4BA24DC8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12" name="Rectangle 21">
              <a:extLst>
                <a:ext uri="{FF2B5EF4-FFF2-40B4-BE49-F238E27FC236}">
                  <a16:creationId xmlns:a16="http://schemas.microsoft.com/office/drawing/2014/main" id="{233CB6BA-83E6-3ABA-3483-9FA9C87DB2E2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7BD5DF94-ABB1-184A-2E63-01DBA7989D02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4" name="Image 8">
            <a:extLst>
              <a:ext uri="{FF2B5EF4-FFF2-40B4-BE49-F238E27FC236}">
                <a16:creationId xmlns:a16="http://schemas.microsoft.com/office/drawing/2014/main" id="{0F3096BA-E867-2B34-8158-09D774182A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1930" y="234317"/>
            <a:ext cx="583170" cy="583170"/>
          </a:xfrm>
          <a:prstGeom prst="rect">
            <a:avLst/>
          </a:prstGeom>
        </p:spPr>
      </p:pic>
      <p:sp>
        <p:nvSpPr>
          <p:cNvPr id="8" name="AutoShape 2" descr="Image de ">
            <a:extLst>
              <a:ext uri="{FF2B5EF4-FFF2-40B4-BE49-F238E27FC236}">
                <a16:creationId xmlns:a16="http://schemas.microsoft.com/office/drawing/2014/main" id="{B96C6CE0-36C1-F8F4-A5D0-C74D9E28AB4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E99FE9C-277F-ECD1-DC6F-74F5F129C68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126" t="6221" r="15795" b="7925"/>
          <a:stretch>
            <a:fillRect/>
          </a:stretch>
        </p:blipFill>
        <p:spPr>
          <a:xfrm>
            <a:off x="7768617" y="1566830"/>
            <a:ext cx="3195732" cy="460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506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38E2E7-8BD4-801A-F66F-D431FFAE9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4D2D9C7-DCE6-0007-34D5-6E55EF05EB92}"/>
              </a:ext>
            </a:extLst>
          </p:cNvPr>
          <p:cNvSpPr/>
          <p:nvPr/>
        </p:nvSpPr>
        <p:spPr>
          <a:xfrm>
            <a:off x="1686560" y="3942081"/>
            <a:ext cx="7874000" cy="198735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242022E7-8F4D-7D0C-BE54-808E11051E4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Les pictogrammes donnent des informations sur les dangers des acides et des bases.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B4D6193-FAE7-3409-CB9A-799F8F5E3B5F}"/>
              </a:ext>
            </a:extLst>
          </p:cNvPr>
          <p:cNvSpPr/>
          <p:nvPr/>
        </p:nvSpPr>
        <p:spPr>
          <a:xfrm>
            <a:off x="1913862" y="3936193"/>
            <a:ext cx="749429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200" i="1" noProof="0" dirty="0">
                <a:solidFill>
                  <a:srgbClr val="FF0000"/>
                </a:solidFill>
              </a:rPr>
              <a:t>Attention</a:t>
            </a:r>
          </a:p>
          <a:p>
            <a:r>
              <a:rPr lang="fr-FR" sz="2800" noProof="0" dirty="0"/>
              <a:t>« Les deux pictogrammes nous informent que cet  acide est dangereux</a:t>
            </a:r>
            <a:r>
              <a:rPr lang="fr-FR" sz="2800" dirty="0"/>
              <a:t>. À utiliser avec</a:t>
            </a:r>
            <a:r>
              <a:rPr lang="fr-FR" sz="2800" noProof="0" dirty="0"/>
              <a:t> précautions »</a:t>
            </a:r>
            <a:endParaRPr lang="fr-FR" sz="2800" dirty="0"/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A315C7B-0CE5-E53E-49BE-EC3821EC63D8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12" name="Rectangle 21">
              <a:extLst>
                <a:ext uri="{FF2B5EF4-FFF2-40B4-BE49-F238E27FC236}">
                  <a16:creationId xmlns:a16="http://schemas.microsoft.com/office/drawing/2014/main" id="{D32DB405-BA22-F795-0733-D33B601A5700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6A4BCC3B-ADBB-F277-4AAD-4038A9D16F3C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4" name="Image 8">
            <a:extLst>
              <a:ext uri="{FF2B5EF4-FFF2-40B4-BE49-F238E27FC236}">
                <a16:creationId xmlns:a16="http://schemas.microsoft.com/office/drawing/2014/main" id="{37BDF5A5-841C-5785-D4AE-C349B093EF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1930" y="234317"/>
            <a:ext cx="583170" cy="583170"/>
          </a:xfrm>
          <a:prstGeom prst="rect">
            <a:avLst/>
          </a:prstGeom>
        </p:spPr>
      </p:pic>
      <p:sp>
        <p:nvSpPr>
          <p:cNvPr id="8" name="AutoShape 2" descr="Image de ">
            <a:extLst>
              <a:ext uri="{FF2B5EF4-FFF2-40B4-BE49-F238E27FC236}">
                <a16:creationId xmlns:a16="http://schemas.microsoft.com/office/drawing/2014/main" id="{482621F5-9C86-637F-A2CA-CA33EEE2D4A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57A88AB-31AF-B72D-203A-618DCE076A0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126" t="43809" r="15795" b="39984"/>
          <a:stretch>
            <a:fillRect/>
          </a:stretch>
        </p:blipFill>
        <p:spPr>
          <a:xfrm>
            <a:off x="1836808" y="1740324"/>
            <a:ext cx="7652216" cy="2080064"/>
          </a:xfrm>
          <a:prstGeom prst="rect">
            <a:avLst/>
          </a:prstGeom>
        </p:spPr>
      </p:pic>
      <p:sp>
        <p:nvSpPr>
          <p:cNvPr id="2" name="Triangle isocèle 1">
            <a:extLst>
              <a:ext uri="{FF2B5EF4-FFF2-40B4-BE49-F238E27FC236}">
                <a16:creationId xmlns:a16="http://schemas.microsoft.com/office/drawing/2014/main" id="{9A817CC1-9B60-E726-8E4F-8143AE4B00F7}"/>
              </a:ext>
            </a:extLst>
          </p:cNvPr>
          <p:cNvSpPr/>
          <p:nvPr/>
        </p:nvSpPr>
        <p:spPr>
          <a:xfrm>
            <a:off x="1121382" y="3668306"/>
            <a:ext cx="792480" cy="74168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1005536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973451" y="134490"/>
            <a:ext cx="10553700" cy="8055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noProof="0" dirty="0">
                <a:solidFill>
                  <a:schemeClr val="bg1">
                    <a:lumMod val="65000"/>
                  </a:schemeClr>
                </a:solidFill>
              </a:rPr>
              <a:t>À la fin de cette séance, vous serez capable d’identifier les dangers des acides et des bases à partir des pictogrammes.</a:t>
            </a:r>
          </a:p>
        </p:txBody>
      </p:sp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8" y="3026928"/>
            <a:ext cx="10299701" cy="1036417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440809" y="3042168"/>
            <a:ext cx="9633590" cy="80554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b="1" noProof="0" dirty="0">
                <a:solidFill>
                  <a:srgbClr val="FF0000"/>
                </a:solidFill>
              </a:rPr>
              <a:t>Identifier </a:t>
            </a:r>
            <a:r>
              <a:rPr lang="fr-FR" b="1" noProof="0" dirty="0"/>
              <a:t>les dangers des acides et des bases à partir des pictogrammes.</a:t>
            </a:r>
            <a:endParaRPr lang="fr-FR" b="1" noProof="0" dirty="0">
              <a:solidFill>
                <a:srgbClr val="FF0000"/>
              </a:solidFill>
            </a:endParaRP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08023CF8-1FAE-00BF-BF0C-DA85386D334B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>
              <a:extLst>
                <a:ext uri="{FF2B5EF4-FFF2-40B4-BE49-F238E27FC236}">
                  <a16:creationId xmlns:a16="http://schemas.microsoft.com/office/drawing/2014/main" id="{7D66861B-0DCD-A5FD-2830-C0C1B4218637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" name="Rectangle 23">
              <a:extLst>
                <a:ext uri="{FF2B5EF4-FFF2-40B4-BE49-F238E27FC236}">
                  <a16:creationId xmlns:a16="http://schemas.microsoft.com/office/drawing/2014/main" id="{20CE4CE2-F30C-A6DF-221B-052CD1C966F1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7" name="Image 8">
            <a:extLst>
              <a:ext uri="{FF2B5EF4-FFF2-40B4-BE49-F238E27FC236}">
                <a16:creationId xmlns:a16="http://schemas.microsoft.com/office/drawing/2014/main" id="{32528615-AD0A-65B1-9A5A-015720B48D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1930" y="234317"/>
            <a:ext cx="452987" cy="45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0073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C4D230-AE76-8336-C5F4-3E4A81813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4A318D57-07FC-A1D3-84D5-B686223FFBB9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77918A-DE66-D03B-A1E0-88187FBDB24E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76DAC7AE-AE3E-05C8-6727-B3C0FEA88C49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EB06974D-C9C0-FBF9-7FAC-5D4D0F7FE320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Rectangle 20">
            <a:extLst>
              <a:ext uri="{FF2B5EF4-FFF2-40B4-BE49-F238E27FC236}">
                <a16:creationId xmlns:a16="http://schemas.microsoft.com/office/drawing/2014/main" id="{428A4532-2174-60A7-C4F1-21867BE6B3B4}"/>
              </a:ext>
            </a:extLst>
          </p:cNvPr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729B2694-7E03-AB7D-86BB-2389A3A8C319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DFB2289A-5AD2-EDCD-F3BF-76D483F92EED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982A005D-0CA2-E92E-C93B-32CFAC4289AB}"/>
              </a:ext>
            </a:extLst>
          </p:cNvPr>
          <p:cNvSpPr txBox="1"/>
          <p:nvPr/>
        </p:nvSpPr>
        <p:spPr>
          <a:xfrm>
            <a:off x="5103228" y="1686972"/>
            <a:ext cx="5869201" cy="249016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7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Introduction</a:t>
            </a:r>
          </a:p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7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 à la tâche </a:t>
            </a:r>
            <a:br>
              <a:rPr lang="fr-FR" sz="4267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</a:br>
            <a:endParaRPr lang="ar-MA" sz="4267" b="1" kern="0" dirty="0">
              <a:solidFill>
                <a:srgbClr val="FFC000"/>
              </a:solidFill>
              <a:latin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DE1B217C-CB52-1A22-FEB9-62C684D0C4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808" y="2076641"/>
            <a:ext cx="2675209" cy="2675209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6847840" y="3810000"/>
            <a:ext cx="2123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i="1" dirty="0">
                <a:solidFill>
                  <a:srgbClr val="FF0000"/>
                </a:solidFill>
              </a:rPr>
              <a:t>3min</a:t>
            </a:r>
          </a:p>
        </p:txBody>
      </p:sp>
    </p:spTree>
    <p:extLst>
      <p:ext uri="{BB962C8B-B14F-4D97-AF65-F5344CB8AC3E}">
        <p14:creationId xmlns:p14="http://schemas.microsoft.com/office/powerpoint/2010/main" val="25942498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02F2D-9431-0618-92EF-07736A0F6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46" y="317556"/>
            <a:ext cx="10277091" cy="454603"/>
          </a:xfrm>
        </p:spPr>
        <p:txBody>
          <a:bodyPr/>
          <a:lstStyle/>
          <a:p>
            <a:r>
              <a:rPr lang="fr-FR" dirty="0"/>
              <a:t>Avant de réaliser notre tâche, je vais vous présenter quelques pictogrammes qu’on trouve sur l’étiquette des produits chimiques.</a:t>
            </a:r>
            <a:br>
              <a:rPr lang="fr-FR" dirty="0"/>
            </a:b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B60EA7-4814-92DA-57AB-197549516A1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Montrer aux élèves quelques flacons s’ils existent au labo. </a:t>
            </a: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A56ED7E3-E016-D8A2-E650-1094A72D1CB6}"/>
              </a:ext>
            </a:extLst>
          </p:cNvPr>
          <p:cNvGrpSpPr/>
          <p:nvPr/>
        </p:nvGrpSpPr>
        <p:grpSpPr>
          <a:xfrm>
            <a:off x="880868" y="2315859"/>
            <a:ext cx="10575846" cy="2226281"/>
            <a:chOff x="654129" y="1955811"/>
            <a:chExt cx="10575846" cy="2226281"/>
          </a:xfrm>
        </p:grpSpPr>
        <p:pic>
          <p:nvPicPr>
            <p:cNvPr id="15" name="Image 14" descr="Une image contenant Panneau de signalisation, texte&#10;&#10;Le contenu généré par l’IA peut être incorrect.">
              <a:extLst>
                <a:ext uri="{FF2B5EF4-FFF2-40B4-BE49-F238E27FC236}">
                  <a16:creationId xmlns:a16="http://schemas.microsoft.com/office/drawing/2014/main" id="{31EDCBAE-AB3D-CCDF-7A48-90A3422980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556295" y="1955811"/>
              <a:ext cx="1673680" cy="1418804"/>
            </a:xfrm>
            <a:prstGeom prst="rect">
              <a:avLst/>
            </a:prstGeom>
          </p:spPr>
        </p:pic>
        <p:pic>
          <p:nvPicPr>
            <p:cNvPr id="12" name="Image 11" descr="Une image contenant symbole, Police, logo, Graphique&#10;&#10;Le contenu généré par l’IA peut être incorrect.">
              <a:extLst>
                <a:ext uri="{FF2B5EF4-FFF2-40B4-BE49-F238E27FC236}">
                  <a16:creationId xmlns:a16="http://schemas.microsoft.com/office/drawing/2014/main" id="{BC605965-9788-D07F-D0EC-3D53FE3344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b="31889"/>
            <a:stretch>
              <a:fillRect/>
            </a:stretch>
          </p:blipFill>
          <p:spPr>
            <a:xfrm>
              <a:off x="2133226" y="2076927"/>
              <a:ext cx="7533080" cy="1382634"/>
            </a:xfrm>
            <a:prstGeom prst="rect">
              <a:avLst/>
            </a:prstGeom>
          </p:spPr>
        </p:pic>
        <p:pic>
          <p:nvPicPr>
            <p:cNvPr id="5" name="Image 4" descr="Une image contenant conception&#10;&#10;Le contenu généré par l’IA peut être incorrect.">
              <a:extLst>
                <a:ext uri="{FF2B5EF4-FFF2-40B4-BE49-F238E27FC236}">
                  <a16:creationId xmlns:a16="http://schemas.microsoft.com/office/drawing/2014/main" id="{986184B7-60C5-8E3A-4DA8-54A1DDC036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3756" t="3511" r="5257" b="1778"/>
            <a:stretch>
              <a:fillRect/>
            </a:stretch>
          </p:blipFill>
          <p:spPr>
            <a:xfrm>
              <a:off x="715570" y="2164080"/>
              <a:ext cx="1303730" cy="1299203"/>
            </a:xfrm>
            <a:prstGeom prst="rect">
              <a:avLst/>
            </a:prstGeom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6C28B2E5-8C4A-B2F6-010B-D5814147452C}"/>
                </a:ext>
              </a:extLst>
            </p:cNvPr>
            <p:cNvSpPr txBox="1"/>
            <p:nvPr/>
          </p:nvSpPr>
          <p:spPr>
            <a:xfrm>
              <a:off x="654129" y="3535761"/>
              <a:ext cx="18505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rgbClr val="504D4E"/>
                  </a:solidFill>
                  <a:latin typeface="Dubai Medium" panose="020B0603030403030204" pitchFamily="34" charset="-78"/>
                  <a:cs typeface="Dubai Medium" panose="020B0603030403030204" pitchFamily="34" charset="-78"/>
                </a:rPr>
                <a:t>Danger pour l’environnement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570AEBBD-C9B2-365C-EB36-63AE7C9658B3}"/>
                </a:ext>
              </a:extLst>
            </p:cNvPr>
            <p:cNvSpPr txBox="1"/>
            <p:nvPr/>
          </p:nvSpPr>
          <p:spPr>
            <a:xfrm>
              <a:off x="2449896" y="3535761"/>
              <a:ext cx="115735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rgbClr val="504D4E"/>
                  </a:solidFill>
                  <a:latin typeface="Dubai Medium" panose="020B0603030403030204" pitchFamily="34" charset="-78"/>
                  <a:cs typeface="Dubai Medium" panose="020B0603030403030204" pitchFamily="34" charset="-78"/>
                </a:rPr>
                <a:t>Explosif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6C93D4E3-28FB-AF48-BCD7-174C853A9140}"/>
                </a:ext>
              </a:extLst>
            </p:cNvPr>
            <p:cNvSpPr txBox="1"/>
            <p:nvPr/>
          </p:nvSpPr>
          <p:spPr>
            <a:xfrm>
              <a:off x="3859596" y="3535761"/>
              <a:ext cx="16934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rgbClr val="504D4E"/>
                  </a:solidFill>
                  <a:latin typeface="Dubai Medium" panose="020B0603030403030204" pitchFamily="34" charset="-78"/>
                  <a:cs typeface="Dubai Medium" panose="020B0603030403030204" pitchFamily="34" charset="-78"/>
                </a:rPr>
                <a:t>Inflammable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FAFB0F6-17B6-07A7-BF17-EE6B5A25BF7B}"/>
                </a:ext>
              </a:extLst>
            </p:cNvPr>
            <p:cNvSpPr txBox="1"/>
            <p:nvPr/>
          </p:nvSpPr>
          <p:spPr>
            <a:xfrm>
              <a:off x="5383620" y="3535761"/>
              <a:ext cx="16934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rgbClr val="504D4E"/>
                  </a:solidFill>
                  <a:latin typeface="Dubai Medium" panose="020B0603030403030204" pitchFamily="34" charset="-78"/>
                  <a:cs typeface="Dubai Medium" panose="020B0603030403030204" pitchFamily="34" charset="-78"/>
                </a:rPr>
                <a:t>Comburant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60446978-8E5F-B8FD-FE43-451C4FE20FB5}"/>
                </a:ext>
              </a:extLst>
            </p:cNvPr>
            <p:cNvSpPr txBox="1"/>
            <p:nvPr/>
          </p:nvSpPr>
          <p:spPr>
            <a:xfrm>
              <a:off x="7024616" y="3535761"/>
              <a:ext cx="16934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rgbClr val="504D4E"/>
                  </a:solidFill>
                  <a:latin typeface="Dubai Medium" panose="020B0603030403030204" pitchFamily="34" charset="-78"/>
                  <a:cs typeface="Dubai Medium" panose="020B0603030403030204" pitchFamily="34" charset="-78"/>
                </a:rPr>
                <a:t>Corrosif</a:t>
              </a: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F51B3380-85F5-8A2D-9E94-478E39555E72}"/>
                </a:ext>
              </a:extLst>
            </p:cNvPr>
            <p:cNvSpPr txBox="1"/>
            <p:nvPr/>
          </p:nvSpPr>
          <p:spPr>
            <a:xfrm>
              <a:off x="8503710" y="3535761"/>
              <a:ext cx="16934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rgbClr val="504D4E"/>
                  </a:solidFill>
                  <a:latin typeface="Dubai Medium" panose="020B0603030403030204" pitchFamily="34" charset="-78"/>
                  <a:cs typeface="Dubai Medium" panose="020B0603030403030204" pitchFamily="34" charset="-78"/>
                </a:rPr>
                <a:t>Toxique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66A4D140-7442-886D-6F91-04BC76844DA7}"/>
                </a:ext>
              </a:extLst>
            </p:cNvPr>
            <p:cNvSpPr txBox="1"/>
            <p:nvPr/>
          </p:nvSpPr>
          <p:spPr>
            <a:xfrm>
              <a:off x="10009206" y="3535761"/>
              <a:ext cx="12207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rgbClr val="504D4E"/>
                  </a:solidFill>
                  <a:latin typeface="Dubai Medium" panose="020B0603030403030204" pitchFamily="34" charset="-78"/>
                  <a:cs typeface="Dubai Medium" panose="020B0603030403030204" pitchFamily="34" charset="-78"/>
                </a:rPr>
                <a:t>Nocif </a:t>
              </a:r>
            </a:p>
            <a:p>
              <a:r>
                <a:rPr lang="fr-FR" b="1" dirty="0">
                  <a:solidFill>
                    <a:srgbClr val="504D4E"/>
                  </a:solidFill>
                  <a:latin typeface="Dubai Medium" panose="020B0603030403030204" pitchFamily="34" charset="-78"/>
                  <a:cs typeface="Dubai Medium" panose="020B0603030403030204" pitchFamily="34" charset="-78"/>
                </a:rPr>
                <a:t>ou irritant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608760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32B41-F095-C59A-0420-189B78399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3C88B-D059-3273-12AA-4F7641917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454" y="325457"/>
            <a:ext cx="10277091" cy="369332"/>
          </a:xfrm>
        </p:spPr>
        <p:txBody>
          <a:bodyPr/>
          <a:lstStyle/>
          <a:p>
            <a:r>
              <a:rPr lang="fr-FR" dirty="0"/>
              <a:t>Je vous présente les pictogrammes que l’ont trouvent souvent sur les étiquettes des acides et des bases. Ce premier pictogramme indique que ce produit: </a:t>
            </a:r>
            <a:br>
              <a:rPr lang="fr-FR" dirty="0"/>
            </a:br>
            <a:r>
              <a:rPr lang="fr-FR" dirty="0"/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25EB4B-39EB-5CEB-DC51-E9B9F4AC265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montre ce pictogramme sur un flacon.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CD1C817-7AE1-523B-C269-A319CFEA8CA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0071" r="19680" b="27361"/>
          <a:stretch>
            <a:fillRect/>
          </a:stretch>
        </p:blipFill>
        <p:spPr>
          <a:xfrm>
            <a:off x="1030288" y="1949460"/>
            <a:ext cx="2115878" cy="2041515"/>
          </a:xfrm>
          <a:prstGeom prst="rect">
            <a:avLst/>
          </a:prstGeom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B65082F-26A4-7459-0BDB-849236E42F0D}"/>
              </a:ext>
            </a:extLst>
          </p:cNvPr>
          <p:cNvSpPr/>
          <p:nvPr/>
        </p:nvSpPr>
        <p:spPr>
          <a:xfrm>
            <a:off x="3730519" y="2672363"/>
            <a:ext cx="8156565" cy="21844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riangle isocèle 9">
            <a:extLst>
              <a:ext uri="{FF2B5EF4-FFF2-40B4-BE49-F238E27FC236}">
                <a16:creationId xmlns:a16="http://schemas.microsoft.com/office/drawing/2014/main" id="{F8C5EB71-4F1A-071F-09CF-26CA8FBA3A1C}"/>
              </a:ext>
            </a:extLst>
          </p:cNvPr>
          <p:cNvSpPr/>
          <p:nvPr/>
        </p:nvSpPr>
        <p:spPr>
          <a:xfrm>
            <a:off x="3438182" y="2204720"/>
            <a:ext cx="792480" cy="74168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!</a:t>
            </a: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F131009A-6098-3391-A19B-A41D6F682C81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3989326" y="2639030"/>
            <a:ext cx="7944028" cy="2251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⚠️ Provoque </a:t>
            </a:r>
            <a:r>
              <a:rPr kumimoji="0" lang="fr-FR" altLang="fr-FR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la brûlure </a:t>
            </a:r>
            <a:r>
              <a:rPr kumimoji="0" lang="fr-FR" alt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de</a:t>
            </a:r>
            <a:r>
              <a:rPr kumimoji="0" lang="fr-FR" altLang="fr-FR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lang="fr-FR" altLang="fr-FR" sz="2400" dirty="0">
                <a:latin typeface="+mj-lt"/>
              </a:rPr>
              <a:t>la peau et </a:t>
            </a:r>
            <a:r>
              <a:rPr kumimoji="0" lang="fr-FR" altLang="fr-FR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l’irritation </a:t>
            </a:r>
            <a:r>
              <a:rPr lang="fr-FR" altLang="fr-FR" sz="2400" dirty="0">
                <a:latin typeface="+mj-lt"/>
              </a:rPr>
              <a:t>de la voie respiratoire.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🧤 Il doit être </a:t>
            </a:r>
            <a:r>
              <a:rPr kumimoji="0" lang="fr-FR" altLang="fr-FR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manipulé avec des gants, des lunettes de protection</a:t>
            </a:r>
            <a:r>
              <a:rPr kumimoji="0" lang="fr-FR" alt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et beaucoup de prudence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35E0858-8685-6F63-7D9C-1823A0A228AC}"/>
              </a:ext>
            </a:extLst>
          </p:cNvPr>
          <p:cNvSpPr txBox="1"/>
          <p:nvPr/>
        </p:nvSpPr>
        <p:spPr>
          <a:xfrm>
            <a:off x="1607189" y="3990975"/>
            <a:ext cx="1220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504D4E"/>
                </a:solidFill>
                <a:latin typeface="Dubai Medium" panose="020B0603030403030204" pitchFamily="34" charset="-78"/>
                <a:cs typeface="Dubai Medium" panose="020B0603030403030204" pitchFamily="34" charset="-78"/>
              </a:rPr>
              <a:t>Corrosif</a:t>
            </a:r>
          </a:p>
        </p:txBody>
      </p:sp>
    </p:spTree>
    <p:extLst>
      <p:ext uri="{BB962C8B-B14F-4D97-AF65-F5344CB8AC3E}">
        <p14:creationId xmlns:p14="http://schemas.microsoft.com/office/powerpoint/2010/main" val="20374671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0050B9-593B-589E-BBBA-C7B03A3D4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20D66-AA0A-7859-0618-98BF0C134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672" y="443870"/>
            <a:ext cx="10277091" cy="369332"/>
          </a:xfrm>
        </p:spPr>
        <p:txBody>
          <a:bodyPr/>
          <a:lstStyle/>
          <a:p>
            <a:r>
              <a:rPr lang="fr-FR" dirty="0"/>
              <a:t>le deuxième: Ce pictogramme indique que le produit est:</a:t>
            </a:r>
            <a:br>
              <a:rPr lang="fr-FR" dirty="0"/>
            </a:br>
            <a:r>
              <a:rPr lang="fr-FR" dirty="0"/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B6DD1F-AF80-BA7D-7088-BDAC70FA70D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montre ce pictogramme sur un flacon.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E52AB42-D777-5397-225D-AD88054DF584}"/>
              </a:ext>
            </a:extLst>
          </p:cNvPr>
          <p:cNvSpPr/>
          <p:nvPr/>
        </p:nvSpPr>
        <p:spPr>
          <a:xfrm>
            <a:off x="3730521" y="2575560"/>
            <a:ext cx="8156565" cy="277749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8C629C8-90B0-797E-C366-1B04E30E4110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3986822" y="3395469"/>
            <a:ext cx="7351624" cy="589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fr-FR" altLang="fr-F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7" name="Triangle isocèle 6">
            <a:extLst>
              <a:ext uri="{FF2B5EF4-FFF2-40B4-BE49-F238E27FC236}">
                <a16:creationId xmlns:a16="http://schemas.microsoft.com/office/drawing/2014/main" id="{5B7747A9-F8C8-0776-E3DF-9661591C8BF5}"/>
              </a:ext>
            </a:extLst>
          </p:cNvPr>
          <p:cNvSpPr/>
          <p:nvPr/>
        </p:nvSpPr>
        <p:spPr>
          <a:xfrm>
            <a:off x="3287469" y="2201933"/>
            <a:ext cx="792480" cy="74168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!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F058D428-4455-2454-C1A9-100C536B07E7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4079949" y="2757439"/>
            <a:ext cx="7550836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fr-FR" sz="2400" dirty="0"/>
              <a:t>🌍 Risque de pollution de l’environnement, surtout de l’eau.</a:t>
            </a:r>
          </a:p>
          <a:p>
            <a:r>
              <a:rPr lang="fr-FR" sz="2400" dirty="0"/>
              <a:t>• 🐟 Peut provoquer la mort des poissons et des plantes.</a:t>
            </a:r>
            <a:br>
              <a:rPr lang="fr-FR" sz="2400" dirty="0"/>
            </a:br>
            <a:r>
              <a:rPr lang="fr-FR" sz="2400" dirty="0"/>
              <a:t>• 🚫 Il ne doit pas être rejeté dans la nature ou les égouts</a:t>
            </a:r>
            <a:br>
              <a:rPr lang="fr-FR" sz="2400" dirty="0"/>
            </a:br>
            <a:r>
              <a:rPr lang="fr-FR" sz="2400" dirty="0"/>
              <a:t>• 🧪 Il doit être collecté et éliminé selon les consignes de sécurité</a:t>
            </a:r>
          </a:p>
        </p:txBody>
      </p:sp>
      <p:pic>
        <p:nvPicPr>
          <p:cNvPr id="9" name="Image 8" descr="Une image contenant conception&#10;&#10;Le contenu généré par l’IA peut être incorrect.">
            <a:extLst>
              <a:ext uri="{FF2B5EF4-FFF2-40B4-BE49-F238E27FC236}">
                <a16:creationId xmlns:a16="http://schemas.microsoft.com/office/drawing/2014/main" id="{F2BBE3AC-4376-EBF6-A6CF-F0394233FD2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56" t="3511" r="5257" b="1778"/>
          <a:stretch>
            <a:fillRect/>
          </a:stretch>
        </p:blipFill>
        <p:spPr>
          <a:xfrm>
            <a:off x="696519" y="2373630"/>
            <a:ext cx="2046673" cy="203956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42A730A-4213-1189-2CEF-E2ED4247EE40}"/>
              </a:ext>
            </a:extLst>
          </p:cNvPr>
          <p:cNvSpPr txBox="1"/>
          <p:nvPr/>
        </p:nvSpPr>
        <p:spPr>
          <a:xfrm>
            <a:off x="849216" y="4413196"/>
            <a:ext cx="2241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504D4E"/>
                </a:solidFill>
                <a:latin typeface="Dubai Medium" panose="020B0603030403030204" pitchFamily="34" charset="-78"/>
                <a:cs typeface="Dubai Medium" panose="020B0603030403030204" pitchFamily="34" charset="-78"/>
              </a:rPr>
              <a:t>Danger pour l’environnement</a:t>
            </a:r>
          </a:p>
        </p:txBody>
      </p:sp>
    </p:spTree>
    <p:extLst>
      <p:ext uri="{BB962C8B-B14F-4D97-AF65-F5344CB8AC3E}">
        <p14:creationId xmlns:p14="http://schemas.microsoft.com/office/powerpoint/2010/main" val="17036449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4196B1-43C7-16A8-68B9-37F75DFFA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13620-B304-5A32-A6E4-98192A637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672" y="443870"/>
            <a:ext cx="10277091" cy="369332"/>
          </a:xfrm>
        </p:spPr>
        <p:txBody>
          <a:bodyPr/>
          <a:lstStyle/>
          <a:p>
            <a:r>
              <a:rPr lang="fr-FR" dirty="0"/>
              <a:t>Le troisième: Ce pictogramme indique que le produit est:</a:t>
            </a:r>
            <a:br>
              <a:rPr lang="fr-FR" dirty="0"/>
            </a:br>
            <a:r>
              <a:rPr lang="fr-FR" dirty="0"/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7D7B01-BAC3-3DCF-D572-2C44D3A676E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montre ce pictogramme sur un flacon.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8399011-51F9-5190-AB93-95A1BE6CBFA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9311" r="948" b="28785"/>
          <a:stretch>
            <a:fillRect/>
          </a:stretch>
        </p:blipFill>
        <p:spPr>
          <a:xfrm>
            <a:off x="617176" y="2284755"/>
            <a:ext cx="2062716" cy="2001495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B1D9B7C-AF81-0972-C005-DEDC9B428B62}"/>
              </a:ext>
            </a:extLst>
          </p:cNvPr>
          <p:cNvSpPr/>
          <p:nvPr/>
        </p:nvSpPr>
        <p:spPr>
          <a:xfrm>
            <a:off x="3730520" y="2672363"/>
            <a:ext cx="7937606" cy="21844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1B768E99-D3FF-408E-9890-3AAE155F8112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3986822" y="3395469"/>
            <a:ext cx="7351624" cy="589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fr-FR" altLang="fr-F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7" name="Triangle isocèle 6">
            <a:extLst>
              <a:ext uri="{FF2B5EF4-FFF2-40B4-BE49-F238E27FC236}">
                <a16:creationId xmlns:a16="http://schemas.microsoft.com/office/drawing/2014/main" id="{1788CC22-85BC-C65A-54EE-917AC2802475}"/>
              </a:ext>
            </a:extLst>
          </p:cNvPr>
          <p:cNvSpPr/>
          <p:nvPr/>
        </p:nvSpPr>
        <p:spPr>
          <a:xfrm>
            <a:off x="3438182" y="2204720"/>
            <a:ext cx="792480" cy="74168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!</a:t>
            </a: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591DADBE-E97C-568D-9A80-B729D9E7AF1D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3880818" y="2818919"/>
            <a:ext cx="7570447" cy="1891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☠️ </a:t>
            </a:r>
            <a:r>
              <a:rPr lang="fr-FR" altLang="fr-FR" sz="2000" dirty="0">
                <a:latin typeface="+mj-lt"/>
              </a:rPr>
              <a:t>P</a:t>
            </a:r>
            <a: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rovoque une </a:t>
            </a:r>
            <a:r>
              <a:rPr kumimoji="0" lang="fr-FR" altLang="fr-F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intoxication grave</a:t>
            </a:r>
            <a: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lorsqu’il est avalé, inhalé ou en contact avec la peau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🚫 Il doit être </a:t>
            </a:r>
            <a:r>
              <a:rPr kumimoji="0" lang="fr-FR" altLang="fr-F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manipulé avec une extrême prudence</a:t>
            </a:r>
            <a: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et </a:t>
            </a:r>
            <a:r>
              <a:rPr kumimoji="0" lang="fr-FR" altLang="fr-F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tenu hors de portée</a:t>
            </a:r>
            <a:endParaRPr kumimoji="0" lang="fr-FR" altLang="fr-F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581FAD0-551D-57E4-BD16-487549093273}"/>
              </a:ext>
            </a:extLst>
          </p:cNvPr>
          <p:cNvSpPr txBox="1"/>
          <p:nvPr/>
        </p:nvSpPr>
        <p:spPr>
          <a:xfrm>
            <a:off x="1179273" y="4340874"/>
            <a:ext cx="1220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504D4E"/>
                </a:solidFill>
                <a:latin typeface="Dubai Medium" panose="020B0603030403030204" pitchFamily="34" charset="-78"/>
                <a:cs typeface="Dubai Medium" panose="020B0603030403030204" pitchFamily="34" charset="-78"/>
              </a:rPr>
              <a:t>Toxique</a:t>
            </a:r>
          </a:p>
        </p:txBody>
      </p:sp>
    </p:spTree>
    <p:extLst>
      <p:ext uri="{BB962C8B-B14F-4D97-AF65-F5344CB8AC3E}">
        <p14:creationId xmlns:p14="http://schemas.microsoft.com/office/powerpoint/2010/main" val="24308263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1D72C-93EA-5B55-2372-66AB6C9587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76A9A-1B4A-B837-BA83-B121DF437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672" y="443870"/>
            <a:ext cx="10277091" cy="369332"/>
          </a:xfrm>
        </p:spPr>
        <p:txBody>
          <a:bodyPr/>
          <a:lstStyle/>
          <a:p>
            <a:r>
              <a:rPr lang="fr-FR" dirty="0"/>
              <a:t>le quatrième: Ce pictogramme indique que le produit est:</a:t>
            </a:r>
            <a:br>
              <a:rPr lang="fr-FR" dirty="0"/>
            </a:br>
            <a:r>
              <a:rPr lang="fr-FR" dirty="0"/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9C823B-363A-D42C-6039-5150BD19B56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montre ce pictogramme sur un flacon.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B64095-B4BF-07F0-2894-C88CB6CABD15}"/>
              </a:ext>
            </a:extLst>
          </p:cNvPr>
          <p:cNvSpPr/>
          <p:nvPr/>
        </p:nvSpPr>
        <p:spPr>
          <a:xfrm>
            <a:off x="3730521" y="2575560"/>
            <a:ext cx="8156565" cy="21844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98A7B900-1441-3FEE-0573-F8578B0969C7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3986822" y="3395469"/>
            <a:ext cx="7351624" cy="589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fr-FR" altLang="fr-F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7" name="Triangle isocèle 6">
            <a:extLst>
              <a:ext uri="{FF2B5EF4-FFF2-40B4-BE49-F238E27FC236}">
                <a16:creationId xmlns:a16="http://schemas.microsoft.com/office/drawing/2014/main" id="{95E75B22-8F85-22FE-D8CA-E574EF604336}"/>
              </a:ext>
            </a:extLst>
          </p:cNvPr>
          <p:cNvSpPr/>
          <p:nvPr/>
        </p:nvSpPr>
        <p:spPr>
          <a:xfrm>
            <a:off x="3438182" y="2204720"/>
            <a:ext cx="792480" cy="74168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!</a:t>
            </a: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44B4C74C-6EFB-33ED-1D4B-022FB8E2F4D3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4089149" y="2635315"/>
            <a:ext cx="7505597" cy="2435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fr-FR" sz="2400" dirty="0"/>
              <a:t>❗ Risque pour la santé.</a:t>
            </a:r>
          </a:p>
          <a:p>
            <a:r>
              <a:rPr lang="fr-FR" sz="2400" dirty="0"/>
              <a:t>• 🤕 Peut provoquer une irritation de la peau ou des yeux.</a:t>
            </a:r>
            <a:br>
              <a:rPr lang="fr-FR" sz="2400" dirty="0"/>
            </a:br>
            <a:r>
              <a:rPr lang="fr-FR" sz="2400" dirty="0"/>
              <a:t>• 😷 Peut irriter les voies respiratoires</a:t>
            </a:r>
            <a:br>
              <a:rPr lang="fr-FR" sz="2400" dirty="0"/>
            </a:br>
            <a:r>
              <a:rPr lang="fr-FR" sz="2400" dirty="0"/>
              <a:t>• 🚫 Nocif en cas de contact, d’inhalation ou d’ingestion.</a:t>
            </a:r>
            <a:br>
              <a:rPr lang="fr-FR" sz="2400" dirty="0"/>
            </a:br>
            <a:r>
              <a:rPr lang="fr-FR" sz="2400" dirty="0"/>
              <a:t>• 🧤 Tu le manipules avec précaution.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fr-FR" altLang="fr-F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pic>
        <p:nvPicPr>
          <p:cNvPr id="5" name="Image 4" descr="Une image contenant Panneau de signalisation, texte&#10;&#10;Le contenu généré par l’IA peut être incorrect.">
            <a:extLst>
              <a:ext uri="{FF2B5EF4-FFF2-40B4-BE49-F238E27FC236}">
                <a16:creationId xmlns:a16="http://schemas.microsoft.com/office/drawing/2014/main" id="{21EC8356-05BB-5B12-668B-835AEB46BA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687" y="2256790"/>
            <a:ext cx="1673680" cy="1418804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8E34EEF-C519-2B69-B761-0B1715CD650E}"/>
              </a:ext>
            </a:extLst>
          </p:cNvPr>
          <p:cNvSpPr txBox="1"/>
          <p:nvPr/>
        </p:nvSpPr>
        <p:spPr>
          <a:xfrm>
            <a:off x="1322148" y="3836740"/>
            <a:ext cx="12207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504D4E"/>
                </a:solidFill>
                <a:latin typeface="Dubai Medium" panose="020B0603030403030204" pitchFamily="34" charset="-78"/>
                <a:cs typeface="Dubai Medium" panose="020B0603030403030204" pitchFamily="34" charset="-78"/>
              </a:rPr>
              <a:t>Nocif </a:t>
            </a:r>
          </a:p>
          <a:p>
            <a:r>
              <a:rPr lang="fr-FR" b="1" dirty="0">
                <a:solidFill>
                  <a:srgbClr val="504D4E"/>
                </a:solidFill>
                <a:latin typeface="Dubai Medium" panose="020B0603030403030204" pitchFamily="34" charset="-78"/>
                <a:cs typeface="Dubai Medium" panose="020B0603030403030204" pitchFamily="34" charset="-78"/>
              </a:rPr>
              <a:t>ou irritant</a:t>
            </a:r>
          </a:p>
        </p:txBody>
      </p:sp>
    </p:spTree>
    <p:extLst>
      <p:ext uri="{BB962C8B-B14F-4D97-AF65-F5344CB8AC3E}">
        <p14:creationId xmlns:p14="http://schemas.microsoft.com/office/powerpoint/2010/main" val="22081570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15602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EB29C27-6F1C-1E1D-09A6-EF131B224C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0709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Je vais vous montrer comment élaborer un protocole expérimental permettant de réaliser une neutralisation acidobasique.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lit la consigne et présente les supports. Il explique ce qui est demandé.</a:t>
            </a: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à coins arrondis 5">
            <a:extLst>
              <a:ext uri="{FF2B5EF4-FFF2-40B4-BE49-F238E27FC236}">
                <a16:creationId xmlns:a16="http://schemas.microsoft.com/office/drawing/2014/main" id="{0A2B2990-112C-CFA4-6C44-39DD2AEBB3C9}"/>
              </a:ext>
            </a:extLst>
          </p:cNvPr>
          <p:cNvSpPr/>
          <p:nvPr/>
        </p:nvSpPr>
        <p:spPr>
          <a:xfrm>
            <a:off x="340469" y="1472256"/>
            <a:ext cx="2500008" cy="408351"/>
          </a:xfrm>
          <a:prstGeom prst="round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Tâche principale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67137A6-AB7A-A93D-EF4E-11A727406F3F}"/>
              </a:ext>
            </a:extLst>
          </p:cNvPr>
          <p:cNvSpPr txBox="1"/>
          <p:nvPr/>
        </p:nvSpPr>
        <p:spPr>
          <a:xfrm>
            <a:off x="431909" y="4542940"/>
            <a:ext cx="8285371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400" b="1" i="1" dirty="0"/>
              <a:t>Identifier les dangers de cet acide et proposer quelques précautions à prendre lors de son utilisation.</a:t>
            </a:r>
          </a:p>
        </p:txBody>
      </p:sp>
      <p:pic>
        <p:nvPicPr>
          <p:cNvPr id="8" name="Image 7" descr="Une image contenant texte, Police, capture d’écran, logo&#10;&#10;Le contenu généré par l’IA peut être incorrect.">
            <a:extLst>
              <a:ext uri="{FF2B5EF4-FFF2-40B4-BE49-F238E27FC236}">
                <a16:creationId xmlns:a16="http://schemas.microsoft.com/office/drawing/2014/main" id="{2AD54DAC-2CB7-D31E-4B8A-01DA40E6BA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468" y="1972047"/>
            <a:ext cx="11607691" cy="2570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6101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771FB-3B1A-7B5D-0E43-3779C7FE8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61D196-AD70-2778-EB1E-92ECB9055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Première étape: je lis le document et j’observe les deux pictogrammes et je relève deux dangers. </a:t>
            </a: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B18862CD-DB96-5CB0-4A25-FAA43641DC5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Freeform 11127">
            <a:extLst>
              <a:ext uri="{FF2B5EF4-FFF2-40B4-BE49-F238E27FC236}">
                <a16:creationId xmlns:a16="http://schemas.microsoft.com/office/drawing/2014/main" id="{DEB97E44-07C7-0F5A-7AF7-8D8F6549DD00}"/>
              </a:ext>
            </a:extLst>
          </p:cNvPr>
          <p:cNvSpPr/>
          <p:nvPr/>
        </p:nvSpPr>
        <p:spPr>
          <a:xfrm>
            <a:off x="528654" y="1362510"/>
            <a:ext cx="8304550" cy="432000"/>
          </a:xfrm>
          <a:custGeom>
            <a:avLst/>
            <a:gdLst/>
            <a:ahLst/>
            <a:cxnLst/>
            <a:rect l="0" t="0" r="0" b="0"/>
            <a:pathLst>
              <a:path w="6189408" h="205752">
                <a:moveTo>
                  <a:pt x="0" y="0"/>
                </a:moveTo>
                <a:lnTo>
                  <a:pt x="0" y="205752"/>
                </a:lnTo>
                <a:lnTo>
                  <a:pt x="6153607" y="205752"/>
                </a:lnTo>
                <a:cubicBezTo>
                  <a:pt x="6173380" y="205752"/>
                  <a:pt x="6189408" y="189725"/>
                  <a:pt x="6189408" y="169951"/>
                </a:cubicBezTo>
                <a:lnTo>
                  <a:pt x="6189408" y="35801"/>
                </a:lnTo>
                <a:cubicBezTo>
                  <a:pt x="6189408" y="16027"/>
                  <a:pt x="6173380" y="0"/>
                  <a:pt x="6153607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FE2">
              <a:alpha val="100000"/>
            </a:srgbClr>
          </a:solidFill>
          <a:ln w="127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410">
            <a:extLst>
              <a:ext uri="{FF2B5EF4-FFF2-40B4-BE49-F238E27FC236}">
                <a16:creationId xmlns:a16="http://schemas.microsoft.com/office/drawing/2014/main" id="{CFDB7A27-562F-D271-171A-C7E8B0888344}"/>
              </a:ext>
            </a:extLst>
          </p:cNvPr>
          <p:cNvSpPr/>
          <p:nvPr/>
        </p:nvSpPr>
        <p:spPr>
          <a:xfrm>
            <a:off x="575152" y="1343007"/>
            <a:ext cx="8718751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rgbClr val="F5821F"/>
                </a:solidFill>
                <a:effectLst/>
                <a:uLnTx/>
                <a:uFillTx/>
              </a:rPr>
              <a:t>1. </a:t>
            </a:r>
            <a:r>
              <a:rPr lang="fr-FR" sz="2400" kern="0" dirty="0">
                <a:solidFill>
                  <a:srgbClr val="231F20"/>
                </a:solidFill>
              </a:rPr>
              <a:t>Relever deux dangers de l’acide chlorhydrique</a:t>
            </a: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.</a:t>
            </a:r>
          </a:p>
        </p:txBody>
      </p:sp>
      <p:graphicFrame>
        <p:nvGraphicFramePr>
          <p:cNvPr id="8" name="Espace réservé du contenu 7">
            <a:extLst>
              <a:ext uri="{FF2B5EF4-FFF2-40B4-BE49-F238E27FC236}">
                <a16:creationId xmlns:a16="http://schemas.microsoft.com/office/drawing/2014/main" id="{ABC2E0BC-3021-23B1-11BD-908BA9944281}"/>
              </a:ext>
            </a:extLst>
          </p:cNvPr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2283365393"/>
              </p:ext>
            </p:extLst>
          </p:nvPr>
        </p:nvGraphicFramePr>
        <p:xfrm>
          <a:off x="957262" y="2235200"/>
          <a:ext cx="10277475" cy="37084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5825">
                  <a:extLst>
                    <a:ext uri="{9D8B030D-6E8A-4147-A177-3AD203B41FA5}">
                      <a16:colId xmlns:a16="http://schemas.microsoft.com/office/drawing/2014/main" val="659698937"/>
                    </a:ext>
                  </a:extLst>
                </a:gridCol>
                <a:gridCol w="3425825">
                  <a:extLst>
                    <a:ext uri="{9D8B030D-6E8A-4147-A177-3AD203B41FA5}">
                      <a16:colId xmlns:a16="http://schemas.microsoft.com/office/drawing/2014/main" val="3326872219"/>
                    </a:ext>
                  </a:extLst>
                </a:gridCol>
                <a:gridCol w="3425825">
                  <a:extLst>
                    <a:ext uri="{9D8B030D-6E8A-4147-A177-3AD203B41FA5}">
                      <a16:colId xmlns:a16="http://schemas.microsoft.com/office/drawing/2014/main" val="1316686636"/>
                    </a:ext>
                  </a:extLst>
                </a:gridCol>
              </a:tblGrid>
              <a:tr h="2733040">
                <a:tc>
                  <a:txBody>
                    <a:bodyPr/>
                    <a:lstStyle/>
                    <a:p>
                      <a:pPr algn="ctr"/>
                      <a:endParaRPr lang="fr-FR" sz="2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fr-FR" sz="2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fr-FR" sz="2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fr-FR" sz="2400" dirty="0">
                          <a:solidFill>
                            <a:schemeClr val="tx1"/>
                          </a:solidFill>
                        </a:rPr>
                        <a:t>Pictogrammes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D8D5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7224016"/>
                  </a:ext>
                </a:extLst>
              </a:tr>
              <a:tr h="975418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Dangers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fr-FR" dirty="0"/>
                        <a:t>………………………………………………..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fr-FR" dirty="0"/>
                        <a:t>………………………………………………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8737988"/>
                  </a:ext>
                </a:extLst>
              </a:tr>
            </a:tbl>
          </a:graphicData>
        </a:graphic>
      </p:graphicFrame>
      <p:pic>
        <p:nvPicPr>
          <p:cNvPr id="10" name="Image 9" descr="Une image contenant Panneau de signalisation, signe, conception&#10;&#10;Le contenu généré par l’IA peut être incorrect.">
            <a:extLst>
              <a:ext uri="{FF2B5EF4-FFF2-40B4-BE49-F238E27FC236}">
                <a16:creationId xmlns:a16="http://schemas.microsoft.com/office/drawing/2014/main" id="{74E2FD2C-EB5B-68CA-8383-66CA1E584D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9164" y="2441753"/>
            <a:ext cx="2696516" cy="2130247"/>
          </a:xfrm>
          <a:prstGeom prst="rect">
            <a:avLst/>
          </a:prstGeom>
        </p:spPr>
      </p:pic>
      <p:pic>
        <p:nvPicPr>
          <p:cNvPr id="19" name="Image 18" descr="Une image contenant Panneau de signalisation, signe&#10;&#10;Le contenu généré par l’IA peut être incorrect.">
            <a:extLst>
              <a:ext uri="{FF2B5EF4-FFF2-40B4-BE49-F238E27FC236}">
                <a16:creationId xmlns:a16="http://schemas.microsoft.com/office/drawing/2014/main" id="{BAD3EB42-AFFA-6753-58D3-CFE36F160F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3120" y="2469504"/>
            <a:ext cx="2127895" cy="2127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3070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0E241-1E25-2578-994E-496ABBAD9E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3804DB-5FBF-4497-8127-854EA0070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Il existe plusieurs dangers, mais je choisis uniquement deux. </a:t>
            </a: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24FB684-0224-FA99-CD9D-9EEDD96F05B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Freeform 11127">
            <a:extLst>
              <a:ext uri="{FF2B5EF4-FFF2-40B4-BE49-F238E27FC236}">
                <a16:creationId xmlns:a16="http://schemas.microsoft.com/office/drawing/2014/main" id="{6AC52704-19E8-683D-8C39-2A75DE0BA6B7}"/>
              </a:ext>
            </a:extLst>
          </p:cNvPr>
          <p:cNvSpPr/>
          <p:nvPr/>
        </p:nvSpPr>
        <p:spPr>
          <a:xfrm>
            <a:off x="528654" y="1362510"/>
            <a:ext cx="8304550" cy="432000"/>
          </a:xfrm>
          <a:custGeom>
            <a:avLst/>
            <a:gdLst/>
            <a:ahLst/>
            <a:cxnLst/>
            <a:rect l="0" t="0" r="0" b="0"/>
            <a:pathLst>
              <a:path w="6189408" h="205752">
                <a:moveTo>
                  <a:pt x="0" y="0"/>
                </a:moveTo>
                <a:lnTo>
                  <a:pt x="0" y="205752"/>
                </a:lnTo>
                <a:lnTo>
                  <a:pt x="6153607" y="205752"/>
                </a:lnTo>
                <a:cubicBezTo>
                  <a:pt x="6173380" y="205752"/>
                  <a:pt x="6189408" y="189725"/>
                  <a:pt x="6189408" y="169951"/>
                </a:cubicBezTo>
                <a:lnTo>
                  <a:pt x="6189408" y="35801"/>
                </a:lnTo>
                <a:cubicBezTo>
                  <a:pt x="6189408" y="16027"/>
                  <a:pt x="6173380" y="0"/>
                  <a:pt x="6153607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FE2">
              <a:alpha val="100000"/>
            </a:srgbClr>
          </a:solidFill>
          <a:ln w="127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410">
            <a:extLst>
              <a:ext uri="{FF2B5EF4-FFF2-40B4-BE49-F238E27FC236}">
                <a16:creationId xmlns:a16="http://schemas.microsoft.com/office/drawing/2014/main" id="{BA62E185-787B-E32C-A501-726A54F2F203}"/>
              </a:ext>
            </a:extLst>
          </p:cNvPr>
          <p:cNvSpPr/>
          <p:nvPr/>
        </p:nvSpPr>
        <p:spPr>
          <a:xfrm>
            <a:off x="575152" y="1343007"/>
            <a:ext cx="8718751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rgbClr val="F5821F"/>
                </a:solidFill>
                <a:effectLst/>
                <a:uLnTx/>
                <a:uFillTx/>
              </a:rPr>
              <a:t>1. </a:t>
            </a:r>
            <a:r>
              <a:rPr lang="fr-FR" sz="2400" kern="0" dirty="0">
                <a:solidFill>
                  <a:srgbClr val="231F20"/>
                </a:solidFill>
              </a:rPr>
              <a:t>Relever deux dangers de l’acide chlorhydrique</a:t>
            </a: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.</a:t>
            </a:r>
          </a:p>
        </p:txBody>
      </p:sp>
      <p:graphicFrame>
        <p:nvGraphicFramePr>
          <p:cNvPr id="8" name="Espace réservé du contenu 7">
            <a:extLst>
              <a:ext uri="{FF2B5EF4-FFF2-40B4-BE49-F238E27FC236}">
                <a16:creationId xmlns:a16="http://schemas.microsoft.com/office/drawing/2014/main" id="{FD09894F-C088-76E3-29F2-E89643422003}"/>
              </a:ext>
            </a:extLst>
          </p:cNvPr>
          <p:cNvGraphicFramePr>
            <a:graphicFrameLocks noGrp="1"/>
          </p:cNvGraphicFramePr>
          <p:nvPr>
            <p:ph sz="quarter" idx="11"/>
          </p:nvPr>
        </p:nvGraphicFramePr>
        <p:xfrm>
          <a:off x="957262" y="2235200"/>
          <a:ext cx="10277475" cy="37084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5825">
                  <a:extLst>
                    <a:ext uri="{9D8B030D-6E8A-4147-A177-3AD203B41FA5}">
                      <a16:colId xmlns:a16="http://schemas.microsoft.com/office/drawing/2014/main" val="659698937"/>
                    </a:ext>
                  </a:extLst>
                </a:gridCol>
                <a:gridCol w="3425825">
                  <a:extLst>
                    <a:ext uri="{9D8B030D-6E8A-4147-A177-3AD203B41FA5}">
                      <a16:colId xmlns:a16="http://schemas.microsoft.com/office/drawing/2014/main" val="3326872219"/>
                    </a:ext>
                  </a:extLst>
                </a:gridCol>
                <a:gridCol w="3425825">
                  <a:extLst>
                    <a:ext uri="{9D8B030D-6E8A-4147-A177-3AD203B41FA5}">
                      <a16:colId xmlns:a16="http://schemas.microsoft.com/office/drawing/2014/main" val="1316686636"/>
                    </a:ext>
                  </a:extLst>
                </a:gridCol>
              </a:tblGrid>
              <a:tr h="2733040">
                <a:tc>
                  <a:txBody>
                    <a:bodyPr/>
                    <a:lstStyle/>
                    <a:p>
                      <a:pPr algn="ctr"/>
                      <a:endParaRPr lang="fr-FR" sz="2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fr-FR" sz="2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fr-FR" sz="2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fr-FR" sz="2400" dirty="0">
                          <a:solidFill>
                            <a:schemeClr val="tx1"/>
                          </a:solidFill>
                        </a:rPr>
                        <a:t>Pictogrammes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D8D5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7224016"/>
                  </a:ext>
                </a:extLst>
              </a:tr>
              <a:tr h="975418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Dangers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fr-FR" dirty="0"/>
                        <a:t>………………………………………………..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fr-FR" dirty="0"/>
                        <a:t>………………………………………………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8737988"/>
                  </a:ext>
                </a:extLst>
              </a:tr>
            </a:tbl>
          </a:graphicData>
        </a:graphic>
      </p:graphicFrame>
      <p:pic>
        <p:nvPicPr>
          <p:cNvPr id="10" name="Image 9" descr="Une image contenant Panneau de signalisation, signe, conception&#10;&#10;Le contenu généré par l’IA peut être incorrect.">
            <a:extLst>
              <a:ext uri="{FF2B5EF4-FFF2-40B4-BE49-F238E27FC236}">
                <a16:creationId xmlns:a16="http://schemas.microsoft.com/office/drawing/2014/main" id="{EE197357-175E-4798-EFDB-8AB2A034E9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9164" y="2441753"/>
            <a:ext cx="2696516" cy="2130247"/>
          </a:xfrm>
          <a:prstGeom prst="rect">
            <a:avLst/>
          </a:prstGeom>
        </p:spPr>
      </p:pic>
      <p:pic>
        <p:nvPicPr>
          <p:cNvPr id="19" name="Image 18" descr="Une image contenant Panneau de signalisation, signe&#10;&#10;Le contenu généré par l’IA peut être incorrect.">
            <a:extLst>
              <a:ext uri="{FF2B5EF4-FFF2-40B4-BE49-F238E27FC236}">
                <a16:creationId xmlns:a16="http://schemas.microsoft.com/office/drawing/2014/main" id="{5BF324CA-C48D-21F1-3708-CD348F869C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3120" y="2469504"/>
            <a:ext cx="2127895" cy="21278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5D23543-6D48-3A28-4209-BD7768945E8F}"/>
              </a:ext>
            </a:extLst>
          </p:cNvPr>
          <p:cNvSpPr txBox="1"/>
          <p:nvPr/>
        </p:nvSpPr>
        <p:spPr>
          <a:xfrm>
            <a:off x="4649164" y="5033825"/>
            <a:ext cx="3089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Brûlure de la peau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1823E4C-B4B7-CA88-C6D4-61FD2A3E9087}"/>
              </a:ext>
            </a:extLst>
          </p:cNvPr>
          <p:cNvSpPr txBox="1"/>
          <p:nvPr/>
        </p:nvSpPr>
        <p:spPr>
          <a:xfrm>
            <a:off x="7972464" y="5045762"/>
            <a:ext cx="30892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Irritation de la voie respiratoire</a:t>
            </a:r>
          </a:p>
        </p:txBody>
      </p:sp>
    </p:spTree>
    <p:extLst>
      <p:ext uri="{BB962C8B-B14F-4D97-AF65-F5344CB8AC3E}">
        <p14:creationId xmlns:p14="http://schemas.microsoft.com/office/powerpoint/2010/main" val="1216385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EA4FFE-BE45-88E5-ED37-21DA539F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BE9A09-21CD-091F-A76B-048F03501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Deuxième étape: je lis le document et je propose deux précautions lors de l’utilisation de l’acide chlorhydrique. </a:t>
            </a: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8D4961C0-457D-A5FC-5A69-1E70F73CE7B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Freeform 11127">
            <a:extLst>
              <a:ext uri="{FF2B5EF4-FFF2-40B4-BE49-F238E27FC236}">
                <a16:creationId xmlns:a16="http://schemas.microsoft.com/office/drawing/2014/main" id="{A8FAC3AF-A34E-5FED-AE46-686361D889A8}"/>
              </a:ext>
            </a:extLst>
          </p:cNvPr>
          <p:cNvSpPr/>
          <p:nvPr/>
        </p:nvSpPr>
        <p:spPr>
          <a:xfrm>
            <a:off x="528654" y="1362510"/>
            <a:ext cx="10525426" cy="432000"/>
          </a:xfrm>
          <a:custGeom>
            <a:avLst/>
            <a:gdLst/>
            <a:ahLst/>
            <a:cxnLst/>
            <a:rect l="0" t="0" r="0" b="0"/>
            <a:pathLst>
              <a:path w="6189408" h="205752">
                <a:moveTo>
                  <a:pt x="0" y="0"/>
                </a:moveTo>
                <a:lnTo>
                  <a:pt x="0" y="205752"/>
                </a:lnTo>
                <a:lnTo>
                  <a:pt x="6153607" y="205752"/>
                </a:lnTo>
                <a:cubicBezTo>
                  <a:pt x="6173380" y="205752"/>
                  <a:pt x="6189408" y="189725"/>
                  <a:pt x="6189408" y="169951"/>
                </a:cubicBezTo>
                <a:lnTo>
                  <a:pt x="6189408" y="35801"/>
                </a:lnTo>
                <a:cubicBezTo>
                  <a:pt x="6189408" y="16027"/>
                  <a:pt x="6173380" y="0"/>
                  <a:pt x="6153607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FE2">
              <a:alpha val="100000"/>
            </a:srgbClr>
          </a:solidFill>
          <a:ln w="127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410">
            <a:extLst>
              <a:ext uri="{FF2B5EF4-FFF2-40B4-BE49-F238E27FC236}">
                <a16:creationId xmlns:a16="http://schemas.microsoft.com/office/drawing/2014/main" id="{7455C171-927F-2CE9-EBE8-C8230FFF36AA}"/>
              </a:ext>
            </a:extLst>
          </p:cNvPr>
          <p:cNvSpPr/>
          <p:nvPr/>
        </p:nvSpPr>
        <p:spPr>
          <a:xfrm>
            <a:off x="575152" y="1343007"/>
            <a:ext cx="1000586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rgbClr val="F5821F"/>
                </a:solidFill>
                <a:effectLst/>
                <a:uLnTx/>
                <a:uFillTx/>
              </a:rPr>
              <a:t>1. </a:t>
            </a:r>
            <a:r>
              <a:rPr lang="fr-FR" sz="2400" kern="0" dirty="0">
                <a:solidFill>
                  <a:srgbClr val="231F20"/>
                </a:solidFill>
              </a:rPr>
              <a:t>Proposer deux précautions lors de l’utilisation de l’acide chlorhydrique</a:t>
            </a: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64A6BED-DA34-FD7F-4166-D77B40A77C9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3FEA4A8-30E2-91DB-6FF2-98E8AD18677A}"/>
              </a:ext>
            </a:extLst>
          </p:cNvPr>
          <p:cNvSpPr txBox="1"/>
          <p:nvPr/>
        </p:nvSpPr>
        <p:spPr>
          <a:xfrm>
            <a:off x="2499360" y="2567226"/>
            <a:ext cx="7295587" cy="8617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dirty="0"/>
              <a:t>…………………………………………………………………………………………………….</a:t>
            </a:r>
          </a:p>
          <a:p>
            <a:endParaRPr lang="fr-FR" sz="2000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F525D0F-8633-F822-ED40-F24EE1735ACC}"/>
              </a:ext>
            </a:extLst>
          </p:cNvPr>
          <p:cNvSpPr txBox="1"/>
          <p:nvPr/>
        </p:nvSpPr>
        <p:spPr>
          <a:xfrm>
            <a:off x="2520997" y="3847386"/>
            <a:ext cx="7295587" cy="8617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dirty="0"/>
              <a:t>…………………………………………………………………………………………………….</a:t>
            </a:r>
          </a:p>
          <a:p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25794282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ED33FB-DC9B-B2D4-E49C-3193A4D0E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295497-4B8C-F28D-ED02-3F3C480C0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Il y a beaucoup de précautions à prendre mais on peut se limiter à deux.</a:t>
            </a: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626D5D1A-146D-0AB7-06E1-E8054233E4E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Freeform 11127">
            <a:extLst>
              <a:ext uri="{FF2B5EF4-FFF2-40B4-BE49-F238E27FC236}">
                <a16:creationId xmlns:a16="http://schemas.microsoft.com/office/drawing/2014/main" id="{839AF38B-4C03-2B2D-3095-D8B4B47B6C1D}"/>
              </a:ext>
            </a:extLst>
          </p:cNvPr>
          <p:cNvSpPr/>
          <p:nvPr/>
        </p:nvSpPr>
        <p:spPr>
          <a:xfrm>
            <a:off x="528654" y="1362510"/>
            <a:ext cx="10525426" cy="432000"/>
          </a:xfrm>
          <a:custGeom>
            <a:avLst/>
            <a:gdLst/>
            <a:ahLst/>
            <a:cxnLst/>
            <a:rect l="0" t="0" r="0" b="0"/>
            <a:pathLst>
              <a:path w="6189408" h="205752">
                <a:moveTo>
                  <a:pt x="0" y="0"/>
                </a:moveTo>
                <a:lnTo>
                  <a:pt x="0" y="205752"/>
                </a:lnTo>
                <a:lnTo>
                  <a:pt x="6153607" y="205752"/>
                </a:lnTo>
                <a:cubicBezTo>
                  <a:pt x="6173380" y="205752"/>
                  <a:pt x="6189408" y="189725"/>
                  <a:pt x="6189408" y="169951"/>
                </a:cubicBezTo>
                <a:lnTo>
                  <a:pt x="6189408" y="35801"/>
                </a:lnTo>
                <a:cubicBezTo>
                  <a:pt x="6189408" y="16027"/>
                  <a:pt x="6173380" y="0"/>
                  <a:pt x="6153607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FE2">
              <a:alpha val="100000"/>
            </a:srgbClr>
          </a:solidFill>
          <a:ln w="127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410">
            <a:extLst>
              <a:ext uri="{FF2B5EF4-FFF2-40B4-BE49-F238E27FC236}">
                <a16:creationId xmlns:a16="http://schemas.microsoft.com/office/drawing/2014/main" id="{791C6595-8A8E-220C-434F-836AD6F8A9EB}"/>
              </a:ext>
            </a:extLst>
          </p:cNvPr>
          <p:cNvSpPr/>
          <p:nvPr/>
        </p:nvSpPr>
        <p:spPr>
          <a:xfrm>
            <a:off x="575152" y="1343007"/>
            <a:ext cx="1000586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rgbClr val="F5821F"/>
                </a:solidFill>
                <a:effectLst/>
                <a:uLnTx/>
                <a:uFillTx/>
              </a:rPr>
              <a:t>1. </a:t>
            </a:r>
            <a:r>
              <a:rPr lang="fr-FR" sz="2400" kern="0" dirty="0">
                <a:solidFill>
                  <a:srgbClr val="231F20"/>
                </a:solidFill>
              </a:rPr>
              <a:t>Proposer deux précautions lors de l’utilisation de l’acide chlorhydrique</a:t>
            </a: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B5A5744-8FDF-551C-644C-869934597D6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Inciter les élèves à proposer d’autres précautions.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C356014-565A-7A18-9A6C-8B1DC08640FA}"/>
              </a:ext>
            </a:extLst>
          </p:cNvPr>
          <p:cNvSpPr txBox="1"/>
          <p:nvPr/>
        </p:nvSpPr>
        <p:spPr>
          <a:xfrm>
            <a:off x="2499360" y="2567226"/>
            <a:ext cx="7295587" cy="8617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dirty="0"/>
              <a:t>…………………………………………………………………………………………………….</a:t>
            </a:r>
          </a:p>
          <a:p>
            <a:endParaRPr lang="fr-FR" sz="2000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5BA7600-8232-616D-6D20-A100B2B77CF8}"/>
              </a:ext>
            </a:extLst>
          </p:cNvPr>
          <p:cNvSpPr txBox="1"/>
          <p:nvPr/>
        </p:nvSpPr>
        <p:spPr>
          <a:xfrm>
            <a:off x="2520997" y="3847386"/>
            <a:ext cx="7295587" cy="8617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dirty="0"/>
              <a:t>…………………………………………………………………………………………………….</a:t>
            </a:r>
          </a:p>
          <a:p>
            <a:endParaRPr lang="fr-FR" sz="20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5F07DA-06B9-46A9-F859-96299B79E469}"/>
              </a:ext>
            </a:extLst>
          </p:cNvPr>
          <p:cNvSpPr txBox="1"/>
          <p:nvPr/>
        </p:nvSpPr>
        <p:spPr>
          <a:xfrm>
            <a:off x="3107068" y="3847386"/>
            <a:ext cx="72180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Ne pas inhaler le gaz d’acide chlorhydrique.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EFB309A-EEFB-EB4E-9915-C9D4B44B2A2D}"/>
              </a:ext>
            </a:extLst>
          </p:cNvPr>
          <p:cNvSpPr txBox="1"/>
          <p:nvPr/>
        </p:nvSpPr>
        <p:spPr>
          <a:xfrm>
            <a:off x="3165804" y="2688848"/>
            <a:ext cx="53685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Ne jamais verser l’eau dans l’acide</a:t>
            </a:r>
          </a:p>
        </p:txBody>
      </p:sp>
    </p:spTree>
    <p:extLst>
      <p:ext uri="{BB962C8B-B14F-4D97-AF65-F5344CB8AC3E}">
        <p14:creationId xmlns:p14="http://schemas.microsoft.com/office/powerpoint/2010/main" val="3508848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" name="Google Shape;993;p41"/>
          <p:cNvSpPr txBox="1">
            <a:spLocks noGrp="1"/>
          </p:cNvSpPr>
          <p:nvPr>
            <p:ph type="body" idx="1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dirty="0"/>
              <a:t>10 min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710996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Fermez vos livrets, prenez vos ardoises et écrivez-y votre réponse.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clarifie la question et peut utiliser l’alternance linguistique si besoin.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B67F950C-C843-300C-4C4F-3A7A834CB0F5}"/>
              </a:ext>
            </a:extLst>
          </p:cNvPr>
          <p:cNvSpPr txBox="1"/>
          <p:nvPr/>
        </p:nvSpPr>
        <p:spPr>
          <a:xfrm>
            <a:off x="1167849" y="1518793"/>
            <a:ext cx="9682287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Le pictogramme ci-dessous indique qu’il s’agit d’un produit: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6A8524F-1E83-2BC1-5DB4-96BF473C4D24}"/>
              </a:ext>
            </a:extLst>
          </p:cNvPr>
          <p:cNvSpPr/>
          <p:nvPr/>
        </p:nvSpPr>
        <p:spPr>
          <a:xfrm>
            <a:off x="1609094" y="4093089"/>
            <a:ext cx="3044186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Nocif 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3F123FA-C6BB-2999-C424-46D81C758247}"/>
              </a:ext>
            </a:extLst>
          </p:cNvPr>
          <p:cNvSpPr/>
          <p:nvPr/>
        </p:nvSpPr>
        <p:spPr>
          <a:xfrm>
            <a:off x="1177093" y="2510885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91DA35EB-F480-76A9-61EF-9B4E459B2028}"/>
              </a:ext>
            </a:extLst>
          </p:cNvPr>
          <p:cNvSpPr/>
          <p:nvPr/>
        </p:nvSpPr>
        <p:spPr>
          <a:xfrm>
            <a:off x="1609093" y="2509809"/>
            <a:ext cx="3044187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Corrosif 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3D303511-4538-BE21-709D-6116FBEE4E6B}"/>
              </a:ext>
            </a:extLst>
          </p:cNvPr>
          <p:cNvSpPr/>
          <p:nvPr/>
        </p:nvSpPr>
        <p:spPr>
          <a:xfrm>
            <a:off x="1167850" y="3302525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617AE72A-3957-D9BB-E9AA-D9A661CC41FC}"/>
              </a:ext>
            </a:extLst>
          </p:cNvPr>
          <p:cNvSpPr/>
          <p:nvPr/>
        </p:nvSpPr>
        <p:spPr>
          <a:xfrm>
            <a:off x="1177093" y="4093089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B28EA853-13BD-32E8-520A-34F3F8AD2427}"/>
              </a:ext>
            </a:extLst>
          </p:cNvPr>
          <p:cNvSpPr/>
          <p:nvPr/>
        </p:nvSpPr>
        <p:spPr>
          <a:xfrm>
            <a:off x="1609093" y="3301449"/>
            <a:ext cx="3044187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Inflammable </a:t>
            </a:r>
          </a:p>
        </p:txBody>
      </p:sp>
      <p:pic>
        <p:nvPicPr>
          <p:cNvPr id="6" name="Image 5" descr="Une image contenant Panneau de signalisation, texte&#10;&#10;Le contenu généré par l’IA peut être incorrect.">
            <a:extLst>
              <a:ext uri="{FF2B5EF4-FFF2-40B4-BE49-F238E27FC236}">
                <a16:creationId xmlns:a16="http://schemas.microsoft.com/office/drawing/2014/main" id="{767607C6-97AB-E42A-05BB-ACF8321529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3067" y="2531586"/>
            <a:ext cx="2627069" cy="2227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2437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C85501-4671-0D4C-DC4F-714AC97492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99506D-9159-4466-AC23-8B8DD9AD0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Ce pictogramme montre que ce produit peut exploser sous l’effet d’un choc, d’une flamme ou de la chaleur.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EC86491-6E68-0A36-2E56-69F1A0961170}"/>
              </a:ext>
            </a:extLst>
          </p:cNvPr>
          <p:cNvSpPr txBox="1"/>
          <p:nvPr/>
        </p:nvSpPr>
        <p:spPr>
          <a:xfrm>
            <a:off x="1167849" y="1518793"/>
            <a:ext cx="9682287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Le pictogramme ci-dessous indique qu’il s’agit d’un produit: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7A8468E-84EC-67AD-AD3A-AF32B9C1932B}"/>
              </a:ext>
            </a:extLst>
          </p:cNvPr>
          <p:cNvSpPr/>
          <p:nvPr/>
        </p:nvSpPr>
        <p:spPr>
          <a:xfrm>
            <a:off x="1609094" y="4093089"/>
            <a:ext cx="3044186" cy="43200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bg1"/>
                </a:solidFill>
              </a:rPr>
              <a:t>Nocif 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D19C5560-ED61-C1AC-28B8-0E78DC135DF2}"/>
              </a:ext>
            </a:extLst>
          </p:cNvPr>
          <p:cNvSpPr/>
          <p:nvPr/>
        </p:nvSpPr>
        <p:spPr>
          <a:xfrm>
            <a:off x="1177093" y="2510885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19667DA-B45E-01D8-758F-9C0B7D900251}"/>
              </a:ext>
            </a:extLst>
          </p:cNvPr>
          <p:cNvSpPr/>
          <p:nvPr/>
        </p:nvSpPr>
        <p:spPr>
          <a:xfrm>
            <a:off x="1609093" y="2509809"/>
            <a:ext cx="3044187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Corrosif 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38B12250-8872-8324-B792-3EE222027020}"/>
              </a:ext>
            </a:extLst>
          </p:cNvPr>
          <p:cNvSpPr/>
          <p:nvPr/>
        </p:nvSpPr>
        <p:spPr>
          <a:xfrm>
            <a:off x="1167850" y="3302525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E4CF1EFA-233A-BD6A-BE48-A0FBD8C24AAC}"/>
              </a:ext>
            </a:extLst>
          </p:cNvPr>
          <p:cNvSpPr/>
          <p:nvPr/>
        </p:nvSpPr>
        <p:spPr>
          <a:xfrm>
            <a:off x="1177093" y="4093089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FE73A413-322F-9993-1A4F-F3BA0720613A}"/>
              </a:ext>
            </a:extLst>
          </p:cNvPr>
          <p:cNvSpPr/>
          <p:nvPr/>
        </p:nvSpPr>
        <p:spPr>
          <a:xfrm>
            <a:off x="1609093" y="3301449"/>
            <a:ext cx="3044187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Inflammable </a:t>
            </a:r>
          </a:p>
        </p:txBody>
      </p:sp>
      <p:pic>
        <p:nvPicPr>
          <p:cNvPr id="6" name="Graphique 5" descr="Coche avec un remplissage uni">
            <a:extLst>
              <a:ext uri="{FF2B5EF4-FFF2-40B4-BE49-F238E27FC236}">
                <a16:creationId xmlns:a16="http://schemas.microsoft.com/office/drawing/2014/main" id="{C810375E-42D9-95FB-A347-5DF52D1F42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2263" y="3966136"/>
            <a:ext cx="684830" cy="684830"/>
          </a:xfrm>
          <a:prstGeom prst="rect">
            <a:avLst/>
          </a:prstGeom>
        </p:spPr>
      </p:pic>
      <p:pic>
        <p:nvPicPr>
          <p:cNvPr id="7" name="Google Shape;289;p51">
            <a:extLst>
              <a:ext uri="{FF2B5EF4-FFF2-40B4-BE49-F238E27FC236}">
                <a16:creationId xmlns:a16="http://schemas.microsoft.com/office/drawing/2014/main" id="{70D0FF50-1A5E-150F-E436-A884A9E761E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Espace réservé du contenu 17">
            <a:extLst>
              <a:ext uri="{FF2B5EF4-FFF2-40B4-BE49-F238E27FC236}">
                <a16:creationId xmlns:a16="http://schemas.microsoft.com/office/drawing/2014/main" id="{74F36A80-F05A-0500-0F42-0D731B4423C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 descr="Une image contenant Panneau de signalisation, texte&#10;&#10;Le contenu généré par l’IA peut être incorrect.">
            <a:extLst>
              <a:ext uri="{FF2B5EF4-FFF2-40B4-BE49-F238E27FC236}">
                <a16:creationId xmlns:a16="http://schemas.microsoft.com/office/drawing/2014/main" id="{5E73451B-5D7F-6836-F76C-32E84A9295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3067" y="2531586"/>
            <a:ext cx="2627069" cy="2227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8398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768F8C-314F-B8E2-6221-4B6092EE5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585424-1D4B-C7B3-6BAF-1593BC245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Fermez vos livrets, prenez vos ardoises et écrivez-y votre réponse.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0E08539-9BE6-F49B-F93F-5986DB71A24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clarifie la question et peut utiliser l’alternance linguistique si besoin.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D68C6E2-9097-157A-ED2E-B9E96FDAFC87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3DC4314B-A105-8306-2F7E-544A4391CF6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0400622-7BFE-D548-1FD5-3B638F528CC8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4FC58D25-5EF8-6C10-1A60-74E0A71B425E}"/>
              </a:ext>
            </a:extLst>
          </p:cNvPr>
          <p:cNvSpPr txBox="1"/>
          <p:nvPr/>
        </p:nvSpPr>
        <p:spPr>
          <a:xfrm>
            <a:off x="1167849" y="1518793"/>
            <a:ext cx="9682287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Le pictogramme ci-dessous indique qu’il s’agit d’un produit: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4D7F551-3028-5C30-4832-0A1A88FA7FC0}"/>
              </a:ext>
            </a:extLst>
          </p:cNvPr>
          <p:cNvSpPr/>
          <p:nvPr/>
        </p:nvSpPr>
        <p:spPr>
          <a:xfrm>
            <a:off x="1609094" y="4093089"/>
            <a:ext cx="3044186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Explosif 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CB87AE14-38A0-CB70-3CCD-F9C7FBE84497}"/>
              </a:ext>
            </a:extLst>
          </p:cNvPr>
          <p:cNvSpPr/>
          <p:nvPr/>
        </p:nvSpPr>
        <p:spPr>
          <a:xfrm>
            <a:off x="1177093" y="2510885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F522DC9C-4F1C-05CB-5A95-CD4B90BA909D}"/>
              </a:ext>
            </a:extLst>
          </p:cNvPr>
          <p:cNvSpPr/>
          <p:nvPr/>
        </p:nvSpPr>
        <p:spPr>
          <a:xfrm>
            <a:off x="1609093" y="2509809"/>
            <a:ext cx="3044187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Corrosif 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371DF851-F63B-ED17-2F81-9D760D641B14}"/>
              </a:ext>
            </a:extLst>
          </p:cNvPr>
          <p:cNvSpPr/>
          <p:nvPr/>
        </p:nvSpPr>
        <p:spPr>
          <a:xfrm>
            <a:off x="1167850" y="3302525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92073C0-F5A8-B228-B56F-84AA2E5A1210}"/>
              </a:ext>
            </a:extLst>
          </p:cNvPr>
          <p:cNvSpPr/>
          <p:nvPr/>
        </p:nvSpPr>
        <p:spPr>
          <a:xfrm>
            <a:off x="1177093" y="4093089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080ED94E-1660-1CE2-C579-CF14F1D86D95}"/>
              </a:ext>
            </a:extLst>
          </p:cNvPr>
          <p:cNvSpPr/>
          <p:nvPr/>
        </p:nvSpPr>
        <p:spPr>
          <a:xfrm>
            <a:off x="1609093" y="3301449"/>
            <a:ext cx="3044187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Inflammable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F12704A-8D8E-6960-082F-57AA3CBBC2C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6371"/>
          <a:stretch>
            <a:fillRect/>
          </a:stretch>
        </p:blipFill>
        <p:spPr>
          <a:xfrm>
            <a:off x="7131212" y="2588827"/>
            <a:ext cx="2764628" cy="2704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6912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F899D5-47A0-FA85-DB57-28A26891B4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60479E-DDB9-FB50-6D19-143CA3FF4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Ce produit peut attaquer la peau et les yeux et provoquer des brûlures graves.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A98FA4-854B-A1A7-20D0-0F78D22DC052}"/>
              </a:ext>
            </a:extLst>
          </p:cNvPr>
          <p:cNvSpPr txBox="1"/>
          <p:nvPr/>
        </p:nvSpPr>
        <p:spPr>
          <a:xfrm>
            <a:off x="1167849" y="1518793"/>
            <a:ext cx="9682287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Le pictogramme ci-dessous indique qu’il s’agit d’un produit: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2AD32A0-A088-F64D-ADCD-F44415DD6FD7}"/>
              </a:ext>
            </a:extLst>
          </p:cNvPr>
          <p:cNvSpPr/>
          <p:nvPr/>
        </p:nvSpPr>
        <p:spPr>
          <a:xfrm>
            <a:off x="1609094" y="4093089"/>
            <a:ext cx="3044186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Explosif 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23F40A90-ADBC-14DB-6E1D-6CB7D6C69450}"/>
              </a:ext>
            </a:extLst>
          </p:cNvPr>
          <p:cNvSpPr/>
          <p:nvPr/>
        </p:nvSpPr>
        <p:spPr>
          <a:xfrm>
            <a:off x="1177093" y="2510885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A031E7EC-5D62-BF16-F89D-56A1CC9B960C}"/>
              </a:ext>
            </a:extLst>
          </p:cNvPr>
          <p:cNvSpPr/>
          <p:nvPr/>
        </p:nvSpPr>
        <p:spPr>
          <a:xfrm>
            <a:off x="1609093" y="2509809"/>
            <a:ext cx="3044187" cy="43200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bg1"/>
                </a:solidFill>
              </a:rPr>
              <a:t>Corrosif 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A4CFA21E-A78B-302C-8D28-67DD4290D9E3}"/>
              </a:ext>
            </a:extLst>
          </p:cNvPr>
          <p:cNvSpPr/>
          <p:nvPr/>
        </p:nvSpPr>
        <p:spPr>
          <a:xfrm>
            <a:off x="1167850" y="3302525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FFBD5590-73C9-4A8F-6DA8-4561F8B7FBE5}"/>
              </a:ext>
            </a:extLst>
          </p:cNvPr>
          <p:cNvSpPr/>
          <p:nvPr/>
        </p:nvSpPr>
        <p:spPr>
          <a:xfrm>
            <a:off x="1177093" y="4093089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CA7122E8-5F27-713B-68A7-6A2604833338}"/>
              </a:ext>
            </a:extLst>
          </p:cNvPr>
          <p:cNvSpPr/>
          <p:nvPr/>
        </p:nvSpPr>
        <p:spPr>
          <a:xfrm>
            <a:off x="1609093" y="3301449"/>
            <a:ext cx="3044187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Inflammable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93074AB-4D22-A0D5-A704-E67C7621D3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6371"/>
          <a:stretch>
            <a:fillRect/>
          </a:stretch>
        </p:blipFill>
        <p:spPr>
          <a:xfrm>
            <a:off x="7131212" y="2588827"/>
            <a:ext cx="2764628" cy="2704309"/>
          </a:xfrm>
          <a:prstGeom prst="rect">
            <a:avLst/>
          </a:prstGeom>
        </p:spPr>
      </p:pic>
      <p:pic>
        <p:nvPicPr>
          <p:cNvPr id="7" name="Graphique 6" descr="Coche avec un remplissage uni">
            <a:extLst>
              <a:ext uri="{FF2B5EF4-FFF2-40B4-BE49-F238E27FC236}">
                <a16:creationId xmlns:a16="http://schemas.microsoft.com/office/drawing/2014/main" id="{8EDCC670-07F9-E5DF-2171-42ACF3A4DD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2263" y="2384470"/>
            <a:ext cx="684830" cy="684830"/>
          </a:xfrm>
          <a:prstGeom prst="rect">
            <a:avLst/>
          </a:prstGeom>
        </p:spPr>
      </p:pic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4A5F1813-F312-F27F-9CD3-CE7E38A428D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8" name="Google Shape;289;p51">
            <a:extLst>
              <a:ext uri="{FF2B5EF4-FFF2-40B4-BE49-F238E27FC236}">
                <a16:creationId xmlns:a16="http://schemas.microsoft.com/office/drawing/2014/main" id="{E45A55FC-66B1-FD6C-1046-D7A48D754CD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52602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306286" y="1050554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820680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l’enseignant 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6738257" y="1416788"/>
            <a:ext cx="361418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7174771" y="4093980"/>
            <a:ext cx="1207308" cy="19255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7431014" y="2350682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73107" y="4702866"/>
            <a:ext cx="593846" cy="57096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D9D656C-8CA4-4D76-B32C-81753BFDBF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 flipH="1" flipV="1">
            <a:off x="8886488" y="3691696"/>
            <a:ext cx="1497103" cy="1801461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C9C3D581-0BA9-E0A5-EB9D-7CEF96EEB9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989" y="2210521"/>
            <a:ext cx="1272102" cy="921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051599AE-CBE6-D874-B407-53A09FDAACBC}"/>
              </a:ext>
            </a:extLst>
          </p:cNvPr>
          <p:cNvSpPr txBox="1"/>
          <p:nvPr/>
        </p:nvSpPr>
        <p:spPr>
          <a:xfrm>
            <a:off x="2649828" y="5545395"/>
            <a:ext cx="2705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noProof="0" dirty="0"/>
              <a:t>Pictogrammes de sécurité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7DE1970-E95E-94D5-3C6E-5366FDCCB7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34868" y="2144339"/>
            <a:ext cx="3129618" cy="3239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112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0130B1-8A8C-9D8C-8618-0C66B1CA8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6849AB-840A-59E7-1849-147374FDC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Fermez vos livrets, prenez vos ardoises et écrivez-y votre réponse.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D919201-495F-89ED-BD1F-F43943D9DB6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clarifie la question et peut utiliser l’alternance linguistique si besoin.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D4CB9370-6705-672F-2373-5ADFD2EEB2C7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37BE563-08EA-3611-6094-F260D99C2DF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296741C-DA8D-3016-8769-FA41C1ABCF8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C26B68FF-1D85-4F11-86AD-8DF92D5E2F6E}"/>
              </a:ext>
            </a:extLst>
          </p:cNvPr>
          <p:cNvSpPr txBox="1"/>
          <p:nvPr/>
        </p:nvSpPr>
        <p:spPr>
          <a:xfrm>
            <a:off x="1167849" y="1518793"/>
            <a:ext cx="9682287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Le pictogramme ci-dessous indique qu’il s’agit d’un produit: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AFC20B8-D3E4-8333-ED22-5F0E8EED0F7F}"/>
              </a:ext>
            </a:extLst>
          </p:cNvPr>
          <p:cNvSpPr/>
          <p:nvPr/>
        </p:nvSpPr>
        <p:spPr>
          <a:xfrm>
            <a:off x="1609094" y="4093089"/>
            <a:ext cx="3044186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Explosif 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6416F88C-3CB2-E146-518A-BD350552380A}"/>
              </a:ext>
            </a:extLst>
          </p:cNvPr>
          <p:cNvSpPr/>
          <p:nvPr/>
        </p:nvSpPr>
        <p:spPr>
          <a:xfrm>
            <a:off x="1177093" y="2510885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95F4C9DA-6BB5-E7E3-1DF2-43C4B965DA0D}"/>
              </a:ext>
            </a:extLst>
          </p:cNvPr>
          <p:cNvSpPr/>
          <p:nvPr/>
        </p:nvSpPr>
        <p:spPr>
          <a:xfrm>
            <a:off x="1609093" y="2509809"/>
            <a:ext cx="3044187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Corrosif 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22E35FF3-E68D-C6AF-79D3-29BFE3401FBB}"/>
              </a:ext>
            </a:extLst>
          </p:cNvPr>
          <p:cNvSpPr/>
          <p:nvPr/>
        </p:nvSpPr>
        <p:spPr>
          <a:xfrm>
            <a:off x="1167850" y="3302525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46C2C94C-34FE-7321-13BF-C4A99BC53A13}"/>
              </a:ext>
            </a:extLst>
          </p:cNvPr>
          <p:cNvSpPr/>
          <p:nvPr/>
        </p:nvSpPr>
        <p:spPr>
          <a:xfrm>
            <a:off x="1177093" y="4093089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90262FCA-0A6D-281F-6090-E99DDD0FCE41}"/>
              </a:ext>
            </a:extLst>
          </p:cNvPr>
          <p:cNvSpPr/>
          <p:nvPr/>
        </p:nvSpPr>
        <p:spPr>
          <a:xfrm>
            <a:off x="1609093" y="3301449"/>
            <a:ext cx="3044187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Toxique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285F64E-9FF4-926C-D99F-75E29EA7E2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9311" r="948" b="28785"/>
          <a:stretch>
            <a:fillRect/>
          </a:stretch>
        </p:blipFill>
        <p:spPr>
          <a:xfrm>
            <a:off x="7618051" y="2509809"/>
            <a:ext cx="2062716" cy="2001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1089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277B7-66C0-4F0D-9BD3-00D7D2D674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0FAF02-0029-1C06-F829-15480478D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produit peut s’enflammer facilement au contact d’une flamme ou d’une étincelle.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9216ED3-C0F6-86E7-88C3-2070BB7377A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clarifie la question et peut utiliser l’alternance linguistique si besoin.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D9B02AE-6DC0-E30C-8A2C-FD1DD4865832}"/>
              </a:ext>
            </a:extLst>
          </p:cNvPr>
          <p:cNvSpPr txBox="1"/>
          <p:nvPr/>
        </p:nvSpPr>
        <p:spPr>
          <a:xfrm>
            <a:off x="1167849" y="1518793"/>
            <a:ext cx="9682287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Le pictogramme ci-dessous indique qu’il s’agit d’un produit: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2894AF4-AB3F-D101-72AB-9361BB184C92}"/>
              </a:ext>
            </a:extLst>
          </p:cNvPr>
          <p:cNvSpPr/>
          <p:nvPr/>
        </p:nvSpPr>
        <p:spPr>
          <a:xfrm>
            <a:off x="1609094" y="4093089"/>
            <a:ext cx="3044186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Explosif 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5A72B993-A8E3-D774-04E1-F23514629D4B}"/>
              </a:ext>
            </a:extLst>
          </p:cNvPr>
          <p:cNvSpPr/>
          <p:nvPr/>
        </p:nvSpPr>
        <p:spPr>
          <a:xfrm>
            <a:off x="1177093" y="2510885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DAFA2F88-906A-60BA-2B57-C93828D3D402}"/>
              </a:ext>
            </a:extLst>
          </p:cNvPr>
          <p:cNvSpPr/>
          <p:nvPr/>
        </p:nvSpPr>
        <p:spPr>
          <a:xfrm>
            <a:off x="1609093" y="2509809"/>
            <a:ext cx="3044187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Corrosif 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B09EE316-F960-D1E3-E42A-06380F685973}"/>
              </a:ext>
            </a:extLst>
          </p:cNvPr>
          <p:cNvSpPr/>
          <p:nvPr/>
        </p:nvSpPr>
        <p:spPr>
          <a:xfrm>
            <a:off x="1167850" y="3302525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9E89D8B1-238B-015C-2FB2-CB2931D654AC}"/>
              </a:ext>
            </a:extLst>
          </p:cNvPr>
          <p:cNvSpPr/>
          <p:nvPr/>
        </p:nvSpPr>
        <p:spPr>
          <a:xfrm>
            <a:off x="1177093" y="4093089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7DAAF938-F792-25D3-5336-B935052505CD}"/>
              </a:ext>
            </a:extLst>
          </p:cNvPr>
          <p:cNvSpPr/>
          <p:nvPr/>
        </p:nvSpPr>
        <p:spPr>
          <a:xfrm>
            <a:off x="1609093" y="3301449"/>
            <a:ext cx="3044187" cy="43200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bg1"/>
                </a:solidFill>
              </a:rPr>
              <a:t>Toxique </a:t>
            </a:r>
          </a:p>
        </p:txBody>
      </p:sp>
      <p:pic>
        <p:nvPicPr>
          <p:cNvPr id="6" name="Graphique 5" descr="Coche avec un remplissage uni">
            <a:extLst>
              <a:ext uri="{FF2B5EF4-FFF2-40B4-BE49-F238E27FC236}">
                <a16:creationId xmlns:a16="http://schemas.microsoft.com/office/drawing/2014/main" id="{15F20790-3558-7782-9A6B-140CFD999A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3881" y="3175034"/>
            <a:ext cx="684830" cy="684830"/>
          </a:xfrm>
          <a:prstGeom prst="rect">
            <a:avLst/>
          </a:prstGeom>
        </p:spPr>
      </p:pic>
      <p:pic>
        <p:nvPicPr>
          <p:cNvPr id="8" name="Google Shape;289;p51">
            <a:extLst>
              <a:ext uri="{FF2B5EF4-FFF2-40B4-BE49-F238E27FC236}">
                <a16:creationId xmlns:a16="http://schemas.microsoft.com/office/drawing/2014/main" id="{301DD79C-F214-BF38-6D07-8C64A576DEF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4A8C427-945F-A213-3457-15A3B7718BC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9311" r="948" b="28785"/>
          <a:stretch>
            <a:fillRect/>
          </a:stretch>
        </p:blipFill>
        <p:spPr>
          <a:xfrm>
            <a:off x="7618051" y="2509809"/>
            <a:ext cx="2062716" cy="2001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437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938189-5C9E-7AED-C1D0-358586A2E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2879AA-7082-DBCA-B627-F7FF2C473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Fermez vos livrets, prenez vos ardoises et écrivez-y votre réponse.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47ACC3-B4E3-BB29-B926-4CB5CD85012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clarifie la question et peut utiliser l’alternance linguistique si besoin.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99E8466B-698E-461D-56B9-54B7B20A3677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64E99CC-3A38-1230-B992-F6CBA27127D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FBE3F09-8AE0-9A94-748A-9507C8A1040F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24C518B0-39C5-095D-764B-776B87F0C5BB}"/>
              </a:ext>
            </a:extLst>
          </p:cNvPr>
          <p:cNvSpPr txBox="1"/>
          <p:nvPr/>
        </p:nvSpPr>
        <p:spPr>
          <a:xfrm>
            <a:off x="1167849" y="1518793"/>
            <a:ext cx="9682287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Indiquez les précautions à prendre lorsqu’on utilise 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ce </a:t>
            </a:r>
            <a:r>
              <a:rPr lang="fr-FR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produit :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8C132C8-7DC3-B7B1-17E1-E26F9982320E}"/>
              </a:ext>
            </a:extLst>
          </p:cNvPr>
          <p:cNvSpPr/>
          <p:nvPr/>
        </p:nvSpPr>
        <p:spPr>
          <a:xfrm>
            <a:off x="1609094" y="4093089"/>
            <a:ext cx="5553706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Utiliser des lunettes de protection 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843D9E8C-BDBF-E48A-9B83-AC7300086343}"/>
              </a:ext>
            </a:extLst>
          </p:cNvPr>
          <p:cNvSpPr/>
          <p:nvPr/>
        </p:nvSpPr>
        <p:spPr>
          <a:xfrm>
            <a:off x="1177093" y="2510885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DD91435E-F51F-C04C-0BBA-F51333424A00}"/>
              </a:ext>
            </a:extLst>
          </p:cNvPr>
          <p:cNvSpPr/>
          <p:nvPr/>
        </p:nvSpPr>
        <p:spPr>
          <a:xfrm>
            <a:off x="1609093" y="2509809"/>
            <a:ext cx="5553707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Manipuler avec des gants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A8FF2FDD-4E45-6AEF-A63D-2C593046FFDA}"/>
              </a:ext>
            </a:extLst>
          </p:cNvPr>
          <p:cNvSpPr/>
          <p:nvPr/>
        </p:nvSpPr>
        <p:spPr>
          <a:xfrm>
            <a:off x="1167850" y="3302525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11DD39A-6955-1E32-8A4E-B3DAF56920E1}"/>
              </a:ext>
            </a:extLst>
          </p:cNvPr>
          <p:cNvSpPr/>
          <p:nvPr/>
        </p:nvSpPr>
        <p:spPr>
          <a:xfrm>
            <a:off x="1177093" y="4093089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B457BA6D-2614-1DBD-F0F6-ADF3F975F961}"/>
              </a:ext>
            </a:extLst>
          </p:cNvPr>
          <p:cNvSpPr/>
          <p:nvPr/>
        </p:nvSpPr>
        <p:spPr>
          <a:xfrm>
            <a:off x="1609093" y="3301449"/>
            <a:ext cx="5553707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Inhaler son gaz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6675B84D-A833-1374-4D06-3BC75C2F87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2842" y="1935734"/>
            <a:ext cx="2841308" cy="4239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15958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B0A3-B9B7-01E6-C87A-E73BC48AAB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497B6C-B91D-1469-D08A-6786A03AF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devrait manipuler cet acide avec des gants, des lunettes de protection et beaucoup de prudence.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C7D2498-9A52-53A7-B057-D4D7F06C594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clarifie la question et peut utiliser l’alternance linguistique si besoin.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FFFFBD3D-DF54-ADE6-5D65-3CA9E109AAE7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EB8FC597-2AFA-0490-6A4F-ED7A9FF5523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897BEA6-6912-0577-DF56-4D10A2F6DA68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69A77AFB-2097-04F5-AD52-B8B78DEF1930}"/>
              </a:ext>
            </a:extLst>
          </p:cNvPr>
          <p:cNvSpPr txBox="1"/>
          <p:nvPr/>
        </p:nvSpPr>
        <p:spPr>
          <a:xfrm>
            <a:off x="1167849" y="1518793"/>
            <a:ext cx="9682287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Indiquez les précautions à prendre lorsqu’on utilise 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ce </a:t>
            </a:r>
            <a:r>
              <a:rPr lang="fr-FR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produit: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A2748BF-6622-F64A-E4EB-B28E58F2343B}"/>
              </a:ext>
            </a:extLst>
          </p:cNvPr>
          <p:cNvSpPr/>
          <p:nvPr/>
        </p:nvSpPr>
        <p:spPr>
          <a:xfrm>
            <a:off x="1609094" y="4093089"/>
            <a:ext cx="5553706" cy="43200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Utiliser des lunettes de protection 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DEDAA14-E87D-C59D-16FA-44CAF2AD5962}"/>
              </a:ext>
            </a:extLst>
          </p:cNvPr>
          <p:cNvSpPr/>
          <p:nvPr/>
        </p:nvSpPr>
        <p:spPr>
          <a:xfrm>
            <a:off x="1177093" y="2510885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600DCF8-FFC7-4563-CD91-2448FD2A2977}"/>
              </a:ext>
            </a:extLst>
          </p:cNvPr>
          <p:cNvSpPr/>
          <p:nvPr/>
        </p:nvSpPr>
        <p:spPr>
          <a:xfrm>
            <a:off x="1609093" y="2509809"/>
            <a:ext cx="5553707" cy="43200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Manipuler avec des gants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F893C22-76A3-09FA-1147-5B3E2651870E}"/>
              </a:ext>
            </a:extLst>
          </p:cNvPr>
          <p:cNvSpPr/>
          <p:nvPr/>
        </p:nvSpPr>
        <p:spPr>
          <a:xfrm>
            <a:off x="1167850" y="3302525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6B781FFD-19E6-AB9C-CBF5-D02C5588CDEF}"/>
              </a:ext>
            </a:extLst>
          </p:cNvPr>
          <p:cNvSpPr/>
          <p:nvPr/>
        </p:nvSpPr>
        <p:spPr>
          <a:xfrm>
            <a:off x="1177093" y="4093089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B4538F52-D0DF-D183-537B-C8312C458AAD}"/>
              </a:ext>
            </a:extLst>
          </p:cNvPr>
          <p:cNvSpPr/>
          <p:nvPr/>
        </p:nvSpPr>
        <p:spPr>
          <a:xfrm>
            <a:off x="1609093" y="3301449"/>
            <a:ext cx="5553707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Inhaler </a:t>
            </a:r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son gaz.</a:t>
            </a:r>
            <a:endParaRPr lang="fr-FR" sz="24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681AF4B6-1816-DB5A-1254-B12D8A50FF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2842" y="1935734"/>
            <a:ext cx="2841308" cy="4239171"/>
          </a:xfrm>
          <a:prstGeom prst="rect">
            <a:avLst/>
          </a:prstGeom>
        </p:spPr>
      </p:pic>
      <p:pic>
        <p:nvPicPr>
          <p:cNvPr id="6" name="Graphique 5" descr="Coche avec un remplissage uni">
            <a:extLst>
              <a:ext uri="{FF2B5EF4-FFF2-40B4-BE49-F238E27FC236}">
                <a16:creationId xmlns:a16="http://schemas.microsoft.com/office/drawing/2014/main" id="{5C3C03DF-882D-0586-34EF-8CCECCB4A2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5848" y="2383394"/>
            <a:ext cx="684830" cy="684830"/>
          </a:xfrm>
          <a:prstGeom prst="rect">
            <a:avLst/>
          </a:prstGeom>
        </p:spPr>
      </p:pic>
      <p:pic>
        <p:nvPicPr>
          <p:cNvPr id="7" name="Graphique 6" descr="Coche avec un remplissage uni">
            <a:extLst>
              <a:ext uri="{FF2B5EF4-FFF2-40B4-BE49-F238E27FC236}">
                <a16:creationId xmlns:a16="http://schemas.microsoft.com/office/drawing/2014/main" id="{988990E6-D27A-AD2C-F944-ED66184B7F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2263" y="3966136"/>
            <a:ext cx="684830" cy="68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8143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en binôme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/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vos livrets page 53 et travaillez individuellement puis discutez en binômes vos réponses. </a:t>
            </a:r>
          </a:p>
        </p:txBody>
      </p:sp>
      <p:sp>
        <p:nvSpPr>
          <p:cNvPr id="7" name="D_A_02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de blocage.</a:t>
            </a:r>
          </a:p>
        </p:txBody>
      </p:sp>
      <p:pic>
        <p:nvPicPr>
          <p:cNvPr id="10" name="Google Shape;228;p39"/>
          <p:cNvPicPr preferRelativeResize="0">
            <a:picLocks noChangeAspect="1"/>
          </p:cNvPicPr>
          <p:nvPr/>
        </p:nvPicPr>
        <p:blipFill rotWithShape="1">
          <a:blip r:embed="rId4"/>
          <a:srcRect l="2318" t="72303" r="2289" b="454"/>
          <a:stretch>
            <a:fillRect/>
          </a:stretch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BF2CF6E8-41AE-D25D-F74D-3573712324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6439" y="925902"/>
            <a:ext cx="9802593" cy="5753903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504C42-2FE7-BC08-DA25-64518EEBF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C74F28A1-A69E-A54E-14D3-9185609E1E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16F01ECB-5FC0-9638-197B-51083B037BA7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Lisez le texte et répondez à la première question.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0379530-0922-1493-2F14-C1C8AFCDD675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de blocage.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F69C7B00-3DEC-9151-5F6A-1616C6EC8FEC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/>
          <a:srcRect l="2318" t="72303" r="2289" b="454"/>
          <a:stretch>
            <a:fillRect/>
          </a:stretch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DC76025-FB70-68CF-3706-E6CF593E243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57326"/>
          <a:stretch>
            <a:fillRect/>
          </a:stretch>
        </p:blipFill>
        <p:spPr>
          <a:xfrm>
            <a:off x="199736" y="1207596"/>
            <a:ext cx="11547093" cy="289280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479ADD5F-C4AB-030A-3BF1-FC8447D797D4}"/>
              </a:ext>
            </a:extLst>
          </p:cNvPr>
          <p:cNvSpPr txBox="1"/>
          <p:nvPr/>
        </p:nvSpPr>
        <p:spPr>
          <a:xfrm>
            <a:off x="1518878" y="3338647"/>
            <a:ext cx="26229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Irriter les yeux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9A5B861-9486-992F-C1A6-47B655C376A2}"/>
              </a:ext>
            </a:extLst>
          </p:cNvPr>
          <p:cNvSpPr txBox="1"/>
          <p:nvPr/>
        </p:nvSpPr>
        <p:spPr>
          <a:xfrm>
            <a:off x="1438426" y="3738757"/>
            <a:ext cx="39057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Nuire à l’environnement </a:t>
            </a:r>
          </a:p>
        </p:txBody>
      </p:sp>
    </p:spTree>
    <p:extLst>
      <p:ext uri="{BB962C8B-B14F-4D97-AF65-F5344CB8AC3E}">
        <p14:creationId xmlns:p14="http://schemas.microsoft.com/office/powerpoint/2010/main" val="2517124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893B92-D707-430C-5412-2507A76B4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BA9427AA-9A2E-C483-D9D2-17DA198546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6E5EC963-FB26-1B69-43BC-499F5F07830F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Puis complétez le tableau en mettant au dessous de chaque pictogramme, le danger qui lui convient.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20290089-CBDA-61ED-716C-6CF3AA01AD6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de blocage.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64CE83C2-29A4-03BC-85B5-67C4E8814E31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/>
          <a:srcRect l="2318" t="72303" r="2289" b="454"/>
          <a:stretch>
            <a:fillRect/>
          </a:stretch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02A3F9F-F602-8768-5F4B-58600BF6CAA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949" t="42302" r="3213" b="18477"/>
          <a:stretch>
            <a:fillRect/>
          </a:stretch>
        </p:blipFill>
        <p:spPr>
          <a:xfrm>
            <a:off x="253476" y="1503680"/>
            <a:ext cx="11685048" cy="2929595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FBDA5A3E-0F3F-6B3D-C97F-3254362323B5}"/>
              </a:ext>
            </a:extLst>
          </p:cNvPr>
          <p:cNvSpPr txBox="1"/>
          <p:nvPr/>
        </p:nvSpPr>
        <p:spPr>
          <a:xfrm>
            <a:off x="4784531" y="3708986"/>
            <a:ext cx="26229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Irriter les yeux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EDED350-EF16-7F76-749C-76BA1BC0BEED}"/>
              </a:ext>
            </a:extLst>
          </p:cNvPr>
          <p:cNvSpPr txBox="1"/>
          <p:nvPr/>
        </p:nvSpPr>
        <p:spPr>
          <a:xfrm>
            <a:off x="8057482" y="3708986"/>
            <a:ext cx="39057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Nuire à l’environnement </a:t>
            </a:r>
          </a:p>
        </p:txBody>
      </p:sp>
    </p:spTree>
    <p:extLst>
      <p:ext uri="{BB962C8B-B14F-4D97-AF65-F5344CB8AC3E}">
        <p14:creationId xmlns:p14="http://schemas.microsoft.com/office/powerpoint/2010/main" val="2355613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6F0897-1928-E5AC-D332-0895D150D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7CA3C1E5-797C-16D1-8EC7-603A9F8262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6677E9F5-3FC1-8BB6-B71E-02876D341B0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Proposez deux précautions pour éviter les dangers relevés.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5E9D7D82-BCAC-4035-A2F4-ACAE4E21722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de blocage.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A02444CB-F41C-CBB5-D4B8-6673D6103877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/>
          <a:srcRect l="2318" t="72303" r="2289" b="454"/>
          <a:stretch>
            <a:fillRect/>
          </a:stretch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988E315-491F-3352-B7C5-2377CAB056D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949" t="80818" r="3213" b="1531"/>
          <a:stretch>
            <a:fillRect/>
          </a:stretch>
        </p:blipFill>
        <p:spPr>
          <a:xfrm>
            <a:off x="381067" y="1476071"/>
            <a:ext cx="11685048" cy="1318437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9E97724F-065D-31C1-C311-4B08F72DECDE}"/>
              </a:ext>
            </a:extLst>
          </p:cNvPr>
          <p:cNvSpPr txBox="1"/>
          <p:nvPr/>
        </p:nvSpPr>
        <p:spPr>
          <a:xfrm>
            <a:off x="1180214" y="1935234"/>
            <a:ext cx="43878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Manipuler avec des lunettes.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A56F454-449D-FEF0-DB65-C8579EE857D0}"/>
              </a:ext>
            </a:extLst>
          </p:cNvPr>
          <p:cNvSpPr txBox="1"/>
          <p:nvPr/>
        </p:nvSpPr>
        <p:spPr>
          <a:xfrm>
            <a:off x="1071892" y="2335344"/>
            <a:ext cx="39057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Ne jamais jeter dans la nature</a:t>
            </a:r>
          </a:p>
        </p:txBody>
      </p:sp>
    </p:spTree>
    <p:extLst>
      <p:ext uri="{BB962C8B-B14F-4D97-AF65-F5344CB8AC3E}">
        <p14:creationId xmlns:p14="http://schemas.microsoft.com/office/powerpoint/2010/main" val="3057665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</a:t>
            </a:r>
            <a:r>
              <a:rPr lang="fr-FR" sz="3200" b="1" kern="0" dirty="0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le chapitre 4</a:t>
            </a:r>
            <a:endParaRPr lang="fr-FR" sz="3200" i="1" kern="0" dirty="0">
              <a:solidFill>
                <a:schemeClr val="accent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304276"/>
            <a:ext cx="10265100" cy="828000"/>
            <a:chOff x="963450" y="2259806"/>
            <a:chExt cx="10265100" cy="828000"/>
          </a:xfrm>
          <a:solidFill>
            <a:schemeClr val="bg2"/>
          </a:solidFill>
        </p:grpSpPr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endParaRPr lang="fr-FR" b="1" kern="0" dirty="0">
                <a:solidFill>
                  <a:srgbClr val="000000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Séance 2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63450" y="3297032"/>
            <a:ext cx="10265100" cy="828000"/>
            <a:chOff x="963450" y="3092649"/>
            <a:chExt cx="10265100" cy="828000"/>
          </a:xfrm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latin typeface="Arial"/>
                </a:rPr>
                <a:t>Séance 3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963450" y="1311520"/>
            <a:ext cx="10265100" cy="828000"/>
            <a:chOff x="963450" y="1311520"/>
            <a:chExt cx="10265100" cy="828000"/>
          </a:xfrm>
        </p:grpSpPr>
        <p:sp>
          <p:nvSpPr>
            <p:cNvPr id="11" name="Google Shape;286;p29">
              <a:extLst>
                <a:ext uri="{FF2B5EF4-FFF2-40B4-BE49-F238E27FC236}">
                  <a16:creationId xmlns:a16="http://schemas.microsoft.com/office/drawing/2014/main" id="{FFE2AFA5-7DEF-38D8-BDD1-76AEF8185550}"/>
                </a:ext>
              </a:extLst>
            </p:cNvPr>
            <p:cNvSpPr/>
            <p:nvPr/>
          </p:nvSpPr>
          <p:spPr>
            <a:xfrm>
              <a:off x="2428129" y="1311520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2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2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chemeClr val="bg1"/>
                  </a:solidFill>
                  <a:latin typeface="Arial"/>
                </a:rPr>
                <a:t>Séance 1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76000" y="3219191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FD926A3-1486-0A55-A4A1-3E781FBF5608}"/>
              </a:ext>
            </a:extLst>
          </p:cNvPr>
          <p:cNvSpPr txBox="1"/>
          <p:nvPr/>
        </p:nvSpPr>
        <p:spPr>
          <a:xfrm>
            <a:off x="2611120" y="1540854"/>
            <a:ext cx="74472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34290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solidFill>
                  <a:schemeClr val="bg2">
                    <a:lumMod val="50000"/>
                  </a:schemeClr>
                </a:solidFill>
              </a:rPr>
              <a:t>Identifier la solution la plus acide et la solution la plus basique</a:t>
            </a:r>
            <a:endParaRPr lang="fr-BE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143FBDE-BD97-8664-42F5-BA6D2D34A4C1}"/>
              </a:ext>
            </a:extLst>
          </p:cNvPr>
          <p:cNvSpPr txBox="1"/>
          <p:nvPr/>
        </p:nvSpPr>
        <p:spPr>
          <a:xfrm>
            <a:off x="2519624" y="2500924"/>
            <a:ext cx="870892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34290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solidFill>
                  <a:schemeClr val="bg2">
                    <a:lumMod val="50000"/>
                  </a:schemeClr>
                </a:solidFill>
              </a:rPr>
              <a:t>Élaborer un protocole expérimental pour réaliser une neutralisation acide-base</a:t>
            </a:r>
            <a:endParaRPr lang="fr-BE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31F6BDA-87B3-DE26-6019-1E5777F41C13}"/>
              </a:ext>
            </a:extLst>
          </p:cNvPr>
          <p:cNvSpPr txBox="1"/>
          <p:nvPr/>
        </p:nvSpPr>
        <p:spPr>
          <a:xfrm>
            <a:off x="2519624" y="3494226"/>
            <a:ext cx="86174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34290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/>
              <a:t>Identifier les dangers des acides et des bases</a:t>
            </a:r>
            <a:endParaRPr lang="fr-BE" sz="2000" dirty="0"/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27034CD2-FF55-CCF4-E716-B6C02571874B}"/>
              </a:ext>
            </a:extLst>
          </p:cNvPr>
          <p:cNvGrpSpPr/>
          <p:nvPr/>
        </p:nvGrpSpPr>
        <p:grpSpPr>
          <a:xfrm>
            <a:off x="963450" y="4289788"/>
            <a:ext cx="10265100" cy="828000"/>
            <a:chOff x="963450" y="3092649"/>
            <a:chExt cx="10265100" cy="828000"/>
          </a:xfrm>
        </p:grpSpPr>
        <p:sp>
          <p:nvSpPr>
            <p:cNvPr id="7" name="Google Shape;292;p29">
              <a:extLst>
                <a:ext uri="{FF2B5EF4-FFF2-40B4-BE49-F238E27FC236}">
                  <a16:creationId xmlns:a16="http://schemas.microsoft.com/office/drawing/2014/main" id="{3F9907F3-8695-DF73-7417-DAA7EA20E27D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2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8" name="Google Shape;293;p29">
              <a:extLst>
                <a:ext uri="{FF2B5EF4-FFF2-40B4-BE49-F238E27FC236}">
                  <a16:creationId xmlns:a16="http://schemas.microsoft.com/office/drawing/2014/main" id="{956CF05B-3ED4-EC8C-DCE7-2597DEB0B833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2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4</a:t>
              </a:r>
            </a:p>
          </p:txBody>
        </p: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61DFD02F-47C5-ABBC-B1D7-FB5DC2EC859E}"/>
              </a:ext>
            </a:extLst>
          </p:cNvPr>
          <p:cNvSpPr txBox="1"/>
          <p:nvPr/>
        </p:nvSpPr>
        <p:spPr>
          <a:xfrm>
            <a:off x="2519624" y="4486982"/>
            <a:ext cx="86174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34290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solidFill>
                  <a:schemeClr val="bg2">
                    <a:lumMod val="50000"/>
                  </a:schemeClr>
                </a:solidFill>
              </a:rPr>
              <a:t>Classer des solutions en solutions acides, basiques et neutres</a:t>
            </a:r>
            <a:endParaRPr lang="fr-BE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DFC4107-8A51-0DC7-C534-C37B61B061E0}"/>
              </a:ext>
            </a:extLst>
          </p:cNvPr>
          <p:cNvGrpSpPr/>
          <p:nvPr/>
        </p:nvGrpSpPr>
        <p:grpSpPr>
          <a:xfrm>
            <a:off x="948074" y="5282544"/>
            <a:ext cx="10265100" cy="828000"/>
            <a:chOff x="963450" y="3092649"/>
            <a:chExt cx="10265100" cy="828000"/>
          </a:xfrm>
        </p:grpSpPr>
        <p:sp>
          <p:nvSpPr>
            <p:cNvPr id="12" name="Google Shape;292;p29">
              <a:extLst>
                <a:ext uri="{FF2B5EF4-FFF2-40B4-BE49-F238E27FC236}">
                  <a16:creationId xmlns:a16="http://schemas.microsoft.com/office/drawing/2014/main" id="{B0F36D8D-635C-1D8D-4DA9-11002D28F8B0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2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4" name="Google Shape;293;p29">
              <a:extLst>
                <a:ext uri="{FF2B5EF4-FFF2-40B4-BE49-F238E27FC236}">
                  <a16:creationId xmlns:a16="http://schemas.microsoft.com/office/drawing/2014/main" id="{CA16EFD3-4699-E63B-3AFA-F336181C3FE1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2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5</a:t>
              </a:r>
            </a:p>
          </p:txBody>
        </p:sp>
      </p:grpSp>
      <p:sp>
        <p:nvSpPr>
          <p:cNvPr id="15" name="ZoneTexte 14">
            <a:extLst>
              <a:ext uri="{FF2B5EF4-FFF2-40B4-BE49-F238E27FC236}">
                <a16:creationId xmlns:a16="http://schemas.microsoft.com/office/drawing/2014/main" id="{28CC4081-55C0-4E52-E38D-833BCCE62650}"/>
              </a:ext>
            </a:extLst>
          </p:cNvPr>
          <p:cNvSpPr txBox="1"/>
          <p:nvPr/>
        </p:nvSpPr>
        <p:spPr>
          <a:xfrm>
            <a:off x="2504248" y="5479738"/>
            <a:ext cx="86174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34290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solidFill>
                  <a:schemeClr val="bg2">
                    <a:lumMod val="50000"/>
                  </a:schemeClr>
                </a:solidFill>
              </a:rPr>
              <a:t>Étudier l’effet de la dilution sur le pH d’une solution acide ou basique</a:t>
            </a:r>
            <a:endParaRPr lang="fr-BE" sz="20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93491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481F5F20-9135-FBCB-6ACE-1A33EA3271CB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vos livrets page 53.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BE818E7-06DD-7E78-F496-089B5BC74F7B}"/>
              </a:ext>
            </a:extLst>
          </p:cNvPr>
          <p:cNvSpPr txBox="1"/>
          <p:nvPr/>
        </p:nvSpPr>
        <p:spPr>
          <a:xfrm>
            <a:off x="198332" y="54044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assez de temps.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F3D11F1-474C-3D4C-2C47-3BD1C96FDD0C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A6C9AC64-A793-F81E-B67C-F53FF1717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F1BD66A4-6C31-D11F-6B8E-505FD31EA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1AE4C461-1D53-A9F6-B765-E7EB9E59B7A4}"/>
              </a:ext>
            </a:extLst>
          </p:cNvPr>
          <p:cNvGrpSpPr/>
          <p:nvPr/>
        </p:nvGrpSpPr>
        <p:grpSpPr>
          <a:xfrm>
            <a:off x="979586" y="1226990"/>
            <a:ext cx="10016850" cy="5452484"/>
            <a:chOff x="979586" y="1226990"/>
            <a:chExt cx="10016850" cy="5452484"/>
          </a:xfrm>
        </p:grpSpPr>
        <p:pic>
          <p:nvPicPr>
            <p:cNvPr id="9" name="Image 8" descr="Une image contenant texte, capture d’écran, logiciel, Police&#10;&#10;Le contenu généré par l’IA peut être incorrect.">
              <a:extLst>
                <a:ext uri="{FF2B5EF4-FFF2-40B4-BE49-F238E27FC236}">
                  <a16:creationId xmlns:a16="http://schemas.microsoft.com/office/drawing/2014/main" id="{E5D5926A-82BB-E2D4-E01A-7A9B8F5B13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11747"/>
            <a:stretch>
              <a:fillRect/>
            </a:stretch>
          </p:blipFill>
          <p:spPr>
            <a:xfrm>
              <a:off x="979586" y="1226990"/>
              <a:ext cx="10016850" cy="5452484"/>
            </a:xfrm>
            <a:prstGeom prst="rect">
              <a:avLst/>
            </a:prstGeom>
          </p:spPr>
        </p:pic>
        <p:pic>
          <p:nvPicPr>
            <p:cNvPr id="11" name="Image 10" descr="Une image contenant texte, Police, capture d’écran, logo&#10;&#10;Le contenu généré par l’IA peut être incorrect.">
              <a:extLst>
                <a:ext uri="{FF2B5EF4-FFF2-40B4-BE49-F238E27FC236}">
                  <a16:creationId xmlns:a16="http://schemas.microsoft.com/office/drawing/2014/main" id="{CEAD5B19-AFB7-D03F-ACAC-BFF2344E02F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r="2505"/>
            <a:stretch>
              <a:fillRect/>
            </a:stretch>
          </p:blipFill>
          <p:spPr>
            <a:xfrm>
              <a:off x="7038226" y="1226990"/>
              <a:ext cx="3834426" cy="17060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les corrige.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3304A-65B7-1481-CB53-AD7595FB43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5E5F6B8B-0EDA-6816-B4DB-46B05766495C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CC937BCC-78A3-7974-1122-751F2B806AF3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8BE4C9B2-1060-3B5E-62F1-5A81E079E616}"/>
              </a:ext>
            </a:extLst>
          </p:cNvPr>
          <p:cNvSpPr txBox="1"/>
          <p:nvPr/>
        </p:nvSpPr>
        <p:spPr>
          <a:xfrm>
            <a:off x="198332" y="54044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assez de temps.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F95B8A7-9F49-5F15-292E-CE7EB7ECD152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BF45D9A7-795A-11C8-32EC-9EE027E07C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5452C3AD-72A3-596B-C79D-B61DF7AF532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BB967A88-C357-6717-CBBD-3D9CFDAC8B4C}"/>
              </a:ext>
            </a:extLst>
          </p:cNvPr>
          <p:cNvGrpSpPr/>
          <p:nvPr/>
        </p:nvGrpSpPr>
        <p:grpSpPr>
          <a:xfrm>
            <a:off x="198333" y="922191"/>
            <a:ext cx="11587268" cy="5757283"/>
            <a:chOff x="979586" y="1226990"/>
            <a:chExt cx="10016850" cy="5452484"/>
          </a:xfrm>
        </p:grpSpPr>
        <p:pic>
          <p:nvPicPr>
            <p:cNvPr id="8" name="Image 7" descr="Une image contenant texte, capture d’écran, logiciel, Police&#10;&#10;Le contenu généré par l’IA peut être incorrect.">
              <a:extLst>
                <a:ext uri="{FF2B5EF4-FFF2-40B4-BE49-F238E27FC236}">
                  <a16:creationId xmlns:a16="http://schemas.microsoft.com/office/drawing/2014/main" id="{BDCF1079-7F56-92B8-EC87-1BE309FA33A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11747"/>
            <a:stretch>
              <a:fillRect/>
            </a:stretch>
          </p:blipFill>
          <p:spPr>
            <a:xfrm>
              <a:off x="979586" y="1226990"/>
              <a:ext cx="10016850" cy="5452484"/>
            </a:xfrm>
            <a:prstGeom prst="rect">
              <a:avLst/>
            </a:prstGeom>
          </p:spPr>
        </p:pic>
        <p:pic>
          <p:nvPicPr>
            <p:cNvPr id="9" name="Image 8" descr="Une image contenant texte, Police, capture d’écran, logo&#10;&#10;Le contenu généré par l’IA peut être incorrect.">
              <a:extLst>
                <a:ext uri="{FF2B5EF4-FFF2-40B4-BE49-F238E27FC236}">
                  <a16:creationId xmlns:a16="http://schemas.microsoft.com/office/drawing/2014/main" id="{CBF0FB56-2CE7-3531-81BF-7688B4DD8FB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r="2505"/>
            <a:stretch>
              <a:fillRect/>
            </a:stretch>
          </p:blipFill>
          <p:spPr>
            <a:xfrm>
              <a:off x="7038226" y="1226990"/>
              <a:ext cx="3834426" cy="1706015"/>
            </a:xfrm>
            <a:prstGeom prst="rect">
              <a:avLst/>
            </a:prstGeom>
          </p:spPr>
        </p:pic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78BB8A47-9DC8-B2AF-76A9-CF08E21FE278}"/>
              </a:ext>
            </a:extLst>
          </p:cNvPr>
          <p:cNvSpPr txBox="1"/>
          <p:nvPr/>
        </p:nvSpPr>
        <p:spPr>
          <a:xfrm>
            <a:off x="1833838" y="2403927"/>
            <a:ext cx="26229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Favoriser l’incendie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0D9E663-0C47-3791-0CC4-4DF15F22D0B7}"/>
              </a:ext>
            </a:extLst>
          </p:cNvPr>
          <p:cNvSpPr txBox="1"/>
          <p:nvPr/>
        </p:nvSpPr>
        <p:spPr>
          <a:xfrm>
            <a:off x="1797420" y="2763397"/>
            <a:ext cx="49386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Provoquer des brûlures de la peau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2EB89B7-E1DD-CED4-6E24-86FF24C0A01E}"/>
              </a:ext>
            </a:extLst>
          </p:cNvPr>
          <p:cNvSpPr txBox="1"/>
          <p:nvPr/>
        </p:nvSpPr>
        <p:spPr>
          <a:xfrm>
            <a:off x="3849741" y="4896997"/>
            <a:ext cx="31708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Brûlures de la peau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F3D3FD9-2EAB-5880-C6F3-D5C09E96222B}"/>
              </a:ext>
            </a:extLst>
          </p:cNvPr>
          <p:cNvSpPr txBox="1"/>
          <p:nvPr/>
        </p:nvSpPr>
        <p:spPr>
          <a:xfrm>
            <a:off x="8188440" y="4896997"/>
            <a:ext cx="26229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Favoriser l’incendie 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A40A1A6-95B7-5DEE-E19B-67A5FFA4F1EF}"/>
              </a:ext>
            </a:extLst>
          </p:cNvPr>
          <p:cNvSpPr txBox="1"/>
          <p:nvPr/>
        </p:nvSpPr>
        <p:spPr>
          <a:xfrm>
            <a:off x="1408776" y="5732504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Porter des gants et des lunettes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3F06D1C-C0FD-14A2-4AA0-0DDBBF969BAC}"/>
              </a:ext>
            </a:extLst>
          </p:cNvPr>
          <p:cNvSpPr txBox="1"/>
          <p:nvPr/>
        </p:nvSpPr>
        <p:spPr>
          <a:xfrm>
            <a:off x="1320800" y="6090359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Ne pas mélanger avec des produits inflammables</a:t>
            </a:r>
          </a:p>
        </p:txBody>
      </p:sp>
    </p:spTree>
    <p:extLst>
      <p:ext uri="{BB962C8B-B14F-4D97-AF65-F5344CB8AC3E}">
        <p14:creationId xmlns:p14="http://schemas.microsoft.com/office/powerpoint/2010/main" val="1186709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4" grpId="0"/>
      <p:bldP spid="17" grpId="0"/>
      <p:bldP spid="19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0F3D98-561C-1FF3-A86A-6843C4918C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70D92C7-57F5-2A95-1D82-D6FD39DBE786}"/>
              </a:ext>
            </a:extLst>
          </p:cNvPr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9EBEE78-7CF7-7F2C-74C5-C4813FA7C161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8A30A28-C933-FDD2-F90C-4018DE25605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B22BF9D-8A1A-8945-ED50-9A15A341C552}"/>
              </a:ext>
            </a:extLst>
          </p:cNvPr>
          <p:cNvGrpSpPr/>
          <p:nvPr/>
        </p:nvGrpSpPr>
        <p:grpSpPr>
          <a:xfrm>
            <a:off x="8796759" y="4917801"/>
            <a:ext cx="2425143" cy="936371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CEA17284-8560-DC35-AF50-634BB12F621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21AD9397-EFED-A598-B213-8BCAFEA6ACB3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Arial"/>
                </a:rPr>
                <a:t>3 min</a:t>
              </a: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9EB4810E-6F53-B9EA-FA65-29D19AE70920}"/>
              </a:ext>
            </a:extLst>
          </p:cNvPr>
          <p:cNvSpPr txBox="1"/>
          <p:nvPr/>
        </p:nvSpPr>
        <p:spPr>
          <a:xfrm>
            <a:off x="3001618" y="3570099"/>
            <a:ext cx="700708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Clôture</a:t>
            </a: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 de la séance</a:t>
            </a: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796F63DB-5C1B-7547-7902-BB32816368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382" y="1611925"/>
            <a:ext cx="1893557" cy="1893557"/>
          </a:xfrm>
          <a:prstGeom prst="rect">
            <a:avLst/>
          </a:prstGeom>
        </p:spPr>
      </p:pic>
      <p:sp>
        <p:nvSpPr>
          <p:cNvPr id="8" name="Bulle narrative : rectangle à coins arrondis 7">
            <a:extLst>
              <a:ext uri="{FF2B5EF4-FFF2-40B4-BE49-F238E27FC236}">
                <a16:creationId xmlns:a16="http://schemas.microsoft.com/office/drawing/2014/main" id="{AC27BB1F-2C5B-27F0-0E16-2A110A8A71CE}"/>
              </a:ext>
            </a:extLst>
          </p:cNvPr>
          <p:cNvSpPr/>
          <p:nvPr/>
        </p:nvSpPr>
        <p:spPr>
          <a:xfrm>
            <a:off x="6882694" y="1468799"/>
            <a:ext cx="2547282" cy="671983"/>
          </a:xfrm>
          <a:prstGeom prst="wedgeRoundRectCallout">
            <a:avLst>
              <a:gd name="adj1" fmla="val -73611"/>
              <a:gd name="adj2" fmla="val 43944"/>
              <a:gd name="adj3" fmla="val 16667"/>
            </a:avLst>
          </a:prstGeom>
          <a:solidFill>
            <a:srgbClr val="FFC0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eestyle Script" panose="030804020302050B0404" pitchFamily="66" charset="0"/>
                <a:ea typeface="+mn-ea"/>
                <a:cs typeface="Arial" panose="020B0604020202020204" pitchFamily="34" charset="0"/>
              </a:rPr>
              <a:t>C’est la fin de la séance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Freestyle Script" panose="030804020302050B04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435590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  <a:br>
              <a:rPr lang="fr-FR" dirty="0"/>
            </a:b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AADB2A-24DC-0A36-4ADB-71D2C2E4E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936F623-E264-1D28-AA33-50959B0BE467}"/>
              </a:ext>
            </a:extLst>
          </p:cNvPr>
          <p:cNvSpPr/>
          <p:nvPr/>
        </p:nvSpPr>
        <p:spPr>
          <a:xfrm>
            <a:off x="852805" y="255666"/>
            <a:ext cx="10324003" cy="63056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 algn="just">
              <a:spcAft>
                <a:spcPts val="400"/>
              </a:spcAft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Nous avons donc appris à 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identifier les dangers des acides et des bases à partir des pictogrammes et aussi comment se protéger contre ces dangers.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C6D631A-1A4D-4622-6CC5-AB5E198609E5}"/>
              </a:ext>
            </a:extLst>
          </p:cNvPr>
          <p:cNvSpPr txBox="1"/>
          <p:nvPr/>
        </p:nvSpPr>
        <p:spPr>
          <a:xfrm>
            <a:off x="11757947" y="71000"/>
            <a:ext cx="365440" cy="369332"/>
          </a:xfrm>
          <a:prstGeom prst="rect">
            <a:avLst/>
          </a:prstGeom>
          <a:solidFill>
            <a:srgbClr val="F7C475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oneTexte 3"/>
          <p:cNvSpPr txBox="1"/>
          <p:nvPr/>
        </p:nvSpPr>
        <p:spPr>
          <a:xfrm>
            <a:off x="1671758" y="2748992"/>
            <a:ext cx="9636322" cy="76111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altLang="fr-FR" b="1" dirty="0">
                <a:solidFill>
                  <a:srgbClr val="FF0000"/>
                </a:solidFill>
                <a:latin typeface="Calibri" panose="020F0502020204030204"/>
              </a:rPr>
              <a:t>Identifier </a:t>
            </a:r>
            <a:r>
              <a:rPr lang="fr-FR" altLang="fr-FR" b="1" dirty="0">
                <a:latin typeface="Calibri" panose="020F0502020204030204"/>
              </a:rPr>
              <a:t>les dangers des acides et des bases à partir des pictogrammes.</a:t>
            </a:r>
            <a:endParaRPr lang="fr-FR" altLang="fr-FR" b="1" dirty="0"/>
          </a:p>
        </p:txBody>
      </p:sp>
      <p:sp>
        <p:nvSpPr>
          <p:cNvPr id="3" name="Google Shape;2054;p38">
            <a:extLst>
              <a:ext uri="{FF2B5EF4-FFF2-40B4-BE49-F238E27FC236}">
                <a16:creationId xmlns:a16="http://schemas.microsoft.com/office/drawing/2014/main" id="{44B99C9C-F7CE-9253-82BF-E93289A40E43}"/>
              </a:ext>
            </a:extLst>
          </p:cNvPr>
          <p:cNvSpPr/>
          <p:nvPr/>
        </p:nvSpPr>
        <p:spPr>
          <a:xfrm>
            <a:off x="766233" y="2599267"/>
            <a:ext cx="10659534" cy="1060567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pic>
        <p:nvPicPr>
          <p:cNvPr id="4" name="Image 23">
            <a:extLst>
              <a:ext uri="{FF2B5EF4-FFF2-40B4-BE49-F238E27FC236}">
                <a16:creationId xmlns:a16="http://schemas.microsoft.com/office/drawing/2014/main" id="{E7E4EF36-232C-1AFE-0FD7-FF5AE0D7F2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233" y="2392623"/>
            <a:ext cx="805544" cy="805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37191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D8749A-D4B1-CB32-547C-7DD336F2F1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8">
            <a:extLst>
              <a:ext uri="{FF2B5EF4-FFF2-40B4-BE49-F238E27FC236}">
                <a16:creationId xmlns:a16="http://schemas.microsoft.com/office/drawing/2014/main" id="{F1909B99-F462-79FF-F295-A58B59D257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8EA55F3-E268-51CA-C019-738A7B948CDC}"/>
              </a:ext>
            </a:extLst>
          </p:cNvPr>
          <p:cNvSpPr/>
          <p:nvPr/>
        </p:nvSpPr>
        <p:spPr>
          <a:xfrm>
            <a:off x="852805" y="255666"/>
            <a:ext cx="10324003" cy="36933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 algn="just">
              <a:spcAft>
                <a:spcPts val="400"/>
              </a:spcAft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Pour réviser à la maison, voici le bilan de cette séance.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C1D4351-5BC3-59E0-7DE8-6F5CE622ECD4}"/>
              </a:ext>
            </a:extLst>
          </p:cNvPr>
          <p:cNvSpPr txBox="1"/>
          <p:nvPr/>
        </p:nvSpPr>
        <p:spPr>
          <a:xfrm>
            <a:off x="11757947" y="71000"/>
            <a:ext cx="365440" cy="369332"/>
          </a:xfrm>
          <a:prstGeom prst="rect">
            <a:avLst/>
          </a:prstGeom>
          <a:solidFill>
            <a:srgbClr val="F7C475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B0D17A4-D47C-DFA9-8DEA-404011882F56}"/>
              </a:ext>
            </a:extLst>
          </p:cNvPr>
          <p:cNvSpPr/>
          <p:nvPr/>
        </p:nvSpPr>
        <p:spPr>
          <a:xfrm>
            <a:off x="251333" y="3777343"/>
            <a:ext cx="1210004" cy="254742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fr-FR" sz="2800" dirty="0"/>
              <a:t>précautions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9D306DF-EE7B-97CB-61EF-309BDD657E02}"/>
              </a:ext>
            </a:extLst>
          </p:cNvPr>
          <p:cNvSpPr/>
          <p:nvPr/>
        </p:nvSpPr>
        <p:spPr>
          <a:xfrm>
            <a:off x="251333" y="1300154"/>
            <a:ext cx="1210004" cy="229616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fr-FR" sz="2800" dirty="0"/>
              <a:t>Dangers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CE5760D-B9BC-CF9B-21A1-D4AF8B64EB09}"/>
              </a:ext>
            </a:extLst>
          </p:cNvPr>
          <p:cNvSpPr/>
          <p:nvPr/>
        </p:nvSpPr>
        <p:spPr>
          <a:xfrm>
            <a:off x="1666240" y="3777343"/>
            <a:ext cx="9916160" cy="2547423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400" dirty="0">
                <a:solidFill>
                  <a:schemeClr val="tx1"/>
                </a:solidFill>
              </a:rPr>
              <a:t>Tu ne rejettes pas le produit dans l’eau ni dans la nature.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400" dirty="0">
                <a:solidFill>
                  <a:schemeClr val="tx1"/>
                </a:solidFill>
              </a:rPr>
              <a:t>Tu évites les chocs, la chaleur et les flammes.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400" dirty="0">
                <a:solidFill>
                  <a:schemeClr val="tx1"/>
                </a:solidFill>
              </a:rPr>
              <a:t>Tu tiens le produit loin de toute flamme ou étincelle.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400" dirty="0">
                <a:solidFill>
                  <a:schemeClr val="tx1"/>
                </a:solidFill>
              </a:rPr>
              <a:t>Tu ne mélanges pas le produit avec des substances inflammables.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400" dirty="0">
                <a:solidFill>
                  <a:schemeClr val="tx1"/>
                </a:solidFill>
              </a:rPr>
              <a:t>Tu portes des gants et tu évites le contact avec la peau.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400" dirty="0">
                <a:solidFill>
                  <a:schemeClr val="tx1"/>
                </a:solidFill>
              </a:rPr>
              <a:t>Tu ne l’inhales pas et tu ne l’ingères pas.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400" dirty="0">
                <a:solidFill>
                  <a:schemeClr val="tx1"/>
                </a:solidFill>
              </a:rPr>
              <a:t>Tu évites le contact avec les yeux et la peau.</a:t>
            </a:r>
          </a:p>
        </p:txBody>
      </p:sp>
      <p:pic>
        <p:nvPicPr>
          <p:cNvPr id="21" name="Image 20" descr="Une image contenant Police, capture d’écran, ligne, Graphique&#10;&#10;Le contenu généré par l’IA peut être incorrect.">
            <a:extLst>
              <a:ext uri="{FF2B5EF4-FFF2-40B4-BE49-F238E27FC236}">
                <a16:creationId xmlns:a16="http://schemas.microsoft.com/office/drawing/2014/main" id="{9526F54D-10DC-39E5-9710-42B16FECF4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562" y="1368422"/>
            <a:ext cx="9916160" cy="2159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933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66B20448-1E32-4CF6-962F-549A6F86DF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19576" y="226150"/>
            <a:ext cx="10160000" cy="471487"/>
          </a:xfrm>
        </p:spPr>
        <p:txBody>
          <a:bodyPr>
            <a:norm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rPr>
              <a:t>Voici aussi le lexique à utiliser pour résoudre une tâche similaire. </a:t>
            </a:r>
          </a:p>
        </p:txBody>
      </p:sp>
      <p:grpSp>
        <p:nvGrpSpPr>
          <p:cNvPr id="18" name="Groupe 71"/>
          <p:cNvGrpSpPr/>
          <p:nvPr/>
        </p:nvGrpSpPr>
        <p:grpSpPr>
          <a:xfrm>
            <a:off x="294592" y="1127975"/>
            <a:ext cx="11463355" cy="5005489"/>
            <a:chOff x="380712" y="1645615"/>
            <a:chExt cx="11463355" cy="4973127"/>
          </a:xfrm>
        </p:grpSpPr>
        <p:sp>
          <p:nvSpPr>
            <p:cNvPr id="19" name="Rectangle 18"/>
            <p:cNvSpPr/>
            <p:nvPr/>
          </p:nvSpPr>
          <p:spPr>
            <a:xfrm>
              <a:off x="380712" y="2087382"/>
              <a:ext cx="11428467" cy="4531360"/>
            </a:xfrm>
            <a:prstGeom prst="rect">
              <a:avLst/>
            </a:prstGeom>
            <a:solidFill>
              <a:srgbClr val="FFFFFF">
                <a:lumMod val="95000"/>
              </a:srgbClr>
            </a:solidFill>
            <a:ln w="25400" cap="flat" cmpd="sng" algn="ctr">
              <a:solidFill>
                <a:srgbClr val="0097A7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Rectangle à coins arrondis 2"/>
            <p:cNvSpPr/>
            <p:nvPr/>
          </p:nvSpPr>
          <p:spPr>
            <a:xfrm>
              <a:off x="4673600" y="2922668"/>
              <a:ext cx="2702560" cy="1716575"/>
            </a:xfrm>
            <a:prstGeom prst="roundRect">
              <a:avLst/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FC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Identifier les dangers des acides et des bases</a:t>
              </a:r>
            </a:p>
          </p:txBody>
        </p:sp>
        <p:sp>
          <p:nvSpPr>
            <p:cNvPr id="21" name="Rectangle à coins arrondis 17"/>
            <p:cNvSpPr/>
            <p:nvPr/>
          </p:nvSpPr>
          <p:spPr>
            <a:xfrm>
              <a:off x="1003405" y="2853580"/>
              <a:ext cx="2216165" cy="1400426"/>
            </a:xfrm>
            <a:prstGeom prst="roundRect">
              <a:avLst>
                <a:gd name="adj" fmla="val 8096"/>
              </a:avLst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FC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ZoneTexte 3"/>
            <p:cNvSpPr txBox="1"/>
            <p:nvPr/>
          </p:nvSpPr>
          <p:spPr>
            <a:xfrm>
              <a:off x="4881880" y="2610818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Ma tâche</a:t>
              </a:r>
            </a:p>
          </p:txBody>
        </p:sp>
        <p:sp>
          <p:nvSpPr>
            <p:cNvPr id="24" name="Rectangle à coins arrondis 24"/>
            <p:cNvSpPr/>
            <p:nvPr/>
          </p:nvSpPr>
          <p:spPr>
            <a:xfrm>
              <a:off x="8432608" y="2582505"/>
              <a:ext cx="2430737" cy="2321136"/>
            </a:xfrm>
            <a:prstGeom prst="roundRect">
              <a:avLst/>
            </a:prstGeom>
            <a:solidFill>
              <a:srgbClr val="0097A7">
                <a:alpha val="30000"/>
              </a:srgbClr>
            </a:solidFill>
            <a:ln w="25400" cap="flat" cmpd="sng" algn="ctr">
              <a:solidFill>
                <a:srgbClr val="0097A7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ZoneTexte 27"/>
            <p:cNvSpPr txBox="1"/>
            <p:nvPr/>
          </p:nvSpPr>
          <p:spPr>
            <a:xfrm>
              <a:off x="8577345" y="2290638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Verbes de consigne</a:t>
              </a:r>
            </a:p>
          </p:txBody>
        </p:sp>
        <p:sp>
          <p:nvSpPr>
            <p:cNvPr id="26" name="Rectangle à coins arrondis 28"/>
            <p:cNvSpPr/>
            <p:nvPr/>
          </p:nvSpPr>
          <p:spPr>
            <a:xfrm>
              <a:off x="573561" y="5674626"/>
              <a:ext cx="10049335" cy="732996"/>
            </a:xfrm>
            <a:prstGeom prst="roundRect">
              <a:avLst/>
            </a:prstGeom>
            <a:solidFill>
              <a:srgbClr val="4285F4">
                <a:lumMod val="20000"/>
                <a:lumOff val="80000"/>
              </a:srgbClr>
            </a:solidFill>
            <a:ln w="25400" cap="flat" cmpd="sng" algn="ctr">
              <a:solidFill>
                <a:srgbClr val="4285F4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" name="ZoneTexte 29"/>
            <p:cNvSpPr txBox="1"/>
            <p:nvPr/>
          </p:nvSpPr>
          <p:spPr>
            <a:xfrm>
              <a:off x="3678369" y="5284936"/>
              <a:ext cx="2407021" cy="3057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Structure pour répondre</a:t>
              </a:r>
            </a:p>
          </p:txBody>
        </p:sp>
        <p:cxnSp>
          <p:nvCxnSpPr>
            <p:cNvPr id="28" name="Connecteur en angle 5"/>
            <p:cNvCxnSpPr>
              <a:cxnSpLocks/>
              <a:stCxn id="21" idx="3"/>
              <a:endCxn id="20" idx="1"/>
            </p:cNvCxnSpPr>
            <p:nvPr/>
          </p:nvCxnSpPr>
          <p:spPr>
            <a:xfrm>
              <a:off x="3219570" y="3553794"/>
              <a:ext cx="1454030" cy="227162"/>
            </a:xfrm>
            <a:prstGeom prst="bentConnector3">
              <a:avLst/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29" name="ZoneTexte 9"/>
            <p:cNvSpPr txBox="1"/>
            <p:nvPr/>
          </p:nvSpPr>
          <p:spPr>
            <a:xfrm>
              <a:off x="1035346" y="2860166"/>
              <a:ext cx="2152283" cy="13363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82563" marR="0" lvl="0" indent="-182563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Pictogramme </a:t>
              </a:r>
            </a:p>
            <a:p>
              <a:pPr marL="182563" marR="0" lvl="0" indent="-182563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Dangers </a:t>
              </a:r>
            </a:p>
            <a:p>
              <a:pPr marL="182563" marR="0" lvl="0" indent="-182563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Précautions  </a:t>
              </a:r>
              <a:endPara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182563" marR="0" lvl="0" indent="-182563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" name="ZoneTexte 32"/>
            <p:cNvSpPr txBox="1"/>
            <p:nvPr/>
          </p:nvSpPr>
          <p:spPr>
            <a:xfrm>
              <a:off x="8755620" y="2764707"/>
              <a:ext cx="1843091" cy="19785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r-FR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Identifier 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Repérer </a:t>
              </a:r>
              <a:endPara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285750" marR="0" lvl="0" indent="-28575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Inhaler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Protéger 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Manipuler   </a:t>
              </a:r>
            </a:p>
            <a:p>
              <a:pPr marR="0" lvl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 </a:t>
              </a:r>
              <a:endPara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cxnSp>
          <p:nvCxnSpPr>
            <p:cNvPr id="34" name="Connecteur en angle 39"/>
            <p:cNvCxnSpPr>
              <a:cxnSpLocks/>
              <a:stCxn id="20" idx="3"/>
            </p:cNvCxnSpPr>
            <p:nvPr/>
          </p:nvCxnSpPr>
          <p:spPr>
            <a:xfrm flipV="1">
              <a:off x="7376160" y="3337386"/>
              <a:ext cx="1056448" cy="443570"/>
            </a:xfrm>
            <a:prstGeom prst="bentConnector3">
              <a:avLst>
                <a:gd name="adj1" fmla="val 50000"/>
              </a:avLst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cxnSp>
          <p:nvCxnSpPr>
            <p:cNvPr id="37" name="Connecteur en angle 44"/>
            <p:cNvCxnSpPr>
              <a:cxnSpLocks/>
            </p:cNvCxnSpPr>
            <p:nvPr/>
          </p:nvCxnSpPr>
          <p:spPr>
            <a:xfrm rot="5400000">
              <a:off x="5489813" y="5139565"/>
              <a:ext cx="1070139" cy="4"/>
            </a:xfrm>
            <a:prstGeom prst="bentConnector3">
              <a:avLst>
                <a:gd name="adj1" fmla="val 50000"/>
              </a:avLst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42" name="Rectangle 41"/>
            <p:cNvSpPr/>
            <p:nvPr/>
          </p:nvSpPr>
          <p:spPr>
            <a:xfrm>
              <a:off x="415600" y="1645615"/>
              <a:ext cx="11428467" cy="344835"/>
            </a:xfrm>
            <a:prstGeom prst="rect">
              <a:avLst/>
            </a:prstGeom>
            <a:solidFill>
              <a:srgbClr val="0097A7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MA CARTE LEXICALE</a:t>
              </a:r>
              <a:endPara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8" name="ZoneTexte 20">
            <a:extLst>
              <a:ext uri="{FF2B5EF4-FFF2-40B4-BE49-F238E27FC236}">
                <a16:creationId xmlns:a16="http://schemas.microsoft.com/office/drawing/2014/main" id="{E8AA5182-2622-917E-6171-4E8B307C6789}"/>
              </a:ext>
            </a:extLst>
          </p:cNvPr>
          <p:cNvSpPr txBox="1"/>
          <p:nvPr/>
        </p:nvSpPr>
        <p:spPr>
          <a:xfrm>
            <a:off x="725146" y="1978524"/>
            <a:ext cx="2286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Termes thématiques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B067B24F-126B-687F-2317-097CD819CE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6916C35-6CCA-4DA0-3EF8-FDB70C10BE3E}"/>
              </a:ext>
            </a:extLst>
          </p:cNvPr>
          <p:cNvSpPr txBox="1"/>
          <p:nvPr/>
        </p:nvSpPr>
        <p:spPr>
          <a:xfrm>
            <a:off x="11757947" y="71000"/>
            <a:ext cx="365440" cy="369332"/>
          </a:xfrm>
          <a:prstGeom prst="rect">
            <a:avLst/>
          </a:prstGeom>
          <a:solidFill>
            <a:srgbClr val="F7C475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D90B6F8-3649-D473-4E75-1CA7D0D653A4}"/>
              </a:ext>
            </a:extLst>
          </p:cNvPr>
          <p:cNvSpPr txBox="1"/>
          <p:nvPr/>
        </p:nvSpPr>
        <p:spPr>
          <a:xfrm>
            <a:off x="554962" y="5319200"/>
            <a:ext cx="99576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prstClr val="black"/>
                </a:solidFill>
                <a:latin typeface="ArialMT-Light"/>
              </a:rPr>
              <a:t>Pour se protéger de l’utilisation ………………………., porter des gants et des lunettes.</a:t>
            </a:r>
          </a:p>
        </p:txBody>
      </p:sp>
    </p:spTree>
    <p:extLst>
      <p:ext uri="{BB962C8B-B14F-4D97-AF65-F5344CB8AC3E}">
        <p14:creationId xmlns:p14="http://schemas.microsoft.com/office/powerpoint/2010/main" val="427238982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sX0" fmla="*/ 0 w 1466850"/>
              <a:gd name="csY0" fmla="*/ 0 h 1524000"/>
              <a:gd name="csX1" fmla="*/ 474281 w 1466850"/>
              <a:gd name="csY1" fmla="*/ 0 h 1524000"/>
              <a:gd name="csX2" fmla="*/ 948563 w 1466850"/>
              <a:gd name="csY2" fmla="*/ 0 h 1524000"/>
              <a:gd name="csX3" fmla="*/ 1466850 w 1466850"/>
              <a:gd name="csY3" fmla="*/ 0 h 1524000"/>
              <a:gd name="csX4" fmla="*/ 1466850 w 1466850"/>
              <a:gd name="csY4" fmla="*/ 462280 h 1524000"/>
              <a:gd name="csX5" fmla="*/ 1466850 w 1466850"/>
              <a:gd name="csY5" fmla="*/ 1000760 h 1524000"/>
              <a:gd name="csX6" fmla="*/ 1466850 w 1466850"/>
              <a:gd name="csY6" fmla="*/ 1524000 h 1524000"/>
              <a:gd name="csX7" fmla="*/ 948563 w 1466850"/>
              <a:gd name="csY7" fmla="*/ 1524000 h 1524000"/>
              <a:gd name="csX8" fmla="*/ 444945 w 1466850"/>
              <a:gd name="csY8" fmla="*/ 1524000 h 1524000"/>
              <a:gd name="csX9" fmla="*/ 0 w 1466850"/>
              <a:gd name="csY9" fmla="*/ 1524000 h 1524000"/>
              <a:gd name="csX10" fmla="*/ 0 w 1466850"/>
              <a:gd name="csY10" fmla="*/ 1061720 h 1524000"/>
              <a:gd name="csX11" fmla="*/ 0 w 1466850"/>
              <a:gd name="csY11" fmla="*/ 523240 h 1524000"/>
              <a:gd name="csX12" fmla="*/ 0 w 1466850"/>
              <a:gd name="csY12" fmla="*/ 0 h 1524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748876-311E-02ED-FD3F-E34C0B566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8">
            <a:extLst>
              <a:ext uri="{FF2B5EF4-FFF2-40B4-BE49-F238E27FC236}">
                <a16:creationId xmlns:a16="http://schemas.microsoft.com/office/drawing/2014/main" id="{DD40BFED-150F-4AE9-6F25-418297BE17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31AE9DC-A86F-BB68-0610-1FA25E727948}"/>
              </a:ext>
            </a:extLst>
          </p:cNvPr>
          <p:cNvSpPr/>
          <p:nvPr/>
        </p:nvSpPr>
        <p:spPr>
          <a:xfrm>
            <a:off x="852805" y="255666"/>
            <a:ext cx="10324003" cy="36933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 algn="just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Voici les exercices à faire à la maison.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711F84A-A120-91AD-442C-A407CCCC1BDA}"/>
              </a:ext>
            </a:extLst>
          </p:cNvPr>
          <p:cNvSpPr txBox="1"/>
          <p:nvPr/>
        </p:nvSpPr>
        <p:spPr>
          <a:xfrm>
            <a:off x="11757947" y="71000"/>
            <a:ext cx="365440" cy="369332"/>
          </a:xfrm>
          <a:prstGeom prst="rect">
            <a:avLst/>
          </a:prstGeom>
          <a:solidFill>
            <a:srgbClr val="F7C475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oneTexte 1">
            <a:extLst>
              <a:ext uri="{FF2B5EF4-FFF2-40B4-BE49-F238E27FC236}">
                <a16:creationId xmlns:a16="http://schemas.microsoft.com/office/drawing/2014/main" id="{6D7FBE0E-F04D-65D9-A814-36C1FF4D3FEB}"/>
              </a:ext>
            </a:extLst>
          </p:cNvPr>
          <p:cNvSpPr txBox="1"/>
          <p:nvPr/>
        </p:nvSpPr>
        <p:spPr>
          <a:xfrm>
            <a:off x="2921060" y="3075057"/>
            <a:ext cx="40803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000" b="1" i="1" dirty="0">
                <a:solidFill>
                  <a:srgbClr val="EE0000"/>
                </a:solidFill>
              </a:rPr>
              <a:t>Exercice 4 page 59</a:t>
            </a:r>
          </a:p>
        </p:txBody>
      </p:sp>
      <p:sp>
        <p:nvSpPr>
          <p:cNvPr id="4" name="ZoneTexte 1">
            <a:extLst>
              <a:ext uri="{FF2B5EF4-FFF2-40B4-BE49-F238E27FC236}">
                <a16:creationId xmlns:a16="http://schemas.microsoft.com/office/drawing/2014/main" id="{0B7E90B4-C7A7-034D-094E-AAA5C28EE06C}"/>
              </a:ext>
            </a:extLst>
          </p:cNvPr>
          <p:cNvSpPr txBox="1"/>
          <p:nvPr/>
        </p:nvSpPr>
        <p:spPr>
          <a:xfrm>
            <a:off x="2921060" y="3782943"/>
            <a:ext cx="34390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000" b="1" i="1" dirty="0">
                <a:solidFill>
                  <a:srgbClr val="EE0000"/>
                </a:solidFill>
              </a:rPr>
              <a:t>Défis 6 page 62</a:t>
            </a:r>
          </a:p>
        </p:txBody>
      </p:sp>
    </p:spTree>
    <p:extLst>
      <p:ext uri="{BB962C8B-B14F-4D97-AF65-F5344CB8AC3E}">
        <p14:creationId xmlns:p14="http://schemas.microsoft.com/office/powerpoint/2010/main" val="2611543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1921E-E09C-D5E3-4E3F-433C5BFE2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8D307638-52F9-8271-EA15-684CB0DA0CBD}"/>
              </a:ext>
            </a:extLst>
          </p:cNvPr>
          <p:cNvSpPr txBox="1"/>
          <p:nvPr/>
        </p:nvSpPr>
        <p:spPr>
          <a:xfrm>
            <a:off x="1180081" y="169502"/>
            <a:ext cx="57287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0040C0"/>
                </a:solidFill>
              </a:rPr>
              <a:t>Orientations didactiques 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3B26B4E-F7A5-DF0C-DD8B-85EAFC002D7D}"/>
              </a:ext>
            </a:extLst>
          </p:cNvPr>
          <p:cNvSpPr/>
          <p:nvPr/>
        </p:nvSpPr>
        <p:spPr>
          <a:xfrm>
            <a:off x="584200" y="4694878"/>
            <a:ext cx="2011680" cy="1815648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77E65EF-9DEE-D84D-3396-BF756FE3FC1C}"/>
              </a:ext>
            </a:extLst>
          </p:cNvPr>
          <p:cNvSpPr txBox="1"/>
          <p:nvPr/>
        </p:nvSpPr>
        <p:spPr>
          <a:xfrm>
            <a:off x="725587" y="4992833"/>
            <a:ext cx="1728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Conceptions erronées</a:t>
            </a:r>
          </a:p>
          <a:p>
            <a:pPr algn="ctr"/>
            <a:r>
              <a:rPr lang="fr-FR" b="1" dirty="0">
                <a:solidFill>
                  <a:schemeClr val="bg1"/>
                </a:solidFill>
              </a:rPr>
              <a:t> des élèves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E3F2674-E41E-57D0-E3AF-9AAC68277F00}"/>
              </a:ext>
            </a:extLst>
          </p:cNvPr>
          <p:cNvSpPr/>
          <p:nvPr/>
        </p:nvSpPr>
        <p:spPr>
          <a:xfrm>
            <a:off x="2739136" y="4694880"/>
            <a:ext cx="9043416" cy="18156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6D3B898-6AE6-DDD9-CEE5-3ABA3E8F7AA0}"/>
              </a:ext>
            </a:extLst>
          </p:cNvPr>
          <p:cNvSpPr txBox="1"/>
          <p:nvPr/>
        </p:nvSpPr>
        <p:spPr>
          <a:xfrm>
            <a:off x="2816860" y="4885907"/>
            <a:ext cx="8887968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❌ « </a:t>
            </a:r>
            <a:r>
              <a:rPr lang="fr-FR" b="1" dirty="0"/>
              <a:t>Les pictogrammes servent seulement à décorer l’étiquette</a:t>
            </a:r>
            <a:r>
              <a:rPr lang="fr-FR" dirty="0"/>
              <a:t>»</a:t>
            </a:r>
          </a:p>
          <a:p>
            <a:r>
              <a:rPr lang="fr-FR" dirty="0"/>
              <a:t>➜ Mauvaise compréhension du rôle informatif et préventif des pictogrammes de sécurité.</a:t>
            </a:r>
          </a:p>
          <a:p>
            <a:r>
              <a:rPr lang="fr-FR" b="1" dirty="0"/>
              <a:t>❌ « Les bases ne sont pas dangereuses. »</a:t>
            </a:r>
          </a:p>
          <a:p>
            <a:r>
              <a:rPr lang="fr-FR" b="1" dirty="0"/>
              <a:t>➜ </a:t>
            </a:r>
            <a:r>
              <a:rPr lang="fr-FR" dirty="0"/>
              <a:t>Beaucoup d’élèves associent le danger uniquement aux acides.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F3CBCBCE-C8D9-61FD-9E74-A6DDA744DE15}"/>
              </a:ext>
            </a:extLst>
          </p:cNvPr>
          <p:cNvSpPr/>
          <p:nvPr/>
        </p:nvSpPr>
        <p:spPr>
          <a:xfrm>
            <a:off x="641966" y="927077"/>
            <a:ext cx="2011680" cy="1356661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F46CBD9-A4B1-5EF2-D836-8D8A06DBBE32}"/>
              </a:ext>
            </a:extLst>
          </p:cNvPr>
          <p:cNvSpPr txBox="1"/>
          <p:nvPr/>
        </p:nvSpPr>
        <p:spPr>
          <a:xfrm>
            <a:off x="783353" y="1403502"/>
            <a:ext cx="1728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Tâche à réussir 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5F74D0CF-00AF-8FCE-7A5C-63B6A2C12A28}"/>
              </a:ext>
            </a:extLst>
          </p:cNvPr>
          <p:cNvSpPr/>
          <p:nvPr/>
        </p:nvSpPr>
        <p:spPr>
          <a:xfrm>
            <a:off x="2761488" y="927078"/>
            <a:ext cx="8970264" cy="135666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FB07492A-4511-43BB-799D-8855D0A28491}"/>
              </a:ext>
            </a:extLst>
          </p:cNvPr>
          <p:cNvSpPr txBox="1"/>
          <p:nvPr/>
        </p:nvSpPr>
        <p:spPr>
          <a:xfrm>
            <a:off x="2853290" y="1055927"/>
            <a:ext cx="8653272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La tâche principale de cette séance est d’identifier les dangers liés à l’utilisation des acides et des bases, ainsi que de développer des valeurs de responsabilité, de prudence et de respect des règles de sécurité lors de leur manipulation.</a:t>
            </a:r>
          </a:p>
        </p:txBody>
      </p:sp>
      <p:pic>
        <p:nvPicPr>
          <p:cNvPr id="2" name="Picture 2" descr="Image générée">
            <a:extLst>
              <a:ext uri="{FF2B5EF4-FFF2-40B4-BE49-F238E27FC236}">
                <a16:creationId xmlns:a16="http://schemas.microsoft.com/office/drawing/2014/main" id="{AD3B74AD-F4DA-26B4-A286-27FA3088DA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79650E4-931E-2648-D896-6CCC78CB23BA}"/>
              </a:ext>
            </a:extLst>
          </p:cNvPr>
          <p:cNvSpPr/>
          <p:nvPr/>
        </p:nvSpPr>
        <p:spPr>
          <a:xfrm>
            <a:off x="648535" y="2523476"/>
            <a:ext cx="2011680" cy="1678727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2CE0C3A-811F-BF30-C460-5F74CB9D1B17}"/>
              </a:ext>
            </a:extLst>
          </p:cNvPr>
          <p:cNvSpPr txBox="1"/>
          <p:nvPr/>
        </p:nvSpPr>
        <p:spPr>
          <a:xfrm>
            <a:off x="789922" y="2999901"/>
            <a:ext cx="1728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Stratégies enseignées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573DEF3-5387-9832-C09E-82CBA50AC12D}"/>
              </a:ext>
            </a:extLst>
          </p:cNvPr>
          <p:cNvSpPr/>
          <p:nvPr/>
        </p:nvSpPr>
        <p:spPr>
          <a:xfrm>
            <a:off x="2768057" y="2523476"/>
            <a:ext cx="8970264" cy="167872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28755EA-5D11-A728-3A67-C712EAB33E89}"/>
              </a:ext>
            </a:extLst>
          </p:cNvPr>
          <p:cNvSpPr txBox="1"/>
          <p:nvPr/>
        </p:nvSpPr>
        <p:spPr>
          <a:xfrm>
            <a:off x="2853290" y="2638904"/>
            <a:ext cx="8696744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Pour réussir cette tâche, l’enseignant doit mettre les élèves face à des situations concrètes de danger, en expliquant clairement, par un modelage explicite, les risques liés aux acides et aux bases ainsi que les règles de sécurité à respecter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Les élèves, à travers une pratique guidée collective, développent des valeurs de prudence, de responsabilité et de respect des consignes de sécurité.</a:t>
            </a:r>
          </a:p>
        </p:txBody>
      </p:sp>
    </p:spTree>
    <p:extLst>
      <p:ext uri="{BB962C8B-B14F-4D97-AF65-F5344CB8AC3E}">
        <p14:creationId xmlns:p14="http://schemas.microsoft.com/office/powerpoint/2010/main" val="10817903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collective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  <p:sp>
        <p:nvSpPr>
          <p:cNvPr id="5" name="ZoneTexte 4"/>
          <p:cNvSpPr txBox="1"/>
          <p:nvPr/>
        </p:nvSpPr>
        <p:spPr>
          <a:xfrm>
            <a:off x="406400" y="6339840"/>
            <a:ext cx="1122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i="1" dirty="0">
                <a:solidFill>
                  <a:srgbClr val="FF0000"/>
                </a:solidFill>
              </a:rPr>
              <a:t>Les durées proposées sont à titre purement indicatif – à moduler en fonction des spécificités de chaque groupe-classe.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454EC-2CE3-1357-5095-140FD9795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Une image contenant dessin humoristique, mammifère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D6702358-9197-D420-08AB-2447C9D30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073" y="1549840"/>
            <a:ext cx="4550664" cy="4550664"/>
          </a:xfrm>
          <a:prstGeom prst="rect">
            <a:avLst/>
          </a:prstGeom>
        </p:spPr>
      </p:pic>
      <p:grpSp>
        <p:nvGrpSpPr>
          <p:cNvPr id="2" name="Group 14">
            <a:extLst>
              <a:ext uri="{FF2B5EF4-FFF2-40B4-BE49-F238E27FC236}">
                <a16:creationId xmlns:a16="http://schemas.microsoft.com/office/drawing/2014/main" id="{8A179FF6-4A54-96FF-4D53-2176FE6B22CA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0A013A3-439A-014B-2F1A-62A417BDD4CD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9D9911DC-5F51-D2A4-A7F2-E7E4F430C48C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F1A9CF8A-906F-FD5F-7F05-FF26FDB7B86D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Rectangle 20">
            <a:extLst>
              <a:ext uri="{FF2B5EF4-FFF2-40B4-BE49-F238E27FC236}">
                <a16:creationId xmlns:a16="http://schemas.microsoft.com/office/drawing/2014/main" id="{3E8B9DFE-C1D5-466B-C3E2-AF03D00FA345}"/>
              </a:ext>
            </a:extLst>
          </p:cNvPr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0833B19B-8578-F3F2-13EA-430A8483D030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22CB1207-14C1-4C8E-8D55-4EDADCED4BF9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5DC68E45-64B1-A52C-0540-DE47FC2E4C9F}"/>
              </a:ext>
            </a:extLst>
          </p:cNvPr>
          <p:cNvSpPr txBox="1"/>
          <p:nvPr/>
        </p:nvSpPr>
        <p:spPr>
          <a:xfrm>
            <a:off x="5147892" y="2280492"/>
            <a:ext cx="5869201" cy="16324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Le rituel</a:t>
            </a:r>
          </a:p>
          <a:p>
            <a:pPr algn="ctr" defTabSz="914377">
              <a:lnSpc>
                <a:spcPct val="90000"/>
              </a:lnSpc>
              <a:spcAft>
                <a:spcPts val="20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(2 min)</a:t>
            </a:r>
            <a:endParaRPr lang="ar-MA" sz="4800" b="1" kern="0" dirty="0">
              <a:solidFill>
                <a:srgbClr val="FFC000"/>
              </a:solidFill>
              <a:latin typeface="Arial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90823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5FE34986-B30C-A7C4-D714-375732712ABD}"/>
              </a:ext>
            </a:extLst>
          </p:cNvPr>
          <p:cNvGrpSpPr/>
          <p:nvPr/>
        </p:nvGrpSpPr>
        <p:grpSpPr>
          <a:xfrm>
            <a:off x="11700219" y="64504"/>
            <a:ext cx="309819" cy="492443"/>
            <a:chOff x="3292012" y="1262085"/>
            <a:chExt cx="867138" cy="465572"/>
          </a:xfrm>
          <a:solidFill>
            <a:srgbClr val="F7C475"/>
          </a:solidFill>
        </p:grpSpPr>
        <p:sp>
          <p:nvSpPr>
            <p:cNvPr id="8" name="Rectangle 21">
              <a:extLst>
                <a:ext uri="{FF2B5EF4-FFF2-40B4-BE49-F238E27FC236}">
                  <a16:creationId xmlns:a16="http://schemas.microsoft.com/office/drawing/2014/main" id="{2EEB1DC1-9BD8-BE3C-680B-1B1321CCED71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F7C475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" name="Rectangle 23">
              <a:extLst>
                <a:ext uri="{FF2B5EF4-FFF2-40B4-BE49-F238E27FC236}">
                  <a16:creationId xmlns:a16="http://schemas.microsoft.com/office/drawing/2014/main" id="{89937ADC-EEB3-50C7-6B43-399E93BDCC2D}"/>
                </a:ext>
              </a:extLst>
            </p:cNvPr>
            <p:cNvSpPr/>
            <p:nvPr/>
          </p:nvSpPr>
          <p:spPr>
            <a:xfrm>
              <a:off x="3369403" y="1262085"/>
              <a:ext cx="789747" cy="46557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121920" tIns="60960" rIns="121920" bIns="60960" anchor="t" anchorCtr="0" compatLnSpc="1">
              <a:sp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400" b="1" dirty="0">
                  <a:solidFill>
                    <a:srgbClr val="FFFFFF"/>
                  </a:solidFill>
                  <a:latin typeface="Arial"/>
                  <a:cs typeface="Arial"/>
                  <a:sym typeface="Arial"/>
                </a:rPr>
                <a:t>O</a:t>
              </a:r>
              <a:endParaRPr lang="fr-FR" sz="2400" b="1" dirty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9469EF4-0167-E81F-240C-236DECEFAC19}"/>
              </a:ext>
            </a:extLst>
          </p:cNvPr>
          <p:cNvSpPr/>
          <p:nvPr/>
        </p:nvSpPr>
        <p:spPr>
          <a:xfrm>
            <a:off x="983520" y="208343"/>
            <a:ext cx="10470127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Observez ces images : à votre avis, quel comportement doit-on adopter en classe?</a:t>
            </a: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12FAD0F0-13B1-B70A-8632-F5D4C9295A33}"/>
              </a:ext>
            </a:extLst>
          </p:cNvPr>
          <p:cNvSpPr txBox="1"/>
          <p:nvPr/>
        </p:nvSpPr>
        <p:spPr>
          <a:xfrm>
            <a:off x="882588" y="606618"/>
            <a:ext cx="10208768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noProof="0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dirty="0"/>
              <a:t>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fait participer les élèves pour qu’ils expriment ce qu’ils comprennent de l’image.</a:t>
            </a:r>
          </a:p>
        </p:txBody>
      </p:sp>
      <p:pic>
        <p:nvPicPr>
          <p:cNvPr id="7" name="Google Shape;1003;p170">
            <a:extLst>
              <a:ext uri="{FF2B5EF4-FFF2-40B4-BE49-F238E27FC236}">
                <a16:creationId xmlns:a16="http://schemas.microsoft.com/office/drawing/2014/main" id="{A5C8B774-772C-4EE6-D950-CB745360AB6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96000" y="2095352"/>
            <a:ext cx="5175472" cy="3013969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04;p170">
            <a:extLst>
              <a:ext uri="{FF2B5EF4-FFF2-40B4-BE49-F238E27FC236}">
                <a16:creationId xmlns:a16="http://schemas.microsoft.com/office/drawing/2014/main" id="{38D6E6E2-1F49-E540-6F13-DB4B9D9D97A6}"/>
              </a:ext>
            </a:extLst>
          </p:cNvPr>
          <p:cNvSpPr/>
          <p:nvPr/>
        </p:nvSpPr>
        <p:spPr>
          <a:xfrm rot="1142274">
            <a:off x="8907532" y="1034833"/>
            <a:ext cx="2864111" cy="1422860"/>
          </a:xfrm>
          <a:prstGeom prst="wedgeEllipseCallout">
            <a:avLst>
              <a:gd name="adj1" fmla="val -32053"/>
              <a:gd name="adj2" fmla="val 66158"/>
            </a:avLst>
          </a:prstGeom>
          <a:solidFill>
            <a:schemeClr val="lt1"/>
          </a:solidFill>
          <a:ln w="952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me moque de mes camarades</a:t>
            </a:r>
            <a:endParaRPr sz="20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" name="Google Shape;1005;p170">
            <a:extLst>
              <a:ext uri="{FF2B5EF4-FFF2-40B4-BE49-F238E27FC236}">
                <a16:creationId xmlns:a16="http://schemas.microsoft.com/office/drawing/2014/main" id="{CC917BAF-3CB5-4B8A-6228-AA17E5D88FE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5910" y="2095352"/>
            <a:ext cx="4991929" cy="301396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006;p170">
            <a:extLst>
              <a:ext uri="{FF2B5EF4-FFF2-40B4-BE49-F238E27FC236}">
                <a16:creationId xmlns:a16="http://schemas.microsoft.com/office/drawing/2014/main" id="{2855617D-B47C-07D0-2465-E76365C18777}"/>
              </a:ext>
            </a:extLst>
          </p:cNvPr>
          <p:cNvSpPr/>
          <p:nvPr/>
        </p:nvSpPr>
        <p:spPr>
          <a:xfrm rot="-710389">
            <a:off x="1649768" y="1190116"/>
            <a:ext cx="2864210" cy="1422869"/>
          </a:xfrm>
          <a:prstGeom prst="wedgeEllipseCallout">
            <a:avLst>
              <a:gd name="adj1" fmla="val 22683"/>
              <a:gd name="adj2" fmla="val 65058"/>
            </a:avLst>
          </a:prstGeom>
          <a:solidFill>
            <a:schemeClr val="lt1"/>
          </a:solidFill>
          <a:ln w="952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respecte </a:t>
            </a:r>
            <a:br>
              <a:rPr lang="fr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r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mes </a:t>
            </a:r>
            <a:r>
              <a:rPr lang="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camarades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642129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31185</TotalTime>
  <Words>2348</Words>
  <Application>Microsoft Office PowerPoint</Application>
  <PresentationFormat>Grand écran</PresentationFormat>
  <Paragraphs>386</Paragraphs>
  <Slides>59</Slides>
  <Notes>10</Notes>
  <HiddenSlides>2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59</vt:i4>
      </vt:variant>
    </vt:vector>
  </HeadingPairs>
  <TitlesOfParts>
    <vt:vector size="72" baseType="lpstr">
      <vt:lpstr>Aptos</vt:lpstr>
      <vt:lpstr>Arial</vt:lpstr>
      <vt:lpstr>ArialMT-Light</vt:lpstr>
      <vt:lpstr>Calibri</vt:lpstr>
      <vt:lpstr>Dosis</vt:lpstr>
      <vt:lpstr>Dosis Bold</vt:lpstr>
      <vt:lpstr>Dubai Medium</vt:lpstr>
      <vt:lpstr>Freestyle Script</vt:lpstr>
      <vt:lpstr>Poppins ExtraBold</vt:lpstr>
      <vt:lpstr>Wingdings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Avant de réaliser notre tâche, je vais vous présenter quelques pictogrammes qu’on trouve sur l’étiquette des produits chimiques. </vt:lpstr>
      <vt:lpstr>Je vous présente les pictogrammes que l’ont trouvent souvent sur les étiquettes des acides et des bases. Ce premier pictogramme indique que ce produit:   </vt:lpstr>
      <vt:lpstr>le deuxième: Ce pictogramme indique que le produit est:  </vt:lpstr>
      <vt:lpstr>Le troisième: Ce pictogramme indique que le produit est:  </vt:lpstr>
      <vt:lpstr>le quatrième: Ce pictogramme indique que le produit est:  </vt:lpstr>
      <vt:lpstr>Présentation PowerPoint</vt:lpstr>
      <vt:lpstr>Présentation PowerPoint</vt:lpstr>
      <vt:lpstr>Je vais vous montrer comment élaborer un protocole expérimental permettant de réaliser une neutralisation acidobasique.</vt:lpstr>
      <vt:lpstr>Première étape: je lis le document et j’observe les deux pictogrammes et je relève deux dangers. </vt:lpstr>
      <vt:lpstr>Il existe plusieurs dangers, mais je choisis uniquement deux. </vt:lpstr>
      <vt:lpstr>Deuxième étape: je lis le document et je propose deux précautions lors de l’utilisation de l’acide chlorhydrique. </vt:lpstr>
      <vt:lpstr>Il y a beaucoup de précautions à prendre mais on peut se limiter à deux.</vt:lpstr>
      <vt:lpstr>Présentation PowerPoint</vt:lpstr>
      <vt:lpstr>Fermez vos livrets, prenez vos ardoises et écrivez-y votre réponse.</vt:lpstr>
      <vt:lpstr>Ce pictogramme montre que ce produit peut exploser sous l’effet d’un choc, d’une flamme ou de la chaleur.</vt:lpstr>
      <vt:lpstr>Fermez vos livrets, prenez vos ardoises et écrivez-y votre réponse.</vt:lpstr>
      <vt:lpstr>Ce produit peut attaquer la peau et les yeux et provoquer des brûlures graves.</vt:lpstr>
      <vt:lpstr>Fermez vos livrets, prenez vos ardoises et écrivez-y votre réponse.</vt:lpstr>
      <vt:lpstr>Le produit peut s’enflammer facilement au contact d’une flamme ou d’une étincelle.</vt:lpstr>
      <vt:lpstr>Fermez vos livrets, prenez vos ardoises et écrivez-y votre réponse.</vt:lpstr>
      <vt:lpstr>On devrait manipuler cet acide avec des gants, des lunettes de protection et beaucoup de prudence.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Qui peut me dire ce que nous avons appris aujourd’hui?  </vt:lpstr>
      <vt:lpstr>Présentation PowerPoint</vt:lpstr>
      <vt:lpstr>Présentation PowerPoint</vt:lpstr>
      <vt:lpstr>Voici aussi le lexique à utiliser pour résoudre une tâche similaire. 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ABDERRAHIM IFADISSEN</cp:lastModifiedBy>
  <cp:revision>1176</cp:revision>
  <cp:lastPrinted>2024-10-05T19:15:58Z</cp:lastPrinted>
  <dcterms:created xsi:type="dcterms:W3CDTF">2024-05-28T10:13:44Z</dcterms:created>
  <dcterms:modified xsi:type="dcterms:W3CDTF">2026-01-01T10:06:17Z</dcterms:modified>
</cp:coreProperties>
</file>