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71"/>
  </p:notesMasterIdLst>
  <p:handoutMasterIdLst>
    <p:handoutMasterId r:id="rId72"/>
  </p:handoutMasterIdLst>
  <p:sldIdLst>
    <p:sldId id="308" r:id="rId4"/>
    <p:sldId id="270" r:id="rId5"/>
    <p:sldId id="271" r:id="rId6"/>
    <p:sldId id="2147483636" r:id="rId7"/>
    <p:sldId id="2147483396" r:id="rId8"/>
    <p:sldId id="297" r:id="rId9"/>
    <p:sldId id="2147483552" r:id="rId10"/>
    <p:sldId id="283" r:id="rId11"/>
    <p:sldId id="281" r:id="rId12"/>
    <p:sldId id="284" r:id="rId13"/>
    <p:sldId id="293" r:id="rId14"/>
    <p:sldId id="2134806558" r:id="rId15"/>
    <p:sldId id="279" r:id="rId16"/>
    <p:sldId id="2147483638" r:id="rId17"/>
    <p:sldId id="2147483639" r:id="rId18"/>
    <p:sldId id="2147483640" r:id="rId19"/>
    <p:sldId id="2147483641" r:id="rId20"/>
    <p:sldId id="2147483642" r:id="rId21"/>
    <p:sldId id="2147483643" r:id="rId22"/>
    <p:sldId id="257" r:id="rId23"/>
    <p:sldId id="258" r:id="rId24"/>
    <p:sldId id="259" r:id="rId25"/>
    <p:sldId id="256" r:id="rId26"/>
    <p:sldId id="2147483635" r:id="rId27"/>
    <p:sldId id="2147483644" r:id="rId28"/>
    <p:sldId id="2147483645" r:id="rId29"/>
    <p:sldId id="2147483646" r:id="rId30"/>
    <p:sldId id="298" r:id="rId31"/>
    <p:sldId id="2147483637" r:id="rId32"/>
    <p:sldId id="2147483647" r:id="rId33"/>
    <p:sldId id="260" r:id="rId34"/>
    <p:sldId id="261" r:id="rId35"/>
    <p:sldId id="272" r:id="rId36"/>
    <p:sldId id="273" r:id="rId37"/>
    <p:sldId id="274" r:id="rId38"/>
    <p:sldId id="280" r:id="rId39"/>
    <p:sldId id="262" r:id="rId40"/>
    <p:sldId id="16777280" r:id="rId41"/>
    <p:sldId id="286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5" r:id="rId50"/>
    <p:sldId id="282" r:id="rId51"/>
    <p:sldId id="285" r:id="rId52"/>
    <p:sldId id="287" r:id="rId53"/>
    <p:sldId id="4100145" r:id="rId54"/>
    <p:sldId id="4100119" r:id="rId55"/>
    <p:sldId id="288" r:id="rId56"/>
    <p:sldId id="289" r:id="rId57"/>
    <p:sldId id="290" r:id="rId58"/>
    <p:sldId id="4100147" r:id="rId59"/>
    <p:sldId id="2134806581" r:id="rId60"/>
    <p:sldId id="2134806580" r:id="rId61"/>
    <p:sldId id="276" r:id="rId62"/>
    <p:sldId id="16777284" r:id="rId63"/>
    <p:sldId id="291" r:id="rId64"/>
    <p:sldId id="292" r:id="rId65"/>
    <p:sldId id="277" r:id="rId66"/>
    <p:sldId id="294" r:id="rId67"/>
    <p:sldId id="16777334" r:id="rId68"/>
    <p:sldId id="2134806584" r:id="rId69"/>
    <p:sldId id="278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308"/>
            <p14:sldId id="270"/>
            <p14:sldId id="271"/>
            <p14:sldId id="2147483636"/>
            <p14:sldId id="2147483396"/>
            <p14:sldId id="297"/>
          </p14:sldIdLst>
        </p14:section>
        <p14:section name="Activité rituelle" id="{79315A69-A635-48A2-B9BA-98FE67B817D4}">
          <p14:sldIdLst>
            <p14:sldId id="2147483552"/>
            <p14:sldId id="283"/>
            <p14:sldId id="281"/>
            <p14:sldId id="284"/>
            <p14:sldId id="293"/>
            <p14:sldId id="2134806558"/>
            <p14:sldId id="279"/>
            <p14:sldId id="2147483638"/>
            <p14:sldId id="2147483639"/>
            <p14:sldId id="2147483640"/>
            <p14:sldId id="2147483641"/>
            <p14:sldId id="2147483642"/>
            <p14:sldId id="2147483643"/>
          </p14:sldIdLst>
        </p14:section>
        <p14:section name="Déclaration de l’objectif de la séance" id="{1F7A1ED2-DD19-4DF3-BC26-A1D65FFD1118}">
          <p14:sldIdLst>
            <p14:sldId id="257"/>
          </p14:sldIdLst>
        </p14:section>
        <p14:section name="Tâche principale" id="{A2A5D278-252D-471E-A046-E0EEBB7C2D2B}">
          <p14:sldIdLst>
            <p14:sldId id="258"/>
            <p14:sldId id="259"/>
            <p14:sldId id="256"/>
            <p14:sldId id="2147483635"/>
            <p14:sldId id="2147483644"/>
            <p14:sldId id="2147483645"/>
            <p14:sldId id="2147483646"/>
            <p14:sldId id="298"/>
            <p14:sldId id="2147483637"/>
            <p14:sldId id="2147483647"/>
            <p14:sldId id="260"/>
            <p14:sldId id="261"/>
            <p14:sldId id="272"/>
            <p14:sldId id="273"/>
            <p14:sldId id="274"/>
            <p14:sldId id="280"/>
            <p14:sldId id="262"/>
            <p14:sldId id="16777280"/>
            <p14:sldId id="286"/>
            <p14:sldId id="263"/>
            <p14:sldId id="264"/>
            <p14:sldId id="265"/>
            <p14:sldId id="266"/>
            <p14:sldId id="267"/>
            <p14:sldId id="268"/>
            <p14:sldId id="269"/>
            <p14:sldId id="275"/>
            <p14:sldId id="282"/>
            <p14:sldId id="285"/>
            <p14:sldId id="287"/>
          </p14:sldIdLst>
        </p14:section>
        <p14:section name="Pratique en binôme" id="{FBF6C3DA-BDD6-43C8-8043-82F3BE3C64FD}">
          <p14:sldIdLst>
            <p14:sldId id="4100145"/>
            <p14:sldId id="4100119"/>
            <p14:sldId id="288"/>
            <p14:sldId id="289"/>
            <p14:sldId id="290"/>
          </p14:sldIdLst>
        </p14:section>
        <p14:section name="Pratique autonome" id="{40CD8AAE-F9F0-47C4-A7F7-0976D79B8EC9}">
          <p14:sldIdLst>
            <p14:sldId id="4100147"/>
            <p14:sldId id="2134806581"/>
            <p14:sldId id="2134806580"/>
            <p14:sldId id="276"/>
          </p14:sldIdLst>
        </p14:section>
        <p14:section name="Clôture" id="{8EB5D3A0-81F1-4DE6-BEB2-58DE24DBB138}">
          <p14:sldIdLst>
            <p14:sldId id="16777284"/>
            <p14:sldId id="291"/>
            <p14:sldId id="292"/>
            <p14:sldId id="277"/>
            <p14:sldId id="294"/>
            <p14:sldId id="16777334"/>
          </p14:sldIdLst>
        </p14:section>
        <p14:section name="Fin de la séance" id="{44B71B2B-D974-4F2C-B5A1-E1796678D1E2}">
          <p14:sldIdLst>
            <p14:sldId id="2134806584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  <a:srgbClr val="0040C0"/>
    <a:srgbClr val="5FADE4"/>
    <a:srgbClr val="FDDF43"/>
    <a:srgbClr val="AB20B6"/>
    <a:srgbClr val="FF6565"/>
    <a:srgbClr val="DC94DE"/>
    <a:srgbClr val="B27096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1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352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55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623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4C0A6-1C2C-2B0C-B058-FF8CE4CF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0FB4C1-3549-4431-821A-094108854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C58344B-A1D7-4583-33FF-4042FEE2F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632E58-1310-0489-609C-BE04B58DE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127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7B064-5A0B-6BBA-5BD4-6F4A57C22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779604-C561-F271-CC08-8C590532F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D64DEEC-4FDE-7B9D-84BB-4213F8B21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EC4911-E655-861E-D4B2-33E9F8FD4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6216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AF4C7-8841-531E-72A6-3961F6013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1B9331E-B388-5412-5D6F-2B5F1E2FB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70DE9AB-1749-7E6D-C5CD-8F3F2071F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AEE580-FC24-5770-B5E9-7EA0B2381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5966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6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.svg"/><Relationship Id="rId2" Type="http://schemas.openxmlformats.org/officeDocument/2006/relationships/image" Target="../media/image23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gi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52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7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87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3705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6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8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42" name="Google Shape;342;p8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 w="19050" cap="flat" cmpd="sng">
              <a:solidFill>
                <a:srgbClr val="0F9ED5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344" name="Google Shape;344;p8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87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186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Cette section (peut être plusieurs diapos) (quand il le faut) est dédiées aux ressources nécessaires / connaissances et notions de la séance</a:t>
            </a:r>
          </a:p>
          <a:p>
            <a:pPr lvl="0"/>
            <a:r>
              <a:rPr lang="fr-FR" dirty="0"/>
              <a:t>Séquence ciblant l’introduction et la mémorisation par les élèves de connaissances nouvelles</a:t>
            </a:r>
          </a:p>
          <a:p>
            <a:pPr lvl="0"/>
            <a:r>
              <a:rPr lang="fr-FR" dirty="0"/>
              <a:t>Séquence qui se termine par une synthèse (carte mémo) avec les notions / termes clés 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33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84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13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1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jpeg"/><Relationship Id="rId4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9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1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image" Target="../media/image68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png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La réaction acidobasique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1400" dirty="0"/>
              <a:t>Élaborer un protocole expérimental pour réaliser une neutralisation</a:t>
            </a:r>
          </a:p>
          <a:p>
            <a:r>
              <a:rPr lang="fr-FR" sz="1400" dirty="0"/>
              <a:t>acide-base.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A02857-B2B0-6871-569A-C31AC7D663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463" y="3892550"/>
            <a:ext cx="1287462" cy="522288"/>
          </a:xfrm>
        </p:spPr>
        <p:txBody>
          <a:bodyPr/>
          <a:lstStyle/>
          <a:p>
            <a:r>
              <a:rPr lang="fr-FR" dirty="0"/>
              <a:t>Thème 1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C774-10DC-2BBA-1A14-E7E1844F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3FCDC7-A90E-5464-1C76-17649261D0E2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EC7DB3E-1AB0-CD50-C3E1-C22CC0B15EE3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4C616E2-D1A1-2B07-2621-00910A2B2EB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AE9B6BEA-950D-7033-8C39-C88355ED8AE0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0369A1AC-9EFC-97F9-AD90-46152841B529}"/>
              </a:ext>
            </a:extLst>
          </p:cNvPr>
          <p:cNvSpPr/>
          <p:nvPr/>
        </p:nvSpPr>
        <p:spPr>
          <a:xfrm>
            <a:off x="901365" y="310725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bien démarrer la séance, veuillez arriver en classe quelques minutes avant l’heure prévue.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4242E04-B887-3C34-474A-D2787E27572D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397542-9282-C8CB-304E-ED1A389C4BF8}"/>
              </a:ext>
            </a:extLst>
          </p:cNvPr>
          <p:cNvSpPr/>
          <p:nvPr/>
        </p:nvSpPr>
        <p:spPr>
          <a:xfrm>
            <a:off x="1840901" y="5453594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J’</a:t>
            </a:r>
            <a:r>
              <a:rPr lang="fr-FR" sz="2800" b="1" noProof="0" dirty="0"/>
              <a:t>arrive tôt en classe pour être prêt à apprendre</a:t>
            </a:r>
            <a:endParaRPr lang="fr-FR" sz="2800" b="1" noProof="0" dirty="0">
              <a:cs typeface="Calibri" pitchFamily="34" charset="0"/>
            </a:endParaRPr>
          </a:p>
        </p:txBody>
      </p:sp>
      <p:pic>
        <p:nvPicPr>
          <p:cNvPr id="20" name="Graphique 19" descr="Coche avec un remplissage uni">
            <a:extLst>
              <a:ext uri="{FF2B5EF4-FFF2-40B4-BE49-F238E27FC236}">
                <a16:creationId xmlns:a16="http://schemas.microsoft.com/office/drawing/2014/main" id="{0A301E35-9177-9336-9250-A4F24EBF7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5977" y="4519141"/>
            <a:ext cx="684830" cy="684830"/>
          </a:xfrm>
          <a:prstGeom prst="rect">
            <a:avLst/>
          </a:prstGeom>
        </p:spPr>
      </p:pic>
      <p:pic>
        <p:nvPicPr>
          <p:cNvPr id="21" name="Picture 2" descr="Interdit Signe Rouge X – HD Vidéos et plus de vidéos de Lettre X - Lettre  X, Rouge, Croix - Forme - iStock">
            <a:extLst>
              <a:ext uri="{FF2B5EF4-FFF2-40B4-BE49-F238E27FC236}">
                <a16:creationId xmlns:a16="http://schemas.microsoft.com/office/drawing/2014/main" id="{14D0C37B-DFFB-DAB3-E982-2F8072454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73" y="4781560"/>
            <a:ext cx="861649" cy="4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980;p168" descr="Élève enthousiaste entrant en classe">
            <a:extLst>
              <a:ext uri="{FF2B5EF4-FFF2-40B4-BE49-F238E27FC236}">
                <a16:creationId xmlns:a16="http://schemas.microsoft.com/office/drawing/2014/main" id="{C23FC297-1801-0777-D3A7-332235A6B34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8657" y="1745519"/>
            <a:ext cx="3450613" cy="3599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81;p168" descr="Élève en retard face à l'enseignante">
            <a:extLst>
              <a:ext uri="{FF2B5EF4-FFF2-40B4-BE49-F238E27FC236}">
                <a16:creationId xmlns:a16="http://schemas.microsoft.com/office/drawing/2014/main" id="{750C2C20-B1E0-D5CA-5423-3641C4305DE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6218583" y="1708715"/>
            <a:ext cx="3773792" cy="3599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85;p168">
            <a:extLst>
              <a:ext uri="{FF2B5EF4-FFF2-40B4-BE49-F238E27FC236}">
                <a16:creationId xmlns:a16="http://schemas.microsoft.com/office/drawing/2014/main" id="{49F0D7C9-740A-2393-3A35-670BC921B3C0}"/>
              </a:ext>
            </a:extLst>
          </p:cNvPr>
          <p:cNvSpPr/>
          <p:nvPr/>
        </p:nvSpPr>
        <p:spPr>
          <a:xfrm rot="-710389">
            <a:off x="5535235" y="1218796"/>
            <a:ext cx="2767773" cy="1256546"/>
          </a:xfrm>
          <a:prstGeom prst="wedgeEllipseCallout">
            <a:avLst>
              <a:gd name="adj1" fmla="val 37756"/>
              <a:gd name="adj2" fmla="val 6312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86;p168">
            <a:extLst>
              <a:ext uri="{FF2B5EF4-FFF2-40B4-BE49-F238E27FC236}">
                <a16:creationId xmlns:a16="http://schemas.microsoft.com/office/drawing/2014/main" id="{D70AA820-3125-D260-6B16-A54E2AA6D062}"/>
              </a:ext>
            </a:extLst>
          </p:cNvPr>
          <p:cNvSpPr/>
          <p:nvPr/>
        </p:nvSpPr>
        <p:spPr>
          <a:xfrm rot="-710389">
            <a:off x="1176726" y="1218795"/>
            <a:ext cx="2767773" cy="1256546"/>
          </a:xfrm>
          <a:prstGeom prst="wedgeEllipseCallout">
            <a:avLst>
              <a:gd name="adj1" fmla="val 38985"/>
              <a:gd name="adj2" fmla="val 6115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9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 Lorsqu’on dissout la soude, ou hydroxyde de sodium (</a:t>
            </a:r>
            <a:r>
              <a:rPr lang="fr-FR" dirty="0" err="1"/>
              <a:t>NaOH</a:t>
            </a:r>
            <a:r>
              <a:rPr lang="fr-FR" dirty="0"/>
              <a:t>), dans l’eau, on obtient une solution de pH supérieur à 7. »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C38DC37-9AAB-CDBD-4373-D038135986C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6E8241CD-D762-9820-38E5-99C662650D6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B8004C9-A626-EC8F-B540-4D4FBF72F2D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088DC9D-2A9B-10A7-B362-BCB4CF42B76C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de la soude est une solution: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684C93-9E17-72E7-9F3E-BB1D9664F8ED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E05F9E95-AE58-5AE5-7706-DAEC024E0494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3FCF1EF9-56D2-F048-0808-E178A7EC2707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Basique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66FB1CC8-144B-26DB-B71B-2FDDF33FD002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A9BA0B33-F51B-FBE2-3AAF-E389DDC49D09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08587B3F-AF8A-42EC-D19B-10DAE4768E67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6E87295-3EB1-22A2-11E4-8B28D40BC205}"/>
              </a:ext>
            </a:extLst>
          </p:cNvPr>
          <p:cNvSpPr txBox="1"/>
          <p:nvPr/>
        </p:nvSpPr>
        <p:spPr>
          <a:xfrm>
            <a:off x="9039337" y="5266389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pH&gt;7</a:t>
            </a:r>
          </a:p>
        </p:txBody>
      </p:sp>
      <p:pic>
        <p:nvPicPr>
          <p:cNvPr id="1026" name="Picture 2" descr="Soude liquide déboucheur : DÃ©boucheur">
            <a:extLst>
              <a:ext uri="{FF2B5EF4-FFF2-40B4-BE49-F238E27FC236}">
                <a16:creationId xmlns:a16="http://schemas.microsoft.com/office/drawing/2014/main" id="{1049F013-7648-6AC2-C15A-4C8DFBE10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38" y="286338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9003D-2693-E77C-8979-0952E1CAA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359A43-A242-7A70-695B-5B9008C1570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24956EA-12B0-8972-66AB-DBB65DD55FCE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solution de soude est une solution basique utilisée pour  fabriquer du savon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0B10BA9-FDEA-8367-1C5A-DA5892C06C9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D75A75D7-68B7-F86D-BAB6-69BA7D0F624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33AA10A4-DFA5-E11E-7345-EE0CCD713C58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7376F90-5422-579E-FFD9-16D8799D6651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0A27E54-00DA-E791-5075-5E9B4249764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AC839B-965F-F464-F09A-B07C3E33A6D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DFA4D44-4C8D-FE48-3276-DC4EA0C4456B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de la soude est une solution: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90D33-EECD-A485-9864-577B182478DA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6EAE8485-91E5-4C7B-2B7A-4FBA4C44491F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F1E0B126-EE4B-E5DA-54F2-CD5BFCD7E78B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Basique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60795172-5397-C163-6F1F-C04CBDCF7023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A0EBAACB-9B8A-9C45-C8AD-1FDCB18E6AFE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B550957C-3D32-AC9E-5CAD-FBD01AD0DC3B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3" name="Graphique 22" descr="Coche avec un remplissage uni">
            <a:extLst>
              <a:ext uri="{FF2B5EF4-FFF2-40B4-BE49-F238E27FC236}">
                <a16:creationId xmlns:a16="http://schemas.microsoft.com/office/drawing/2014/main" id="{953B251C-37F3-E532-22D1-7F0C304F8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1068" y="3592529"/>
            <a:ext cx="684830" cy="68483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6785E41-16FA-D503-A514-C06465A127EB}"/>
              </a:ext>
            </a:extLst>
          </p:cNvPr>
          <p:cNvSpPr txBox="1"/>
          <p:nvPr/>
        </p:nvSpPr>
        <p:spPr>
          <a:xfrm>
            <a:off x="9039337" y="5266389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pH&gt;7</a:t>
            </a:r>
          </a:p>
        </p:txBody>
      </p:sp>
      <p:pic>
        <p:nvPicPr>
          <p:cNvPr id="1026" name="Picture 2" descr="Soude liquide déboucheur : DÃ©boucheur">
            <a:extLst>
              <a:ext uri="{FF2B5EF4-FFF2-40B4-BE49-F238E27FC236}">
                <a16:creationId xmlns:a16="http://schemas.microsoft.com/office/drawing/2014/main" id="{EA557B6A-5F73-D96D-A91B-90D47E6AF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38" y="286338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079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B0F96-BD8E-81EE-B1F5-F2DD24E5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EE92B3B-9509-BE6D-D090-90AA811A738F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95F26CC-BA19-DE6C-E8E5-CC30CC200514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vinaigre est une solution aqueuse de pH inférieur à 7.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ED52F9D-989F-5275-EAB9-A35316CCD41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1B1E602-31C5-6A78-F298-3A93C3743E64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360C6C5A-92C7-2E87-F385-78C8A3B4762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180C46-3A9D-D854-A38C-D929095854CB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575BBEF-5DBE-C614-46A3-A3C56F96F7F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57D43F-0294-3B4A-43AD-5CDEA5F1F8C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67086125-B443-FF97-0C78-95BAD680C3E7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Le vinaigre est une solution: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B47FD-C7A6-FC09-454C-B5193BF24172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77A6C5D8-4AD2-3462-4490-792C41810E49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6604B1F2-0ECF-84E2-FBB4-3977D5D93B70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Basique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05FF7321-7B54-72E6-5574-D023601121A2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C834E882-061E-DD5B-7687-640EC06992F6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E74BA0BC-FC3E-4F67-2A22-8C4E341B3C9C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EE3CAD4-0CF9-97A4-C554-31B7508C0314}"/>
              </a:ext>
            </a:extLst>
          </p:cNvPr>
          <p:cNvSpPr txBox="1"/>
          <p:nvPr/>
        </p:nvSpPr>
        <p:spPr>
          <a:xfrm>
            <a:off x="9039337" y="5266389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pH&lt;7</a:t>
            </a:r>
          </a:p>
        </p:txBody>
      </p:sp>
      <p:pic>
        <p:nvPicPr>
          <p:cNvPr id="2050" name="Picture 2" descr="Vinaigre 50cl - Barco - Vente en Gros Alimentaire">
            <a:extLst>
              <a:ext uri="{FF2B5EF4-FFF2-40B4-BE49-F238E27FC236}">
                <a16:creationId xmlns:a16="http://schemas.microsoft.com/office/drawing/2014/main" id="{98E6B083-A0DE-284C-9D46-B5C833077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1" y="2442973"/>
            <a:ext cx="2823416" cy="282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848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03D-EE8A-633D-5D82-BE8804EF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4446905-93C2-00F7-1F11-6C5E5D5988EF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F28F911-ED3E-ABBE-D156-C892FEF92C57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vinaigre est une solution acide, principalement composée d'acide acétique.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287D9D8-34A0-D9D6-EEB0-508402264AA3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56156074-FFC3-C89E-10E6-B5F2E3C2EB4B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D3454BF5-21E9-DB74-9A8D-9825D96CC93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4F7AD64-2609-127F-EE3C-A37261FCEBC8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A7C7761-FE4D-A633-E7C3-AB52DBDB5F2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1BD358-353F-112B-E549-9DEF59D7EFB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76DF9DA-440B-763A-A2AA-D8FDAB49413B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Le vinaigre est une solution: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F5B451-F309-6C28-33E1-8710BAB4117D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F2E370C9-B98C-622A-7559-48EC6CFC0A76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EC83CC92-D247-D3A7-2053-5C00D0377E15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Basique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66C47371-CEFB-7C0B-BCE2-08F131DC59CB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7B52F7BB-5A10-7483-53E3-A9F161D83973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F913C16D-5CF2-A245-1FAB-52F04B74689A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642BAF7-B48F-9FC5-D5AE-09D9A9E71F0A}"/>
              </a:ext>
            </a:extLst>
          </p:cNvPr>
          <p:cNvSpPr txBox="1"/>
          <p:nvPr/>
        </p:nvSpPr>
        <p:spPr>
          <a:xfrm>
            <a:off x="9039337" y="5266389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pH&lt;7</a:t>
            </a:r>
          </a:p>
        </p:txBody>
      </p:sp>
      <p:pic>
        <p:nvPicPr>
          <p:cNvPr id="2050" name="Picture 2" descr="Vinaigre 50cl - Barco - Vente en Gros Alimentaire">
            <a:extLst>
              <a:ext uri="{FF2B5EF4-FFF2-40B4-BE49-F238E27FC236}">
                <a16:creationId xmlns:a16="http://schemas.microsoft.com/office/drawing/2014/main" id="{C2A34A77-C16F-7111-F0D1-44F648A39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1" y="2442973"/>
            <a:ext cx="2823416" cy="282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0068F8D4-0E06-A415-15C0-70AEBEB7A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587" y="2442973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0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0EFBC-F584-A981-6F95-B39D369E2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792B072-8198-B9EA-820B-CAEF6F1E78F2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6DB1D71-ED4C-CEE6-0CC8-B3C7110A8E6C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Deux solutions  S</a:t>
            </a:r>
            <a:r>
              <a:rPr lang="fr-FR" baseline="-25000" dirty="0"/>
              <a:t>1</a:t>
            </a:r>
            <a:r>
              <a:rPr lang="fr-FR" dirty="0"/>
              <a:t> et S</a:t>
            </a:r>
            <a:r>
              <a:rPr lang="fr-FR" baseline="-25000" dirty="0"/>
              <a:t>2</a:t>
            </a:r>
            <a:r>
              <a:rPr lang="fr-FR" dirty="0"/>
              <a:t> de pH respectivement pH</a:t>
            </a:r>
            <a:r>
              <a:rPr lang="fr-FR" baseline="-25000" dirty="0"/>
              <a:t>1</a:t>
            </a:r>
            <a:r>
              <a:rPr lang="fr-FR" dirty="0"/>
              <a:t>= 1 et pH</a:t>
            </a:r>
            <a:r>
              <a:rPr lang="fr-FR" baseline="-25000" dirty="0"/>
              <a:t>2</a:t>
            </a:r>
            <a:r>
              <a:rPr lang="fr-FR" dirty="0"/>
              <a:t>= 3. Comparer les deux acides.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815536-20B3-B0CC-B201-13D7725C1EE1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08E8D5E9-48CE-B82C-FF53-FABFC5EFEC4B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7794FF5-5934-EC61-C109-F0F76F903EA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5CE559E-1727-69C9-2118-8032EEAB3D0D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59E770-5E37-1DE9-D6AA-352118DD8F2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1138FE0-F5D4-906B-B8F3-91D711E30BB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2D3AA22-3E83-217F-C7E7-B98D5188E256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S</a:t>
            </a:r>
            <a:r>
              <a:rPr lang="fr-FR" sz="2800" baseline="-25000" dirty="0"/>
              <a:t>1</a:t>
            </a:r>
            <a:r>
              <a:rPr lang="fr-FR" sz="2800" dirty="0"/>
              <a:t> est :</a:t>
            </a:r>
            <a:endParaRPr lang="fr-FR" sz="2800" baseline="-250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F608077-9C0A-B2F4-B184-A1200883BC55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plus acide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7EE774E8-E6ED-6842-438F-5045E5DA3E67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C0067FCB-1DDC-EE4A-F769-BF3986FF3808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moins acide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229740FF-941E-F295-DAF6-9EA364F8EDE5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C0E2E9B7-C77E-19BA-C3EA-37A53C74B87A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AA08AB90-0FE8-DA80-5AA4-25FE7F905557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C58A5E-6E52-0EE5-7310-099C26473C7F}"/>
              </a:ext>
            </a:extLst>
          </p:cNvPr>
          <p:cNvSpPr txBox="1"/>
          <p:nvPr/>
        </p:nvSpPr>
        <p:spPr>
          <a:xfrm>
            <a:off x="7547994" y="4957421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1</a:t>
            </a:r>
            <a:r>
              <a:rPr lang="fr-FR" sz="2800" b="1" dirty="0">
                <a:solidFill>
                  <a:srgbClr val="FF0000"/>
                </a:solidFill>
              </a:rPr>
              <a:t>=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EB022D-0783-DACA-77A7-176F758D62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816"/>
          <a:stretch>
            <a:fillRect/>
          </a:stretch>
        </p:blipFill>
        <p:spPr>
          <a:xfrm>
            <a:off x="7077161" y="2845744"/>
            <a:ext cx="4235161" cy="20560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47BC97C-AFBD-A6BD-1687-60D0847D742E}"/>
              </a:ext>
            </a:extLst>
          </p:cNvPr>
          <p:cNvSpPr txBox="1"/>
          <p:nvPr/>
        </p:nvSpPr>
        <p:spPr>
          <a:xfrm>
            <a:off x="9833994" y="4960883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= 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750352-20B8-55B7-3890-AEC52B56D0C0}"/>
              </a:ext>
            </a:extLst>
          </p:cNvPr>
          <p:cNvSpPr txBox="1"/>
          <p:nvPr/>
        </p:nvSpPr>
        <p:spPr>
          <a:xfrm>
            <a:off x="7894243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29B494-6334-3393-CBA3-64574C06A152}"/>
              </a:ext>
            </a:extLst>
          </p:cNvPr>
          <p:cNvSpPr txBox="1"/>
          <p:nvPr/>
        </p:nvSpPr>
        <p:spPr>
          <a:xfrm>
            <a:off x="9991144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08300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42742-02A4-349D-08EA-98D5A974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50624E4-2ABC-0CFC-14B0-8D037683DA18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CF9B742-2CFE-C1B0-0810-CECA91DC051E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solution S</a:t>
            </a:r>
            <a:r>
              <a:rPr lang="fr-FR" baseline="-25000" dirty="0"/>
              <a:t>1</a:t>
            </a:r>
            <a:r>
              <a:rPr lang="fr-FR" dirty="0"/>
              <a:t> est plus acide que S</a:t>
            </a:r>
            <a:r>
              <a:rPr lang="fr-FR" baseline="-25000" dirty="0"/>
              <a:t>2</a:t>
            </a:r>
            <a:r>
              <a:rPr lang="fr-FR" dirty="0"/>
              <a:t> car son pH est plus petit.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7C169F1-46FA-784A-A358-17690125BFF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1687695C-F44F-7955-6E4B-0D47EBDA2A76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1146544-5AE8-4A02-DDE6-44E39B2744F0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0F9D7D7-195C-4CFC-5323-D55F04296FE6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1B899C8-84AC-C8BD-802E-5E9DA89A1E6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4267842-7027-0C2B-7228-CE0E2F8A64E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4A4C096E-C394-2631-778E-FC9EA37A3FA9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S</a:t>
            </a:r>
            <a:r>
              <a:rPr lang="fr-FR" sz="2800" baseline="-25000" dirty="0"/>
              <a:t>1</a:t>
            </a:r>
            <a:r>
              <a:rPr lang="fr-FR" sz="2800" dirty="0"/>
              <a:t> est :</a:t>
            </a:r>
            <a:endParaRPr lang="fr-FR" sz="2800" baseline="-250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81E78C4-B08D-D65E-8EA7-D533AE110D02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plus acide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673F778C-4A25-4E93-05C8-7D45308C2EEB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7F0C796-60D8-BB07-C9EC-AB9098F467FF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moins acide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E62D537A-7DD2-D853-135C-D127C01F35C7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B4C69FB4-82B1-0D3E-25D9-1AE07CED0DFF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neutre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D353372A-7412-B4C9-29BB-0E6C2D2AB441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01C8E01-A786-8D85-2ED1-124FFAF8C86C}"/>
              </a:ext>
            </a:extLst>
          </p:cNvPr>
          <p:cNvSpPr txBox="1"/>
          <p:nvPr/>
        </p:nvSpPr>
        <p:spPr>
          <a:xfrm>
            <a:off x="7547994" y="4957421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1</a:t>
            </a:r>
            <a:r>
              <a:rPr lang="fr-FR" sz="2800" b="1" dirty="0">
                <a:solidFill>
                  <a:srgbClr val="FF0000"/>
                </a:solidFill>
              </a:rPr>
              <a:t>=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649497-8038-8950-6EB0-B914BD4627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816"/>
          <a:stretch>
            <a:fillRect/>
          </a:stretch>
        </p:blipFill>
        <p:spPr>
          <a:xfrm>
            <a:off x="7077161" y="2845744"/>
            <a:ext cx="4235161" cy="20560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A3359A8-C636-7BA9-DFE0-1DA7C2B15D34}"/>
              </a:ext>
            </a:extLst>
          </p:cNvPr>
          <p:cNvSpPr txBox="1"/>
          <p:nvPr/>
        </p:nvSpPr>
        <p:spPr>
          <a:xfrm>
            <a:off x="9833994" y="4960883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= 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880645-0777-0E2D-2114-68B10AC9EA6E}"/>
              </a:ext>
            </a:extLst>
          </p:cNvPr>
          <p:cNvSpPr txBox="1"/>
          <p:nvPr/>
        </p:nvSpPr>
        <p:spPr>
          <a:xfrm>
            <a:off x="7894243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FF4CF9-4C0D-5F22-F007-5AD7586AF141}"/>
              </a:ext>
            </a:extLst>
          </p:cNvPr>
          <p:cNvSpPr txBox="1"/>
          <p:nvPr/>
        </p:nvSpPr>
        <p:spPr>
          <a:xfrm>
            <a:off x="9991144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2</a:t>
            </a:r>
          </a:p>
        </p:txBody>
      </p:sp>
      <p:pic>
        <p:nvPicPr>
          <p:cNvPr id="15" name="Graphique 14" descr="Coche avec un remplissage uni">
            <a:extLst>
              <a:ext uri="{FF2B5EF4-FFF2-40B4-BE49-F238E27FC236}">
                <a16:creationId xmlns:a16="http://schemas.microsoft.com/office/drawing/2014/main" id="{A60A0528-B310-6E6C-F81A-56BDA08C3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587" y="2442973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43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58C88-3F02-5D53-368C-2493B6127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3C83128-1F87-F0FD-9A8C-A8E7634E212D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C2726AD-072E-2C00-FFD5-93C9CB549AA9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Deux solutions  S</a:t>
            </a:r>
            <a:r>
              <a:rPr lang="fr-FR" baseline="-25000" dirty="0"/>
              <a:t>1</a:t>
            </a:r>
            <a:r>
              <a:rPr lang="fr-FR" dirty="0"/>
              <a:t> et S</a:t>
            </a:r>
            <a:r>
              <a:rPr lang="fr-FR" baseline="-25000" dirty="0"/>
              <a:t>2</a:t>
            </a:r>
            <a:r>
              <a:rPr lang="fr-FR" dirty="0"/>
              <a:t> de pH respectivement pH</a:t>
            </a:r>
            <a:r>
              <a:rPr lang="fr-FR" baseline="-25000" dirty="0"/>
              <a:t>1</a:t>
            </a:r>
            <a:r>
              <a:rPr lang="fr-FR" dirty="0"/>
              <a:t>= 8 et pH</a:t>
            </a:r>
            <a:r>
              <a:rPr lang="fr-FR" baseline="-25000" dirty="0"/>
              <a:t>2</a:t>
            </a:r>
            <a:r>
              <a:rPr lang="fr-FR" dirty="0"/>
              <a:t>= 12. Comparer les deux acides.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95FE283-7929-DEAC-9605-3E201CA28457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857F0133-4A1E-129F-0AD8-66C0135E2D6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4620949F-944E-5793-8F49-21A3E4443E17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E3EF969-6749-06EB-093C-837EA2D58179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F4154CA-0740-DC2B-A32E-2C2E957C64C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D0A727-B9D2-3361-F062-663490ECEB9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A74F592-3D27-D811-99BC-EE7CF5F8F908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S</a:t>
            </a:r>
            <a:r>
              <a:rPr lang="fr-FR" sz="2800" baseline="-25000" dirty="0"/>
              <a:t>1</a:t>
            </a:r>
            <a:r>
              <a:rPr lang="fr-FR" sz="2800" dirty="0"/>
              <a:t> est :</a:t>
            </a:r>
            <a:endParaRPr lang="fr-FR" sz="2800" baseline="-250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D54EAD9-822A-4634-0BEA-FBEB336379EE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plus basique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509262E3-BD9A-8D9C-7219-C2C04610D495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13680132-B655-5C39-6FE7-108DDDB418C7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moins basique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8E4E87D4-02D2-EF60-A9C3-824572FD4152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64B67CA8-D353-AD72-D752-4E8C1D814DDE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093F2D26-237D-C6A3-B8DF-A80632A38D2E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7517A04-8816-163D-C699-88B8FDA96176}"/>
              </a:ext>
            </a:extLst>
          </p:cNvPr>
          <p:cNvSpPr txBox="1"/>
          <p:nvPr/>
        </p:nvSpPr>
        <p:spPr>
          <a:xfrm>
            <a:off x="7547994" y="4957421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1</a:t>
            </a:r>
            <a:r>
              <a:rPr lang="fr-FR" sz="2800" b="1" dirty="0">
                <a:solidFill>
                  <a:srgbClr val="FF0000"/>
                </a:solidFill>
              </a:rPr>
              <a:t>= 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1025DE-6D8F-98B9-999A-F7A69E5ACCD3}"/>
              </a:ext>
            </a:extLst>
          </p:cNvPr>
          <p:cNvSpPr txBox="1"/>
          <p:nvPr/>
        </p:nvSpPr>
        <p:spPr>
          <a:xfrm>
            <a:off x="9279713" y="4963010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= 12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05211E-761A-1B43-C18B-615F9BD6E6F7}"/>
              </a:ext>
            </a:extLst>
          </p:cNvPr>
          <p:cNvSpPr txBox="1"/>
          <p:nvPr/>
        </p:nvSpPr>
        <p:spPr>
          <a:xfrm>
            <a:off x="7894243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AB04325-DCB7-D9A3-59DE-D2844FBB015D}"/>
              </a:ext>
            </a:extLst>
          </p:cNvPr>
          <p:cNvSpPr txBox="1"/>
          <p:nvPr/>
        </p:nvSpPr>
        <p:spPr>
          <a:xfrm>
            <a:off x="9518228" y="2153697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2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EBCE545-840E-96C1-7A67-6F440C84AF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98" b="12895"/>
          <a:stretch>
            <a:fillRect/>
          </a:stretch>
        </p:blipFill>
        <p:spPr>
          <a:xfrm>
            <a:off x="7426449" y="2415307"/>
            <a:ext cx="2827894" cy="260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71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1CDF6-AF0F-FA07-A032-16DD17E93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C9CC827-AE12-C0BF-9491-F8C9A8FA79C9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4537F694-F69A-85BC-A962-0E2FFA8E67DA}"/>
              </a:ext>
            </a:extLst>
          </p:cNvPr>
          <p:cNvSpPr txBox="1"/>
          <p:nvPr/>
        </p:nvSpPr>
        <p:spPr>
          <a:xfrm>
            <a:off x="819150" y="298707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 La solution  S</a:t>
            </a:r>
            <a:r>
              <a:rPr lang="fr-FR" baseline="-25000" dirty="0"/>
              <a:t>2</a:t>
            </a:r>
            <a:r>
              <a:rPr lang="fr-FR" dirty="0"/>
              <a:t> est plus basique que S</a:t>
            </a:r>
            <a:r>
              <a:rPr lang="fr-FR" baseline="-25000" dirty="0"/>
              <a:t>1</a:t>
            </a:r>
            <a:r>
              <a:rPr lang="fr-FR" dirty="0"/>
              <a:t> car son pH est plus élevé.   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C409A9-4715-5981-56B7-879D002DB722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D2A133CC-B0A0-258D-AB3B-901364A8B29B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FE02E6D-C920-4C45-C7DC-3646C16869DA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D5A7CF9-E65B-EC5E-2762-78B2C791F0E2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FC290E6-5701-66FF-54E5-D3563FCBF3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16670B-5096-05D3-2609-73CC182BC2F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91EBB76C-9F64-6B99-9A04-BBE55D5788C4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La solution S</a:t>
            </a:r>
            <a:r>
              <a:rPr lang="fr-FR" sz="2800" baseline="-25000" dirty="0"/>
              <a:t>1</a:t>
            </a:r>
            <a:r>
              <a:rPr lang="fr-FR" sz="2800" dirty="0"/>
              <a:t> est :</a:t>
            </a:r>
            <a:endParaRPr lang="fr-FR" sz="2800" baseline="-250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328C94C-8E7F-9BF4-67F0-9D3AB929CB0D}"/>
              </a:ext>
            </a:extLst>
          </p:cNvPr>
          <p:cNvSpPr/>
          <p:nvPr/>
        </p:nvSpPr>
        <p:spPr>
          <a:xfrm>
            <a:off x="2680291" y="25371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plus basique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F974DF83-5EB6-9C35-83D6-1104DC4D8DFB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A8977EE9-20F6-6FA8-C738-E0E0359E5E17}"/>
              </a:ext>
            </a:extLst>
          </p:cNvPr>
          <p:cNvSpPr/>
          <p:nvPr/>
        </p:nvSpPr>
        <p:spPr>
          <a:xfrm>
            <a:off x="2710774" y="37194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moins basique que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20451DB0-494A-0312-CF09-AD9D00C3F0E4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B4184412-D792-1073-20F2-3C5CA52BC8A2}"/>
              </a:ext>
            </a:extLst>
          </p:cNvPr>
          <p:cNvSpPr/>
          <p:nvPr/>
        </p:nvSpPr>
        <p:spPr>
          <a:xfrm>
            <a:off x="2710774" y="4901783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acide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F6F964A5-E096-CD31-3E70-E481E0550554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4906EB7-840D-B2CD-8CA1-24ABF54EA54B}"/>
              </a:ext>
            </a:extLst>
          </p:cNvPr>
          <p:cNvSpPr txBox="1"/>
          <p:nvPr/>
        </p:nvSpPr>
        <p:spPr>
          <a:xfrm>
            <a:off x="7547994" y="4957421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1</a:t>
            </a:r>
            <a:r>
              <a:rPr lang="fr-FR" sz="2800" b="1" dirty="0">
                <a:solidFill>
                  <a:srgbClr val="FF0000"/>
                </a:solidFill>
              </a:rPr>
              <a:t>= 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3E397C2-AC12-EF18-65FC-2C7CC6E49B61}"/>
              </a:ext>
            </a:extLst>
          </p:cNvPr>
          <p:cNvSpPr txBox="1"/>
          <p:nvPr/>
        </p:nvSpPr>
        <p:spPr>
          <a:xfrm>
            <a:off x="9279713" y="4963010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pH</a:t>
            </a:r>
            <a:r>
              <a:rPr lang="fr-FR" sz="2800" b="1" baseline="-25000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= 12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F9B285-2773-DD48-4FF1-8D04899BF7F5}"/>
              </a:ext>
            </a:extLst>
          </p:cNvPr>
          <p:cNvSpPr txBox="1"/>
          <p:nvPr/>
        </p:nvSpPr>
        <p:spPr>
          <a:xfrm>
            <a:off x="7894243" y="2182483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BF26676-F301-9401-96AC-8410F1133F8C}"/>
              </a:ext>
            </a:extLst>
          </p:cNvPr>
          <p:cNvSpPr txBox="1"/>
          <p:nvPr/>
        </p:nvSpPr>
        <p:spPr>
          <a:xfrm>
            <a:off x="9518228" y="2153697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S</a:t>
            </a:r>
            <a:r>
              <a:rPr lang="fr-FR" sz="2800" b="1" baseline="-25000" dirty="0"/>
              <a:t>2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B93DBC7-5F78-D5CC-A1EF-EB7C4C3CB7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98" b="12895"/>
          <a:stretch>
            <a:fillRect/>
          </a:stretch>
        </p:blipFill>
        <p:spPr>
          <a:xfrm>
            <a:off x="7426449" y="2415307"/>
            <a:ext cx="2827894" cy="2608352"/>
          </a:xfrm>
          <a:prstGeom prst="rect">
            <a:avLst/>
          </a:prstGeom>
        </p:spPr>
      </p:pic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4CE02458-3816-C7AF-D7DB-2A4890A2E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1068" y="3592530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6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27651" y="1584181"/>
            <a:ext cx="9736698" cy="2966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démarrer, lisons cette situation 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E21D77-F070-3FE8-D4AD-D84E89113A8E}"/>
              </a:ext>
            </a:extLst>
          </p:cNvPr>
          <p:cNvSpPr/>
          <p:nvPr/>
        </p:nvSpPr>
        <p:spPr>
          <a:xfrm>
            <a:off x="1355062" y="1711586"/>
            <a:ext cx="52849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/>
              <a:t>Ahmed a testé le pH de l’eau de sa piscine ; il l’a trouvé un peu acide (6,75).</a:t>
            </a:r>
          </a:p>
          <a:p>
            <a:r>
              <a:rPr lang="fr-FR" sz="2400" b="1" noProof="0" dirty="0"/>
              <a:t>Sachant que le pH idéal de l’eau de la piscine se situe </a:t>
            </a:r>
            <a:r>
              <a:rPr lang="fr-FR" sz="2400" b="1" noProof="0" dirty="0">
                <a:solidFill>
                  <a:srgbClr val="FF0000"/>
                </a:solidFill>
              </a:rPr>
              <a:t>entre 7,2 et 7,4, </a:t>
            </a:r>
            <a:r>
              <a:rPr lang="fr-FR" sz="2400" b="1" noProof="0" dirty="0"/>
              <a:t>comment peut-on augmenter ce pH pour </a:t>
            </a:r>
            <a:r>
              <a:rPr lang="fr-FR" sz="2400" b="1" noProof="0" dirty="0">
                <a:solidFill>
                  <a:srgbClr val="FF0000"/>
                </a:solidFill>
              </a:rPr>
              <a:t>neutraliser </a:t>
            </a:r>
            <a:r>
              <a:rPr lang="fr-FR" sz="2400" b="1" noProof="0" dirty="0"/>
              <a:t>l’eau de cette piscine?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8000" y="689650"/>
            <a:ext cx="9877778" cy="32635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deviner la méthode permettant de rendre le pH idéal..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95" y="1238772"/>
            <a:ext cx="1021156" cy="94562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2B8B57-4594-8F74-C94F-914AED5D3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6673" y="1646254"/>
            <a:ext cx="3907676" cy="2841946"/>
          </a:xfrm>
          <a:prstGeom prst="rect">
            <a:avLst/>
          </a:prstGeom>
        </p:spPr>
      </p:pic>
      <p:sp>
        <p:nvSpPr>
          <p:cNvPr id="5" name="Rectangle à coins arrondis 13">
            <a:extLst>
              <a:ext uri="{FF2B5EF4-FFF2-40B4-BE49-F238E27FC236}">
                <a16:creationId xmlns:a16="http://schemas.microsoft.com/office/drawing/2014/main" id="{F634C7BB-BA39-60E6-582F-1ACFBA3DF58F}"/>
              </a:ext>
            </a:extLst>
          </p:cNvPr>
          <p:cNvSpPr/>
          <p:nvPr/>
        </p:nvSpPr>
        <p:spPr>
          <a:xfrm>
            <a:off x="9220100" y="4934952"/>
            <a:ext cx="2589209" cy="1605280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Neutraliser un acide c’est éliminer son acidité </a:t>
            </a:r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A8671FEF-6098-DE1E-BC14-28F23966D254}"/>
              </a:ext>
            </a:extLst>
          </p:cNvPr>
          <p:cNvSpPr/>
          <p:nvPr/>
        </p:nvSpPr>
        <p:spPr>
          <a:xfrm>
            <a:off x="8925460" y="4776599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973451" y="134490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d’identifier la solution la plus acide en utilisant un instrument approprié.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8" y="3026928"/>
            <a:ext cx="10299701" cy="103641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440809" y="3318620"/>
            <a:ext cx="8967477" cy="863737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FF0000"/>
                </a:solidFill>
              </a:rPr>
              <a:t>Élaborer </a:t>
            </a:r>
            <a:r>
              <a:rPr lang="fr-FR" b="1" noProof="0" dirty="0"/>
              <a:t>un protocole expérimental pour réaliser une neutralisation acide-base</a:t>
            </a:r>
          </a:p>
          <a:p>
            <a:pPr algn="l"/>
            <a:endParaRPr lang="fr-FR" b="1" noProof="0" dirty="0">
              <a:solidFill>
                <a:srgbClr val="FF0000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07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D230-AE76-8336-C5F4-3E4A8181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4A318D57-07FC-A1D3-84D5-B686223FFBB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77918A-DE66-D03B-A1E0-88187FBDB24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AC7AE-AE3E-05C8-6727-B3C0FEA88C49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B06974D-C9C0-FBF9-7FAC-5D4D0F7FE32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28A4532-2174-60A7-C4F1-21867BE6B3B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729B2694-7E03-AB7D-86BB-2389A3A8C31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FB2289A-5AD2-EDCD-F3BF-76D483F92EED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82A005D-0CA2-E92E-C93B-32CFAC4289AB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 à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E1B217C-CB52-1A22-FEB9-62C684D0C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08" y="2076641"/>
            <a:ext cx="2675209" cy="26752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47840" y="3810000"/>
            <a:ext cx="212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0000"/>
                </a:solidFill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2594249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2F2D-9431-0618-92EF-07736A0F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510123"/>
            <a:ext cx="10277091" cy="75719"/>
          </a:xfrm>
        </p:spPr>
        <p:txBody>
          <a:bodyPr/>
          <a:lstStyle/>
          <a:p>
            <a:r>
              <a:rPr lang="fr-FR" dirty="0"/>
              <a:t>Avant de réaliser notre tâche, je vais vous présenter quelques notions importantes. Commençons par l’indicateur coloré. </a:t>
            </a:r>
            <a:br>
              <a:rPr lang="fr-FR" dirty="0"/>
            </a:b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60EA7-4814-92DA-57AB-197549516A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Montrer aux élèves les indicateurs qui existent au labo.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C0C72B-8409-CE49-C115-452075343C27}"/>
              </a:ext>
            </a:extLst>
          </p:cNvPr>
          <p:cNvSpPr txBox="1"/>
          <p:nvPr/>
        </p:nvSpPr>
        <p:spPr>
          <a:xfrm>
            <a:off x="856961" y="5516880"/>
            <a:ext cx="295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Bleu de bromothymol</a:t>
            </a:r>
          </a:p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(BBT)</a:t>
            </a:r>
            <a:r>
              <a:rPr lang="fr-FR" sz="2400" b="1" noProof="0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6DE021-4DF8-9852-D9F1-22964F37BAF5}"/>
              </a:ext>
            </a:extLst>
          </p:cNvPr>
          <p:cNvSpPr txBox="1"/>
          <p:nvPr/>
        </p:nvSpPr>
        <p:spPr>
          <a:xfrm>
            <a:off x="647705" y="1296988"/>
            <a:ext cx="10688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Un indicateur coloré est une solution qui change de couleur selon le pH de la solution à laquelle on l’ajoute.</a:t>
            </a:r>
            <a:endParaRPr lang="fr-FR" sz="2400" b="1" dirty="0"/>
          </a:p>
        </p:txBody>
      </p:sp>
      <p:pic>
        <p:nvPicPr>
          <p:cNvPr id="7" name="Picture 2" descr="1-Bromothymol Blue (Water Solution) LR 125ML Griffchem price in kenya">
            <a:extLst>
              <a:ext uri="{FF2B5EF4-FFF2-40B4-BE49-F238E27FC236}">
                <a16:creationId xmlns:a16="http://schemas.microsoft.com/office/drawing/2014/main" id="{DDD4DC75-9385-C55A-3E84-1CF08E219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61" y="2406952"/>
            <a:ext cx="2956560" cy="295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E727D8-B4DA-55E5-08A4-1184FD612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5" r="14937" b="13223"/>
          <a:stretch>
            <a:fillRect/>
          </a:stretch>
        </p:blipFill>
        <p:spPr>
          <a:xfrm>
            <a:off x="4150043" y="2505459"/>
            <a:ext cx="2514917" cy="273710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B6FAB4D-042E-FDB3-BFF4-FD4FB7EA2BDE}"/>
              </a:ext>
            </a:extLst>
          </p:cNvPr>
          <p:cNvSpPr txBox="1"/>
          <p:nvPr/>
        </p:nvSpPr>
        <p:spPr>
          <a:xfrm>
            <a:off x="4706625" y="5516880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Phénolphtaléine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8935CC-286F-A793-DD7F-5DCA6D243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575" y="2274338"/>
            <a:ext cx="1637665" cy="306570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7B6F820-3964-ACC4-D53B-8314CA9B7636}"/>
              </a:ext>
            </a:extLst>
          </p:cNvPr>
          <p:cNvSpPr txBox="1"/>
          <p:nvPr/>
        </p:nvSpPr>
        <p:spPr>
          <a:xfrm>
            <a:off x="8823960" y="5470713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Hélianthine</a:t>
            </a:r>
          </a:p>
        </p:txBody>
      </p:sp>
    </p:spTree>
    <p:extLst>
      <p:ext uri="{BB962C8B-B14F-4D97-AF65-F5344CB8AC3E}">
        <p14:creationId xmlns:p14="http://schemas.microsoft.com/office/powerpoint/2010/main" val="3660876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32B41-F095-C59A-0420-189B78399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C88B-D059-3273-12AA-4F7641917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25457"/>
            <a:ext cx="10277091" cy="369332"/>
          </a:xfrm>
        </p:spPr>
        <p:txBody>
          <a:bodyPr/>
          <a:lstStyle/>
          <a:p>
            <a:r>
              <a:rPr lang="fr-FR" dirty="0"/>
              <a:t>Si j’ajoute le BBT à trois solutions — acide, neutre et basique — il prend trois couleurs différentes.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5EB4B-39EB-5CEB-DC51-E9B9F4AC26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peut faire la démonstration devant les élèves.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BF2929-884A-643A-0FA3-82E4F7027855}"/>
              </a:ext>
            </a:extLst>
          </p:cNvPr>
          <p:cNvSpPr txBox="1"/>
          <p:nvPr/>
        </p:nvSpPr>
        <p:spPr>
          <a:xfrm>
            <a:off x="2712720" y="5592633"/>
            <a:ext cx="2235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/>
              <a:t>Solution acide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FEC9693-4442-7AE8-2A13-85D8BEBE7F0E}"/>
              </a:ext>
            </a:extLst>
          </p:cNvPr>
          <p:cNvSpPr txBox="1"/>
          <p:nvPr/>
        </p:nvSpPr>
        <p:spPr>
          <a:xfrm>
            <a:off x="5407659" y="5592633"/>
            <a:ext cx="295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Solution basique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9ED9AB-D193-6D72-020E-C8B9D6D9F7C9}"/>
              </a:ext>
            </a:extLst>
          </p:cNvPr>
          <p:cNvSpPr txBox="1"/>
          <p:nvPr/>
        </p:nvSpPr>
        <p:spPr>
          <a:xfrm>
            <a:off x="7614920" y="5592633"/>
            <a:ext cx="1996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Solution neutre</a:t>
            </a:r>
          </a:p>
        </p:txBody>
      </p:sp>
      <p:pic>
        <p:nvPicPr>
          <p:cNvPr id="13" name="Image 12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714B6B31-1302-C9A2-FB92-EF09C80C1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041" y="1887980"/>
            <a:ext cx="5613399" cy="3628900"/>
          </a:xfrm>
          <a:prstGeom prst="rect">
            <a:avLst/>
          </a:prstGeom>
        </p:spPr>
      </p:pic>
      <p:pic>
        <p:nvPicPr>
          <p:cNvPr id="15" name="Image 14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0DFF96A3-1A6C-3D82-207A-50459CBE1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057" y="1150350"/>
            <a:ext cx="1524296" cy="1207655"/>
          </a:xfrm>
          <a:prstGeom prst="rect">
            <a:avLst/>
          </a:prstGeom>
        </p:spPr>
      </p:pic>
      <p:pic>
        <p:nvPicPr>
          <p:cNvPr id="17" name="Image 16" descr="Une image contenant Solution, bouteille, Solvant, lotion&#10;&#10;Le contenu généré par l’IA peut être incorrect.">
            <a:extLst>
              <a:ext uri="{FF2B5EF4-FFF2-40B4-BE49-F238E27FC236}">
                <a16:creationId xmlns:a16="http://schemas.microsoft.com/office/drawing/2014/main" id="{2141B6E3-5D24-8968-C98D-BD7DB31372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406" r="13149"/>
          <a:stretch>
            <a:fillRect/>
          </a:stretch>
        </p:blipFill>
        <p:spPr>
          <a:xfrm>
            <a:off x="1737360" y="1159417"/>
            <a:ext cx="690880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67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1477B-3AE7-57CF-3943-173A7863E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CF416-DA38-A7E0-1511-2AC1DA5D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25457"/>
            <a:ext cx="10277091" cy="369332"/>
          </a:xfrm>
        </p:spPr>
        <p:txBody>
          <a:bodyPr/>
          <a:lstStyle/>
          <a:p>
            <a:r>
              <a:rPr lang="fr-FR" dirty="0"/>
              <a:t>Voici les couleurs obtenues en fonction du pH, lorsque j’utilise les trois indicateurs. </a:t>
            </a:r>
          </a:p>
        </p:txBody>
      </p:sp>
      <p:pic>
        <p:nvPicPr>
          <p:cNvPr id="6" name="Image 5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6B305694-0AEA-8434-7240-3E26D5548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471" y="2558371"/>
            <a:ext cx="10355213" cy="1741258"/>
          </a:xfrm>
          <a:prstGeom prst="rect">
            <a:avLst/>
          </a:prstGeom>
        </p:spPr>
      </p:pic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F511238-7B86-73BF-0053-DEDD17EF30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597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85CC0-3D6F-1B13-1963-03C9E383C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3780-C2BC-A6E6-6B72-9A65F625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25457"/>
            <a:ext cx="10277091" cy="369332"/>
          </a:xfrm>
        </p:spPr>
        <p:txBody>
          <a:bodyPr/>
          <a:lstStyle/>
          <a:p>
            <a:r>
              <a:rPr lang="fr-FR" dirty="0"/>
              <a:t>Maintenant je vais définir qu’est-ce qu’une neutralisation acide-base. 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B42D4E5-EC93-EAE9-7E56-7C597DA697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peut faire une petite démonstration devant les élèves.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D38931-3ACB-5FDC-EC11-C7EBC2460AB4}"/>
              </a:ext>
            </a:extLst>
          </p:cNvPr>
          <p:cNvSpPr txBox="1"/>
          <p:nvPr/>
        </p:nvSpPr>
        <p:spPr>
          <a:xfrm>
            <a:off x="647705" y="1296988"/>
            <a:ext cx="10688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Une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neutralisation acidobasique </a:t>
            </a:r>
            <a:r>
              <a:rPr lang="fr-FR" sz="2400" b="1" i="0" u="none" strike="noStrike" baseline="0" dirty="0">
                <a:latin typeface="Calibri" panose="020F0502020204030204" pitchFamily="34" charset="0"/>
              </a:rPr>
              <a:t>est une réaction entre un acide et une base au cours de laquelle se forment un sel et de l'eau.</a:t>
            </a:r>
            <a:endParaRPr lang="fr-FR" sz="2400" b="1" dirty="0"/>
          </a:p>
        </p:txBody>
      </p:sp>
      <p:pic>
        <p:nvPicPr>
          <p:cNvPr id="5" name="Image 4" descr="Une image contenant diagramm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B823AC3D-7472-303C-6909-90EC8523F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800" y="2110028"/>
            <a:ext cx="9978397" cy="2526176"/>
          </a:xfrm>
          <a:prstGeom prst="rect">
            <a:avLst/>
          </a:prstGeom>
        </p:spPr>
      </p:pic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51AB0C81-9AFE-0C82-89E8-13A0EE3BD973}"/>
              </a:ext>
            </a:extLst>
          </p:cNvPr>
          <p:cNvSpPr/>
          <p:nvPr/>
        </p:nvSpPr>
        <p:spPr>
          <a:xfrm>
            <a:off x="9220100" y="4934952"/>
            <a:ext cx="2589209" cy="1605280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Neutraliser un acide c’est éliminer son effet acide </a:t>
            </a:r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1E2B5C76-C744-F9B2-481C-D1BF37C59BB7}"/>
              </a:ext>
            </a:extLst>
          </p:cNvPr>
          <p:cNvSpPr/>
          <p:nvPr/>
        </p:nvSpPr>
        <p:spPr>
          <a:xfrm>
            <a:off x="8925460" y="4776599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1466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29C27-6F1C-1E1D-09A6-EF131B224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vous montrer comment élaborer un protocole expérimental permettant de réaliser une neutralisation acidobasique.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la consigne et présente les supports. Il explique ce qui est demandé.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0A2B2990-112C-CFA4-6C44-39DD2AEBB3C9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7137A6-AB7A-A93D-EF4E-11A727406F3F}"/>
              </a:ext>
            </a:extLst>
          </p:cNvPr>
          <p:cNvSpPr txBox="1"/>
          <p:nvPr/>
        </p:nvSpPr>
        <p:spPr>
          <a:xfrm>
            <a:off x="503029" y="2092536"/>
            <a:ext cx="8285371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Sarah veut vérifier s’il est possible de neutraliser une quantité d’un nettoyant acide (représenté ici par de l’acide chlorhydrique) en y ajoutant une base (la soude).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i="1" dirty="0"/>
              <a:t>Élaborer un protocole expérimental pour neutraliser l’acide par une base.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58B9426-49B9-ED5E-CDFA-F40CF784A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555" y="1880607"/>
            <a:ext cx="2160965" cy="331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DFDC5-F536-7547-9FD3-C4B858AB8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2BE34-CE72-BE15-A6A3-5A093DC6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vous montrer comment élaborer un protocole expérimental permettant de réaliser une neutralisation acidobasique.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1A18B4-3A00-EC3F-AEC9-F6804B3C31F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la consigne et présente les supports. Il explique ce qui est demandé.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89CDEEAF-F484-267B-63AC-6B31F92F9E3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53A16536-F9C7-767E-02BA-AA197A1A0603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99EE81-8708-0F9F-401B-D8C4966BF89D}"/>
              </a:ext>
            </a:extLst>
          </p:cNvPr>
          <p:cNvSpPr txBox="1"/>
          <p:nvPr/>
        </p:nvSpPr>
        <p:spPr>
          <a:xfrm>
            <a:off x="503029" y="2092536"/>
            <a:ext cx="828537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Sarah veut vérifier s’il est possible de neutraliser une quantité d’un nettoyant acide (représenté ici par de l’acide chlorhydrique) en y ajoutant une base (la soude).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F3AECB8-E675-F061-6435-B9C17BF19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555" y="1880607"/>
            <a:ext cx="2160965" cy="33197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8C9762-7059-14CF-ECE8-3B5AA1E1AE29}"/>
              </a:ext>
            </a:extLst>
          </p:cNvPr>
          <p:cNvSpPr/>
          <p:nvPr/>
        </p:nvSpPr>
        <p:spPr>
          <a:xfrm>
            <a:off x="503029" y="3956242"/>
            <a:ext cx="8458091" cy="223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Pour neutraliser l’acide je suis les étapes : </a:t>
            </a:r>
          </a:p>
          <a:p>
            <a:pPr algn="ctr"/>
            <a:endParaRPr lang="fr-FR" sz="2400" dirty="0"/>
          </a:p>
          <a:p>
            <a:pPr marL="342900" indent="-342900">
              <a:buAutoNum type="arabicParenR"/>
            </a:pPr>
            <a:r>
              <a:rPr lang="fr-FR" sz="2400" dirty="0"/>
              <a:t>je cherche le matériel nécessaire </a:t>
            </a:r>
          </a:p>
          <a:p>
            <a:pPr marL="342900" indent="-342900">
              <a:buAutoNum type="arabicParenR"/>
            </a:pPr>
            <a:r>
              <a:rPr lang="fr-FR" sz="2400" dirty="0"/>
              <a:t>J’ajoute une solution de soude pour le neutraliser. </a:t>
            </a:r>
          </a:p>
          <a:p>
            <a:r>
              <a:rPr lang="fr-FR" sz="2400" dirty="0"/>
              <a:t>3) Je repère le point de neutralisation.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5245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71FB-3B1A-7B5D-0E43-3779C7FE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1D196-AD70-2778-EB1E-92ECB905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Première étape: je choisis le matériel nécessaire pour faire la neutralisation.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382F8B-7A4D-D554-EA34-1CF36F1A52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présente le dispositif sur la paillasse.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B18862CD-DB96-5CB0-4A25-FAA43641DC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DEB97E44-07C7-0F5A-7AF7-8D8F6549DD00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CFDB7A27-562F-D271-171A-C7E8B0888344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Nommer le matériel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14" name="Image 13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68234386-F661-B642-925E-FD5E8816D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872" y="1885734"/>
            <a:ext cx="4288420" cy="4027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AEEB948-2079-0459-7324-2F484E73E927}"/>
              </a:ext>
            </a:extLst>
          </p:cNvPr>
          <p:cNvSpPr txBox="1"/>
          <p:nvPr/>
        </p:nvSpPr>
        <p:spPr>
          <a:xfrm>
            <a:off x="1152283" y="4217548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39DCE9-702D-2E27-A038-FA6ABE226CD7}"/>
              </a:ext>
            </a:extLst>
          </p:cNvPr>
          <p:cNvSpPr txBox="1"/>
          <p:nvPr/>
        </p:nvSpPr>
        <p:spPr>
          <a:xfrm>
            <a:off x="1111526" y="2128881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11A79D-4ACE-CD41-73B3-EAF92AC8C5E3}"/>
              </a:ext>
            </a:extLst>
          </p:cNvPr>
          <p:cNvSpPr txBox="1"/>
          <p:nvPr/>
        </p:nvSpPr>
        <p:spPr>
          <a:xfrm>
            <a:off x="7837446" y="4878825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167120B-8648-ADFF-A6A0-500A35821E00}"/>
              </a:ext>
            </a:extLst>
          </p:cNvPr>
          <p:cNvSpPr txBox="1"/>
          <p:nvPr/>
        </p:nvSpPr>
        <p:spPr>
          <a:xfrm>
            <a:off x="7837446" y="5367378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09307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EBE89-0053-7029-CC6F-E4712590E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91189-F656-B6E8-F1DB-0EF48B6B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La burette sert à verser la solution goutte à goutte. L’agitateur permet de mélanger les deux solutions: acide + base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D2F4FC-C2ED-F17B-5E29-7B6547CFBAC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fonction de chaque instrument..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AF5A685-55AB-7521-F976-2DF106490B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42CF275E-5D68-D29D-A9E6-7ACD44897A32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EFB259DC-9231-FBD4-7CA5-62CAA9F6BF00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Nommer le matériel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14" name="Image 13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874772F7-C3CB-CF1E-210F-3B207C949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872" y="1885734"/>
            <a:ext cx="4288420" cy="4027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F016FA2-FECB-2A66-3E5A-6C713CDB7DC9}"/>
              </a:ext>
            </a:extLst>
          </p:cNvPr>
          <p:cNvSpPr txBox="1"/>
          <p:nvPr/>
        </p:nvSpPr>
        <p:spPr>
          <a:xfrm>
            <a:off x="1152283" y="4217548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0918AA1-65BC-2A45-A1E5-B9F57E726465}"/>
              </a:ext>
            </a:extLst>
          </p:cNvPr>
          <p:cNvSpPr txBox="1"/>
          <p:nvPr/>
        </p:nvSpPr>
        <p:spPr>
          <a:xfrm>
            <a:off x="1111526" y="2128881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04DE914-44DB-BEA2-FAB8-FEF738824EC4}"/>
              </a:ext>
            </a:extLst>
          </p:cNvPr>
          <p:cNvSpPr txBox="1"/>
          <p:nvPr/>
        </p:nvSpPr>
        <p:spPr>
          <a:xfrm>
            <a:off x="7837446" y="4878825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704ECF7-9244-AF59-B301-71B51818574E}"/>
              </a:ext>
            </a:extLst>
          </p:cNvPr>
          <p:cNvSpPr txBox="1"/>
          <p:nvPr/>
        </p:nvSpPr>
        <p:spPr>
          <a:xfrm>
            <a:off x="7837446" y="5367378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…………………………………….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6870BC1-7C07-560D-64C8-C7E3246FA25B}"/>
              </a:ext>
            </a:extLst>
          </p:cNvPr>
          <p:cNvSpPr txBox="1"/>
          <p:nvPr/>
        </p:nvSpPr>
        <p:spPr>
          <a:xfrm>
            <a:off x="1655570" y="1994649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Burette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B792E84-A4D8-15A7-284B-6387880E7F83}"/>
              </a:ext>
            </a:extLst>
          </p:cNvPr>
          <p:cNvSpPr txBox="1"/>
          <p:nvPr/>
        </p:nvSpPr>
        <p:spPr>
          <a:xfrm>
            <a:off x="1838302" y="4125215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Bécher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8F20F3-B507-F240-FE4E-97B7AD070F74}"/>
              </a:ext>
            </a:extLst>
          </p:cNvPr>
          <p:cNvSpPr txBox="1"/>
          <p:nvPr/>
        </p:nvSpPr>
        <p:spPr>
          <a:xfrm>
            <a:off x="7989991" y="4786492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Barreau aimanté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329374-1B7D-EEB2-B2C6-AF00E984A3E9}"/>
              </a:ext>
            </a:extLst>
          </p:cNvPr>
          <p:cNvSpPr txBox="1"/>
          <p:nvPr/>
        </p:nvSpPr>
        <p:spPr>
          <a:xfrm>
            <a:off x="7989991" y="5248157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Agitateur </a:t>
            </a:r>
          </a:p>
        </p:txBody>
      </p:sp>
    </p:spTree>
    <p:extLst>
      <p:ext uri="{BB962C8B-B14F-4D97-AF65-F5344CB8AC3E}">
        <p14:creationId xmlns:p14="http://schemas.microsoft.com/office/powerpoint/2010/main" val="10405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40AD-E130-7DAF-9392-EB74F705C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E2960D-687A-E6B7-1ABF-F6B7D7B0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Deuxième étape: je complète les étapes du protocole expérimental.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9BBE5F-FA43-6C12-21D0-A62C7440EB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fonction de chaque instrument..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4BFB400D-FD23-9E5E-838D-D159EEF994D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46353637-7DF5-BC06-ED8E-2E10EBCC5D27}"/>
              </a:ext>
            </a:extLst>
          </p:cNvPr>
          <p:cNvSpPr/>
          <p:nvPr/>
        </p:nvSpPr>
        <p:spPr>
          <a:xfrm>
            <a:off x="528654" y="1362510"/>
            <a:ext cx="988534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853F9956-7C2B-307B-4412-D60F8B68ECA6}"/>
              </a:ext>
            </a:extLst>
          </p:cNvPr>
          <p:cNvSpPr/>
          <p:nvPr/>
        </p:nvSpPr>
        <p:spPr>
          <a:xfrm>
            <a:off x="575152" y="1343007"/>
            <a:ext cx="106414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dirty="0">
                <a:solidFill>
                  <a:srgbClr val="F5821F"/>
                </a:solidFill>
              </a:rPr>
              <a:t>2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. </a:t>
            </a: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Compléter</a:t>
            </a:r>
            <a:r>
              <a:rPr lang="fr-FR" sz="2400" kern="0" dirty="0">
                <a:solidFill>
                  <a:srgbClr val="231F20"/>
                </a:solidFill>
              </a:rPr>
              <a:t> les étapes du protocole expérimental par ce qui convient.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55C79-02D3-6E52-846D-CE3EA6243DC1}"/>
              </a:ext>
            </a:extLst>
          </p:cNvPr>
          <p:cNvSpPr/>
          <p:nvPr/>
        </p:nvSpPr>
        <p:spPr>
          <a:xfrm>
            <a:off x="1335901" y="480275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Verser …………………………………………dans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bécher.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6810F74-7B24-D4FF-8E95-D7E44C5585CC}"/>
              </a:ext>
            </a:extLst>
          </p:cNvPr>
          <p:cNvSpPr/>
          <p:nvPr/>
        </p:nvSpPr>
        <p:spPr>
          <a:xfrm>
            <a:off x="727552" y="482250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2177FABA-CC28-B6DD-450B-49937460E022}"/>
              </a:ext>
            </a:extLst>
          </p:cNvPr>
          <p:cNvSpPr/>
          <p:nvPr/>
        </p:nvSpPr>
        <p:spPr>
          <a:xfrm>
            <a:off x="1326658" y="3096006"/>
            <a:ext cx="10379433" cy="7241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quelques gouttes du BBT 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bécher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 solution prend la couleur …………………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5346D-9F07-F51D-AE82-2F21920DD92B}"/>
              </a:ext>
            </a:extLst>
          </p:cNvPr>
          <p:cNvSpPr/>
          <p:nvPr/>
        </p:nvSpPr>
        <p:spPr>
          <a:xfrm>
            <a:off x="718309" y="3115758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F1BEF59-E15D-3724-CFA7-11FE9EA2C4FD}"/>
              </a:ext>
            </a:extLst>
          </p:cNvPr>
          <p:cNvSpPr/>
          <p:nvPr/>
        </p:nvSpPr>
        <p:spPr>
          <a:xfrm>
            <a:off x="1335901" y="393950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Arrêter l’ajout de la soude lorsque la solution devient………………………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57EBDBD-20D7-E622-BA90-96372C4898E4}"/>
              </a:ext>
            </a:extLst>
          </p:cNvPr>
          <p:cNvSpPr/>
          <p:nvPr/>
        </p:nvSpPr>
        <p:spPr>
          <a:xfrm>
            <a:off x="727552" y="395925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2A895556-72CB-91D5-FECA-D978E3DBA525}"/>
              </a:ext>
            </a:extLst>
          </p:cNvPr>
          <p:cNvSpPr/>
          <p:nvPr/>
        </p:nvSpPr>
        <p:spPr>
          <a:xfrm>
            <a:off x="1335901" y="2206008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la solution de …………………………..goutte à goutte à l’aide de la burette.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EFBDC260-9B62-811F-E336-45E732FC230D}"/>
              </a:ext>
            </a:extLst>
          </p:cNvPr>
          <p:cNvSpPr/>
          <p:nvPr/>
        </p:nvSpPr>
        <p:spPr>
          <a:xfrm>
            <a:off x="727552" y="2225760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</p:spTree>
    <p:extLst>
      <p:ext uri="{BB962C8B-B14F-4D97-AF65-F5344CB8AC3E}">
        <p14:creationId xmlns:p14="http://schemas.microsoft.com/office/powerpoint/2010/main" val="32040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09A96-5B26-FFC7-7E8F-76FD49D86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D6079C-8D7C-68D7-A288-FE0C58DD7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Deuxième étape: je complète les étapes du protocole expérimental.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CC25B2-0FE4-4446-8FED-59EED77CB3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fonction de chaque instrument..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88144CA4-106F-1861-844B-6E5C07F2A4D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047A52D6-41CB-598E-5042-41297190ED8A}"/>
              </a:ext>
            </a:extLst>
          </p:cNvPr>
          <p:cNvSpPr/>
          <p:nvPr/>
        </p:nvSpPr>
        <p:spPr>
          <a:xfrm>
            <a:off x="528654" y="1362510"/>
            <a:ext cx="988534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8C8FCA7C-7D22-21AB-F2F7-B5F50800CD98}"/>
              </a:ext>
            </a:extLst>
          </p:cNvPr>
          <p:cNvSpPr/>
          <p:nvPr/>
        </p:nvSpPr>
        <p:spPr>
          <a:xfrm>
            <a:off x="575152" y="1343007"/>
            <a:ext cx="106414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dirty="0">
                <a:solidFill>
                  <a:srgbClr val="F5821F"/>
                </a:solidFill>
              </a:rPr>
              <a:t>2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. </a:t>
            </a: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Compléter</a:t>
            </a:r>
            <a:r>
              <a:rPr lang="fr-FR" sz="2400" kern="0" dirty="0">
                <a:solidFill>
                  <a:srgbClr val="231F20"/>
                </a:solidFill>
              </a:rPr>
              <a:t> les étapes du protocole expérimental par ce qui convient.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9CC7A24-94BD-5380-2DE7-609434E7CE65}"/>
              </a:ext>
            </a:extLst>
          </p:cNvPr>
          <p:cNvSpPr/>
          <p:nvPr/>
        </p:nvSpPr>
        <p:spPr>
          <a:xfrm>
            <a:off x="1335901" y="480275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Verser …………………………………………dans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bécher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CAA7DAD1-DC76-F4E9-44EF-97A8589194D5}"/>
              </a:ext>
            </a:extLst>
          </p:cNvPr>
          <p:cNvSpPr/>
          <p:nvPr/>
        </p:nvSpPr>
        <p:spPr>
          <a:xfrm>
            <a:off x="727552" y="482250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008B49E-58AB-DB3C-893C-C18221D382A7}"/>
              </a:ext>
            </a:extLst>
          </p:cNvPr>
          <p:cNvSpPr/>
          <p:nvPr/>
        </p:nvSpPr>
        <p:spPr>
          <a:xfrm>
            <a:off x="1326658" y="3096006"/>
            <a:ext cx="10379433" cy="7241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quelques gouttes du BBT 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bécher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 solution prend la couleur …………………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68EF27-30FF-22D4-2B16-9A40E56CD1C6}"/>
              </a:ext>
            </a:extLst>
          </p:cNvPr>
          <p:cNvSpPr/>
          <p:nvPr/>
        </p:nvSpPr>
        <p:spPr>
          <a:xfrm>
            <a:off x="718309" y="3115758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2650A88-0550-3D88-90EB-A5A7DF23D96A}"/>
              </a:ext>
            </a:extLst>
          </p:cNvPr>
          <p:cNvSpPr/>
          <p:nvPr/>
        </p:nvSpPr>
        <p:spPr>
          <a:xfrm>
            <a:off x="1335901" y="393950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Arrêter l’ajout de la soude lorsque la solution devient………………………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758E25A-5A9B-D6B3-4541-C3A39F316AAE}"/>
              </a:ext>
            </a:extLst>
          </p:cNvPr>
          <p:cNvSpPr/>
          <p:nvPr/>
        </p:nvSpPr>
        <p:spPr>
          <a:xfrm>
            <a:off x="727552" y="395925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AE7869A7-5644-20DA-B27B-7C4FFE9F8149}"/>
              </a:ext>
            </a:extLst>
          </p:cNvPr>
          <p:cNvSpPr/>
          <p:nvPr/>
        </p:nvSpPr>
        <p:spPr>
          <a:xfrm>
            <a:off x="1335901" y="2206008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la solution de …………………………..goutte à goutte à l’aide de la burette.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A2FBDD1-44EE-EEAF-DAE7-C2E76B074A42}"/>
              </a:ext>
            </a:extLst>
          </p:cNvPr>
          <p:cNvSpPr/>
          <p:nvPr/>
        </p:nvSpPr>
        <p:spPr>
          <a:xfrm>
            <a:off x="727552" y="2225760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314A8F-7F00-3FB2-E36F-412650800E4A}"/>
              </a:ext>
            </a:extLst>
          </p:cNvPr>
          <p:cNvSpPr txBox="1"/>
          <p:nvPr/>
        </p:nvSpPr>
        <p:spPr>
          <a:xfrm>
            <a:off x="4399447" y="2151661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soude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28DFA5-A48F-B8EF-0017-DA572268898C}"/>
              </a:ext>
            </a:extLst>
          </p:cNvPr>
          <p:cNvSpPr txBox="1"/>
          <p:nvPr/>
        </p:nvSpPr>
        <p:spPr>
          <a:xfrm>
            <a:off x="1771654" y="3414676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jaune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78756C-CEF5-61B4-876F-5B3341425B05}"/>
              </a:ext>
            </a:extLst>
          </p:cNvPr>
          <p:cNvSpPr txBox="1"/>
          <p:nvPr/>
        </p:nvSpPr>
        <p:spPr>
          <a:xfrm>
            <a:off x="8270240" y="3883323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verte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ED8757-C014-EC5E-F261-5DE9085A6697}"/>
              </a:ext>
            </a:extLst>
          </p:cNvPr>
          <p:cNvSpPr txBox="1"/>
          <p:nvPr/>
        </p:nvSpPr>
        <p:spPr>
          <a:xfrm>
            <a:off x="2452374" y="4716172"/>
            <a:ext cx="30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l’acide chlorhydrique</a:t>
            </a:r>
          </a:p>
        </p:txBody>
      </p:sp>
    </p:spTree>
    <p:extLst>
      <p:ext uri="{BB962C8B-B14F-4D97-AF65-F5344CB8AC3E}">
        <p14:creationId xmlns:p14="http://schemas.microsoft.com/office/powerpoint/2010/main" val="15365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236D3-94F3-E4FD-DC78-BB9403553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9B65-7917-B7F3-8FC1-8C3E9FF53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Troisième étape: je mets en ordre les étapes du protocole expérimental.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57AB165F-6D06-A6C8-AC76-E85C924285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C2AB221B-4F8F-1BCC-FB03-DC9420DE5293}"/>
              </a:ext>
            </a:extLst>
          </p:cNvPr>
          <p:cNvSpPr/>
          <p:nvPr/>
        </p:nvSpPr>
        <p:spPr>
          <a:xfrm>
            <a:off x="528654" y="1362510"/>
            <a:ext cx="988534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36F38610-9BE2-BA02-C2C3-58E09B73BD64}"/>
              </a:ext>
            </a:extLst>
          </p:cNvPr>
          <p:cNvSpPr/>
          <p:nvPr/>
        </p:nvSpPr>
        <p:spPr>
          <a:xfrm>
            <a:off x="575152" y="1343007"/>
            <a:ext cx="106414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dirty="0">
                <a:solidFill>
                  <a:srgbClr val="F5821F"/>
                </a:solidFill>
              </a:rPr>
              <a:t>3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. </a:t>
            </a:r>
            <a:r>
              <a:rPr lang="fr-FR" sz="2400" kern="0" dirty="0">
                <a:solidFill>
                  <a:srgbClr val="231F20"/>
                </a:solidFill>
              </a:rPr>
              <a:t>Mettre en ordre les étapes du protocole expérimental.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1FDC1B-ADE5-015C-FBE0-0295A1E6E9A7}"/>
              </a:ext>
            </a:extLst>
          </p:cNvPr>
          <p:cNvSpPr/>
          <p:nvPr/>
        </p:nvSpPr>
        <p:spPr>
          <a:xfrm>
            <a:off x="1335901" y="480275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Verser …………………………………………dans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bécher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2D36E57-BCEC-B6ED-EB5F-DC7E25DFC5BD}"/>
              </a:ext>
            </a:extLst>
          </p:cNvPr>
          <p:cNvSpPr/>
          <p:nvPr/>
        </p:nvSpPr>
        <p:spPr>
          <a:xfrm>
            <a:off x="727552" y="482250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104E0C20-46A9-5675-3A8F-79F7FA083F30}"/>
              </a:ext>
            </a:extLst>
          </p:cNvPr>
          <p:cNvSpPr/>
          <p:nvPr/>
        </p:nvSpPr>
        <p:spPr>
          <a:xfrm>
            <a:off x="1326658" y="3096006"/>
            <a:ext cx="10379433" cy="7241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quelques gouttes du BBT dans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bécher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 solution prend la couleur …………………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05C63-E8C0-2B80-67F7-BE413CE04A2C}"/>
              </a:ext>
            </a:extLst>
          </p:cNvPr>
          <p:cNvSpPr/>
          <p:nvPr/>
        </p:nvSpPr>
        <p:spPr>
          <a:xfrm>
            <a:off x="718309" y="3115758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1185283-70B4-2BAA-65F8-F9A9E96F9C25}"/>
              </a:ext>
            </a:extLst>
          </p:cNvPr>
          <p:cNvSpPr/>
          <p:nvPr/>
        </p:nvSpPr>
        <p:spPr>
          <a:xfrm>
            <a:off x="1335901" y="3939504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Arrêter l’ajout de la soude lorsque la solution devient………………………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B1F6956-9F0A-B0CA-9067-3F109760EB88}"/>
              </a:ext>
            </a:extLst>
          </p:cNvPr>
          <p:cNvSpPr/>
          <p:nvPr/>
        </p:nvSpPr>
        <p:spPr>
          <a:xfrm>
            <a:off x="727552" y="3959256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D5E23B39-3DC7-4252-4DAF-12D66A4C4B11}"/>
              </a:ext>
            </a:extLst>
          </p:cNvPr>
          <p:cNvSpPr/>
          <p:nvPr/>
        </p:nvSpPr>
        <p:spPr>
          <a:xfrm>
            <a:off x="1335901" y="2206008"/>
            <a:ext cx="10379433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la solution de …………………………..goutte à goutte à l’aide de la burette.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078DC19A-2F6A-1ED8-BCDC-4E4EB9433D21}"/>
              </a:ext>
            </a:extLst>
          </p:cNvPr>
          <p:cNvSpPr/>
          <p:nvPr/>
        </p:nvSpPr>
        <p:spPr>
          <a:xfrm>
            <a:off x="727552" y="2225760"/>
            <a:ext cx="599106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BCFF858-2280-6085-2D09-33A701B8BF9B}"/>
              </a:ext>
            </a:extLst>
          </p:cNvPr>
          <p:cNvSpPr txBox="1"/>
          <p:nvPr/>
        </p:nvSpPr>
        <p:spPr>
          <a:xfrm>
            <a:off x="4399447" y="2151661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soude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684093-2B9C-3151-8395-7497013983B2}"/>
              </a:ext>
            </a:extLst>
          </p:cNvPr>
          <p:cNvSpPr txBox="1"/>
          <p:nvPr/>
        </p:nvSpPr>
        <p:spPr>
          <a:xfrm>
            <a:off x="1771654" y="3414676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jaune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AA70D1-B7BA-B132-95AE-0C8614AF4FB7}"/>
              </a:ext>
            </a:extLst>
          </p:cNvPr>
          <p:cNvSpPr txBox="1"/>
          <p:nvPr/>
        </p:nvSpPr>
        <p:spPr>
          <a:xfrm>
            <a:off x="8270240" y="3883323"/>
            <a:ext cx="21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verte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1C84E9-CB78-62FF-3214-F1490A8C0037}"/>
              </a:ext>
            </a:extLst>
          </p:cNvPr>
          <p:cNvSpPr txBox="1"/>
          <p:nvPr/>
        </p:nvSpPr>
        <p:spPr>
          <a:xfrm>
            <a:off x="2452374" y="4716172"/>
            <a:ext cx="30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l’acide chlorhydrique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35BC2D28-148B-A41B-BCE1-CA08F31614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8B6A92C-E326-51C0-D67A-21FF8D145DD9}"/>
              </a:ext>
            </a:extLst>
          </p:cNvPr>
          <p:cNvSpPr txBox="1"/>
          <p:nvPr/>
        </p:nvSpPr>
        <p:spPr>
          <a:xfrm>
            <a:off x="823272" y="4773089"/>
            <a:ext cx="40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3026E12-B121-1097-5F50-6E8B55F0011F}"/>
              </a:ext>
            </a:extLst>
          </p:cNvPr>
          <p:cNvSpPr txBox="1"/>
          <p:nvPr/>
        </p:nvSpPr>
        <p:spPr>
          <a:xfrm>
            <a:off x="823272" y="3014911"/>
            <a:ext cx="40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F712AE-1F21-974B-6627-8DDB4C726EE9}"/>
              </a:ext>
            </a:extLst>
          </p:cNvPr>
          <p:cNvSpPr txBox="1"/>
          <p:nvPr/>
        </p:nvSpPr>
        <p:spPr>
          <a:xfrm>
            <a:off x="823272" y="2130959"/>
            <a:ext cx="40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4F3B4B2-DF20-16EB-DABA-1B4AC10DF203}"/>
              </a:ext>
            </a:extLst>
          </p:cNvPr>
          <p:cNvSpPr txBox="1"/>
          <p:nvPr/>
        </p:nvSpPr>
        <p:spPr>
          <a:xfrm>
            <a:off x="814029" y="3929591"/>
            <a:ext cx="40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8722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B961-B065-2942-7ED2-C0C3382CE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A88B6AC1-58C7-1159-C14D-4DA4D26A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EF13DE8F-7ADA-B085-850F-259D6DD7C7D4}"/>
              </a:ext>
            </a:extLst>
          </p:cNvPr>
          <p:cNvSpPr/>
          <p:nvPr/>
        </p:nvSpPr>
        <p:spPr>
          <a:xfrm>
            <a:off x="852546" y="361029"/>
            <a:ext cx="10364354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résumer, voici les étapes à suivre pour réaliser une neutralisation de l’acide chlorhydrique par la solution de la soude.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2A8244-001A-7F2B-3D0E-09C56E6B4C95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3" name="Rectangle à coins arrondis 13">
            <a:extLst>
              <a:ext uri="{FF2B5EF4-FFF2-40B4-BE49-F238E27FC236}">
                <a16:creationId xmlns:a16="http://schemas.microsoft.com/office/drawing/2014/main" id="{171D267F-755D-0DA9-1100-7A6820D255DF}"/>
              </a:ext>
            </a:extLst>
          </p:cNvPr>
          <p:cNvSpPr/>
          <p:nvPr/>
        </p:nvSpPr>
        <p:spPr>
          <a:xfrm>
            <a:off x="6924978" y="5284216"/>
            <a:ext cx="3089206" cy="111059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Il prend une couleur jaune lorsqu’on lui ajoute des gouttes de BBT</a:t>
            </a:r>
          </a:p>
        </p:txBody>
      </p:sp>
      <p:pic>
        <p:nvPicPr>
          <p:cNvPr id="25" name="Image 24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8D049E22-E653-590D-9172-1492AA35E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503" y="1058823"/>
            <a:ext cx="3238952" cy="440116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79324AF-F763-10A5-F076-CF951BEB3F7E}"/>
              </a:ext>
            </a:extLst>
          </p:cNvPr>
          <p:cNvSpPr txBox="1"/>
          <p:nvPr/>
        </p:nvSpPr>
        <p:spPr>
          <a:xfrm>
            <a:off x="9714494" y="1717044"/>
            <a:ext cx="142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La soude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F6C0595-DA04-471C-1604-0D2087ADC7F7}"/>
              </a:ext>
            </a:extLst>
          </p:cNvPr>
          <p:cNvCxnSpPr>
            <a:cxnSpLocks/>
          </p:cNvCxnSpPr>
          <p:nvPr/>
        </p:nvCxnSpPr>
        <p:spPr>
          <a:xfrm flipH="1">
            <a:off x="8624341" y="4178885"/>
            <a:ext cx="12449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à coins arrondis 13">
            <a:extLst>
              <a:ext uri="{FF2B5EF4-FFF2-40B4-BE49-F238E27FC236}">
                <a16:creationId xmlns:a16="http://schemas.microsoft.com/office/drawing/2014/main" id="{E96CE2AB-CDD1-C5E6-785D-8BBF64CB1CD4}"/>
              </a:ext>
            </a:extLst>
          </p:cNvPr>
          <p:cNvSpPr/>
          <p:nvPr/>
        </p:nvSpPr>
        <p:spPr>
          <a:xfrm>
            <a:off x="1567944" y="5284215"/>
            <a:ext cx="3089206" cy="111059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Arrêter l’ajout de la soude lorsque le mélange devient vert </a:t>
            </a: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417FFEEA-3EFF-08EE-FBFC-B3689E075FB2}"/>
              </a:ext>
            </a:extLst>
          </p:cNvPr>
          <p:cNvCxnSpPr>
            <a:cxnSpLocks/>
          </p:cNvCxnSpPr>
          <p:nvPr/>
        </p:nvCxnSpPr>
        <p:spPr>
          <a:xfrm flipH="1">
            <a:off x="8469581" y="2030923"/>
            <a:ext cx="12449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 41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82C05980-4944-FAA1-62FB-53BF822EA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463" y="1058823"/>
            <a:ext cx="2695951" cy="42296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9D3609D-AF15-1A69-DCD8-356C62853AF7}"/>
              </a:ext>
            </a:extLst>
          </p:cNvPr>
          <p:cNvSpPr txBox="1"/>
          <p:nvPr/>
        </p:nvSpPr>
        <p:spPr>
          <a:xfrm>
            <a:off x="8924886" y="3760260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L’acide chlorhydrique </a:t>
            </a:r>
          </a:p>
        </p:txBody>
      </p:sp>
      <p:pic>
        <p:nvPicPr>
          <p:cNvPr id="46" name="Image 45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96F98C57-83A3-C8EB-C158-5EA2FFC9A4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47" r="21373" b="6365"/>
          <a:stretch>
            <a:fillRect/>
          </a:stretch>
        </p:blipFill>
        <p:spPr>
          <a:xfrm rot="5400000">
            <a:off x="8704951" y="2467441"/>
            <a:ext cx="1002412" cy="998426"/>
          </a:xfrm>
          <a:prstGeom prst="rect">
            <a:avLst/>
          </a:prstGeom>
        </p:spPr>
      </p:pic>
      <p:sp>
        <p:nvSpPr>
          <p:cNvPr id="48" name="Flèche : gauche 47">
            <a:extLst>
              <a:ext uri="{FF2B5EF4-FFF2-40B4-BE49-F238E27FC236}">
                <a16:creationId xmlns:a16="http://schemas.microsoft.com/office/drawing/2014/main" id="{99809FF9-EC60-9645-B207-CD1DD65EAA2B}"/>
              </a:ext>
            </a:extLst>
          </p:cNvPr>
          <p:cNvSpPr/>
          <p:nvPr/>
        </p:nvSpPr>
        <p:spPr>
          <a:xfrm>
            <a:off x="4540933" y="4084320"/>
            <a:ext cx="1819227" cy="409673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788B7E71-4A1E-0ADD-1768-6D8AC70292CE}"/>
              </a:ext>
            </a:extLst>
          </p:cNvPr>
          <p:cNvSpPr txBox="1"/>
          <p:nvPr/>
        </p:nvSpPr>
        <p:spPr>
          <a:xfrm>
            <a:off x="9347192" y="2696975"/>
            <a:ext cx="553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BBT</a:t>
            </a:r>
          </a:p>
        </p:txBody>
      </p:sp>
    </p:spTree>
    <p:extLst>
      <p:ext uri="{BB962C8B-B14F-4D97-AF65-F5344CB8AC3E}">
        <p14:creationId xmlns:p14="http://schemas.microsoft.com/office/powerpoint/2010/main" val="31621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41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/>
              <a:t>10 min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099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67F950C-C843-300C-4C4F-3A7A834CB0F5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A8524F-1E83-2BC1-5DB4-96BF473C4D24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3F123FA-C6BB-2999-C424-46D81C758247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DA35EB-F480-76A9-61EF-9B4E459B2028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D303511-4538-BE21-709D-6116FBEE4E6B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17AE72A-3957-D9BB-E9AA-D9A661CC41FC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8EA853-13BD-32E8-520A-34F3F8AD2427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basique</a:t>
            </a:r>
          </a:p>
        </p:txBody>
      </p:sp>
      <p:pic>
        <p:nvPicPr>
          <p:cNvPr id="6" name="Image 5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0101E37F-41F7-0BE8-60B1-65D16DBC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169"/>
          <a:stretch>
            <a:fillRect/>
          </a:stretch>
        </p:blipFill>
        <p:spPr>
          <a:xfrm>
            <a:off x="8628117" y="2587729"/>
            <a:ext cx="1040389" cy="2291439"/>
          </a:xfrm>
          <a:prstGeom prst="rect">
            <a:avLst/>
          </a:prstGeom>
        </p:spPr>
      </p:pic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2F147D30-48EC-2E38-8398-513F5B64C1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86" r="24709"/>
          <a:stretch>
            <a:fillRect/>
          </a:stretch>
        </p:blipFill>
        <p:spPr>
          <a:xfrm rot="20178638">
            <a:off x="7765771" y="2190819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27777A9-347E-F126-0380-22A010F634C8}"/>
              </a:ext>
            </a:extLst>
          </p:cNvPr>
          <p:cNvSpPr txBox="1"/>
          <p:nvPr/>
        </p:nvSpPr>
        <p:spPr>
          <a:xfrm>
            <a:off x="8480677" y="2291932"/>
            <a:ext cx="594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BBT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5055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820680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738257" y="1416788"/>
            <a:ext cx="361418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174771" y="4093980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7431014" y="2350682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886488" y="3691696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7468F33-5932-ACB7-FA09-59EC7DB3B86E}"/>
              </a:ext>
            </a:extLst>
          </p:cNvPr>
          <p:cNvSpPr txBox="1"/>
          <p:nvPr/>
        </p:nvSpPr>
        <p:spPr>
          <a:xfrm>
            <a:off x="1482078" y="3668640"/>
            <a:ext cx="2726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Agitateur magnétique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51599AE-CBE6-D874-B407-53A09FDAACBC}"/>
              </a:ext>
            </a:extLst>
          </p:cNvPr>
          <p:cNvSpPr txBox="1"/>
          <p:nvPr/>
        </p:nvSpPr>
        <p:spPr>
          <a:xfrm>
            <a:off x="1653221" y="5699564"/>
            <a:ext cx="1931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Indicateurs colorés</a:t>
            </a:r>
            <a:endParaRPr lang="fr-FR" noProof="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184DFD1-7EC8-0C8D-1647-65F262AA1C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21" y="4098090"/>
            <a:ext cx="1639583" cy="163958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477C5F5-FE21-0BB7-6BD0-EC1986B496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409" y="2062919"/>
            <a:ext cx="1800225" cy="18002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0E98BF1-FA2A-5D23-AC9F-0D2CEA359E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135" y="2299150"/>
            <a:ext cx="1651636" cy="233326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4CA41713-A418-285B-3C9E-F3A0855C70FA}"/>
              </a:ext>
            </a:extLst>
          </p:cNvPr>
          <p:cNvSpPr txBox="1"/>
          <p:nvPr/>
        </p:nvSpPr>
        <p:spPr>
          <a:xfrm>
            <a:off x="4843134" y="5907713"/>
            <a:ext cx="123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Support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E2A13EC-9E8C-BC3B-6A4C-63CCBA4FA3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2" y="3707517"/>
            <a:ext cx="2347633" cy="2206319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B0EF1D2F-E7AA-3B04-2DC6-6A3140016F38}"/>
              </a:ext>
            </a:extLst>
          </p:cNvPr>
          <p:cNvSpPr txBox="1"/>
          <p:nvPr/>
        </p:nvSpPr>
        <p:spPr>
          <a:xfrm>
            <a:off x="4556802" y="3150483"/>
            <a:ext cx="123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Burette </a:t>
            </a:r>
          </a:p>
        </p:txBody>
      </p:sp>
    </p:spTree>
    <p:extLst>
      <p:ext uri="{BB962C8B-B14F-4D97-AF65-F5344CB8AC3E}">
        <p14:creationId xmlns:p14="http://schemas.microsoft.com/office/powerpoint/2010/main" val="110311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2C20D-3974-AED7-E5F5-5D8C3E1A5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C78B87-3BA1-8937-83B3-17D9F4E5F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Lorsqu’on ajoute l’indicateur coloré du BBT à une solution acide, celle-ci prend la couleur jaune.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559E74-D0A9-723F-B3AE-D4DFFE6CE85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050661-31D2-6D5F-AA34-1C2B2AF41C95}"/>
              </a:ext>
            </a:extLst>
          </p:cNvPr>
          <p:cNvSpPr txBox="1"/>
          <p:nvPr/>
        </p:nvSpPr>
        <p:spPr>
          <a:xfrm>
            <a:off x="1238969" y="138671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15C1F8-AF2A-1636-FEA3-4BA4025300B3}"/>
              </a:ext>
            </a:extLst>
          </p:cNvPr>
          <p:cNvSpPr/>
          <p:nvPr/>
        </p:nvSpPr>
        <p:spPr>
          <a:xfrm>
            <a:off x="1680214" y="396100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FB12DC2-2BC0-3610-3711-730D7B486EB6}"/>
              </a:ext>
            </a:extLst>
          </p:cNvPr>
          <p:cNvSpPr/>
          <p:nvPr/>
        </p:nvSpPr>
        <p:spPr>
          <a:xfrm>
            <a:off x="1248213" y="237880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307F46F-45AD-6878-0424-036737CBE5DA}"/>
              </a:ext>
            </a:extLst>
          </p:cNvPr>
          <p:cNvSpPr/>
          <p:nvPr/>
        </p:nvSpPr>
        <p:spPr>
          <a:xfrm>
            <a:off x="1680213" y="237772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D584D60-A1E6-F029-332B-87DF1422D4DD}"/>
              </a:ext>
            </a:extLst>
          </p:cNvPr>
          <p:cNvSpPr/>
          <p:nvPr/>
        </p:nvSpPr>
        <p:spPr>
          <a:xfrm>
            <a:off x="1238970" y="3170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507A8A-D352-1D51-925D-497ED1DCB549}"/>
              </a:ext>
            </a:extLst>
          </p:cNvPr>
          <p:cNvSpPr/>
          <p:nvPr/>
        </p:nvSpPr>
        <p:spPr>
          <a:xfrm>
            <a:off x="1248213" y="396100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69920A1-05A0-DBA7-FA82-7504A83E9EDC}"/>
              </a:ext>
            </a:extLst>
          </p:cNvPr>
          <p:cNvSpPr/>
          <p:nvPr/>
        </p:nvSpPr>
        <p:spPr>
          <a:xfrm>
            <a:off x="1680213" y="31693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basique</a:t>
            </a:r>
          </a:p>
        </p:txBody>
      </p:sp>
      <p:pic>
        <p:nvPicPr>
          <p:cNvPr id="6" name="Image 5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DFF1CE73-2CD0-9EE1-41B1-BDFB20911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69"/>
          <a:stretch>
            <a:fillRect/>
          </a:stretch>
        </p:blipFill>
        <p:spPr>
          <a:xfrm>
            <a:off x="8699237" y="2455649"/>
            <a:ext cx="1040389" cy="2291439"/>
          </a:xfrm>
          <a:prstGeom prst="rect">
            <a:avLst/>
          </a:prstGeom>
        </p:spPr>
      </p:pic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B582F855-E56D-072B-3732-15003C043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86" r="24709"/>
          <a:stretch>
            <a:fillRect/>
          </a:stretch>
        </p:blipFill>
        <p:spPr>
          <a:xfrm rot="20178638">
            <a:off x="7836891" y="2058739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7BE975-DFAB-4AF2-F9FA-E4DD1708EF02}"/>
              </a:ext>
            </a:extLst>
          </p:cNvPr>
          <p:cNvSpPr txBox="1"/>
          <p:nvPr/>
        </p:nvSpPr>
        <p:spPr>
          <a:xfrm>
            <a:off x="8551797" y="2159852"/>
            <a:ext cx="594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BBT</a:t>
            </a:r>
          </a:p>
        </p:txBody>
      </p:sp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BF6DC091-D086-2830-8199-E043D5B14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36" y="2251314"/>
            <a:ext cx="684830" cy="684830"/>
          </a:xfrm>
          <a:prstGeom prst="rect">
            <a:avLst/>
          </a:prstGeom>
        </p:spPr>
      </p:pic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DAB8269-482E-7CDB-A779-2258AAD4883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EC1703A7-A596-6200-677D-C23CA38AFA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0" y="5059032"/>
            <a:ext cx="8391183" cy="1411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98350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8CF3D-439A-C6F2-7611-EA8250402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57D5D061-219F-BBE2-D846-2FFDE350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69"/>
          <a:stretch>
            <a:fillRect/>
          </a:stretch>
        </p:blipFill>
        <p:spPr>
          <a:xfrm>
            <a:off x="8689077" y="2523758"/>
            <a:ext cx="1040389" cy="229143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3C781DC-9522-6E2F-1F79-FEDFCBFFF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B18E27-55E8-D2EB-9996-1A675D3C86E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C830738-E8C4-AA1E-3FB2-7CFB09EDB7C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15EDCB6-56F1-2B35-85A9-727A7F1B0BA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7045A1-5CAB-93D5-DC3C-42F604C4B46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73CF86A1-63BE-33BB-0876-6F0027743084}"/>
              </a:ext>
            </a:extLst>
          </p:cNvPr>
          <p:cNvSpPr txBox="1"/>
          <p:nvPr/>
        </p:nvSpPr>
        <p:spPr>
          <a:xfrm>
            <a:off x="1279609" y="148831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4E1890-98DA-E67B-CA52-2C62D7055727}"/>
              </a:ext>
            </a:extLst>
          </p:cNvPr>
          <p:cNvSpPr/>
          <p:nvPr/>
        </p:nvSpPr>
        <p:spPr>
          <a:xfrm>
            <a:off x="1720854" y="406260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DDF2118-E1E8-E046-CB4A-F248916A2503}"/>
              </a:ext>
            </a:extLst>
          </p:cNvPr>
          <p:cNvSpPr/>
          <p:nvPr/>
        </p:nvSpPr>
        <p:spPr>
          <a:xfrm>
            <a:off x="1288853" y="248040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B4F5A50-CA87-34D7-5380-C4E6846516CA}"/>
              </a:ext>
            </a:extLst>
          </p:cNvPr>
          <p:cNvSpPr/>
          <p:nvPr/>
        </p:nvSpPr>
        <p:spPr>
          <a:xfrm>
            <a:off x="1720853" y="247932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B52A0B4-EAD2-0F50-71F3-E141A1D4E888}"/>
              </a:ext>
            </a:extLst>
          </p:cNvPr>
          <p:cNvSpPr/>
          <p:nvPr/>
        </p:nvSpPr>
        <p:spPr>
          <a:xfrm>
            <a:off x="1279610" y="32720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C6A70FF-1625-9CCB-9A14-CDE54346F7CF}"/>
              </a:ext>
            </a:extLst>
          </p:cNvPr>
          <p:cNvSpPr/>
          <p:nvPr/>
        </p:nvSpPr>
        <p:spPr>
          <a:xfrm>
            <a:off x="1288853" y="406260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6CE344-EDCE-A858-6FC9-A8E470F0368F}"/>
              </a:ext>
            </a:extLst>
          </p:cNvPr>
          <p:cNvSpPr/>
          <p:nvPr/>
        </p:nvSpPr>
        <p:spPr>
          <a:xfrm>
            <a:off x="1720853" y="32709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basique</a:t>
            </a:r>
          </a:p>
        </p:txBody>
      </p:sp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979F5772-293F-AF46-D113-813D4E2BDA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86" r="24709"/>
          <a:stretch>
            <a:fillRect/>
          </a:stretch>
        </p:blipFill>
        <p:spPr>
          <a:xfrm rot="20178638">
            <a:off x="7877531" y="2160339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8546B9-4BC1-AB95-AACB-5074DFE19659}"/>
              </a:ext>
            </a:extLst>
          </p:cNvPr>
          <p:cNvSpPr txBox="1"/>
          <p:nvPr/>
        </p:nvSpPr>
        <p:spPr>
          <a:xfrm>
            <a:off x="8592437" y="2261452"/>
            <a:ext cx="1736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Hélianthine </a:t>
            </a:r>
          </a:p>
        </p:txBody>
      </p:sp>
    </p:spTree>
    <p:extLst>
      <p:ext uri="{BB962C8B-B14F-4D97-AF65-F5344CB8AC3E}">
        <p14:creationId xmlns:p14="http://schemas.microsoft.com/office/powerpoint/2010/main" val="3223983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F71D1-418A-BFAD-1E69-ADF8569C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8B3E8636-0F1D-52D1-BB8E-066833C4C8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69"/>
          <a:stretch>
            <a:fillRect/>
          </a:stretch>
        </p:blipFill>
        <p:spPr>
          <a:xfrm>
            <a:off x="8689077" y="2523758"/>
            <a:ext cx="1040389" cy="229143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4678AB3-A886-9C99-56C6-B2564A424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Lorsqu’on ajoute l’indicateur coloré du hélianthine à une solution basique, celle-ci prend la couleur jaune.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CF0BAB-307C-8B2F-17B1-176D615A97F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F5A100-19D4-D350-B5FE-CD2A985F8343}"/>
              </a:ext>
            </a:extLst>
          </p:cNvPr>
          <p:cNvSpPr txBox="1"/>
          <p:nvPr/>
        </p:nvSpPr>
        <p:spPr>
          <a:xfrm>
            <a:off x="1228809" y="1454822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9DB0B8-4323-7B2D-FABC-1AD4D20D0460}"/>
              </a:ext>
            </a:extLst>
          </p:cNvPr>
          <p:cNvSpPr/>
          <p:nvPr/>
        </p:nvSpPr>
        <p:spPr>
          <a:xfrm>
            <a:off x="1670054" y="4029118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FA715AE-7BFC-861C-2752-1E1D1A1EE874}"/>
              </a:ext>
            </a:extLst>
          </p:cNvPr>
          <p:cNvSpPr/>
          <p:nvPr/>
        </p:nvSpPr>
        <p:spPr>
          <a:xfrm>
            <a:off x="1238053" y="2446914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D7FAC4C-8787-C764-09CE-13A7E9A92C5E}"/>
              </a:ext>
            </a:extLst>
          </p:cNvPr>
          <p:cNvSpPr/>
          <p:nvPr/>
        </p:nvSpPr>
        <p:spPr>
          <a:xfrm>
            <a:off x="1670053" y="2445838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FA3C3CD-908F-7B3C-2E2E-613DDFE2E5E0}"/>
              </a:ext>
            </a:extLst>
          </p:cNvPr>
          <p:cNvSpPr/>
          <p:nvPr/>
        </p:nvSpPr>
        <p:spPr>
          <a:xfrm>
            <a:off x="1228810" y="3238554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6068EBA-EDEF-8495-928D-21BE27B684B5}"/>
              </a:ext>
            </a:extLst>
          </p:cNvPr>
          <p:cNvSpPr/>
          <p:nvPr/>
        </p:nvSpPr>
        <p:spPr>
          <a:xfrm>
            <a:off x="1238053" y="4029118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A69859C-56F9-FFBC-FCBE-5D480BF53310}"/>
              </a:ext>
            </a:extLst>
          </p:cNvPr>
          <p:cNvSpPr/>
          <p:nvPr/>
        </p:nvSpPr>
        <p:spPr>
          <a:xfrm>
            <a:off x="1670053" y="3237478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Solution basique</a:t>
            </a:r>
          </a:p>
        </p:txBody>
      </p:sp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B9814CF2-78CC-F7D8-B973-67ED4BBFCC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86" r="24709"/>
          <a:stretch>
            <a:fillRect/>
          </a:stretch>
        </p:blipFill>
        <p:spPr>
          <a:xfrm rot="20178638">
            <a:off x="7826731" y="2126848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00A3695-D773-9D40-E00F-FCBAA81F2A80}"/>
              </a:ext>
            </a:extLst>
          </p:cNvPr>
          <p:cNvSpPr txBox="1"/>
          <p:nvPr/>
        </p:nvSpPr>
        <p:spPr>
          <a:xfrm>
            <a:off x="8541637" y="2227961"/>
            <a:ext cx="1736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Hélianthine </a:t>
            </a:r>
          </a:p>
        </p:txBody>
      </p:sp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0CB340F4-EBB7-C36A-CBF0-9376381D8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260" y="3111063"/>
            <a:ext cx="684830" cy="684830"/>
          </a:xfrm>
          <a:prstGeom prst="rect">
            <a:avLst/>
          </a:prstGeom>
        </p:spPr>
      </p:pic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DB1B9F7C-5DBF-26E6-7811-3F8DFA7BB70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3744685D-DA31-C41A-A49A-FCEA0513B6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0" y="5059032"/>
            <a:ext cx="8391183" cy="1411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64972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2A13B-9C26-18C5-575B-4D7B9E324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25CCDB-3EA6-D556-990E-EECE4A1F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1F5DD87-C345-BF02-A505-9E79887F96D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4E77A8-CE23-D25B-3EE7-A09745C7780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0558B9B-E0D3-08EF-0309-F0BAD1C690E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717EBF-848A-9B8A-8802-36DF504A7D8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34A3741-9104-3438-3B89-37F74655EFD5}"/>
              </a:ext>
            </a:extLst>
          </p:cNvPr>
          <p:cNvSpPr txBox="1"/>
          <p:nvPr/>
        </p:nvSpPr>
        <p:spPr>
          <a:xfrm>
            <a:off x="1279609" y="148831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E365C58-BE21-2123-B3A3-36B1825CB514}"/>
              </a:ext>
            </a:extLst>
          </p:cNvPr>
          <p:cNvSpPr/>
          <p:nvPr/>
        </p:nvSpPr>
        <p:spPr>
          <a:xfrm>
            <a:off x="1720854" y="406260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6FE8C1E-4633-D747-69BF-C7FD9387D562}"/>
              </a:ext>
            </a:extLst>
          </p:cNvPr>
          <p:cNvSpPr/>
          <p:nvPr/>
        </p:nvSpPr>
        <p:spPr>
          <a:xfrm>
            <a:off x="1288853" y="248040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EAA883-9DED-8D30-CDB1-BBF09B7036B2}"/>
              </a:ext>
            </a:extLst>
          </p:cNvPr>
          <p:cNvSpPr/>
          <p:nvPr/>
        </p:nvSpPr>
        <p:spPr>
          <a:xfrm>
            <a:off x="1720853" y="247932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3FD0CAF-B451-B847-A8E6-EF9F311C8468}"/>
              </a:ext>
            </a:extLst>
          </p:cNvPr>
          <p:cNvSpPr/>
          <p:nvPr/>
        </p:nvSpPr>
        <p:spPr>
          <a:xfrm>
            <a:off x="1279610" y="32720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E811150-2A49-9D55-F6AE-5F31A4EA2ADF}"/>
              </a:ext>
            </a:extLst>
          </p:cNvPr>
          <p:cNvSpPr/>
          <p:nvPr/>
        </p:nvSpPr>
        <p:spPr>
          <a:xfrm>
            <a:off x="1288853" y="406260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8BEA917-C242-032A-6FDC-88BCDCFF2FBE}"/>
              </a:ext>
            </a:extLst>
          </p:cNvPr>
          <p:cNvSpPr/>
          <p:nvPr/>
        </p:nvSpPr>
        <p:spPr>
          <a:xfrm>
            <a:off x="1720853" y="32709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basique</a:t>
            </a:r>
          </a:p>
        </p:txBody>
      </p:sp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748C2C17-44EF-4A5A-CFA4-746F532784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86" r="24709"/>
          <a:stretch>
            <a:fillRect/>
          </a:stretch>
        </p:blipFill>
        <p:spPr>
          <a:xfrm rot="20178638">
            <a:off x="7877531" y="2160339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D30998D-C94A-F479-58BB-D988F80F1341}"/>
              </a:ext>
            </a:extLst>
          </p:cNvPr>
          <p:cNvSpPr txBox="1"/>
          <p:nvPr/>
        </p:nvSpPr>
        <p:spPr>
          <a:xfrm>
            <a:off x="8592437" y="2261452"/>
            <a:ext cx="2354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Phénolphtaléine </a:t>
            </a:r>
          </a:p>
        </p:txBody>
      </p:sp>
      <p:pic>
        <p:nvPicPr>
          <p:cNvPr id="18" name="Image 17" descr="Une image contenant Produits de beauté, cylindre, rouge, conception&#10;&#10;Le contenu généré par l’IA peut être incorrect.">
            <a:extLst>
              <a:ext uri="{FF2B5EF4-FFF2-40B4-BE49-F238E27FC236}">
                <a16:creationId xmlns:a16="http://schemas.microsoft.com/office/drawing/2014/main" id="{26250235-9B4B-A613-291E-81D1E1098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475" y="2911329"/>
            <a:ext cx="895475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756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9FFDB-6DF7-89BA-5109-038A495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81B326-25FD-E971-36D5-56CCD6A4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Lorsqu’on ajoute l’indicateur coloré de la phénolphtaléine à une solution basique, celle-ci prend la couleur rose.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E5A93E-0DDF-A9FB-3026-9612E8633C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B56467E-D866-CFE2-4EA0-11FB6CD467F8}"/>
              </a:ext>
            </a:extLst>
          </p:cNvPr>
          <p:cNvSpPr txBox="1"/>
          <p:nvPr/>
        </p:nvSpPr>
        <p:spPr>
          <a:xfrm>
            <a:off x="1279609" y="148831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La solution qui existe dans le tube à essai est une: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6B587F9-41C9-DF5B-0074-D9A6EB131A43}"/>
              </a:ext>
            </a:extLst>
          </p:cNvPr>
          <p:cNvSpPr/>
          <p:nvPr/>
        </p:nvSpPr>
        <p:spPr>
          <a:xfrm>
            <a:off x="1720854" y="406260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neutre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E193469-E325-0D3C-0223-B30A898A0929}"/>
              </a:ext>
            </a:extLst>
          </p:cNvPr>
          <p:cNvSpPr/>
          <p:nvPr/>
        </p:nvSpPr>
        <p:spPr>
          <a:xfrm>
            <a:off x="1288853" y="248040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F2CDF68-FC4C-7400-4B0B-BD737EC2EED9}"/>
              </a:ext>
            </a:extLst>
          </p:cNvPr>
          <p:cNvSpPr/>
          <p:nvPr/>
        </p:nvSpPr>
        <p:spPr>
          <a:xfrm>
            <a:off x="1720853" y="247932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CCD2887-C95B-01BC-A41F-9215A60847B7}"/>
              </a:ext>
            </a:extLst>
          </p:cNvPr>
          <p:cNvSpPr/>
          <p:nvPr/>
        </p:nvSpPr>
        <p:spPr>
          <a:xfrm>
            <a:off x="1279610" y="32720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F929D89-C11C-D7FB-494B-0F95A838BCB1}"/>
              </a:ext>
            </a:extLst>
          </p:cNvPr>
          <p:cNvSpPr/>
          <p:nvPr/>
        </p:nvSpPr>
        <p:spPr>
          <a:xfrm>
            <a:off x="1288853" y="406260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53836E7-490F-5BCE-1E4A-AA6C319D5450}"/>
              </a:ext>
            </a:extLst>
          </p:cNvPr>
          <p:cNvSpPr/>
          <p:nvPr/>
        </p:nvSpPr>
        <p:spPr>
          <a:xfrm>
            <a:off x="1720853" y="327096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Solution basique</a:t>
            </a:r>
          </a:p>
        </p:txBody>
      </p:sp>
      <p:pic>
        <p:nvPicPr>
          <p:cNvPr id="7" name="Image 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B5556F8F-B652-631F-260E-7BE176A173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86" r="24709"/>
          <a:stretch>
            <a:fillRect/>
          </a:stretch>
        </p:blipFill>
        <p:spPr>
          <a:xfrm rot="20178638">
            <a:off x="7877531" y="2160339"/>
            <a:ext cx="1147663" cy="10472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6CE761D-B20F-B477-1A89-9FC874A5BED9}"/>
              </a:ext>
            </a:extLst>
          </p:cNvPr>
          <p:cNvSpPr txBox="1"/>
          <p:nvPr/>
        </p:nvSpPr>
        <p:spPr>
          <a:xfrm>
            <a:off x="8592437" y="2261452"/>
            <a:ext cx="2354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Phénolphtaléine </a:t>
            </a:r>
          </a:p>
        </p:txBody>
      </p:sp>
      <p:pic>
        <p:nvPicPr>
          <p:cNvPr id="18" name="Image 17" descr="Une image contenant Produits de beauté, cylindre, rouge, conception&#10;&#10;Le contenu généré par l’IA peut être incorrect.">
            <a:extLst>
              <a:ext uri="{FF2B5EF4-FFF2-40B4-BE49-F238E27FC236}">
                <a16:creationId xmlns:a16="http://schemas.microsoft.com/office/drawing/2014/main" id="{9AC3416D-6FC9-42D6-4C74-394068E67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475" y="2911329"/>
            <a:ext cx="895475" cy="2267266"/>
          </a:xfrm>
          <a:prstGeom prst="rect">
            <a:avLst/>
          </a:prstGeom>
        </p:spPr>
      </p:pic>
      <p:pic>
        <p:nvPicPr>
          <p:cNvPr id="6" name="Image 5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CBBE0CA5-F5F5-6DC8-4281-DEF097456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853" y="5178595"/>
            <a:ext cx="9021337" cy="12935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CC9CF595-CE07-D89E-74F5-BBDB9069C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260" y="3111063"/>
            <a:ext cx="684830" cy="684830"/>
          </a:xfrm>
          <a:prstGeom prst="rect">
            <a:avLst/>
          </a:prstGeom>
        </p:spPr>
      </p:pic>
      <p:pic>
        <p:nvPicPr>
          <p:cNvPr id="19" name="Google Shape;289;p51">
            <a:extLst>
              <a:ext uri="{FF2B5EF4-FFF2-40B4-BE49-F238E27FC236}">
                <a16:creationId xmlns:a16="http://schemas.microsoft.com/office/drawing/2014/main" id="{F6A3D3A0-E128-5962-B161-B8984ACC747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21686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47E26-7604-38D5-FD3D-FB743F335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C7740-C2D4-EE48-DF9C-0E82638D6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E15754-122D-DE18-6890-504D821514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29DA5FD-D5BE-730B-424C-124B3FFA1B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737DCAF-2EDF-DF4B-E996-25DA061A6B2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3C32E7-4326-C63F-BA89-B25AE97BBA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623FC7F-494A-8DBC-CB32-0CF55AC8DD84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une solution acide, on lui ajoute: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6B221B-E6B3-2A57-0045-B9CE08E6C009}"/>
              </a:ext>
            </a:extLst>
          </p:cNvPr>
          <p:cNvSpPr/>
          <p:nvPr/>
        </p:nvSpPr>
        <p:spPr>
          <a:xfrm>
            <a:off x="1822454" y="450964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solution neutre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656FF89-215F-80AA-7C0A-C340D441ECF1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0C64BF4-E19E-573A-1215-83CA02989742}"/>
              </a:ext>
            </a:extLst>
          </p:cNvPr>
          <p:cNvSpPr/>
          <p:nvPr/>
        </p:nvSpPr>
        <p:spPr>
          <a:xfrm>
            <a:off x="1822453" y="29263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autre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BB916CB-E399-6618-1F3D-D3BD82994435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5EBB05E-6887-D4E1-E522-C070ADE940B7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82BF864-3E5D-AE78-8155-6E26BF8D44C2}"/>
              </a:ext>
            </a:extLst>
          </p:cNvPr>
          <p:cNvSpPr/>
          <p:nvPr/>
        </p:nvSpPr>
        <p:spPr>
          <a:xfrm>
            <a:off x="1822453" y="37180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solution basique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62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CDBBA-4368-B722-BFC2-DB25B10A3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D0C7F-1E0B-D122-1A69-EC3EC202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solution acide est neutralisée par une solution basique.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319EB1-3003-3DC4-DFCF-AC965D84A3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09C55F-D7AF-4E3E-1539-6622C79856FC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une solution acide, on lui ajoute: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2BCEA68-BEF4-B2B3-27A7-396554711DDC}"/>
              </a:ext>
            </a:extLst>
          </p:cNvPr>
          <p:cNvSpPr/>
          <p:nvPr/>
        </p:nvSpPr>
        <p:spPr>
          <a:xfrm>
            <a:off x="1822454" y="450964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solution neutre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647A8DD-2CB2-C6AB-024B-EBBA817DC31D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5B84E2-DCB4-FFDB-FCE4-E4AF43F80D2E}"/>
              </a:ext>
            </a:extLst>
          </p:cNvPr>
          <p:cNvSpPr/>
          <p:nvPr/>
        </p:nvSpPr>
        <p:spPr>
          <a:xfrm>
            <a:off x="1822453" y="29263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autre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2C0E405-08C0-CCBE-A85C-32348821CCCB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DA5C04C-FE5F-609C-E7EA-49188287658F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0D598E1-055C-D8D3-6E47-28FB7EC17F66}"/>
              </a:ext>
            </a:extLst>
          </p:cNvPr>
          <p:cNvSpPr/>
          <p:nvPr/>
        </p:nvSpPr>
        <p:spPr>
          <a:xfrm>
            <a:off x="1822453" y="371800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une solution basique</a:t>
            </a: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3D375A81-35D2-FF2D-1634-89560BB88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889" y="3591594"/>
            <a:ext cx="684830" cy="684830"/>
          </a:xfrm>
          <a:prstGeom prst="rect">
            <a:avLst/>
          </a:prstGeom>
        </p:spPr>
      </p:pic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7F23B8F7-59DE-D13E-8404-82966ACF82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9765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9D928-4195-8D48-4AA6-EBA4121C2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68DD9B-79DD-0F8F-771A-889972215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79C194-B8EB-C162-0536-5FDA45A6B9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3350989-2328-9ACF-654A-91BCE9A483E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5C193F2-FB2C-66AE-C127-F50943F2FC8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9C697D-8B1D-16D6-2254-D787A05BE1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9E8CA41-C02A-59BF-5A7A-CDC64911F080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acid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e par une solution basique, on met dans la burette: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88BE68-2F58-ACB8-0805-6758BE520EC2}"/>
              </a:ext>
            </a:extLst>
          </p:cNvPr>
          <p:cNvSpPr/>
          <p:nvPr/>
        </p:nvSpPr>
        <p:spPr>
          <a:xfrm>
            <a:off x="1822454" y="450964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deux 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5C06AF1-909D-46F3-6028-01D577A08648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D0D4296-6B30-61C2-3CCB-BF70D68FC9C1}"/>
              </a:ext>
            </a:extLst>
          </p:cNvPr>
          <p:cNvSpPr/>
          <p:nvPr/>
        </p:nvSpPr>
        <p:spPr>
          <a:xfrm>
            <a:off x="1822453" y="29263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E221711-A168-1D5A-59D8-852288A10F65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597FDBD-49CE-153B-DAFD-D80B5539CF9D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6C18545-9D73-EAF0-91E3-2D98E9668393}"/>
              </a:ext>
            </a:extLst>
          </p:cNvPr>
          <p:cNvSpPr/>
          <p:nvPr/>
        </p:nvSpPr>
        <p:spPr>
          <a:xfrm>
            <a:off x="1822453" y="37180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solution basique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5D98B8EE-4C89-8AD4-9EF8-4F1FE354C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851" y="2759591"/>
            <a:ext cx="2007109" cy="31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33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02006-A80D-8094-5C3B-D2AAB62D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3AC23D-1E54-C086-C7EE-445AE4E3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met dans la burette la solution qu’on doit ajouter à l’acide. C’est la solution basique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380B40-2DAE-A9A2-F22B-EC6270BA51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540936-ABBC-5B70-3120-CCD42F418FE1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acid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e par une solution basique, on met dans la burette: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3BCF048-B2CE-2573-1957-9F069BC1F481}"/>
              </a:ext>
            </a:extLst>
          </p:cNvPr>
          <p:cNvSpPr/>
          <p:nvPr/>
        </p:nvSpPr>
        <p:spPr>
          <a:xfrm>
            <a:off x="1822454" y="450964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deux 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7696CF8-3897-4874-5D4C-7015382B0012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416696-DBD1-939B-B283-19F2CB4CD00F}"/>
              </a:ext>
            </a:extLst>
          </p:cNvPr>
          <p:cNvSpPr/>
          <p:nvPr/>
        </p:nvSpPr>
        <p:spPr>
          <a:xfrm>
            <a:off x="1822453" y="29263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solution acide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EB4862B-67D8-3E10-AD4D-FD91020945AF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61B47C8-8E49-7EB0-0343-98AE23683A3B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9E40348-97E8-27C1-537F-9EA33231116E}"/>
              </a:ext>
            </a:extLst>
          </p:cNvPr>
          <p:cNvSpPr/>
          <p:nvPr/>
        </p:nvSpPr>
        <p:spPr>
          <a:xfrm>
            <a:off x="1822453" y="371800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basique</a:t>
            </a:r>
          </a:p>
        </p:txBody>
      </p:sp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178157A7-E2B2-F602-1C42-45F8A677B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851" y="2759591"/>
            <a:ext cx="2007109" cy="3133048"/>
          </a:xfrm>
          <a:prstGeom prst="rect">
            <a:avLst/>
          </a:prstGeom>
        </p:spPr>
      </p:pic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B90A28B0-6510-CBD8-CC40-9174AC55F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889" y="3591594"/>
            <a:ext cx="684830" cy="684830"/>
          </a:xfrm>
          <a:prstGeom prst="rect">
            <a:avLst/>
          </a:prstGeom>
        </p:spPr>
      </p:pic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B8FC1716-6074-A55A-E30B-D3671C0C44F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281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BDE9A-C2C5-02EB-2D7A-7BFBEB496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BB353-9E14-8D24-4E98-8F5242A28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52A0FA-2064-52C8-7476-ED81C2772F8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0921C95-608B-7B17-6BAC-980B2706C12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B6F5552-5299-1B56-ED25-8DDF4FDD59B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79B7DA-C593-03B9-3470-DDFD24E69DB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0AC0F74-DE7F-DCB5-BBD5-F220CE255BAF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acid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e chlorhydrique, on ajoute la soude jusqu’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682BC5-EF3C-8671-3C9C-536B9AF9D9A2}"/>
              </a:ext>
            </a:extLst>
          </p:cNvPr>
          <p:cNvSpPr/>
          <p:nvPr/>
        </p:nvSpPr>
        <p:spPr>
          <a:xfrm>
            <a:off x="1822454" y="4509649"/>
            <a:ext cx="397890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changement de couleur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2FC6B8E-CAF4-E4D1-CC51-00CAAFD8E607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27C644-FF46-C3EE-B49A-2E9B3D219523}"/>
              </a:ext>
            </a:extLst>
          </p:cNvPr>
          <p:cNvSpPr/>
          <p:nvPr/>
        </p:nvSpPr>
        <p:spPr>
          <a:xfrm>
            <a:off x="1822453" y="2926369"/>
            <a:ext cx="39789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disparition de la couleur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47155CF-A23F-27A4-0420-4428382689F4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05721B0-9BE6-3E17-6028-E49475DA5C5F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5C86DA6-5949-0D88-4687-D06563A907FE}"/>
              </a:ext>
            </a:extLst>
          </p:cNvPr>
          <p:cNvSpPr/>
          <p:nvPr/>
        </p:nvSpPr>
        <p:spPr>
          <a:xfrm>
            <a:off x="1822453" y="3718009"/>
            <a:ext cx="39789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vider la burette 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99A47418-5BB5-D350-C642-8119A2D2E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851" y="2759591"/>
            <a:ext cx="2007109" cy="31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8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4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11120" y="1540854"/>
            <a:ext cx="7447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Identifier la solution la plus acide et la solution la plus basique</a:t>
            </a:r>
            <a:endParaRPr lang="fr-BE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19624" y="2500924"/>
            <a:ext cx="8708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Élaborer un protocole expérimental pour réaliser une neutralisation acide-base</a:t>
            </a:r>
            <a:endParaRPr lang="fr-BE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19624" y="3494226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Identifier les dangers des acides et des bases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7034CD2-FF55-CCF4-E716-B6C02571874B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092649"/>
            <a:chExt cx="10265100" cy="828000"/>
          </a:xfrm>
        </p:grpSpPr>
        <p:sp>
          <p:nvSpPr>
            <p:cNvPr id="7" name="Google Shape;292;p29">
              <a:extLst>
                <a:ext uri="{FF2B5EF4-FFF2-40B4-BE49-F238E27FC236}">
                  <a16:creationId xmlns:a16="http://schemas.microsoft.com/office/drawing/2014/main" id="{3F9907F3-8695-DF73-7417-DAA7EA20E27D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" name="Google Shape;293;p29">
              <a:extLst>
                <a:ext uri="{FF2B5EF4-FFF2-40B4-BE49-F238E27FC236}">
                  <a16:creationId xmlns:a16="http://schemas.microsoft.com/office/drawing/2014/main" id="{956CF05B-3ED4-EC8C-DCE7-2597DEB0B833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DFD02F-47C5-ABBC-B1D7-FB5DC2EC859E}"/>
              </a:ext>
            </a:extLst>
          </p:cNvPr>
          <p:cNvSpPr txBox="1"/>
          <p:nvPr/>
        </p:nvSpPr>
        <p:spPr>
          <a:xfrm>
            <a:off x="2519624" y="4486982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Classer des solutions en solutions acides, basiques et neutres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FC4107-8A51-0DC7-C534-C37B61B061E0}"/>
              </a:ext>
            </a:extLst>
          </p:cNvPr>
          <p:cNvGrpSpPr/>
          <p:nvPr/>
        </p:nvGrpSpPr>
        <p:grpSpPr>
          <a:xfrm>
            <a:off x="948074" y="5282544"/>
            <a:ext cx="10265100" cy="828000"/>
            <a:chOff x="963450" y="3092649"/>
            <a:chExt cx="10265100" cy="828000"/>
          </a:xfrm>
        </p:grpSpPr>
        <p:sp>
          <p:nvSpPr>
            <p:cNvPr id="12" name="Google Shape;292;p29">
              <a:extLst>
                <a:ext uri="{FF2B5EF4-FFF2-40B4-BE49-F238E27FC236}">
                  <a16:creationId xmlns:a16="http://schemas.microsoft.com/office/drawing/2014/main" id="{B0F36D8D-635C-1D8D-4DA9-11002D28F8B0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" name="Google Shape;293;p29">
              <a:extLst>
                <a:ext uri="{FF2B5EF4-FFF2-40B4-BE49-F238E27FC236}">
                  <a16:creationId xmlns:a16="http://schemas.microsoft.com/office/drawing/2014/main" id="{CA16EFD3-4699-E63B-3AFA-F336181C3FE1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28CC4081-55C0-4E52-E38D-833BCCE62650}"/>
              </a:ext>
            </a:extLst>
          </p:cNvPr>
          <p:cNvSpPr txBox="1"/>
          <p:nvPr/>
        </p:nvSpPr>
        <p:spPr>
          <a:xfrm>
            <a:off x="2504248" y="5479738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Étudier l’effet de la dilution sur le pH d’une solution acide ou basique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AA1D6-1342-D0FD-D2B6-D58298FE1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B70EEA-A1EB-A44E-349B-297BA27D0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neutraliser l’acide chlorhydrique, on ajoute la soude jusqu’au changement de couleur.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EF3550-581D-7296-2B0E-771FAFE50A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raisonnement.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CC742C1-9D0B-5555-E7B6-BF6DD30CF4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4FE7737-E356-7A0B-611A-6C30F90DA7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8D70F3-2A15-6318-43C1-0A8168B1F73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F1C39A7-A3EC-7F43-F207-9FF109D290B5}"/>
              </a:ext>
            </a:extLst>
          </p:cNvPr>
          <p:cNvSpPr txBox="1"/>
          <p:nvPr/>
        </p:nvSpPr>
        <p:spPr>
          <a:xfrm>
            <a:off x="1381209" y="193535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Pour neutraliser un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acid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e chlorhydrique, on ajoute la soude jusqu’à: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6EFFDA0-97A3-1A6D-2497-10762E15F0D2}"/>
              </a:ext>
            </a:extLst>
          </p:cNvPr>
          <p:cNvSpPr/>
          <p:nvPr/>
        </p:nvSpPr>
        <p:spPr>
          <a:xfrm>
            <a:off x="1822454" y="4509649"/>
            <a:ext cx="3978906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le changement de couleur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C2734B5-C1E2-C2D7-966B-0AAEB8C1AA35}"/>
              </a:ext>
            </a:extLst>
          </p:cNvPr>
          <p:cNvSpPr/>
          <p:nvPr/>
        </p:nvSpPr>
        <p:spPr>
          <a:xfrm>
            <a:off x="1390453" y="29274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17FDE98-A956-04F6-7F9B-CE982D1CD920}"/>
              </a:ext>
            </a:extLst>
          </p:cNvPr>
          <p:cNvSpPr/>
          <p:nvPr/>
        </p:nvSpPr>
        <p:spPr>
          <a:xfrm>
            <a:off x="1822453" y="2926369"/>
            <a:ext cx="39789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disparition de la couleur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0A2EEBD-F776-5AC9-16CC-616018E6223C}"/>
              </a:ext>
            </a:extLst>
          </p:cNvPr>
          <p:cNvSpPr/>
          <p:nvPr/>
        </p:nvSpPr>
        <p:spPr>
          <a:xfrm>
            <a:off x="1381210" y="37190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6E0A2D7-44A6-C08E-5C87-98562CB4497C}"/>
              </a:ext>
            </a:extLst>
          </p:cNvPr>
          <p:cNvSpPr/>
          <p:nvPr/>
        </p:nvSpPr>
        <p:spPr>
          <a:xfrm>
            <a:off x="1390453" y="45096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7014383-3333-3DEB-3F77-4A03C8FDF476}"/>
              </a:ext>
            </a:extLst>
          </p:cNvPr>
          <p:cNvSpPr/>
          <p:nvPr/>
        </p:nvSpPr>
        <p:spPr>
          <a:xfrm>
            <a:off x="1822453" y="3718009"/>
            <a:ext cx="39789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vider la burette 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0C18BAB9-BB76-4172-4707-FC2777C70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851" y="2759591"/>
            <a:ext cx="2007109" cy="3133048"/>
          </a:xfrm>
          <a:prstGeom prst="rect">
            <a:avLst/>
          </a:prstGeom>
        </p:spPr>
      </p:pic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3962336F-BFA1-9292-06DA-6F5B7DD72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889" y="438269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093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51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EB65C33E-0492-2DFD-7A3D-1E28FB9713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32"/>
          <a:stretch>
            <a:fillRect/>
          </a:stretch>
        </p:blipFill>
        <p:spPr>
          <a:xfrm>
            <a:off x="816264" y="1087119"/>
            <a:ext cx="10664536" cy="5592685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04C42-2FE7-BC08-DA25-64518EEB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C74F28A1-A69E-A54E-14D3-9185609E1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16F01ECB-5FC0-9638-197B-51083B037BA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51 et 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0379530-0922-1493-2F14-C1C8AFCDD67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F69C7B00-3DEC-9151-5F6A-1616C6EC8FE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18606583-2405-D44F-4804-E3122E4F9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668" t="1732" r="1569" b="46498"/>
          <a:stretch>
            <a:fillRect/>
          </a:stretch>
        </p:blipFill>
        <p:spPr>
          <a:xfrm>
            <a:off x="936610" y="1351279"/>
            <a:ext cx="6754510" cy="40778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9A5B861-9486-992F-C1A6-47B655C376A2}"/>
              </a:ext>
            </a:extLst>
          </p:cNvPr>
          <p:cNvSpPr txBox="1"/>
          <p:nvPr/>
        </p:nvSpPr>
        <p:spPr>
          <a:xfrm>
            <a:off x="5185342" y="1932296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Burette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BD7CAD-F20E-8ED7-440D-7884CEE098FB}"/>
              </a:ext>
            </a:extLst>
          </p:cNvPr>
          <p:cNvSpPr txBox="1"/>
          <p:nvPr/>
        </p:nvSpPr>
        <p:spPr>
          <a:xfrm>
            <a:off x="5068182" y="4033186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Barreau magnétique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B912AC-7CFD-FB95-485B-6689B7BD6F0E}"/>
              </a:ext>
            </a:extLst>
          </p:cNvPr>
          <p:cNvSpPr txBox="1"/>
          <p:nvPr/>
        </p:nvSpPr>
        <p:spPr>
          <a:xfrm>
            <a:off x="5126762" y="3680731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Bécher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47BA77F-869B-E578-A7AF-96AD1C38E1DF}"/>
              </a:ext>
            </a:extLst>
          </p:cNvPr>
          <p:cNvSpPr txBox="1"/>
          <p:nvPr/>
        </p:nvSpPr>
        <p:spPr>
          <a:xfrm>
            <a:off x="5126762" y="4531121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Agitateur </a:t>
            </a:r>
          </a:p>
        </p:txBody>
      </p:sp>
    </p:spTree>
    <p:extLst>
      <p:ext uri="{BB962C8B-B14F-4D97-AF65-F5344CB8AC3E}">
        <p14:creationId xmlns:p14="http://schemas.microsoft.com/office/powerpoint/2010/main" val="251712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3A300-4548-7449-8148-171BD71E3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4D37246F-C6CC-A108-B435-761B2F835D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730DDD6C-BC8A-DC24-D14F-35C7415B829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51 et 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108EA29F-1227-3EDB-7246-FCD82903278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56DF234-3A50-1DD8-C350-031AAF965BC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57EE5855-7A33-0E68-D30F-75B4693F24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74" t="53509" r="2096" b="13828"/>
          <a:stretch>
            <a:fillRect/>
          </a:stretch>
        </p:blipFill>
        <p:spPr>
          <a:xfrm>
            <a:off x="532453" y="3968603"/>
            <a:ext cx="10871200" cy="2530174"/>
          </a:xfrm>
          <a:prstGeom prst="rect">
            <a:avLst/>
          </a:prstGeom>
        </p:spPr>
      </p:pic>
      <p:pic>
        <p:nvPicPr>
          <p:cNvPr id="11" name="Image 10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F4BF32B8-F138-D454-4603-D7F6CC2D25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69" t="1732" r="2764" b="47569"/>
          <a:stretch>
            <a:fillRect/>
          </a:stretch>
        </p:blipFill>
        <p:spPr>
          <a:xfrm>
            <a:off x="891731" y="1036881"/>
            <a:ext cx="9946640" cy="288544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B318ADD-756A-A102-1388-EFAD386FC5E1}"/>
              </a:ext>
            </a:extLst>
          </p:cNvPr>
          <p:cNvSpPr txBox="1"/>
          <p:nvPr/>
        </p:nvSpPr>
        <p:spPr>
          <a:xfrm>
            <a:off x="3701096" y="5502289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le vinaigre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97C6D8-C5FE-303B-F52C-ED9A6ABF42F8}"/>
              </a:ext>
            </a:extLst>
          </p:cNvPr>
          <p:cNvSpPr txBox="1"/>
          <p:nvPr/>
        </p:nvSpPr>
        <p:spPr>
          <a:xfrm>
            <a:off x="9492677" y="5074275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incolore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3248A0-F4D6-6F32-4E1D-1B9CB851E391}"/>
              </a:ext>
            </a:extLst>
          </p:cNvPr>
          <p:cNvSpPr txBox="1"/>
          <p:nvPr/>
        </p:nvSpPr>
        <p:spPr>
          <a:xfrm>
            <a:off x="3701096" y="5948680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l’ammoniaque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365A97-581F-BFA0-086C-896C35FAA7B4}"/>
              </a:ext>
            </a:extLst>
          </p:cNvPr>
          <p:cNvSpPr txBox="1"/>
          <p:nvPr/>
        </p:nvSpPr>
        <p:spPr>
          <a:xfrm>
            <a:off x="623918" y="5471809"/>
            <a:ext cx="39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305FF01-9EA8-2474-53DA-C778FBCA3056}"/>
              </a:ext>
            </a:extLst>
          </p:cNvPr>
          <p:cNvSpPr txBox="1"/>
          <p:nvPr/>
        </p:nvSpPr>
        <p:spPr>
          <a:xfrm>
            <a:off x="654589" y="5041219"/>
            <a:ext cx="39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DD320B8-C3EB-6750-324F-E12C11DBE799}"/>
              </a:ext>
            </a:extLst>
          </p:cNvPr>
          <p:cNvSpPr txBox="1"/>
          <p:nvPr/>
        </p:nvSpPr>
        <p:spPr>
          <a:xfrm>
            <a:off x="642645" y="5887720"/>
            <a:ext cx="39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263EA4C-FB2B-5633-221D-05CB7E3F400E}"/>
              </a:ext>
            </a:extLst>
          </p:cNvPr>
          <p:cNvSpPr txBox="1"/>
          <p:nvPr/>
        </p:nvSpPr>
        <p:spPr>
          <a:xfrm>
            <a:off x="654588" y="4648449"/>
            <a:ext cx="39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5146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0AB0F-B95A-2D0E-A9A9-10A1778FF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50B177CC-AD98-9171-5084-CC3F6AFBA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1ED8D78-EA67-C987-5F41-06ACB3B53EF2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51 et 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9C14D64-7B5A-86B9-A316-C356DD7E99B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1AB76208-9AB5-C222-74D8-7425B4FBC6A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B9457553-38B5-9181-508D-DA6399B3AE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69" t="1732" r="2764" b="47569"/>
          <a:stretch>
            <a:fillRect/>
          </a:stretch>
        </p:blipFill>
        <p:spPr>
          <a:xfrm>
            <a:off x="891731" y="1036881"/>
            <a:ext cx="9946640" cy="2885441"/>
          </a:xfrm>
          <a:prstGeom prst="rect">
            <a:avLst/>
          </a:prstGeom>
        </p:spPr>
      </p:pic>
      <p:pic>
        <p:nvPicPr>
          <p:cNvPr id="3" name="Image 2" descr="Une image contenant texte, capture d’écran, phare&#10;&#10;Le contenu généré par l’IA peut être incorrect.">
            <a:extLst>
              <a:ext uri="{FF2B5EF4-FFF2-40B4-BE49-F238E27FC236}">
                <a16:creationId xmlns:a16="http://schemas.microsoft.com/office/drawing/2014/main" id="{D87C649A-78D2-F7D3-4817-0F321B33F2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83" t="86707" r="2000" b="1149"/>
          <a:stretch>
            <a:fillRect/>
          </a:stretch>
        </p:blipFill>
        <p:spPr>
          <a:xfrm>
            <a:off x="721360" y="3968603"/>
            <a:ext cx="10464800" cy="9756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F15D4E-4835-1C5D-76EF-C97C0021EEC1}"/>
              </a:ext>
            </a:extLst>
          </p:cNvPr>
          <p:cNvSpPr txBox="1"/>
          <p:nvPr/>
        </p:nvSpPr>
        <p:spPr>
          <a:xfrm>
            <a:off x="8344597" y="4456412"/>
            <a:ext cx="134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rose</a:t>
            </a:r>
          </a:p>
        </p:txBody>
      </p:sp>
      <p:pic>
        <p:nvPicPr>
          <p:cNvPr id="5" name="Image 4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3735C9B6-1FC0-9898-8E45-B247C709DF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0053" y="5174331"/>
            <a:ext cx="9021337" cy="1293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639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51.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140B364-0EB2-7792-3E49-D9F8B0563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8" y="845246"/>
            <a:ext cx="10217734" cy="585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304A-65B7-1481-CB53-AD7595FB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5E5F6B8B-0EDA-6816-B4DB-46B05766495C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C937BCC-78A3-7974-1122-751F2B806AF3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BE4C9B2-1060-3B5E-62F1-5A81E079E616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F95B8A7-9F49-5F15-292E-CE7EB7ECD15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F45D9A7-795A-11C8-32EC-9EE027E07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5452C3AD-72A3-596B-C79D-B61DF7AF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5" name="Image 24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FFF3501-FF67-9EBE-8FF8-2E73DCB4B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8" y="845246"/>
            <a:ext cx="10217734" cy="5854052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053D58E-A7EA-F99B-1622-9392C0FF5CCB}"/>
              </a:ext>
            </a:extLst>
          </p:cNvPr>
          <p:cNvSpPr txBox="1"/>
          <p:nvPr/>
        </p:nvSpPr>
        <p:spPr>
          <a:xfrm>
            <a:off x="9236753" y="1601452"/>
            <a:ext cx="134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burette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7D4F0C-D806-D83E-E2DA-ED4DF7CA7941}"/>
              </a:ext>
            </a:extLst>
          </p:cNvPr>
          <p:cNvSpPr txBox="1"/>
          <p:nvPr/>
        </p:nvSpPr>
        <p:spPr>
          <a:xfrm>
            <a:off x="9114833" y="2812747"/>
            <a:ext cx="134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bécher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1131637-3A66-5642-9E98-F164FBF10447}"/>
              </a:ext>
            </a:extLst>
          </p:cNvPr>
          <p:cNvSpPr txBox="1"/>
          <p:nvPr/>
        </p:nvSpPr>
        <p:spPr>
          <a:xfrm>
            <a:off x="8910320" y="3081965"/>
            <a:ext cx="25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barreau magnétique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28F06B-AFC4-FCAF-45E7-99C8B89DF1E7}"/>
              </a:ext>
            </a:extLst>
          </p:cNvPr>
          <p:cNvSpPr txBox="1"/>
          <p:nvPr/>
        </p:nvSpPr>
        <p:spPr>
          <a:xfrm>
            <a:off x="8828105" y="3414609"/>
            <a:ext cx="25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agitateur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D31A0F0-0699-F762-541C-621ED317B333}"/>
              </a:ext>
            </a:extLst>
          </p:cNvPr>
          <p:cNvSpPr txBox="1"/>
          <p:nvPr/>
        </p:nvSpPr>
        <p:spPr>
          <a:xfrm>
            <a:off x="9114833" y="4232885"/>
            <a:ext cx="892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verte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FA9A9D9-00BB-F7CB-C973-5E40E6ABFD05}"/>
              </a:ext>
            </a:extLst>
          </p:cNvPr>
          <p:cNvSpPr txBox="1"/>
          <p:nvPr/>
        </p:nvSpPr>
        <p:spPr>
          <a:xfrm>
            <a:off x="3556000" y="4632995"/>
            <a:ext cx="2682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  <a:latin typeface="+mj-lt"/>
              </a:rPr>
              <a:t>l’acide chlorhydrique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C4BD2DC-BE90-53B5-CE34-2298008206AF}"/>
              </a:ext>
            </a:extLst>
          </p:cNvPr>
          <p:cNvSpPr txBox="1"/>
          <p:nvPr/>
        </p:nvSpPr>
        <p:spPr>
          <a:xfrm>
            <a:off x="4013201" y="4998755"/>
            <a:ext cx="149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  <a:latin typeface="+mj-lt"/>
              </a:rPr>
              <a:t>la soude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EA5C5D3-976A-6AB0-232E-688425AFE715}"/>
              </a:ext>
            </a:extLst>
          </p:cNvPr>
          <p:cNvSpPr txBox="1"/>
          <p:nvPr/>
        </p:nvSpPr>
        <p:spPr>
          <a:xfrm>
            <a:off x="9114833" y="5408727"/>
            <a:ext cx="149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  <a:latin typeface="+mj-lt"/>
              </a:rPr>
              <a:t>bleue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1EBC026-FAC5-6FC7-EAA6-49E3F59C1C75}"/>
              </a:ext>
            </a:extLst>
          </p:cNvPr>
          <p:cNvSpPr txBox="1"/>
          <p:nvPr/>
        </p:nvSpPr>
        <p:spPr>
          <a:xfrm>
            <a:off x="8129313" y="6117499"/>
            <a:ext cx="892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verte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30B4EB0-065C-C665-7CB3-B73AAE14C174}"/>
              </a:ext>
            </a:extLst>
          </p:cNvPr>
          <p:cNvSpPr txBox="1"/>
          <p:nvPr/>
        </p:nvSpPr>
        <p:spPr>
          <a:xfrm>
            <a:off x="1609684" y="5049257"/>
            <a:ext cx="384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42ED967-F2C2-F146-281E-1EE6DE1CFD63}"/>
              </a:ext>
            </a:extLst>
          </p:cNvPr>
          <p:cNvSpPr txBox="1"/>
          <p:nvPr/>
        </p:nvSpPr>
        <p:spPr>
          <a:xfrm>
            <a:off x="1609684" y="5443687"/>
            <a:ext cx="384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E2A7430-981A-4BF2-E8DE-1937BC18ADA1}"/>
              </a:ext>
            </a:extLst>
          </p:cNvPr>
          <p:cNvSpPr txBox="1"/>
          <p:nvPr/>
        </p:nvSpPr>
        <p:spPr>
          <a:xfrm>
            <a:off x="1609684" y="4666092"/>
            <a:ext cx="384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D9F4744-3D88-4F0C-C2AD-4E4E5CFA32A4}"/>
              </a:ext>
            </a:extLst>
          </p:cNvPr>
          <p:cNvSpPr txBox="1"/>
          <p:nvPr/>
        </p:nvSpPr>
        <p:spPr>
          <a:xfrm>
            <a:off x="1609684" y="4300963"/>
            <a:ext cx="384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67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1180081" y="169502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40C0"/>
                </a:solidFill>
              </a:rPr>
              <a:t>Orientations didactiques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694878"/>
            <a:ext cx="2011680" cy="181564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648535" y="4769104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9136" y="4694880"/>
            <a:ext cx="9043416" cy="1815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816860" y="4885907"/>
            <a:ext cx="88879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Penser que </a:t>
            </a:r>
            <a:r>
              <a:rPr lang="fr-FR" b="1" dirty="0"/>
              <a:t>Toute neutralisation donne toujours une solution neutre (pH = 7).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Penser que </a:t>
            </a:r>
            <a:r>
              <a:rPr lang="fr-FR" b="1" dirty="0"/>
              <a:t>: Plus on ajoute de base, plus la solution devient neutre.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Penser que</a:t>
            </a:r>
            <a:r>
              <a:rPr lang="fr-FR" b="1" dirty="0"/>
              <a:t>: Neutralisation = dilution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641966" y="927077"/>
            <a:ext cx="2011680" cy="13566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3353" y="1403502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Tâche à réussir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8" y="927078"/>
            <a:ext cx="8970264" cy="13566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2896762" y="1282242"/>
            <a:ext cx="86532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tâche principale de cette séance repose sur le savoir-faire suivant: « reconnaitre que les acides et les bases se neutralisent mutuellement » et aussi sur le développement de la compétence: élaborer un protocole expérimental. 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9650E4-931E-2648-D896-6CCC78CB23BA}"/>
              </a:ext>
            </a:extLst>
          </p:cNvPr>
          <p:cNvSpPr/>
          <p:nvPr/>
        </p:nvSpPr>
        <p:spPr>
          <a:xfrm>
            <a:off x="648535" y="2523476"/>
            <a:ext cx="2011680" cy="167872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CE0C3A-811F-BF30-C460-5F74CB9D1B17}"/>
              </a:ext>
            </a:extLst>
          </p:cNvPr>
          <p:cNvSpPr txBox="1"/>
          <p:nvPr/>
        </p:nvSpPr>
        <p:spPr>
          <a:xfrm>
            <a:off x="789922" y="2999901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Stratégies enseignées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573DEF3-5387-9832-C09E-82CBA50AC12D}"/>
              </a:ext>
            </a:extLst>
          </p:cNvPr>
          <p:cNvSpPr/>
          <p:nvPr/>
        </p:nvSpPr>
        <p:spPr>
          <a:xfrm>
            <a:off x="2768057" y="2523476"/>
            <a:ext cx="8970264" cy="16787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8755EA-5D11-A728-3A67-C712EAB33E89}"/>
              </a:ext>
            </a:extLst>
          </p:cNvPr>
          <p:cNvSpPr txBox="1"/>
          <p:nvPr/>
        </p:nvSpPr>
        <p:spPr>
          <a:xfrm>
            <a:off x="2853290" y="2638904"/>
            <a:ext cx="8696744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Pour réussir cette tâche, l’enseignant présente le matériel devant les élèves, explique les étapes à suivre et fait la démonstration d’un exemple de neutralisation de l’acide chlorhydrique et de la soude.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À ce stade, l’élève n’est pas censé réaliser l’expérience. Il lui est plutôt demandé d’élaborer le protocole expérimental et savoir comment déterminer le point de neutralisation.  </a:t>
            </a:r>
          </a:p>
        </p:txBody>
      </p:sp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3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3559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17438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laborer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 protocole expérimental pour réaliser une neutralisation acidobasique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3"/>
          <p:cNvSpPr txBox="1"/>
          <p:nvPr/>
        </p:nvSpPr>
        <p:spPr>
          <a:xfrm>
            <a:off x="1671758" y="2748992"/>
            <a:ext cx="9331522" cy="76111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FF0000"/>
                </a:solidFill>
                <a:latin typeface="Calibri" panose="020F0502020204030204"/>
              </a:rPr>
              <a:t>Élaborer </a:t>
            </a:r>
            <a:r>
              <a:rPr lang="fr-FR" altLang="fr-FR" b="1" dirty="0">
                <a:latin typeface="Calibri" panose="020F0502020204030204"/>
              </a:rPr>
              <a:t>un protocole expérimental pour réaliser une neutralisation acidobasique</a:t>
            </a:r>
            <a:endParaRPr lang="fr-FR" altLang="fr-FR" b="1" dirty="0"/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44B99C9C-F7CE-9253-82BF-E93289A40E43}"/>
              </a:ext>
            </a:extLst>
          </p:cNvPr>
          <p:cNvSpPr/>
          <p:nvPr/>
        </p:nvSpPr>
        <p:spPr>
          <a:xfrm>
            <a:off x="766233" y="2599267"/>
            <a:ext cx="10659534" cy="106056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E7E4EF36-232C-1AFE-0FD7-FF5AE0D7F2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2392623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719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749A-D4B1-CB32-547C-7DD336F2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F1909B99-F462-79FF-F295-A58B59D25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EA55F3-E268-51CA-C019-738A7B948CDC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réviser à la maison, voici le bilan de cette séance.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C1D4351-5BC3-59E0-7DE8-6F5CE622ECD4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389BE99-05E1-002A-06EB-02375D92B8AF}"/>
              </a:ext>
            </a:extLst>
          </p:cNvPr>
          <p:cNvSpPr txBox="1"/>
          <p:nvPr/>
        </p:nvSpPr>
        <p:spPr>
          <a:xfrm>
            <a:off x="2052320" y="2967335"/>
            <a:ext cx="702056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i="1" dirty="0">
                <a:solidFill>
                  <a:srgbClr val="FF0000"/>
                </a:solidFill>
              </a:rPr>
              <a:t>Acide + base                                    sel  + eau 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8EC51E12-018A-A757-6839-E258B9A6A3B6}"/>
              </a:ext>
            </a:extLst>
          </p:cNvPr>
          <p:cNvCxnSpPr/>
          <p:nvPr/>
        </p:nvCxnSpPr>
        <p:spPr>
          <a:xfrm>
            <a:off x="4277360" y="3291840"/>
            <a:ext cx="19304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">
            <a:extLst>
              <a:ext uri="{FF2B5EF4-FFF2-40B4-BE49-F238E27FC236}">
                <a16:creationId xmlns:a16="http://schemas.microsoft.com/office/drawing/2014/main" id="{9C5CAB5B-47BB-8D9F-3B5C-CD1556ECCB2E}"/>
              </a:ext>
            </a:extLst>
          </p:cNvPr>
          <p:cNvSpPr txBox="1"/>
          <p:nvPr/>
        </p:nvSpPr>
        <p:spPr>
          <a:xfrm>
            <a:off x="1930400" y="1590752"/>
            <a:ext cx="8446048" cy="76111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sz="2800" dirty="0">
                <a:latin typeface="Calibri" panose="020F0502020204030204"/>
              </a:rPr>
              <a:t>L’équation littérale de la réaction de neutralisation s’écrit sous la forme:</a:t>
            </a:r>
            <a:endParaRPr lang="fr-FR" altLang="fr-FR" sz="2800" dirty="0"/>
          </a:p>
        </p:txBody>
      </p:sp>
    </p:spTree>
    <p:extLst>
      <p:ext uri="{BB962C8B-B14F-4D97-AF65-F5344CB8AC3E}">
        <p14:creationId xmlns:p14="http://schemas.microsoft.com/office/powerpoint/2010/main" val="5389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A6516-8244-6747-285E-20F64F27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08457A7D-79AF-1AA1-19C8-091677F0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F5AAB1-49ED-B48B-62AA-5B727B7F4637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schéma global d’une réaction de neutralisation se fait selon les étapes suivantes: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62A78B-3B86-B2E3-BE81-F2B3385CB7E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à coins arrondis 13">
            <a:extLst>
              <a:ext uri="{FF2B5EF4-FFF2-40B4-BE49-F238E27FC236}">
                <a16:creationId xmlns:a16="http://schemas.microsoft.com/office/drawing/2014/main" id="{1077CCEE-FA8D-1D33-8863-4D361CAD1BA8}"/>
              </a:ext>
            </a:extLst>
          </p:cNvPr>
          <p:cNvSpPr/>
          <p:nvPr/>
        </p:nvSpPr>
        <p:spPr>
          <a:xfrm>
            <a:off x="6924978" y="5284216"/>
            <a:ext cx="3089206" cy="111059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Il prend une couleur selon l’indicateur coloré</a:t>
            </a:r>
          </a:p>
        </p:txBody>
      </p:sp>
      <p:pic>
        <p:nvPicPr>
          <p:cNvPr id="4" name="Image 3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F8A5172-DB89-25B3-56F5-4FD6668A8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503" y="1058823"/>
            <a:ext cx="3238952" cy="44011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52919EA-E45F-CA76-DD25-65E28ED99C2D}"/>
              </a:ext>
            </a:extLst>
          </p:cNvPr>
          <p:cNvSpPr txBox="1"/>
          <p:nvPr/>
        </p:nvSpPr>
        <p:spPr>
          <a:xfrm>
            <a:off x="9714494" y="1717044"/>
            <a:ext cx="142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La base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9E05A0A-8B7A-0AA6-80B4-48CF1AB2B992}"/>
              </a:ext>
            </a:extLst>
          </p:cNvPr>
          <p:cNvCxnSpPr>
            <a:cxnSpLocks/>
          </p:cNvCxnSpPr>
          <p:nvPr/>
        </p:nvCxnSpPr>
        <p:spPr>
          <a:xfrm flipH="1">
            <a:off x="8624341" y="4178885"/>
            <a:ext cx="12449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13">
            <a:extLst>
              <a:ext uri="{FF2B5EF4-FFF2-40B4-BE49-F238E27FC236}">
                <a16:creationId xmlns:a16="http://schemas.microsoft.com/office/drawing/2014/main" id="{9BE88C22-C1C5-8B36-D8AE-43518EBB4D23}"/>
              </a:ext>
            </a:extLst>
          </p:cNvPr>
          <p:cNvSpPr/>
          <p:nvPr/>
        </p:nvSpPr>
        <p:spPr>
          <a:xfrm>
            <a:off x="1567944" y="5284215"/>
            <a:ext cx="3089206" cy="111059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Arrêter l’ajout de la base lorsque le mélange change de couleur 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C3AFF1A-B234-D258-4129-E38D0C1972E7}"/>
              </a:ext>
            </a:extLst>
          </p:cNvPr>
          <p:cNvCxnSpPr>
            <a:cxnSpLocks/>
          </p:cNvCxnSpPr>
          <p:nvPr/>
        </p:nvCxnSpPr>
        <p:spPr>
          <a:xfrm flipH="1">
            <a:off x="8469581" y="2030923"/>
            <a:ext cx="12449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A122E9F-023A-8454-61EA-05FB54473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463" y="1058823"/>
            <a:ext cx="2695951" cy="422969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1C206A8-8C41-70E2-E479-78C6B1456E85}"/>
              </a:ext>
            </a:extLst>
          </p:cNvPr>
          <p:cNvSpPr txBox="1"/>
          <p:nvPr/>
        </p:nvSpPr>
        <p:spPr>
          <a:xfrm>
            <a:off x="9837798" y="3878291"/>
            <a:ext cx="1089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L’acide  </a:t>
            </a:r>
          </a:p>
        </p:txBody>
      </p:sp>
      <p:pic>
        <p:nvPicPr>
          <p:cNvPr id="31" name="Image 30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A8645233-4356-C41A-0E5F-A6A2C0BFAB3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47" r="21373" b="6365"/>
          <a:stretch>
            <a:fillRect/>
          </a:stretch>
        </p:blipFill>
        <p:spPr>
          <a:xfrm rot="5400000">
            <a:off x="8704951" y="2467441"/>
            <a:ext cx="1002412" cy="998426"/>
          </a:xfrm>
          <a:prstGeom prst="rect">
            <a:avLst/>
          </a:prstGeom>
        </p:spPr>
      </p:pic>
      <p:sp>
        <p:nvSpPr>
          <p:cNvPr id="32" name="Flèche : gauche 31">
            <a:extLst>
              <a:ext uri="{FF2B5EF4-FFF2-40B4-BE49-F238E27FC236}">
                <a16:creationId xmlns:a16="http://schemas.microsoft.com/office/drawing/2014/main" id="{7CC148C2-E5AD-93BF-2B6F-F90E0FF9CC38}"/>
              </a:ext>
            </a:extLst>
          </p:cNvPr>
          <p:cNvSpPr/>
          <p:nvPr/>
        </p:nvSpPr>
        <p:spPr>
          <a:xfrm>
            <a:off x="4540933" y="4084320"/>
            <a:ext cx="1819227" cy="409673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4036DA4-6F7D-C373-0FC7-E11037B0F6D0}"/>
              </a:ext>
            </a:extLst>
          </p:cNvPr>
          <p:cNvSpPr txBox="1"/>
          <p:nvPr/>
        </p:nvSpPr>
        <p:spPr>
          <a:xfrm>
            <a:off x="9347192" y="2696975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Indicateur coloré</a:t>
            </a:r>
          </a:p>
        </p:txBody>
      </p:sp>
    </p:spTree>
    <p:extLst>
      <p:ext uri="{BB962C8B-B14F-4D97-AF65-F5344CB8AC3E}">
        <p14:creationId xmlns:p14="http://schemas.microsoft.com/office/powerpoint/2010/main" val="317835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aussi le lexique à utiliser pour résoudre une tâche similaire. </a:t>
            </a:r>
          </a:p>
        </p:txBody>
      </p:sp>
      <p:grpSp>
        <p:nvGrpSpPr>
          <p:cNvPr id="18" name="Groupe 71"/>
          <p:cNvGrpSpPr/>
          <p:nvPr/>
        </p:nvGrpSpPr>
        <p:grpSpPr>
          <a:xfrm>
            <a:off x="285342" y="1148295"/>
            <a:ext cx="11463355" cy="5005489"/>
            <a:chOff x="380712" y="1645615"/>
            <a:chExt cx="11463355" cy="4973127"/>
          </a:xfrm>
        </p:grpSpPr>
        <p:sp>
          <p:nvSpPr>
            <p:cNvPr id="19" name="Rectangle 18"/>
            <p:cNvSpPr/>
            <p:nvPr/>
          </p:nvSpPr>
          <p:spPr>
            <a:xfrm>
              <a:off x="380712" y="2087382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Élaborer un protocole expérimental pour réaliser une neutralisation acidobasique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1003405" y="2853580"/>
              <a:ext cx="2216165" cy="1400426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tâche</a:t>
              </a: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5"/>
              <a:ext cx="2430737" cy="2321136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573561" y="5674626"/>
              <a:ext cx="10049335" cy="732996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3678369" y="5284936"/>
              <a:ext cx="2407021" cy="30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Structure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219570" y="3553794"/>
              <a:ext cx="1454030" cy="22716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1035346" y="2860166"/>
              <a:ext cx="2152283" cy="1015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La neutralisation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L’indicateur coloré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55620" y="2764707"/>
              <a:ext cx="1843091" cy="1336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Élaborer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Verser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Ajouter </a:t>
              </a:r>
            </a:p>
            <a:p>
              <a:pPr marR="0" lvl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</p:cNvCxnSpPr>
            <p:nvPr/>
          </p:nvCxnSpPr>
          <p:spPr>
            <a:xfrm flipV="1">
              <a:off x="7376160" y="3337386"/>
              <a:ext cx="1056448" cy="443570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5489813" y="5139565"/>
              <a:ext cx="1070139" cy="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0B6F8-3649-D473-4E75-1CA7D0D653A4}"/>
              </a:ext>
            </a:extLst>
          </p:cNvPr>
          <p:cNvSpPr txBox="1"/>
          <p:nvPr/>
        </p:nvSpPr>
        <p:spPr>
          <a:xfrm>
            <a:off x="545712" y="5268025"/>
            <a:ext cx="99576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ArialMT-Light"/>
              </a:rPr>
              <a:t>Pour neutraliser…………………..;, on ajoute ………………. jusqu’au changement de couleur.</a:t>
            </a:r>
          </a:p>
        </p:txBody>
      </p:sp>
    </p:spTree>
    <p:extLst>
      <p:ext uri="{BB962C8B-B14F-4D97-AF65-F5344CB8AC3E}">
        <p14:creationId xmlns:p14="http://schemas.microsoft.com/office/powerpoint/2010/main" val="42723898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8876-311E-02ED-FD3F-E34C0B56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DD40BFED-150F-4AE9-6F25-418297BE1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1AE9DC-A86F-BB68-0610-1FA25E727948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les exercices à faire à la maison.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11F84A-A120-91AD-442C-A407CCCC1BDA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6D7FBE0E-F04D-65D9-A814-36C1FF4D3FEB}"/>
              </a:ext>
            </a:extLst>
          </p:cNvPr>
          <p:cNvSpPr txBox="1"/>
          <p:nvPr/>
        </p:nvSpPr>
        <p:spPr>
          <a:xfrm>
            <a:off x="3520500" y="2384177"/>
            <a:ext cx="42823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Exercices 1 page 58</a:t>
            </a: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0B7E90B4-C7A7-034D-094E-AAA5C28EE06C}"/>
              </a:ext>
            </a:extLst>
          </p:cNvPr>
          <p:cNvSpPr txBox="1"/>
          <p:nvPr/>
        </p:nvSpPr>
        <p:spPr>
          <a:xfrm>
            <a:off x="3520500" y="3092063"/>
            <a:ext cx="3439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Défis 1 page 61</a:t>
            </a:r>
          </a:p>
        </p:txBody>
      </p:sp>
    </p:spTree>
    <p:extLst>
      <p:ext uri="{BB962C8B-B14F-4D97-AF65-F5344CB8AC3E}">
        <p14:creationId xmlns:p14="http://schemas.microsoft.com/office/powerpoint/2010/main" val="261154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82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ces images : à votre avis, quel comportement doit-on adopter en classe?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6" name="Google Shape;980;p168" descr="Élève enthousiaste entrant en classe">
            <a:extLst>
              <a:ext uri="{FF2B5EF4-FFF2-40B4-BE49-F238E27FC236}">
                <a16:creationId xmlns:a16="http://schemas.microsoft.com/office/drawing/2014/main" id="{AC136713-A93F-2963-BBF9-6721BD56710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18657" y="1745519"/>
            <a:ext cx="3450613" cy="3599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981;p168" descr="Élève en retard face à l'enseignante">
            <a:extLst>
              <a:ext uri="{FF2B5EF4-FFF2-40B4-BE49-F238E27FC236}">
                <a16:creationId xmlns:a16="http://schemas.microsoft.com/office/drawing/2014/main" id="{ECF2A980-2E13-035D-41A0-335CD54B86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218583" y="1708715"/>
            <a:ext cx="3773792" cy="359936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85;p168">
            <a:extLst>
              <a:ext uri="{FF2B5EF4-FFF2-40B4-BE49-F238E27FC236}">
                <a16:creationId xmlns:a16="http://schemas.microsoft.com/office/drawing/2014/main" id="{4055C7E2-4ABE-B0BE-6DF0-644F68F1124A}"/>
              </a:ext>
            </a:extLst>
          </p:cNvPr>
          <p:cNvSpPr/>
          <p:nvPr/>
        </p:nvSpPr>
        <p:spPr>
          <a:xfrm rot="-710389">
            <a:off x="5535235" y="1218796"/>
            <a:ext cx="2767773" cy="1256546"/>
          </a:xfrm>
          <a:prstGeom prst="wedgeEllipseCallout">
            <a:avLst>
              <a:gd name="adj1" fmla="val 37756"/>
              <a:gd name="adj2" fmla="val 6312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86;p168">
            <a:extLst>
              <a:ext uri="{FF2B5EF4-FFF2-40B4-BE49-F238E27FC236}">
                <a16:creationId xmlns:a16="http://schemas.microsoft.com/office/drawing/2014/main" id="{192CF8EB-7187-ED64-7B1B-C38459A33735}"/>
              </a:ext>
            </a:extLst>
          </p:cNvPr>
          <p:cNvSpPr/>
          <p:nvPr/>
        </p:nvSpPr>
        <p:spPr>
          <a:xfrm rot="-710389">
            <a:off x="1176726" y="1218795"/>
            <a:ext cx="2767773" cy="1256546"/>
          </a:xfrm>
          <a:prstGeom prst="wedgeEllipseCallout">
            <a:avLst>
              <a:gd name="adj1" fmla="val 38985"/>
              <a:gd name="adj2" fmla="val 6115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26470</TotalTime>
  <Words>2810</Words>
  <Application>Microsoft Office PowerPoint</Application>
  <PresentationFormat>Grand écran</PresentationFormat>
  <Paragraphs>505</Paragraphs>
  <Slides>67</Slides>
  <Notes>9</Notes>
  <HiddenSlides>2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67</vt:i4>
      </vt:variant>
    </vt:vector>
  </HeadingPairs>
  <TitlesOfParts>
    <vt:vector size="79" baseType="lpstr">
      <vt:lpstr>Aptos</vt:lpstr>
      <vt:lpstr>Arial</vt:lpstr>
      <vt:lpstr>ArialMT-Light</vt:lpstr>
      <vt:lpstr>Calibri</vt:lpstr>
      <vt:lpstr>Dosis</vt:lpstr>
      <vt:lpstr>Dosis Bold</vt:lpstr>
      <vt:lpstr>Freestyle Script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Avant de réaliser notre tâche, je vais vous présenter quelques notions importantes. Commençons par l’indicateur coloré.  </vt:lpstr>
      <vt:lpstr>Si j’ajoute le BBT à trois solutions — acide, neutre et basique — il prend trois couleurs différentes. </vt:lpstr>
      <vt:lpstr>Voici les couleurs obtenues en fonction du pH, lorsque j’utilise les trois indicateurs. </vt:lpstr>
      <vt:lpstr>Maintenant je vais définir qu’est-ce qu’une neutralisation acide-base. </vt:lpstr>
      <vt:lpstr>Présentation PowerPoint</vt:lpstr>
      <vt:lpstr>Présentation PowerPoint</vt:lpstr>
      <vt:lpstr>Je vais vous montrer comment élaborer un protocole expérimental permettant de réaliser une neutralisation acidobasique.</vt:lpstr>
      <vt:lpstr>Je vais vous montrer comment élaborer un protocole expérimental permettant de réaliser une neutralisation acidobasique.</vt:lpstr>
      <vt:lpstr>Première étape: je choisis le matériel nécessaire pour faire la neutralisation. </vt:lpstr>
      <vt:lpstr>La burette sert à verser la solution goutte à goutte. L’agitateur permet de mélanger les deux solutions: acide + base</vt:lpstr>
      <vt:lpstr>Deuxième étape: je complète les étapes du protocole expérimental.</vt:lpstr>
      <vt:lpstr>Deuxième étape: je complète les étapes du protocole expérimental.</vt:lpstr>
      <vt:lpstr>Troisième étape: je mets en ordre les étapes du protocole expérimental.</vt:lpstr>
      <vt:lpstr>Présentation PowerPoint</vt:lpstr>
      <vt:lpstr>Présentation PowerPoint</vt:lpstr>
      <vt:lpstr>Fermez vos livrets, prenez vos ardoises et écrivez-y votre réponse.</vt:lpstr>
      <vt:lpstr>Lorsqu’on ajoute l’indicateur coloré du BBT à une solution acide, celle-ci prend la couleur jaune.</vt:lpstr>
      <vt:lpstr>Fermez vos livrets, prenez vos ardoises et écrivez-y votre réponse.</vt:lpstr>
      <vt:lpstr>Lorsqu’on ajoute l’indicateur coloré du hélianthine à une solution basique, celle-ci prend la couleur jaune.</vt:lpstr>
      <vt:lpstr>Fermez vos livrets, prenez vos ardoises et écrivez-y votre réponse.</vt:lpstr>
      <vt:lpstr>Lorsqu’on ajoute l’indicateur coloré de la phénolphtaléine à une solution basique, celle-ci prend la couleur rose.</vt:lpstr>
      <vt:lpstr>Fermez vos livrets, prenez vos ardoises et écrivez-y votre réponse.</vt:lpstr>
      <vt:lpstr>Une solution acide est neutralisée par une solution basique.</vt:lpstr>
      <vt:lpstr>Fermez vos livrets, prenez vos ardoises et écrivez-y votre réponse.</vt:lpstr>
      <vt:lpstr>On met dans la burette la solution qu’on doit ajouter à l’acide. C’est la solution basique</vt:lpstr>
      <vt:lpstr>Fermez vos livrets, prenez vos ardoises et écrivez-y votre réponse.</vt:lpstr>
      <vt:lpstr>Pour neutraliser l’acide chlorhydrique, on ajoute la soude jusqu’au changement de couleur.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dire ce que nous avons appris aujourd’hui?  </vt:lpstr>
      <vt:lpstr>Présentation PowerPoint</vt:lpstr>
      <vt:lpstr>Présentation PowerPoint</vt:lpstr>
      <vt:lpstr>Présentation PowerPoint</vt:lpstr>
      <vt:lpstr>Voici aussi le lexique à utiliser pour résoudre une tâche similaire. 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1174</cp:revision>
  <cp:lastPrinted>2024-10-05T19:15:58Z</cp:lastPrinted>
  <dcterms:created xsi:type="dcterms:W3CDTF">2024-05-28T10:13:44Z</dcterms:created>
  <dcterms:modified xsi:type="dcterms:W3CDTF">2025-12-26T19:19:08Z</dcterms:modified>
</cp:coreProperties>
</file>