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  <p:sldMasterId id="2147483781" r:id="rId4"/>
    <p:sldMasterId id="2147483798" r:id="rId5"/>
    <p:sldMasterId id="2147483819" r:id="rId6"/>
  </p:sldMasterIdLst>
  <p:notesMasterIdLst>
    <p:notesMasterId r:id="rId70"/>
  </p:notesMasterIdLst>
  <p:handoutMasterIdLst>
    <p:handoutMasterId r:id="rId71"/>
  </p:handoutMasterIdLst>
  <p:sldIdLst>
    <p:sldId id="2147483553" r:id="rId7"/>
    <p:sldId id="2147483635" r:id="rId8"/>
    <p:sldId id="2147483397" r:id="rId9"/>
    <p:sldId id="297" r:id="rId10"/>
    <p:sldId id="2147483396" r:id="rId11"/>
    <p:sldId id="2147483606" r:id="rId12"/>
    <p:sldId id="292" r:id="rId13"/>
    <p:sldId id="2134806039" r:id="rId14"/>
    <p:sldId id="2147483537" r:id="rId15"/>
    <p:sldId id="2147483528" r:id="rId16"/>
    <p:sldId id="298" r:id="rId17"/>
    <p:sldId id="293" r:id="rId18"/>
    <p:sldId id="260" r:id="rId19"/>
    <p:sldId id="261" r:id="rId20"/>
    <p:sldId id="259" r:id="rId21"/>
    <p:sldId id="263" r:id="rId22"/>
    <p:sldId id="276" r:id="rId23"/>
    <p:sldId id="277" r:id="rId24"/>
    <p:sldId id="2147483646" r:id="rId25"/>
    <p:sldId id="2147483647" r:id="rId26"/>
    <p:sldId id="2147483638" r:id="rId27"/>
    <p:sldId id="2147483637" r:id="rId28"/>
    <p:sldId id="265" r:id="rId29"/>
    <p:sldId id="2134805878" r:id="rId30"/>
    <p:sldId id="294" r:id="rId31"/>
    <p:sldId id="295" r:id="rId32"/>
    <p:sldId id="299" r:id="rId33"/>
    <p:sldId id="300" r:id="rId34"/>
    <p:sldId id="2147483624" r:id="rId35"/>
    <p:sldId id="273" r:id="rId36"/>
    <p:sldId id="258" r:id="rId37"/>
    <p:sldId id="289" r:id="rId38"/>
    <p:sldId id="257" r:id="rId39"/>
    <p:sldId id="2147483641" r:id="rId40"/>
    <p:sldId id="290" r:id="rId41"/>
    <p:sldId id="2147483623" r:id="rId42"/>
    <p:sldId id="2147483629" r:id="rId43"/>
    <p:sldId id="305" r:id="rId44"/>
    <p:sldId id="271" r:id="rId45"/>
    <p:sldId id="272" r:id="rId46"/>
    <p:sldId id="274" r:id="rId47"/>
    <p:sldId id="281" r:id="rId48"/>
    <p:sldId id="266" r:id="rId49"/>
    <p:sldId id="267" r:id="rId50"/>
    <p:sldId id="2147483630" r:id="rId51"/>
    <p:sldId id="2134806551" r:id="rId52"/>
    <p:sldId id="262" r:id="rId53"/>
    <p:sldId id="285" r:id="rId54"/>
    <p:sldId id="278" r:id="rId55"/>
    <p:sldId id="279" r:id="rId56"/>
    <p:sldId id="268" r:id="rId57"/>
    <p:sldId id="2147483631" r:id="rId58"/>
    <p:sldId id="2134806581" r:id="rId59"/>
    <p:sldId id="2134806580" r:id="rId60"/>
    <p:sldId id="2147483615" r:id="rId61"/>
    <p:sldId id="280" r:id="rId62"/>
    <p:sldId id="2147483639" r:id="rId63"/>
    <p:sldId id="2134806536" r:id="rId64"/>
    <p:sldId id="256" r:id="rId65"/>
    <p:sldId id="264" r:id="rId66"/>
    <p:sldId id="2134806685" r:id="rId67"/>
    <p:sldId id="2134806535" r:id="rId68"/>
    <p:sldId id="2147483640" r:id="rId6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635"/>
            <p14:sldId id="2147483397"/>
            <p14:sldId id="297"/>
            <p14:sldId id="2147483396"/>
            <p14:sldId id="2147483606"/>
          </p14:sldIdLst>
        </p14:section>
        <p14:section name="Activité rituelle" id="{79315A69-A635-48A2-B9BA-98FE67B817D4}">
          <p14:sldIdLst>
            <p14:sldId id="292"/>
            <p14:sldId id="2134806039"/>
            <p14:sldId id="2147483537"/>
            <p14:sldId id="2147483528"/>
            <p14:sldId id="298"/>
            <p14:sldId id="293"/>
            <p14:sldId id="260"/>
            <p14:sldId id="261"/>
            <p14:sldId id="259"/>
            <p14:sldId id="263"/>
            <p14:sldId id="276"/>
            <p14:sldId id="277"/>
            <p14:sldId id="2147483646"/>
            <p14:sldId id="2147483647"/>
          </p14:sldIdLst>
        </p14:section>
        <p14:section name="déclaration de la tache" id="{1F7A1ED2-DD19-4DF3-BC26-A1D65FFD1118}">
          <p14:sldIdLst>
            <p14:sldId id="2147483638"/>
            <p14:sldId id="2147483637"/>
            <p14:sldId id="265"/>
            <p14:sldId id="2134805878"/>
          </p14:sldIdLst>
        </p14:section>
        <p14:section name="Tâche principale" id="{A2A5D278-252D-471E-A046-E0EEBB7C2D2B}">
          <p14:sldIdLst>
            <p14:sldId id="294"/>
            <p14:sldId id="295"/>
            <p14:sldId id="299"/>
            <p14:sldId id="300"/>
            <p14:sldId id="2147483624"/>
            <p14:sldId id="273"/>
            <p14:sldId id="258"/>
            <p14:sldId id="289"/>
            <p14:sldId id="257"/>
            <p14:sldId id="2147483641"/>
            <p14:sldId id="290"/>
            <p14:sldId id="2147483623"/>
            <p14:sldId id="2147483629"/>
            <p14:sldId id="305"/>
            <p14:sldId id="271"/>
            <p14:sldId id="272"/>
            <p14:sldId id="274"/>
            <p14:sldId id="281"/>
            <p14:sldId id="266"/>
            <p14:sldId id="267"/>
          </p14:sldIdLst>
        </p14:section>
        <p14:section name="Pratique en binôme" id="{FBF6C3DA-BDD6-43C8-8043-82F3BE3C64FD}">
          <p14:sldIdLst>
            <p14:sldId id="2147483630"/>
            <p14:sldId id="2134806551"/>
            <p14:sldId id="262"/>
            <p14:sldId id="285"/>
            <p14:sldId id="278"/>
            <p14:sldId id="279"/>
            <p14:sldId id="268"/>
          </p14:sldIdLst>
        </p14:section>
        <p14:section name="Pratique autonome" id="{40CD8AAE-F9F0-47C4-A7F7-0976D79B8EC9}">
          <p14:sldIdLst>
            <p14:sldId id="2147483631"/>
            <p14:sldId id="2134806581"/>
            <p14:sldId id="2134806580"/>
            <p14:sldId id="2147483615"/>
            <p14:sldId id="280"/>
          </p14:sldIdLst>
        </p14:section>
        <p14:section name="Clôture" id="{8EB5D3A0-81F1-4DE6-BEB2-58DE24DBB138}">
          <p14:sldIdLst>
            <p14:sldId id="2147483639"/>
            <p14:sldId id="2134806536"/>
            <p14:sldId id="256"/>
            <p14:sldId id="264"/>
            <p14:sldId id="2134806685"/>
            <p14:sldId id="2134806535"/>
          </p14:sldIdLst>
        </p14:section>
        <p14:section name="Fin de la séance" id="{44B71B2B-D974-4F2C-B5A1-E1796678D1E2}">
          <p14:sldIdLst>
            <p14:sldId id="2147483640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0C0"/>
    <a:srgbClr val="FF6565"/>
    <a:srgbClr val="B9DA8F"/>
    <a:srgbClr val="5FADE4"/>
    <a:srgbClr val="FEE9D4"/>
    <a:srgbClr val="DC94DE"/>
    <a:srgbClr val="AB20B6"/>
    <a:srgbClr val="B27096"/>
    <a:srgbClr val="FDDF43"/>
    <a:srgbClr val="EB92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99" autoAdjust="0"/>
    <p:restoredTop sz="94641" autoAdjust="0"/>
  </p:normalViewPr>
  <p:slideViewPr>
    <p:cSldViewPr snapToGrid="0">
      <p:cViewPr varScale="1">
        <p:scale>
          <a:sx n="75" d="100"/>
          <a:sy n="75" d="100"/>
        </p:scale>
        <p:origin x="360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slide" Target="slides/slide60.xml"/><Relationship Id="rId7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5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notesMaster" Target="notesMasters/notesMaster1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" Type="http://schemas.openxmlformats.org/officeDocument/2006/relationships/slide" Target="slides/slide1.xml"/><Relationship Id="rId7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19/12/2025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19/12/2025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757423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>
          <a:extLst>
            <a:ext uri="{FF2B5EF4-FFF2-40B4-BE49-F238E27FC236}">
              <a16:creationId xmlns:a16="http://schemas.microsoft.com/office/drawing/2014/main" id="{20E3F636-8058-EA46-D740-08E566F96E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39d66b1cee0_0_447:notes">
            <a:extLst>
              <a:ext uri="{FF2B5EF4-FFF2-40B4-BE49-F238E27FC236}">
                <a16:creationId xmlns:a16="http://schemas.microsoft.com/office/drawing/2014/main" id="{74615894-7D1A-8726-6249-EB36FEFAFF0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g39d66b1cee0_0_447:notes">
            <a:extLst>
              <a:ext uri="{FF2B5EF4-FFF2-40B4-BE49-F238E27FC236}">
                <a16:creationId xmlns:a16="http://schemas.microsoft.com/office/drawing/2014/main" id="{8CCBA26A-67C8-F8BF-54D8-09DA197D2A4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60965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2F701E9-030C-9268-595D-BAFA661A1E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C6B80F56-6885-3930-117C-247E1DDFB8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6E249C91-3FA6-4927-90B8-5751AB771FF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62308CDD-7E16-EE6C-BD54-091F925D786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89880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  <p:txBody>
          <a:bodyPr/>
          <a:lstStyle/>
          <a:p>
            <a:endParaRPr lang="fr-FR"/>
          </a:p>
        </p:txBody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254578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60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57506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61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097310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38042"/>
            <a:ext cx="12192000" cy="6896042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86408" y="297925"/>
            <a:ext cx="366091" cy="22470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48" y="195946"/>
            <a:ext cx="10161104" cy="470617"/>
          </a:xfrm>
        </p:spPr>
        <p:txBody>
          <a:bodyPr>
            <a:normAutofit/>
          </a:bodyPr>
          <a:lstStyle>
            <a:lvl1pPr>
              <a:defRPr sz="20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949" y="685688"/>
            <a:ext cx="10179603" cy="292443"/>
          </a:xfrm>
        </p:spPr>
        <p:txBody>
          <a:bodyPr>
            <a:noAutofit/>
          </a:bodyPr>
          <a:lstStyle>
            <a:lvl1pPr marL="0" indent="0">
              <a:buNone/>
              <a:defRPr sz="1400" i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fr-FR" dirty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1232897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4"/>
          <p:cNvSpPr txBox="1">
            <a:spLocks noGrp="1"/>
          </p:cNvSpPr>
          <p:nvPr>
            <p:ph type="dt" idx="10"/>
          </p:nvPr>
        </p:nvSpPr>
        <p:spPr>
          <a:xfrm>
            <a:off x="838200" y="6356347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34"/>
          <p:cNvSpPr txBox="1">
            <a:spLocks noGrp="1"/>
          </p:cNvSpPr>
          <p:nvPr>
            <p:ph type="ftr" idx="11"/>
          </p:nvPr>
        </p:nvSpPr>
        <p:spPr>
          <a:xfrm>
            <a:off x="4038599" y="6356347"/>
            <a:ext cx="41148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34"/>
          <p:cNvSpPr txBox="1">
            <a:spLocks noGrp="1"/>
          </p:cNvSpPr>
          <p:nvPr>
            <p:ph type="sldNum" idx="12"/>
          </p:nvPr>
        </p:nvSpPr>
        <p:spPr>
          <a:xfrm>
            <a:off x="8610599" y="6356347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23189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Slide">
  <p:cSld name="3_Title Slide"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00" tIns="45667" rIns="91400" bIns="45667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8" name="Google Shape;188;p35" descr="Image générée"/>
          <p:cNvPicPr preferRelativeResize="0"/>
          <p:nvPr/>
        </p:nvPicPr>
        <p:blipFill rotWithShape="1">
          <a:blip r:embed="rId2">
            <a:alphaModFix/>
          </a:blip>
          <a:srcRect l="3538" t="24327" r="75793" b="61971"/>
          <a:stretch/>
        </p:blipFill>
        <p:spPr>
          <a:xfrm>
            <a:off x="0" y="2370"/>
            <a:ext cx="792429" cy="791084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35"/>
          <p:cNvSpPr/>
          <p:nvPr/>
        </p:nvSpPr>
        <p:spPr>
          <a:xfrm>
            <a:off x="-3857" y="0"/>
            <a:ext cx="12168000" cy="6858000"/>
          </a:xfrm>
          <a:prstGeom prst="rect">
            <a:avLst/>
          </a:prstGeom>
          <a:noFill/>
          <a:ln w="76200" cap="flat" cmpd="sng">
            <a:solidFill>
              <a:srgbClr val="0F9ED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2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825233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6"/>
          <p:cNvSpPr txBox="1">
            <a:spLocks noGrp="1"/>
          </p:cNvSpPr>
          <p:nvPr>
            <p:ph type="title"/>
          </p:nvPr>
        </p:nvSpPr>
        <p:spPr>
          <a:xfrm>
            <a:off x="2621731" y="2174784"/>
            <a:ext cx="3074000" cy="6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p36"/>
          <p:cNvSpPr txBox="1">
            <a:spLocks noGrp="1"/>
          </p:cNvSpPr>
          <p:nvPr>
            <p:ph type="subTitle" idx="1"/>
          </p:nvPr>
        </p:nvSpPr>
        <p:spPr>
          <a:xfrm>
            <a:off x="2621743" y="2838919"/>
            <a:ext cx="3074000" cy="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67"/>
            </a:lvl1pPr>
            <a:lvl2pPr lvl="1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3" name="Google Shape;193;p36"/>
          <p:cNvSpPr txBox="1">
            <a:spLocks noGrp="1"/>
          </p:cNvSpPr>
          <p:nvPr>
            <p:ph type="subTitle" idx="2"/>
          </p:nvPr>
        </p:nvSpPr>
        <p:spPr>
          <a:xfrm>
            <a:off x="8020251" y="2838919"/>
            <a:ext cx="3074000" cy="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67"/>
            </a:lvl1pPr>
            <a:lvl2pPr lvl="1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4" name="Google Shape;194;p36"/>
          <p:cNvSpPr txBox="1">
            <a:spLocks noGrp="1"/>
          </p:cNvSpPr>
          <p:nvPr>
            <p:ph type="title" idx="3"/>
          </p:nvPr>
        </p:nvSpPr>
        <p:spPr>
          <a:xfrm>
            <a:off x="2621767" y="4184037"/>
            <a:ext cx="3074000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36"/>
          <p:cNvSpPr txBox="1">
            <a:spLocks noGrp="1"/>
          </p:cNvSpPr>
          <p:nvPr>
            <p:ph type="subTitle" idx="4"/>
          </p:nvPr>
        </p:nvSpPr>
        <p:spPr>
          <a:xfrm>
            <a:off x="2621743" y="4835432"/>
            <a:ext cx="3074000" cy="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67"/>
            </a:lvl1pPr>
            <a:lvl2pPr lvl="1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6" name="Google Shape;196;p36"/>
          <p:cNvSpPr txBox="1">
            <a:spLocks noGrp="1"/>
          </p:cNvSpPr>
          <p:nvPr>
            <p:ph type="subTitle" idx="5"/>
          </p:nvPr>
        </p:nvSpPr>
        <p:spPr>
          <a:xfrm>
            <a:off x="8020251" y="4835432"/>
            <a:ext cx="3074000" cy="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67"/>
            </a:lvl1pPr>
            <a:lvl2pPr lvl="1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7" name="Google Shape;197;p36"/>
          <p:cNvSpPr txBox="1">
            <a:spLocks noGrp="1"/>
          </p:cNvSpPr>
          <p:nvPr>
            <p:ph type="title" idx="6"/>
          </p:nvPr>
        </p:nvSpPr>
        <p:spPr>
          <a:xfrm>
            <a:off x="1097755" y="2420599"/>
            <a:ext cx="1524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36"/>
          <p:cNvSpPr txBox="1">
            <a:spLocks noGrp="1"/>
          </p:cNvSpPr>
          <p:nvPr>
            <p:ph type="title" idx="7"/>
          </p:nvPr>
        </p:nvSpPr>
        <p:spPr>
          <a:xfrm>
            <a:off x="1097755" y="4465491"/>
            <a:ext cx="1524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36"/>
          <p:cNvSpPr txBox="1">
            <a:spLocks noGrp="1"/>
          </p:cNvSpPr>
          <p:nvPr>
            <p:ph type="title" idx="8"/>
          </p:nvPr>
        </p:nvSpPr>
        <p:spPr>
          <a:xfrm>
            <a:off x="6496263" y="2420599"/>
            <a:ext cx="1524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36"/>
          <p:cNvSpPr txBox="1">
            <a:spLocks noGrp="1"/>
          </p:cNvSpPr>
          <p:nvPr>
            <p:ph type="title" idx="9"/>
          </p:nvPr>
        </p:nvSpPr>
        <p:spPr>
          <a:xfrm>
            <a:off x="6496263" y="4465491"/>
            <a:ext cx="1524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36"/>
          <p:cNvSpPr txBox="1">
            <a:spLocks noGrp="1"/>
          </p:cNvSpPr>
          <p:nvPr>
            <p:ph type="title" idx="13"/>
          </p:nvPr>
        </p:nvSpPr>
        <p:spPr>
          <a:xfrm>
            <a:off x="8020263" y="2174784"/>
            <a:ext cx="3074000" cy="6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p36"/>
          <p:cNvSpPr txBox="1">
            <a:spLocks noGrp="1"/>
          </p:cNvSpPr>
          <p:nvPr>
            <p:ph type="title" idx="14"/>
          </p:nvPr>
        </p:nvSpPr>
        <p:spPr>
          <a:xfrm>
            <a:off x="8020299" y="4184037"/>
            <a:ext cx="3074000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3" name="Google Shape;203;p36"/>
          <p:cNvSpPr txBox="1">
            <a:spLocks noGrp="1"/>
          </p:cNvSpPr>
          <p:nvPr>
            <p:ph type="title" idx="15"/>
          </p:nvPr>
        </p:nvSpPr>
        <p:spPr>
          <a:xfrm>
            <a:off x="959997" y="593372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226001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position personnalisée">
  <p:cSld name="Disposition personnalisée"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7"/>
          <p:cNvSpPr txBox="1">
            <a:spLocks noGrp="1"/>
          </p:cNvSpPr>
          <p:nvPr>
            <p:ph type="dt" idx="10"/>
          </p:nvPr>
        </p:nvSpPr>
        <p:spPr>
          <a:xfrm>
            <a:off x="838200" y="6356347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37"/>
          <p:cNvSpPr txBox="1">
            <a:spLocks noGrp="1"/>
          </p:cNvSpPr>
          <p:nvPr>
            <p:ph type="ftr" idx="11"/>
          </p:nvPr>
        </p:nvSpPr>
        <p:spPr>
          <a:xfrm>
            <a:off x="4038599" y="6356347"/>
            <a:ext cx="41148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37"/>
          <p:cNvSpPr txBox="1">
            <a:spLocks noGrp="1"/>
          </p:cNvSpPr>
          <p:nvPr>
            <p:ph type="sldNum" idx="12"/>
          </p:nvPr>
        </p:nvSpPr>
        <p:spPr>
          <a:xfrm>
            <a:off x="8610599" y="6356347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08" name="Google Shape;208;p37"/>
          <p:cNvSpPr/>
          <p:nvPr/>
        </p:nvSpPr>
        <p:spPr>
          <a:xfrm>
            <a:off x="1360419" y="832896"/>
            <a:ext cx="9431600" cy="5153200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txBody>
          <a:bodyPr spcFirstLastPara="1" wrap="square" lIns="91400" tIns="45667" rIns="91400" bIns="45667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37"/>
          <p:cNvSpPr/>
          <p:nvPr/>
        </p:nvSpPr>
        <p:spPr>
          <a:xfrm>
            <a:off x="1504651" y="958596"/>
            <a:ext cx="9143200" cy="4902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algn="tl">
              <a:srgbClr val="000000">
                <a:alpha val="4710"/>
              </a:srgbClr>
            </a:outerShdw>
          </a:effectLst>
        </p:spPr>
        <p:txBody>
          <a:bodyPr spcFirstLastPara="1" wrap="square" lIns="91400" tIns="45667" rIns="91400" bIns="45667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37"/>
          <p:cNvSpPr txBox="1">
            <a:spLocks noGrp="1"/>
          </p:cNvSpPr>
          <p:nvPr>
            <p:ph type="title"/>
          </p:nvPr>
        </p:nvSpPr>
        <p:spPr>
          <a:xfrm>
            <a:off x="1921568" y="2311676"/>
            <a:ext cx="7772400" cy="22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1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4100"/>
              <a:buFont typeface="Calibri"/>
              <a:buNone/>
              <a:defRPr sz="5467" b="1">
                <a:solidFill>
                  <a:srgbClr val="44546A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37"/>
          <p:cNvSpPr/>
          <p:nvPr/>
        </p:nvSpPr>
        <p:spPr>
          <a:xfrm>
            <a:off x="1773167" y="5360164"/>
            <a:ext cx="8610800" cy="1072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00" tIns="45667" rIns="91400" bIns="45667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2" name="Google Shape;212;p3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82132" y="1391339"/>
            <a:ext cx="920435" cy="9204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12012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8"/>
          <p:cNvSpPr/>
          <p:nvPr/>
        </p:nvSpPr>
        <p:spPr>
          <a:xfrm>
            <a:off x="0" y="-38039"/>
            <a:ext cx="12192800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spcFirstLastPara="1" wrap="square" lIns="91400" tIns="45667" rIns="91400" bIns="45667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333" b="0" i="0" u="none" strike="noStrike" cap="non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15" name="Google Shape;215;p38"/>
          <p:cNvSpPr/>
          <p:nvPr/>
        </p:nvSpPr>
        <p:spPr>
          <a:xfrm rot="10800000" flipH="1">
            <a:off x="586410" y="298816"/>
            <a:ext cx="367884" cy="223817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00" tIns="45667" rIns="91400" bIns="45667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333" b="1" i="0" u="none" strike="noStrike" cap="non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16" name="Google Shape;216;p38"/>
          <p:cNvSpPr txBox="1">
            <a:spLocks noGrp="1"/>
          </p:cNvSpPr>
          <p:nvPr>
            <p:ph type="title"/>
          </p:nvPr>
        </p:nvSpPr>
        <p:spPr>
          <a:xfrm>
            <a:off x="1015447" y="195949"/>
            <a:ext cx="10161200" cy="4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500"/>
              <a:buFont typeface="Calibri"/>
              <a:buNone/>
              <a:defRPr sz="2000" b="1">
                <a:solidFill>
                  <a:srgbClr val="75707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7" name="Google Shape;217;p38"/>
          <p:cNvSpPr txBox="1">
            <a:spLocks noGrp="1"/>
          </p:cNvSpPr>
          <p:nvPr>
            <p:ph type="body" idx="1"/>
          </p:nvPr>
        </p:nvSpPr>
        <p:spPr>
          <a:xfrm>
            <a:off x="996952" y="685689"/>
            <a:ext cx="10179600" cy="2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no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2100"/>
              <a:buNone/>
              <a:defRPr sz="1467" i="1">
                <a:solidFill>
                  <a:srgbClr val="AEABAB"/>
                </a:solidFill>
              </a:defRPr>
            </a:lvl1pPr>
            <a:lvl2pPr marL="1219170" lvl="1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828754" lvl="2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339" lvl="3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047924" lvl="4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657509" lvl="5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995290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9"/>
          <p:cNvSpPr/>
          <p:nvPr/>
        </p:nvSpPr>
        <p:spPr>
          <a:xfrm>
            <a:off x="0" y="-38039"/>
            <a:ext cx="12192800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spcFirstLastPara="1" wrap="square" lIns="91400" tIns="45667" rIns="91400" bIns="45667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333" b="0" i="0" u="none" strike="noStrike" cap="non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20" name="Google Shape;220;p39"/>
          <p:cNvSpPr/>
          <p:nvPr/>
        </p:nvSpPr>
        <p:spPr>
          <a:xfrm rot="10800000" flipH="1">
            <a:off x="586410" y="298816"/>
            <a:ext cx="367884" cy="223817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00" tIns="45667" rIns="91400" bIns="45667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333" b="1" i="0" u="none" strike="noStrike" cap="non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07918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Slide">
  <p:cSld name="4_Title Slide"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4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00" tIns="45667" rIns="91400" bIns="45667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40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rgbClr val="70AD47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719967" tIns="360000" rIns="719967" bIns="36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40"/>
          <p:cNvSpPr txBox="1"/>
          <p:nvPr/>
        </p:nvSpPr>
        <p:spPr>
          <a:xfrm>
            <a:off x="0" y="0"/>
            <a:ext cx="12192000" cy="1016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00" tIns="45667" rIns="91400" bIns="45667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8267532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itle Slide">
  <p:cSld name="6_Title Slide"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4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00" tIns="45667" rIns="91400" bIns="45667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4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rgbClr val="70AD47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719967" tIns="360000" rIns="719967" bIns="36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41"/>
          <p:cNvSpPr txBox="1"/>
          <p:nvPr/>
        </p:nvSpPr>
        <p:spPr>
          <a:xfrm>
            <a:off x="0" y="0"/>
            <a:ext cx="12192000" cy="1016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00" tIns="45667" rIns="91400" bIns="45667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41"/>
          <p:cNvSpPr txBox="1">
            <a:spLocks noGrp="1"/>
          </p:cNvSpPr>
          <p:nvPr>
            <p:ph type="body" idx="1"/>
          </p:nvPr>
        </p:nvSpPr>
        <p:spPr>
          <a:xfrm>
            <a:off x="3715207" y="81028"/>
            <a:ext cx="4757600" cy="7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1">
            <a:spAutoFit/>
          </a:bodyPr>
          <a:lstStyle>
            <a:lvl1pPr marL="609585" lvl="0" indent="-30479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4000"/>
            </a:lvl1pPr>
            <a:lvl2pPr marL="1219170" lvl="1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828754" lvl="2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339" lvl="3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047924" lvl="4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657509" lvl="5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0" name="Google Shape;230;p41"/>
          <p:cNvSpPr txBox="1">
            <a:spLocks noGrp="1"/>
          </p:cNvSpPr>
          <p:nvPr>
            <p:ph type="body" idx="2"/>
          </p:nvPr>
        </p:nvSpPr>
        <p:spPr>
          <a:xfrm>
            <a:off x="671328" y="1678667"/>
            <a:ext cx="10845600" cy="501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spAutoFit/>
          </a:bodyPr>
          <a:lstStyle>
            <a:lvl1pPr marL="609585" lvl="0" indent="-482588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2100"/>
              <a:buChar char="•"/>
              <a:defRPr/>
            </a:lvl1pPr>
            <a:lvl2pPr marL="1219170" lvl="1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828754" lvl="2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339" lvl="3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047924" lvl="4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657509" lvl="5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79762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sposition personnalisée">
  <p:cSld name="1_Disposition personnalisée"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4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3" name="Google Shape;233;p42"/>
          <p:cNvSpPr txBox="1">
            <a:spLocks noGrp="1"/>
          </p:cNvSpPr>
          <p:nvPr>
            <p:ph type="dt" idx="10"/>
          </p:nvPr>
        </p:nvSpPr>
        <p:spPr>
          <a:xfrm>
            <a:off x="838200" y="6356347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4" name="Google Shape;234;p42"/>
          <p:cNvSpPr txBox="1">
            <a:spLocks noGrp="1"/>
          </p:cNvSpPr>
          <p:nvPr>
            <p:ph type="ftr" idx="11"/>
          </p:nvPr>
        </p:nvSpPr>
        <p:spPr>
          <a:xfrm>
            <a:off x="4038599" y="6356347"/>
            <a:ext cx="41148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p42"/>
          <p:cNvSpPr txBox="1">
            <a:spLocks noGrp="1"/>
          </p:cNvSpPr>
          <p:nvPr>
            <p:ph type="sldNum" idx="12"/>
          </p:nvPr>
        </p:nvSpPr>
        <p:spPr>
          <a:xfrm>
            <a:off x="8610599" y="6356347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695421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Slide">
  <p:cSld name="5_Title Slide"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43"/>
          <p:cNvSpPr/>
          <p:nvPr/>
        </p:nvSpPr>
        <p:spPr>
          <a:xfrm>
            <a:off x="0" y="0"/>
            <a:ext cx="12192800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spcFirstLastPara="1" wrap="square" lIns="91400" tIns="45667" rIns="91400" bIns="45667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333" b="0" i="0" u="none" strike="noStrike" cap="non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38" name="Google Shape;238;p43"/>
          <p:cNvSpPr/>
          <p:nvPr/>
        </p:nvSpPr>
        <p:spPr>
          <a:xfrm rot="10800000" flipH="1">
            <a:off x="495312" y="299031"/>
            <a:ext cx="457925" cy="31782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00" tIns="45667" rIns="91400" bIns="45667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333" b="1" i="0" u="none" strike="noStrike" cap="non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403688716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cript">
  <p:cSld name="script"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44"/>
          <p:cNvSpPr/>
          <p:nvPr/>
        </p:nvSpPr>
        <p:spPr>
          <a:xfrm>
            <a:off x="0" y="-38039"/>
            <a:ext cx="12192800" cy="68964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spcFirstLastPara="1" wrap="square" lIns="91400" tIns="45667" rIns="91400" bIns="45667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333" b="0" i="0" u="none" strike="noStrike" cap="non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41" name="Google Shape;241;p44"/>
          <p:cNvSpPr/>
          <p:nvPr/>
        </p:nvSpPr>
        <p:spPr>
          <a:xfrm rot="10800000" flipH="1">
            <a:off x="586410" y="298816"/>
            <a:ext cx="367884" cy="223817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00" tIns="45667" rIns="91400" bIns="45667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333" b="1" i="0" u="none" strike="noStrike" cap="non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42" name="Google Shape;242;p44"/>
          <p:cNvSpPr txBox="1">
            <a:spLocks noGrp="1"/>
          </p:cNvSpPr>
          <p:nvPr>
            <p:ph type="title"/>
          </p:nvPr>
        </p:nvSpPr>
        <p:spPr>
          <a:xfrm>
            <a:off x="1015447" y="195949"/>
            <a:ext cx="10161200" cy="4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500"/>
              <a:buFont typeface="Calibri"/>
              <a:buNone/>
              <a:defRPr sz="2000" b="1">
                <a:solidFill>
                  <a:srgbClr val="75707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3" name="Google Shape;243;p44"/>
          <p:cNvSpPr txBox="1">
            <a:spLocks noGrp="1"/>
          </p:cNvSpPr>
          <p:nvPr>
            <p:ph type="body" idx="1"/>
          </p:nvPr>
        </p:nvSpPr>
        <p:spPr>
          <a:xfrm>
            <a:off x="996952" y="685689"/>
            <a:ext cx="10179600" cy="2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no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2100"/>
              <a:buNone/>
              <a:defRPr sz="1467" i="1">
                <a:solidFill>
                  <a:srgbClr val="AEABAB"/>
                </a:solidFill>
              </a:defRPr>
            </a:lvl1pPr>
            <a:lvl2pPr marL="1219170" lvl="1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828754" lvl="2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339" lvl="3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047924" lvl="4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657509" lvl="5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365256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Title Slide">
  <p:cSld name="7_Title Slide"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45"/>
          <p:cNvSpPr/>
          <p:nvPr/>
        </p:nvSpPr>
        <p:spPr>
          <a:xfrm>
            <a:off x="0" y="-38039"/>
            <a:ext cx="12192000" cy="6896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spcFirstLastPara="1" wrap="square" lIns="121900" tIns="60933" rIns="121900" bIns="60933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endParaRPr sz="1351" b="0" i="0" u="none" strike="noStrike" cap="non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46" name="Google Shape;246;p45"/>
          <p:cNvSpPr/>
          <p:nvPr/>
        </p:nvSpPr>
        <p:spPr>
          <a:xfrm rot="10800000" flipH="1">
            <a:off x="586411" y="298802"/>
            <a:ext cx="365312" cy="223817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endParaRPr sz="1351" b="1" i="0" u="none" strike="noStrike" cap="non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47" name="Google Shape;247;p45"/>
          <p:cNvSpPr txBox="1">
            <a:spLocks noGrp="1"/>
          </p:cNvSpPr>
          <p:nvPr>
            <p:ph type="title"/>
          </p:nvPr>
        </p:nvSpPr>
        <p:spPr>
          <a:xfrm>
            <a:off x="1015447" y="195949"/>
            <a:ext cx="10161200" cy="4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A35"/>
              </a:buClr>
              <a:buSzPts val="1500"/>
              <a:buFont typeface="Arial"/>
              <a:buNone/>
              <a:defRPr sz="2000" b="1">
                <a:solidFill>
                  <a:srgbClr val="222A3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8" name="Google Shape;248;p45"/>
          <p:cNvSpPr txBox="1">
            <a:spLocks noGrp="1"/>
          </p:cNvSpPr>
          <p:nvPr>
            <p:ph type="body" idx="1"/>
          </p:nvPr>
        </p:nvSpPr>
        <p:spPr>
          <a:xfrm>
            <a:off x="996952" y="685689"/>
            <a:ext cx="10179600" cy="2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noAutofit/>
          </a:bodyPr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2100"/>
              <a:buNone/>
              <a:defRPr sz="1400" i="1">
                <a:solidFill>
                  <a:srgbClr val="333F50"/>
                </a:solidFill>
              </a:defRPr>
            </a:lvl1pPr>
            <a:lvl2pPr marL="1219170" lvl="1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828754" lvl="2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339" lvl="3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047924" lvl="4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657509" lvl="5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5146446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Title Slide">
  <p:cSld name="8_Title Slide"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46"/>
          <p:cNvSpPr/>
          <p:nvPr/>
        </p:nvSpPr>
        <p:spPr>
          <a:xfrm>
            <a:off x="0" y="-38039"/>
            <a:ext cx="12192800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spcFirstLastPara="1" wrap="square" lIns="91400" tIns="45667" rIns="91400" bIns="45667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333" b="0" i="0" u="none" strike="noStrike" cap="non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51" name="Google Shape;251;p46"/>
          <p:cNvSpPr/>
          <p:nvPr/>
        </p:nvSpPr>
        <p:spPr>
          <a:xfrm rot="10800000">
            <a:off x="11449384" y="272435"/>
            <a:ext cx="288133" cy="219341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00" tIns="45667" rIns="91400" bIns="45667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333" b="1" i="0" u="none" strike="noStrike" cap="non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52" name="Google Shape;252;p46"/>
          <p:cNvSpPr txBox="1">
            <a:spLocks noGrp="1"/>
          </p:cNvSpPr>
          <p:nvPr>
            <p:ph type="title"/>
          </p:nvPr>
        </p:nvSpPr>
        <p:spPr>
          <a:xfrm>
            <a:off x="1015447" y="195949"/>
            <a:ext cx="10161200" cy="4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500"/>
              <a:buFont typeface="Calibri"/>
              <a:buNone/>
              <a:defRPr sz="2000" b="1">
                <a:solidFill>
                  <a:srgbClr val="75707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3" name="Google Shape;253;p46"/>
          <p:cNvSpPr txBox="1">
            <a:spLocks noGrp="1"/>
          </p:cNvSpPr>
          <p:nvPr>
            <p:ph type="body" idx="1"/>
          </p:nvPr>
        </p:nvSpPr>
        <p:spPr>
          <a:xfrm>
            <a:off x="996952" y="685689"/>
            <a:ext cx="10179600" cy="2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noAutofit/>
          </a:bodyPr>
          <a:lstStyle>
            <a:lvl1pPr marL="609585" lvl="0" indent="-304792" algn="r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2100"/>
              <a:buNone/>
              <a:defRPr sz="1467" i="1">
                <a:solidFill>
                  <a:srgbClr val="AEABAB"/>
                </a:solidFill>
              </a:defRPr>
            </a:lvl1pPr>
            <a:lvl2pPr marL="1219170" lvl="1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828754" lvl="2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339" lvl="3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047924" lvl="4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657509" lvl="5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1186178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AND_BODY" type="tx">
  <p:cSld name="TITLE_AND_BODY">
    <p:bg>
      <p:bgPr>
        <a:solidFill>
          <a:srgbClr val="44546A"/>
        </a:solidFill>
        <a:effectLst/>
      </p:bgPr>
    </p:bg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7"/>
          <p:cNvSpPr/>
          <p:nvPr/>
        </p:nvSpPr>
        <p:spPr>
          <a:xfrm flipH="1">
            <a:off x="4776799" y="2067604"/>
            <a:ext cx="7415200" cy="4790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E7E6E6"/>
          </a:solidFill>
          <a:ln>
            <a:noFill/>
          </a:ln>
        </p:spPr>
        <p:txBody>
          <a:bodyPr spcFirstLastPara="1" wrap="square" lIns="121867" tIns="121867" rIns="121867" bIns="121867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47"/>
          <p:cNvSpPr/>
          <p:nvPr/>
        </p:nvSpPr>
        <p:spPr>
          <a:xfrm>
            <a:off x="36" y="3765999"/>
            <a:ext cx="9827200" cy="3092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20000"/>
                </a:moveTo>
                <a:lnTo>
                  <a:pt x="0" y="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36AFCE"/>
          </a:solidFill>
          <a:ln>
            <a:noFill/>
          </a:ln>
        </p:spPr>
        <p:txBody>
          <a:bodyPr spcFirstLastPara="1" wrap="square" lIns="121867" tIns="121867" rIns="121867" bIns="121867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47"/>
          <p:cNvSpPr/>
          <p:nvPr/>
        </p:nvSpPr>
        <p:spPr>
          <a:xfrm>
            <a:off x="270967" y="275003"/>
            <a:ext cx="11650000" cy="6308000"/>
          </a:xfrm>
          <a:prstGeom prst="rect">
            <a:avLst/>
          </a:prstGeom>
          <a:solidFill>
            <a:srgbClr val="000000"/>
          </a:solidFill>
          <a:ln>
            <a:noFill/>
          </a:ln>
          <a:effectLst>
            <a:outerShdw algn="tl">
              <a:srgbClr val="000000">
                <a:alpha val="40000"/>
              </a:srgbClr>
            </a:outerShdw>
          </a:effectLst>
        </p:spPr>
        <p:txBody>
          <a:bodyPr spcFirstLastPara="1" wrap="square" lIns="121867" tIns="121867" rIns="121867" bIns="121867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47"/>
          <p:cNvSpPr txBox="1">
            <a:spLocks noGrp="1"/>
          </p:cNvSpPr>
          <p:nvPr>
            <p:ph type="title"/>
          </p:nvPr>
        </p:nvSpPr>
        <p:spPr>
          <a:xfrm>
            <a:off x="1092195" y="1127467"/>
            <a:ext cx="10007600" cy="12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9" name="Google Shape;259;p47"/>
          <p:cNvSpPr txBox="1">
            <a:spLocks noGrp="1"/>
          </p:cNvSpPr>
          <p:nvPr>
            <p:ph type="body" idx="1"/>
          </p:nvPr>
        </p:nvSpPr>
        <p:spPr>
          <a:xfrm>
            <a:off x="1092195" y="2654295"/>
            <a:ext cx="10007600" cy="326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marL="609585" lvl="0" indent="-41485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1219170" lvl="1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828754" lvl="2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339" lvl="3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047924" lvl="4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657509" lvl="5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0" name="Google Shape;260;p47"/>
          <p:cNvSpPr txBox="1">
            <a:spLocks noGrp="1"/>
          </p:cNvSpPr>
          <p:nvPr>
            <p:ph type="sldNum" idx="12"/>
          </p:nvPr>
        </p:nvSpPr>
        <p:spPr>
          <a:xfrm>
            <a:off x="11187647" y="6058228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293055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e de titre">
  <p:cSld name="1_Diapositive de titre"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48"/>
          <p:cNvSpPr txBox="1">
            <a:spLocks noGrp="1"/>
          </p:cNvSpPr>
          <p:nvPr>
            <p:ph type="subTitle" idx="1"/>
          </p:nvPr>
        </p:nvSpPr>
        <p:spPr>
          <a:xfrm>
            <a:off x="1524000" y="3602040"/>
            <a:ext cx="9144000" cy="16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1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400"/>
            </a:lvl1pPr>
            <a:lvl2pPr lvl="1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3" name="Google Shape;263;p48"/>
          <p:cNvSpPr txBox="1">
            <a:spLocks noGrp="1"/>
          </p:cNvSpPr>
          <p:nvPr>
            <p:ph type="dt" idx="10"/>
          </p:nvPr>
        </p:nvSpPr>
        <p:spPr>
          <a:xfrm>
            <a:off x="838200" y="6356347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4" name="Google Shape;264;p48"/>
          <p:cNvSpPr txBox="1">
            <a:spLocks noGrp="1"/>
          </p:cNvSpPr>
          <p:nvPr>
            <p:ph type="ftr" idx="11"/>
          </p:nvPr>
        </p:nvSpPr>
        <p:spPr>
          <a:xfrm>
            <a:off x="4038599" y="6356347"/>
            <a:ext cx="41148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ctr" anchorCtr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5" name="Google Shape;265;p48"/>
          <p:cNvSpPr txBox="1">
            <a:spLocks noGrp="1"/>
          </p:cNvSpPr>
          <p:nvPr>
            <p:ph type="sldNum" idx="12"/>
          </p:nvPr>
        </p:nvSpPr>
        <p:spPr>
          <a:xfrm>
            <a:off x="8610599" y="6356347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66" name="Google Shape;266;p48"/>
          <p:cNvSpPr/>
          <p:nvPr/>
        </p:nvSpPr>
        <p:spPr>
          <a:xfrm>
            <a:off x="0" y="-26505"/>
            <a:ext cx="12192000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spcFirstLastPara="1" wrap="square" lIns="121867" tIns="60933" rIns="121867" bIns="60933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endParaRPr sz="1351" b="0" i="0" u="none" strike="noStrike" cap="none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67" name="Google Shape;267;p48"/>
          <p:cNvSpPr/>
          <p:nvPr/>
        </p:nvSpPr>
        <p:spPr>
          <a:xfrm flipH="1">
            <a:off x="11354576" y="363225"/>
            <a:ext cx="365312" cy="223817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00" tIns="45667" rIns="91400" bIns="45667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3"/>
              <a:buFont typeface="Arial"/>
              <a:buNone/>
            </a:pPr>
            <a:endParaRPr sz="1351" b="1" i="0" u="none" strike="noStrike" cap="none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68" name="Google Shape;268;p48"/>
          <p:cNvSpPr txBox="1">
            <a:spLocks noGrp="1"/>
          </p:cNvSpPr>
          <p:nvPr>
            <p:ph type="title"/>
          </p:nvPr>
        </p:nvSpPr>
        <p:spPr>
          <a:xfrm>
            <a:off x="1192693" y="523889"/>
            <a:ext cx="10161200" cy="4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ctr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1350"/>
              <a:buFont typeface="Calibri"/>
              <a:buNone/>
              <a:defRPr sz="1800" i="1">
                <a:solidFill>
                  <a:srgbClr val="75707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3285206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Title Slide">
  <p:cSld name="9_Title Slide"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4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00" tIns="45667" rIns="91400" bIns="45667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49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719967" tIns="360000" rIns="719967" bIns="36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49"/>
          <p:cNvSpPr txBox="1"/>
          <p:nvPr/>
        </p:nvSpPr>
        <p:spPr>
          <a:xfrm>
            <a:off x="0" y="0"/>
            <a:ext cx="12192000" cy="1016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00" tIns="45667" rIns="91400" bIns="45667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49"/>
          <p:cNvSpPr txBox="1">
            <a:spLocks noGrp="1"/>
          </p:cNvSpPr>
          <p:nvPr>
            <p:ph type="body" idx="1"/>
          </p:nvPr>
        </p:nvSpPr>
        <p:spPr>
          <a:xfrm>
            <a:off x="3715207" y="81028"/>
            <a:ext cx="4757600" cy="885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spAutoFit/>
          </a:bodyPr>
          <a:lstStyle>
            <a:lvl1pPr marL="609585" lvl="0" indent="-711182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Char char="•"/>
              <a:defRPr sz="4800" b="1">
                <a:latin typeface="Simplified Arabic"/>
                <a:ea typeface="Simplified Arabic"/>
                <a:cs typeface="Simplified Arabic"/>
                <a:sym typeface="Simplified Arabic"/>
              </a:defRPr>
            </a:lvl1pPr>
            <a:lvl2pPr marL="1219170" lvl="1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828754" lvl="2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339" lvl="3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047924" lvl="4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657509" lvl="5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4" name="Google Shape;274;p49"/>
          <p:cNvSpPr txBox="1">
            <a:spLocks noGrp="1"/>
          </p:cNvSpPr>
          <p:nvPr>
            <p:ph type="body" idx="2"/>
          </p:nvPr>
        </p:nvSpPr>
        <p:spPr>
          <a:xfrm>
            <a:off x="671328" y="1678667"/>
            <a:ext cx="10845600" cy="636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spAutoFit/>
          </a:bodyPr>
          <a:lstStyle>
            <a:lvl1pPr marL="609585" lvl="0" indent="-558786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000"/>
              <a:buChar char="•"/>
              <a:defRPr sz="3000">
                <a:latin typeface="Simplified Arabic"/>
                <a:ea typeface="Simplified Arabic"/>
                <a:cs typeface="Simplified Arabic"/>
                <a:sym typeface="Simplified Arabic"/>
              </a:defRPr>
            </a:lvl1pPr>
            <a:lvl2pPr marL="1219170" lvl="1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828754" lvl="2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339" lvl="3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047924" lvl="4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657509" lvl="5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0024118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05;p16">
            <a:extLst>
              <a:ext uri="{FF2B5EF4-FFF2-40B4-BE49-F238E27FC236}">
                <a16:creationId xmlns:a16="http://schemas.microsoft.com/office/drawing/2014/main" id="{6303E652-32E0-DDB2-5D9B-D79640077D21}"/>
              </a:ext>
            </a:extLst>
          </p:cNvPr>
          <p:cNvSpPr/>
          <p:nvPr userDrawn="1"/>
        </p:nvSpPr>
        <p:spPr>
          <a:xfrm>
            <a:off x="83184" y="57571"/>
            <a:ext cx="12039799" cy="856831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843387-26F0-446F-1344-3DC0971C790A}"/>
              </a:ext>
            </a:extLst>
          </p:cNvPr>
          <p:cNvSpPr/>
          <p:nvPr userDrawn="1"/>
        </p:nvSpPr>
        <p:spPr>
          <a:xfrm>
            <a:off x="1" y="0"/>
            <a:ext cx="12122983" cy="6858000"/>
          </a:xfrm>
          <a:prstGeom prst="rect">
            <a:avLst/>
          </a:prstGeom>
          <a:noFill/>
          <a:ln w="76200">
            <a:solidFill>
              <a:srgbClr val="8BC1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:a16="http://schemas.microsoft.com/office/drawing/2014/main" id="{23A71465-ECCE-7B99-8211-74953864D04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83185" y="76095"/>
            <a:ext cx="838193" cy="838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0240685"/>
      </p:ext>
    </p:extLst>
  </p:cSld>
  <p:clrMapOvr>
    <a:masterClrMapping/>
  </p:clrMapOvr>
  <p:hf sldNum="0"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3;p66">
            <a:extLst>
              <a:ext uri="{FF2B5EF4-FFF2-40B4-BE49-F238E27FC236}">
                <a16:creationId xmlns:a16="http://schemas.microsoft.com/office/drawing/2014/main" id="{4DA05920-DA05-97C0-5204-8E369B08A91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0" y="6356347"/>
            <a:ext cx="2743200" cy="3651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494;p66">
            <a:extLst>
              <a:ext uri="{FF2B5EF4-FFF2-40B4-BE49-F238E27FC236}">
                <a16:creationId xmlns:a16="http://schemas.microsoft.com/office/drawing/2014/main" id="{B7662C5C-BEE2-9D3A-3BCF-DAC2133B2FC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038599" y="6356347"/>
            <a:ext cx="4114799" cy="3651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495;p66">
            <a:extLst>
              <a:ext uri="{FF2B5EF4-FFF2-40B4-BE49-F238E27FC236}">
                <a16:creationId xmlns:a16="http://schemas.microsoft.com/office/drawing/2014/main" id="{2F69D0FD-1052-A1D5-EAC3-CCA1C10E43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599" y="6356347"/>
            <a:ext cx="2743200" cy="3651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B6157E9-D3C2-408A-8624-22B2CE8B1F99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2305076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19/12/2025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8F03CC-BE3A-A23A-4149-4C1FCBB37A6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0" y="1122359"/>
            <a:ext cx="9144000" cy="2387595"/>
          </a:xfrm>
          <a:prstGeom prst="rect">
            <a:avLst/>
          </a:prstGeo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3401E7B-9CC0-5018-CDC0-DCDF7991DB4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0" y="3602041"/>
            <a:ext cx="9144000" cy="1655759"/>
          </a:xfrm>
          <a:prstGeom prst="rect">
            <a:avLst/>
          </a:prstGeo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E9EC70-A0D8-3F9B-DA8B-D83F7D9F158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0" y="635634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8FA9865-4FAE-4140-90AC-D386D6FC41BA}" type="datetime1">
              <a:rPr lang="fr-FR"/>
              <a:pPr lvl="0"/>
              <a:t>19/12/2025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BCF521-CBE6-7D93-8E66-FF0B9CA59E7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038599" y="6356347"/>
            <a:ext cx="411479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644064D-11B5-0959-0E40-8E5AA279D7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599" y="635634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3377B7-3CAF-4A67-911C-D4B2E0FBA256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795862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8B5D43-BA5C-898F-BBAB-56DD1E4563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F425C5-3A47-A6FB-FEB7-1F1214958DC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0" y="1825629"/>
            <a:ext cx="10515600" cy="4351336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41C8FB1-59B6-8917-C2E9-01D00A186FA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0" y="635634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2ABDDBA-8375-4493-853A-C01FB35A2F46}" type="datetime1">
              <a:rPr lang="fr-FR"/>
              <a:pPr lvl="0"/>
              <a:t>19/12/2025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D426A0-BF39-0B3E-4E5A-B27F37CF747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038599" y="6356347"/>
            <a:ext cx="411479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36D1069-880A-CC55-F2C5-12F6990278F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599" y="635634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CD731844-473A-4C86-8314-198431F5C6DA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60030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634C8A-A1ED-38C2-A740-8920CA1BF1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3"/>
            <a:ext cx="10515600" cy="2852732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EDAE1F2-C491-FB41-F3A0-731241B0EE7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59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7C12CB-08FE-F3C2-D518-C77FED214D4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0" y="635634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015A79E-26D0-40DE-9631-3AFBD54ADF9B}" type="datetime1">
              <a:rPr lang="fr-FR"/>
              <a:pPr lvl="0"/>
              <a:t>19/12/2025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736A8E7-1053-E785-C1F4-889B0967F0B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038599" y="6356347"/>
            <a:ext cx="411479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D280820-5FB9-895F-2FF2-D3A2133DFE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599" y="635634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948F3B7-A9A2-42B0-95B6-9ACC30609773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27935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3F56D4-C390-6CB6-860D-A2D23454D1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B8FC78-9E9A-2810-9029-F64DDF26DD2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0" y="1825629"/>
            <a:ext cx="5181600" cy="4351336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3603502-9A30-4E5F-9309-78EF62F36A87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199" y="1825629"/>
            <a:ext cx="5181600" cy="4351336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63BB7BA-5645-2C56-F1A8-3FAAE4448BC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0" y="635634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0022089-A5D7-4EF6-B709-E23F02F99E33}" type="datetime1">
              <a:rPr lang="fr-FR"/>
              <a:pPr lvl="0"/>
              <a:t>19/12/2025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63D669F-90CE-62A8-D56C-6A45E2A25AA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038599" y="6356347"/>
            <a:ext cx="411479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EB402BF-B0A2-417A-543B-DCF7F5148AA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599" y="635634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439C9F48-11D4-4921-8BD7-2A616E495D9D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2939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D861A3-7257-3FFF-C891-4650B6F485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201EC79-B0FA-E7AB-CB38-5EAE87840AE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5" y="1681167"/>
            <a:ext cx="5157788" cy="82391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1A2FA59-16DE-D95A-A143-34FA408214E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5" y="2505077"/>
            <a:ext cx="5157788" cy="368459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5445CB9-81A6-B8FF-6877-A855C692534C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199" y="1681167"/>
            <a:ext cx="5183184" cy="82391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65F5C5E-CE78-E84F-B7CF-E6176F62652F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199" y="2505077"/>
            <a:ext cx="5183184" cy="368459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65D0E5-2B05-2F3C-BDC2-E9B7783B0CB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0" y="635634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D7A5BC3-5753-4B61-943C-1ED6A0A093D1}" type="datetime1">
              <a:rPr lang="fr-FR"/>
              <a:pPr lvl="0"/>
              <a:t>19/12/2025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0F9DD5E7-93D3-EFEE-295B-FE58033BB59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038599" y="6356347"/>
            <a:ext cx="411479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11A4997-08A9-DECF-1904-BCE014C6CA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599" y="635634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EB2BBBD4-193B-42A1-A6DE-43C107483E0B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002279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B4A63-F6A4-324A-3119-29767294AE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0F86BA8-13B2-70C9-E6D1-01F5210B8AE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0" y="635634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DCEF032-47C8-43A4-BB2B-CF252202F2C0}" type="datetime1">
              <a:rPr lang="fr-FR"/>
              <a:pPr lvl="0"/>
              <a:t>19/12/2025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659D9A4-A511-4ED5-C2F4-CAFB55A75BD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038599" y="6356347"/>
            <a:ext cx="411479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8242524-682C-5AA3-EAE2-30D0935571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599" y="635634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A0D16A6-909F-438F-82DE-9C6754152741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141831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D755582-D47E-68CE-5081-465A0B1E1D0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0" y="635634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B1C7C0B-62D7-4401-80B9-CE6945F5B4AB}" type="datetime1">
              <a:rPr lang="fr-FR"/>
              <a:pPr lvl="0"/>
              <a:t>19/12/2025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F920608-270D-8028-D89E-C419F010FFA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038599" y="6356347"/>
            <a:ext cx="411479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95BEB0-A0CA-87BB-BD94-01BB6F61365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599" y="635634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BABAE430-7260-4094-B089-F06E6B7B5A52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839751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8C9FF8-FBED-3209-8E29-22CDA499DC9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5" y="457200"/>
            <a:ext cx="3932236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E6BD8D-C5B3-5CE7-3C01-6C89B172345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5" y="987430"/>
            <a:ext cx="6172199" cy="4873629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19F1979-6FAC-5CB2-0DCB-B3F1D987AA6D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5" y="2057400"/>
            <a:ext cx="3932236" cy="38115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3D80433-8FF5-9D7C-BCC7-E90031C82C0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0" y="635634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C7A46FA-C00D-499A-9F3C-5031298100A3}" type="datetime1">
              <a:rPr lang="fr-FR"/>
              <a:pPr lvl="0"/>
              <a:t>19/12/2025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2B4B6C8-035E-7EA4-3D77-9B8F6138C2C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038599" y="6356347"/>
            <a:ext cx="411479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B7D4C27-8EDC-4840-DE38-FD292EF12E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599" y="635634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9F8E816-F8CA-414A-9DF9-48887FAFE377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171649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85B342-C1DC-471C-E88E-E04EC2794D3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5" y="457200"/>
            <a:ext cx="3932236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CCB19D9-71BD-4D2E-93A2-CD2EA8E73079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5" y="987430"/>
            <a:ext cx="6172199" cy="48736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8DCB4CB-0A77-93DF-29D2-0F7198F23AC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5" y="2057400"/>
            <a:ext cx="3932236" cy="38115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1733742-FE5B-280B-7826-D4D7D1896C1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0" y="635634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4546EF5-36E1-4FC0-9B6C-CE745D939A2E}" type="datetime1">
              <a:rPr lang="fr-FR"/>
              <a:pPr lvl="0"/>
              <a:t>19/12/2025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4A6D4B7-0FE1-0096-592B-BFD5DA8D7ED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038599" y="6356347"/>
            <a:ext cx="411479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740D0BE-188F-5CB9-F9EB-180B98DC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599" y="635634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ECF4397-6344-48E4-BD3C-CC9ADFFCA9BE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631911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654958-3209-AE7C-BB3B-078CF67C55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C378066-F081-9593-7E3F-F66D288CE40B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0" y="1825629"/>
            <a:ext cx="10515600" cy="4351336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C8696B9-4347-2A19-9CC9-34270676560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0" y="635634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08C36E-DEE8-4925-8903-E0D3352E3C5C}" type="datetime1">
              <a:rPr lang="fr-FR"/>
              <a:pPr lvl="0"/>
              <a:t>19/12/2025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83E7B45-707E-5A21-BAB7-DFA8019E695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038599" y="6356347"/>
            <a:ext cx="411479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170EE3-964B-20C4-BF4F-D1CA9D9FE5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599" y="635634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D9E9DCD-5922-45E1-8FF1-273D4ACF9B4B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454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19/12/2025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DC70E6A-32D0-804B-E902-F248C47B9308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0" y="365125"/>
            <a:ext cx="2628899" cy="581184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556C7FA-ADD5-0F4E-CCA9-DEF001AFA9C7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4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4D903D1-46F5-4FBE-0685-6685524A2CC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0" y="635634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59B690EA-43CC-4D64-832D-87C89E722281}" type="datetime1">
              <a:rPr lang="fr-FR"/>
              <a:pPr lvl="0"/>
              <a:t>19/12/2025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B0519-6879-085E-E603-07D8D070DC3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038599" y="6356347"/>
            <a:ext cx="411479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B1E32DB-F487-7649-4382-E2EA0C2414A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599" y="635634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3514F1B-96EF-4601-8348-C6047C08BFF5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227924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5;p16">
            <a:extLst>
              <a:ext uri="{FF2B5EF4-FFF2-40B4-BE49-F238E27FC236}">
                <a16:creationId xmlns:a16="http://schemas.microsoft.com/office/drawing/2014/main" id="{44468C3F-5542-9E8F-EC61-F1A67848BE09}"/>
              </a:ext>
            </a:extLst>
          </p:cNvPr>
          <p:cNvSpPr/>
          <p:nvPr userDrawn="1"/>
        </p:nvSpPr>
        <p:spPr>
          <a:xfrm>
            <a:off x="61795" y="57572"/>
            <a:ext cx="12108816" cy="90108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412CA2E-B457-01FE-C276-59C1DFEE27A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0D969D0E-61D8-BD1E-DD41-4BB1194A1B7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83185" y="64202"/>
            <a:ext cx="814283" cy="80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3733065"/>
      </p:ext>
    </p:extLst>
  </p:cSld>
  <p:clrMapOvr>
    <a:masterClrMapping/>
  </p:clrMapOvr>
  <p:hf sldNum="0"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085C4DBA-4569-AC43-D429-33DA51606C81}"/>
              </a:ext>
            </a:extLst>
          </p:cNvPr>
          <p:cNvGrpSpPr/>
          <p:nvPr/>
        </p:nvGrpSpPr>
        <p:grpSpPr>
          <a:xfrm>
            <a:off x="0" y="1"/>
            <a:ext cx="12192000" cy="6857999"/>
            <a:chOff x="0" y="0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CD84C02F-398B-8D7E-5F2D-22C11896BF77}"/>
                </a:ext>
              </a:extLst>
            </p:cNvPr>
            <p:cNvSpPr/>
            <p:nvPr/>
          </p:nvSpPr>
          <p:spPr>
            <a:xfrm>
              <a:off x="0" y="0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77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351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A41F6D8F-7EC8-64DB-4276-45C783E245EA}"/>
                </a:ext>
              </a:extLst>
            </p:cNvPr>
            <p:cNvSpPr/>
            <p:nvPr/>
          </p:nvSpPr>
          <p:spPr>
            <a:xfrm>
              <a:off x="203197" y="391975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77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351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E4A4F86B-5D3F-3F62-0D1B-BCA92126E9E0}"/>
                </a:ext>
              </a:extLst>
            </p:cNvPr>
            <p:cNvSpPr/>
            <p:nvPr/>
          </p:nvSpPr>
          <p:spPr>
            <a:xfrm>
              <a:off x="203197" y="155118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77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351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07ABB235-8A44-BBB0-3520-B76CAD24E6E7}"/>
              </a:ext>
            </a:extLst>
          </p:cNvPr>
          <p:cNvSpPr/>
          <p:nvPr/>
        </p:nvSpPr>
        <p:spPr>
          <a:xfrm rot="10800009" flipH="1">
            <a:off x="495300" y="297925"/>
            <a:ext cx="457200" cy="318929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121920" tIns="60960" rIns="121920" bIns="60960" anchor="t" anchorCtr="0" compatLnSpc="1">
            <a:noAutofit/>
          </a:bodyPr>
          <a:lstStyle/>
          <a:p>
            <a:pPr marL="0" marR="0" lvl="0" indent="0" algn="l" defTabSz="121917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351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53024504"/>
      </p:ext>
    </p:extLst>
  </p:cSld>
  <p:clrMapOvr>
    <a:masterClrMapping/>
  </p:clrMapOvr>
  <p:hf sldNum="0"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8F87D6F5-CE57-8D51-0600-DA07065A3583}"/>
              </a:ext>
            </a:extLst>
          </p:cNvPr>
          <p:cNvGrpSpPr/>
          <p:nvPr/>
        </p:nvGrpSpPr>
        <p:grpSpPr>
          <a:xfrm>
            <a:off x="0" y="-38038"/>
            <a:ext cx="12192000" cy="68579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D8183CC8-72DB-E498-D17D-09533558086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77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351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51CAC1DF-7251-73FE-92D0-28EDAB3FE8C2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77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351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F4C2EC6D-B32C-9DFD-4CBC-C0DB46EBC9B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77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351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EFB79256-9A33-8A21-1896-6F7EEA6D4579}"/>
              </a:ext>
            </a:extLst>
          </p:cNvPr>
          <p:cNvSpPr/>
          <p:nvPr/>
        </p:nvSpPr>
        <p:spPr>
          <a:xfrm rot="10800009" flipH="1">
            <a:off x="586411" y="297910"/>
            <a:ext cx="366088" cy="224711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121920" tIns="60960" rIns="121920" bIns="60960" anchor="t" anchorCtr="0" compatLnSpc="1">
            <a:noAutofit/>
          </a:bodyPr>
          <a:lstStyle/>
          <a:p>
            <a:pPr marL="0" marR="0" lvl="0" indent="0" algn="l" defTabSz="121917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351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2F870C8-0803-9A41-8273-F3168667A27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15448" y="195950"/>
            <a:ext cx="10161105" cy="470623"/>
          </a:xfrm>
          <a:prstGeom prst="rect">
            <a:avLst/>
          </a:prstGeom>
        </p:spPr>
        <p:txBody>
          <a:bodyPr/>
          <a:lstStyle>
            <a:lvl1pPr>
              <a:defRPr sz="20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E450CA4C-5FF6-5C97-8DD7-03B57D115D5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96952" y="685690"/>
            <a:ext cx="10179600" cy="2924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277011190"/>
      </p:ext>
    </p:extLst>
  </p:cSld>
  <p:clrMapOvr>
    <a:masterClrMapping/>
  </p:clrMapOvr>
  <p:hf sldNum="0"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CCC46D4F-727A-750D-4B33-56A532D21FD5}"/>
              </a:ext>
            </a:extLst>
          </p:cNvPr>
          <p:cNvGrpSpPr/>
          <p:nvPr/>
        </p:nvGrpSpPr>
        <p:grpSpPr>
          <a:xfrm>
            <a:off x="0" y="-38038"/>
            <a:ext cx="12192000" cy="68579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F1A76693-2062-8935-6CC8-1A44F7D58B1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77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351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2BA7CAAE-D8D2-0F68-430D-37BAD0D2CA60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77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351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7449C942-846B-5C35-155F-236E026823FC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77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351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61327B88-35D1-0E06-07C7-97D2CFED3411}"/>
              </a:ext>
            </a:extLst>
          </p:cNvPr>
          <p:cNvSpPr/>
          <p:nvPr/>
        </p:nvSpPr>
        <p:spPr>
          <a:xfrm rot="10800009" flipH="1">
            <a:off x="586411" y="297910"/>
            <a:ext cx="366088" cy="224711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121920" tIns="60960" rIns="121920" bIns="60960" anchor="t" anchorCtr="0" compatLnSpc="1">
            <a:noAutofit/>
          </a:bodyPr>
          <a:lstStyle/>
          <a:p>
            <a:pPr marL="0" marR="0" lvl="0" indent="0" algn="l" defTabSz="121917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351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486A4F8-0FE2-A244-2109-189AEFF055A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15448" y="195950"/>
            <a:ext cx="10161105" cy="470623"/>
          </a:xfrm>
          <a:prstGeom prst="rect">
            <a:avLst/>
          </a:prstGeom>
        </p:spPr>
        <p:txBody>
          <a:bodyPr/>
          <a:lstStyle>
            <a:lvl1pPr>
              <a:defRPr sz="20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97BCF218-F84A-D18C-99A8-27DC0A6C73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96952" y="685690"/>
            <a:ext cx="10179600" cy="2924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374346191"/>
      </p:ext>
    </p:extLst>
  </p:cSld>
  <p:clrMapOvr>
    <a:masterClrMapping/>
  </p:clrMapOvr>
  <p:hf sldNum="0"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4;p62">
            <a:extLst>
              <a:ext uri="{FF2B5EF4-FFF2-40B4-BE49-F238E27FC236}">
                <a16:creationId xmlns:a16="http://schemas.microsoft.com/office/drawing/2014/main" id="{BD712924-EDCF-CA49-27F5-8DC83EAC1E98}"/>
              </a:ext>
            </a:extLst>
          </p:cNvPr>
          <p:cNvGrpSpPr/>
          <p:nvPr/>
        </p:nvGrpSpPr>
        <p:grpSpPr>
          <a:xfrm>
            <a:off x="0" y="-38038"/>
            <a:ext cx="12192000" cy="6857999"/>
            <a:chOff x="0" y="-28529"/>
            <a:chExt cx="9144000" cy="5143499"/>
          </a:xfrm>
        </p:grpSpPr>
        <p:sp>
          <p:nvSpPr>
            <p:cNvPr id="3" name="Google Shape;45;p62">
              <a:extLst>
                <a:ext uri="{FF2B5EF4-FFF2-40B4-BE49-F238E27FC236}">
                  <a16:creationId xmlns:a16="http://schemas.microsoft.com/office/drawing/2014/main" id="{22429514-140A-14F2-FDE3-1AB4073ACF3E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121917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351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46;p62">
              <a:extLst>
                <a:ext uri="{FF2B5EF4-FFF2-40B4-BE49-F238E27FC236}">
                  <a16:creationId xmlns:a16="http://schemas.microsoft.com/office/drawing/2014/main" id="{AFD857E5-15B2-7DC7-6C12-2D9E216D24D9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121917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351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47;p62">
              <a:extLst>
                <a:ext uri="{FF2B5EF4-FFF2-40B4-BE49-F238E27FC236}">
                  <a16:creationId xmlns:a16="http://schemas.microsoft.com/office/drawing/2014/main" id="{FA3EA33A-E7A0-2E28-8B27-92160CD8D58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121917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351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48;p62">
            <a:extLst>
              <a:ext uri="{FF2B5EF4-FFF2-40B4-BE49-F238E27FC236}">
                <a16:creationId xmlns:a16="http://schemas.microsoft.com/office/drawing/2014/main" id="{317A13B7-C035-1C17-D03E-0A288AEDA7E4}"/>
              </a:ext>
            </a:extLst>
          </p:cNvPr>
          <p:cNvSpPr/>
          <p:nvPr/>
        </p:nvSpPr>
        <p:spPr>
          <a:xfrm rot="10800009" flipH="1">
            <a:off x="586411" y="297910"/>
            <a:ext cx="366088" cy="224711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351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49;p62">
            <a:extLst>
              <a:ext uri="{FF2B5EF4-FFF2-40B4-BE49-F238E27FC236}">
                <a16:creationId xmlns:a16="http://schemas.microsoft.com/office/drawing/2014/main" id="{2B3A19E9-7A83-66DD-EBF0-15E1ACAE8C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15448" y="195950"/>
            <a:ext cx="10161105" cy="470623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 sz="2000" b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0;p62">
            <a:extLst>
              <a:ext uri="{FF2B5EF4-FFF2-40B4-BE49-F238E27FC236}">
                <a16:creationId xmlns:a16="http://schemas.microsoft.com/office/drawing/2014/main" id="{26EAC432-9C41-ED3E-4A83-45E2BBDFA7A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96952" y="685690"/>
            <a:ext cx="10179600" cy="292436"/>
          </a:xfrm>
          <a:prstGeom prst="rect">
            <a:avLst/>
          </a:prstGeom>
        </p:spPr>
        <p:txBody>
          <a:bodyPr lIns="91421" tIns="45701" rIns="91421" bIns="45701">
            <a:noAutofit/>
          </a:bodyPr>
          <a:lstStyle>
            <a:lvl1pPr marL="457189" indent="-228594">
              <a:spcBef>
                <a:spcPts val="1000"/>
              </a:spcBef>
              <a:buNone/>
              <a:defRPr sz="140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438720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8;p79">
            <a:extLst>
              <a:ext uri="{FF2B5EF4-FFF2-40B4-BE49-F238E27FC236}">
                <a16:creationId xmlns:a16="http://schemas.microsoft.com/office/drawing/2014/main" id="{575412F3-D3A0-AE57-0813-F102899FB75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524000" y="3602041"/>
            <a:ext cx="9144000" cy="1655759"/>
          </a:xfrm>
          <a:prstGeom prst="rect">
            <a:avLst/>
          </a:prstGeom>
        </p:spPr>
        <p:txBody>
          <a:bodyPr lIns="91421" tIns="45701" rIns="91421" bIns="45701" anchorCtr="1"/>
          <a:lstStyle>
            <a:lvl1pPr algn="ctr">
              <a:spcBef>
                <a:spcPts val="1000"/>
              </a:spcBef>
              <a:buNone/>
              <a:defRPr sz="2400"/>
            </a:lvl1pPr>
          </a:lstStyle>
          <a:p>
            <a:pPr lvl="0"/>
            <a:endParaRPr lang="fr-FR"/>
          </a:p>
        </p:txBody>
      </p:sp>
      <p:sp>
        <p:nvSpPr>
          <p:cNvPr id="3" name="Google Shape;49;p79">
            <a:extLst>
              <a:ext uri="{FF2B5EF4-FFF2-40B4-BE49-F238E27FC236}">
                <a16:creationId xmlns:a16="http://schemas.microsoft.com/office/drawing/2014/main" id="{97901B13-C46E-85BA-225E-67014654B7D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0" y="6356347"/>
            <a:ext cx="2743200" cy="365125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0;p79">
            <a:extLst>
              <a:ext uri="{FF2B5EF4-FFF2-40B4-BE49-F238E27FC236}">
                <a16:creationId xmlns:a16="http://schemas.microsoft.com/office/drawing/2014/main" id="{A59023D1-5FD1-C856-E0FA-61966CDFF2E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038599" y="6356347"/>
            <a:ext cx="4114799" cy="365125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1;p79">
            <a:extLst>
              <a:ext uri="{FF2B5EF4-FFF2-40B4-BE49-F238E27FC236}">
                <a16:creationId xmlns:a16="http://schemas.microsoft.com/office/drawing/2014/main" id="{DA9D258F-B1B6-378D-9A35-B05AF48C98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599" y="6356347"/>
            <a:ext cx="2743200" cy="365125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fld id="{BBE84098-2294-4EF7-98CF-E51B5DE54DE1}" type="slidenum">
              <a:rPr/>
              <a:pPr lvl="0"/>
              <a:t>‹N°›</a:t>
            </a:fld>
            <a:endParaRPr lang="fr-FR"/>
          </a:p>
        </p:txBody>
      </p:sp>
      <p:grpSp>
        <p:nvGrpSpPr>
          <p:cNvPr id="6" name="Google Shape;52;p79">
            <a:extLst>
              <a:ext uri="{FF2B5EF4-FFF2-40B4-BE49-F238E27FC236}">
                <a16:creationId xmlns:a16="http://schemas.microsoft.com/office/drawing/2014/main" id="{7A8F863C-2A74-ABE1-2206-DDF95A963332}"/>
              </a:ext>
            </a:extLst>
          </p:cNvPr>
          <p:cNvGrpSpPr/>
          <p:nvPr/>
        </p:nvGrpSpPr>
        <p:grpSpPr>
          <a:xfrm>
            <a:off x="0" y="-26505"/>
            <a:ext cx="12192000" cy="6857999"/>
            <a:chOff x="0" y="-19879"/>
            <a:chExt cx="9144000" cy="5143499"/>
          </a:xfrm>
        </p:grpSpPr>
        <p:sp>
          <p:nvSpPr>
            <p:cNvPr id="7" name="Google Shape;53;p79">
              <a:extLst>
                <a:ext uri="{FF2B5EF4-FFF2-40B4-BE49-F238E27FC236}">
                  <a16:creationId xmlns:a16="http://schemas.microsoft.com/office/drawing/2014/main" id="{DE9A71E9-24B0-CD58-1238-30F60FAA82E4}"/>
                </a:ext>
              </a:extLst>
            </p:cNvPr>
            <p:cNvSpPr/>
            <p:nvPr/>
          </p:nvSpPr>
          <p:spPr>
            <a:xfrm>
              <a:off x="0" y="-1987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121917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351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8" name="Google Shape;54;p79">
              <a:extLst>
                <a:ext uri="{FF2B5EF4-FFF2-40B4-BE49-F238E27FC236}">
                  <a16:creationId xmlns:a16="http://schemas.microsoft.com/office/drawing/2014/main" id="{582E233C-9A8E-EAEF-E20C-69B120F4AA77}"/>
                </a:ext>
              </a:extLst>
            </p:cNvPr>
            <p:cNvSpPr/>
            <p:nvPr/>
          </p:nvSpPr>
          <p:spPr>
            <a:xfrm>
              <a:off x="203197" y="440173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121917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351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9" name="Google Shape;55;p79">
              <a:extLst>
                <a:ext uri="{FF2B5EF4-FFF2-40B4-BE49-F238E27FC236}">
                  <a16:creationId xmlns:a16="http://schemas.microsoft.com/office/drawing/2014/main" id="{D4D55FB1-9E0D-E58E-7C5D-93DCF651E6D2}"/>
                </a:ext>
              </a:extLst>
            </p:cNvPr>
            <p:cNvSpPr/>
            <p:nvPr/>
          </p:nvSpPr>
          <p:spPr>
            <a:xfrm>
              <a:off x="203197" y="135239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121917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351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10" name="Google Shape;56;p79">
            <a:extLst>
              <a:ext uri="{FF2B5EF4-FFF2-40B4-BE49-F238E27FC236}">
                <a16:creationId xmlns:a16="http://schemas.microsoft.com/office/drawing/2014/main" id="{D87173D8-889B-C425-0D29-B999C7F59C3C}"/>
              </a:ext>
            </a:extLst>
          </p:cNvPr>
          <p:cNvSpPr/>
          <p:nvPr/>
        </p:nvSpPr>
        <p:spPr>
          <a:xfrm flipH="1">
            <a:off x="11353800" y="363225"/>
            <a:ext cx="366088" cy="224711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351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11" name="Google Shape;57;p79">
            <a:extLst>
              <a:ext uri="{FF2B5EF4-FFF2-40B4-BE49-F238E27FC236}">
                <a16:creationId xmlns:a16="http://schemas.microsoft.com/office/drawing/2014/main" id="{7D9CFAC8-B793-96C3-F8D1-A7D89D10DF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92694" y="523890"/>
            <a:ext cx="10161105" cy="470623"/>
          </a:xfrm>
          <a:prstGeom prst="rect">
            <a:avLst/>
          </a:prstGeom>
        </p:spPr>
        <p:txBody>
          <a:bodyPr lIns="91421" tIns="45701" rIns="91421" bIns="45701"/>
          <a:lstStyle>
            <a:lvl1pPr algn="r">
              <a:defRPr sz="1800" i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044778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38041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86409" y="297926"/>
            <a:ext cx="366091" cy="22470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1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48" y="195948"/>
            <a:ext cx="10161104" cy="470617"/>
          </a:xfrm>
        </p:spPr>
        <p:txBody>
          <a:bodyPr>
            <a:normAutofit/>
          </a:bodyPr>
          <a:lstStyle>
            <a:lvl1pPr>
              <a:defRPr sz="20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949" y="685689"/>
            <a:ext cx="10179603" cy="292443"/>
          </a:xfrm>
        </p:spPr>
        <p:txBody>
          <a:bodyPr>
            <a:noAutofit/>
          </a:bodyPr>
          <a:lstStyle>
            <a:lvl1pPr marL="0" indent="0">
              <a:buNone/>
              <a:defRPr sz="1400" i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fr-FR" dirty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16105174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957406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573756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19/12/2025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115749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19/12/2025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85060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19/12/2025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862107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19/12/2025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182551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5" y="706095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19/12/2025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5" y="832902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4" y="958595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80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5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1547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92332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00524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87598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73188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76057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19/12/2025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26745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80620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22848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94860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54006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1454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96997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0;p18">
            <a:extLst>
              <a:ext uri="{FF2B5EF4-FFF2-40B4-BE49-F238E27FC236}">
                <a16:creationId xmlns:a16="http://schemas.microsoft.com/office/drawing/2014/main" id="{4E8E588C-119A-E68E-6DCF-706A5C64B402}"/>
              </a:ext>
            </a:extLst>
          </p:cNvPr>
          <p:cNvSpPr/>
          <p:nvPr userDrawn="1"/>
        </p:nvSpPr>
        <p:spPr>
          <a:xfrm>
            <a:off x="68213" y="63121"/>
            <a:ext cx="12104136" cy="745203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333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00709DB1-6F6C-5D25-B149-1A8A3916B79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2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29668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uverture/PGC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pic>
        <p:nvPicPr>
          <p:cNvPr id="4" name="Picture 3" descr="Image générée">
            <a:extLst>
              <a:ext uri="{FF2B5EF4-FFF2-40B4-BE49-F238E27FC236}">
                <a16:creationId xmlns:a16="http://schemas.microsoft.com/office/drawing/2014/main" id="{8375D5E1-8996-F14E-61F8-3E3A224F4B8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195309" y="168984"/>
            <a:ext cx="570003" cy="56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08077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G en binôme 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pic>
        <p:nvPicPr>
          <p:cNvPr id="2" name="Picture 3" descr="Image générée">
            <a:extLst>
              <a:ext uri="{FF2B5EF4-FFF2-40B4-BE49-F238E27FC236}">
                <a16:creationId xmlns:a16="http://schemas.microsoft.com/office/drawing/2014/main" id="{F254CC6D-0DA5-CBFF-C31C-F8CA7DBC39C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195309" y="168984"/>
            <a:ext cx="570003" cy="56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83541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19/12/2025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37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1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0.xml"/><Relationship Id="rId21" Type="http://schemas.openxmlformats.org/officeDocument/2006/relationships/theme" Target="../theme/theme5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17" Type="http://schemas.openxmlformats.org/officeDocument/2006/relationships/slideLayout" Target="../slideLayouts/slideLayout54.xml"/><Relationship Id="rId2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53.xml"/><Relationship Id="rId20" Type="http://schemas.openxmlformats.org/officeDocument/2006/relationships/slideLayout" Target="../slideLayouts/slideLayout57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47.xml"/><Relationship Id="rId19" Type="http://schemas.openxmlformats.org/officeDocument/2006/relationships/slideLayout" Target="../slideLayouts/slideLayout56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5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3" Type="http://schemas.openxmlformats.org/officeDocument/2006/relationships/slideLayout" Target="../slideLayouts/slideLayout60.xml"/><Relationship Id="rId21" Type="http://schemas.openxmlformats.org/officeDocument/2006/relationships/slideLayout" Target="../slideLayouts/slideLayout78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theme" Target="../theme/theme6.xm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19/12/2025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  <p:sldLayoutId id="2147483780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78" name="Google Shape;178;p33"/>
          <p:cNvSpPr txBox="1">
            <a:spLocks noGrp="1"/>
          </p:cNvSpPr>
          <p:nvPr>
            <p:ph type="body" idx="1"/>
          </p:nvPr>
        </p:nvSpPr>
        <p:spPr>
          <a:xfrm>
            <a:off x="838200" y="1825629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t" anchorCtr="0">
            <a:normAutofit/>
          </a:bodyPr>
          <a:lstStyle>
            <a:lvl1pPr marL="457200" marR="0" lvl="0" indent="-3619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9" name="Google Shape;179;p33"/>
          <p:cNvSpPr txBox="1">
            <a:spLocks noGrp="1"/>
          </p:cNvSpPr>
          <p:nvPr>
            <p:ph type="dt" idx="10"/>
          </p:nvPr>
        </p:nvSpPr>
        <p:spPr>
          <a:xfrm>
            <a:off x="838200" y="6356347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0" name="Google Shape;180;p33"/>
          <p:cNvSpPr txBox="1">
            <a:spLocks noGrp="1"/>
          </p:cNvSpPr>
          <p:nvPr>
            <p:ph type="ftr" idx="11"/>
          </p:nvPr>
        </p:nvSpPr>
        <p:spPr>
          <a:xfrm>
            <a:off x="4038599" y="6356347"/>
            <a:ext cx="41148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1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1" name="Google Shape;181;p33"/>
          <p:cNvSpPr txBox="1">
            <a:spLocks noGrp="1"/>
          </p:cNvSpPr>
          <p:nvPr>
            <p:ph type="sldNum" idx="12"/>
          </p:nvPr>
        </p:nvSpPr>
        <p:spPr>
          <a:xfrm>
            <a:off x="8610599" y="6356347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50" rIns="68550" bIns="342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28392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  <p:sldLayoutId id="2147483793" r:id="rId12"/>
    <p:sldLayoutId id="2147483794" r:id="rId13"/>
    <p:sldLayoutId id="2147483795" r:id="rId14"/>
    <p:sldLayoutId id="2147483796" r:id="rId15"/>
    <p:sldLayoutId id="2147483797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3197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  <p:sldLayoutId id="2147483810" r:id="rId12"/>
    <p:sldLayoutId id="2147483811" r:id="rId13"/>
    <p:sldLayoutId id="2147483812" r:id="rId14"/>
    <p:sldLayoutId id="2147483813" r:id="rId15"/>
    <p:sldLayoutId id="2147483814" r:id="rId16"/>
    <p:sldLayoutId id="2147483815" r:id="rId17"/>
    <p:sldLayoutId id="2147483816" r:id="rId18"/>
    <p:sldLayoutId id="2147483817" r:id="rId19"/>
    <p:sldLayoutId id="2147483818" r:id="rId20"/>
  </p:sldLayoutIdLst>
  <p:txStyles>
    <p:titleStyle>
      <a:lvl1pPr marL="0" marR="0" lvl="0" indent="0" algn="l" defTabSz="121917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5867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304792" marR="0" lvl="0" indent="-304792" algn="l" defTabSz="1219170" rtl="0" fontAlgn="auto" hangingPunct="1">
        <a:lnSpc>
          <a:spcPct val="90000"/>
        </a:lnSpc>
        <a:spcBef>
          <a:spcPts val="1333"/>
        </a:spcBef>
        <a:spcAft>
          <a:spcPts val="0"/>
        </a:spcAft>
        <a:buSzPct val="100000"/>
        <a:buFont typeface="Arial" pitchFamily="34"/>
        <a:buChar char="•"/>
        <a:tabLst/>
        <a:defRPr lang="fr-FR" sz="3733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914377" marR="0" lvl="1" indent="-304792" algn="l" defTabSz="1219170" rtl="0" fontAlgn="auto" hangingPunct="1">
        <a:lnSpc>
          <a:spcPct val="90000"/>
        </a:lnSpc>
        <a:spcBef>
          <a:spcPts val="667"/>
        </a:spcBef>
        <a:spcAft>
          <a:spcPts val="0"/>
        </a:spcAft>
        <a:buSzPct val="100000"/>
        <a:buFont typeface="Arial" pitchFamily="34"/>
        <a:buChar char="•"/>
        <a:tabLst/>
        <a:defRPr lang="fr-FR" sz="32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523962" marR="0" lvl="2" indent="-304792" algn="l" defTabSz="1219170" rtl="0" fontAlgn="auto" hangingPunct="1">
        <a:lnSpc>
          <a:spcPct val="90000"/>
        </a:lnSpc>
        <a:spcBef>
          <a:spcPts val="667"/>
        </a:spcBef>
        <a:spcAft>
          <a:spcPts val="0"/>
        </a:spcAft>
        <a:buSzPct val="100000"/>
        <a:buFont typeface="Arial" pitchFamily="34"/>
        <a:buChar char="•"/>
        <a:tabLst/>
        <a:defRPr lang="fr-FR" sz="2667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2133547" marR="0" lvl="3" indent="-304792" algn="l" defTabSz="1219170" rtl="0" fontAlgn="auto" hangingPunct="1">
        <a:lnSpc>
          <a:spcPct val="90000"/>
        </a:lnSpc>
        <a:spcBef>
          <a:spcPts val="667"/>
        </a:spcBef>
        <a:spcAft>
          <a:spcPts val="0"/>
        </a:spcAft>
        <a:buSzPct val="100000"/>
        <a:buFont typeface="Arial" pitchFamily="34"/>
        <a:buChar char="•"/>
        <a:tabLst/>
        <a:defRPr lang="fr-FR" sz="24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743131" marR="0" lvl="4" indent="-304792" algn="l" defTabSz="1219170" rtl="0" fontAlgn="auto" hangingPunct="1">
        <a:lnSpc>
          <a:spcPct val="90000"/>
        </a:lnSpc>
        <a:spcBef>
          <a:spcPts val="667"/>
        </a:spcBef>
        <a:spcAft>
          <a:spcPts val="0"/>
        </a:spcAft>
        <a:buSzPct val="100000"/>
        <a:buFont typeface="Arial" pitchFamily="34"/>
        <a:buChar char="•"/>
        <a:tabLst/>
        <a:defRPr lang="fr-FR" sz="24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19/12/2025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73023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  <p:sldLayoutId id="2147483831" r:id="rId12"/>
    <p:sldLayoutId id="2147483832" r:id="rId13"/>
    <p:sldLayoutId id="2147483833" r:id="rId14"/>
    <p:sldLayoutId id="2147483834" r:id="rId15"/>
    <p:sldLayoutId id="2147483835" r:id="rId16"/>
    <p:sldLayoutId id="2147483836" r:id="rId17"/>
    <p:sldLayoutId id="2147483837" r:id="rId18"/>
    <p:sldLayoutId id="2147483838" r:id="rId19"/>
    <p:sldLayoutId id="2147483840" r:id="rId20"/>
    <p:sldLayoutId id="2147483841" r:id="rId21"/>
    <p:sldLayoutId id="2147483842" r:id="rId22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7.xml"/><Relationship Id="rId5" Type="http://schemas.openxmlformats.org/officeDocument/2006/relationships/image" Target="../media/image47.svg"/><Relationship Id="rId4" Type="http://schemas.openxmlformats.org/officeDocument/2006/relationships/image" Target="../media/image4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8.png"/><Relationship Id="rId4" Type="http://schemas.openxmlformats.org/officeDocument/2006/relationships/image" Target="../media/image47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7.svg"/><Relationship Id="rId4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7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0.jpe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microsoft.com/office/2007/relationships/hdphoto" Target="../media/hdphoto1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50.png"/><Relationship Id="rId4" Type="http://schemas.openxmlformats.org/officeDocument/2006/relationships/image" Target="../media/image47.sv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5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6.xml"/><Relationship Id="rId4" Type="http://schemas.microsoft.com/office/2007/relationships/hdphoto" Target="../media/hdphoto4.wdp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6.xml"/><Relationship Id="rId4" Type="http://schemas.microsoft.com/office/2007/relationships/hdphoto" Target="../media/hdphoto5.wdp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7.sv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sv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sv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7.sv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6.xml"/><Relationship Id="rId4" Type="http://schemas.microsoft.com/office/2007/relationships/hdphoto" Target="../media/hdphoto6.wdp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9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9.xml"/><Relationship Id="rId4" Type="http://schemas.openxmlformats.org/officeDocument/2006/relationships/image" Target="../media/image6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9.xml"/><Relationship Id="rId4" Type="http://schemas.openxmlformats.org/officeDocument/2006/relationships/image" Target="../media/image6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9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9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6.xml"/><Relationship Id="rId4" Type="http://schemas.microsoft.com/office/2007/relationships/hdphoto" Target="../media/hdphoto7.wdp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1.xml"/><Relationship Id="rId6" Type="http://schemas.openxmlformats.org/officeDocument/2006/relationships/image" Target="../media/image68.png"/><Relationship Id="rId5" Type="http://schemas.microsoft.com/office/2007/relationships/hdphoto" Target="../media/hdphoto8.wdp"/><Relationship Id="rId4" Type="http://schemas.openxmlformats.org/officeDocument/2006/relationships/image" Target="../media/image24.png"/></Relationships>
</file>

<file path=ppt/slides/_rels/slide54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7" Type="http://schemas.microsoft.com/office/2007/relationships/hdphoto" Target="../media/hdphoto8.wdp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1.xml"/><Relationship Id="rId6" Type="http://schemas.openxmlformats.org/officeDocument/2006/relationships/image" Target="../media/image24.pn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1.xml"/><Relationship Id="rId6" Type="http://schemas.openxmlformats.org/officeDocument/2006/relationships/image" Target="../media/image70.png"/><Relationship Id="rId5" Type="http://schemas.microsoft.com/office/2007/relationships/hdphoto" Target="../media/hdphoto8.wdp"/><Relationship Id="rId4" Type="http://schemas.openxmlformats.org/officeDocument/2006/relationships/image" Target="../media/image24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1.xml"/><Relationship Id="rId6" Type="http://schemas.openxmlformats.org/officeDocument/2006/relationships/image" Target="../media/image71.png"/><Relationship Id="rId5" Type="http://schemas.microsoft.com/office/2007/relationships/hdphoto" Target="../media/hdphoto8.wdp"/><Relationship Id="rId4" Type="http://schemas.openxmlformats.org/officeDocument/2006/relationships/image" Target="../media/image24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0.wdp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40.gif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png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731;p98">
            <a:extLst>
              <a:ext uri="{FF2B5EF4-FFF2-40B4-BE49-F238E27FC236}">
                <a16:creationId xmlns:a16="http://schemas.microsoft.com/office/drawing/2014/main" id="{0E910BEC-3868-7DE0-D228-E0003D957D4A}"/>
              </a:ext>
            </a:extLst>
          </p:cNvPr>
          <p:cNvSpPr txBox="1"/>
          <p:nvPr/>
        </p:nvSpPr>
        <p:spPr>
          <a:xfrm>
            <a:off x="-414144" y="1490803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noProof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Physique chimie</a:t>
            </a:r>
            <a:endParaRPr lang="fr-FR" sz="18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Google Shape;738;p98">
            <a:extLst>
              <a:ext uri="{FF2B5EF4-FFF2-40B4-BE49-F238E27FC236}">
                <a16:creationId xmlns:a16="http://schemas.microsoft.com/office/drawing/2014/main" id="{0EBDBF7A-898D-CD5E-FD65-31C70CAF2C96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 noProof="0" dirty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 noProof="0" dirty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 noProof="0" dirty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6" name="Google Shape;743;p98">
            <a:extLst>
              <a:ext uri="{FF2B5EF4-FFF2-40B4-BE49-F238E27FC236}">
                <a16:creationId xmlns:a16="http://schemas.microsoft.com/office/drawing/2014/main" id="{88D992A8-6E1A-3C30-F0F8-0C7D0E55AA2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7" name="Google Shape;744;p98">
            <a:extLst>
              <a:ext uri="{FF2B5EF4-FFF2-40B4-BE49-F238E27FC236}">
                <a16:creationId xmlns:a16="http://schemas.microsoft.com/office/drawing/2014/main" id="{3F92AB03-18B8-13BB-2D06-A587EA92C9A2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Google Shape;745;p98">
            <a:extLst>
              <a:ext uri="{FF2B5EF4-FFF2-40B4-BE49-F238E27FC236}">
                <a16:creationId xmlns:a16="http://schemas.microsoft.com/office/drawing/2014/main" id="{A0D0C4EB-2935-9420-0EA1-9C5D58DC1BEC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noProof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2AC</a:t>
            </a:r>
          </a:p>
        </p:txBody>
      </p:sp>
      <p:sp>
        <p:nvSpPr>
          <p:cNvPr id="29" name="Google Shape;223;p26">
            <a:extLst>
              <a:ext uri="{FF2B5EF4-FFF2-40B4-BE49-F238E27FC236}">
                <a16:creationId xmlns:a16="http://schemas.microsoft.com/office/drawing/2014/main" id="{3CFA28FA-0FE6-BD9C-088F-8A2DB9E493B1}"/>
              </a:ext>
            </a:extLst>
          </p:cNvPr>
          <p:cNvSpPr/>
          <p:nvPr/>
        </p:nvSpPr>
        <p:spPr>
          <a:xfrm>
            <a:off x="373326" y="2685041"/>
            <a:ext cx="4226283" cy="509623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i="1" kern="0" noProof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1</a:t>
            </a:r>
            <a:endParaRPr lang="fr-FR" sz="3200" b="1" i="1" kern="0" noProof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223;p26">
            <a:extLst>
              <a:ext uri="{FF2B5EF4-FFF2-40B4-BE49-F238E27FC236}">
                <a16:creationId xmlns:a16="http://schemas.microsoft.com/office/drawing/2014/main" id="{AD370E4E-0C27-512A-5D4D-C95E4591E73A}"/>
              </a:ext>
            </a:extLst>
          </p:cNvPr>
          <p:cNvSpPr/>
          <p:nvPr/>
        </p:nvSpPr>
        <p:spPr>
          <a:xfrm>
            <a:off x="390058" y="4549619"/>
            <a:ext cx="6631726" cy="696796"/>
          </a:xfrm>
          <a:prstGeom prst="rect">
            <a:avLst/>
          </a:prstGeom>
          <a:solidFill>
            <a:srgbClr val="54AFE9"/>
          </a:solidFill>
          <a:ln w="38103" cap="flat">
            <a:noFill/>
            <a:prstDash val="solid"/>
          </a:ln>
          <a:effectLst/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/>
            <a:r>
              <a:rPr lang="fr-FR" sz="2400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Chapitre 3</a:t>
            </a:r>
          </a:p>
        </p:txBody>
      </p:sp>
      <p:sp>
        <p:nvSpPr>
          <p:cNvPr id="21" name="Google Shape;735;p98">
            <a:extLst>
              <a:ext uri="{FF2B5EF4-FFF2-40B4-BE49-F238E27FC236}">
                <a16:creationId xmlns:a16="http://schemas.microsoft.com/office/drawing/2014/main" id="{5BD26F50-56AE-595E-87DF-05B2E3AA8BAE}"/>
              </a:ext>
            </a:extLst>
          </p:cNvPr>
          <p:cNvSpPr/>
          <p:nvPr/>
        </p:nvSpPr>
        <p:spPr>
          <a:xfrm>
            <a:off x="1986901" y="4624999"/>
            <a:ext cx="65604" cy="54603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3" name="Google Shape;223;p26">
            <a:extLst>
              <a:ext uri="{FF2B5EF4-FFF2-40B4-BE49-F238E27FC236}">
                <a16:creationId xmlns:a16="http://schemas.microsoft.com/office/drawing/2014/main" id="{FA8BB4DF-DB1A-C1B0-7D42-E4753C316096}"/>
              </a:ext>
            </a:extLst>
          </p:cNvPr>
          <p:cNvSpPr/>
          <p:nvPr/>
        </p:nvSpPr>
        <p:spPr>
          <a:xfrm>
            <a:off x="2074098" y="4610015"/>
            <a:ext cx="4286785" cy="576000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0" name="Google Shape;224;p26">
            <a:extLst>
              <a:ext uri="{FF2B5EF4-FFF2-40B4-BE49-F238E27FC236}">
                <a16:creationId xmlns:a16="http://schemas.microsoft.com/office/drawing/2014/main" id="{5098BABD-FDE8-630E-348E-96D6B925820F}"/>
              </a:ext>
            </a:extLst>
          </p:cNvPr>
          <p:cNvSpPr/>
          <p:nvPr/>
        </p:nvSpPr>
        <p:spPr>
          <a:xfrm>
            <a:off x="440858" y="5528394"/>
            <a:ext cx="6631726" cy="696796"/>
          </a:xfrm>
          <a:prstGeom prst="rect">
            <a:avLst/>
          </a:prstGeom>
          <a:solidFill>
            <a:srgbClr val="336FB6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/>
            <a:endParaRPr lang="fr-FR" sz="2400" b="1" kern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2" name="Google Shape;742;p98">
            <a:extLst>
              <a:ext uri="{FF2B5EF4-FFF2-40B4-BE49-F238E27FC236}">
                <a16:creationId xmlns:a16="http://schemas.microsoft.com/office/drawing/2014/main" id="{4C5A2434-F1AA-B9F3-E0BF-DA5E4F76E503}"/>
              </a:ext>
            </a:extLst>
          </p:cNvPr>
          <p:cNvSpPr/>
          <p:nvPr/>
        </p:nvSpPr>
        <p:spPr>
          <a:xfrm>
            <a:off x="1986901" y="5604059"/>
            <a:ext cx="65604" cy="545467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" name="Google Shape;91;p1">
            <a:extLst>
              <a:ext uri="{FF2B5EF4-FFF2-40B4-BE49-F238E27FC236}">
                <a16:creationId xmlns:a16="http://schemas.microsoft.com/office/drawing/2014/main" id="{198230B9-2AA3-35B3-0276-4B365BACA0C2}"/>
              </a:ext>
            </a:extLst>
          </p:cNvPr>
          <p:cNvSpPr txBox="1"/>
          <p:nvPr/>
        </p:nvSpPr>
        <p:spPr>
          <a:xfrm>
            <a:off x="2238397" y="4730107"/>
            <a:ext cx="474274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buClr>
                <a:srgbClr val="000000"/>
              </a:buClr>
              <a:buSzPts val="2800"/>
            </a:pPr>
            <a:r>
              <a:rPr lang="fr-FR" sz="2000" b="1" i="1" noProof="0" dirty="0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La transformation chimique</a:t>
            </a:r>
            <a:endParaRPr lang="fr-FR" sz="2000" b="0" i="0" u="none" strike="noStrike" cap="none" noProof="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5" name="Google Shape;91;p1">
            <a:extLst>
              <a:ext uri="{FF2B5EF4-FFF2-40B4-BE49-F238E27FC236}">
                <a16:creationId xmlns:a16="http://schemas.microsoft.com/office/drawing/2014/main" id="{23313C99-09DE-B7E5-4910-F4B4001559D6}"/>
              </a:ext>
            </a:extLst>
          </p:cNvPr>
          <p:cNvSpPr txBox="1"/>
          <p:nvPr/>
        </p:nvSpPr>
        <p:spPr>
          <a:xfrm>
            <a:off x="2146531" y="5722902"/>
            <a:ext cx="490615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fr-FR" sz="2000" b="1" i="1" dirty="0">
                <a:solidFill>
                  <a:srgbClr val="FFFFFF"/>
                </a:solidFill>
                <a:ea typeface="Calibri"/>
                <a:cs typeface="Calibri"/>
              </a:rPr>
              <a:t>Ecrire des équations chimiques équilibrées.</a:t>
            </a:r>
            <a:endParaRPr lang="tr-TR" sz="2000" b="1" i="1" dirty="0">
              <a:solidFill>
                <a:srgbClr val="FFFFFF"/>
              </a:solidFill>
              <a:ea typeface="Calibri"/>
              <a:cs typeface="Calibri"/>
            </a:endParaRPr>
          </a:p>
        </p:txBody>
      </p:sp>
      <p:sp>
        <p:nvSpPr>
          <p:cNvPr id="6" name="Google Shape;88;p1">
            <a:extLst>
              <a:ext uri="{FF2B5EF4-FFF2-40B4-BE49-F238E27FC236}">
                <a16:creationId xmlns:a16="http://schemas.microsoft.com/office/drawing/2014/main" id="{7F2EF44E-2DF1-96B5-4A9B-0EA80EE31E2D}"/>
              </a:ext>
            </a:extLst>
          </p:cNvPr>
          <p:cNvSpPr txBox="1"/>
          <p:nvPr/>
        </p:nvSpPr>
        <p:spPr>
          <a:xfrm>
            <a:off x="524087" y="5679205"/>
            <a:ext cx="2115731" cy="395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704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fr-FR" sz="2400" b="1" noProof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Tâche 4</a:t>
            </a:r>
            <a:endParaRPr lang="fr-FR" sz="2400" b="0" i="0" u="none" strike="noStrike" cap="none" noProof="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CB29DF8-DA9E-E2F5-BC42-B056D8414E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92326" y="3453664"/>
            <a:ext cx="3524244" cy="2609033"/>
          </a:xfrm>
          <a:prstGeom prst="rect">
            <a:avLst/>
          </a:prstGeom>
        </p:spPr>
      </p:pic>
      <p:sp>
        <p:nvSpPr>
          <p:cNvPr id="36" name="Google Shape;223;p26">
            <a:extLst>
              <a:ext uri="{FF2B5EF4-FFF2-40B4-BE49-F238E27FC236}">
                <a16:creationId xmlns:a16="http://schemas.microsoft.com/office/drawing/2014/main" id="{AD370E4E-0C27-512A-5D4D-C95E4591E73A}"/>
              </a:ext>
            </a:extLst>
          </p:cNvPr>
          <p:cNvSpPr/>
          <p:nvPr/>
        </p:nvSpPr>
        <p:spPr>
          <a:xfrm>
            <a:off x="390058" y="3609249"/>
            <a:ext cx="6631726" cy="696796"/>
          </a:xfrm>
          <a:prstGeom prst="rect">
            <a:avLst/>
          </a:prstGeom>
          <a:solidFill>
            <a:srgbClr val="336FB6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Thème 1</a:t>
            </a:r>
          </a:p>
        </p:txBody>
      </p:sp>
      <p:sp>
        <p:nvSpPr>
          <p:cNvPr id="41" name="Google Shape;735;p98">
            <a:extLst>
              <a:ext uri="{FF2B5EF4-FFF2-40B4-BE49-F238E27FC236}">
                <a16:creationId xmlns:a16="http://schemas.microsoft.com/office/drawing/2014/main" id="{5BD26F50-56AE-595E-87DF-05B2E3AA8BAE}"/>
              </a:ext>
            </a:extLst>
          </p:cNvPr>
          <p:cNvSpPr/>
          <p:nvPr/>
        </p:nvSpPr>
        <p:spPr>
          <a:xfrm>
            <a:off x="1986901" y="3684629"/>
            <a:ext cx="65604" cy="54603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2" name="Google Shape;223;p26">
            <a:extLst>
              <a:ext uri="{FF2B5EF4-FFF2-40B4-BE49-F238E27FC236}">
                <a16:creationId xmlns:a16="http://schemas.microsoft.com/office/drawing/2014/main" id="{FA8BB4DF-DB1A-C1B0-7D42-E4753C316096}"/>
              </a:ext>
            </a:extLst>
          </p:cNvPr>
          <p:cNvSpPr/>
          <p:nvPr/>
        </p:nvSpPr>
        <p:spPr>
          <a:xfrm>
            <a:off x="2074098" y="3669645"/>
            <a:ext cx="4286785" cy="576000"/>
          </a:xfrm>
          <a:prstGeom prst="rect">
            <a:avLst/>
          </a:prstGeom>
          <a:solidFill>
            <a:srgbClr val="336FB6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b="1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3" name="Google Shape;91;p1">
            <a:extLst>
              <a:ext uri="{FF2B5EF4-FFF2-40B4-BE49-F238E27FC236}">
                <a16:creationId xmlns:a16="http://schemas.microsoft.com/office/drawing/2014/main" id="{198230B9-2AA3-35B3-0276-4B365BACA0C2}"/>
              </a:ext>
            </a:extLst>
          </p:cNvPr>
          <p:cNvSpPr txBox="1"/>
          <p:nvPr/>
        </p:nvSpPr>
        <p:spPr>
          <a:xfrm>
            <a:off x="2228237" y="3789737"/>
            <a:ext cx="474274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buClr>
                <a:srgbClr val="000000"/>
              </a:buClr>
              <a:buSzPts val="2800"/>
            </a:pPr>
            <a:r>
              <a:rPr lang="fr-FR" sz="2000" b="1" i="1" noProof="0" dirty="0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Matière: structure et transformations</a:t>
            </a:r>
            <a:endParaRPr lang="fr-FR" sz="2000" b="0" i="0" u="none" strike="noStrike" cap="none" noProof="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243B037-1F4C-D530-B71B-CF5B381045B5}"/>
              </a:ext>
            </a:extLst>
          </p:cNvPr>
          <p:cNvSpPr/>
          <p:nvPr/>
        </p:nvSpPr>
        <p:spPr>
          <a:xfrm>
            <a:off x="343231" y="1142796"/>
            <a:ext cx="6686834" cy="6027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40">
              <a:defRPr/>
            </a:pPr>
            <a:endParaRPr lang="fr-MA" sz="2133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5FE34986-B30C-A7C4-D714-375732712ABD}"/>
              </a:ext>
            </a:extLst>
          </p:cNvPr>
          <p:cNvGrpSpPr/>
          <p:nvPr/>
        </p:nvGrpSpPr>
        <p:grpSpPr>
          <a:xfrm>
            <a:off x="11700219" y="64504"/>
            <a:ext cx="309819" cy="492443"/>
            <a:chOff x="3292012" y="1262085"/>
            <a:chExt cx="867138" cy="465572"/>
          </a:xfrm>
          <a:solidFill>
            <a:srgbClr val="F7C475"/>
          </a:solidFill>
        </p:grpSpPr>
        <p:sp>
          <p:nvSpPr>
            <p:cNvPr id="8" name="Rectangle 21">
              <a:extLst>
                <a:ext uri="{FF2B5EF4-FFF2-40B4-BE49-F238E27FC236}">
                  <a16:creationId xmlns:a16="http://schemas.microsoft.com/office/drawing/2014/main" id="{2EEB1DC1-9BD8-BE3C-680B-1B1321CCED71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F7C475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" name="Rectangle 23">
              <a:extLst>
                <a:ext uri="{FF2B5EF4-FFF2-40B4-BE49-F238E27FC236}">
                  <a16:creationId xmlns:a16="http://schemas.microsoft.com/office/drawing/2014/main" id="{89937ADC-EEB3-50C7-6B43-399E93BDCC2D}"/>
                </a:ext>
              </a:extLst>
            </p:cNvPr>
            <p:cNvSpPr/>
            <p:nvPr/>
          </p:nvSpPr>
          <p:spPr>
            <a:xfrm>
              <a:off x="3369403" y="1262085"/>
              <a:ext cx="789747" cy="46557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121920" tIns="60960" rIns="121920" bIns="60960" anchor="t" anchorCtr="0" compatLnSpc="1">
              <a:sp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2400" b="1" dirty="0">
                  <a:solidFill>
                    <a:srgbClr val="FFFFFF"/>
                  </a:solidFill>
                  <a:latin typeface="Arial"/>
                  <a:cs typeface="Arial"/>
                  <a:sym typeface="Arial"/>
                </a:rPr>
                <a:t>O</a:t>
              </a:r>
              <a:endParaRPr lang="fr-FR" sz="2400" b="1" dirty="0">
                <a:solidFill>
                  <a:srgbClr val="FFFFFF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9469EF4-0167-E81F-240C-236DECEFAC19}"/>
              </a:ext>
            </a:extLst>
          </p:cNvPr>
          <p:cNvSpPr/>
          <p:nvPr/>
        </p:nvSpPr>
        <p:spPr>
          <a:xfrm>
            <a:off x="983520" y="208343"/>
            <a:ext cx="10470127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Observez ces deux images : à votre avis, quel comportement positif devez-vous adopter en classe ? </a:t>
            </a: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12FAD0F0-13B1-B70A-8632-F5D4C9295A33}"/>
              </a:ext>
            </a:extLst>
          </p:cNvPr>
          <p:cNvSpPr txBox="1"/>
          <p:nvPr/>
        </p:nvSpPr>
        <p:spPr>
          <a:xfrm>
            <a:off x="882588" y="606618"/>
            <a:ext cx="10208768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noProof="0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400" dirty="0"/>
              <a:t>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fait participer les élèves pour qu’ils expriment ce qu’ils comprennent de l’image.</a:t>
            </a:r>
          </a:p>
        </p:txBody>
      </p:sp>
      <p:pic>
        <p:nvPicPr>
          <p:cNvPr id="6" name="Google Shape;913;p162">
            <a:extLst>
              <a:ext uri="{FF2B5EF4-FFF2-40B4-BE49-F238E27FC236}">
                <a16:creationId xmlns:a16="http://schemas.microsoft.com/office/drawing/2014/main" id="{6A871CAA-D629-BF92-E853-0280847F76A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674260" y="2054942"/>
            <a:ext cx="3804330" cy="35181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916;p162">
            <a:extLst>
              <a:ext uri="{FF2B5EF4-FFF2-40B4-BE49-F238E27FC236}">
                <a16:creationId xmlns:a16="http://schemas.microsoft.com/office/drawing/2014/main" id="{206AD392-CD69-9C09-E700-EF69DA6AC11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1575" y="1872383"/>
            <a:ext cx="3188872" cy="37006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66251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93C52F-D746-ED50-3B37-9F6CBBB5AE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B89A5801-3BB5-520B-47DE-2BED8D68520E}"/>
              </a:ext>
            </a:extLst>
          </p:cNvPr>
          <p:cNvGrpSpPr/>
          <p:nvPr/>
        </p:nvGrpSpPr>
        <p:grpSpPr>
          <a:xfrm>
            <a:off x="11700219" y="64504"/>
            <a:ext cx="309819" cy="492443"/>
            <a:chOff x="3292012" y="1262085"/>
            <a:chExt cx="867138" cy="465572"/>
          </a:xfrm>
          <a:solidFill>
            <a:srgbClr val="F7C475"/>
          </a:solidFill>
        </p:grpSpPr>
        <p:sp>
          <p:nvSpPr>
            <p:cNvPr id="8" name="Rectangle 21">
              <a:extLst>
                <a:ext uri="{FF2B5EF4-FFF2-40B4-BE49-F238E27FC236}">
                  <a16:creationId xmlns:a16="http://schemas.microsoft.com/office/drawing/2014/main" id="{7A358148-FBAF-101F-6029-8ABBBF4FFAD2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F7C475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" name="Rectangle 23">
              <a:extLst>
                <a:ext uri="{FF2B5EF4-FFF2-40B4-BE49-F238E27FC236}">
                  <a16:creationId xmlns:a16="http://schemas.microsoft.com/office/drawing/2014/main" id="{AE2AC9B6-8B03-F535-C37E-C38EAFAEF916}"/>
                </a:ext>
              </a:extLst>
            </p:cNvPr>
            <p:cNvSpPr/>
            <p:nvPr/>
          </p:nvSpPr>
          <p:spPr>
            <a:xfrm>
              <a:off x="3369403" y="1262085"/>
              <a:ext cx="789747" cy="46557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121920" tIns="60960" rIns="121920" bIns="60960" anchor="t" anchorCtr="0" compatLnSpc="1">
              <a:sp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2400" b="1" dirty="0">
                  <a:solidFill>
                    <a:srgbClr val="FFFFFF"/>
                  </a:solidFill>
                  <a:latin typeface="Arial"/>
                  <a:cs typeface="Arial"/>
                  <a:sym typeface="Arial"/>
                </a:rPr>
                <a:t>O</a:t>
              </a:r>
              <a:endParaRPr lang="fr-FR" sz="2400" b="1" dirty="0">
                <a:solidFill>
                  <a:srgbClr val="FFFFFF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377B3E74-21B4-E6D2-E4E3-237FEFDA27E9}"/>
              </a:ext>
            </a:extLst>
          </p:cNvPr>
          <p:cNvSpPr/>
          <p:nvPr/>
        </p:nvSpPr>
        <p:spPr>
          <a:xfrm>
            <a:off x="860079" y="285438"/>
            <a:ext cx="10840140" cy="40649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914377">
              <a:lnSpc>
                <a:spcPct val="90000"/>
              </a:lnSpc>
              <a:spcBef>
                <a:spcPct val="0"/>
              </a:spcBef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Effectivement, il faut adopter une bonne posture en classe. Il ne faut pas s’allonger sur sa chaise.</a:t>
            </a:r>
          </a:p>
        </p:txBody>
      </p:sp>
      <p:sp>
        <p:nvSpPr>
          <p:cNvPr id="3" name="D_A_02">
            <a:extLst>
              <a:ext uri="{FF2B5EF4-FFF2-40B4-BE49-F238E27FC236}">
                <a16:creationId xmlns:a16="http://schemas.microsoft.com/office/drawing/2014/main" id="{36967A0F-FDAB-069C-402C-F80F12330E5D}"/>
              </a:ext>
            </a:extLst>
          </p:cNvPr>
          <p:cNvSpPr txBox="1"/>
          <p:nvPr/>
        </p:nvSpPr>
        <p:spPr>
          <a:xfrm>
            <a:off x="480568" y="667504"/>
            <a:ext cx="10208768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noProof="0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400" dirty="0"/>
              <a:t>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recourt à l’alternance linguistique pour expliciter le comportement attendu.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85FE4D-9BB3-D8C9-4170-10B3D2F5A1AA}"/>
              </a:ext>
            </a:extLst>
          </p:cNvPr>
          <p:cNvSpPr/>
          <p:nvPr/>
        </p:nvSpPr>
        <p:spPr>
          <a:xfrm>
            <a:off x="343231" y="1142796"/>
            <a:ext cx="6686834" cy="6027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40">
              <a:defRPr/>
            </a:pPr>
            <a:endParaRPr lang="fr-MA" sz="2133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7" name="Google Shape;913;p162">
            <a:extLst>
              <a:ext uri="{FF2B5EF4-FFF2-40B4-BE49-F238E27FC236}">
                <a16:creationId xmlns:a16="http://schemas.microsoft.com/office/drawing/2014/main" id="{79B4D75E-3D55-763A-49BA-F35D33A8A0E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674260" y="2054942"/>
            <a:ext cx="3804330" cy="351814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915;p162">
            <a:extLst>
              <a:ext uri="{FF2B5EF4-FFF2-40B4-BE49-F238E27FC236}">
                <a16:creationId xmlns:a16="http://schemas.microsoft.com/office/drawing/2014/main" id="{236A8540-F04C-9AF8-B956-08697A996F5A}"/>
              </a:ext>
            </a:extLst>
          </p:cNvPr>
          <p:cNvSpPr/>
          <p:nvPr/>
        </p:nvSpPr>
        <p:spPr>
          <a:xfrm rot="710376" flipH="1">
            <a:off x="9064042" y="1404609"/>
            <a:ext cx="2829096" cy="1432874"/>
          </a:xfrm>
          <a:prstGeom prst="wedgeEllipseCallout">
            <a:avLst>
              <a:gd name="adj1" fmla="val 44937"/>
              <a:gd name="adj2" fmla="val 59747"/>
            </a:avLst>
          </a:prstGeom>
          <a:solidFill>
            <a:schemeClr val="lt1"/>
          </a:solidFill>
          <a:ln w="9525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classe, je m’allonge sur ma chaise.</a:t>
            </a:r>
            <a:endParaRPr sz="2400" dirty="0"/>
          </a:p>
        </p:txBody>
      </p:sp>
      <p:pic>
        <p:nvPicPr>
          <p:cNvPr id="12" name="Google Shape;916;p162">
            <a:extLst>
              <a:ext uri="{FF2B5EF4-FFF2-40B4-BE49-F238E27FC236}">
                <a16:creationId xmlns:a16="http://schemas.microsoft.com/office/drawing/2014/main" id="{A6879398-7181-2082-A95A-C298F2C8EF0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1575" y="1872383"/>
            <a:ext cx="3188872" cy="3700699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919;p162">
            <a:extLst>
              <a:ext uri="{FF2B5EF4-FFF2-40B4-BE49-F238E27FC236}">
                <a16:creationId xmlns:a16="http://schemas.microsoft.com/office/drawing/2014/main" id="{68EE7B75-0944-1656-79C8-36834E74B187}"/>
              </a:ext>
            </a:extLst>
          </p:cNvPr>
          <p:cNvSpPr/>
          <p:nvPr/>
        </p:nvSpPr>
        <p:spPr>
          <a:xfrm rot="710376" flipH="1">
            <a:off x="3218603" y="1267832"/>
            <a:ext cx="3108565" cy="1507267"/>
          </a:xfrm>
          <a:prstGeom prst="wedgeEllipseCallout">
            <a:avLst>
              <a:gd name="adj1" fmla="val 47267"/>
              <a:gd name="adj2" fmla="val 60661"/>
            </a:avLst>
          </a:prstGeom>
          <a:solidFill>
            <a:schemeClr val="lt1"/>
          </a:solidFill>
          <a:ln w="9525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classe, j’adopte une bonne posture.</a:t>
            </a:r>
            <a:endParaRPr sz="2400" dirty="0"/>
          </a:p>
        </p:txBody>
      </p:sp>
      <p:pic>
        <p:nvPicPr>
          <p:cNvPr id="14" name="Graphique 13" descr="Coche avec un remplissage uni">
            <a:extLst>
              <a:ext uri="{FF2B5EF4-FFF2-40B4-BE49-F238E27FC236}">
                <a16:creationId xmlns:a16="http://schemas.microsoft.com/office/drawing/2014/main" id="{19F8EE72-9CFD-4E08-1F02-AB9FB07C7F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04938" y="5494424"/>
            <a:ext cx="985746" cy="985746"/>
          </a:xfrm>
          <a:prstGeom prst="rect">
            <a:avLst/>
          </a:prstGeom>
        </p:spPr>
      </p:pic>
      <p:sp>
        <p:nvSpPr>
          <p:cNvPr id="15" name="Signe de multiplication 14">
            <a:extLst>
              <a:ext uri="{FF2B5EF4-FFF2-40B4-BE49-F238E27FC236}">
                <a16:creationId xmlns:a16="http://schemas.microsoft.com/office/drawing/2014/main" id="{DE7FC278-442C-D68F-F4D3-3DD5DB36B9C7}"/>
              </a:ext>
            </a:extLst>
          </p:cNvPr>
          <p:cNvSpPr/>
          <p:nvPr/>
        </p:nvSpPr>
        <p:spPr>
          <a:xfrm>
            <a:off x="7747820" y="5522874"/>
            <a:ext cx="1536528" cy="1132846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99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74234B-F342-87F1-9CD5-6234C96340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 descr="Une image contenant dessin humoristique, mammifère, illustration, clipart&#10;&#10;Le contenu généré par l’IA peut être incorrect.">
            <a:extLst>
              <a:ext uri="{FF2B5EF4-FFF2-40B4-BE49-F238E27FC236}">
                <a16:creationId xmlns:a16="http://schemas.microsoft.com/office/drawing/2014/main" id="{E96610E4-FC39-4369-F37C-A37857C908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072" y="1056200"/>
            <a:ext cx="4550664" cy="4550664"/>
          </a:xfrm>
          <a:prstGeom prst="rect">
            <a:avLst/>
          </a:prstGeom>
        </p:spPr>
      </p:pic>
      <p:grpSp>
        <p:nvGrpSpPr>
          <p:cNvPr id="2" name="Group 14">
            <a:extLst>
              <a:ext uri="{FF2B5EF4-FFF2-40B4-BE49-F238E27FC236}">
                <a16:creationId xmlns:a16="http://schemas.microsoft.com/office/drawing/2014/main" id="{CB79046D-737D-322B-356A-0AF60D50AAF9}"/>
              </a:ext>
            </a:extLst>
          </p:cNvPr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DB02709-161F-4050-C472-D5ED998FBC5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17BC7B82-6DA2-7E64-D358-0436D89696EF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>
              <a:solidFill>
                <a:srgbClr val="FFC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F9161C1F-3A8A-602B-6DC1-ED9E89168729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" name="Rectangle 20">
            <a:extLst>
              <a:ext uri="{FF2B5EF4-FFF2-40B4-BE49-F238E27FC236}">
                <a16:creationId xmlns:a16="http://schemas.microsoft.com/office/drawing/2014/main" id="{49960E37-F66C-C73E-7A6A-7C589EF4CAEB}"/>
              </a:ext>
            </a:extLst>
          </p:cNvPr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1A2C99BB-7025-455D-013D-B493CE2B5207}"/>
              </a:ext>
            </a:extLst>
          </p:cNvPr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2"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Rectangle 23">
            <a:extLst>
              <a:ext uri="{FF2B5EF4-FFF2-40B4-BE49-F238E27FC236}">
                <a16:creationId xmlns:a16="http://schemas.microsoft.com/office/drawing/2014/main" id="{2726B437-B67A-6D42-AA8E-E089635A01E4}"/>
              </a:ext>
            </a:extLst>
          </p:cNvPr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5664D9FB-A8B6-B401-F0D7-81226CB12928}"/>
              </a:ext>
            </a:extLst>
          </p:cNvPr>
          <p:cNvSpPr txBox="1"/>
          <p:nvPr/>
        </p:nvSpPr>
        <p:spPr>
          <a:xfrm>
            <a:off x="5147892" y="2280492"/>
            <a:ext cx="5869201" cy="183351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Réactivation des prérequis</a:t>
            </a:r>
          </a:p>
        </p:txBody>
      </p:sp>
    </p:spTree>
    <p:extLst>
      <p:ext uri="{BB962C8B-B14F-4D97-AF65-F5344CB8AC3E}">
        <p14:creationId xmlns:p14="http://schemas.microsoft.com/office/powerpoint/2010/main" val="6779851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517430-A3B8-70DB-D952-5B2612F67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330C1690-A430-6FB4-F092-C926BA812BE0}"/>
              </a:ext>
            </a:extLst>
          </p:cNvPr>
          <p:cNvSpPr txBox="1"/>
          <p:nvPr/>
        </p:nvSpPr>
        <p:spPr>
          <a:xfrm>
            <a:off x="380409" y="575046"/>
            <a:ext cx="11177182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Les élèves répondent sur leurs ardoises. Ils doivent verbaliser leur raisonnement.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89CA107-8CD6-ED15-A976-668712E6DDA9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Choisissez la bonne proposition.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742ECA54-E1E4-2096-6A73-697EE85D9A0C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6" name="Rectangle 21">
              <a:extLst>
                <a:ext uri="{FF2B5EF4-FFF2-40B4-BE49-F238E27FC236}">
                  <a16:creationId xmlns:a16="http://schemas.microsoft.com/office/drawing/2014/main" id="{283F2D41-2F76-D8DB-32C5-03360AC55CB5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" name="Rectangle 23">
              <a:extLst>
                <a:ext uri="{FF2B5EF4-FFF2-40B4-BE49-F238E27FC236}">
                  <a16:creationId xmlns:a16="http://schemas.microsoft.com/office/drawing/2014/main" id="{2A825263-A6C1-4694-51DB-35AABDE23E81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4F1CCBCC-E21E-EF2E-C677-4623CFAE79CB}"/>
              </a:ext>
            </a:extLst>
          </p:cNvPr>
          <p:cNvGrpSpPr/>
          <p:nvPr/>
        </p:nvGrpSpPr>
        <p:grpSpPr>
          <a:xfrm>
            <a:off x="11068320" y="186939"/>
            <a:ext cx="724840" cy="625508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EA21E3F6-5DF2-9967-75CF-9FAD287C3BB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815FA3E-BD3B-6190-7FDB-6686B71023B7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fr-FR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  <p:sp>
        <p:nvSpPr>
          <p:cNvPr id="33" name="ZoneTexte 32">
            <a:extLst>
              <a:ext uri="{FF2B5EF4-FFF2-40B4-BE49-F238E27FC236}">
                <a16:creationId xmlns:a16="http://schemas.microsoft.com/office/drawing/2014/main" id="{BA366520-6C26-E518-D9EE-B7B17BA5AE47}"/>
              </a:ext>
            </a:extLst>
          </p:cNvPr>
          <p:cNvSpPr txBox="1"/>
          <p:nvPr/>
        </p:nvSpPr>
        <p:spPr>
          <a:xfrm>
            <a:off x="520064" y="1490298"/>
            <a:ext cx="9268208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Une </a:t>
            </a:r>
            <a:r>
              <a:rPr lang="fr-FR" sz="2400" b="1" dirty="0">
                <a:solidFill>
                  <a:srgbClr val="0040C0"/>
                </a:solidFill>
              </a:rPr>
              <a:t>molécule d’eau </a:t>
            </a:r>
            <a:r>
              <a:rPr lang="fr-FR" sz="2400" dirty="0"/>
              <a:t>est constituée </a:t>
            </a:r>
            <a:r>
              <a:rPr lang="fr-FR" sz="2400" b="1" dirty="0">
                <a:solidFill>
                  <a:srgbClr val="0040C0"/>
                </a:solidFill>
              </a:rPr>
              <a:t>d’un atome d’hydrogène </a:t>
            </a:r>
            <a:r>
              <a:rPr lang="fr-FR" sz="2400" dirty="0"/>
              <a:t>et de </a:t>
            </a:r>
            <a:r>
              <a:rPr lang="fr-FR" sz="2400" b="1" dirty="0">
                <a:solidFill>
                  <a:srgbClr val="0040C0"/>
                </a:solidFill>
              </a:rPr>
              <a:t>2 atomes d’oxygène</a:t>
            </a:r>
            <a:r>
              <a:rPr lang="fr-FR" sz="2400" dirty="0"/>
              <a:t>. Sa formule chimique est:</a:t>
            </a: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89CD839A-C6B1-C46F-B87B-294DC805B725}"/>
              </a:ext>
            </a:extLst>
          </p:cNvPr>
          <p:cNvSpPr/>
          <p:nvPr/>
        </p:nvSpPr>
        <p:spPr>
          <a:xfrm>
            <a:off x="1861571" y="3183194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050F4830-8E7C-CD58-E8E0-21D6132FB94F}"/>
              </a:ext>
            </a:extLst>
          </p:cNvPr>
          <p:cNvSpPr/>
          <p:nvPr/>
        </p:nvSpPr>
        <p:spPr>
          <a:xfrm>
            <a:off x="1861571" y="4963553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40" name="Rectangle : coins arrondis 39">
            <a:extLst>
              <a:ext uri="{FF2B5EF4-FFF2-40B4-BE49-F238E27FC236}">
                <a16:creationId xmlns:a16="http://schemas.microsoft.com/office/drawing/2014/main" id="{D05DB2F1-5E7E-C482-F406-F631D0E44C55}"/>
              </a:ext>
            </a:extLst>
          </p:cNvPr>
          <p:cNvSpPr/>
          <p:nvPr/>
        </p:nvSpPr>
        <p:spPr>
          <a:xfrm>
            <a:off x="1861571" y="4041800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09DEE3B-6D4B-3E51-4114-14A193ED892B}"/>
              </a:ext>
            </a:extLst>
          </p:cNvPr>
          <p:cNvSpPr txBox="1"/>
          <p:nvPr/>
        </p:nvSpPr>
        <p:spPr>
          <a:xfrm>
            <a:off x="2807208" y="3183194"/>
            <a:ext cx="1755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HO</a:t>
            </a:r>
            <a:r>
              <a:rPr lang="fr-FR" sz="2400" b="1" baseline="-25000" dirty="0"/>
              <a:t>2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0FB24D4-77CD-6741-3CBE-3E18437C50F5}"/>
              </a:ext>
            </a:extLst>
          </p:cNvPr>
          <p:cNvSpPr txBox="1"/>
          <p:nvPr/>
        </p:nvSpPr>
        <p:spPr>
          <a:xfrm>
            <a:off x="2807208" y="4044299"/>
            <a:ext cx="1755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H</a:t>
            </a:r>
            <a:r>
              <a:rPr lang="fr-FR" sz="2400" b="1" baseline="-25000" dirty="0"/>
              <a:t>1</a:t>
            </a:r>
            <a:r>
              <a:rPr lang="fr-FR" sz="2400" b="1" dirty="0"/>
              <a:t>O</a:t>
            </a:r>
            <a:r>
              <a:rPr lang="fr-FR" sz="2400" b="1" baseline="-25000" dirty="0"/>
              <a:t>2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0508B27-7633-244C-905D-F89718866DC5}"/>
              </a:ext>
            </a:extLst>
          </p:cNvPr>
          <p:cNvSpPr txBox="1"/>
          <p:nvPr/>
        </p:nvSpPr>
        <p:spPr>
          <a:xfrm>
            <a:off x="2807208" y="4963553"/>
            <a:ext cx="1755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H</a:t>
            </a:r>
            <a:r>
              <a:rPr lang="fr-FR" sz="2400" b="1" baseline="-25000" dirty="0"/>
              <a:t>2</a:t>
            </a:r>
            <a:r>
              <a:rPr lang="fr-FR" sz="2400" b="1" dirty="0"/>
              <a:t>O</a:t>
            </a:r>
            <a:endParaRPr lang="fr-FR" sz="2400" b="1" baseline="-25000" dirty="0"/>
          </a:p>
        </p:txBody>
      </p:sp>
      <p:pic>
        <p:nvPicPr>
          <p:cNvPr id="14" name="Image 13" descr="Une image contenant cercle, conception&#10;&#10;Le contenu généré par l’IA peut être incorrect.">
            <a:extLst>
              <a:ext uri="{FF2B5EF4-FFF2-40B4-BE49-F238E27FC236}">
                <a16:creationId xmlns:a16="http://schemas.microsoft.com/office/drawing/2014/main" id="{977059FA-61BD-C0B6-350D-1C2C584803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8272" y="1083046"/>
            <a:ext cx="2221056" cy="2202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997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A262A2-0B7C-D6CF-9904-B39ECFA4BE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6AAAC0B7-579E-AD93-F1C7-B7B2C453B65E}"/>
              </a:ext>
            </a:extLst>
          </p:cNvPr>
          <p:cNvSpPr txBox="1"/>
          <p:nvPr/>
        </p:nvSpPr>
        <p:spPr>
          <a:xfrm>
            <a:off x="819150" y="194446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sz="1400" dirty="0"/>
              <a:t>La bonne proposition est la 3</a:t>
            </a:r>
            <a:r>
              <a:rPr lang="fr-FR" sz="1400" baseline="30000" dirty="0"/>
              <a:t>e</a:t>
            </a:r>
            <a:r>
              <a:rPr lang="fr-FR" sz="1400" dirty="0"/>
              <a:t> car La molécule d’eau est constituée de 2 atomes d’hydrogène et d’un atome d’oxygène.</a:t>
            </a:r>
            <a:endParaRPr lang="fr-FR" sz="1400" noProof="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8B54519E-0D8B-D23B-2BA9-AFEB5A7BE72B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5" name="Rectangle 21">
              <a:extLst>
                <a:ext uri="{FF2B5EF4-FFF2-40B4-BE49-F238E27FC236}">
                  <a16:creationId xmlns:a16="http://schemas.microsoft.com/office/drawing/2014/main" id="{22F0CB07-1081-D385-52B1-8C4B426B23AA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23">
              <a:extLst>
                <a:ext uri="{FF2B5EF4-FFF2-40B4-BE49-F238E27FC236}">
                  <a16:creationId xmlns:a16="http://schemas.microsoft.com/office/drawing/2014/main" id="{7B93B20E-5E73-B384-8023-4DA7F2E95704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0" name="Image 8">
            <a:extLst>
              <a:ext uri="{FF2B5EF4-FFF2-40B4-BE49-F238E27FC236}">
                <a16:creationId xmlns:a16="http://schemas.microsoft.com/office/drawing/2014/main" id="{1CCC9564-40A7-0862-67B0-45F30B521E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1930" y="186939"/>
            <a:ext cx="583170" cy="583170"/>
          </a:xfrm>
          <a:prstGeom prst="rect">
            <a:avLst/>
          </a:prstGeom>
        </p:spPr>
      </p:pic>
      <p:sp>
        <p:nvSpPr>
          <p:cNvPr id="16" name="D_A_02">
            <a:extLst>
              <a:ext uri="{FF2B5EF4-FFF2-40B4-BE49-F238E27FC236}">
                <a16:creationId xmlns:a16="http://schemas.microsoft.com/office/drawing/2014/main" id="{60610EC7-D113-34C1-B4FC-F1AB7407B2B4}"/>
              </a:ext>
            </a:extLst>
          </p:cNvPr>
          <p:cNvSpPr txBox="1"/>
          <p:nvPr/>
        </p:nvSpPr>
        <p:spPr>
          <a:xfrm>
            <a:off x="380409" y="575046"/>
            <a:ext cx="11177182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 rappelle que lorsqu’il n’y a qu’un seul atome dans une molécule on n’écrit pas le nombre un à côté du symbole de l’atome.</a:t>
            </a:r>
          </a:p>
        </p:txBody>
      </p:sp>
      <p:pic>
        <p:nvPicPr>
          <p:cNvPr id="6" name="Graphique 5" descr="Coche avec un remplissage uni">
            <a:extLst>
              <a:ext uri="{FF2B5EF4-FFF2-40B4-BE49-F238E27FC236}">
                <a16:creationId xmlns:a16="http://schemas.microsoft.com/office/drawing/2014/main" id="{7D69C2EC-F9E7-DC3B-10DF-7282A40D88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9481" y="4851970"/>
            <a:ext cx="684830" cy="684830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3260CE4-E861-E14C-7D71-9B0ED3F54EC6}"/>
              </a:ext>
            </a:extLst>
          </p:cNvPr>
          <p:cNvSpPr/>
          <p:nvPr/>
        </p:nvSpPr>
        <p:spPr>
          <a:xfrm>
            <a:off x="1861571" y="3183194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DDCE565-2ADA-23BE-EA8C-957A52358C10}"/>
              </a:ext>
            </a:extLst>
          </p:cNvPr>
          <p:cNvSpPr/>
          <p:nvPr/>
        </p:nvSpPr>
        <p:spPr>
          <a:xfrm>
            <a:off x="1861571" y="4963553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D51D2319-1857-A964-2AC7-3B80CB52E6EC}"/>
              </a:ext>
            </a:extLst>
          </p:cNvPr>
          <p:cNvSpPr/>
          <p:nvPr/>
        </p:nvSpPr>
        <p:spPr>
          <a:xfrm>
            <a:off x="1861571" y="4041800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C173C3B-23D1-423D-1CDD-1A02C2A4B5B2}"/>
              </a:ext>
            </a:extLst>
          </p:cNvPr>
          <p:cNvSpPr txBox="1"/>
          <p:nvPr/>
        </p:nvSpPr>
        <p:spPr>
          <a:xfrm>
            <a:off x="2807208" y="3183194"/>
            <a:ext cx="1755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HO</a:t>
            </a:r>
            <a:r>
              <a:rPr lang="fr-FR" sz="2400" b="1" baseline="-25000" dirty="0"/>
              <a:t>2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175BDFA-F4EC-F587-DCD8-7494A86A7CFE}"/>
              </a:ext>
            </a:extLst>
          </p:cNvPr>
          <p:cNvSpPr txBox="1"/>
          <p:nvPr/>
        </p:nvSpPr>
        <p:spPr>
          <a:xfrm>
            <a:off x="2807208" y="4044299"/>
            <a:ext cx="1755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H</a:t>
            </a:r>
            <a:r>
              <a:rPr lang="fr-FR" sz="2400" b="1" baseline="-25000" dirty="0"/>
              <a:t>2</a:t>
            </a:r>
            <a:r>
              <a:rPr lang="fr-FR" sz="2400" b="1" dirty="0"/>
              <a:t>O</a:t>
            </a:r>
            <a:r>
              <a:rPr lang="fr-FR" sz="2400" b="1" baseline="-25000" dirty="0"/>
              <a:t>1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DD502C0-6216-8EA0-E665-EBF6B2884E5B}"/>
              </a:ext>
            </a:extLst>
          </p:cNvPr>
          <p:cNvSpPr txBox="1"/>
          <p:nvPr/>
        </p:nvSpPr>
        <p:spPr>
          <a:xfrm>
            <a:off x="2807208" y="4963553"/>
            <a:ext cx="1755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H</a:t>
            </a:r>
            <a:r>
              <a:rPr lang="fr-FR" sz="2400" b="1" baseline="-25000" dirty="0"/>
              <a:t>2</a:t>
            </a:r>
            <a:r>
              <a:rPr lang="fr-FR" sz="2400" b="1" dirty="0"/>
              <a:t>O</a:t>
            </a:r>
            <a:endParaRPr lang="fr-FR" sz="2400" b="1" baseline="-25000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0BFCD34E-1353-4021-4FFB-0E8F1980339B}"/>
              </a:ext>
            </a:extLst>
          </p:cNvPr>
          <p:cNvSpPr txBox="1"/>
          <p:nvPr/>
        </p:nvSpPr>
        <p:spPr>
          <a:xfrm>
            <a:off x="520064" y="1490298"/>
            <a:ext cx="9268208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Une </a:t>
            </a:r>
            <a:r>
              <a:rPr lang="fr-FR" sz="2400" b="1" dirty="0">
                <a:solidFill>
                  <a:srgbClr val="0040C0"/>
                </a:solidFill>
              </a:rPr>
              <a:t>molécule d’eau </a:t>
            </a:r>
            <a:r>
              <a:rPr lang="fr-FR" sz="2400" dirty="0"/>
              <a:t>est constituée </a:t>
            </a:r>
            <a:r>
              <a:rPr lang="fr-FR" sz="2400" b="1" dirty="0">
                <a:solidFill>
                  <a:srgbClr val="0040C0"/>
                </a:solidFill>
              </a:rPr>
              <a:t>d’un atome d’hydrogène </a:t>
            </a:r>
            <a:r>
              <a:rPr lang="fr-FR" sz="2400" dirty="0"/>
              <a:t>et de </a:t>
            </a:r>
            <a:r>
              <a:rPr lang="fr-FR" sz="2400" b="1" dirty="0">
                <a:solidFill>
                  <a:srgbClr val="0040C0"/>
                </a:solidFill>
              </a:rPr>
              <a:t>2 atomes d’oxygène</a:t>
            </a:r>
            <a:r>
              <a:rPr lang="fr-FR" sz="2400" dirty="0"/>
              <a:t>. Sa formule chimique est:</a:t>
            </a:r>
          </a:p>
        </p:txBody>
      </p:sp>
      <p:pic>
        <p:nvPicPr>
          <p:cNvPr id="18" name="Image 17" descr="Une image contenant cercle, conception&#10;&#10;Le contenu généré par l’IA peut être incorrect.">
            <a:extLst>
              <a:ext uri="{FF2B5EF4-FFF2-40B4-BE49-F238E27FC236}">
                <a16:creationId xmlns:a16="http://schemas.microsoft.com/office/drawing/2014/main" id="{5889744E-1E61-A0D2-C37F-E4EEBA8CAB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88272" y="1083046"/>
            <a:ext cx="2221056" cy="2202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2994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72A06D-EB23-4263-5B41-8AA264DFA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7AC903CF-16E5-3BBC-26A5-53818945ACF7}"/>
              </a:ext>
            </a:extLst>
          </p:cNvPr>
          <p:cNvSpPr txBox="1"/>
          <p:nvPr/>
        </p:nvSpPr>
        <p:spPr>
          <a:xfrm>
            <a:off x="380409" y="575046"/>
            <a:ext cx="11177182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Les élèves répondent sur leurs ardoises. Ils doivent verbaliser leur raisonnement.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797ED0CD-0888-E5CF-02FB-BB08483A36CC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Choisissez la bonne proposition.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39630114-F119-11F3-DB84-AF6302D51E7A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6" name="Rectangle 21">
              <a:extLst>
                <a:ext uri="{FF2B5EF4-FFF2-40B4-BE49-F238E27FC236}">
                  <a16:creationId xmlns:a16="http://schemas.microsoft.com/office/drawing/2014/main" id="{19FFC05E-1212-9D50-6222-3B443A5135B1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" name="Rectangle 23">
              <a:extLst>
                <a:ext uri="{FF2B5EF4-FFF2-40B4-BE49-F238E27FC236}">
                  <a16:creationId xmlns:a16="http://schemas.microsoft.com/office/drawing/2014/main" id="{D891D8E1-8AF6-9DCF-E262-7C1CCCBCD2B8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85617A9A-D031-08D7-A4CA-DBC357E955FB}"/>
              </a:ext>
            </a:extLst>
          </p:cNvPr>
          <p:cNvGrpSpPr/>
          <p:nvPr/>
        </p:nvGrpSpPr>
        <p:grpSpPr>
          <a:xfrm>
            <a:off x="11068320" y="186939"/>
            <a:ext cx="724840" cy="625508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15A39FA0-5871-E14A-FAF4-C8B3A74B09E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F9DB3E8-2DB4-CB21-B8DF-E3C36D121928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fr-FR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486BB97-8DCB-7F04-8814-5F780573FA07}"/>
              </a:ext>
            </a:extLst>
          </p:cNvPr>
          <p:cNvSpPr/>
          <p:nvPr/>
        </p:nvSpPr>
        <p:spPr>
          <a:xfrm>
            <a:off x="1861571" y="3183194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42799A8-4F86-1038-B6FA-AFE1312C9EBD}"/>
              </a:ext>
            </a:extLst>
          </p:cNvPr>
          <p:cNvSpPr/>
          <p:nvPr/>
        </p:nvSpPr>
        <p:spPr>
          <a:xfrm>
            <a:off x="1861571" y="4963553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9B0B584-FB5C-3DE8-FC52-740725F149A2}"/>
              </a:ext>
            </a:extLst>
          </p:cNvPr>
          <p:cNvSpPr/>
          <p:nvPr/>
        </p:nvSpPr>
        <p:spPr>
          <a:xfrm>
            <a:off x="1861571" y="4041800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ECCBA56-1B85-FCFC-ED49-E998F9A49AEC}"/>
              </a:ext>
            </a:extLst>
          </p:cNvPr>
          <p:cNvSpPr txBox="1"/>
          <p:nvPr/>
        </p:nvSpPr>
        <p:spPr>
          <a:xfrm>
            <a:off x="2807208" y="3183194"/>
            <a:ext cx="1755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2O</a:t>
            </a:r>
            <a:endParaRPr lang="fr-FR" sz="2400" b="1" baseline="-25000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5323AD6-AA0B-E4CB-C9BA-F7318307AC22}"/>
              </a:ext>
            </a:extLst>
          </p:cNvPr>
          <p:cNvSpPr txBox="1"/>
          <p:nvPr/>
        </p:nvSpPr>
        <p:spPr>
          <a:xfrm>
            <a:off x="2807208" y="4044299"/>
            <a:ext cx="1755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O</a:t>
            </a:r>
            <a:r>
              <a:rPr lang="fr-FR" sz="2400" b="1" baseline="-25000" dirty="0"/>
              <a:t>2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B0A1C3B9-192A-C576-ABB5-D0D98D3C3660}"/>
              </a:ext>
            </a:extLst>
          </p:cNvPr>
          <p:cNvSpPr txBox="1"/>
          <p:nvPr/>
        </p:nvSpPr>
        <p:spPr>
          <a:xfrm>
            <a:off x="2807208" y="4963553"/>
            <a:ext cx="1755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O2</a:t>
            </a:r>
            <a:endParaRPr lang="fr-FR" sz="2400" b="1" baseline="-25000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57DFEF6-F506-3928-B926-7EC92085FAF1}"/>
              </a:ext>
            </a:extLst>
          </p:cNvPr>
          <p:cNvSpPr txBox="1"/>
          <p:nvPr/>
        </p:nvSpPr>
        <p:spPr>
          <a:xfrm>
            <a:off x="520064" y="1490298"/>
            <a:ext cx="9268208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La formule chimique d’une molécule de </a:t>
            </a:r>
            <a:r>
              <a:rPr lang="fr-FR" sz="2400" b="1" dirty="0">
                <a:solidFill>
                  <a:srgbClr val="FF0000"/>
                </a:solidFill>
              </a:rPr>
              <a:t>di</a:t>
            </a:r>
            <a:r>
              <a:rPr lang="fr-FR" sz="2400" b="1" dirty="0">
                <a:solidFill>
                  <a:srgbClr val="0040C0"/>
                </a:solidFill>
              </a:rPr>
              <a:t>oxygène</a:t>
            </a:r>
            <a:r>
              <a:rPr lang="fr-FR" sz="2400" dirty="0"/>
              <a:t> est:</a:t>
            </a:r>
          </a:p>
        </p:txBody>
      </p:sp>
      <p:pic>
        <p:nvPicPr>
          <p:cNvPr id="18" name="Image 17" descr="Une image contenant cœur, rouge&#10;&#10;Le contenu généré par l’IA peut être incorrect.">
            <a:extLst>
              <a:ext uri="{FF2B5EF4-FFF2-40B4-BE49-F238E27FC236}">
                <a16:creationId xmlns:a16="http://schemas.microsoft.com/office/drawing/2014/main" id="{B3F0A5D8-2E35-5247-E65C-482F7AA1E7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13101" y="1270581"/>
            <a:ext cx="1517639" cy="901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2631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57241-4E9F-CD93-24FF-D4C9994BFA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24E6C2CE-3DD6-5437-3E0C-55BEFE3BDEDF}"/>
              </a:ext>
            </a:extLst>
          </p:cNvPr>
          <p:cNvSpPr txBox="1"/>
          <p:nvPr/>
        </p:nvSpPr>
        <p:spPr>
          <a:xfrm>
            <a:off x="449519" y="630636"/>
            <a:ext cx="11177182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fournit un feedback adéquat et rappelle l’utilité des préfixes “di-”, “mono-”, etc.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207D9AD9-BDD4-684B-2B6C-1D162A0DAD72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C’est la deuxième proposition qui représente la molécule de dioxygène. Le nombre 2 du « di » doit être en indice.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9401DDC2-6645-5D55-FB2C-16C3032AC7BC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6" name="Rectangle 21">
              <a:extLst>
                <a:ext uri="{FF2B5EF4-FFF2-40B4-BE49-F238E27FC236}">
                  <a16:creationId xmlns:a16="http://schemas.microsoft.com/office/drawing/2014/main" id="{A3CEC476-BDCC-1941-2707-43520D3A4275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" name="Rectangle 23">
              <a:extLst>
                <a:ext uri="{FF2B5EF4-FFF2-40B4-BE49-F238E27FC236}">
                  <a16:creationId xmlns:a16="http://schemas.microsoft.com/office/drawing/2014/main" id="{434DA6AF-7224-F71B-F610-540E86C441EC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8A73C20B-88FB-7739-1DE4-38E53DDC643E}"/>
              </a:ext>
            </a:extLst>
          </p:cNvPr>
          <p:cNvGrpSpPr/>
          <p:nvPr/>
        </p:nvGrpSpPr>
        <p:grpSpPr>
          <a:xfrm>
            <a:off x="11068320" y="186939"/>
            <a:ext cx="724840" cy="625508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6A1F3B9-8F40-CB8C-7C23-4D9657029505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487D254-DF26-058C-F451-BB504732B2BE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fr-FR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68DEDDA9-494D-FA35-7C8D-88CD62D3114E}"/>
              </a:ext>
            </a:extLst>
          </p:cNvPr>
          <p:cNvSpPr/>
          <p:nvPr/>
        </p:nvSpPr>
        <p:spPr>
          <a:xfrm>
            <a:off x="1861571" y="3183194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F02C922-CDF4-C65E-FC52-32AE5223838C}"/>
              </a:ext>
            </a:extLst>
          </p:cNvPr>
          <p:cNvSpPr/>
          <p:nvPr/>
        </p:nvSpPr>
        <p:spPr>
          <a:xfrm>
            <a:off x="1861571" y="4963553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4FE5E88-919A-D9D0-219D-98441AC24F3A}"/>
              </a:ext>
            </a:extLst>
          </p:cNvPr>
          <p:cNvSpPr/>
          <p:nvPr/>
        </p:nvSpPr>
        <p:spPr>
          <a:xfrm>
            <a:off x="1861571" y="4041800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44FA9BD-567C-210F-33FC-A19F11E666CB}"/>
              </a:ext>
            </a:extLst>
          </p:cNvPr>
          <p:cNvSpPr txBox="1"/>
          <p:nvPr/>
        </p:nvSpPr>
        <p:spPr>
          <a:xfrm>
            <a:off x="2807208" y="3183194"/>
            <a:ext cx="1755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2O</a:t>
            </a:r>
            <a:endParaRPr lang="fr-FR" sz="2400" b="1" baseline="-25000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687B359-E98B-00FB-12D6-F05967ED4D31}"/>
              </a:ext>
            </a:extLst>
          </p:cNvPr>
          <p:cNvSpPr txBox="1"/>
          <p:nvPr/>
        </p:nvSpPr>
        <p:spPr>
          <a:xfrm>
            <a:off x="2807208" y="4044299"/>
            <a:ext cx="1755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O</a:t>
            </a:r>
            <a:r>
              <a:rPr lang="fr-FR" sz="2400" b="1" baseline="-25000" dirty="0"/>
              <a:t>2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CCD3BBD-3B6C-9653-E1E3-3B74A3CFFD49}"/>
              </a:ext>
            </a:extLst>
          </p:cNvPr>
          <p:cNvSpPr txBox="1"/>
          <p:nvPr/>
        </p:nvSpPr>
        <p:spPr>
          <a:xfrm>
            <a:off x="2807208" y="4963553"/>
            <a:ext cx="1755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O2</a:t>
            </a:r>
            <a:endParaRPr lang="fr-FR" sz="2400" b="1" baseline="-25000" dirty="0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AFB268C7-E1FE-4C50-CCC6-A48DD51361B6}"/>
              </a:ext>
            </a:extLst>
          </p:cNvPr>
          <p:cNvSpPr txBox="1"/>
          <p:nvPr/>
        </p:nvSpPr>
        <p:spPr>
          <a:xfrm>
            <a:off x="520064" y="1490298"/>
            <a:ext cx="9268208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La formule chimique d’une molécule de </a:t>
            </a:r>
            <a:r>
              <a:rPr lang="fr-FR" sz="2400" b="1" dirty="0">
                <a:solidFill>
                  <a:srgbClr val="FF0000"/>
                </a:solidFill>
              </a:rPr>
              <a:t>di</a:t>
            </a:r>
            <a:r>
              <a:rPr lang="fr-FR" sz="2400" b="1" dirty="0">
                <a:solidFill>
                  <a:srgbClr val="0040C0"/>
                </a:solidFill>
              </a:rPr>
              <a:t>oxygène</a:t>
            </a:r>
            <a:r>
              <a:rPr lang="fr-FR" sz="2400" dirty="0"/>
              <a:t> est:</a:t>
            </a:r>
          </a:p>
        </p:txBody>
      </p:sp>
      <p:pic>
        <p:nvPicPr>
          <p:cNvPr id="24" name="Image 23" descr="Une image contenant cœur, rouge&#10;&#10;Le contenu généré par l’IA peut être incorrect.">
            <a:extLst>
              <a:ext uri="{FF2B5EF4-FFF2-40B4-BE49-F238E27FC236}">
                <a16:creationId xmlns:a16="http://schemas.microsoft.com/office/drawing/2014/main" id="{0C0F6DC3-F181-0AE7-F90C-9E174D624C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13101" y="1270581"/>
            <a:ext cx="1517639" cy="901098"/>
          </a:xfrm>
          <a:prstGeom prst="rect">
            <a:avLst/>
          </a:prstGeom>
        </p:spPr>
      </p:pic>
      <p:pic>
        <p:nvPicPr>
          <p:cNvPr id="25" name="Graphique 24" descr="Coche avec un remplissage uni">
            <a:extLst>
              <a:ext uri="{FF2B5EF4-FFF2-40B4-BE49-F238E27FC236}">
                <a16:creationId xmlns:a16="http://schemas.microsoft.com/office/drawing/2014/main" id="{A5D494BC-D130-8F50-A334-1418F594FC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6869" y="3932716"/>
            <a:ext cx="684830" cy="68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7476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72C9EE-745D-E8AA-60F6-C068E82A12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95FCDE69-7898-CCD4-C2F6-C5BB7A7AF199}"/>
              </a:ext>
            </a:extLst>
          </p:cNvPr>
          <p:cNvSpPr txBox="1"/>
          <p:nvPr/>
        </p:nvSpPr>
        <p:spPr>
          <a:xfrm>
            <a:off x="380409" y="575046"/>
            <a:ext cx="11177182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Les élèves répondent sur leurs ardoises. Ils doivent verbaliser leur raisonnement.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7195A4AE-D4C8-2ACA-69A4-250D178B2017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Choisissez la bonne proposition.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36F3EE73-94DD-3239-C3F1-9C3F105EF328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6" name="Rectangle 21">
              <a:extLst>
                <a:ext uri="{FF2B5EF4-FFF2-40B4-BE49-F238E27FC236}">
                  <a16:creationId xmlns:a16="http://schemas.microsoft.com/office/drawing/2014/main" id="{DBAC6182-2FA2-96B4-DA40-EB62262403CD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" name="Rectangle 23">
              <a:extLst>
                <a:ext uri="{FF2B5EF4-FFF2-40B4-BE49-F238E27FC236}">
                  <a16:creationId xmlns:a16="http://schemas.microsoft.com/office/drawing/2014/main" id="{9460B4F6-5E87-42F5-F1DA-2B062AA9A7D3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33E2CD22-1357-2C9E-6AA2-E6A59A8E3610}"/>
              </a:ext>
            </a:extLst>
          </p:cNvPr>
          <p:cNvGrpSpPr/>
          <p:nvPr/>
        </p:nvGrpSpPr>
        <p:grpSpPr>
          <a:xfrm>
            <a:off x="11068320" y="186939"/>
            <a:ext cx="724840" cy="625508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BE0DFB7-607A-EA5F-F4D1-DCCBA5D4AF47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0C07572-2589-2803-02F1-FD0D9DAD010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fr-FR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5EDFA591-D36E-5D57-4814-30887654B6AD}"/>
              </a:ext>
            </a:extLst>
          </p:cNvPr>
          <p:cNvSpPr/>
          <p:nvPr/>
        </p:nvSpPr>
        <p:spPr>
          <a:xfrm>
            <a:off x="1861571" y="3183194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C723DFFE-3556-696D-74D4-A3495988C192}"/>
              </a:ext>
            </a:extLst>
          </p:cNvPr>
          <p:cNvSpPr/>
          <p:nvPr/>
        </p:nvSpPr>
        <p:spPr>
          <a:xfrm>
            <a:off x="1861571" y="4963553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9E701E40-E723-3E2D-6FEB-8E8EDAA2725E}"/>
              </a:ext>
            </a:extLst>
          </p:cNvPr>
          <p:cNvSpPr/>
          <p:nvPr/>
        </p:nvSpPr>
        <p:spPr>
          <a:xfrm>
            <a:off x="1861571" y="4041800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D22E0FB9-0BBA-8363-FE7F-8C0E99E220D8}"/>
              </a:ext>
            </a:extLst>
          </p:cNvPr>
          <p:cNvSpPr txBox="1"/>
          <p:nvPr/>
        </p:nvSpPr>
        <p:spPr>
          <a:xfrm>
            <a:off x="2807208" y="3183194"/>
            <a:ext cx="1755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H</a:t>
            </a:r>
            <a:r>
              <a:rPr lang="fr-FR" sz="2400" b="1" baseline="30000" dirty="0"/>
              <a:t>2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ACEDC883-FCC4-58F3-9647-7342FAD277CB}"/>
              </a:ext>
            </a:extLst>
          </p:cNvPr>
          <p:cNvSpPr txBox="1"/>
          <p:nvPr/>
        </p:nvSpPr>
        <p:spPr>
          <a:xfrm>
            <a:off x="2807208" y="4044299"/>
            <a:ext cx="1755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2H</a:t>
            </a:r>
            <a:endParaRPr lang="fr-FR" sz="2400" b="1" baseline="-25000" dirty="0"/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2F2DB462-EE3B-E57F-7845-838ECEDB4979}"/>
              </a:ext>
            </a:extLst>
          </p:cNvPr>
          <p:cNvSpPr txBox="1"/>
          <p:nvPr/>
        </p:nvSpPr>
        <p:spPr>
          <a:xfrm>
            <a:off x="2807208" y="4963553"/>
            <a:ext cx="1755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H</a:t>
            </a:r>
            <a:r>
              <a:rPr lang="fr-FR" sz="2400" b="1" baseline="-25000" dirty="0"/>
              <a:t>2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8458454E-8BFE-A4BC-104B-0C9F7DE26930}"/>
              </a:ext>
            </a:extLst>
          </p:cNvPr>
          <p:cNvSpPr txBox="1"/>
          <p:nvPr/>
        </p:nvSpPr>
        <p:spPr>
          <a:xfrm>
            <a:off x="520064" y="1490298"/>
            <a:ext cx="9268208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La formule chimique d’une molécule de </a:t>
            </a:r>
            <a:r>
              <a:rPr lang="fr-FR" sz="2400" b="1" dirty="0">
                <a:solidFill>
                  <a:srgbClr val="FF0000"/>
                </a:solidFill>
              </a:rPr>
              <a:t>di</a:t>
            </a:r>
            <a:r>
              <a:rPr lang="fr-FR" sz="2400" b="1" dirty="0">
                <a:solidFill>
                  <a:srgbClr val="0040C0"/>
                </a:solidFill>
              </a:rPr>
              <a:t>hydrogène</a:t>
            </a:r>
            <a:r>
              <a:rPr lang="fr-FR" sz="2400" dirty="0"/>
              <a:t> est:</a:t>
            </a:r>
          </a:p>
        </p:txBody>
      </p:sp>
    </p:spTree>
    <p:extLst>
      <p:ext uri="{BB962C8B-B14F-4D97-AF65-F5344CB8AC3E}">
        <p14:creationId xmlns:p14="http://schemas.microsoft.com/office/powerpoint/2010/main" val="40640908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D7CF2F-B62D-5B1D-0162-59FC673B15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F07FF603-C718-9A48-C93A-ED74AB312A07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C’est la troisième proposition qui représente la molécule de dihydrogène. Le nombre 2 du « di » doit être en indice.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67F71F9D-8EA9-8AD9-2FA8-291A0684795A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5" name="Rectangle 21">
              <a:extLst>
                <a:ext uri="{FF2B5EF4-FFF2-40B4-BE49-F238E27FC236}">
                  <a16:creationId xmlns:a16="http://schemas.microsoft.com/office/drawing/2014/main" id="{A805F307-2E9E-AB43-3902-B58345ECF3D1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23">
              <a:extLst>
                <a:ext uri="{FF2B5EF4-FFF2-40B4-BE49-F238E27FC236}">
                  <a16:creationId xmlns:a16="http://schemas.microsoft.com/office/drawing/2014/main" id="{53BE5B80-049F-3D0D-82C3-37ABE51D2FC9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0" name="Image 8">
            <a:extLst>
              <a:ext uri="{FF2B5EF4-FFF2-40B4-BE49-F238E27FC236}">
                <a16:creationId xmlns:a16="http://schemas.microsoft.com/office/drawing/2014/main" id="{E9F67D90-F1C9-08BB-8DDA-609A429637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1930" y="186939"/>
            <a:ext cx="583170" cy="583170"/>
          </a:xfrm>
          <a:prstGeom prst="rect">
            <a:avLst/>
          </a:prstGeom>
        </p:spPr>
      </p:pic>
      <p:sp>
        <p:nvSpPr>
          <p:cNvPr id="16" name="D_A_02">
            <a:extLst>
              <a:ext uri="{FF2B5EF4-FFF2-40B4-BE49-F238E27FC236}">
                <a16:creationId xmlns:a16="http://schemas.microsoft.com/office/drawing/2014/main" id="{5D412CEF-D6D7-0493-C3C7-7F3A60693453}"/>
              </a:ext>
            </a:extLst>
          </p:cNvPr>
          <p:cNvSpPr txBox="1"/>
          <p:nvPr/>
        </p:nvSpPr>
        <p:spPr>
          <a:xfrm>
            <a:off x="380409" y="575046"/>
            <a:ext cx="11177182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fournit un feedback adéquat et rappelle l’utilité des préfixes “di-”, “mono-”, etc.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C0ACE3F3-A400-C038-24CC-8311917DDF2E}"/>
              </a:ext>
            </a:extLst>
          </p:cNvPr>
          <p:cNvSpPr/>
          <p:nvPr/>
        </p:nvSpPr>
        <p:spPr>
          <a:xfrm>
            <a:off x="1861571" y="3183194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C6D13EF6-E980-785A-286C-FEE9F8D9D648}"/>
              </a:ext>
            </a:extLst>
          </p:cNvPr>
          <p:cNvSpPr/>
          <p:nvPr/>
        </p:nvSpPr>
        <p:spPr>
          <a:xfrm>
            <a:off x="1861571" y="4963553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F6D6BDE-FC20-48F9-2F59-5D96B52CB067}"/>
              </a:ext>
            </a:extLst>
          </p:cNvPr>
          <p:cNvSpPr/>
          <p:nvPr/>
        </p:nvSpPr>
        <p:spPr>
          <a:xfrm>
            <a:off x="1861571" y="4041800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897368E6-BA0C-F8F0-F8FE-415742A35D46}"/>
              </a:ext>
            </a:extLst>
          </p:cNvPr>
          <p:cNvSpPr txBox="1"/>
          <p:nvPr/>
        </p:nvSpPr>
        <p:spPr>
          <a:xfrm>
            <a:off x="2807208" y="3183194"/>
            <a:ext cx="1755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H</a:t>
            </a:r>
            <a:r>
              <a:rPr lang="fr-FR" sz="2400" b="1" baseline="30000" dirty="0"/>
              <a:t>2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66C613CF-3BC9-8B10-3901-97D7B0004D0D}"/>
              </a:ext>
            </a:extLst>
          </p:cNvPr>
          <p:cNvSpPr txBox="1"/>
          <p:nvPr/>
        </p:nvSpPr>
        <p:spPr>
          <a:xfrm>
            <a:off x="2807208" y="4044299"/>
            <a:ext cx="1755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2H</a:t>
            </a:r>
            <a:endParaRPr lang="fr-FR" sz="2400" b="1" baseline="-25000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FEB2328-D253-DDA3-E543-49B1C51589B6}"/>
              </a:ext>
            </a:extLst>
          </p:cNvPr>
          <p:cNvSpPr txBox="1"/>
          <p:nvPr/>
        </p:nvSpPr>
        <p:spPr>
          <a:xfrm>
            <a:off x="2807208" y="4963553"/>
            <a:ext cx="1755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H</a:t>
            </a:r>
            <a:r>
              <a:rPr lang="fr-FR" sz="2400" b="1" baseline="-25000" dirty="0"/>
              <a:t>2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22D1B244-BF50-5BE8-36F7-A01BEF462BE2}"/>
              </a:ext>
            </a:extLst>
          </p:cNvPr>
          <p:cNvSpPr txBox="1"/>
          <p:nvPr/>
        </p:nvSpPr>
        <p:spPr>
          <a:xfrm>
            <a:off x="520064" y="1490298"/>
            <a:ext cx="9268208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La formule chimique d’une molécule de </a:t>
            </a:r>
            <a:r>
              <a:rPr lang="fr-FR" sz="2400" b="1" dirty="0">
                <a:solidFill>
                  <a:srgbClr val="FF0000"/>
                </a:solidFill>
              </a:rPr>
              <a:t>di</a:t>
            </a:r>
            <a:r>
              <a:rPr lang="fr-FR" sz="2400" b="1" dirty="0">
                <a:solidFill>
                  <a:srgbClr val="0040C0"/>
                </a:solidFill>
              </a:rPr>
              <a:t>hydrogène</a:t>
            </a:r>
            <a:r>
              <a:rPr lang="fr-FR" sz="2400" dirty="0"/>
              <a:t> est:</a:t>
            </a:r>
          </a:p>
        </p:txBody>
      </p:sp>
      <p:pic>
        <p:nvPicPr>
          <p:cNvPr id="23" name="Graphique 22" descr="Coche avec un remplissage uni">
            <a:extLst>
              <a:ext uri="{FF2B5EF4-FFF2-40B4-BE49-F238E27FC236}">
                <a16:creationId xmlns:a16="http://schemas.microsoft.com/office/drawing/2014/main" id="{42DC2922-1E75-05B9-227C-726BC3A7AC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96013" y="4851970"/>
            <a:ext cx="684830" cy="68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8269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B9F0CD-9E90-A7F1-67FA-0797757E3F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42167D72-1F65-6924-BB90-55F72466BCED}"/>
              </a:ext>
            </a:extLst>
          </p:cNvPr>
          <p:cNvSpPr txBox="1"/>
          <p:nvPr/>
        </p:nvSpPr>
        <p:spPr>
          <a:xfrm>
            <a:off x="380409" y="575046"/>
            <a:ext cx="11177182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Les élèves répondent sur leurs ardoises ou oralement. Ils doivent verbaliser leur raisonnement.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F4F2CE8E-43E9-A8D9-3B99-5F824B8ACF4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Choisissez la bonne proposition.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15FCEB6F-F95A-9F79-584E-7D10E4351628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6" name="Rectangle 21">
              <a:extLst>
                <a:ext uri="{FF2B5EF4-FFF2-40B4-BE49-F238E27FC236}">
                  <a16:creationId xmlns:a16="http://schemas.microsoft.com/office/drawing/2014/main" id="{E2E08438-9CB5-0210-DD9C-7D79CFE4E685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" name="Rectangle 23">
              <a:extLst>
                <a:ext uri="{FF2B5EF4-FFF2-40B4-BE49-F238E27FC236}">
                  <a16:creationId xmlns:a16="http://schemas.microsoft.com/office/drawing/2014/main" id="{831E62E2-7FEF-9ECD-E5E6-79EAEB425B04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C2D53FB5-BB11-94DD-6A74-243A225F20FE}"/>
              </a:ext>
            </a:extLst>
          </p:cNvPr>
          <p:cNvGrpSpPr/>
          <p:nvPr/>
        </p:nvGrpSpPr>
        <p:grpSpPr>
          <a:xfrm>
            <a:off x="11068320" y="186939"/>
            <a:ext cx="724840" cy="625508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1D126705-BFA3-FF3D-A05E-834B1A2B753E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48C876A-5B07-FCDD-125E-433313172C6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fr-FR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E8D9B37-415E-CB90-6B9E-6C36A1A96059}"/>
              </a:ext>
            </a:extLst>
          </p:cNvPr>
          <p:cNvSpPr/>
          <p:nvPr/>
        </p:nvSpPr>
        <p:spPr>
          <a:xfrm>
            <a:off x="1861571" y="3183194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E86D5A91-4097-893B-BDD1-F30106DE94CD}"/>
              </a:ext>
            </a:extLst>
          </p:cNvPr>
          <p:cNvSpPr/>
          <p:nvPr/>
        </p:nvSpPr>
        <p:spPr>
          <a:xfrm>
            <a:off x="1861571" y="4963553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2FD2B4ED-A380-C73D-1CAA-144D46E8C518}"/>
              </a:ext>
            </a:extLst>
          </p:cNvPr>
          <p:cNvSpPr/>
          <p:nvPr/>
        </p:nvSpPr>
        <p:spPr>
          <a:xfrm>
            <a:off x="1861571" y="4041800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8E450AB-5558-9211-1D75-7A15621B034A}"/>
              </a:ext>
            </a:extLst>
          </p:cNvPr>
          <p:cNvSpPr txBox="1"/>
          <p:nvPr/>
        </p:nvSpPr>
        <p:spPr>
          <a:xfrm>
            <a:off x="2807208" y="3183194"/>
            <a:ext cx="1755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CO</a:t>
            </a:r>
            <a:r>
              <a:rPr lang="fr-FR" sz="2400" b="1" baseline="-25000" dirty="0"/>
              <a:t>2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FF4844D2-F6DD-1937-49FE-2483EB632264}"/>
              </a:ext>
            </a:extLst>
          </p:cNvPr>
          <p:cNvSpPr txBox="1"/>
          <p:nvPr/>
        </p:nvSpPr>
        <p:spPr>
          <a:xfrm>
            <a:off x="2807208" y="4044299"/>
            <a:ext cx="1755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2CO</a:t>
            </a:r>
            <a:endParaRPr lang="fr-FR" sz="2400" b="1" baseline="-25000" dirty="0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A2C9B665-5D2A-C167-B449-7653E3A6FD97}"/>
              </a:ext>
            </a:extLst>
          </p:cNvPr>
          <p:cNvSpPr txBox="1"/>
          <p:nvPr/>
        </p:nvSpPr>
        <p:spPr>
          <a:xfrm>
            <a:off x="2807208" y="4963553"/>
            <a:ext cx="1755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OC</a:t>
            </a:r>
            <a:r>
              <a:rPr lang="fr-FR" sz="2400" b="1" baseline="-25000" dirty="0"/>
              <a:t>2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9F346459-9968-12F5-FAF2-8A0B6CFB331E}"/>
              </a:ext>
            </a:extLst>
          </p:cNvPr>
          <p:cNvSpPr txBox="1"/>
          <p:nvPr/>
        </p:nvSpPr>
        <p:spPr>
          <a:xfrm>
            <a:off x="520064" y="1490298"/>
            <a:ext cx="9268208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La formule chimique d’une molécule de </a:t>
            </a:r>
            <a:r>
              <a:rPr lang="fr-FR" sz="2400" b="1" dirty="0">
                <a:solidFill>
                  <a:srgbClr val="0040C0"/>
                </a:solidFill>
              </a:rPr>
              <a:t>dioxyde de carbone </a:t>
            </a:r>
            <a:r>
              <a:rPr lang="fr-FR" sz="2400" dirty="0"/>
              <a:t>est:</a:t>
            </a: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E6BA931F-5CDF-2B51-429A-E8E4C5AED6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3300" y="1378715"/>
            <a:ext cx="1913496" cy="68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5623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DCE6F2"/>
        </a:solidFill>
        <a:effectLst/>
      </p:bgPr>
    </p:bg>
    <p:spTree>
      <p:nvGrpSpPr>
        <p:cNvPr id="1" name="Shape 315">
          <a:extLst>
            <a:ext uri="{FF2B5EF4-FFF2-40B4-BE49-F238E27FC236}">
              <a16:creationId xmlns:a16="http://schemas.microsoft.com/office/drawing/2014/main" id="{77AA73CD-A2B1-A328-3E36-2B727DBACD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52">
            <a:extLst>
              <a:ext uri="{FF2B5EF4-FFF2-40B4-BE49-F238E27FC236}">
                <a16:creationId xmlns:a16="http://schemas.microsoft.com/office/drawing/2014/main" id="{8033A216-C79F-F668-ED36-526360F05DC0}"/>
              </a:ext>
            </a:extLst>
          </p:cNvPr>
          <p:cNvSpPr/>
          <p:nvPr/>
        </p:nvSpPr>
        <p:spPr>
          <a:xfrm>
            <a:off x="576785" y="782392"/>
            <a:ext cx="5265217" cy="6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l’enseignant</a:t>
            </a:r>
            <a:endParaRPr sz="1867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52">
            <a:extLst>
              <a:ext uri="{FF2B5EF4-FFF2-40B4-BE49-F238E27FC236}">
                <a16:creationId xmlns:a16="http://schemas.microsoft.com/office/drawing/2014/main" id="{B2883A13-2559-D444-3F7C-E23C270DE28F}"/>
              </a:ext>
            </a:extLst>
          </p:cNvPr>
          <p:cNvSpPr txBox="1"/>
          <p:nvPr/>
        </p:nvSpPr>
        <p:spPr>
          <a:xfrm>
            <a:off x="1571489" y="1948976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Pages réservées à l’enseignant</a:t>
            </a:r>
            <a:endParaRPr sz="1467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52">
            <a:extLst>
              <a:ext uri="{FF2B5EF4-FFF2-40B4-BE49-F238E27FC236}">
                <a16:creationId xmlns:a16="http://schemas.microsoft.com/office/drawing/2014/main" id="{D5837EAE-20AD-99EF-2B3E-CEB7C82C0EDD}"/>
              </a:ext>
            </a:extLst>
          </p:cNvPr>
          <p:cNvSpPr txBox="1"/>
          <p:nvPr/>
        </p:nvSpPr>
        <p:spPr>
          <a:xfrm>
            <a:off x="1571489" y="2941729"/>
            <a:ext cx="4239248" cy="707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6" name="Google Shape;326;p52" descr="Image générée">
            <a:extLst>
              <a:ext uri="{FF2B5EF4-FFF2-40B4-BE49-F238E27FC236}">
                <a16:creationId xmlns:a16="http://schemas.microsoft.com/office/drawing/2014/main" id="{28D9549A-6D76-C9DE-6C09-E149ED701ED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11065" b="10674"/>
          <a:stretch/>
        </p:blipFill>
        <p:spPr>
          <a:xfrm>
            <a:off x="704975" y="1609562"/>
            <a:ext cx="765800" cy="8989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318;p52" descr="Image générée">
            <a:extLst>
              <a:ext uri="{FF2B5EF4-FFF2-40B4-BE49-F238E27FC236}">
                <a16:creationId xmlns:a16="http://schemas.microsoft.com/office/drawing/2014/main" id="{D1CD87F2-F7CE-22E5-D7E3-165D0692175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23545" r="71114" b="60700"/>
          <a:stretch/>
        </p:blipFill>
        <p:spPr>
          <a:xfrm>
            <a:off x="444662" y="3923292"/>
            <a:ext cx="1264015" cy="103414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322;p52">
            <a:extLst>
              <a:ext uri="{FF2B5EF4-FFF2-40B4-BE49-F238E27FC236}">
                <a16:creationId xmlns:a16="http://schemas.microsoft.com/office/drawing/2014/main" id="{54E6DE26-E2E1-A2A4-43DE-C403B5362AE2}"/>
              </a:ext>
            </a:extLst>
          </p:cNvPr>
          <p:cNvSpPr txBox="1"/>
          <p:nvPr/>
        </p:nvSpPr>
        <p:spPr>
          <a:xfrm>
            <a:off x="1571489" y="4197037"/>
            <a:ext cx="4239248" cy="1015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Consignes et explications données aux élèves – hors modelage (à dire à haute voix)</a:t>
            </a:r>
            <a:endParaRPr sz="1467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332;p53">
            <a:extLst>
              <a:ext uri="{FF2B5EF4-FFF2-40B4-BE49-F238E27FC236}">
                <a16:creationId xmlns:a16="http://schemas.microsoft.com/office/drawing/2014/main" id="{4CCC0828-7E80-9A7F-53E4-4E9A4213E0B4}"/>
              </a:ext>
            </a:extLst>
          </p:cNvPr>
          <p:cNvSpPr txBox="1"/>
          <p:nvPr/>
        </p:nvSpPr>
        <p:spPr>
          <a:xfrm>
            <a:off x="1839127" y="5574830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8" name="Google Shape;336;p53">
            <a:extLst>
              <a:ext uri="{FF2B5EF4-FFF2-40B4-BE49-F238E27FC236}">
                <a16:creationId xmlns:a16="http://schemas.microsoft.com/office/drawing/2014/main" id="{B50E3D5D-D7AD-F82B-67DC-7DB302EC5C5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28937" y="5231181"/>
            <a:ext cx="991300" cy="9913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333;p53">
            <a:extLst>
              <a:ext uri="{FF2B5EF4-FFF2-40B4-BE49-F238E27FC236}">
                <a16:creationId xmlns:a16="http://schemas.microsoft.com/office/drawing/2014/main" id="{BF6554FF-C2C5-F100-A799-B12BA97D9AF1}"/>
              </a:ext>
            </a:extLst>
          </p:cNvPr>
          <p:cNvSpPr txBox="1"/>
          <p:nvPr/>
        </p:nvSpPr>
        <p:spPr>
          <a:xfrm>
            <a:off x="7064817" y="1609561"/>
            <a:ext cx="5018415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J’utilise l’ardoise pour répondre </a:t>
            </a:r>
            <a:endParaRPr sz="1867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Google Shape;334;p53">
            <a:extLst>
              <a:ext uri="{FF2B5EF4-FFF2-40B4-BE49-F238E27FC236}">
                <a16:creationId xmlns:a16="http://schemas.microsoft.com/office/drawing/2014/main" id="{A20AE174-B34D-A4DA-DBDB-C60C8F88E730}"/>
              </a:ext>
            </a:extLst>
          </p:cNvPr>
          <p:cNvSpPr txBox="1"/>
          <p:nvPr/>
        </p:nvSpPr>
        <p:spPr>
          <a:xfrm>
            <a:off x="7064817" y="2623405"/>
            <a:ext cx="4793732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Pratique autonome</a:t>
            </a:r>
            <a:endParaRPr sz="1867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" name="Google Shape;335;p53">
            <a:extLst>
              <a:ext uri="{FF2B5EF4-FFF2-40B4-BE49-F238E27FC236}">
                <a16:creationId xmlns:a16="http://schemas.microsoft.com/office/drawing/2014/main" id="{44613A82-4BFD-54AC-7281-862406921DE4}"/>
              </a:ext>
            </a:extLst>
          </p:cNvPr>
          <p:cNvSpPr txBox="1"/>
          <p:nvPr/>
        </p:nvSpPr>
        <p:spPr>
          <a:xfrm>
            <a:off x="7090675" y="3480017"/>
            <a:ext cx="4867240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Pratique guidée en binôme</a:t>
            </a:r>
            <a:endParaRPr sz="1867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6" name="Google Shape;338;p53">
            <a:extLst>
              <a:ext uri="{FF2B5EF4-FFF2-40B4-BE49-F238E27FC236}">
                <a16:creationId xmlns:a16="http://schemas.microsoft.com/office/drawing/2014/main" id="{7897F69B-4B15-B41E-600E-2BC9DFACAFA9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096000" y="2371840"/>
            <a:ext cx="768000" cy="89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339;p53">
            <a:extLst>
              <a:ext uri="{FF2B5EF4-FFF2-40B4-BE49-F238E27FC236}">
                <a16:creationId xmlns:a16="http://schemas.microsoft.com/office/drawing/2014/main" id="{B2449579-8827-71B0-F177-CC329B75837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121857" y="3220281"/>
            <a:ext cx="768000" cy="8976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340;p53">
            <a:extLst>
              <a:ext uri="{FF2B5EF4-FFF2-40B4-BE49-F238E27FC236}">
                <a16:creationId xmlns:a16="http://schemas.microsoft.com/office/drawing/2014/main" id="{C74C9941-C681-801B-6F01-708EA077FFD3}"/>
              </a:ext>
            </a:extLst>
          </p:cNvPr>
          <p:cNvSpPr/>
          <p:nvPr/>
        </p:nvSpPr>
        <p:spPr>
          <a:xfrm>
            <a:off x="6062931" y="789644"/>
            <a:ext cx="5762548" cy="6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Icônes pour l’élève</a:t>
            </a:r>
            <a:endParaRPr sz="1867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" name="Google Shape;289;p51">
            <a:extLst>
              <a:ext uri="{FF2B5EF4-FFF2-40B4-BE49-F238E27FC236}">
                <a16:creationId xmlns:a16="http://schemas.microsoft.com/office/drawing/2014/main" id="{CD152064-BB7B-1AAF-EA2E-668847753E08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206302" y="5472534"/>
            <a:ext cx="599111" cy="463077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290;p51">
            <a:extLst>
              <a:ext uri="{FF2B5EF4-FFF2-40B4-BE49-F238E27FC236}">
                <a16:creationId xmlns:a16="http://schemas.microsoft.com/office/drawing/2014/main" id="{30AB91A6-8D3B-D64A-1DDF-C8362A3F9811}"/>
              </a:ext>
            </a:extLst>
          </p:cNvPr>
          <p:cNvSpPr txBox="1"/>
          <p:nvPr/>
        </p:nvSpPr>
        <p:spPr>
          <a:xfrm>
            <a:off x="7090675" y="5504071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L’élève écoute l’enseignant avec attention</a:t>
            </a:r>
            <a:endParaRPr sz="1467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293;p51">
            <a:extLst>
              <a:ext uri="{FF2B5EF4-FFF2-40B4-BE49-F238E27FC236}">
                <a16:creationId xmlns:a16="http://schemas.microsoft.com/office/drawing/2014/main" id="{FB032CDB-6318-28AD-EF00-761F110FFB23}"/>
              </a:ext>
            </a:extLst>
          </p:cNvPr>
          <p:cNvSpPr txBox="1"/>
          <p:nvPr/>
        </p:nvSpPr>
        <p:spPr>
          <a:xfrm>
            <a:off x="7090673" y="4595624"/>
            <a:ext cx="4793732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Les élèves lèvent la main pour participer</a:t>
            </a:r>
            <a:endParaRPr sz="1467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" name="Google Shape;294;p51" descr="Lever la main - Icônes mains et gestes gratuites">
            <a:extLst>
              <a:ext uri="{FF2B5EF4-FFF2-40B4-BE49-F238E27FC236}">
                <a16:creationId xmlns:a16="http://schemas.microsoft.com/office/drawing/2014/main" id="{F09E9F36-041B-0256-22EE-BFF5848CD93C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121857" y="4510690"/>
            <a:ext cx="768000" cy="56987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" name="Groupe 26">
            <a:extLst>
              <a:ext uri="{FF2B5EF4-FFF2-40B4-BE49-F238E27FC236}">
                <a16:creationId xmlns:a16="http://schemas.microsoft.com/office/drawing/2014/main" id="{648C6083-A6EF-743B-167D-7CC68EFF0CB8}"/>
              </a:ext>
            </a:extLst>
          </p:cNvPr>
          <p:cNvGrpSpPr/>
          <p:nvPr/>
        </p:nvGrpSpPr>
        <p:grpSpPr>
          <a:xfrm>
            <a:off x="6096000" y="1446467"/>
            <a:ext cx="750984" cy="767789"/>
            <a:chOff x="779844" y="4335989"/>
            <a:chExt cx="563238" cy="575842"/>
          </a:xfrm>
        </p:grpSpPr>
        <p:pic>
          <p:nvPicPr>
            <p:cNvPr id="25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CF8E7C51-2C1D-8DDF-F055-806E1B43085D}"/>
                </a:ext>
              </a:extLst>
            </p:cNvPr>
            <p:cNvPicPr preferRelativeResize="0"/>
            <p:nvPr/>
          </p:nvPicPr>
          <p:blipFill rotWithShape="1">
            <a:blip r:embed="rId10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29B8DED-F164-86A5-893F-08922290FD6E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fr-FR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  <p:pic>
        <p:nvPicPr>
          <p:cNvPr id="34" name="Image 33" descr="Une image contenant cœur, Saint-Valentin, dessin, rose&#10;&#10;Le contenu généré par l’IA peut être incorrect.">
            <a:extLst>
              <a:ext uri="{FF2B5EF4-FFF2-40B4-BE49-F238E27FC236}">
                <a16:creationId xmlns:a16="http://schemas.microsoft.com/office/drawing/2014/main" id="{71F8E761-CB8E-22CB-93FD-FDCD6BA0718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539" b="37500" l="2759" r="27126">
                        <a14:foregroundMark x1="22299" y1="20395" x2="22299" y2="20395"/>
                        <a14:foregroundMark x1="24368" y1="19408" x2="24368" y2="19408"/>
                        <a14:foregroundMark x1="26437" y1="16447" x2="26437" y2="16447"/>
                        <a14:foregroundMark x1="27126" y1="21382" x2="27126" y2="21382"/>
                      </a14:backgroundRemoval>
                    </a14:imgEffect>
                  </a14:imgLayer>
                </a14:imgProps>
              </a:ext>
            </a:extLst>
          </a:blip>
          <a:srcRect t="6733" r="72069" b="58915"/>
          <a:stretch>
            <a:fillRect/>
          </a:stretch>
        </p:blipFill>
        <p:spPr>
          <a:xfrm>
            <a:off x="528937" y="2871185"/>
            <a:ext cx="987599" cy="848865"/>
          </a:xfrm>
          <a:prstGeom prst="rect">
            <a:avLst/>
          </a:prstGeom>
        </p:spPr>
      </p:pic>
      <p:sp>
        <p:nvSpPr>
          <p:cNvPr id="37" name="Google Shape;295;p51">
            <a:extLst>
              <a:ext uri="{FF2B5EF4-FFF2-40B4-BE49-F238E27FC236}">
                <a16:creationId xmlns:a16="http://schemas.microsoft.com/office/drawing/2014/main" id="{77341729-BE3D-C0EB-BFD6-18468E6A9DE6}"/>
              </a:ext>
            </a:extLst>
          </p:cNvPr>
          <p:cNvSpPr txBox="1"/>
          <p:nvPr/>
        </p:nvSpPr>
        <p:spPr>
          <a:xfrm>
            <a:off x="7090672" y="6101495"/>
            <a:ext cx="4681381" cy="707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L’élève garde des traces écrites sur le livret ou son cahier</a:t>
            </a:r>
            <a:endParaRPr sz="1467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54FC5307-1971-4418-F155-526F656A6298}"/>
              </a:ext>
            </a:extLst>
          </p:cNvPr>
          <p:cNvGrpSpPr/>
          <p:nvPr/>
        </p:nvGrpSpPr>
        <p:grpSpPr>
          <a:xfrm>
            <a:off x="6228710" y="6101495"/>
            <a:ext cx="644132" cy="600471"/>
            <a:chOff x="10280460" y="4850932"/>
            <a:chExt cx="630930" cy="588164"/>
          </a:xfrm>
        </p:grpSpPr>
        <p:pic>
          <p:nvPicPr>
            <p:cNvPr id="39" name="Picture 7">
              <a:extLst>
                <a:ext uri="{FF2B5EF4-FFF2-40B4-BE49-F238E27FC236}">
                  <a16:creationId xmlns:a16="http://schemas.microsoft.com/office/drawing/2014/main" id="{23B90D2D-11F1-BF8C-21EA-8DD9070CD810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10280460" y="4967823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0" name="Picture 7">
              <a:extLst>
                <a:ext uri="{FF2B5EF4-FFF2-40B4-BE49-F238E27FC236}">
                  <a16:creationId xmlns:a16="http://schemas.microsoft.com/office/drawing/2014/main" id="{81038960-220A-3A35-0D02-7EA7D545861E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10456526" y="4850932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41" name="Google Shape;291;p51">
            <a:extLst>
              <a:ext uri="{FF2B5EF4-FFF2-40B4-BE49-F238E27FC236}">
                <a16:creationId xmlns:a16="http://schemas.microsoft.com/office/drawing/2014/main" id="{F00333A0-6453-2E49-949E-6472F7A92683}"/>
              </a:ext>
            </a:extLst>
          </p:cNvPr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Banque des icones utilisées dans les slides</a:t>
            </a:r>
            <a:endParaRPr sz="1867" kern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602184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05CF49-0D43-B95D-9C38-5F3FBA3381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4E103D23-AEBF-D9D5-0960-BD42D2638962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Le modèle montre que la molécule est constituée d’un atome de carbone  et de 2 atomes d’oxygène. Il s’agit donc de la molécule dioxyde de carbone.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301BC0C2-9602-18FE-0D37-2D47129BC4FC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5" name="Rectangle 21">
              <a:extLst>
                <a:ext uri="{FF2B5EF4-FFF2-40B4-BE49-F238E27FC236}">
                  <a16:creationId xmlns:a16="http://schemas.microsoft.com/office/drawing/2014/main" id="{036AECE5-0F44-E96F-C7E6-C3D5EC62800B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23">
              <a:extLst>
                <a:ext uri="{FF2B5EF4-FFF2-40B4-BE49-F238E27FC236}">
                  <a16:creationId xmlns:a16="http://schemas.microsoft.com/office/drawing/2014/main" id="{FB2CA1EE-2462-084A-BB7F-C09D43198CB7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0" name="Image 8">
            <a:extLst>
              <a:ext uri="{FF2B5EF4-FFF2-40B4-BE49-F238E27FC236}">
                <a16:creationId xmlns:a16="http://schemas.microsoft.com/office/drawing/2014/main" id="{29EDE809-E6E0-9640-F082-349FD50EF5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1930" y="186939"/>
            <a:ext cx="583170" cy="583170"/>
          </a:xfrm>
          <a:prstGeom prst="rect">
            <a:avLst/>
          </a:prstGeom>
        </p:spPr>
      </p:pic>
      <p:sp>
        <p:nvSpPr>
          <p:cNvPr id="16" name="D_A_02">
            <a:extLst>
              <a:ext uri="{FF2B5EF4-FFF2-40B4-BE49-F238E27FC236}">
                <a16:creationId xmlns:a16="http://schemas.microsoft.com/office/drawing/2014/main" id="{EF47D1F0-D980-076C-7E6B-B0EE32244206}"/>
              </a:ext>
            </a:extLst>
          </p:cNvPr>
          <p:cNvSpPr txBox="1"/>
          <p:nvPr/>
        </p:nvSpPr>
        <p:spPr>
          <a:xfrm>
            <a:off x="380409" y="575046"/>
            <a:ext cx="11177182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fournit un feedback adéquat et rappelle l’utilité des préfixes “di-”, “mono-”, etc.</a:t>
            </a:r>
          </a:p>
        </p:txBody>
      </p:sp>
      <p:pic>
        <p:nvPicPr>
          <p:cNvPr id="2" name="Graphique 1" descr="Coche avec un remplissage uni">
            <a:extLst>
              <a:ext uri="{FF2B5EF4-FFF2-40B4-BE49-F238E27FC236}">
                <a16:creationId xmlns:a16="http://schemas.microsoft.com/office/drawing/2014/main" id="{2AB8AA34-84FA-764E-E40D-F5759B9311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76741" y="3086585"/>
            <a:ext cx="684830" cy="684830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68D8015-AE75-0DEC-812F-7B4D82072C88}"/>
              </a:ext>
            </a:extLst>
          </p:cNvPr>
          <p:cNvSpPr/>
          <p:nvPr/>
        </p:nvSpPr>
        <p:spPr>
          <a:xfrm>
            <a:off x="1861571" y="3183194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6A727EA-EEC0-BE2E-2E4A-58DF4D4FF8A1}"/>
              </a:ext>
            </a:extLst>
          </p:cNvPr>
          <p:cNvSpPr/>
          <p:nvPr/>
        </p:nvSpPr>
        <p:spPr>
          <a:xfrm>
            <a:off x="1861571" y="4963553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28C88F75-1EF9-07B9-6F3E-5DFDF2034776}"/>
              </a:ext>
            </a:extLst>
          </p:cNvPr>
          <p:cNvSpPr/>
          <p:nvPr/>
        </p:nvSpPr>
        <p:spPr>
          <a:xfrm>
            <a:off x="1861571" y="4041800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337ECDB-C3F7-E5F1-4DBD-6AEC1782B5B2}"/>
              </a:ext>
            </a:extLst>
          </p:cNvPr>
          <p:cNvSpPr txBox="1"/>
          <p:nvPr/>
        </p:nvSpPr>
        <p:spPr>
          <a:xfrm>
            <a:off x="2807208" y="3183194"/>
            <a:ext cx="1755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CO</a:t>
            </a:r>
            <a:r>
              <a:rPr lang="fr-FR" sz="2400" b="1" baseline="-25000" dirty="0"/>
              <a:t>2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9ADFF01-2F1A-2B41-DBFE-4F19D5247CAF}"/>
              </a:ext>
            </a:extLst>
          </p:cNvPr>
          <p:cNvSpPr txBox="1"/>
          <p:nvPr/>
        </p:nvSpPr>
        <p:spPr>
          <a:xfrm>
            <a:off x="2807208" y="4044299"/>
            <a:ext cx="1755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2CO</a:t>
            </a:r>
            <a:endParaRPr lang="fr-FR" sz="2400" b="1" baseline="-25000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DF5C6A3D-8954-7101-789C-E54F035AC154}"/>
              </a:ext>
            </a:extLst>
          </p:cNvPr>
          <p:cNvSpPr txBox="1"/>
          <p:nvPr/>
        </p:nvSpPr>
        <p:spPr>
          <a:xfrm>
            <a:off x="2807208" y="4963553"/>
            <a:ext cx="1755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OC</a:t>
            </a:r>
            <a:r>
              <a:rPr lang="fr-FR" sz="2400" b="1" baseline="-25000" dirty="0"/>
              <a:t>2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DBBA592-602C-8D17-2B32-31F9C6515264}"/>
              </a:ext>
            </a:extLst>
          </p:cNvPr>
          <p:cNvSpPr txBox="1"/>
          <p:nvPr/>
        </p:nvSpPr>
        <p:spPr>
          <a:xfrm>
            <a:off x="520064" y="1490298"/>
            <a:ext cx="9268208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La formule chimique d’une molécule de </a:t>
            </a:r>
            <a:r>
              <a:rPr lang="fr-FR" sz="2400" b="1" dirty="0">
                <a:solidFill>
                  <a:srgbClr val="0040C0"/>
                </a:solidFill>
              </a:rPr>
              <a:t>dioxyde de carbone </a:t>
            </a:r>
            <a:r>
              <a:rPr lang="fr-FR" sz="2400" dirty="0"/>
              <a:t>est: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11B7D014-88CE-7FE9-E85A-C8C8BBC630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33300" y="1378715"/>
            <a:ext cx="1913496" cy="68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44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808BBE-AF5F-50D6-684B-F2D2141F79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7DEB3746-B94B-EFDD-E5FF-8915E3F28699}"/>
              </a:ext>
            </a:extLst>
          </p:cNvPr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C62AA66-9135-08C5-4525-110643364F0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BE8E0DB3-C9A4-7BAA-6291-2E52FDB99576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>
              <a:solidFill>
                <a:srgbClr val="FFC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680A3102-5313-D00E-EC63-74A68399A040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" name="Rectangle 20">
            <a:extLst>
              <a:ext uri="{FF2B5EF4-FFF2-40B4-BE49-F238E27FC236}">
                <a16:creationId xmlns:a16="http://schemas.microsoft.com/office/drawing/2014/main" id="{756259FB-049D-A9EC-AE16-664235DDF42A}"/>
              </a:ext>
            </a:extLst>
          </p:cNvPr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FFFFA1A3-F680-79C6-3F86-1C5CBD391089}"/>
              </a:ext>
            </a:extLst>
          </p:cNvPr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2"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Rectangle 23">
            <a:extLst>
              <a:ext uri="{FF2B5EF4-FFF2-40B4-BE49-F238E27FC236}">
                <a16:creationId xmlns:a16="http://schemas.microsoft.com/office/drawing/2014/main" id="{9322D99D-1519-4C54-0A93-565DECFE7509}"/>
              </a:ext>
            </a:extLst>
          </p:cNvPr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9680E97D-8935-0D38-3129-ED7259DA1197}"/>
              </a:ext>
            </a:extLst>
          </p:cNvPr>
          <p:cNvSpPr txBox="1"/>
          <p:nvPr/>
        </p:nvSpPr>
        <p:spPr>
          <a:xfrm>
            <a:off x="5103228" y="1686972"/>
            <a:ext cx="5869201" cy="249016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7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Déclaration de la tâche </a:t>
            </a:r>
            <a:br>
              <a:rPr lang="fr-FR" sz="4267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</a:br>
            <a:r>
              <a:rPr lang="fr-FR" sz="4267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de la séance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DE5820C-11FA-472B-954A-C47594D30887}"/>
              </a:ext>
            </a:extLst>
          </p:cNvPr>
          <p:cNvGrpSpPr/>
          <p:nvPr/>
        </p:nvGrpSpPr>
        <p:grpSpPr>
          <a:xfrm>
            <a:off x="1110808" y="1793796"/>
            <a:ext cx="2675209" cy="2958054"/>
            <a:chOff x="1169970" y="1521517"/>
            <a:chExt cx="2675209" cy="2958054"/>
          </a:xfrm>
        </p:grpSpPr>
        <p:pic>
          <p:nvPicPr>
            <p:cNvPr id="12" name="Picture 1">
              <a:extLst>
                <a:ext uri="{FF2B5EF4-FFF2-40B4-BE49-F238E27FC236}">
                  <a16:creationId xmlns:a16="http://schemas.microsoft.com/office/drawing/2014/main" id="{E70A956F-DBFD-3149-2198-BBAACCEBF1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13" name="Google Shape;1205;p11">
              <a:extLst>
                <a:ext uri="{FF2B5EF4-FFF2-40B4-BE49-F238E27FC236}">
                  <a16:creationId xmlns:a16="http://schemas.microsoft.com/office/drawing/2014/main" id="{A23ED508-975E-CD10-451F-1562654FC18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4084313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88BCC9-4FD3-11C6-B9E7-FCE219E2D6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8E6C74B4-FEC2-B06B-1EB1-05CDC87102B1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Ali a écrit au tableau l’équation qui modélise la combustion complète du méthane dans le dioxygène. Amina est surprise et se pose une question importante.</a:t>
            </a:r>
          </a:p>
        </p:txBody>
      </p:sp>
      <p:sp>
        <p:nvSpPr>
          <p:cNvPr id="27" name="D_A_02">
            <a:extLst>
              <a:ext uri="{FF2B5EF4-FFF2-40B4-BE49-F238E27FC236}">
                <a16:creationId xmlns:a16="http://schemas.microsoft.com/office/drawing/2014/main" id="{E8C4BA92-41B8-9CF3-AD4F-2EB85AFC9837}"/>
              </a:ext>
            </a:extLst>
          </p:cNvPr>
          <p:cNvSpPr txBox="1"/>
          <p:nvPr/>
        </p:nvSpPr>
        <p:spPr>
          <a:xfrm>
            <a:off x="507999" y="498687"/>
            <a:ext cx="10424667" cy="48129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veille à ce que la situation soit compréhensible et peut recourir à l’alternance linguistique si nécessaire.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2D01FA3-17F5-8481-52A3-EEDE4BA24DC8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12" name="Rectangle 21">
              <a:extLst>
                <a:ext uri="{FF2B5EF4-FFF2-40B4-BE49-F238E27FC236}">
                  <a16:creationId xmlns:a16="http://schemas.microsoft.com/office/drawing/2014/main" id="{233CB6BA-83E6-3ABA-3483-9FA9C87DB2E2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7BD5DF94-ABB1-184A-2E63-01DBA7989D02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D926C62E-E180-E1CA-D3B6-377C0CF5FC47}"/>
              </a:ext>
            </a:extLst>
          </p:cNvPr>
          <p:cNvSpPr txBox="1"/>
          <p:nvPr/>
        </p:nvSpPr>
        <p:spPr>
          <a:xfrm>
            <a:off x="507999" y="1144493"/>
            <a:ext cx="1042466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      Ali a modélisé la combustion du méthane par l’équation suivante:</a:t>
            </a:r>
          </a:p>
          <a:p>
            <a:endParaRPr lang="fr-FR" sz="2400" b="1" dirty="0"/>
          </a:p>
          <a:p>
            <a:endParaRPr lang="fr-FR" sz="2400" b="1" dirty="0"/>
          </a:p>
          <a:p>
            <a:r>
              <a:rPr lang="fr-FR" sz="2400" b="1" dirty="0"/>
              <a:t>                   CH</a:t>
            </a:r>
            <a:r>
              <a:rPr lang="fr-FR" sz="2400" b="1" baseline="-25000" dirty="0">
                <a:solidFill>
                  <a:srgbClr val="0040C0"/>
                </a:solidFill>
              </a:rPr>
              <a:t>4</a:t>
            </a:r>
            <a:r>
              <a:rPr lang="fr-FR" sz="2400" b="1" dirty="0"/>
              <a:t>  + O</a:t>
            </a:r>
            <a:r>
              <a:rPr lang="fr-FR" sz="2400" b="1" baseline="-25000" dirty="0">
                <a:solidFill>
                  <a:srgbClr val="0040C0"/>
                </a:solidFill>
              </a:rPr>
              <a:t>2</a:t>
            </a:r>
            <a:r>
              <a:rPr lang="fr-FR" sz="2400" b="1" baseline="-25000" dirty="0"/>
              <a:t>                                                       </a:t>
            </a:r>
            <a:r>
              <a:rPr lang="fr-FR" sz="2400" b="1" dirty="0"/>
              <a:t> CO</a:t>
            </a:r>
            <a:r>
              <a:rPr lang="fr-FR" sz="2400" b="1" baseline="-25000" dirty="0">
                <a:solidFill>
                  <a:srgbClr val="0040C0"/>
                </a:solidFill>
              </a:rPr>
              <a:t>2</a:t>
            </a:r>
            <a:r>
              <a:rPr lang="fr-FR" sz="2400" b="1" dirty="0"/>
              <a:t>    +   H</a:t>
            </a:r>
            <a:r>
              <a:rPr lang="fr-FR" sz="2400" b="1" baseline="-25000" dirty="0">
                <a:solidFill>
                  <a:srgbClr val="0040C0"/>
                </a:solidFill>
              </a:rPr>
              <a:t>2</a:t>
            </a:r>
            <a:r>
              <a:rPr lang="fr-FR" sz="2400" b="1" dirty="0"/>
              <a:t>O</a:t>
            </a:r>
          </a:p>
        </p:txBody>
      </p:sp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28D2DA0E-F3EB-AA15-3994-3C4FFEE7C0BE}"/>
              </a:ext>
            </a:extLst>
          </p:cNvPr>
          <p:cNvCxnSpPr/>
          <p:nvPr/>
        </p:nvCxnSpPr>
        <p:spPr>
          <a:xfrm>
            <a:off x="3493008" y="2478024"/>
            <a:ext cx="2002536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7" name="Image 6" descr="Une image contenant Dessin animé, clipart, Animation, illustration&#10;&#10;Le contenu généré par l’IA peut être incorrect.">
            <a:extLst>
              <a:ext uri="{FF2B5EF4-FFF2-40B4-BE49-F238E27FC236}">
                <a16:creationId xmlns:a16="http://schemas.microsoft.com/office/drawing/2014/main" id="{D3922109-1DF1-3C99-EE86-B08C8991DC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3368" y="3928113"/>
            <a:ext cx="2246742" cy="2178916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DD5243B4-F13C-D263-1A4E-F6475FC62275}"/>
              </a:ext>
            </a:extLst>
          </p:cNvPr>
          <p:cNvSpPr txBox="1"/>
          <p:nvPr/>
        </p:nvSpPr>
        <p:spPr>
          <a:xfrm>
            <a:off x="7205472" y="6107029"/>
            <a:ext cx="2139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Amina</a:t>
            </a:r>
          </a:p>
        </p:txBody>
      </p:sp>
      <p:sp>
        <p:nvSpPr>
          <p:cNvPr id="9" name="Google Shape;995;p169">
            <a:extLst>
              <a:ext uri="{FF2B5EF4-FFF2-40B4-BE49-F238E27FC236}">
                <a16:creationId xmlns:a16="http://schemas.microsoft.com/office/drawing/2014/main" id="{622A0BAD-B31D-4B30-2494-B648C3C83F95}"/>
              </a:ext>
            </a:extLst>
          </p:cNvPr>
          <p:cNvSpPr/>
          <p:nvPr/>
        </p:nvSpPr>
        <p:spPr>
          <a:xfrm>
            <a:off x="506220" y="2878664"/>
            <a:ext cx="5664200" cy="2443144"/>
          </a:xfrm>
          <a:prstGeom prst="wedgeEllipseCallout">
            <a:avLst>
              <a:gd name="adj1" fmla="val 60241"/>
              <a:gd name="adj2" fmla="val 13285"/>
            </a:avLst>
          </a:prstGeom>
          <a:solidFill>
            <a:schemeClr val="lt1"/>
          </a:solidFill>
          <a:ln w="9525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/>
            <a:r>
              <a:rPr lang="fr-FR" sz="2400" b="1" i="1" dirty="0">
                <a:solidFill>
                  <a:srgbClr val="0040C0"/>
                </a:solidFill>
              </a:rPr>
              <a:t>Mais où sont passés les deux atomes d’hydrogène ? Je sais bien  que la matière se conserve lors d’une transformation chimique! </a:t>
            </a:r>
            <a:endParaRPr sz="1400" b="1" i="1" dirty="0">
              <a:solidFill>
                <a:srgbClr val="004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185069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093B88-022E-FA85-879F-9528738093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1829F9B2-CEA1-259B-6328-988D0213D9CE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Cette situation nous amène à poser la question suivante:</a:t>
            </a:r>
          </a:p>
        </p:txBody>
      </p:sp>
      <p:sp>
        <p:nvSpPr>
          <p:cNvPr id="27" name="D_A_02">
            <a:extLst>
              <a:ext uri="{FF2B5EF4-FFF2-40B4-BE49-F238E27FC236}">
                <a16:creationId xmlns:a16="http://schemas.microsoft.com/office/drawing/2014/main" id="{47DFF5ED-BB28-DB6E-F578-B2AABFE95FAD}"/>
              </a:ext>
            </a:extLst>
          </p:cNvPr>
          <p:cNvSpPr txBox="1"/>
          <p:nvPr/>
        </p:nvSpPr>
        <p:spPr>
          <a:xfrm>
            <a:off x="507999" y="498687"/>
            <a:ext cx="10424667" cy="48129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peut recourir à l’alternance linguistique si nécessaire.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B711663-E65F-D243-286D-C96EC6B189D2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12" name="Rectangle 21">
              <a:extLst>
                <a:ext uri="{FF2B5EF4-FFF2-40B4-BE49-F238E27FC236}">
                  <a16:creationId xmlns:a16="http://schemas.microsoft.com/office/drawing/2014/main" id="{EB701447-3470-BB56-D2C2-6F9594311F17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E5482AEF-4AA6-B78D-725A-5D38453D4FB1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299BD001-58F1-3A11-5E81-C5512F88FB9B}"/>
              </a:ext>
            </a:extLst>
          </p:cNvPr>
          <p:cNvSpPr/>
          <p:nvPr/>
        </p:nvSpPr>
        <p:spPr>
          <a:xfrm>
            <a:off x="1421881" y="3238148"/>
            <a:ext cx="9348237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2400" b="1" dirty="0"/>
              <a:t>Comment écrire une équation </a:t>
            </a:r>
            <a:r>
              <a:rPr lang="fr-FR" sz="2400" b="1" dirty="0">
                <a:solidFill>
                  <a:srgbClr val="0040C0"/>
                </a:solidFill>
              </a:rPr>
              <a:t>équilibrée </a:t>
            </a:r>
            <a:r>
              <a:rPr lang="fr-FR" sz="2400" b="1" dirty="0"/>
              <a:t>d’une réaction chimique</a:t>
            </a:r>
            <a:r>
              <a:rPr lang="fr-FR" sz="2400" b="1" dirty="0">
                <a:solidFill>
                  <a:srgbClr val="0040C0"/>
                </a:solidFill>
              </a:rPr>
              <a:t>, </a:t>
            </a:r>
            <a:r>
              <a:rPr lang="fr-FR" sz="2400" b="1" dirty="0"/>
              <a:t>qui vérifie la conservation de la matière?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615642F-F99C-3F45-8C2B-977C5F7B7B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1881" y="1844708"/>
            <a:ext cx="1407669" cy="1213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597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819150" y="11943"/>
            <a:ext cx="10553700" cy="8055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À la fin de cette séance, vous serez capables d’écrire des équations équilibrées qui modélisent des réactions chimiques.</a:t>
            </a:r>
          </a:p>
        </p:txBody>
      </p:sp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1585960" y="3267758"/>
            <a:ext cx="8679503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fr-FR" sz="2400" noProof="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908249" y="3359477"/>
            <a:ext cx="7418631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r>
              <a:rPr lang="fr-FR" b="1" dirty="0">
                <a:solidFill>
                  <a:srgbClr val="FF0000"/>
                </a:solidFill>
              </a:rPr>
              <a:t>Écrire </a:t>
            </a:r>
            <a:r>
              <a:rPr lang="fr-FR" b="1" dirty="0"/>
              <a:t>des équations chimiques </a:t>
            </a:r>
            <a:r>
              <a:rPr lang="fr-FR" b="1" dirty="0">
                <a:solidFill>
                  <a:srgbClr val="0040C0"/>
                </a:solidFill>
              </a:rPr>
              <a:t>équilibrées</a:t>
            </a:r>
            <a:r>
              <a:rPr lang="fr-FR" b="1" dirty="0"/>
              <a:t>.</a:t>
            </a: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9520" y="2984481"/>
            <a:ext cx="805544" cy="80554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914355" y="534653"/>
            <a:ext cx="10307830" cy="37503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 peut recourir à l’alternance linguistique si nécessaire.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08023CF8-1FAE-00BF-BF0C-DA85386D334B}"/>
              </a:ext>
            </a:extLst>
          </p:cNvPr>
          <p:cNvGrpSpPr/>
          <p:nvPr/>
        </p:nvGrpSpPr>
        <p:grpSpPr>
          <a:xfrm>
            <a:off x="11803806" y="34503"/>
            <a:ext cx="232364" cy="304873"/>
            <a:chOff x="3292012" y="1302714"/>
            <a:chExt cx="867138" cy="384316"/>
          </a:xfrm>
          <a:solidFill>
            <a:srgbClr val="F7C475"/>
          </a:solidFill>
        </p:grpSpPr>
        <p:sp>
          <p:nvSpPr>
            <p:cNvPr id="5" name="Rectangle 21">
              <a:extLst>
                <a:ext uri="{FF2B5EF4-FFF2-40B4-BE49-F238E27FC236}">
                  <a16:creationId xmlns:a16="http://schemas.microsoft.com/office/drawing/2014/main" id="{7D66861B-0DCD-A5FD-2830-C0C1B4218637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" name="Rectangle 23">
              <a:extLst>
                <a:ext uri="{FF2B5EF4-FFF2-40B4-BE49-F238E27FC236}">
                  <a16:creationId xmlns:a16="http://schemas.microsoft.com/office/drawing/2014/main" id="{20CE4CE2-F30C-A6DF-221B-052CD1C966F1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7C475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7" name="Image 8">
            <a:extLst>
              <a:ext uri="{FF2B5EF4-FFF2-40B4-BE49-F238E27FC236}">
                <a16:creationId xmlns:a16="http://schemas.microsoft.com/office/drawing/2014/main" id="{32528615-AD0A-65B1-9A5A-015720B48D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1930" y="234317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35000">
              <a:schemeClr val="accent5">
                <a:lumMod val="0"/>
                <a:lumOff val="100000"/>
              </a:schemeClr>
            </a:gs>
            <a:gs pos="100000">
              <a:srgbClr val="FF0000"/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3" cy="936371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defTabSz="457189">
                <a:defRPr/>
              </a:pPr>
              <a:endParaRPr lang="fr-FR" sz="1200" dirty="0"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 defTabSz="457189">
                <a:defRPr/>
              </a:pPr>
              <a:r>
                <a:rPr lang="fr-FR" sz="3600" b="1" dirty="0">
                  <a:solidFill>
                    <a:prstClr val="black"/>
                  </a:solidFill>
                  <a:latin typeface="Calibri" panose="020F0502020204030204"/>
                  <a:sym typeface="Arial"/>
                </a:rPr>
                <a:t>10 min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5A5B5225-83A2-1ADA-6198-02B6A4948A55}"/>
              </a:ext>
            </a:extLst>
          </p:cNvPr>
          <p:cNvSpPr txBox="1"/>
          <p:nvPr/>
        </p:nvSpPr>
        <p:spPr>
          <a:xfrm>
            <a:off x="2858328" y="3738384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rPr>
              <a:t>Modelage</a:t>
            </a:r>
          </a:p>
        </p:txBody>
      </p:sp>
      <p:pic>
        <p:nvPicPr>
          <p:cNvPr id="15" name="Picture 11">
            <a:extLst>
              <a:ext uri="{FF2B5EF4-FFF2-40B4-BE49-F238E27FC236}">
                <a16:creationId xmlns:a16="http://schemas.microsoft.com/office/drawing/2014/main" id="{DD977C4F-0B63-719E-123D-D27CBAE9F1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2393" y="932246"/>
            <a:ext cx="2687484" cy="2687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3118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F3A261-6BCA-5CCF-5318-54474BC43F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CB425E4A-CF51-87A9-1D00-5C31BCAE2359}"/>
              </a:ext>
            </a:extLst>
          </p:cNvPr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87741ED-7C0D-861C-F3BB-37DB2B9CD89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6565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1D90BF0E-CAC0-EAC7-81EC-C99B24AD9A18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F6565"/>
            </a:solidFill>
            <a:ln cap="flat">
              <a:solidFill>
                <a:srgbClr val="FF6565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55AEA7BE-9D21-5D75-17F9-2B967B03B976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6565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" name="Rectangle 20">
            <a:extLst>
              <a:ext uri="{FF2B5EF4-FFF2-40B4-BE49-F238E27FC236}">
                <a16:creationId xmlns:a16="http://schemas.microsoft.com/office/drawing/2014/main" id="{05B5B01E-6031-B6CB-C276-54C5221926CF}"/>
              </a:ext>
            </a:extLst>
          </p:cNvPr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6565"/>
          </a:solidFill>
          <a:ln cap="flat">
            <a:solidFill>
              <a:srgbClr val="FF6565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A3EDB10B-9E04-DA7C-057A-A7BCD9D04261}"/>
              </a:ext>
            </a:extLst>
          </p:cNvPr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6565"/>
          </a:solidFill>
          <a:ln w="25402" cap="flat">
            <a:solidFill>
              <a:srgbClr val="FF6565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Rectangle 23">
            <a:extLst>
              <a:ext uri="{FF2B5EF4-FFF2-40B4-BE49-F238E27FC236}">
                <a16:creationId xmlns:a16="http://schemas.microsoft.com/office/drawing/2014/main" id="{2C0C77D5-E771-3349-7C8D-D82F1D4C00C6}"/>
              </a:ext>
            </a:extLst>
          </p:cNvPr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6565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M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0A756E3F-BAE7-02E5-73E4-5CBB6165B194}"/>
              </a:ext>
            </a:extLst>
          </p:cNvPr>
          <p:cNvSpPr txBox="1"/>
          <p:nvPr/>
        </p:nvSpPr>
        <p:spPr>
          <a:xfrm>
            <a:off x="5103226" y="2339910"/>
            <a:ext cx="5869201" cy="14512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7" b="1" kern="0" dirty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Tâche principale</a:t>
            </a:r>
          </a:p>
          <a:p>
            <a:pPr algn="ctr" defTabSz="914377">
              <a:lnSpc>
                <a:spcPct val="90000"/>
              </a:lnSpc>
              <a:spcAft>
                <a:spcPts val="20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7" b="1" kern="0" dirty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(10 min)</a:t>
            </a:r>
            <a:endParaRPr lang="ar-MA" sz="4267" b="1" kern="0" dirty="0">
              <a:solidFill>
                <a:srgbClr val="FF0000"/>
              </a:solidFill>
              <a:latin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8" name="Picture 11">
            <a:extLst>
              <a:ext uri="{FF2B5EF4-FFF2-40B4-BE49-F238E27FC236}">
                <a16:creationId xmlns:a16="http://schemas.microsoft.com/office/drawing/2014/main" id="{EC9166AB-CC66-D32B-56EE-4F5B799597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380" y="2085258"/>
            <a:ext cx="2687484" cy="2687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9808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93FC9-6369-EBEE-1126-7263BF099C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>
            <a:extLst>
              <a:ext uri="{FF2B5EF4-FFF2-40B4-BE49-F238E27FC236}">
                <a16:creationId xmlns:a16="http://schemas.microsoft.com/office/drawing/2014/main" id="{623A073B-4511-52F1-0140-9B81BF9EF4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36343"/>
            <a:ext cx="583170" cy="583170"/>
          </a:xfrm>
          <a:prstGeom prst="rect">
            <a:avLst/>
          </a:prstGeom>
        </p:spPr>
      </p:pic>
      <p:sp>
        <p:nvSpPr>
          <p:cNvPr id="6" name="Rectangle à coins arrondis 5">
            <a:extLst>
              <a:ext uri="{FF2B5EF4-FFF2-40B4-BE49-F238E27FC236}">
                <a16:creationId xmlns:a16="http://schemas.microsoft.com/office/drawing/2014/main" id="{262EF519-0876-8516-DFBE-6CFECC2D1353}"/>
              </a:ext>
            </a:extLst>
          </p:cNvPr>
          <p:cNvSpPr/>
          <p:nvPr/>
        </p:nvSpPr>
        <p:spPr>
          <a:xfrm>
            <a:off x="644872" y="2248320"/>
            <a:ext cx="2500008" cy="408351"/>
          </a:xfrm>
          <a:prstGeom prst="roundRect">
            <a:avLst/>
          </a:prstGeom>
          <a:solidFill>
            <a:srgbClr val="FFC00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i="1" dirty="0">
                <a:solidFill>
                  <a:schemeClr val="tx1"/>
                </a:solidFill>
              </a:rPr>
              <a:t>Tâche principale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62BD82D-8442-2FB9-F850-922C544468A5}"/>
              </a:ext>
            </a:extLst>
          </p:cNvPr>
          <p:cNvSpPr/>
          <p:nvPr/>
        </p:nvSpPr>
        <p:spPr>
          <a:xfrm>
            <a:off x="825863" y="261342"/>
            <a:ext cx="10307830" cy="4096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notre tâche principale.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5A1B990-F2D6-F54F-C5CF-DD7E62462004}"/>
              </a:ext>
            </a:extLst>
          </p:cNvPr>
          <p:cNvSpPr/>
          <p:nvPr/>
        </p:nvSpPr>
        <p:spPr>
          <a:xfrm>
            <a:off x="325900" y="550784"/>
            <a:ext cx="10307830" cy="4096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lit la consigne et présente les supports. Il explique ce qui est demandé.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667B552-83F2-2AC9-B92E-F2D709C2D298}"/>
              </a:ext>
            </a:extLst>
          </p:cNvPr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E02658B-23C5-0482-F820-FBE79C63E3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478" y="3111280"/>
            <a:ext cx="11647044" cy="1666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3042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BB3160-D60F-FCF8-70F4-DDCEDC1E6A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>
            <a:extLst>
              <a:ext uri="{FF2B5EF4-FFF2-40B4-BE49-F238E27FC236}">
                <a16:creationId xmlns:a16="http://schemas.microsoft.com/office/drawing/2014/main" id="{5717DA40-51A3-EFEC-6C00-F2550406AA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6900" y="336343"/>
            <a:ext cx="583170" cy="58317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AF3FF376-17A3-954C-0BAD-7C0878F45883}"/>
              </a:ext>
            </a:extLst>
          </p:cNvPr>
          <p:cNvSpPr/>
          <p:nvPr/>
        </p:nvSpPr>
        <p:spPr>
          <a:xfrm>
            <a:off x="907241" y="221575"/>
            <a:ext cx="3102784" cy="4096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tâche :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AE196AE-0A37-1721-04FA-7D1D1773DD6E}"/>
              </a:ext>
            </a:extLst>
          </p:cNvPr>
          <p:cNvSpPr/>
          <p:nvPr/>
        </p:nvSpPr>
        <p:spPr>
          <a:xfrm>
            <a:off x="807194" y="533164"/>
            <a:ext cx="10307830" cy="4096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lit la consigne et présente les supports. Il explique ce qui est demandé.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8FC4EC8-A913-2B68-A005-88463711F5CB}"/>
              </a:ext>
            </a:extLst>
          </p:cNvPr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71EB4ED-A262-E5E4-A474-6ABDC68B443D}"/>
              </a:ext>
            </a:extLst>
          </p:cNvPr>
          <p:cNvSpPr/>
          <p:nvPr/>
        </p:nvSpPr>
        <p:spPr>
          <a:xfrm>
            <a:off x="357090" y="3035478"/>
            <a:ext cx="11007040" cy="112079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b="1" dirty="0">
                <a:solidFill>
                  <a:srgbClr val="0040C0"/>
                </a:solidFill>
              </a:rPr>
              <a:t>On me propose </a:t>
            </a:r>
            <a:r>
              <a:rPr lang="fr-FR" sz="2000" b="1" dirty="0">
                <a:solidFill>
                  <a:schemeClr val="tx1"/>
                </a:solidFill>
              </a:rPr>
              <a:t>un texte décrivant une transformation chimique, avec </a:t>
            </a:r>
            <a:r>
              <a:rPr lang="fr-FR" sz="2000" b="1" dirty="0">
                <a:solidFill>
                  <a:srgbClr val="0040C0"/>
                </a:solidFill>
              </a:rPr>
              <a:t>les réactifs et les produits ainsi que leurs formules chimiques</a:t>
            </a:r>
            <a:r>
              <a:rPr lang="fr-FR" sz="2000" b="1" dirty="0">
                <a:solidFill>
                  <a:schemeClr val="tx1"/>
                </a:solidFill>
              </a:rPr>
              <a:t>. </a:t>
            </a:r>
            <a:r>
              <a:rPr lang="fr-FR" sz="2000" b="1" dirty="0">
                <a:solidFill>
                  <a:srgbClr val="FF0000"/>
                </a:solidFill>
              </a:rPr>
              <a:t>On me demande d’écrire l’équation chimique équilibrée </a:t>
            </a:r>
            <a:r>
              <a:rPr lang="fr-FR" sz="2000" b="1" dirty="0">
                <a:solidFill>
                  <a:schemeClr val="tx1"/>
                </a:solidFill>
              </a:rPr>
              <a:t>qui modélise cette réaction chimique.</a:t>
            </a:r>
            <a:endParaRPr lang="fr-FR" sz="2000" b="1" i="1" u="sng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78376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C4D7CF-00B4-60F7-18BB-2BA18FBB86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>
            <a:extLst>
              <a:ext uri="{FF2B5EF4-FFF2-40B4-BE49-F238E27FC236}">
                <a16:creationId xmlns:a16="http://schemas.microsoft.com/office/drawing/2014/main" id="{D450BF3C-632B-5508-B223-E0673EF87C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1776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FADAE403-584B-C821-3468-BED8163BDE80}"/>
              </a:ext>
            </a:extLst>
          </p:cNvPr>
          <p:cNvSpPr txBox="1"/>
          <p:nvPr/>
        </p:nvSpPr>
        <p:spPr>
          <a:xfrm>
            <a:off x="624070" y="609353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explicite son raisonnement. Il ou elle peut recourir à l’alternance linguistique si nécessaire. 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peut utiliser le tableau </a:t>
            </a:r>
          </a:p>
        </p:txBody>
      </p:sp>
      <p:sp>
        <p:nvSpPr>
          <p:cNvPr id="94" name="Rectangle 93"/>
          <p:cNvSpPr/>
          <p:nvPr/>
        </p:nvSpPr>
        <p:spPr>
          <a:xfrm>
            <a:off x="753108" y="200059"/>
            <a:ext cx="10307830" cy="4096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Première étape : je modélise la réaction chimique par une équation littérale.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319718A-F169-8090-F5A4-26205E9E0FD8}"/>
              </a:ext>
            </a:extLst>
          </p:cNvPr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3" name="Freeform 34879">
            <a:extLst>
              <a:ext uri="{FF2B5EF4-FFF2-40B4-BE49-F238E27FC236}">
                <a16:creationId xmlns:a16="http://schemas.microsoft.com/office/drawing/2014/main" id="{86D24F9F-4C55-C334-29A4-72359F7C38C6}"/>
              </a:ext>
            </a:extLst>
          </p:cNvPr>
          <p:cNvSpPr/>
          <p:nvPr/>
        </p:nvSpPr>
        <p:spPr>
          <a:xfrm>
            <a:off x="1679544" y="1139160"/>
            <a:ext cx="7775352" cy="369332"/>
          </a:xfrm>
          <a:custGeom>
            <a:avLst/>
            <a:gdLst/>
            <a:ahLst/>
            <a:cxnLst/>
            <a:rect l="0" t="0" r="0" b="0"/>
            <a:pathLst>
              <a:path w="6128613" h="204470">
                <a:moveTo>
                  <a:pt x="0" y="0"/>
                </a:moveTo>
                <a:lnTo>
                  <a:pt x="0" y="204470"/>
                </a:lnTo>
                <a:lnTo>
                  <a:pt x="6092659" y="204470"/>
                </a:lnTo>
                <a:cubicBezTo>
                  <a:pt x="6112509" y="204470"/>
                  <a:pt x="6128613" y="175082"/>
                  <a:pt x="6128613" y="156845"/>
                </a:cubicBezTo>
                <a:lnTo>
                  <a:pt x="6128613" y="33045"/>
                </a:lnTo>
                <a:cubicBezTo>
                  <a:pt x="6128613" y="14795"/>
                  <a:pt x="6112509" y="0"/>
                  <a:pt x="6092659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FE9D6">
              <a:alpha val="100000"/>
            </a:srgb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4" name="Rectangle 35012">
            <a:extLst>
              <a:ext uri="{FF2B5EF4-FFF2-40B4-BE49-F238E27FC236}">
                <a16:creationId xmlns:a16="http://schemas.microsoft.com/office/drawing/2014/main" id="{191A64F1-61F4-D093-3527-ED0742712FBC}"/>
              </a:ext>
            </a:extLst>
          </p:cNvPr>
          <p:cNvSpPr/>
          <p:nvPr/>
        </p:nvSpPr>
        <p:spPr>
          <a:xfrm>
            <a:off x="1679544" y="1139160"/>
            <a:ext cx="7646260" cy="36933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tr-TR" sz="2400" b="0" i="0" spc="0" baseline="0" dirty="0">
                <a:solidFill>
                  <a:srgbClr val="F5821F"/>
                </a:solidFill>
                <a:latin typeface="Calibri"/>
              </a:rPr>
              <a:t>1.</a:t>
            </a:r>
            <a:r>
              <a:rPr lang="tr-TR" sz="2400" b="0" i="0" spc="0" baseline="0" dirty="0">
                <a:solidFill>
                  <a:srgbClr val="231F20"/>
                </a:solidFill>
                <a:latin typeface="Calibri"/>
              </a:rPr>
              <a:t> Modéliser la réaction chimique par une équation littérale 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26CF142-B348-013C-3D99-FB774B0E82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466" y="1771201"/>
            <a:ext cx="11647044" cy="166650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617E58C4-1B0C-2A23-167B-FF4FA89201AA}"/>
              </a:ext>
            </a:extLst>
          </p:cNvPr>
          <p:cNvSpPr txBox="1"/>
          <p:nvPr/>
        </p:nvSpPr>
        <p:spPr>
          <a:xfrm>
            <a:off x="1069849" y="4581144"/>
            <a:ext cx="1380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Propane</a:t>
            </a:r>
            <a:r>
              <a:rPr lang="fr-FR" sz="2400" dirty="0"/>
              <a:t>       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5FB7153-BC74-70E4-3267-491C3EC7580C}"/>
              </a:ext>
            </a:extLst>
          </p:cNvPr>
          <p:cNvSpPr txBox="1"/>
          <p:nvPr/>
        </p:nvSpPr>
        <p:spPr>
          <a:xfrm>
            <a:off x="2749297" y="4626863"/>
            <a:ext cx="4602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+</a:t>
            </a:r>
            <a:r>
              <a:rPr lang="fr-FR" sz="2400" dirty="0"/>
              <a:t>       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0C3AF1C-C8E7-1E29-7C6B-71834FE2E876}"/>
              </a:ext>
            </a:extLst>
          </p:cNvPr>
          <p:cNvSpPr txBox="1"/>
          <p:nvPr/>
        </p:nvSpPr>
        <p:spPr>
          <a:xfrm>
            <a:off x="3209544" y="4626862"/>
            <a:ext cx="19385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Dioxygène</a:t>
            </a:r>
            <a:r>
              <a:rPr lang="fr-FR" sz="2400" dirty="0"/>
              <a:t>       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6F92A08-0BA2-22E5-3FAE-F7AA65DAED0B}"/>
              </a:ext>
            </a:extLst>
          </p:cNvPr>
          <p:cNvSpPr txBox="1"/>
          <p:nvPr/>
        </p:nvSpPr>
        <p:spPr>
          <a:xfrm>
            <a:off x="4937759" y="4626862"/>
            <a:ext cx="19385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        </a:t>
            </a:r>
          </a:p>
        </p:txBody>
      </p:sp>
      <p:sp>
        <p:nvSpPr>
          <p:cNvPr id="13" name="Flèche : droite 12">
            <a:extLst>
              <a:ext uri="{FF2B5EF4-FFF2-40B4-BE49-F238E27FC236}">
                <a16:creationId xmlns:a16="http://schemas.microsoft.com/office/drawing/2014/main" id="{1C96254C-1CE4-96D5-B43E-0C826B3C6EAD}"/>
              </a:ext>
            </a:extLst>
          </p:cNvPr>
          <p:cNvSpPr/>
          <p:nvPr/>
        </p:nvSpPr>
        <p:spPr>
          <a:xfrm>
            <a:off x="5148072" y="4811976"/>
            <a:ext cx="1481328" cy="61776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89C1FE0F-B8BB-CAB9-8ED2-22232E807DB9}"/>
              </a:ext>
            </a:extLst>
          </p:cNvPr>
          <p:cNvSpPr txBox="1"/>
          <p:nvPr/>
        </p:nvSpPr>
        <p:spPr>
          <a:xfrm>
            <a:off x="8052809" y="4665085"/>
            <a:ext cx="26913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Dioxyde de carbone</a:t>
            </a:r>
            <a:r>
              <a:rPr lang="fr-FR" sz="2400" dirty="0"/>
              <a:t>        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E7A7E242-AA76-4D28-6B6B-A166793AA237}"/>
              </a:ext>
            </a:extLst>
          </p:cNvPr>
          <p:cNvSpPr txBox="1"/>
          <p:nvPr/>
        </p:nvSpPr>
        <p:spPr>
          <a:xfrm>
            <a:off x="7650480" y="4669548"/>
            <a:ext cx="4602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+</a:t>
            </a:r>
            <a:r>
              <a:rPr lang="fr-FR" sz="2400" dirty="0"/>
              <a:t>        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5A39E3C7-F154-CB02-462A-1C08D126FF41}"/>
              </a:ext>
            </a:extLst>
          </p:cNvPr>
          <p:cNvSpPr txBox="1"/>
          <p:nvPr/>
        </p:nvSpPr>
        <p:spPr>
          <a:xfrm>
            <a:off x="6795521" y="4596318"/>
            <a:ext cx="19385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Eau</a:t>
            </a:r>
            <a:r>
              <a:rPr lang="fr-FR" sz="2400" dirty="0"/>
              <a:t>        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85FAADA2-1EA4-815C-2513-A6AFF049C8BD}"/>
              </a:ext>
            </a:extLst>
          </p:cNvPr>
          <p:cNvSpPr/>
          <p:nvPr/>
        </p:nvSpPr>
        <p:spPr>
          <a:xfrm>
            <a:off x="3931240" y="1792512"/>
            <a:ext cx="1136064" cy="63423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910E1D8D-DA91-C299-814B-9ADFC39F0E9A}"/>
              </a:ext>
            </a:extLst>
          </p:cNvPr>
          <p:cNvSpPr/>
          <p:nvPr/>
        </p:nvSpPr>
        <p:spPr>
          <a:xfrm>
            <a:off x="6876287" y="1762492"/>
            <a:ext cx="1234440" cy="63423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ED58ACA2-18E5-B6BD-1C23-198134F66B7E}"/>
              </a:ext>
            </a:extLst>
          </p:cNvPr>
          <p:cNvSpPr/>
          <p:nvPr/>
        </p:nvSpPr>
        <p:spPr>
          <a:xfrm>
            <a:off x="9669777" y="1792383"/>
            <a:ext cx="2353733" cy="63423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5" name="Connecteur : en arc 24">
            <a:extLst>
              <a:ext uri="{FF2B5EF4-FFF2-40B4-BE49-F238E27FC236}">
                <a16:creationId xmlns:a16="http://schemas.microsoft.com/office/drawing/2014/main" id="{F0D37A9E-9993-3DAE-EFB8-B0845BEC4834}"/>
              </a:ext>
            </a:extLst>
          </p:cNvPr>
          <p:cNvCxnSpPr/>
          <p:nvPr/>
        </p:nvCxnSpPr>
        <p:spPr>
          <a:xfrm rot="10800000" flipV="1">
            <a:off x="1984248" y="2396725"/>
            <a:ext cx="2386584" cy="2230136"/>
          </a:xfrm>
          <a:prstGeom prst="curvedConnector3">
            <a:avLst>
              <a:gd name="adj1" fmla="val 68391"/>
            </a:avLst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Connecteur : en arc 27">
            <a:extLst>
              <a:ext uri="{FF2B5EF4-FFF2-40B4-BE49-F238E27FC236}">
                <a16:creationId xmlns:a16="http://schemas.microsoft.com/office/drawing/2014/main" id="{9B484BB2-D18D-7A8A-968C-36AB8617A963}"/>
              </a:ext>
            </a:extLst>
          </p:cNvPr>
          <p:cNvCxnSpPr/>
          <p:nvPr/>
        </p:nvCxnSpPr>
        <p:spPr>
          <a:xfrm rot="10800000" flipV="1">
            <a:off x="3995928" y="2426616"/>
            <a:ext cx="3547873" cy="2291688"/>
          </a:xfrm>
          <a:prstGeom prst="curvedConnector3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Connecteur : en arc 29">
            <a:extLst>
              <a:ext uri="{FF2B5EF4-FFF2-40B4-BE49-F238E27FC236}">
                <a16:creationId xmlns:a16="http://schemas.microsoft.com/office/drawing/2014/main" id="{A6BFC236-4ABE-47E1-5A40-9A9D9643D610}"/>
              </a:ext>
            </a:extLst>
          </p:cNvPr>
          <p:cNvCxnSpPr>
            <a:cxnSpLocks/>
          </p:cNvCxnSpPr>
          <p:nvPr/>
        </p:nvCxnSpPr>
        <p:spPr>
          <a:xfrm rot="5400000">
            <a:off x="8698298" y="2750245"/>
            <a:ext cx="2217285" cy="1612391"/>
          </a:xfrm>
          <a:prstGeom prst="curvedConnector3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1" name="Ellipse 30">
            <a:extLst>
              <a:ext uri="{FF2B5EF4-FFF2-40B4-BE49-F238E27FC236}">
                <a16:creationId xmlns:a16="http://schemas.microsoft.com/office/drawing/2014/main" id="{2830878E-6D2E-3B56-743C-6AB72FA6A25F}"/>
              </a:ext>
            </a:extLst>
          </p:cNvPr>
          <p:cNvSpPr/>
          <p:nvPr/>
        </p:nvSpPr>
        <p:spPr>
          <a:xfrm>
            <a:off x="1856232" y="2109499"/>
            <a:ext cx="705616" cy="63423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7" name="Connecteur : en arc 36">
            <a:extLst>
              <a:ext uri="{FF2B5EF4-FFF2-40B4-BE49-F238E27FC236}">
                <a16:creationId xmlns:a16="http://schemas.microsoft.com/office/drawing/2014/main" id="{114513B8-7873-F74D-B7EC-6CECBA386AA4}"/>
              </a:ext>
            </a:extLst>
          </p:cNvPr>
          <p:cNvCxnSpPr>
            <a:cxnSpLocks/>
          </p:cNvCxnSpPr>
          <p:nvPr/>
        </p:nvCxnSpPr>
        <p:spPr>
          <a:xfrm>
            <a:off x="2436877" y="2365540"/>
            <a:ext cx="4601294" cy="2299543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7630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11" grpId="0"/>
      <p:bldP spid="13" grpId="0" animBg="1"/>
      <p:bldP spid="14" grpId="0"/>
      <p:bldP spid="15" grpId="0"/>
      <p:bldP spid="16" grpId="0"/>
      <p:bldP spid="17" grpId="0" animBg="1"/>
      <p:bldP spid="18" grpId="0" animBg="1"/>
      <p:bldP spid="23" grpId="0" animBg="1"/>
      <p:bldP spid="3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2921672" y="1009151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de l’élève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4029129" y="4259612"/>
            <a:ext cx="1207308" cy="19255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4090631" y="2347630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96109" y="4264113"/>
            <a:ext cx="593846" cy="570969"/>
          </a:xfrm>
          <a:prstGeom prst="rect">
            <a:avLst/>
          </a:prstGeom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C9C3D581-0BA9-E0A5-EB9D-7CEF96EEB9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981" y="2320810"/>
            <a:ext cx="1272102" cy="921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 9" descr="Une image contenant texte, Visage humain, affiche, Dessin animé&#10;&#10;Le contenu généré par l’IA peut être incorrect.">
            <a:extLst>
              <a:ext uri="{FF2B5EF4-FFF2-40B4-BE49-F238E27FC236}">
                <a16:creationId xmlns:a16="http://schemas.microsoft.com/office/drawing/2014/main" id="{77C1FC90-72B4-F4BF-18B0-0868BFFBA4E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82616" y="2320810"/>
            <a:ext cx="2329001" cy="3265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29EFCF-AFE8-B3C9-6C1E-8B0E3B4BE9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>
            <a:extLst>
              <a:ext uri="{FF2B5EF4-FFF2-40B4-BE49-F238E27FC236}">
                <a16:creationId xmlns:a16="http://schemas.microsoft.com/office/drawing/2014/main" id="{53BEB654-EA54-6215-1BFB-1E0D2F7524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1776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4033617B-D760-CFA3-E05F-233869AF4460}"/>
              </a:ext>
            </a:extLst>
          </p:cNvPr>
          <p:cNvSpPr txBox="1"/>
          <p:nvPr/>
        </p:nvSpPr>
        <p:spPr>
          <a:xfrm>
            <a:off x="624070" y="609353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explicite son raisonnement. Il ou elle peut recourir à l’alternance linguistique si nécessaire. 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peut utiliser le tableau. </a:t>
            </a: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6593490D-0D72-AF1D-C80D-46BA5E807EEC}"/>
              </a:ext>
            </a:extLst>
          </p:cNvPr>
          <p:cNvSpPr/>
          <p:nvPr/>
        </p:nvSpPr>
        <p:spPr>
          <a:xfrm>
            <a:off x="931024" y="219403"/>
            <a:ext cx="10307830" cy="4096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Deuxième étape : à partir de l’équation littérale, j’écris l’équation chimique de la réaction en remplaçant les noms des réactifs et des produits par leurs formules chimiques.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B0547F-6432-EBAE-E985-FD8DC27B9631}"/>
              </a:ext>
            </a:extLst>
          </p:cNvPr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3" name="Freeform 34880">
            <a:extLst>
              <a:ext uri="{FF2B5EF4-FFF2-40B4-BE49-F238E27FC236}">
                <a16:creationId xmlns:a16="http://schemas.microsoft.com/office/drawing/2014/main" id="{EDAB7560-E58C-CA8A-7DC0-BD78290D8ABF}"/>
              </a:ext>
            </a:extLst>
          </p:cNvPr>
          <p:cNvSpPr/>
          <p:nvPr/>
        </p:nvSpPr>
        <p:spPr>
          <a:xfrm>
            <a:off x="825855" y="1142030"/>
            <a:ext cx="10873618" cy="371530"/>
          </a:xfrm>
          <a:custGeom>
            <a:avLst/>
            <a:gdLst/>
            <a:ahLst/>
            <a:cxnLst/>
            <a:rect l="0" t="0" r="0" b="0"/>
            <a:pathLst>
              <a:path w="6128613" h="204470">
                <a:moveTo>
                  <a:pt x="0" y="0"/>
                </a:moveTo>
                <a:lnTo>
                  <a:pt x="0" y="204470"/>
                </a:lnTo>
                <a:lnTo>
                  <a:pt x="6092659" y="204470"/>
                </a:lnTo>
                <a:cubicBezTo>
                  <a:pt x="6112509" y="204470"/>
                  <a:pt x="6128613" y="175082"/>
                  <a:pt x="6128613" y="156845"/>
                </a:cubicBezTo>
                <a:lnTo>
                  <a:pt x="6128613" y="33045"/>
                </a:lnTo>
                <a:cubicBezTo>
                  <a:pt x="6128613" y="14795"/>
                  <a:pt x="6112509" y="0"/>
                  <a:pt x="6092659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FE9D6">
              <a:alpha val="100000"/>
            </a:srgb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4" name="Rectangle 35013">
            <a:extLst>
              <a:ext uri="{FF2B5EF4-FFF2-40B4-BE49-F238E27FC236}">
                <a16:creationId xmlns:a16="http://schemas.microsoft.com/office/drawing/2014/main" id="{524B6692-0E8C-55DC-624B-A262D1B4F17E}"/>
              </a:ext>
            </a:extLst>
          </p:cNvPr>
          <p:cNvSpPr/>
          <p:nvPr/>
        </p:nvSpPr>
        <p:spPr>
          <a:xfrm>
            <a:off x="843245" y="1143206"/>
            <a:ext cx="10873618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/>
            <a:r>
              <a:rPr lang="tr-TR" sz="2400" b="0" i="0" spc="0" baseline="0" dirty="0">
                <a:solidFill>
                  <a:srgbClr val="F5821F"/>
                </a:solidFill>
                <a:latin typeface="Calibri"/>
              </a:rPr>
              <a:t>2.</a:t>
            </a:r>
            <a:r>
              <a:rPr lang="tr-TR" sz="2400" b="0" i="0" spc="0" baseline="0" dirty="0">
                <a:solidFill>
                  <a:srgbClr val="231F20"/>
                </a:solidFill>
                <a:latin typeface="Calibri"/>
              </a:rPr>
              <a:t> Écrire l’équation modélisant la réaction chimique en utilisant les formules chimiques.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289DA18-FBBC-ECDC-9CF8-1807830E50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143" y="1615566"/>
            <a:ext cx="11647044" cy="166650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ECF635D-12B4-6B3D-0783-FA729217C838}"/>
              </a:ext>
            </a:extLst>
          </p:cNvPr>
          <p:cNvSpPr txBox="1"/>
          <p:nvPr/>
        </p:nvSpPr>
        <p:spPr>
          <a:xfrm>
            <a:off x="955544" y="3793571"/>
            <a:ext cx="1380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Propane</a:t>
            </a:r>
            <a:r>
              <a:rPr lang="fr-FR" sz="2400" dirty="0"/>
              <a:t>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CDCDA7C-4A41-9E33-7291-C9CBFEF078D5}"/>
              </a:ext>
            </a:extLst>
          </p:cNvPr>
          <p:cNvSpPr txBox="1"/>
          <p:nvPr/>
        </p:nvSpPr>
        <p:spPr>
          <a:xfrm>
            <a:off x="2634992" y="3839290"/>
            <a:ext cx="4602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+</a:t>
            </a:r>
            <a:r>
              <a:rPr lang="fr-FR" sz="2400" dirty="0"/>
              <a:t>       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06EB958-69A7-B770-19BB-3EE14272207E}"/>
              </a:ext>
            </a:extLst>
          </p:cNvPr>
          <p:cNvSpPr txBox="1"/>
          <p:nvPr/>
        </p:nvSpPr>
        <p:spPr>
          <a:xfrm>
            <a:off x="3095239" y="3839289"/>
            <a:ext cx="19385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Dioxygène</a:t>
            </a:r>
            <a:r>
              <a:rPr lang="fr-FR" sz="2400" dirty="0"/>
              <a:t>       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C9AD67A-5D6B-478F-BDAC-C62997735926}"/>
              </a:ext>
            </a:extLst>
          </p:cNvPr>
          <p:cNvSpPr txBox="1"/>
          <p:nvPr/>
        </p:nvSpPr>
        <p:spPr>
          <a:xfrm>
            <a:off x="4823454" y="3839289"/>
            <a:ext cx="19385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        </a:t>
            </a:r>
          </a:p>
        </p:txBody>
      </p:sp>
      <p:sp>
        <p:nvSpPr>
          <p:cNvPr id="12" name="Flèche : droite 11">
            <a:extLst>
              <a:ext uri="{FF2B5EF4-FFF2-40B4-BE49-F238E27FC236}">
                <a16:creationId xmlns:a16="http://schemas.microsoft.com/office/drawing/2014/main" id="{2B69D64C-D7E4-7A38-8B13-FE4B7BC4331B}"/>
              </a:ext>
            </a:extLst>
          </p:cNvPr>
          <p:cNvSpPr/>
          <p:nvPr/>
        </p:nvSpPr>
        <p:spPr>
          <a:xfrm>
            <a:off x="4953001" y="4054065"/>
            <a:ext cx="1481328" cy="61776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648EF3E-E086-581A-1428-1FAF121B8B83}"/>
              </a:ext>
            </a:extLst>
          </p:cNvPr>
          <p:cNvSpPr txBox="1"/>
          <p:nvPr/>
        </p:nvSpPr>
        <p:spPr>
          <a:xfrm>
            <a:off x="8415524" y="3854119"/>
            <a:ext cx="26913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Dioxyde de carbone</a:t>
            </a:r>
            <a:r>
              <a:rPr lang="fr-FR" sz="2400" dirty="0"/>
              <a:t>       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377BD54-9085-321E-5B0A-993546163074}"/>
              </a:ext>
            </a:extLst>
          </p:cNvPr>
          <p:cNvSpPr txBox="1"/>
          <p:nvPr/>
        </p:nvSpPr>
        <p:spPr>
          <a:xfrm>
            <a:off x="7772418" y="3882056"/>
            <a:ext cx="4602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+</a:t>
            </a:r>
            <a:r>
              <a:rPr lang="fr-FR" sz="2400" dirty="0"/>
              <a:t>        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586CC231-3EDB-0DD2-35F9-D296F9E0E401}"/>
              </a:ext>
            </a:extLst>
          </p:cNvPr>
          <p:cNvSpPr txBox="1"/>
          <p:nvPr/>
        </p:nvSpPr>
        <p:spPr>
          <a:xfrm>
            <a:off x="6621790" y="3815135"/>
            <a:ext cx="8339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Eau</a:t>
            </a:r>
            <a:r>
              <a:rPr lang="fr-FR" sz="2400" dirty="0"/>
              <a:t>        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6F8CAE49-30FF-37AD-A627-AC59A68DB925}"/>
              </a:ext>
            </a:extLst>
          </p:cNvPr>
          <p:cNvSpPr/>
          <p:nvPr/>
        </p:nvSpPr>
        <p:spPr>
          <a:xfrm>
            <a:off x="4830318" y="1683063"/>
            <a:ext cx="619506" cy="64154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475DA6EC-EC88-AD49-B12C-89A4ABFA1DB5}"/>
              </a:ext>
            </a:extLst>
          </p:cNvPr>
          <p:cNvSpPr/>
          <p:nvPr/>
        </p:nvSpPr>
        <p:spPr>
          <a:xfrm>
            <a:off x="7821170" y="1762493"/>
            <a:ext cx="519682" cy="48174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5D0CE3DC-9AD1-F31C-A776-41B5A59E2C50}"/>
              </a:ext>
            </a:extLst>
          </p:cNvPr>
          <p:cNvSpPr txBox="1"/>
          <p:nvPr/>
        </p:nvSpPr>
        <p:spPr>
          <a:xfrm>
            <a:off x="931024" y="4872657"/>
            <a:ext cx="1380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C</a:t>
            </a:r>
            <a:r>
              <a:rPr lang="fr-FR" sz="2400" b="1" baseline="-25000" dirty="0"/>
              <a:t>3</a:t>
            </a:r>
            <a:r>
              <a:rPr lang="fr-FR" sz="2400" b="1" dirty="0"/>
              <a:t>H</a:t>
            </a:r>
            <a:r>
              <a:rPr lang="fr-FR" sz="2400" b="1" baseline="-25000" dirty="0"/>
              <a:t>8</a:t>
            </a:r>
            <a:r>
              <a:rPr lang="fr-FR" sz="2400" b="1" dirty="0"/>
              <a:t> </a:t>
            </a:r>
            <a:r>
              <a:rPr lang="fr-FR" sz="2400" dirty="0"/>
              <a:t>        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048C589A-6CF2-7E55-9DD9-777B339B2235}"/>
              </a:ext>
            </a:extLst>
          </p:cNvPr>
          <p:cNvSpPr txBox="1"/>
          <p:nvPr/>
        </p:nvSpPr>
        <p:spPr>
          <a:xfrm>
            <a:off x="2631890" y="4986403"/>
            <a:ext cx="4602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+</a:t>
            </a:r>
            <a:r>
              <a:rPr lang="fr-FR" sz="2400" dirty="0"/>
              <a:t>        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0B2971A-0D89-9DEB-26B0-848B3A4203BF}"/>
              </a:ext>
            </a:extLst>
          </p:cNvPr>
          <p:cNvSpPr txBox="1"/>
          <p:nvPr/>
        </p:nvSpPr>
        <p:spPr>
          <a:xfrm>
            <a:off x="3403034" y="4977355"/>
            <a:ext cx="1380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O</a:t>
            </a:r>
            <a:r>
              <a:rPr lang="fr-FR" sz="2400" b="1" baseline="-25000" dirty="0"/>
              <a:t>2</a:t>
            </a:r>
            <a:r>
              <a:rPr lang="fr-FR" sz="2400" dirty="0"/>
              <a:t>        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5B8FFCD4-95CA-C2A3-531D-CEB2D0188123}"/>
              </a:ext>
            </a:extLst>
          </p:cNvPr>
          <p:cNvSpPr txBox="1"/>
          <p:nvPr/>
        </p:nvSpPr>
        <p:spPr>
          <a:xfrm>
            <a:off x="6775702" y="4962359"/>
            <a:ext cx="1380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H</a:t>
            </a:r>
            <a:r>
              <a:rPr lang="fr-FR" sz="2400" b="1" baseline="-25000" dirty="0"/>
              <a:t>2</a:t>
            </a:r>
            <a:r>
              <a:rPr lang="fr-FR" sz="2400" b="1" dirty="0"/>
              <a:t>O</a:t>
            </a:r>
            <a:endParaRPr lang="fr-FR" sz="2400" dirty="0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F3866374-A877-C0BC-53A8-480B442D3101}"/>
              </a:ext>
            </a:extLst>
          </p:cNvPr>
          <p:cNvSpPr txBox="1"/>
          <p:nvPr/>
        </p:nvSpPr>
        <p:spPr>
          <a:xfrm>
            <a:off x="9099865" y="5025996"/>
            <a:ext cx="1380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CO</a:t>
            </a:r>
            <a:r>
              <a:rPr lang="fr-FR" sz="2400" b="1" baseline="-25000" dirty="0"/>
              <a:t>2</a:t>
            </a:r>
            <a:r>
              <a:rPr lang="fr-FR" sz="2400" dirty="0"/>
              <a:t>        </a:t>
            </a:r>
          </a:p>
        </p:txBody>
      </p:sp>
      <p:sp>
        <p:nvSpPr>
          <p:cNvPr id="32" name="Flèche : droite 31">
            <a:extLst>
              <a:ext uri="{FF2B5EF4-FFF2-40B4-BE49-F238E27FC236}">
                <a16:creationId xmlns:a16="http://schemas.microsoft.com/office/drawing/2014/main" id="{17A3351C-D35A-BAA3-BE4B-0CD35F3B03B1}"/>
              </a:ext>
            </a:extLst>
          </p:cNvPr>
          <p:cNvSpPr/>
          <p:nvPr/>
        </p:nvSpPr>
        <p:spPr>
          <a:xfrm>
            <a:off x="4904233" y="5195053"/>
            <a:ext cx="1481328" cy="61776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Ellipse 43">
            <a:extLst>
              <a:ext uri="{FF2B5EF4-FFF2-40B4-BE49-F238E27FC236}">
                <a16:creationId xmlns:a16="http://schemas.microsoft.com/office/drawing/2014/main" id="{C81496EE-E345-89D7-25A1-E4084441573C}"/>
              </a:ext>
            </a:extLst>
          </p:cNvPr>
          <p:cNvSpPr/>
          <p:nvPr/>
        </p:nvSpPr>
        <p:spPr>
          <a:xfrm>
            <a:off x="547881" y="2013756"/>
            <a:ext cx="619507" cy="57604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Ellipse 45">
            <a:extLst>
              <a:ext uri="{FF2B5EF4-FFF2-40B4-BE49-F238E27FC236}">
                <a16:creationId xmlns:a16="http://schemas.microsoft.com/office/drawing/2014/main" id="{61135069-971F-5E53-F2BD-7064C749FBE6}"/>
              </a:ext>
            </a:extLst>
          </p:cNvPr>
          <p:cNvSpPr/>
          <p:nvPr/>
        </p:nvSpPr>
        <p:spPr>
          <a:xfrm>
            <a:off x="2312544" y="1993423"/>
            <a:ext cx="619507" cy="57604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BE58F0CD-705B-808F-7831-95E8D67B3A51}"/>
              </a:ext>
            </a:extLst>
          </p:cNvPr>
          <p:cNvSpPr txBox="1"/>
          <p:nvPr/>
        </p:nvSpPr>
        <p:spPr>
          <a:xfrm>
            <a:off x="7743443" y="4943703"/>
            <a:ext cx="4602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+</a:t>
            </a:r>
            <a:r>
              <a:rPr lang="fr-FR" sz="2400" dirty="0"/>
              <a:t>        </a:t>
            </a:r>
          </a:p>
        </p:txBody>
      </p:sp>
      <p:cxnSp>
        <p:nvCxnSpPr>
          <p:cNvPr id="50" name="Connecteur droit avec flèche 49">
            <a:extLst>
              <a:ext uri="{FF2B5EF4-FFF2-40B4-BE49-F238E27FC236}">
                <a16:creationId xmlns:a16="http://schemas.microsoft.com/office/drawing/2014/main" id="{72E64B49-381D-12EB-2063-074392D0D4BD}"/>
              </a:ext>
            </a:extLst>
          </p:cNvPr>
          <p:cNvCxnSpPr/>
          <p:nvPr/>
        </p:nvCxnSpPr>
        <p:spPr>
          <a:xfrm>
            <a:off x="1362456" y="4300954"/>
            <a:ext cx="0" cy="57170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1" name="Connecteur droit avec flèche 50">
            <a:extLst>
              <a:ext uri="{FF2B5EF4-FFF2-40B4-BE49-F238E27FC236}">
                <a16:creationId xmlns:a16="http://schemas.microsoft.com/office/drawing/2014/main" id="{ABD4F02A-7E63-CDE5-06D5-5213405808AE}"/>
              </a:ext>
            </a:extLst>
          </p:cNvPr>
          <p:cNvCxnSpPr/>
          <p:nvPr/>
        </p:nvCxnSpPr>
        <p:spPr>
          <a:xfrm>
            <a:off x="9479280" y="4276800"/>
            <a:ext cx="0" cy="57170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2" name="Connecteur droit avec flèche 51">
            <a:extLst>
              <a:ext uri="{FF2B5EF4-FFF2-40B4-BE49-F238E27FC236}">
                <a16:creationId xmlns:a16="http://schemas.microsoft.com/office/drawing/2014/main" id="{094BF74F-614B-A494-A519-C83B6A804141}"/>
              </a:ext>
            </a:extLst>
          </p:cNvPr>
          <p:cNvCxnSpPr/>
          <p:nvPr/>
        </p:nvCxnSpPr>
        <p:spPr>
          <a:xfrm>
            <a:off x="6979920" y="4249364"/>
            <a:ext cx="0" cy="57170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3" name="Connecteur droit avec flèche 52">
            <a:extLst>
              <a:ext uri="{FF2B5EF4-FFF2-40B4-BE49-F238E27FC236}">
                <a16:creationId xmlns:a16="http://schemas.microsoft.com/office/drawing/2014/main" id="{19368C4E-82AD-D0A6-7C47-F86F6DD72575}"/>
              </a:ext>
            </a:extLst>
          </p:cNvPr>
          <p:cNvCxnSpPr/>
          <p:nvPr/>
        </p:nvCxnSpPr>
        <p:spPr>
          <a:xfrm>
            <a:off x="3694176" y="4255236"/>
            <a:ext cx="0" cy="57170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4620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11" grpId="0"/>
      <p:bldP spid="12" grpId="0" animBg="1"/>
      <p:bldP spid="13" grpId="0"/>
      <p:bldP spid="14" grpId="0"/>
      <p:bldP spid="15" grpId="0"/>
      <p:bldP spid="16" grpId="0" animBg="1"/>
      <p:bldP spid="17" grpId="0" animBg="1"/>
      <p:bldP spid="24" grpId="0"/>
      <p:bldP spid="26" grpId="0"/>
      <p:bldP spid="27" grpId="0"/>
      <p:bldP spid="28" grpId="0"/>
      <p:bldP spid="29" grpId="0"/>
      <p:bldP spid="32" grpId="0" animBg="1"/>
      <p:bldP spid="44" grpId="0" animBg="1"/>
      <p:bldP spid="46" grpId="0" animBg="1"/>
      <p:bldP spid="4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B5DFA-F68E-2D52-7EB2-73E934F40D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>
            <a:extLst>
              <a:ext uri="{FF2B5EF4-FFF2-40B4-BE49-F238E27FC236}">
                <a16:creationId xmlns:a16="http://schemas.microsoft.com/office/drawing/2014/main" id="{2CD966C5-0422-73AF-3B90-1AFB2B48E7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1776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2589E1DB-F0BD-F4AA-54F3-16EADB723565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explicite son raisonnement. Il ou elle peut recourir à l’alternance linguistique si nécessaire. 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peut utiliser le tableau.</a:t>
            </a: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3BAC4E83-F6B4-7247-EB19-87A21ACEA988}"/>
              </a:ext>
            </a:extLst>
          </p:cNvPr>
          <p:cNvSpPr/>
          <p:nvPr/>
        </p:nvSpPr>
        <p:spPr>
          <a:xfrm>
            <a:off x="909070" y="249705"/>
            <a:ext cx="10307830" cy="4096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Troisième étape: Je vais appliquer la conservation des atomes en genre(type) et en nombre lors d’une réaction chimique pour équilibrer l’équation précédente. Je commence par l’atome d’hydrogène par exemple.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E4B8F21-1295-42A8-767C-6F7D05F8EE55}"/>
              </a:ext>
            </a:extLst>
          </p:cNvPr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3" name="Freeform 34881">
            <a:extLst>
              <a:ext uri="{FF2B5EF4-FFF2-40B4-BE49-F238E27FC236}">
                <a16:creationId xmlns:a16="http://schemas.microsoft.com/office/drawing/2014/main" id="{9F364176-40B4-B89D-8D28-72CE541AD6FA}"/>
              </a:ext>
            </a:extLst>
          </p:cNvPr>
          <p:cNvSpPr/>
          <p:nvPr/>
        </p:nvSpPr>
        <p:spPr>
          <a:xfrm>
            <a:off x="365760" y="1203947"/>
            <a:ext cx="11496376" cy="304800"/>
          </a:xfrm>
          <a:custGeom>
            <a:avLst/>
            <a:gdLst/>
            <a:ahLst/>
            <a:cxnLst/>
            <a:rect l="0" t="0" r="0" b="0"/>
            <a:pathLst>
              <a:path w="6128613" h="204470">
                <a:moveTo>
                  <a:pt x="0" y="0"/>
                </a:moveTo>
                <a:lnTo>
                  <a:pt x="0" y="204470"/>
                </a:lnTo>
                <a:lnTo>
                  <a:pt x="6092659" y="204470"/>
                </a:lnTo>
                <a:cubicBezTo>
                  <a:pt x="6112509" y="204470"/>
                  <a:pt x="6128613" y="175082"/>
                  <a:pt x="6128613" y="156845"/>
                </a:cubicBezTo>
                <a:lnTo>
                  <a:pt x="6128613" y="33045"/>
                </a:lnTo>
                <a:cubicBezTo>
                  <a:pt x="6128613" y="14795"/>
                  <a:pt x="6112509" y="0"/>
                  <a:pt x="6092659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FE9D6">
              <a:alpha val="100000"/>
            </a:srgb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4" name="Rectangle 35014">
            <a:extLst>
              <a:ext uri="{FF2B5EF4-FFF2-40B4-BE49-F238E27FC236}">
                <a16:creationId xmlns:a16="http://schemas.microsoft.com/office/drawing/2014/main" id="{C0FA5621-A1EC-45B2-A0F9-6543B4D0806B}"/>
              </a:ext>
            </a:extLst>
          </p:cNvPr>
          <p:cNvSpPr/>
          <p:nvPr/>
        </p:nvSpPr>
        <p:spPr>
          <a:xfrm>
            <a:off x="365760" y="1148566"/>
            <a:ext cx="11598303" cy="36933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tr-TR" sz="2400" b="0" i="0" spc="0" baseline="0" dirty="0">
                <a:solidFill>
                  <a:srgbClr val="F5821F"/>
                </a:solidFill>
                <a:latin typeface="Calibri"/>
              </a:rPr>
              <a:t>3.</a:t>
            </a:r>
            <a:r>
              <a:rPr lang="tr-TR" sz="2400" b="0" i="0" spc="0" baseline="0" dirty="0">
                <a:solidFill>
                  <a:srgbClr val="231F20"/>
                </a:solidFill>
                <a:latin typeface="Calibri"/>
              </a:rPr>
              <a:t> Écrire l’équation équilibrée modélisant la conservation des atomes en genre et en nombre.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7D01074-CDFA-124D-ED82-4E54A2D6A10E}"/>
              </a:ext>
            </a:extLst>
          </p:cNvPr>
          <p:cNvSpPr txBox="1"/>
          <p:nvPr/>
        </p:nvSpPr>
        <p:spPr>
          <a:xfrm>
            <a:off x="1390949" y="2732961"/>
            <a:ext cx="1380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C</a:t>
            </a:r>
            <a:r>
              <a:rPr lang="fr-FR" sz="2400" b="1" baseline="-25000" dirty="0"/>
              <a:t>3</a:t>
            </a:r>
            <a:r>
              <a:rPr lang="fr-FR" sz="2400" b="1" dirty="0"/>
              <a:t>H</a:t>
            </a:r>
            <a:r>
              <a:rPr lang="fr-FR" sz="2400" b="1" baseline="-25000" dirty="0"/>
              <a:t>8</a:t>
            </a:r>
            <a:r>
              <a:rPr lang="fr-FR" sz="2400" b="1" dirty="0"/>
              <a:t> </a:t>
            </a:r>
            <a:r>
              <a:rPr lang="fr-FR" sz="2400" dirty="0"/>
              <a:t>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A5703A4-0F1A-8628-C0AA-77A7AD5A99D9}"/>
              </a:ext>
            </a:extLst>
          </p:cNvPr>
          <p:cNvSpPr txBox="1"/>
          <p:nvPr/>
        </p:nvSpPr>
        <p:spPr>
          <a:xfrm>
            <a:off x="3091815" y="2846707"/>
            <a:ext cx="4602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+</a:t>
            </a:r>
            <a:r>
              <a:rPr lang="fr-FR" sz="2400" dirty="0"/>
              <a:t>       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9CF100A-2439-AC0D-D594-14B037358D6C}"/>
              </a:ext>
            </a:extLst>
          </p:cNvPr>
          <p:cNvSpPr txBox="1"/>
          <p:nvPr/>
        </p:nvSpPr>
        <p:spPr>
          <a:xfrm>
            <a:off x="3862959" y="2837659"/>
            <a:ext cx="1380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O</a:t>
            </a:r>
            <a:r>
              <a:rPr lang="fr-FR" sz="2400" b="1" baseline="-25000" dirty="0"/>
              <a:t>2</a:t>
            </a:r>
            <a:r>
              <a:rPr lang="fr-FR" sz="2400" dirty="0"/>
              <a:t>       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C807C9B-F198-23B0-7148-BCA392A796B0}"/>
              </a:ext>
            </a:extLst>
          </p:cNvPr>
          <p:cNvSpPr txBox="1"/>
          <p:nvPr/>
        </p:nvSpPr>
        <p:spPr>
          <a:xfrm>
            <a:off x="7235627" y="2822663"/>
            <a:ext cx="1380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H</a:t>
            </a:r>
            <a:r>
              <a:rPr lang="fr-FR" sz="2400" b="1" baseline="-25000" dirty="0"/>
              <a:t>2</a:t>
            </a:r>
            <a:r>
              <a:rPr lang="fr-FR" sz="2400" b="1" dirty="0"/>
              <a:t>O</a:t>
            </a:r>
            <a:endParaRPr lang="fr-FR" sz="2400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76AF07-07D3-BE30-889C-FC5A444D8582}"/>
              </a:ext>
            </a:extLst>
          </p:cNvPr>
          <p:cNvSpPr txBox="1"/>
          <p:nvPr/>
        </p:nvSpPr>
        <p:spPr>
          <a:xfrm>
            <a:off x="9559790" y="2886300"/>
            <a:ext cx="1380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CO</a:t>
            </a:r>
            <a:r>
              <a:rPr lang="fr-FR" sz="2400" b="1" baseline="-25000" dirty="0"/>
              <a:t>2</a:t>
            </a:r>
            <a:r>
              <a:rPr lang="fr-FR" sz="2400" dirty="0"/>
              <a:t>        </a:t>
            </a:r>
          </a:p>
        </p:txBody>
      </p:sp>
      <p:sp>
        <p:nvSpPr>
          <p:cNvPr id="13" name="Flèche : droite 12">
            <a:extLst>
              <a:ext uri="{FF2B5EF4-FFF2-40B4-BE49-F238E27FC236}">
                <a16:creationId xmlns:a16="http://schemas.microsoft.com/office/drawing/2014/main" id="{52BBC9CE-ACEA-C88E-17D2-A9926804E45F}"/>
              </a:ext>
            </a:extLst>
          </p:cNvPr>
          <p:cNvSpPr/>
          <p:nvPr/>
        </p:nvSpPr>
        <p:spPr>
          <a:xfrm>
            <a:off x="5364158" y="3055357"/>
            <a:ext cx="1481328" cy="61776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8F67EA19-15A5-1948-A5B6-A4C5A92C0A9B}"/>
              </a:ext>
            </a:extLst>
          </p:cNvPr>
          <p:cNvSpPr txBox="1"/>
          <p:nvPr/>
        </p:nvSpPr>
        <p:spPr>
          <a:xfrm>
            <a:off x="8203368" y="2804007"/>
            <a:ext cx="4602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+</a:t>
            </a:r>
            <a:r>
              <a:rPr lang="fr-FR" sz="2400" dirty="0"/>
              <a:t>        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4D90770E-E890-4E46-2121-6A2978557E20}"/>
              </a:ext>
            </a:extLst>
          </p:cNvPr>
          <p:cNvSpPr txBox="1"/>
          <p:nvPr/>
        </p:nvSpPr>
        <p:spPr>
          <a:xfrm>
            <a:off x="548640" y="1930120"/>
            <a:ext cx="5547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40C0"/>
                </a:solidFill>
              </a:rPr>
              <a:t>Conservation des atomes d’hydrogène:</a:t>
            </a:r>
            <a:endParaRPr lang="fr-FR" sz="2400" dirty="0">
              <a:solidFill>
                <a:srgbClr val="0040C0"/>
              </a:solidFill>
            </a:endParaRP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BE95517F-7FE3-682A-64B0-E23CFEA3C045}"/>
              </a:ext>
            </a:extLst>
          </p:cNvPr>
          <p:cNvSpPr/>
          <p:nvPr/>
        </p:nvSpPr>
        <p:spPr>
          <a:xfrm>
            <a:off x="1755185" y="2916023"/>
            <a:ext cx="460247" cy="37550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7748CCE6-4BA9-9F7E-854F-7C45CDFDCBF6}"/>
              </a:ext>
            </a:extLst>
          </p:cNvPr>
          <p:cNvSpPr/>
          <p:nvPr/>
        </p:nvSpPr>
        <p:spPr>
          <a:xfrm>
            <a:off x="7314933" y="3040527"/>
            <a:ext cx="460247" cy="37550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040C419-DFE1-7AC0-ACC6-B52245BD841F}"/>
              </a:ext>
            </a:extLst>
          </p:cNvPr>
          <p:cNvSpPr txBox="1"/>
          <p:nvPr/>
        </p:nvSpPr>
        <p:spPr>
          <a:xfrm>
            <a:off x="1390949" y="3776472"/>
            <a:ext cx="9773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8 H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26563CC-7CD2-04FD-AFD2-544443731AED}"/>
              </a:ext>
            </a:extLst>
          </p:cNvPr>
          <p:cNvSpPr txBox="1"/>
          <p:nvPr/>
        </p:nvSpPr>
        <p:spPr>
          <a:xfrm>
            <a:off x="7226021" y="3659096"/>
            <a:ext cx="9773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2 H</a:t>
            </a:r>
          </a:p>
        </p:txBody>
      </p:sp>
      <p:sp>
        <p:nvSpPr>
          <p:cNvPr id="20" name="Flèche : bas 19">
            <a:extLst>
              <a:ext uri="{FF2B5EF4-FFF2-40B4-BE49-F238E27FC236}">
                <a16:creationId xmlns:a16="http://schemas.microsoft.com/office/drawing/2014/main" id="{0D98C45C-56A4-3DD9-ECBC-FB948894AAF3}"/>
              </a:ext>
            </a:extLst>
          </p:cNvPr>
          <p:cNvSpPr/>
          <p:nvPr/>
        </p:nvSpPr>
        <p:spPr>
          <a:xfrm>
            <a:off x="4224147" y="4426591"/>
            <a:ext cx="658368" cy="32227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F29DD5F-9D1B-FC36-042D-3C83F89860C3}"/>
              </a:ext>
            </a:extLst>
          </p:cNvPr>
          <p:cNvSpPr txBox="1"/>
          <p:nvPr/>
        </p:nvSpPr>
        <p:spPr>
          <a:xfrm>
            <a:off x="1232452" y="4874159"/>
            <a:ext cx="1380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C</a:t>
            </a:r>
            <a:r>
              <a:rPr lang="fr-FR" sz="2400" b="1" baseline="-25000" dirty="0"/>
              <a:t>3</a:t>
            </a:r>
            <a:r>
              <a:rPr lang="fr-FR" sz="2400" b="1" dirty="0"/>
              <a:t>H</a:t>
            </a:r>
            <a:r>
              <a:rPr lang="fr-FR" sz="2400" b="1" baseline="-25000" dirty="0"/>
              <a:t>8</a:t>
            </a:r>
            <a:r>
              <a:rPr lang="fr-FR" sz="2400" b="1" dirty="0"/>
              <a:t> </a:t>
            </a:r>
            <a:r>
              <a:rPr lang="fr-FR" sz="2400" dirty="0"/>
              <a:t>        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D43547BF-CD36-4CC9-97F1-C41565ACFBD7}"/>
              </a:ext>
            </a:extLst>
          </p:cNvPr>
          <p:cNvSpPr txBox="1"/>
          <p:nvPr/>
        </p:nvSpPr>
        <p:spPr>
          <a:xfrm>
            <a:off x="2933318" y="4987905"/>
            <a:ext cx="4602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+</a:t>
            </a:r>
            <a:r>
              <a:rPr lang="fr-FR" sz="2400" dirty="0"/>
              <a:t>        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D6EAFFBA-249E-0B21-1B8C-C3FD29DF2668}"/>
              </a:ext>
            </a:extLst>
          </p:cNvPr>
          <p:cNvSpPr txBox="1"/>
          <p:nvPr/>
        </p:nvSpPr>
        <p:spPr>
          <a:xfrm>
            <a:off x="3704462" y="4978857"/>
            <a:ext cx="1380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O</a:t>
            </a:r>
            <a:r>
              <a:rPr lang="fr-FR" sz="2400" b="1" baseline="-25000" dirty="0"/>
              <a:t>2</a:t>
            </a:r>
            <a:r>
              <a:rPr lang="fr-FR" sz="2400" dirty="0"/>
              <a:t>        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CBAE87F1-47E4-846B-3CB7-BD193883577B}"/>
              </a:ext>
            </a:extLst>
          </p:cNvPr>
          <p:cNvSpPr txBox="1"/>
          <p:nvPr/>
        </p:nvSpPr>
        <p:spPr>
          <a:xfrm>
            <a:off x="7207379" y="4963861"/>
            <a:ext cx="1380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H</a:t>
            </a:r>
            <a:r>
              <a:rPr lang="fr-FR" sz="2400" b="1" baseline="-25000" dirty="0"/>
              <a:t>2</a:t>
            </a:r>
            <a:r>
              <a:rPr lang="fr-FR" sz="2400" b="1" dirty="0"/>
              <a:t>O</a:t>
            </a:r>
            <a:endParaRPr lang="fr-FR" sz="2400" dirty="0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F74E207F-0D14-0C73-5609-5F3217E69993}"/>
              </a:ext>
            </a:extLst>
          </p:cNvPr>
          <p:cNvSpPr txBox="1"/>
          <p:nvPr/>
        </p:nvSpPr>
        <p:spPr>
          <a:xfrm>
            <a:off x="9401293" y="5027498"/>
            <a:ext cx="1380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CO</a:t>
            </a:r>
            <a:r>
              <a:rPr lang="fr-FR" sz="2400" b="1" baseline="-25000" dirty="0"/>
              <a:t>2</a:t>
            </a:r>
            <a:r>
              <a:rPr lang="fr-FR" sz="2400" dirty="0"/>
              <a:t>        </a:t>
            </a:r>
          </a:p>
        </p:txBody>
      </p:sp>
      <p:sp>
        <p:nvSpPr>
          <p:cNvPr id="26" name="Flèche : droite 25">
            <a:extLst>
              <a:ext uri="{FF2B5EF4-FFF2-40B4-BE49-F238E27FC236}">
                <a16:creationId xmlns:a16="http://schemas.microsoft.com/office/drawing/2014/main" id="{0BD5F28F-97EB-3B9C-5FCE-6E12BB76BF19}"/>
              </a:ext>
            </a:extLst>
          </p:cNvPr>
          <p:cNvSpPr/>
          <p:nvPr/>
        </p:nvSpPr>
        <p:spPr>
          <a:xfrm>
            <a:off x="5416621" y="5196554"/>
            <a:ext cx="1481328" cy="61776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FE337ED-64E6-81A9-9A78-6C67EDBF6BCC}"/>
              </a:ext>
            </a:extLst>
          </p:cNvPr>
          <p:cNvSpPr txBox="1"/>
          <p:nvPr/>
        </p:nvSpPr>
        <p:spPr>
          <a:xfrm>
            <a:off x="8044871" y="4945205"/>
            <a:ext cx="4602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+</a:t>
            </a:r>
            <a:r>
              <a:rPr lang="fr-FR" sz="2400" dirty="0"/>
              <a:t>        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1A2F5D67-0E73-27C6-7D8A-E9B7CBA628C1}"/>
              </a:ext>
            </a:extLst>
          </p:cNvPr>
          <p:cNvSpPr txBox="1"/>
          <p:nvPr/>
        </p:nvSpPr>
        <p:spPr>
          <a:xfrm>
            <a:off x="7005503" y="4946100"/>
            <a:ext cx="4602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40C0"/>
                </a:solidFill>
              </a:rPr>
              <a:t>4</a:t>
            </a:r>
            <a:r>
              <a:rPr lang="fr-FR" sz="2400" dirty="0"/>
              <a:t>        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04E96719-180C-99A3-118D-00004C50ED98}"/>
              </a:ext>
            </a:extLst>
          </p:cNvPr>
          <p:cNvSpPr txBox="1"/>
          <p:nvPr/>
        </p:nvSpPr>
        <p:spPr>
          <a:xfrm>
            <a:off x="1232452" y="5680979"/>
            <a:ext cx="9773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8 H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6647B7C0-73A2-B072-51A9-149A7998628A}"/>
              </a:ext>
            </a:extLst>
          </p:cNvPr>
          <p:cNvSpPr txBox="1"/>
          <p:nvPr/>
        </p:nvSpPr>
        <p:spPr>
          <a:xfrm>
            <a:off x="7207379" y="5769649"/>
            <a:ext cx="17838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 =</a:t>
            </a:r>
            <a:r>
              <a:rPr lang="fr-FR" sz="2400" b="1" dirty="0">
                <a:solidFill>
                  <a:srgbClr val="FF0000"/>
                </a:solidFill>
              </a:rPr>
              <a:t>8 H</a:t>
            </a:r>
          </a:p>
        </p:txBody>
      </p:sp>
      <p:sp>
        <p:nvSpPr>
          <p:cNvPr id="33" name="Accolade fermante 32">
            <a:extLst>
              <a:ext uri="{FF2B5EF4-FFF2-40B4-BE49-F238E27FC236}">
                <a16:creationId xmlns:a16="http://schemas.microsoft.com/office/drawing/2014/main" id="{2B96FD82-CF5A-D274-4945-B2B46304C610}"/>
              </a:ext>
            </a:extLst>
          </p:cNvPr>
          <p:cNvSpPr/>
          <p:nvPr/>
        </p:nvSpPr>
        <p:spPr>
          <a:xfrm rot="5400000">
            <a:off x="4283583" y="905703"/>
            <a:ext cx="539496" cy="6502280"/>
          </a:xfrm>
          <a:prstGeom prst="rightBrace">
            <a:avLst>
              <a:gd name="adj1" fmla="val 20197"/>
              <a:gd name="adj2" fmla="val 50000"/>
            </a:avLst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5" name="Connecteur droit avec flèche 34">
            <a:extLst>
              <a:ext uri="{FF2B5EF4-FFF2-40B4-BE49-F238E27FC236}">
                <a16:creationId xmlns:a16="http://schemas.microsoft.com/office/drawing/2014/main" id="{194D7DC5-FD4C-393A-5E7B-9BC47446F007}"/>
              </a:ext>
            </a:extLst>
          </p:cNvPr>
          <p:cNvCxnSpPr/>
          <p:nvPr/>
        </p:nvCxnSpPr>
        <p:spPr>
          <a:xfrm flipV="1">
            <a:off x="7005503" y="5258330"/>
            <a:ext cx="201876" cy="36326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avec flèche 35">
            <a:extLst>
              <a:ext uri="{FF2B5EF4-FFF2-40B4-BE49-F238E27FC236}">
                <a16:creationId xmlns:a16="http://schemas.microsoft.com/office/drawing/2014/main" id="{855583C7-AAD1-5088-4C5D-5526559545F0}"/>
              </a:ext>
            </a:extLst>
          </p:cNvPr>
          <p:cNvCxnSpPr>
            <a:cxnSpLocks/>
          </p:cNvCxnSpPr>
          <p:nvPr/>
        </p:nvCxnSpPr>
        <p:spPr>
          <a:xfrm flipV="1">
            <a:off x="7314933" y="5346166"/>
            <a:ext cx="192320" cy="36326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ZoneTexte 37">
            <a:extLst>
              <a:ext uri="{FF2B5EF4-FFF2-40B4-BE49-F238E27FC236}">
                <a16:creationId xmlns:a16="http://schemas.microsoft.com/office/drawing/2014/main" id="{B8F1791C-68B2-8903-B2D5-FC949056053A}"/>
              </a:ext>
            </a:extLst>
          </p:cNvPr>
          <p:cNvSpPr txBox="1"/>
          <p:nvPr/>
        </p:nvSpPr>
        <p:spPr>
          <a:xfrm>
            <a:off x="6655315" y="5797460"/>
            <a:ext cx="3711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4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83EA94CD-BEFD-2EF5-30F5-939A32D04088}"/>
              </a:ext>
            </a:extLst>
          </p:cNvPr>
          <p:cNvSpPr txBox="1"/>
          <p:nvPr/>
        </p:nvSpPr>
        <p:spPr>
          <a:xfrm>
            <a:off x="6845486" y="5769965"/>
            <a:ext cx="3711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𝗑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11F29496-2F84-1BAC-9D97-322B3F8E1CE9}"/>
              </a:ext>
            </a:extLst>
          </p:cNvPr>
          <p:cNvSpPr txBox="1"/>
          <p:nvPr/>
        </p:nvSpPr>
        <p:spPr>
          <a:xfrm>
            <a:off x="7050067" y="5770484"/>
            <a:ext cx="3711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2</a:t>
            </a:r>
            <a:endParaRPr lang="fr-F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1598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11" grpId="0"/>
      <p:bldP spid="12" grpId="0"/>
      <p:bldP spid="13" grpId="0" animBg="1"/>
      <p:bldP spid="14" grpId="0"/>
      <p:bldP spid="15" grpId="0"/>
      <p:bldP spid="16" grpId="0" animBg="1"/>
      <p:bldP spid="17" grpId="0" animBg="1"/>
      <p:bldP spid="18" grpId="0"/>
      <p:bldP spid="19" grpId="0"/>
      <p:bldP spid="20" grpId="0" animBg="1"/>
      <p:bldP spid="21" grpId="0"/>
      <p:bldP spid="22" grpId="0"/>
      <p:bldP spid="23" grpId="0"/>
      <p:bldP spid="24" grpId="0"/>
      <p:bldP spid="25" grpId="0"/>
      <p:bldP spid="26" grpId="0" animBg="1"/>
      <p:bldP spid="27" grpId="0"/>
      <p:bldP spid="30" grpId="0"/>
      <p:bldP spid="31" grpId="0"/>
      <p:bldP spid="32" grpId="0"/>
      <p:bldP spid="33" grpId="0" animBg="1"/>
      <p:bldP spid="38" grpId="0"/>
      <p:bldP spid="39" grpId="0"/>
      <p:bldP spid="4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0A8506-49EC-A1F4-A44E-0D6786CADF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_A_02">
            <a:extLst>
              <a:ext uri="{FF2B5EF4-FFF2-40B4-BE49-F238E27FC236}">
                <a16:creationId xmlns:a16="http://schemas.microsoft.com/office/drawing/2014/main" id="{F5498C77-D73E-04A5-BA66-89F3A94B5728}"/>
              </a:ext>
            </a:extLst>
          </p:cNvPr>
          <p:cNvSpPr txBox="1"/>
          <p:nvPr/>
        </p:nvSpPr>
        <p:spPr>
          <a:xfrm>
            <a:off x="447937" y="61776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explicite son raisonnement. Il ou elle peut recourir à l’alternance linguistique si nécessaire. 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peut utiliser le tableau </a:t>
            </a:r>
          </a:p>
        </p:txBody>
      </p:sp>
      <p:sp>
        <p:nvSpPr>
          <p:cNvPr id="28" name="Rectangle 27"/>
          <p:cNvSpPr/>
          <p:nvPr/>
        </p:nvSpPr>
        <p:spPr>
          <a:xfrm>
            <a:off x="833261" y="249870"/>
            <a:ext cx="10307830" cy="4096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Je continue l’équilibrage de l’équation en appliquant la conservation des atomes de carbone. Il faut ajuster les coefficients stœchiométriques.</a:t>
            </a:r>
          </a:p>
        </p:txBody>
      </p:sp>
      <p:pic>
        <p:nvPicPr>
          <p:cNvPr id="12" name="Image 9">
            <a:extLst>
              <a:ext uri="{FF2B5EF4-FFF2-40B4-BE49-F238E27FC236}">
                <a16:creationId xmlns:a16="http://schemas.microsoft.com/office/drawing/2014/main" id="{9EE8D2DB-9417-C8F4-CAA2-51B5B15C49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17768"/>
            <a:ext cx="583170" cy="58317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75E7B248-32F3-59FA-9FA6-AA02F8C69B47}"/>
              </a:ext>
            </a:extLst>
          </p:cNvPr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3" name="Freeform 34881">
            <a:extLst>
              <a:ext uri="{FF2B5EF4-FFF2-40B4-BE49-F238E27FC236}">
                <a16:creationId xmlns:a16="http://schemas.microsoft.com/office/drawing/2014/main" id="{348DB486-BEE6-C1CB-F543-2231348B7DF6}"/>
              </a:ext>
            </a:extLst>
          </p:cNvPr>
          <p:cNvSpPr/>
          <p:nvPr/>
        </p:nvSpPr>
        <p:spPr>
          <a:xfrm>
            <a:off x="365760" y="1203947"/>
            <a:ext cx="11496376" cy="304800"/>
          </a:xfrm>
          <a:custGeom>
            <a:avLst/>
            <a:gdLst/>
            <a:ahLst/>
            <a:cxnLst/>
            <a:rect l="0" t="0" r="0" b="0"/>
            <a:pathLst>
              <a:path w="6128613" h="204470">
                <a:moveTo>
                  <a:pt x="0" y="0"/>
                </a:moveTo>
                <a:lnTo>
                  <a:pt x="0" y="204470"/>
                </a:lnTo>
                <a:lnTo>
                  <a:pt x="6092659" y="204470"/>
                </a:lnTo>
                <a:cubicBezTo>
                  <a:pt x="6112509" y="204470"/>
                  <a:pt x="6128613" y="175082"/>
                  <a:pt x="6128613" y="156845"/>
                </a:cubicBezTo>
                <a:lnTo>
                  <a:pt x="6128613" y="33045"/>
                </a:lnTo>
                <a:cubicBezTo>
                  <a:pt x="6128613" y="14795"/>
                  <a:pt x="6112509" y="0"/>
                  <a:pt x="6092659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FE9D6">
              <a:alpha val="100000"/>
            </a:srgb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4" name="Rectangle 35014">
            <a:extLst>
              <a:ext uri="{FF2B5EF4-FFF2-40B4-BE49-F238E27FC236}">
                <a16:creationId xmlns:a16="http://schemas.microsoft.com/office/drawing/2014/main" id="{BD6E0438-EE8A-1F04-7C2C-7068350E7E29}"/>
              </a:ext>
            </a:extLst>
          </p:cNvPr>
          <p:cNvSpPr/>
          <p:nvPr/>
        </p:nvSpPr>
        <p:spPr>
          <a:xfrm>
            <a:off x="365760" y="1148566"/>
            <a:ext cx="11598303" cy="36933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tr-TR" sz="2400" b="0" i="0" spc="0" baseline="0" dirty="0">
                <a:solidFill>
                  <a:srgbClr val="F5821F"/>
                </a:solidFill>
                <a:latin typeface="Calibri"/>
              </a:rPr>
              <a:t>3.</a:t>
            </a:r>
            <a:r>
              <a:rPr lang="tr-TR" sz="2400" b="0" i="0" spc="0" baseline="0" dirty="0">
                <a:solidFill>
                  <a:srgbClr val="231F20"/>
                </a:solidFill>
                <a:latin typeface="Calibri"/>
              </a:rPr>
              <a:t> Écrire l’équation équilibrée modélisant la conservation des atomes en genre et en nombre.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304F87B-63EB-C4D6-690C-A83ADFEC89B6}"/>
              </a:ext>
            </a:extLst>
          </p:cNvPr>
          <p:cNvSpPr txBox="1"/>
          <p:nvPr/>
        </p:nvSpPr>
        <p:spPr>
          <a:xfrm>
            <a:off x="1390949" y="2732961"/>
            <a:ext cx="1380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C</a:t>
            </a:r>
            <a:r>
              <a:rPr lang="fr-FR" sz="2400" b="1" baseline="-25000" dirty="0"/>
              <a:t>3</a:t>
            </a:r>
            <a:r>
              <a:rPr lang="fr-FR" sz="2400" b="1" dirty="0"/>
              <a:t>H</a:t>
            </a:r>
            <a:r>
              <a:rPr lang="fr-FR" sz="2400" b="1" baseline="-25000" dirty="0"/>
              <a:t>8</a:t>
            </a:r>
            <a:r>
              <a:rPr lang="fr-FR" sz="2400" b="1" dirty="0"/>
              <a:t> </a:t>
            </a:r>
            <a:r>
              <a:rPr lang="fr-FR" sz="2400" dirty="0"/>
              <a:t>      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624E7DE-9A83-3C08-AA93-A32A92CA29EF}"/>
              </a:ext>
            </a:extLst>
          </p:cNvPr>
          <p:cNvSpPr txBox="1"/>
          <p:nvPr/>
        </p:nvSpPr>
        <p:spPr>
          <a:xfrm>
            <a:off x="3091815" y="2846707"/>
            <a:ext cx="4602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+</a:t>
            </a:r>
            <a:r>
              <a:rPr lang="fr-FR" sz="2400" dirty="0"/>
              <a:t>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621F15E-BF7D-8834-91DD-2429E021978C}"/>
              </a:ext>
            </a:extLst>
          </p:cNvPr>
          <p:cNvSpPr txBox="1"/>
          <p:nvPr/>
        </p:nvSpPr>
        <p:spPr>
          <a:xfrm>
            <a:off x="3862959" y="2837659"/>
            <a:ext cx="1380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O</a:t>
            </a:r>
            <a:r>
              <a:rPr lang="fr-FR" sz="2400" b="1" baseline="-25000" dirty="0"/>
              <a:t>2</a:t>
            </a:r>
            <a:r>
              <a:rPr lang="fr-FR" sz="2400" dirty="0"/>
              <a:t>       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CCDE265-5C14-6788-9E43-3F912EE741A0}"/>
              </a:ext>
            </a:extLst>
          </p:cNvPr>
          <p:cNvSpPr txBox="1"/>
          <p:nvPr/>
        </p:nvSpPr>
        <p:spPr>
          <a:xfrm>
            <a:off x="7235627" y="2822663"/>
            <a:ext cx="1380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40C0"/>
                </a:solidFill>
              </a:rPr>
              <a:t>4</a:t>
            </a:r>
            <a:r>
              <a:rPr lang="fr-FR" sz="2400" b="1" dirty="0"/>
              <a:t> H</a:t>
            </a:r>
            <a:r>
              <a:rPr lang="fr-FR" sz="2400" b="1" baseline="-25000" dirty="0"/>
              <a:t>2</a:t>
            </a:r>
            <a:r>
              <a:rPr lang="fr-FR" sz="2400" b="1" dirty="0"/>
              <a:t>O</a:t>
            </a:r>
            <a:endParaRPr lang="fr-FR" sz="2400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41AA6C8-2018-9BF5-A340-14C978D6D74E}"/>
              </a:ext>
            </a:extLst>
          </p:cNvPr>
          <p:cNvSpPr txBox="1"/>
          <p:nvPr/>
        </p:nvSpPr>
        <p:spPr>
          <a:xfrm>
            <a:off x="9559790" y="2886300"/>
            <a:ext cx="1380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CO</a:t>
            </a:r>
            <a:r>
              <a:rPr lang="fr-FR" sz="2400" b="1" baseline="-25000" dirty="0"/>
              <a:t>2</a:t>
            </a:r>
            <a:r>
              <a:rPr lang="fr-FR" sz="2400" dirty="0"/>
              <a:t>        </a:t>
            </a:r>
          </a:p>
        </p:txBody>
      </p:sp>
      <p:sp>
        <p:nvSpPr>
          <p:cNvPr id="10" name="Flèche : droite 9">
            <a:extLst>
              <a:ext uri="{FF2B5EF4-FFF2-40B4-BE49-F238E27FC236}">
                <a16:creationId xmlns:a16="http://schemas.microsoft.com/office/drawing/2014/main" id="{DA537449-2FF9-55D4-87B7-DA18821D5491}"/>
              </a:ext>
            </a:extLst>
          </p:cNvPr>
          <p:cNvSpPr/>
          <p:nvPr/>
        </p:nvSpPr>
        <p:spPr>
          <a:xfrm>
            <a:off x="5364158" y="3055357"/>
            <a:ext cx="1481328" cy="61776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A2726F7-5E07-474F-6D2B-2810DA517D99}"/>
              </a:ext>
            </a:extLst>
          </p:cNvPr>
          <p:cNvSpPr txBox="1"/>
          <p:nvPr/>
        </p:nvSpPr>
        <p:spPr>
          <a:xfrm>
            <a:off x="8203368" y="2804007"/>
            <a:ext cx="4602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+</a:t>
            </a:r>
            <a:r>
              <a:rPr lang="fr-FR" sz="2400" dirty="0"/>
              <a:t>       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B635015-E2EE-FE04-4261-C76B2A4E64BD}"/>
              </a:ext>
            </a:extLst>
          </p:cNvPr>
          <p:cNvSpPr txBox="1"/>
          <p:nvPr/>
        </p:nvSpPr>
        <p:spPr>
          <a:xfrm>
            <a:off x="548640" y="1930120"/>
            <a:ext cx="5547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40C0"/>
                </a:solidFill>
              </a:rPr>
              <a:t>Conservation des atomes de carbone:</a:t>
            </a:r>
            <a:endParaRPr lang="fr-FR" sz="2400" dirty="0">
              <a:solidFill>
                <a:srgbClr val="0040C0"/>
              </a:solidFill>
            </a:endParaRP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54EE2355-AE05-A56D-7550-F8B282D83E35}"/>
              </a:ext>
            </a:extLst>
          </p:cNvPr>
          <p:cNvSpPr/>
          <p:nvPr/>
        </p:nvSpPr>
        <p:spPr>
          <a:xfrm>
            <a:off x="1406543" y="2963052"/>
            <a:ext cx="460247" cy="37550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1A47EEB4-7AC8-1740-71DD-C3CA9052272E}"/>
              </a:ext>
            </a:extLst>
          </p:cNvPr>
          <p:cNvSpPr/>
          <p:nvPr/>
        </p:nvSpPr>
        <p:spPr>
          <a:xfrm>
            <a:off x="9444171" y="3096575"/>
            <a:ext cx="460247" cy="37550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D3F917D-2B4B-A192-3D14-7BC38DB46686}"/>
              </a:ext>
            </a:extLst>
          </p:cNvPr>
          <p:cNvSpPr txBox="1"/>
          <p:nvPr/>
        </p:nvSpPr>
        <p:spPr>
          <a:xfrm>
            <a:off x="1390949" y="3776472"/>
            <a:ext cx="9773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3 C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DE6EF4A-A8FE-9835-575D-E7FD18FA4C26}"/>
              </a:ext>
            </a:extLst>
          </p:cNvPr>
          <p:cNvSpPr txBox="1"/>
          <p:nvPr/>
        </p:nvSpPr>
        <p:spPr>
          <a:xfrm>
            <a:off x="9559790" y="3726066"/>
            <a:ext cx="9773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1C</a:t>
            </a:r>
          </a:p>
        </p:txBody>
      </p:sp>
      <p:sp>
        <p:nvSpPr>
          <p:cNvPr id="19" name="Flèche : bas 18">
            <a:extLst>
              <a:ext uri="{FF2B5EF4-FFF2-40B4-BE49-F238E27FC236}">
                <a16:creationId xmlns:a16="http://schemas.microsoft.com/office/drawing/2014/main" id="{1BC19712-E827-C3B6-4C57-375C03A798FD}"/>
              </a:ext>
            </a:extLst>
          </p:cNvPr>
          <p:cNvSpPr/>
          <p:nvPr/>
        </p:nvSpPr>
        <p:spPr>
          <a:xfrm>
            <a:off x="5377569" y="4489239"/>
            <a:ext cx="658368" cy="32227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25B16A3-2A79-7DCF-7B21-14C8A5F8837A}"/>
              </a:ext>
            </a:extLst>
          </p:cNvPr>
          <p:cNvSpPr txBox="1"/>
          <p:nvPr/>
        </p:nvSpPr>
        <p:spPr>
          <a:xfrm>
            <a:off x="1232452" y="4874159"/>
            <a:ext cx="1380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C</a:t>
            </a:r>
            <a:r>
              <a:rPr lang="fr-FR" sz="2400" b="1" baseline="-25000" dirty="0"/>
              <a:t>3</a:t>
            </a:r>
            <a:r>
              <a:rPr lang="fr-FR" sz="2400" b="1" dirty="0"/>
              <a:t>H</a:t>
            </a:r>
            <a:r>
              <a:rPr lang="fr-FR" sz="2400" b="1" baseline="-25000" dirty="0"/>
              <a:t>8</a:t>
            </a:r>
            <a:r>
              <a:rPr lang="fr-FR" sz="2400" b="1" dirty="0"/>
              <a:t> </a:t>
            </a:r>
            <a:r>
              <a:rPr lang="fr-FR" sz="2400" dirty="0"/>
              <a:t>        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F38AA63-433E-B4EA-19B3-82F55D2D1134}"/>
              </a:ext>
            </a:extLst>
          </p:cNvPr>
          <p:cNvSpPr txBox="1"/>
          <p:nvPr/>
        </p:nvSpPr>
        <p:spPr>
          <a:xfrm>
            <a:off x="2933318" y="4987905"/>
            <a:ext cx="4602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+</a:t>
            </a:r>
            <a:r>
              <a:rPr lang="fr-FR" sz="2400" dirty="0"/>
              <a:t>        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5F77FC8C-09F3-628E-F755-DE905D5EC54E}"/>
              </a:ext>
            </a:extLst>
          </p:cNvPr>
          <p:cNvSpPr txBox="1"/>
          <p:nvPr/>
        </p:nvSpPr>
        <p:spPr>
          <a:xfrm>
            <a:off x="3704462" y="4978857"/>
            <a:ext cx="1380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O</a:t>
            </a:r>
            <a:r>
              <a:rPr lang="fr-FR" sz="2400" b="1" baseline="-25000" dirty="0"/>
              <a:t>2</a:t>
            </a:r>
            <a:r>
              <a:rPr lang="fr-FR" sz="2400" dirty="0"/>
              <a:t>        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F2A3E723-85A0-D1D9-202E-C6F338853970}"/>
              </a:ext>
            </a:extLst>
          </p:cNvPr>
          <p:cNvSpPr txBox="1"/>
          <p:nvPr/>
        </p:nvSpPr>
        <p:spPr>
          <a:xfrm>
            <a:off x="7207379" y="4963861"/>
            <a:ext cx="1380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40C0"/>
                </a:solidFill>
              </a:rPr>
              <a:t>4</a:t>
            </a:r>
            <a:r>
              <a:rPr lang="fr-FR" sz="2400" b="1" dirty="0"/>
              <a:t> H</a:t>
            </a:r>
            <a:r>
              <a:rPr lang="fr-FR" sz="2400" b="1" baseline="-25000" dirty="0"/>
              <a:t>2</a:t>
            </a:r>
            <a:r>
              <a:rPr lang="fr-FR" sz="2400" b="1" dirty="0"/>
              <a:t>O</a:t>
            </a:r>
            <a:endParaRPr lang="fr-FR" sz="2400" dirty="0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BC6B881C-F8CC-EA7B-055F-A91AFFC2FB64}"/>
              </a:ext>
            </a:extLst>
          </p:cNvPr>
          <p:cNvSpPr txBox="1"/>
          <p:nvPr/>
        </p:nvSpPr>
        <p:spPr>
          <a:xfrm>
            <a:off x="9401293" y="5027498"/>
            <a:ext cx="1380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CO</a:t>
            </a:r>
            <a:r>
              <a:rPr lang="fr-FR" sz="2400" b="1" baseline="-25000" dirty="0"/>
              <a:t>2</a:t>
            </a:r>
            <a:r>
              <a:rPr lang="fr-FR" sz="2400" dirty="0"/>
              <a:t>        </a:t>
            </a:r>
          </a:p>
        </p:txBody>
      </p:sp>
      <p:sp>
        <p:nvSpPr>
          <p:cNvPr id="25" name="Flèche : droite 24">
            <a:extLst>
              <a:ext uri="{FF2B5EF4-FFF2-40B4-BE49-F238E27FC236}">
                <a16:creationId xmlns:a16="http://schemas.microsoft.com/office/drawing/2014/main" id="{B3BB3885-5B30-7268-8CEB-83173D07E6FB}"/>
              </a:ext>
            </a:extLst>
          </p:cNvPr>
          <p:cNvSpPr/>
          <p:nvPr/>
        </p:nvSpPr>
        <p:spPr>
          <a:xfrm>
            <a:off x="5416621" y="5196554"/>
            <a:ext cx="1481328" cy="61776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7AA5D027-B058-571A-CCA4-6FA5AE202D78}"/>
              </a:ext>
            </a:extLst>
          </p:cNvPr>
          <p:cNvSpPr txBox="1"/>
          <p:nvPr/>
        </p:nvSpPr>
        <p:spPr>
          <a:xfrm>
            <a:off x="8044871" y="4945205"/>
            <a:ext cx="4602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+</a:t>
            </a:r>
            <a:r>
              <a:rPr lang="fr-FR" sz="2400" dirty="0"/>
              <a:t>        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7F91A430-0EFF-D7C8-AC5E-A70914840C35}"/>
              </a:ext>
            </a:extLst>
          </p:cNvPr>
          <p:cNvSpPr txBox="1"/>
          <p:nvPr/>
        </p:nvSpPr>
        <p:spPr>
          <a:xfrm>
            <a:off x="1232452" y="5680979"/>
            <a:ext cx="9773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3 C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E25EDA49-A6FB-CD82-EAB1-C941EC099222}"/>
              </a:ext>
            </a:extLst>
          </p:cNvPr>
          <p:cNvSpPr txBox="1"/>
          <p:nvPr/>
        </p:nvSpPr>
        <p:spPr>
          <a:xfrm>
            <a:off x="9645203" y="5752096"/>
            <a:ext cx="17838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 =</a:t>
            </a:r>
            <a:r>
              <a:rPr lang="fr-FR" sz="2400" b="1" dirty="0">
                <a:solidFill>
                  <a:srgbClr val="FF0000"/>
                </a:solidFill>
              </a:rPr>
              <a:t>3 C</a:t>
            </a:r>
          </a:p>
        </p:txBody>
      </p:sp>
      <p:sp>
        <p:nvSpPr>
          <p:cNvPr id="31" name="Accolade fermante 30">
            <a:extLst>
              <a:ext uri="{FF2B5EF4-FFF2-40B4-BE49-F238E27FC236}">
                <a16:creationId xmlns:a16="http://schemas.microsoft.com/office/drawing/2014/main" id="{B8AED9A5-8B08-FC00-59DA-AED9EB72F7AA}"/>
              </a:ext>
            </a:extLst>
          </p:cNvPr>
          <p:cNvSpPr/>
          <p:nvPr/>
        </p:nvSpPr>
        <p:spPr>
          <a:xfrm rot="5400000">
            <a:off x="5405838" y="-271691"/>
            <a:ext cx="524895" cy="8871668"/>
          </a:xfrm>
          <a:prstGeom prst="righ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2" name="Connecteur droit avec flèche 31">
            <a:extLst>
              <a:ext uri="{FF2B5EF4-FFF2-40B4-BE49-F238E27FC236}">
                <a16:creationId xmlns:a16="http://schemas.microsoft.com/office/drawing/2014/main" id="{D79B2DFF-72D6-DFAF-1E9E-C05A57524B62}"/>
              </a:ext>
            </a:extLst>
          </p:cNvPr>
          <p:cNvCxnSpPr>
            <a:cxnSpLocks/>
            <a:stCxn id="35" idx="1"/>
          </p:cNvCxnSpPr>
          <p:nvPr/>
        </p:nvCxnSpPr>
        <p:spPr>
          <a:xfrm flipV="1">
            <a:off x="9203951" y="5331149"/>
            <a:ext cx="154475" cy="61684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avec flèche 32">
            <a:extLst>
              <a:ext uri="{FF2B5EF4-FFF2-40B4-BE49-F238E27FC236}">
                <a16:creationId xmlns:a16="http://schemas.microsoft.com/office/drawing/2014/main" id="{33378E62-D513-87C8-10E9-F3DC96C6014E}"/>
              </a:ext>
            </a:extLst>
          </p:cNvPr>
          <p:cNvCxnSpPr>
            <a:cxnSpLocks/>
          </p:cNvCxnSpPr>
          <p:nvPr/>
        </p:nvCxnSpPr>
        <p:spPr>
          <a:xfrm flipV="1">
            <a:off x="9575069" y="5331149"/>
            <a:ext cx="36106" cy="51012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4" name="ZoneTexte 33">
            <a:extLst>
              <a:ext uri="{FF2B5EF4-FFF2-40B4-BE49-F238E27FC236}">
                <a16:creationId xmlns:a16="http://schemas.microsoft.com/office/drawing/2014/main" id="{37FAC467-DDF7-2C22-C48B-1853DD5B545C}"/>
              </a:ext>
            </a:extLst>
          </p:cNvPr>
          <p:cNvSpPr txBox="1"/>
          <p:nvPr/>
        </p:nvSpPr>
        <p:spPr>
          <a:xfrm>
            <a:off x="9002989" y="5729466"/>
            <a:ext cx="3711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3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C4CFEAC1-CAFD-C1BE-EEB7-1F63A63310FA}"/>
              </a:ext>
            </a:extLst>
          </p:cNvPr>
          <p:cNvSpPr txBox="1"/>
          <p:nvPr/>
        </p:nvSpPr>
        <p:spPr>
          <a:xfrm>
            <a:off x="9203951" y="5717161"/>
            <a:ext cx="3711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𝗑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DB1B8A2F-131B-F87F-7EC9-56A603CF78CB}"/>
              </a:ext>
            </a:extLst>
          </p:cNvPr>
          <p:cNvSpPr txBox="1"/>
          <p:nvPr/>
        </p:nvSpPr>
        <p:spPr>
          <a:xfrm>
            <a:off x="9425616" y="5704856"/>
            <a:ext cx="3711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1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69" name="ZoneTexte 68">
            <a:extLst>
              <a:ext uri="{FF2B5EF4-FFF2-40B4-BE49-F238E27FC236}">
                <a16:creationId xmlns:a16="http://schemas.microsoft.com/office/drawing/2014/main" id="{D98EC21E-FB0F-FB5F-50EA-2CB81087D8DA}"/>
              </a:ext>
            </a:extLst>
          </p:cNvPr>
          <p:cNvSpPr txBox="1"/>
          <p:nvPr/>
        </p:nvSpPr>
        <p:spPr>
          <a:xfrm>
            <a:off x="9195491" y="5008722"/>
            <a:ext cx="4602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40C0"/>
                </a:solidFill>
              </a:rPr>
              <a:t>3</a:t>
            </a:r>
            <a:r>
              <a:rPr lang="fr-FR" sz="2400" dirty="0"/>
              <a:t>        </a:t>
            </a:r>
          </a:p>
        </p:txBody>
      </p:sp>
    </p:spTree>
    <p:extLst>
      <p:ext uri="{BB962C8B-B14F-4D97-AF65-F5344CB8AC3E}">
        <p14:creationId xmlns:p14="http://schemas.microsoft.com/office/powerpoint/2010/main" val="920991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 animBg="1"/>
      <p:bldP spid="11" grpId="0"/>
      <p:bldP spid="13" grpId="0"/>
      <p:bldP spid="14" grpId="0" animBg="1"/>
      <p:bldP spid="15" grpId="0" animBg="1"/>
      <p:bldP spid="16" grpId="0"/>
      <p:bldP spid="18" grpId="0"/>
      <p:bldP spid="19" grpId="0" animBg="1"/>
      <p:bldP spid="20" grpId="0"/>
      <p:bldP spid="21" grpId="0"/>
      <p:bldP spid="22" grpId="0"/>
      <p:bldP spid="23" grpId="0"/>
      <p:bldP spid="24" grpId="0"/>
      <p:bldP spid="25" grpId="0" animBg="1"/>
      <p:bldP spid="26" grpId="0"/>
      <p:bldP spid="29" grpId="0"/>
      <p:bldP spid="30" grpId="0"/>
      <p:bldP spid="31" grpId="0" animBg="1"/>
      <p:bldP spid="34" grpId="0"/>
      <p:bldP spid="35" grpId="0"/>
      <p:bldP spid="36" grpId="0"/>
      <p:bldP spid="6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1F029-A2E5-1FC1-A3C8-BFAAB418F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_A_02">
            <a:extLst>
              <a:ext uri="{FF2B5EF4-FFF2-40B4-BE49-F238E27FC236}">
                <a16:creationId xmlns:a16="http://schemas.microsoft.com/office/drawing/2014/main" id="{DE96A309-B07D-C052-6B05-0B7A4EF1A4CE}"/>
              </a:ext>
            </a:extLst>
          </p:cNvPr>
          <p:cNvSpPr txBox="1"/>
          <p:nvPr/>
        </p:nvSpPr>
        <p:spPr>
          <a:xfrm>
            <a:off x="365760" y="595835"/>
            <a:ext cx="1131824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explicite son raisonnement. Il ou elle peut recourir à l’alternance linguistique si nécessaire. 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peut utiliser le tableau.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2E7A96D-5C4C-FC62-A629-FBFBFF8BFC94}"/>
              </a:ext>
            </a:extLst>
          </p:cNvPr>
          <p:cNvSpPr/>
          <p:nvPr/>
        </p:nvSpPr>
        <p:spPr>
          <a:xfrm>
            <a:off x="833261" y="249870"/>
            <a:ext cx="10307830" cy="4096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Je continue l’équilibrage de l’équation en appliquant la conservation des atomes d’oxygène. Il faut ajuster les coefficients stœchiométriques.</a:t>
            </a:r>
          </a:p>
        </p:txBody>
      </p:sp>
      <p:pic>
        <p:nvPicPr>
          <p:cNvPr id="12" name="Image 9">
            <a:extLst>
              <a:ext uri="{FF2B5EF4-FFF2-40B4-BE49-F238E27FC236}">
                <a16:creationId xmlns:a16="http://schemas.microsoft.com/office/drawing/2014/main" id="{83405876-2125-6E32-305E-0F608660E6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17768"/>
            <a:ext cx="583170" cy="58317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972B615-54BD-8EB3-DCB2-EF2D2711E41A}"/>
              </a:ext>
            </a:extLst>
          </p:cNvPr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3" name="Freeform 34881">
            <a:extLst>
              <a:ext uri="{FF2B5EF4-FFF2-40B4-BE49-F238E27FC236}">
                <a16:creationId xmlns:a16="http://schemas.microsoft.com/office/drawing/2014/main" id="{1EB3E739-2D11-350D-44EF-94468E8FD2AD}"/>
              </a:ext>
            </a:extLst>
          </p:cNvPr>
          <p:cNvSpPr/>
          <p:nvPr/>
        </p:nvSpPr>
        <p:spPr>
          <a:xfrm>
            <a:off x="365760" y="1203947"/>
            <a:ext cx="11496376" cy="304800"/>
          </a:xfrm>
          <a:custGeom>
            <a:avLst/>
            <a:gdLst/>
            <a:ahLst/>
            <a:cxnLst/>
            <a:rect l="0" t="0" r="0" b="0"/>
            <a:pathLst>
              <a:path w="6128613" h="204470">
                <a:moveTo>
                  <a:pt x="0" y="0"/>
                </a:moveTo>
                <a:lnTo>
                  <a:pt x="0" y="204470"/>
                </a:lnTo>
                <a:lnTo>
                  <a:pt x="6092659" y="204470"/>
                </a:lnTo>
                <a:cubicBezTo>
                  <a:pt x="6112509" y="204470"/>
                  <a:pt x="6128613" y="175082"/>
                  <a:pt x="6128613" y="156845"/>
                </a:cubicBezTo>
                <a:lnTo>
                  <a:pt x="6128613" y="33045"/>
                </a:lnTo>
                <a:cubicBezTo>
                  <a:pt x="6128613" y="14795"/>
                  <a:pt x="6112509" y="0"/>
                  <a:pt x="6092659" y="0"/>
                </a:cubicBezTo>
                <a:close/>
                <a:moveTo>
                  <a:pt x="0" y="0"/>
                </a:moveTo>
              </a:path>
            </a:pathLst>
          </a:custGeom>
          <a:solidFill>
            <a:srgbClr val="FFE9D6">
              <a:alpha val="100000"/>
            </a:srgb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4" name="Rectangle 35014">
            <a:extLst>
              <a:ext uri="{FF2B5EF4-FFF2-40B4-BE49-F238E27FC236}">
                <a16:creationId xmlns:a16="http://schemas.microsoft.com/office/drawing/2014/main" id="{2628CC18-5160-70E3-9C98-BDB046C925F9}"/>
              </a:ext>
            </a:extLst>
          </p:cNvPr>
          <p:cNvSpPr/>
          <p:nvPr/>
        </p:nvSpPr>
        <p:spPr>
          <a:xfrm>
            <a:off x="365760" y="1148566"/>
            <a:ext cx="11598303" cy="36933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tr-TR" sz="2400" b="0" i="0" spc="0" baseline="0" dirty="0">
                <a:solidFill>
                  <a:srgbClr val="F5821F"/>
                </a:solidFill>
                <a:latin typeface="Calibri"/>
              </a:rPr>
              <a:t>3.</a:t>
            </a:r>
            <a:r>
              <a:rPr lang="tr-TR" sz="2400" b="0" i="0" spc="0" baseline="0" dirty="0">
                <a:solidFill>
                  <a:srgbClr val="231F20"/>
                </a:solidFill>
                <a:latin typeface="Calibri"/>
              </a:rPr>
              <a:t> Écrire l’équation équilibrée modélisant la conservation des atomes en genre et en nombre.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DBDF05A-AB34-4761-0F42-F76AE69F8EBB}"/>
              </a:ext>
            </a:extLst>
          </p:cNvPr>
          <p:cNvSpPr txBox="1"/>
          <p:nvPr/>
        </p:nvSpPr>
        <p:spPr>
          <a:xfrm>
            <a:off x="1390949" y="2732961"/>
            <a:ext cx="1380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C</a:t>
            </a:r>
            <a:r>
              <a:rPr lang="fr-FR" sz="2400" b="1" baseline="-25000" dirty="0"/>
              <a:t>3</a:t>
            </a:r>
            <a:r>
              <a:rPr lang="fr-FR" sz="2400" b="1" dirty="0"/>
              <a:t>H</a:t>
            </a:r>
            <a:r>
              <a:rPr lang="fr-FR" sz="2400" b="1" baseline="-25000" dirty="0"/>
              <a:t>8</a:t>
            </a:r>
            <a:r>
              <a:rPr lang="fr-FR" sz="2400" b="1" dirty="0"/>
              <a:t> </a:t>
            </a:r>
            <a:r>
              <a:rPr lang="fr-FR" sz="2400" dirty="0"/>
              <a:t>      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8C5265C-40CF-B119-414B-A34B7A7B9F84}"/>
              </a:ext>
            </a:extLst>
          </p:cNvPr>
          <p:cNvSpPr txBox="1"/>
          <p:nvPr/>
        </p:nvSpPr>
        <p:spPr>
          <a:xfrm>
            <a:off x="3091815" y="2846707"/>
            <a:ext cx="4602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+</a:t>
            </a:r>
            <a:r>
              <a:rPr lang="fr-FR" sz="2400" dirty="0"/>
              <a:t>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9C4A9FA-0D31-9439-7934-E8B1B03F78B7}"/>
              </a:ext>
            </a:extLst>
          </p:cNvPr>
          <p:cNvSpPr txBox="1"/>
          <p:nvPr/>
        </p:nvSpPr>
        <p:spPr>
          <a:xfrm>
            <a:off x="3862959" y="2837659"/>
            <a:ext cx="1380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O</a:t>
            </a:r>
            <a:r>
              <a:rPr lang="fr-FR" sz="2400" b="1" baseline="-25000" dirty="0"/>
              <a:t>2</a:t>
            </a:r>
            <a:r>
              <a:rPr lang="fr-FR" sz="2400" dirty="0"/>
              <a:t>       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22D9D3B-9F52-7E1D-6689-713D772593DC}"/>
              </a:ext>
            </a:extLst>
          </p:cNvPr>
          <p:cNvSpPr txBox="1"/>
          <p:nvPr/>
        </p:nvSpPr>
        <p:spPr>
          <a:xfrm>
            <a:off x="7235627" y="2822663"/>
            <a:ext cx="1380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40C0"/>
                </a:solidFill>
              </a:rPr>
              <a:t>4</a:t>
            </a:r>
            <a:r>
              <a:rPr lang="fr-FR" sz="2400" b="1" dirty="0"/>
              <a:t> H</a:t>
            </a:r>
            <a:r>
              <a:rPr lang="fr-FR" sz="2400" b="1" baseline="-25000" dirty="0"/>
              <a:t>2</a:t>
            </a:r>
            <a:r>
              <a:rPr lang="fr-FR" sz="2400" b="1" dirty="0"/>
              <a:t>O</a:t>
            </a:r>
            <a:endParaRPr lang="fr-FR" sz="2400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CCE6671-EE5E-A67F-625C-ABAEE07EB5E6}"/>
              </a:ext>
            </a:extLst>
          </p:cNvPr>
          <p:cNvSpPr txBox="1"/>
          <p:nvPr/>
        </p:nvSpPr>
        <p:spPr>
          <a:xfrm>
            <a:off x="9559790" y="2886300"/>
            <a:ext cx="1380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 </a:t>
            </a:r>
            <a:r>
              <a:rPr lang="fr-FR" sz="2400" b="1" dirty="0">
                <a:solidFill>
                  <a:srgbClr val="0040C0"/>
                </a:solidFill>
              </a:rPr>
              <a:t>3</a:t>
            </a:r>
            <a:r>
              <a:rPr lang="fr-FR" sz="2400" b="1" dirty="0"/>
              <a:t> CO</a:t>
            </a:r>
            <a:r>
              <a:rPr lang="fr-FR" sz="2400" b="1" baseline="-25000" dirty="0"/>
              <a:t>2</a:t>
            </a:r>
            <a:r>
              <a:rPr lang="fr-FR" sz="2400" dirty="0"/>
              <a:t>        </a:t>
            </a:r>
          </a:p>
        </p:txBody>
      </p:sp>
      <p:sp>
        <p:nvSpPr>
          <p:cNvPr id="10" name="Flèche : droite 9">
            <a:extLst>
              <a:ext uri="{FF2B5EF4-FFF2-40B4-BE49-F238E27FC236}">
                <a16:creationId xmlns:a16="http://schemas.microsoft.com/office/drawing/2014/main" id="{E92D0EFA-C1B1-CD98-A53D-D55A9163E7E9}"/>
              </a:ext>
            </a:extLst>
          </p:cNvPr>
          <p:cNvSpPr/>
          <p:nvPr/>
        </p:nvSpPr>
        <p:spPr>
          <a:xfrm>
            <a:off x="5364158" y="3055357"/>
            <a:ext cx="1481328" cy="61776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DC03FB0-6BF9-1085-6CBA-FE9EB1E8BEAD}"/>
              </a:ext>
            </a:extLst>
          </p:cNvPr>
          <p:cNvSpPr txBox="1"/>
          <p:nvPr/>
        </p:nvSpPr>
        <p:spPr>
          <a:xfrm>
            <a:off x="8203368" y="2804007"/>
            <a:ext cx="4602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+</a:t>
            </a:r>
            <a:r>
              <a:rPr lang="fr-FR" sz="2400" dirty="0"/>
              <a:t>       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13ACFCA-3EF1-0786-80F6-400C144A3F99}"/>
              </a:ext>
            </a:extLst>
          </p:cNvPr>
          <p:cNvSpPr txBox="1"/>
          <p:nvPr/>
        </p:nvSpPr>
        <p:spPr>
          <a:xfrm>
            <a:off x="548640" y="1930120"/>
            <a:ext cx="5547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40C0"/>
                </a:solidFill>
              </a:rPr>
              <a:t>Conservation des atomes d’oxygène:</a:t>
            </a:r>
            <a:endParaRPr lang="fr-FR" sz="2400" dirty="0">
              <a:solidFill>
                <a:srgbClr val="0040C0"/>
              </a:solidFill>
            </a:endParaRP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CFDA6DE1-EF57-79B5-5A58-5C0FB8034E98}"/>
              </a:ext>
            </a:extLst>
          </p:cNvPr>
          <p:cNvSpPr/>
          <p:nvPr/>
        </p:nvSpPr>
        <p:spPr>
          <a:xfrm>
            <a:off x="4035234" y="3045981"/>
            <a:ext cx="460247" cy="37550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B144AB9A-A2AF-0E2E-1184-A287A35F66FE}"/>
              </a:ext>
            </a:extLst>
          </p:cNvPr>
          <p:cNvSpPr/>
          <p:nvPr/>
        </p:nvSpPr>
        <p:spPr>
          <a:xfrm>
            <a:off x="10215131" y="3077919"/>
            <a:ext cx="460247" cy="37550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C42EF44-6552-3118-2DF4-44CEF7B20A08}"/>
              </a:ext>
            </a:extLst>
          </p:cNvPr>
          <p:cNvSpPr txBox="1"/>
          <p:nvPr/>
        </p:nvSpPr>
        <p:spPr>
          <a:xfrm>
            <a:off x="3862959" y="3742444"/>
            <a:ext cx="9773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2 O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CBCE2244-B0DC-4018-60F7-0F35FFE18024}"/>
              </a:ext>
            </a:extLst>
          </p:cNvPr>
          <p:cNvSpPr txBox="1"/>
          <p:nvPr/>
        </p:nvSpPr>
        <p:spPr>
          <a:xfrm>
            <a:off x="9615446" y="3726066"/>
            <a:ext cx="9773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= 6 O</a:t>
            </a:r>
          </a:p>
        </p:txBody>
      </p:sp>
      <p:sp>
        <p:nvSpPr>
          <p:cNvPr id="19" name="Flèche : bas 18">
            <a:extLst>
              <a:ext uri="{FF2B5EF4-FFF2-40B4-BE49-F238E27FC236}">
                <a16:creationId xmlns:a16="http://schemas.microsoft.com/office/drawing/2014/main" id="{C05C1AC6-7667-FF83-AFE4-EB510603234C}"/>
              </a:ext>
            </a:extLst>
          </p:cNvPr>
          <p:cNvSpPr/>
          <p:nvPr/>
        </p:nvSpPr>
        <p:spPr>
          <a:xfrm>
            <a:off x="6768472" y="4525349"/>
            <a:ext cx="658368" cy="32227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E5946B7-C8F5-ADF7-6A4B-79687E6BD2B8}"/>
              </a:ext>
            </a:extLst>
          </p:cNvPr>
          <p:cNvSpPr txBox="1"/>
          <p:nvPr/>
        </p:nvSpPr>
        <p:spPr>
          <a:xfrm>
            <a:off x="1102975" y="5268528"/>
            <a:ext cx="1380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C</a:t>
            </a:r>
            <a:r>
              <a:rPr lang="fr-FR" sz="2400" b="1" baseline="-25000" dirty="0"/>
              <a:t>3</a:t>
            </a:r>
            <a:r>
              <a:rPr lang="fr-FR" sz="2400" b="1" dirty="0"/>
              <a:t>H</a:t>
            </a:r>
            <a:r>
              <a:rPr lang="fr-FR" sz="2400" b="1" baseline="-25000" dirty="0"/>
              <a:t>8</a:t>
            </a:r>
            <a:r>
              <a:rPr lang="fr-FR" sz="2400" b="1" dirty="0"/>
              <a:t> </a:t>
            </a:r>
            <a:r>
              <a:rPr lang="fr-FR" sz="2400" dirty="0"/>
              <a:t>        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A2AA4E9-D96C-9887-7B48-638E1B2380DD}"/>
              </a:ext>
            </a:extLst>
          </p:cNvPr>
          <p:cNvSpPr txBox="1"/>
          <p:nvPr/>
        </p:nvSpPr>
        <p:spPr>
          <a:xfrm>
            <a:off x="2803841" y="5382274"/>
            <a:ext cx="4602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+</a:t>
            </a:r>
            <a:r>
              <a:rPr lang="fr-FR" sz="2400" dirty="0"/>
              <a:t>        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830C7EE3-4DD3-2D31-C0F8-D55E701861A7}"/>
              </a:ext>
            </a:extLst>
          </p:cNvPr>
          <p:cNvSpPr txBox="1"/>
          <p:nvPr/>
        </p:nvSpPr>
        <p:spPr>
          <a:xfrm>
            <a:off x="3574985" y="5373226"/>
            <a:ext cx="1380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O</a:t>
            </a:r>
            <a:r>
              <a:rPr lang="fr-FR" sz="2400" b="1" baseline="-25000" dirty="0"/>
              <a:t>2</a:t>
            </a:r>
            <a:r>
              <a:rPr lang="fr-FR" sz="2400" dirty="0"/>
              <a:t>        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5BD6D4FD-33C2-8B22-7F75-EB8E58433DC7}"/>
              </a:ext>
            </a:extLst>
          </p:cNvPr>
          <p:cNvSpPr txBox="1"/>
          <p:nvPr/>
        </p:nvSpPr>
        <p:spPr>
          <a:xfrm>
            <a:off x="7077902" y="5358230"/>
            <a:ext cx="1380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40C0"/>
                </a:solidFill>
              </a:rPr>
              <a:t>4</a:t>
            </a:r>
            <a:r>
              <a:rPr lang="fr-FR" sz="2400" b="1" dirty="0"/>
              <a:t> H</a:t>
            </a:r>
            <a:r>
              <a:rPr lang="fr-FR" sz="2400" b="1" baseline="-25000" dirty="0"/>
              <a:t>2</a:t>
            </a:r>
            <a:r>
              <a:rPr lang="fr-FR" sz="2400" b="1" dirty="0"/>
              <a:t>O</a:t>
            </a:r>
            <a:endParaRPr lang="fr-FR" sz="2400" dirty="0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584CC966-5739-73B3-5B96-84F3B8162342}"/>
              </a:ext>
            </a:extLst>
          </p:cNvPr>
          <p:cNvSpPr txBox="1"/>
          <p:nvPr/>
        </p:nvSpPr>
        <p:spPr>
          <a:xfrm>
            <a:off x="9244766" y="5358229"/>
            <a:ext cx="1380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40C0"/>
                </a:solidFill>
              </a:rPr>
              <a:t>3</a:t>
            </a:r>
            <a:r>
              <a:rPr lang="fr-FR" sz="2400" b="1" dirty="0"/>
              <a:t> CO</a:t>
            </a:r>
            <a:r>
              <a:rPr lang="fr-FR" sz="2400" b="1" baseline="-25000" dirty="0"/>
              <a:t>2</a:t>
            </a:r>
            <a:r>
              <a:rPr lang="fr-FR" sz="2400" dirty="0"/>
              <a:t>        </a:t>
            </a:r>
          </a:p>
        </p:txBody>
      </p:sp>
      <p:sp>
        <p:nvSpPr>
          <p:cNvPr id="25" name="Flèche : droite 24">
            <a:extLst>
              <a:ext uri="{FF2B5EF4-FFF2-40B4-BE49-F238E27FC236}">
                <a16:creationId xmlns:a16="http://schemas.microsoft.com/office/drawing/2014/main" id="{564473F9-A733-12A6-0671-D18F2217FB33}"/>
              </a:ext>
            </a:extLst>
          </p:cNvPr>
          <p:cNvSpPr/>
          <p:nvPr/>
        </p:nvSpPr>
        <p:spPr>
          <a:xfrm>
            <a:off x="5287144" y="5590923"/>
            <a:ext cx="1481328" cy="61776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090D8C68-CDBC-A367-6773-7D1AD6138FB5}"/>
              </a:ext>
            </a:extLst>
          </p:cNvPr>
          <p:cNvSpPr txBox="1"/>
          <p:nvPr/>
        </p:nvSpPr>
        <p:spPr>
          <a:xfrm>
            <a:off x="7915394" y="5339574"/>
            <a:ext cx="4602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+</a:t>
            </a:r>
            <a:r>
              <a:rPr lang="fr-FR" sz="2400" dirty="0"/>
              <a:t>        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647FC615-E1CC-1EBF-4013-D3E700B4DB9B}"/>
              </a:ext>
            </a:extLst>
          </p:cNvPr>
          <p:cNvSpPr txBox="1"/>
          <p:nvPr/>
        </p:nvSpPr>
        <p:spPr>
          <a:xfrm>
            <a:off x="7733802" y="6102175"/>
            <a:ext cx="8234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10</a:t>
            </a:r>
            <a:r>
              <a:rPr lang="fr-FR" sz="2400" b="1" dirty="0"/>
              <a:t> </a:t>
            </a:r>
            <a:r>
              <a:rPr lang="fr-FR" sz="2400" b="1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30" name="Accolade fermante 29">
            <a:extLst>
              <a:ext uri="{FF2B5EF4-FFF2-40B4-BE49-F238E27FC236}">
                <a16:creationId xmlns:a16="http://schemas.microsoft.com/office/drawing/2014/main" id="{14564C6D-9D9B-1C53-B070-FEE0474C4967}"/>
              </a:ext>
            </a:extLst>
          </p:cNvPr>
          <p:cNvSpPr/>
          <p:nvPr/>
        </p:nvSpPr>
        <p:spPr>
          <a:xfrm rot="5400000">
            <a:off x="6892099" y="857954"/>
            <a:ext cx="539496" cy="6597777"/>
          </a:xfrm>
          <a:prstGeom prst="righ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37113344-8EB3-0018-E878-6D183F23F6E9}"/>
              </a:ext>
            </a:extLst>
          </p:cNvPr>
          <p:cNvCxnSpPr>
            <a:cxnSpLocks/>
          </p:cNvCxnSpPr>
          <p:nvPr/>
        </p:nvCxnSpPr>
        <p:spPr>
          <a:xfrm flipV="1">
            <a:off x="3287129" y="5652699"/>
            <a:ext cx="154475" cy="61684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avec flèche 31">
            <a:extLst>
              <a:ext uri="{FF2B5EF4-FFF2-40B4-BE49-F238E27FC236}">
                <a16:creationId xmlns:a16="http://schemas.microsoft.com/office/drawing/2014/main" id="{94B28879-5AE2-0B22-7726-09D4D864EB9F}"/>
              </a:ext>
            </a:extLst>
          </p:cNvPr>
          <p:cNvCxnSpPr>
            <a:cxnSpLocks/>
          </p:cNvCxnSpPr>
          <p:nvPr/>
        </p:nvCxnSpPr>
        <p:spPr>
          <a:xfrm flipV="1">
            <a:off x="3791131" y="5652699"/>
            <a:ext cx="36106" cy="51012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3" name="ZoneTexte 32">
            <a:extLst>
              <a:ext uri="{FF2B5EF4-FFF2-40B4-BE49-F238E27FC236}">
                <a16:creationId xmlns:a16="http://schemas.microsoft.com/office/drawing/2014/main" id="{DDEABE9B-C9D9-BDA5-5467-5A35175C047D}"/>
              </a:ext>
            </a:extLst>
          </p:cNvPr>
          <p:cNvSpPr txBox="1"/>
          <p:nvPr/>
        </p:nvSpPr>
        <p:spPr>
          <a:xfrm>
            <a:off x="3101570" y="6031332"/>
            <a:ext cx="3711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5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D229120-F454-A830-9606-D3FD351889C8}"/>
              </a:ext>
            </a:extLst>
          </p:cNvPr>
          <p:cNvSpPr txBox="1"/>
          <p:nvPr/>
        </p:nvSpPr>
        <p:spPr>
          <a:xfrm>
            <a:off x="3369339" y="5961121"/>
            <a:ext cx="3711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𝗑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114D1D1D-F39E-DB41-D7AA-8E4BE1E73EB0}"/>
              </a:ext>
            </a:extLst>
          </p:cNvPr>
          <p:cNvSpPr txBox="1"/>
          <p:nvPr/>
        </p:nvSpPr>
        <p:spPr>
          <a:xfrm>
            <a:off x="8941214" y="3742443"/>
            <a:ext cx="3711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3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F4037CA9-8D06-DED1-5FC5-C89F9142FDE8}"/>
              </a:ext>
            </a:extLst>
          </p:cNvPr>
          <p:cNvSpPr txBox="1"/>
          <p:nvPr/>
        </p:nvSpPr>
        <p:spPr>
          <a:xfrm>
            <a:off x="9151549" y="3726066"/>
            <a:ext cx="3711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𝗑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77A605E5-B3AF-4CC2-5A9E-F7D455190EA2}"/>
              </a:ext>
            </a:extLst>
          </p:cNvPr>
          <p:cNvSpPr txBox="1"/>
          <p:nvPr/>
        </p:nvSpPr>
        <p:spPr>
          <a:xfrm>
            <a:off x="9343281" y="3726066"/>
            <a:ext cx="3711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2</a:t>
            </a:r>
            <a:endParaRPr lang="fr-FR" sz="2400" b="1" dirty="0">
              <a:solidFill>
                <a:srgbClr val="FF0000"/>
              </a:solidFill>
            </a:endParaRPr>
          </a:p>
        </p:txBody>
      </p:sp>
      <p:cxnSp>
        <p:nvCxnSpPr>
          <p:cNvPr id="41" name="Connecteur droit avec flèche 40">
            <a:extLst>
              <a:ext uri="{FF2B5EF4-FFF2-40B4-BE49-F238E27FC236}">
                <a16:creationId xmlns:a16="http://schemas.microsoft.com/office/drawing/2014/main" id="{73D75029-BFC9-4B44-F071-70AFF6F3EA6D}"/>
              </a:ext>
            </a:extLst>
          </p:cNvPr>
          <p:cNvCxnSpPr/>
          <p:nvPr/>
        </p:nvCxnSpPr>
        <p:spPr>
          <a:xfrm flipV="1">
            <a:off x="9188548" y="3233733"/>
            <a:ext cx="525851" cy="56844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avec flèche 41">
            <a:extLst>
              <a:ext uri="{FF2B5EF4-FFF2-40B4-BE49-F238E27FC236}">
                <a16:creationId xmlns:a16="http://schemas.microsoft.com/office/drawing/2014/main" id="{98E088D4-AE0B-9981-D8BA-BE5CD0A601AD}"/>
              </a:ext>
            </a:extLst>
          </p:cNvPr>
          <p:cNvCxnSpPr>
            <a:cxnSpLocks/>
            <a:stCxn id="39" idx="0"/>
          </p:cNvCxnSpPr>
          <p:nvPr/>
        </p:nvCxnSpPr>
        <p:spPr>
          <a:xfrm flipV="1">
            <a:off x="9528840" y="3244804"/>
            <a:ext cx="810316" cy="48126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4" name="ZoneTexte 43">
            <a:extLst>
              <a:ext uri="{FF2B5EF4-FFF2-40B4-BE49-F238E27FC236}">
                <a16:creationId xmlns:a16="http://schemas.microsoft.com/office/drawing/2014/main" id="{83AEFF50-B429-6B41-3EC0-C34E7AEE235D}"/>
              </a:ext>
            </a:extLst>
          </p:cNvPr>
          <p:cNvSpPr txBox="1"/>
          <p:nvPr/>
        </p:nvSpPr>
        <p:spPr>
          <a:xfrm>
            <a:off x="3375244" y="5336012"/>
            <a:ext cx="4602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40C0"/>
                </a:solidFill>
              </a:rPr>
              <a:t>5</a:t>
            </a:r>
            <a:r>
              <a:rPr lang="fr-FR" sz="2400" dirty="0"/>
              <a:t>        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B5EAEC3C-9D8A-8D90-7C04-9C0ECA1D19C8}"/>
              </a:ext>
            </a:extLst>
          </p:cNvPr>
          <p:cNvSpPr txBox="1"/>
          <p:nvPr/>
        </p:nvSpPr>
        <p:spPr>
          <a:xfrm>
            <a:off x="7204293" y="3726065"/>
            <a:ext cx="3711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4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B6084F97-36BF-25AF-E6E3-085A6757ABC6}"/>
              </a:ext>
            </a:extLst>
          </p:cNvPr>
          <p:cNvSpPr txBox="1"/>
          <p:nvPr/>
        </p:nvSpPr>
        <p:spPr>
          <a:xfrm>
            <a:off x="7673753" y="3695177"/>
            <a:ext cx="3711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1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0A45328C-DC3B-1601-11B9-3C657C24E1D8}"/>
              </a:ext>
            </a:extLst>
          </p:cNvPr>
          <p:cNvSpPr txBox="1"/>
          <p:nvPr/>
        </p:nvSpPr>
        <p:spPr>
          <a:xfrm>
            <a:off x="7446624" y="3721870"/>
            <a:ext cx="3711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𝗑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9817A34B-047E-D49C-61C7-DBC7EC86D229}"/>
              </a:ext>
            </a:extLst>
          </p:cNvPr>
          <p:cNvSpPr txBox="1"/>
          <p:nvPr/>
        </p:nvSpPr>
        <p:spPr>
          <a:xfrm>
            <a:off x="7873978" y="3732979"/>
            <a:ext cx="9773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= 4 O</a:t>
            </a: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A805152B-EEA3-293A-9113-B4233FDFE90B}"/>
              </a:ext>
            </a:extLst>
          </p:cNvPr>
          <p:cNvSpPr txBox="1"/>
          <p:nvPr/>
        </p:nvSpPr>
        <p:spPr>
          <a:xfrm>
            <a:off x="8823658" y="4373813"/>
            <a:ext cx="9773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10 O</a:t>
            </a:r>
          </a:p>
        </p:txBody>
      </p:sp>
      <p:sp>
        <p:nvSpPr>
          <p:cNvPr id="50" name="Accolade fermante 49">
            <a:extLst>
              <a:ext uri="{FF2B5EF4-FFF2-40B4-BE49-F238E27FC236}">
                <a16:creationId xmlns:a16="http://schemas.microsoft.com/office/drawing/2014/main" id="{DD9172B5-2B2D-6E4D-739A-CDE85F26F9E9}"/>
              </a:ext>
            </a:extLst>
          </p:cNvPr>
          <p:cNvSpPr/>
          <p:nvPr/>
        </p:nvSpPr>
        <p:spPr>
          <a:xfrm rot="5400000">
            <a:off x="9030261" y="3164285"/>
            <a:ext cx="429011" cy="2188777"/>
          </a:xfrm>
          <a:prstGeom prst="rightBrac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7A3B6A87-4ED0-8EC8-E0CB-F7B06E973323}"/>
              </a:ext>
            </a:extLst>
          </p:cNvPr>
          <p:cNvSpPr txBox="1"/>
          <p:nvPr/>
        </p:nvSpPr>
        <p:spPr>
          <a:xfrm>
            <a:off x="3623625" y="5992566"/>
            <a:ext cx="3711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2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F48F54BC-0C25-0B11-D7DC-EC165A7B0565}"/>
              </a:ext>
            </a:extLst>
          </p:cNvPr>
          <p:cNvSpPr txBox="1"/>
          <p:nvPr/>
        </p:nvSpPr>
        <p:spPr>
          <a:xfrm>
            <a:off x="3733965" y="6009583"/>
            <a:ext cx="11063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 =</a:t>
            </a:r>
            <a:r>
              <a:rPr lang="fr-FR" sz="2400" b="1" dirty="0">
                <a:solidFill>
                  <a:srgbClr val="FF0000"/>
                </a:solidFill>
              </a:rPr>
              <a:t>10 O</a:t>
            </a:r>
          </a:p>
        </p:txBody>
      </p:sp>
    </p:spTree>
    <p:extLst>
      <p:ext uri="{BB962C8B-B14F-4D97-AF65-F5344CB8AC3E}">
        <p14:creationId xmlns:p14="http://schemas.microsoft.com/office/powerpoint/2010/main" val="42853010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B1D763-B344-F6CA-BC10-67BE1FC441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_A_02">
            <a:extLst>
              <a:ext uri="{FF2B5EF4-FFF2-40B4-BE49-F238E27FC236}">
                <a16:creationId xmlns:a16="http://schemas.microsoft.com/office/drawing/2014/main" id="{0DA8D1F0-B5F7-F305-0F85-B786F971F8A7}"/>
              </a:ext>
            </a:extLst>
          </p:cNvPr>
          <p:cNvSpPr txBox="1"/>
          <p:nvPr/>
        </p:nvSpPr>
        <p:spPr>
          <a:xfrm>
            <a:off x="508000" y="595835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vérifie encore une fois ,en se basant sur l’équation équilibrée, la conservation des atomes en genre et en nombre.  .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9236BFB-2E28-2569-0F72-46887F2CD86F}"/>
              </a:ext>
            </a:extLst>
          </p:cNvPr>
          <p:cNvSpPr/>
          <p:nvPr/>
        </p:nvSpPr>
        <p:spPr>
          <a:xfrm>
            <a:off x="833261" y="249870"/>
            <a:ext cx="10307830" cy="4096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Finalement, j’écris l’équation chimique équilibrée de la réaction, qui vérifie la conservation des atomes en genre (type) et en nombre. </a:t>
            </a:r>
          </a:p>
        </p:txBody>
      </p:sp>
      <p:pic>
        <p:nvPicPr>
          <p:cNvPr id="12" name="Image 9">
            <a:extLst>
              <a:ext uri="{FF2B5EF4-FFF2-40B4-BE49-F238E27FC236}">
                <a16:creationId xmlns:a16="http://schemas.microsoft.com/office/drawing/2014/main" id="{4DDA0693-AAFF-95F5-540B-5AC53431EF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17768"/>
            <a:ext cx="583170" cy="58317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D72A9EC4-9A76-1926-9090-163D873544F2}"/>
              </a:ext>
            </a:extLst>
          </p:cNvPr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CA72727-1681-7BA5-4F8E-9C7BD433D0C4}"/>
              </a:ext>
            </a:extLst>
          </p:cNvPr>
          <p:cNvSpPr txBox="1"/>
          <p:nvPr/>
        </p:nvSpPr>
        <p:spPr>
          <a:xfrm>
            <a:off x="1618556" y="2159568"/>
            <a:ext cx="1380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C</a:t>
            </a:r>
            <a:r>
              <a:rPr lang="fr-FR" sz="2400" b="1" baseline="-25000" dirty="0"/>
              <a:t>3</a:t>
            </a:r>
            <a:r>
              <a:rPr lang="fr-FR" sz="2400" b="1" dirty="0"/>
              <a:t>H</a:t>
            </a:r>
            <a:r>
              <a:rPr lang="fr-FR" sz="2400" b="1" baseline="-25000" dirty="0"/>
              <a:t>8</a:t>
            </a:r>
            <a:r>
              <a:rPr lang="fr-FR" sz="2400" b="1" dirty="0"/>
              <a:t> </a:t>
            </a:r>
            <a:r>
              <a:rPr lang="fr-FR" sz="2400" dirty="0"/>
              <a:t>       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021765E-80DB-1979-55EE-B5E630B16AE7}"/>
              </a:ext>
            </a:extLst>
          </p:cNvPr>
          <p:cNvSpPr txBox="1"/>
          <p:nvPr/>
        </p:nvSpPr>
        <p:spPr>
          <a:xfrm>
            <a:off x="3319422" y="2273314"/>
            <a:ext cx="4602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+</a:t>
            </a:r>
            <a:r>
              <a:rPr lang="fr-FR" sz="2400" dirty="0"/>
              <a:t>       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E03AC68-8B28-9A27-C09A-F87AD64EBA51}"/>
              </a:ext>
            </a:extLst>
          </p:cNvPr>
          <p:cNvSpPr txBox="1"/>
          <p:nvPr/>
        </p:nvSpPr>
        <p:spPr>
          <a:xfrm>
            <a:off x="4090566" y="2264266"/>
            <a:ext cx="1380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O</a:t>
            </a:r>
            <a:r>
              <a:rPr lang="fr-FR" sz="2400" b="1" baseline="-25000" dirty="0"/>
              <a:t>2</a:t>
            </a:r>
            <a:r>
              <a:rPr lang="fr-FR" sz="2400" dirty="0"/>
              <a:t>      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9FFD344-E3BE-A26B-7009-26A03DE188B5}"/>
              </a:ext>
            </a:extLst>
          </p:cNvPr>
          <p:cNvSpPr txBox="1"/>
          <p:nvPr/>
        </p:nvSpPr>
        <p:spPr>
          <a:xfrm>
            <a:off x="7593483" y="2249270"/>
            <a:ext cx="1380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40C0"/>
                </a:solidFill>
              </a:rPr>
              <a:t>4</a:t>
            </a:r>
            <a:r>
              <a:rPr lang="fr-FR" sz="2400" b="1" dirty="0"/>
              <a:t> H</a:t>
            </a:r>
            <a:r>
              <a:rPr lang="fr-FR" sz="2400" b="1" baseline="-25000" dirty="0"/>
              <a:t>2</a:t>
            </a:r>
            <a:r>
              <a:rPr lang="fr-FR" sz="2400" b="1" dirty="0"/>
              <a:t>O</a:t>
            </a:r>
            <a:endParaRPr lang="fr-FR" sz="2400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5FEB8CF-23A0-D59D-A8C8-747C36889E63}"/>
              </a:ext>
            </a:extLst>
          </p:cNvPr>
          <p:cNvSpPr txBox="1"/>
          <p:nvPr/>
        </p:nvSpPr>
        <p:spPr>
          <a:xfrm>
            <a:off x="9760347" y="2249269"/>
            <a:ext cx="1380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40C0"/>
                </a:solidFill>
              </a:rPr>
              <a:t>3</a:t>
            </a:r>
            <a:r>
              <a:rPr lang="fr-FR" sz="2400" b="1" dirty="0"/>
              <a:t> CO</a:t>
            </a:r>
            <a:r>
              <a:rPr lang="fr-FR" sz="2400" b="1" baseline="-25000" dirty="0"/>
              <a:t>2</a:t>
            </a:r>
            <a:r>
              <a:rPr lang="fr-FR" sz="2400" dirty="0"/>
              <a:t>        </a:t>
            </a:r>
          </a:p>
        </p:txBody>
      </p:sp>
      <p:sp>
        <p:nvSpPr>
          <p:cNvPr id="8" name="Flèche : droite 7">
            <a:extLst>
              <a:ext uri="{FF2B5EF4-FFF2-40B4-BE49-F238E27FC236}">
                <a16:creationId xmlns:a16="http://schemas.microsoft.com/office/drawing/2014/main" id="{28522684-61C6-9652-BAED-27F276FAEA20}"/>
              </a:ext>
            </a:extLst>
          </p:cNvPr>
          <p:cNvSpPr/>
          <p:nvPr/>
        </p:nvSpPr>
        <p:spPr>
          <a:xfrm>
            <a:off x="5802725" y="2481963"/>
            <a:ext cx="1481328" cy="61776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B8AB047-D817-7839-B987-6C8AB39980D2}"/>
              </a:ext>
            </a:extLst>
          </p:cNvPr>
          <p:cNvSpPr txBox="1"/>
          <p:nvPr/>
        </p:nvSpPr>
        <p:spPr>
          <a:xfrm>
            <a:off x="8430975" y="2230614"/>
            <a:ext cx="4602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+</a:t>
            </a:r>
            <a:r>
              <a:rPr lang="fr-FR" sz="2400" dirty="0"/>
              <a:t>       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8C648F3-C2F5-9461-5E22-449485B28B67}"/>
              </a:ext>
            </a:extLst>
          </p:cNvPr>
          <p:cNvSpPr txBox="1"/>
          <p:nvPr/>
        </p:nvSpPr>
        <p:spPr>
          <a:xfrm>
            <a:off x="3890825" y="2227052"/>
            <a:ext cx="4602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40C0"/>
                </a:solidFill>
              </a:rPr>
              <a:t>5</a:t>
            </a:r>
            <a:r>
              <a:rPr lang="fr-FR" sz="2400" dirty="0"/>
              <a:t>       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50B41E6-95A3-1FF7-20E1-ECF84A6C3FB0}"/>
              </a:ext>
            </a:extLst>
          </p:cNvPr>
          <p:cNvSpPr txBox="1"/>
          <p:nvPr/>
        </p:nvSpPr>
        <p:spPr>
          <a:xfrm>
            <a:off x="1274250" y="3565833"/>
            <a:ext cx="9773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3 C  ;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0E6F5EE-9BF0-9FE2-EFEB-EBB22F71C0B9}"/>
              </a:ext>
            </a:extLst>
          </p:cNvPr>
          <p:cNvSpPr txBox="1"/>
          <p:nvPr/>
        </p:nvSpPr>
        <p:spPr>
          <a:xfrm>
            <a:off x="3890893" y="3458608"/>
            <a:ext cx="9773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10 O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0DE0BAF-1A65-B961-A423-160D183C7987}"/>
              </a:ext>
            </a:extLst>
          </p:cNvPr>
          <p:cNvSpPr txBox="1"/>
          <p:nvPr/>
        </p:nvSpPr>
        <p:spPr>
          <a:xfrm>
            <a:off x="1953451" y="3550048"/>
            <a:ext cx="9773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8 H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E681337B-8FD8-5D91-7DC6-BBA8518C5081}"/>
              </a:ext>
            </a:extLst>
          </p:cNvPr>
          <p:cNvSpPr txBox="1"/>
          <p:nvPr/>
        </p:nvSpPr>
        <p:spPr>
          <a:xfrm>
            <a:off x="7457388" y="3465249"/>
            <a:ext cx="9773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8 H  ;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E6A77EE2-73C7-55FC-1964-2FD3BABBD8F4}"/>
              </a:ext>
            </a:extLst>
          </p:cNvPr>
          <p:cNvSpPr txBox="1"/>
          <p:nvPr/>
        </p:nvSpPr>
        <p:spPr>
          <a:xfrm>
            <a:off x="8283855" y="3466575"/>
            <a:ext cx="9773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4 O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79FDF61-5DEA-F58B-EAAA-A0FA532BECFE}"/>
              </a:ext>
            </a:extLst>
          </p:cNvPr>
          <p:cNvSpPr txBox="1"/>
          <p:nvPr/>
        </p:nvSpPr>
        <p:spPr>
          <a:xfrm>
            <a:off x="10380116" y="3428999"/>
            <a:ext cx="11283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6 O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95A9E367-46B9-8B2E-9728-8E74C1648155}"/>
              </a:ext>
            </a:extLst>
          </p:cNvPr>
          <p:cNvSpPr txBox="1"/>
          <p:nvPr/>
        </p:nvSpPr>
        <p:spPr>
          <a:xfrm>
            <a:off x="9598995" y="3424016"/>
            <a:ext cx="9773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3 C  ; </a:t>
            </a:r>
          </a:p>
        </p:txBody>
      </p:sp>
      <p:sp>
        <p:nvSpPr>
          <p:cNvPr id="20" name="Accolade fermante 19">
            <a:extLst>
              <a:ext uri="{FF2B5EF4-FFF2-40B4-BE49-F238E27FC236}">
                <a16:creationId xmlns:a16="http://schemas.microsoft.com/office/drawing/2014/main" id="{1248FB83-18A7-1915-001E-0FC5D561834C}"/>
              </a:ext>
            </a:extLst>
          </p:cNvPr>
          <p:cNvSpPr/>
          <p:nvPr/>
        </p:nvSpPr>
        <p:spPr>
          <a:xfrm rot="5400000">
            <a:off x="1767122" y="3382239"/>
            <a:ext cx="369803" cy="1274733"/>
          </a:xfrm>
          <a:prstGeom prst="rightBrace">
            <a:avLst>
              <a:gd name="adj1" fmla="val 23169"/>
              <a:gd name="adj2" fmla="val 50000"/>
            </a:avLst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Accolade fermante 20">
            <a:extLst>
              <a:ext uri="{FF2B5EF4-FFF2-40B4-BE49-F238E27FC236}">
                <a16:creationId xmlns:a16="http://schemas.microsoft.com/office/drawing/2014/main" id="{869A5F50-7ACD-9F9C-8FF2-400BCA5F7EF3}"/>
              </a:ext>
            </a:extLst>
          </p:cNvPr>
          <p:cNvSpPr/>
          <p:nvPr/>
        </p:nvSpPr>
        <p:spPr>
          <a:xfrm rot="5400000">
            <a:off x="10112727" y="3187047"/>
            <a:ext cx="369803" cy="1397267"/>
          </a:xfrm>
          <a:prstGeom prst="rightBrace">
            <a:avLst>
              <a:gd name="adj1" fmla="val 28114"/>
              <a:gd name="adj2" fmla="val 50000"/>
            </a:avLst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Accolade fermante 21">
            <a:extLst>
              <a:ext uri="{FF2B5EF4-FFF2-40B4-BE49-F238E27FC236}">
                <a16:creationId xmlns:a16="http://schemas.microsoft.com/office/drawing/2014/main" id="{F5C5CC5B-4635-11D3-8FD0-A2B1ABB3A47D}"/>
              </a:ext>
            </a:extLst>
          </p:cNvPr>
          <p:cNvSpPr/>
          <p:nvPr/>
        </p:nvSpPr>
        <p:spPr>
          <a:xfrm rot="5400000">
            <a:off x="7961594" y="3211915"/>
            <a:ext cx="369803" cy="1416715"/>
          </a:xfrm>
          <a:prstGeom prst="rightBrace">
            <a:avLst>
              <a:gd name="adj1" fmla="val 30587"/>
              <a:gd name="adj2" fmla="val 50000"/>
            </a:avLst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Accolade fermante 22">
            <a:extLst>
              <a:ext uri="{FF2B5EF4-FFF2-40B4-BE49-F238E27FC236}">
                <a16:creationId xmlns:a16="http://schemas.microsoft.com/office/drawing/2014/main" id="{1789FD3D-3683-E893-7882-20C5AD7060DA}"/>
              </a:ext>
            </a:extLst>
          </p:cNvPr>
          <p:cNvSpPr/>
          <p:nvPr/>
        </p:nvSpPr>
        <p:spPr>
          <a:xfrm rot="5400000">
            <a:off x="4118319" y="3514518"/>
            <a:ext cx="369803" cy="824792"/>
          </a:xfrm>
          <a:prstGeom prst="rightBrace">
            <a:avLst>
              <a:gd name="adj1" fmla="val 18224"/>
              <a:gd name="adj2" fmla="val 50000"/>
            </a:avLst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41F18B65-DDB2-B99D-9ECD-F7F3EBBE281B}"/>
              </a:ext>
            </a:extLst>
          </p:cNvPr>
          <p:cNvCxnSpPr/>
          <p:nvPr/>
        </p:nvCxnSpPr>
        <p:spPr>
          <a:xfrm>
            <a:off x="1952023" y="2898648"/>
            <a:ext cx="0" cy="56660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F4BB6474-BACE-253B-7D3C-F2B07D03D806}"/>
              </a:ext>
            </a:extLst>
          </p:cNvPr>
          <p:cNvCxnSpPr/>
          <p:nvPr/>
        </p:nvCxnSpPr>
        <p:spPr>
          <a:xfrm>
            <a:off x="10289787" y="2828543"/>
            <a:ext cx="0" cy="56660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FBF2C562-8255-7092-C59B-124A2A7A0013}"/>
              </a:ext>
            </a:extLst>
          </p:cNvPr>
          <p:cNvCxnSpPr/>
          <p:nvPr/>
        </p:nvCxnSpPr>
        <p:spPr>
          <a:xfrm>
            <a:off x="8146495" y="2857415"/>
            <a:ext cx="0" cy="56660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68167386-6121-F5B4-EE83-039F35205037}"/>
              </a:ext>
            </a:extLst>
          </p:cNvPr>
          <p:cNvCxnSpPr/>
          <p:nvPr/>
        </p:nvCxnSpPr>
        <p:spPr>
          <a:xfrm>
            <a:off x="4303220" y="2767747"/>
            <a:ext cx="0" cy="56660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1241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  <p:bldP spid="15" grpId="0"/>
      <p:bldP spid="16" grpId="0"/>
      <p:bldP spid="18" grpId="0"/>
      <p:bldP spid="19" grpId="0"/>
      <p:bldP spid="20" grpId="0" animBg="1"/>
      <p:bldP spid="21" grpId="0" animBg="1"/>
      <p:bldP spid="22" grpId="0" animBg="1"/>
      <p:bldP spid="2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9A6BB1-8008-3418-84A0-1A85D970F8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_A_02">
            <a:extLst>
              <a:ext uri="{FF2B5EF4-FFF2-40B4-BE49-F238E27FC236}">
                <a16:creationId xmlns:a16="http://schemas.microsoft.com/office/drawing/2014/main" id="{4ED07261-4AD0-6D94-DC63-DF0562F5FE69}"/>
              </a:ext>
            </a:extLst>
          </p:cNvPr>
          <p:cNvSpPr txBox="1"/>
          <p:nvPr/>
        </p:nvSpPr>
        <p:spPr>
          <a:xfrm>
            <a:off x="391930" y="641158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présente le bilan avec une voix claire et un rythme adéquat.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26015" y="247726"/>
            <a:ext cx="10307830" cy="4096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un résumé de ce que Je dois faire pour écrire une équation équilibrée d’une réaction chimique.</a:t>
            </a:r>
          </a:p>
        </p:txBody>
      </p:sp>
      <p:pic>
        <p:nvPicPr>
          <p:cNvPr id="6" name="Image 9">
            <a:extLst>
              <a:ext uri="{FF2B5EF4-FFF2-40B4-BE49-F238E27FC236}">
                <a16:creationId xmlns:a16="http://schemas.microsoft.com/office/drawing/2014/main" id="{257A9E67-56A8-E96D-0CE1-A10D73DA49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6900" y="317768"/>
            <a:ext cx="583170" cy="58317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D06E27A-A68E-A684-D4A9-901954433B65}"/>
              </a:ext>
            </a:extLst>
          </p:cNvPr>
          <p:cNvSpPr txBox="1"/>
          <p:nvPr/>
        </p:nvSpPr>
        <p:spPr>
          <a:xfrm>
            <a:off x="11716863" y="76676"/>
            <a:ext cx="306648" cy="369332"/>
          </a:xfrm>
          <a:prstGeom prst="rect">
            <a:avLst/>
          </a:prstGeom>
          <a:solidFill>
            <a:srgbClr val="FF656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00B2CF2-7D13-AFA8-5D8C-D4804526E103}"/>
              </a:ext>
            </a:extLst>
          </p:cNvPr>
          <p:cNvSpPr txBox="1"/>
          <p:nvPr/>
        </p:nvSpPr>
        <p:spPr>
          <a:xfrm>
            <a:off x="688063" y="1703212"/>
            <a:ext cx="87310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1</a:t>
            </a:r>
            <a:r>
              <a:rPr lang="fr-FR" sz="2400" dirty="0"/>
              <a:t>.</a:t>
            </a:r>
            <a:r>
              <a:rPr lang="fr-FR" sz="2400" dirty="0">
                <a:solidFill>
                  <a:srgbClr val="FF0000"/>
                </a:solidFill>
              </a:rPr>
              <a:t>Je</a:t>
            </a:r>
            <a:r>
              <a:rPr lang="fr-FR" sz="2400" dirty="0"/>
              <a:t> </a:t>
            </a:r>
            <a:r>
              <a:rPr lang="fr-FR" sz="2400" dirty="0">
                <a:solidFill>
                  <a:srgbClr val="FF0000"/>
                </a:solidFill>
              </a:rPr>
              <a:t>modélise</a:t>
            </a:r>
            <a:r>
              <a:rPr lang="fr-FR" sz="2400" dirty="0"/>
              <a:t> la réaction chimique par une équation littérale.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2414CF7-BC49-A844-3F17-94D98F015DFE}"/>
              </a:ext>
            </a:extLst>
          </p:cNvPr>
          <p:cNvSpPr txBox="1"/>
          <p:nvPr/>
        </p:nvSpPr>
        <p:spPr>
          <a:xfrm>
            <a:off x="761260" y="2907950"/>
            <a:ext cx="99502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2</a:t>
            </a:r>
            <a:r>
              <a:rPr lang="fr-FR" sz="2400" dirty="0"/>
              <a:t>. </a:t>
            </a:r>
            <a:r>
              <a:rPr lang="fr-FR" sz="2400" dirty="0">
                <a:solidFill>
                  <a:srgbClr val="FF0000"/>
                </a:solidFill>
              </a:rPr>
              <a:t>J’écris</a:t>
            </a:r>
            <a:r>
              <a:rPr lang="fr-FR" sz="2400" dirty="0"/>
              <a:t> l’équation en utilisant les formules chimiques.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487E82E-1B0E-0E60-5203-A696683557E6}"/>
              </a:ext>
            </a:extLst>
          </p:cNvPr>
          <p:cNvSpPr txBox="1"/>
          <p:nvPr/>
        </p:nvSpPr>
        <p:spPr>
          <a:xfrm>
            <a:off x="688063" y="4165154"/>
            <a:ext cx="1117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3</a:t>
            </a:r>
            <a:r>
              <a:rPr lang="fr-FR" sz="2400" dirty="0"/>
              <a:t>. </a:t>
            </a:r>
            <a:r>
              <a:rPr lang="fr-FR" sz="2400" dirty="0">
                <a:solidFill>
                  <a:srgbClr val="FF0000"/>
                </a:solidFill>
              </a:rPr>
              <a:t>J'ajoute</a:t>
            </a:r>
            <a:r>
              <a:rPr lang="fr-FR" sz="2400" dirty="0"/>
              <a:t> des coefficients stœchiométriques de part et d’autre de l’équation pour vérifier la conservation des atomes  en genre et en nombre.</a:t>
            </a:r>
          </a:p>
        </p:txBody>
      </p:sp>
    </p:spTree>
    <p:extLst>
      <p:ext uri="{BB962C8B-B14F-4D97-AF65-F5344CB8AC3E}">
        <p14:creationId xmlns:p14="http://schemas.microsoft.com/office/powerpoint/2010/main" val="1122938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chemeClr val="accent4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prstClr val="black"/>
                  </a:solidFill>
                  <a:latin typeface="Calibri" panose="020F0502020204030204"/>
                  <a:sym typeface="Arial"/>
                </a:rPr>
                <a:t>Pratique collective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3" cy="936371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defTabSz="457189">
                <a:defRPr/>
              </a:pPr>
              <a:endParaRPr lang="fr-FR" sz="1200" dirty="0"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 defTabSz="457189">
                <a:defRPr/>
              </a:pPr>
              <a:r>
                <a:rPr lang="fr-FR" sz="3600" b="1" dirty="0">
                  <a:solidFill>
                    <a:prstClr val="black"/>
                  </a:solidFill>
                  <a:latin typeface="Calibri" panose="020F0502020204030204"/>
                  <a:sym typeface="Arial"/>
                </a:rPr>
                <a:t>10 min</a:t>
              </a:r>
            </a:p>
          </p:txBody>
        </p:sp>
      </p:grpSp>
      <p:pic>
        <p:nvPicPr>
          <p:cNvPr id="6" name="Picture 1">
            <a:extLst>
              <a:ext uri="{FF2B5EF4-FFF2-40B4-BE49-F238E27FC236}">
                <a16:creationId xmlns:a16="http://schemas.microsoft.com/office/drawing/2014/main" id="{AE0CF25E-66C5-FAFF-7523-976C3D56C33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7527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F454CD-89A9-1AC9-1A8C-02A8683E8A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C3858795-93DF-90AD-5F48-31E8F968E1FC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</a:t>
            </a:r>
            <a:r>
              <a:rPr lang="fr-FR" sz="1600" b="1" noProof="0" dirty="0" err="1">
                <a:solidFill>
                  <a:schemeClr val="bg1">
                    <a:lumMod val="65000"/>
                  </a:schemeClr>
                </a:solidFill>
              </a:rPr>
              <a:t>renez</a:t>
            </a:r>
            <a:r>
              <a:rPr lang="fr-FR" sz="1600" b="1" noProof="0" dirty="0">
                <a:solidFill>
                  <a:schemeClr val="bg1">
                    <a:lumMod val="65000"/>
                  </a:schemeClr>
                </a:solidFill>
              </a:rPr>
              <a:t> vos ardoises et écrivez-y votre réponse. Répondez par vrai ou faux.</a:t>
            </a:r>
          </a:p>
        </p:txBody>
      </p:sp>
      <p:sp>
        <p:nvSpPr>
          <p:cNvPr id="2" name="D_A_02">
            <a:extLst>
              <a:ext uri="{FF2B5EF4-FFF2-40B4-BE49-F238E27FC236}">
                <a16:creationId xmlns:a16="http://schemas.microsoft.com/office/drawing/2014/main" id="{F5DEFBC1-30FF-CCDE-F1EF-C12473CD8F57}"/>
              </a:ext>
            </a:extLst>
          </p:cNvPr>
          <p:cNvSpPr txBox="1"/>
          <p:nvPr/>
        </p:nvSpPr>
        <p:spPr>
          <a:xfrm>
            <a:off x="241300" y="62323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clarifie la question et peut utiliser l’alternance linguistique si besoin.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24F6CBE-FEB6-6414-F6EA-FED89A20AD3C}"/>
              </a:ext>
            </a:extLst>
          </p:cNvPr>
          <p:cNvSpPr txBox="1"/>
          <p:nvPr/>
        </p:nvSpPr>
        <p:spPr>
          <a:xfrm>
            <a:off x="1175750" y="1373462"/>
            <a:ext cx="10033508" cy="12003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dirty="0"/>
              <a:t>L’équation chimique suivante modélisant la combustion complète du carbone,  est équilibrée:</a:t>
            </a:r>
          </a:p>
          <a:p>
            <a:r>
              <a:rPr lang="fr-FR" sz="2400" dirty="0"/>
              <a:t>                                 </a:t>
            </a:r>
            <a:r>
              <a:rPr lang="fr-FR" sz="2400" b="1" dirty="0"/>
              <a:t>C  + O</a:t>
            </a:r>
            <a:r>
              <a:rPr lang="fr-FR" sz="2400" b="1" baseline="-25000" dirty="0"/>
              <a:t>2</a:t>
            </a:r>
            <a:r>
              <a:rPr lang="fr-FR" sz="2400" b="1" dirty="0"/>
              <a:t>                                  CO</a:t>
            </a:r>
            <a:r>
              <a:rPr lang="fr-FR" sz="2400" b="1" baseline="-25000" dirty="0"/>
              <a:t>2</a:t>
            </a:r>
            <a:r>
              <a:rPr lang="fr-FR" sz="2400" b="1" dirty="0"/>
              <a:t> </a:t>
            </a: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39935262-97F1-627E-1DE7-F0822E9460AA}"/>
              </a:ext>
            </a:extLst>
          </p:cNvPr>
          <p:cNvSpPr/>
          <p:nvPr/>
        </p:nvSpPr>
        <p:spPr>
          <a:xfrm>
            <a:off x="3282420" y="3755451"/>
            <a:ext cx="878100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noProof="0" dirty="0">
                <a:solidFill>
                  <a:schemeClr val="tx1"/>
                </a:solidFill>
              </a:rPr>
              <a:t>Vrai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A11B30C4-C946-D586-A45C-31263E9203F4}"/>
              </a:ext>
            </a:extLst>
          </p:cNvPr>
          <p:cNvSpPr/>
          <p:nvPr/>
        </p:nvSpPr>
        <p:spPr>
          <a:xfrm>
            <a:off x="7153382" y="3755451"/>
            <a:ext cx="878100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>
                <a:solidFill>
                  <a:schemeClr val="tx1"/>
                </a:solidFill>
              </a:rPr>
              <a:t>Faux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AF2E188-D78C-BF5C-A5B9-E144D030F2C8}"/>
              </a:ext>
            </a:extLst>
          </p:cNvPr>
          <p:cNvSpPr txBox="1"/>
          <p:nvPr/>
        </p:nvSpPr>
        <p:spPr>
          <a:xfrm>
            <a:off x="11504110" y="62468"/>
            <a:ext cx="591434" cy="369332"/>
          </a:xfrm>
          <a:prstGeom prst="rect">
            <a:avLst/>
          </a:prstGeom>
          <a:solidFill>
            <a:srgbClr val="5FADE4"/>
          </a:solidFill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</a:rPr>
              <a:t>VdC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9" name="Flèche : droite 8">
            <a:extLst>
              <a:ext uri="{FF2B5EF4-FFF2-40B4-BE49-F238E27FC236}">
                <a16:creationId xmlns:a16="http://schemas.microsoft.com/office/drawing/2014/main" id="{69A50BF3-13EF-4E61-8925-36D5672EC7B8}"/>
              </a:ext>
            </a:extLst>
          </p:cNvPr>
          <p:cNvSpPr/>
          <p:nvPr/>
        </p:nvSpPr>
        <p:spPr>
          <a:xfrm>
            <a:off x="4816348" y="2328987"/>
            <a:ext cx="1481328" cy="61776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A8823F3-CD6E-C3F7-A51A-5FD4DF35964E}"/>
              </a:ext>
            </a:extLst>
          </p:cNvPr>
          <p:cNvGrpSpPr/>
          <p:nvPr/>
        </p:nvGrpSpPr>
        <p:grpSpPr>
          <a:xfrm>
            <a:off x="11362028" y="482182"/>
            <a:ext cx="588671" cy="508000"/>
            <a:chOff x="779844" y="4335989"/>
            <a:chExt cx="563238" cy="575842"/>
          </a:xfrm>
        </p:grpSpPr>
        <p:pic>
          <p:nvPicPr>
            <p:cNvPr id="8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23B4A186-05D1-0360-9590-1F87F9924EE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48283A2-81A5-1760-5910-AE15560C487E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fr-FR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353817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23CCB7-9422-8EFA-9DAF-2379EC661C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A4708712-97E5-6DC3-CF07-D69D2DC77163}"/>
              </a:ext>
            </a:extLst>
          </p:cNvPr>
          <p:cNvSpPr txBox="1"/>
          <p:nvPr/>
        </p:nvSpPr>
        <p:spPr>
          <a:xfrm>
            <a:off x="774700" y="191802"/>
            <a:ext cx="11624564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Il y a le même nombre d’atomes de carbone et d’oxygène de part et d’autre de l’équation chimique ; elle est donc équilibrée.</a:t>
            </a:r>
          </a:p>
        </p:txBody>
      </p:sp>
      <p:sp>
        <p:nvSpPr>
          <p:cNvPr id="2" name="D_A_02">
            <a:extLst>
              <a:ext uri="{FF2B5EF4-FFF2-40B4-BE49-F238E27FC236}">
                <a16:creationId xmlns:a16="http://schemas.microsoft.com/office/drawing/2014/main" id="{1F68B4CA-E88D-C2D0-7744-8238A5E69151}"/>
              </a:ext>
            </a:extLst>
          </p:cNvPr>
          <p:cNvSpPr txBox="1"/>
          <p:nvPr/>
        </p:nvSpPr>
        <p:spPr>
          <a:xfrm>
            <a:off x="465847" y="580998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utilise le tableau et explicite la réponse pour montrer la conservation des atomes en genre et  en nombre.</a:t>
            </a: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76471900-00ED-C420-9A39-DA736017E7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4203" y="318127"/>
            <a:ext cx="583170" cy="583170"/>
          </a:xfrm>
          <a:prstGeom prst="rect">
            <a:avLst/>
          </a:prstGeom>
        </p:spPr>
      </p:pic>
      <p:pic>
        <p:nvPicPr>
          <p:cNvPr id="26" name="Graphique 25" descr="Coche avec un remplissage uni">
            <a:extLst>
              <a:ext uri="{FF2B5EF4-FFF2-40B4-BE49-F238E27FC236}">
                <a16:creationId xmlns:a16="http://schemas.microsoft.com/office/drawing/2014/main" id="{ABDEBAFD-EF4C-C7A9-2ADD-CFF3C01245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79055" y="4095750"/>
            <a:ext cx="684830" cy="684830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8911947-6496-6602-29FF-EFC99F1D2EB9}"/>
              </a:ext>
            </a:extLst>
          </p:cNvPr>
          <p:cNvSpPr/>
          <p:nvPr/>
        </p:nvSpPr>
        <p:spPr>
          <a:xfrm>
            <a:off x="3282420" y="3755451"/>
            <a:ext cx="878100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noProof="0" dirty="0">
                <a:solidFill>
                  <a:schemeClr val="tx1"/>
                </a:solidFill>
              </a:rPr>
              <a:t>Vrai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F81B30A-64D7-310A-988A-CE44DA667FDD}"/>
              </a:ext>
            </a:extLst>
          </p:cNvPr>
          <p:cNvSpPr/>
          <p:nvPr/>
        </p:nvSpPr>
        <p:spPr>
          <a:xfrm>
            <a:off x="7153382" y="3755451"/>
            <a:ext cx="878100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>
                <a:solidFill>
                  <a:schemeClr val="tx1"/>
                </a:solidFill>
              </a:rPr>
              <a:t>Faux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F5E45A1-2DFB-9B45-CD36-5370AF4C1BFE}"/>
              </a:ext>
            </a:extLst>
          </p:cNvPr>
          <p:cNvSpPr txBox="1"/>
          <p:nvPr/>
        </p:nvSpPr>
        <p:spPr>
          <a:xfrm>
            <a:off x="1175750" y="1373462"/>
            <a:ext cx="10033508" cy="12003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dirty="0"/>
              <a:t>L’équation chimique suivante modélisant la combustion complète du carbone,  est</a:t>
            </a:r>
            <a:r>
              <a:rPr lang="fr-FR" sz="2400" b="1" dirty="0"/>
              <a:t> </a:t>
            </a:r>
            <a:r>
              <a:rPr lang="fr-FR" sz="2400" dirty="0"/>
              <a:t>équilibrée:</a:t>
            </a:r>
          </a:p>
          <a:p>
            <a:r>
              <a:rPr lang="fr-FR" sz="2400" dirty="0"/>
              <a:t>                                 </a:t>
            </a:r>
            <a:r>
              <a:rPr lang="fr-FR" sz="2400" b="1" dirty="0"/>
              <a:t>C  + O</a:t>
            </a:r>
            <a:r>
              <a:rPr lang="fr-FR" sz="2400" b="1" baseline="-25000" dirty="0"/>
              <a:t>2</a:t>
            </a:r>
            <a:r>
              <a:rPr lang="fr-FR" sz="2400" b="1" dirty="0"/>
              <a:t>                                  CO</a:t>
            </a:r>
            <a:r>
              <a:rPr lang="fr-FR" sz="2400" b="1" baseline="-25000" dirty="0"/>
              <a:t>2</a:t>
            </a:r>
            <a:r>
              <a:rPr lang="fr-FR" sz="2400" b="1" dirty="0"/>
              <a:t> </a:t>
            </a:r>
          </a:p>
        </p:txBody>
      </p:sp>
      <p:sp>
        <p:nvSpPr>
          <p:cNvPr id="12" name="Flèche : droite 11">
            <a:extLst>
              <a:ext uri="{FF2B5EF4-FFF2-40B4-BE49-F238E27FC236}">
                <a16:creationId xmlns:a16="http://schemas.microsoft.com/office/drawing/2014/main" id="{4F08669A-3F77-6E59-CDEF-EDAE6508DE69}"/>
              </a:ext>
            </a:extLst>
          </p:cNvPr>
          <p:cNvSpPr/>
          <p:nvPr/>
        </p:nvSpPr>
        <p:spPr>
          <a:xfrm>
            <a:off x="4816348" y="2328987"/>
            <a:ext cx="1481328" cy="61776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13928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9ABC7F-FA77-3222-EA8B-74C51D2653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A023C230-93F9-FFE8-DC49-3461C464D384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Répondez par vrai ou faux.</a:t>
            </a: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8339AF31-9C71-6496-42B8-98464B3E0840}"/>
              </a:ext>
            </a:extLst>
          </p:cNvPr>
          <p:cNvSpPr txBox="1"/>
          <p:nvPr/>
        </p:nvSpPr>
        <p:spPr>
          <a:xfrm>
            <a:off x="358836" y="57831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explique et clarifie la question et peut utiliser l’alternance linguistique si besoin.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79BBCC7F-E774-E566-B28B-6C9648DF5D4C}"/>
              </a:ext>
            </a:extLst>
          </p:cNvPr>
          <p:cNvSpPr txBox="1"/>
          <p:nvPr/>
        </p:nvSpPr>
        <p:spPr>
          <a:xfrm>
            <a:off x="11504110" y="62468"/>
            <a:ext cx="591434" cy="369332"/>
          </a:xfrm>
          <a:prstGeom prst="rect">
            <a:avLst/>
          </a:prstGeom>
          <a:solidFill>
            <a:srgbClr val="5FADE4"/>
          </a:solidFill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</a:rPr>
              <a:t>VdC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2E538A7-61FE-09A6-1B19-FB31551DD1FE}"/>
              </a:ext>
            </a:extLst>
          </p:cNvPr>
          <p:cNvSpPr txBox="1"/>
          <p:nvPr/>
        </p:nvSpPr>
        <p:spPr>
          <a:xfrm>
            <a:off x="1175750" y="1373462"/>
            <a:ext cx="10033508" cy="12003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dirty="0"/>
              <a:t>L’équation chimique suivante modélisant la combustion incomplète du carbone,  est</a:t>
            </a:r>
            <a:r>
              <a:rPr lang="fr-FR" sz="2400" b="1" dirty="0"/>
              <a:t> </a:t>
            </a:r>
            <a:r>
              <a:rPr lang="fr-FR" sz="2400" dirty="0"/>
              <a:t>équilibrée:</a:t>
            </a:r>
          </a:p>
          <a:p>
            <a:r>
              <a:rPr lang="fr-FR" sz="2400" dirty="0"/>
              <a:t>                                 </a:t>
            </a:r>
            <a:r>
              <a:rPr lang="fr-FR" sz="2400" b="1" dirty="0"/>
              <a:t>C  + O</a:t>
            </a:r>
            <a:r>
              <a:rPr lang="fr-FR" sz="2400" b="1" baseline="-25000" dirty="0"/>
              <a:t>2</a:t>
            </a:r>
            <a:r>
              <a:rPr lang="fr-FR" sz="2400" b="1" dirty="0"/>
              <a:t>                                  CO </a:t>
            </a:r>
          </a:p>
        </p:txBody>
      </p:sp>
      <p:sp>
        <p:nvSpPr>
          <p:cNvPr id="9" name="Flèche : droite 8">
            <a:extLst>
              <a:ext uri="{FF2B5EF4-FFF2-40B4-BE49-F238E27FC236}">
                <a16:creationId xmlns:a16="http://schemas.microsoft.com/office/drawing/2014/main" id="{6B4794A9-1FB5-6159-08D8-F74F359ECCB1}"/>
              </a:ext>
            </a:extLst>
          </p:cNvPr>
          <p:cNvSpPr/>
          <p:nvPr/>
        </p:nvSpPr>
        <p:spPr>
          <a:xfrm>
            <a:off x="4816348" y="2328987"/>
            <a:ext cx="1481328" cy="61776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4416987-1144-80D5-08D5-022D62125D81}"/>
              </a:ext>
            </a:extLst>
          </p:cNvPr>
          <p:cNvSpPr/>
          <p:nvPr/>
        </p:nvSpPr>
        <p:spPr>
          <a:xfrm>
            <a:off x="3282420" y="3755451"/>
            <a:ext cx="878100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noProof="0" dirty="0">
                <a:solidFill>
                  <a:schemeClr val="tx1"/>
                </a:solidFill>
              </a:rPr>
              <a:t>Vrai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2BE1116-FFEC-974D-B448-3BA649D7107D}"/>
              </a:ext>
            </a:extLst>
          </p:cNvPr>
          <p:cNvSpPr/>
          <p:nvPr/>
        </p:nvSpPr>
        <p:spPr>
          <a:xfrm>
            <a:off x="7153382" y="3755451"/>
            <a:ext cx="878100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>
                <a:solidFill>
                  <a:schemeClr val="tx1"/>
                </a:solidFill>
              </a:rPr>
              <a:t>Faux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B2AD973-011F-5D48-421D-AA5D7403F0AF}"/>
              </a:ext>
            </a:extLst>
          </p:cNvPr>
          <p:cNvGrpSpPr/>
          <p:nvPr/>
        </p:nvGrpSpPr>
        <p:grpSpPr>
          <a:xfrm>
            <a:off x="11362028" y="482182"/>
            <a:ext cx="588671" cy="508000"/>
            <a:chOff x="779844" y="4335989"/>
            <a:chExt cx="563238" cy="575842"/>
          </a:xfrm>
        </p:grpSpPr>
        <p:pic>
          <p:nvPicPr>
            <p:cNvPr id="7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4F8062F-0D8D-F8EA-BB6C-16418000C401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5ED80AE-C660-D432-B8CD-CCA3E2DF9B20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fr-FR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970774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C1921E-E09C-D5E3-4E3F-433C5BFE2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8D307638-52F9-8271-EA15-684CB0DA0CBD}"/>
              </a:ext>
            </a:extLst>
          </p:cNvPr>
          <p:cNvSpPr txBox="1"/>
          <p:nvPr/>
        </p:nvSpPr>
        <p:spPr>
          <a:xfrm>
            <a:off x="4710684" y="347472"/>
            <a:ext cx="2770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040C0"/>
                </a:solidFill>
              </a:rPr>
              <a:t>Orientations didactiques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3B26B4E-F7A5-DF0C-DD8B-85EAFC002D7D}"/>
              </a:ext>
            </a:extLst>
          </p:cNvPr>
          <p:cNvSpPr/>
          <p:nvPr/>
        </p:nvSpPr>
        <p:spPr>
          <a:xfrm>
            <a:off x="657606" y="4840126"/>
            <a:ext cx="2011680" cy="1785010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77E65EF-9DEE-D84D-3396-BF756FE3FC1C}"/>
              </a:ext>
            </a:extLst>
          </p:cNvPr>
          <p:cNvSpPr txBox="1"/>
          <p:nvPr/>
        </p:nvSpPr>
        <p:spPr>
          <a:xfrm>
            <a:off x="709477" y="5212227"/>
            <a:ext cx="1728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bg1"/>
                </a:solidFill>
              </a:rPr>
              <a:t>Conceptions erronées</a:t>
            </a:r>
          </a:p>
          <a:p>
            <a:pPr algn="ctr"/>
            <a:r>
              <a:rPr lang="fr-FR" dirty="0">
                <a:solidFill>
                  <a:schemeClr val="bg1"/>
                </a:solidFill>
              </a:rPr>
              <a:t> des élèves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E3F2674-E41E-57D0-E3AF-9AAC68277F00}"/>
              </a:ext>
            </a:extLst>
          </p:cNvPr>
          <p:cNvSpPr/>
          <p:nvPr/>
        </p:nvSpPr>
        <p:spPr>
          <a:xfrm>
            <a:off x="2805684" y="4840126"/>
            <a:ext cx="9043416" cy="1846659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6D3B898-6AE6-DDD9-CEE5-3ABA3E8F7AA0}"/>
              </a:ext>
            </a:extLst>
          </p:cNvPr>
          <p:cNvSpPr txBox="1"/>
          <p:nvPr/>
        </p:nvSpPr>
        <p:spPr>
          <a:xfrm>
            <a:off x="2961132" y="4840126"/>
            <a:ext cx="888796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Confusion entre coefficients et indices. Les élèves pensent que l’on peut modifier les indices des formules chimiques pour équilibrer une équation;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La « conservation des molécules » : Certains élèves pensent que le nombre total de molécules doit être le même avant et après la réaction 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Approche « essai-erreur » sans compréhension conceptuelle: certains élèves utilisent simplement des méthodes aléatoires pour équilibrer les équations sans stratégie systématique ni compréhension des principes sous-jacents.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F3CBCBCE-C8D9-61FD-9E74-A6DDA744DE15}"/>
              </a:ext>
            </a:extLst>
          </p:cNvPr>
          <p:cNvSpPr/>
          <p:nvPr/>
        </p:nvSpPr>
        <p:spPr>
          <a:xfrm>
            <a:off x="568090" y="751391"/>
            <a:ext cx="2011680" cy="3956410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F46CBD9-A4B1-5EF2-D836-8D8A06DBBE32}"/>
              </a:ext>
            </a:extLst>
          </p:cNvPr>
          <p:cNvSpPr txBox="1"/>
          <p:nvPr/>
        </p:nvSpPr>
        <p:spPr>
          <a:xfrm>
            <a:off x="785695" y="2205658"/>
            <a:ext cx="17289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bg1"/>
                </a:solidFill>
              </a:rPr>
              <a:t>Aperçu de la séance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5F74D0CF-00AF-8FCE-7A5C-63B6A2C12A28}"/>
              </a:ext>
            </a:extLst>
          </p:cNvPr>
          <p:cNvSpPr/>
          <p:nvPr/>
        </p:nvSpPr>
        <p:spPr>
          <a:xfrm>
            <a:off x="2761487" y="751390"/>
            <a:ext cx="9210253" cy="3956411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FB07492A-4511-43BB-799D-8855D0A28491}"/>
              </a:ext>
            </a:extLst>
          </p:cNvPr>
          <p:cNvSpPr txBox="1"/>
          <p:nvPr/>
        </p:nvSpPr>
        <p:spPr>
          <a:xfrm>
            <a:off x="3154680" y="1206101"/>
            <a:ext cx="8653272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/>
              <a:t>La tâche principale de la séance</a:t>
            </a:r>
            <a:r>
              <a:rPr lang="fr-FR" sz="1600" dirty="0"/>
              <a:t> s’inscrit dans le savoir-faire suivant :</a:t>
            </a:r>
            <a:br>
              <a:rPr lang="fr-FR" sz="1600" dirty="0"/>
            </a:br>
            <a:r>
              <a:rPr lang="fr-FR" sz="1600" b="1" dirty="0"/>
              <a:t>reconnaître que, lors d’une réaction chimique, les atomes se conservent en genre et en nombre</a:t>
            </a:r>
            <a:r>
              <a:rPr lang="fr-FR" sz="1600" dirty="0"/>
              <a:t>.</a:t>
            </a:r>
          </a:p>
          <a:p>
            <a:r>
              <a:rPr lang="fr-FR" sz="1600" dirty="0"/>
              <a:t>Elle vise à amener l’élève à </a:t>
            </a:r>
            <a:r>
              <a:rPr lang="fr-FR" sz="1600" b="1" dirty="0"/>
              <a:t>écrire des équations chimiques équilibrées</a:t>
            </a:r>
            <a:r>
              <a:rPr lang="fr-FR" sz="1600" dirty="0"/>
              <a:t>, en utilisant les formules chimiques des réactifs et des produits, et en s’appuyant explicitement sur le principe de conservation des atomes.</a:t>
            </a:r>
          </a:p>
          <a:p>
            <a:r>
              <a:rPr lang="fr-FR" sz="1600" dirty="0"/>
              <a:t>À partir de l’énoncé de la situation proposée, </a:t>
            </a:r>
            <a:r>
              <a:rPr lang="fr-FR" sz="1600" b="1" dirty="0"/>
              <a:t>l’élève identifie les réactifs et les produits</a:t>
            </a:r>
            <a:r>
              <a:rPr lang="fr-FR" sz="1600" dirty="0"/>
              <a:t> afin d’écrire </a:t>
            </a:r>
            <a:r>
              <a:rPr lang="fr-FR" sz="1600" b="1" dirty="0"/>
              <a:t>l’équation littérale</a:t>
            </a:r>
            <a:r>
              <a:rPr lang="fr-FR" sz="1600" dirty="0"/>
              <a:t> modélisant la réaction chimique étudiée.</a:t>
            </a:r>
          </a:p>
          <a:p>
            <a:r>
              <a:rPr lang="fr-FR" sz="1600" dirty="0"/>
              <a:t>L’élève mobilise ensuite ses prérequis relatifs aux formules chimiques des molécules pour </a:t>
            </a:r>
            <a:r>
              <a:rPr lang="fr-FR" sz="1600" b="1" dirty="0"/>
              <a:t>écrire</a:t>
            </a:r>
            <a:r>
              <a:rPr lang="fr-FR" sz="1600" dirty="0"/>
              <a:t> </a:t>
            </a:r>
            <a:r>
              <a:rPr lang="fr-FR" sz="1600" b="1" dirty="0"/>
              <a:t>l’équation chimique</a:t>
            </a:r>
            <a:r>
              <a:rPr lang="fr-FR" sz="1600" dirty="0"/>
              <a:t> de la réaction, en utilisant les formules des réactifs et des produits.</a:t>
            </a:r>
          </a:p>
          <a:p>
            <a:r>
              <a:rPr lang="fr-FR" sz="1600" dirty="0"/>
              <a:t>En s’appuyant sur la </a:t>
            </a:r>
            <a:r>
              <a:rPr lang="fr-FR" sz="1600" b="1" dirty="0"/>
              <a:t>conservation des atomes en genre(type) et en nombre</a:t>
            </a:r>
            <a:r>
              <a:rPr lang="fr-FR" sz="1600" dirty="0"/>
              <a:t>, l’élève </a:t>
            </a:r>
            <a:r>
              <a:rPr lang="fr-FR" sz="1600" b="1" dirty="0"/>
              <a:t>ajuste les coefficients stœchiométriques</a:t>
            </a:r>
            <a:r>
              <a:rPr lang="fr-FR" sz="1600" dirty="0"/>
              <a:t> de part et d’autre de l’équation. Cette démarche le conduit finalement à </a:t>
            </a:r>
            <a:r>
              <a:rPr lang="fr-FR" sz="1600" b="1" dirty="0"/>
              <a:t>obtenir une équation chimique équilibrée</a:t>
            </a:r>
            <a:r>
              <a:rPr lang="fr-FR" sz="1600" dirty="0"/>
              <a:t>, conforme au principe de conservation de la matière lors d’une transformation chimique.</a:t>
            </a:r>
          </a:p>
        </p:txBody>
      </p:sp>
      <p:pic>
        <p:nvPicPr>
          <p:cNvPr id="2" name="Picture 2" descr="Image générée">
            <a:extLst>
              <a:ext uri="{FF2B5EF4-FFF2-40B4-BE49-F238E27FC236}">
                <a16:creationId xmlns:a16="http://schemas.microsoft.com/office/drawing/2014/main" id="{AD3B74AD-F4DA-26B4-A286-27FA3088DA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7526" y="46702"/>
            <a:ext cx="600313" cy="704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179031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8E6A3-DD3D-47E9-4144-319BEB58BE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9A361C2D-C4FF-3832-145B-B770C8310F35}"/>
              </a:ext>
            </a:extLst>
          </p:cNvPr>
          <p:cNvSpPr txBox="1"/>
          <p:nvPr/>
        </p:nvSpPr>
        <p:spPr>
          <a:xfrm>
            <a:off x="693411" y="150123"/>
            <a:ext cx="1090084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Il n’y a pas le même nombre d’atome d’oxygène de part et d’autre de l’équation chimique; elle n’est donc pas équilibrée.</a:t>
            </a:r>
          </a:p>
        </p:txBody>
      </p:sp>
      <p:sp>
        <p:nvSpPr>
          <p:cNvPr id="8" name="D_A_02">
            <a:extLst>
              <a:ext uri="{FF2B5EF4-FFF2-40B4-BE49-F238E27FC236}">
                <a16:creationId xmlns:a16="http://schemas.microsoft.com/office/drawing/2014/main" id="{DBAE7E74-7FEF-A830-09D1-6B7B2A8CB324}"/>
              </a:ext>
            </a:extLst>
          </p:cNvPr>
          <p:cNvSpPr txBox="1"/>
          <p:nvPr/>
        </p:nvSpPr>
        <p:spPr>
          <a:xfrm>
            <a:off x="693411" y="595869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utilise le tableau et explicite la réponse pour montrer qu’il n y a pas  conservation des atomes de carbone.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A6066E2-D015-BF83-6624-158E24FA3BB1}"/>
              </a:ext>
            </a:extLst>
          </p:cNvPr>
          <p:cNvSpPr txBox="1"/>
          <p:nvPr/>
        </p:nvSpPr>
        <p:spPr>
          <a:xfrm>
            <a:off x="1175750" y="1373462"/>
            <a:ext cx="10033508" cy="12003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dirty="0"/>
              <a:t>L’équation chimique suivante modélisant la combustion incomplète du carbone, est</a:t>
            </a:r>
            <a:r>
              <a:rPr lang="fr-FR" sz="2400" b="1" dirty="0"/>
              <a:t> </a:t>
            </a:r>
            <a:r>
              <a:rPr lang="fr-FR" sz="2400" dirty="0"/>
              <a:t>équilibrée:</a:t>
            </a:r>
          </a:p>
          <a:p>
            <a:r>
              <a:rPr lang="fr-FR" sz="2400" dirty="0"/>
              <a:t>                                 </a:t>
            </a:r>
            <a:r>
              <a:rPr lang="fr-FR" sz="2400" b="1" dirty="0"/>
              <a:t>C  + O</a:t>
            </a:r>
            <a:r>
              <a:rPr lang="fr-FR" sz="2400" b="1" baseline="-25000" dirty="0"/>
              <a:t>2</a:t>
            </a:r>
            <a:r>
              <a:rPr lang="fr-FR" sz="2400" b="1" dirty="0"/>
              <a:t>                                  CO </a:t>
            </a:r>
          </a:p>
        </p:txBody>
      </p:sp>
      <p:sp>
        <p:nvSpPr>
          <p:cNvPr id="13" name="Flèche : droite 12">
            <a:extLst>
              <a:ext uri="{FF2B5EF4-FFF2-40B4-BE49-F238E27FC236}">
                <a16:creationId xmlns:a16="http://schemas.microsoft.com/office/drawing/2014/main" id="{0CDEDF43-EAAE-82B5-6584-187209587E3E}"/>
              </a:ext>
            </a:extLst>
          </p:cNvPr>
          <p:cNvSpPr/>
          <p:nvPr/>
        </p:nvSpPr>
        <p:spPr>
          <a:xfrm>
            <a:off x="4816348" y="2328987"/>
            <a:ext cx="1481328" cy="61776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87AF375C-74F7-EEEF-35F2-9BE7F34E2D62}"/>
              </a:ext>
            </a:extLst>
          </p:cNvPr>
          <p:cNvSpPr/>
          <p:nvPr/>
        </p:nvSpPr>
        <p:spPr>
          <a:xfrm>
            <a:off x="3282420" y="3755451"/>
            <a:ext cx="878100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noProof="0" dirty="0">
                <a:solidFill>
                  <a:schemeClr val="tx1"/>
                </a:solidFill>
              </a:rPr>
              <a:t>Vrai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AFEA56D5-EC3E-65CD-D40A-B24FAF999E29}"/>
              </a:ext>
            </a:extLst>
          </p:cNvPr>
          <p:cNvSpPr/>
          <p:nvPr/>
        </p:nvSpPr>
        <p:spPr>
          <a:xfrm>
            <a:off x="7153382" y="3755451"/>
            <a:ext cx="878100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>
                <a:solidFill>
                  <a:schemeClr val="tx1"/>
                </a:solidFill>
              </a:rPr>
              <a:t>Faux</a:t>
            </a:r>
          </a:p>
        </p:txBody>
      </p:sp>
      <p:pic>
        <p:nvPicPr>
          <p:cNvPr id="16" name="Graphique 15" descr="Coche avec un remplissage uni">
            <a:extLst>
              <a:ext uri="{FF2B5EF4-FFF2-40B4-BE49-F238E27FC236}">
                <a16:creationId xmlns:a16="http://schemas.microsoft.com/office/drawing/2014/main" id="{0FD1037D-7FF6-2082-8D92-910E4DC5A6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50017" y="4059174"/>
            <a:ext cx="684830" cy="68483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395CED-89B7-EA9B-AFB7-3941987B40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24203" y="318127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6799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605979-4504-862B-277D-ED9E35660A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73D1545B-0CEB-5655-A22B-CE115B8360F2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Choisissez la proposition correcte.</a:t>
            </a: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564446E6-5398-35AE-AE88-6DA505792C21}"/>
              </a:ext>
            </a:extLst>
          </p:cNvPr>
          <p:cNvSpPr txBox="1"/>
          <p:nvPr/>
        </p:nvSpPr>
        <p:spPr>
          <a:xfrm>
            <a:off x="358836" y="57831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explique et clarifie la question et peut utiliser l’alternance linguistique si besoin.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C56943D2-2B11-7140-CC06-7108A1FC68E2}"/>
              </a:ext>
            </a:extLst>
          </p:cNvPr>
          <p:cNvSpPr txBox="1"/>
          <p:nvPr/>
        </p:nvSpPr>
        <p:spPr>
          <a:xfrm>
            <a:off x="11504110" y="62468"/>
            <a:ext cx="591434" cy="369332"/>
          </a:xfrm>
          <a:prstGeom prst="rect">
            <a:avLst/>
          </a:prstGeom>
          <a:solidFill>
            <a:srgbClr val="5FADE4"/>
          </a:solidFill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</a:rPr>
              <a:t>VdC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E07633B-2149-ECA5-94A9-13ADA4498005}"/>
              </a:ext>
            </a:extLst>
          </p:cNvPr>
          <p:cNvSpPr txBox="1"/>
          <p:nvPr/>
        </p:nvSpPr>
        <p:spPr>
          <a:xfrm>
            <a:off x="1175750" y="1373462"/>
            <a:ext cx="10033508" cy="12003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dirty="0"/>
              <a:t>Dans l’équation chimique suivante , </a:t>
            </a:r>
            <a:r>
              <a:rPr lang="fr-FR" sz="2400" b="1" dirty="0">
                <a:solidFill>
                  <a:srgbClr val="0040C0"/>
                </a:solidFill>
              </a:rPr>
              <a:t>le coefficient stœchiométrique du carbone dans les réactifs est</a:t>
            </a:r>
            <a:r>
              <a:rPr lang="fr-FR" sz="2400" dirty="0"/>
              <a:t>:</a:t>
            </a:r>
          </a:p>
          <a:p>
            <a:r>
              <a:rPr lang="fr-FR" sz="2400" dirty="0"/>
              <a:t>                                 </a:t>
            </a:r>
            <a:r>
              <a:rPr lang="fr-FR" sz="2400" b="1" dirty="0"/>
              <a:t>C  + O</a:t>
            </a:r>
            <a:r>
              <a:rPr lang="fr-FR" sz="2400" b="1" baseline="-25000" dirty="0"/>
              <a:t>2</a:t>
            </a:r>
            <a:r>
              <a:rPr lang="fr-FR" sz="2400" b="1" dirty="0"/>
              <a:t>                                  CO </a:t>
            </a:r>
          </a:p>
        </p:txBody>
      </p:sp>
      <p:sp>
        <p:nvSpPr>
          <p:cNvPr id="9" name="Flèche : droite 8">
            <a:extLst>
              <a:ext uri="{FF2B5EF4-FFF2-40B4-BE49-F238E27FC236}">
                <a16:creationId xmlns:a16="http://schemas.microsoft.com/office/drawing/2014/main" id="{8B911F15-0F05-6BE3-C7EE-D57D1B2C646C}"/>
              </a:ext>
            </a:extLst>
          </p:cNvPr>
          <p:cNvSpPr/>
          <p:nvPr/>
        </p:nvSpPr>
        <p:spPr>
          <a:xfrm>
            <a:off x="4816348" y="2328987"/>
            <a:ext cx="1481328" cy="61776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B8AB5F80-DDD1-4973-4D24-BFA698D650AE}"/>
              </a:ext>
            </a:extLst>
          </p:cNvPr>
          <p:cNvSpPr/>
          <p:nvPr/>
        </p:nvSpPr>
        <p:spPr>
          <a:xfrm>
            <a:off x="1653094" y="3083865"/>
            <a:ext cx="1455866" cy="583535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/>
              <a:t>       </a:t>
            </a:r>
            <a:r>
              <a:rPr lang="fr-FR" sz="2400" b="1" dirty="0">
                <a:solidFill>
                  <a:schemeClr val="tx1"/>
                </a:solidFill>
              </a:rPr>
              <a:t>0</a:t>
            </a:r>
            <a:endParaRPr lang="fr-FR" sz="2400" b="1" noProof="0" dirty="0">
              <a:solidFill>
                <a:schemeClr val="tx1"/>
              </a:solidFill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1EB6A9D8-60F3-25A0-31C4-CF47D26CC0FC}"/>
              </a:ext>
            </a:extLst>
          </p:cNvPr>
          <p:cNvSpPr/>
          <p:nvPr/>
        </p:nvSpPr>
        <p:spPr>
          <a:xfrm>
            <a:off x="1221092" y="3068870"/>
            <a:ext cx="418321" cy="582082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30704E87-5407-1F70-C7CE-E312B29E4845}"/>
              </a:ext>
            </a:extLst>
          </p:cNvPr>
          <p:cNvSpPr/>
          <p:nvPr/>
        </p:nvSpPr>
        <p:spPr>
          <a:xfrm>
            <a:off x="1175750" y="5327653"/>
            <a:ext cx="418321" cy="583536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294C4B7E-49E6-C577-A3DD-67F644D880B9}"/>
              </a:ext>
            </a:extLst>
          </p:cNvPr>
          <p:cNvSpPr/>
          <p:nvPr/>
        </p:nvSpPr>
        <p:spPr>
          <a:xfrm>
            <a:off x="1187908" y="4161026"/>
            <a:ext cx="418321" cy="582082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86B7923D-B396-DEC6-DFFB-A31AD57F87ED}"/>
              </a:ext>
            </a:extLst>
          </p:cNvPr>
          <p:cNvSpPr/>
          <p:nvPr/>
        </p:nvSpPr>
        <p:spPr>
          <a:xfrm>
            <a:off x="1619910" y="4161026"/>
            <a:ext cx="1455866" cy="583535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/>
              <a:t>      </a:t>
            </a:r>
            <a:r>
              <a:rPr lang="fr-FR" sz="2400" b="1" dirty="0">
                <a:solidFill>
                  <a:schemeClr val="tx1"/>
                </a:solidFill>
              </a:rPr>
              <a:t>1</a:t>
            </a:r>
            <a:endParaRPr lang="fr-FR" sz="2400" b="1" baseline="-25000" noProof="0" dirty="0">
              <a:solidFill>
                <a:schemeClr val="tx1"/>
              </a:solidFill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5520783D-651F-658F-37F2-C45518777D6E}"/>
              </a:ext>
            </a:extLst>
          </p:cNvPr>
          <p:cNvSpPr/>
          <p:nvPr/>
        </p:nvSpPr>
        <p:spPr>
          <a:xfrm>
            <a:off x="1607751" y="5327652"/>
            <a:ext cx="1455866" cy="583535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>
                <a:solidFill>
                  <a:schemeClr val="tx1"/>
                </a:solidFill>
              </a:rPr>
              <a:t>      2</a:t>
            </a:r>
            <a:endParaRPr lang="fr-FR" sz="2400" baseline="-25000" noProof="0" dirty="0">
              <a:solidFill>
                <a:schemeClr val="tx1"/>
              </a:solidFill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4C73F760-EC70-4EF0-B9C8-2EA879B5DEFD}"/>
              </a:ext>
            </a:extLst>
          </p:cNvPr>
          <p:cNvGrpSpPr/>
          <p:nvPr/>
        </p:nvGrpSpPr>
        <p:grpSpPr>
          <a:xfrm>
            <a:off x="11362028" y="482182"/>
            <a:ext cx="588671" cy="508000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4D23311F-CF7D-37EC-D36C-85F21F9E6835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D9441D2-A852-35B6-C4D3-D4DFB53DBBF0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fr-FR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9282015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D51972-9871-B9DF-80D1-99DC393794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8702B241-2BCD-71B9-E765-D01F1D391185}"/>
              </a:ext>
            </a:extLst>
          </p:cNvPr>
          <p:cNvSpPr txBox="1"/>
          <p:nvPr/>
        </p:nvSpPr>
        <p:spPr>
          <a:xfrm>
            <a:off x="846651" y="182009"/>
            <a:ext cx="9360678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Quand le coefficient stœchiométrique est 1,  on ne l’écrit pas sur l’équation de la réaction chimique.</a:t>
            </a:r>
          </a:p>
        </p:txBody>
      </p:sp>
      <p:sp>
        <p:nvSpPr>
          <p:cNvPr id="8" name="D_A_02">
            <a:extLst>
              <a:ext uri="{FF2B5EF4-FFF2-40B4-BE49-F238E27FC236}">
                <a16:creationId xmlns:a16="http://schemas.microsoft.com/office/drawing/2014/main" id="{9675AF4D-0B48-994D-40AD-7F0773D267CB}"/>
              </a:ext>
            </a:extLst>
          </p:cNvPr>
          <p:cNvSpPr txBox="1"/>
          <p:nvPr/>
        </p:nvSpPr>
        <p:spPr>
          <a:xfrm>
            <a:off x="693411" y="55935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explicite la réponse et  fait participer les élèves pour indiquer les autres coefficients dans l’équation.</a:t>
            </a:r>
          </a:p>
        </p:txBody>
      </p:sp>
      <p:pic>
        <p:nvPicPr>
          <p:cNvPr id="16" name="Graphique 15" descr="Coche avec un remplissage uni">
            <a:extLst>
              <a:ext uri="{FF2B5EF4-FFF2-40B4-BE49-F238E27FC236}">
                <a16:creationId xmlns:a16="http://schemas.microsoft.com/office/drawing/2014/main" id="{17C59D1B-6E31-F1E4-E5D9-11031C9F13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4298" y="4109652"/>
            <a:ext cx="684830" cy="68483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6EE185E-3E7E-C57F-55D9-9933802F255F}"/>
              </a:ext>
            </a:extLst>
          </p:cNvPr>
          <p:cNvSpPr txBox="1"/>
          <p:nvPr/>
        </p:nvSpPr>
        <p:spPr>
          <a:xfrm>
            <a:off x="1175750" y="1373462"/>
            <a:ext cx="10033508" cy="12003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dirty="0"/>
              <a:t>Dans l’équation chimique suivante , </a:t>
            </a:r>
            <a:r>
              <a:rPr lang="fr-FR" sz="2400" b="1" dirty="0">
                <a:solidFill>
                  <a:srgbClr val="0040C0"/>
                </a:solidFill>
              </a:rPr>
              <a:t>le coefficient stœchiométrique du carbone dans les réactifs est</a:t>
            </a:r>
            <a:r>
              <a:rPr lang="fr-FR" sz="2400" dirty="0"/>
              <a:t>:</a:t>
            </a:r>
          </a:p>
          <a:p>
            <a:r>
              <a:rPr lang="fr-FR" sz="2400" dirty="0"/>
              <a:t>                                 </a:t>
            </a:r>
            <a:r>
              <a:rPr lang="fr-FR" sz="2400" b="1" dirty="0"/>
              <a:t>C  + O</a:t>
            </a:r>
            <a:r>
              <a:rPr lang="fr-FR" sz="2400" b="1" baseline="-25000" dirty="0"/>
              <a:t>2</a:t>
            </a:r>
            <a:r>
              <a:rPr lang="fr-FR" sz="2400" b="1" dirty="0"/>
              <a:t>                                  CO </a:t>
            </a:r>
          </a:p>
        </p:txBody>
      </p:sp>
      <p:sp>
        <p:nvSpPr>
          <p:cNvPr id="5" name="Flèche : droite 4">
            <a:extLst>
              <a:ext uri="{FF2B5EF4-FFF2-40B4-BE49-F238E27FC236}">
                <a16:creationId xmlns:a16="http://schemas.microsoft.com/office/drawing/2014/main" id="{806BD76E-B107-4E09-A71D-A8F0AFCCA06E}"/>
              </a:ext>
            </a:extLst>
          </p:cNvPr>
          <p:cNvSpPr/>
          <p:nvPr/>
        </p:nvSpPr>
        <p:spPr>
          <a:xfrm>
            <a:off x="4816348" y="2328987"/>
            <a:ext cx="1481328" cy="61776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96F52D6-FF84-835D-688A-45C9458AC8B0}"/>
              </a:ext>
            </a:extLst>
          </p:cNvPr>
          <p:cNvSpPr/>
          <p:nvPr/>
        </p:nvSpPr>
        <p:spPr>
          <a:xfrm>
            <a:off x="1653094" y="3083865"/>
            <a:ext cx="1455866" cy="583535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/>
              <a:t>       </a:t>
            </a:r>
            <a:r>
              <a:rPr lang="fr-FR" sz="2400" b="1" dirty="0">
                <a:solidFill>
                  <a:schemeClr val="tx1"/>
                </a:solidFill>
              </a:rPr>
              <a:t>0</a:t>
            </a:r>
            <a:endParaRPr lang="fr-FR" sz="2400" b="1" noProof="0" dirty="0">
              <a:solidFill>
                <a:schemeClr val="tx1"/>
              </a:solidFill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CC827FEB-3422-426A-677C-0B7076C554E9}"/>
              </a:ext>
            </a:extLst>
          </p:cNvPr>
          <p:cNvSpPr/>
          <p:nvPr/>
        </p:nvSpPr>
        <p:spPr>
          <a:xfrm>
            <a:off x="1221092" y="3068870"/>
            <a:ext cx="418321" cy="582082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A4428CE-39EE-D643-3D8D-BA6018E76383}"/>
              </a:ext>
            </a:extLst>
          </p:cNvPr>
          <p:cNvSpPr/>
          <p:nvPr/>
        </p:nvSpPr>
        <p:spPr>
          <a:xfrm>
            <a:off x="1175750" y="5327653"/>
            <a:ext cx="418321" cy="583536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FDD44E9-A6C1-68AB-5421-E977EB5AA128}"/>
              </a:ext>
            </a:extLst>
          </p:cNvPr>
          <p:cNvSpPr/>
          <p:nvPr/>
        </p:nvSpPr>
        <p:spPr>
          <a:xfrm>
            <a:off x="1187908" y="4161026"/>
            <a:ext cx="418321" cy="582082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BF808203-9C3E-1D8F-9963-1383F9C7A59E}"/>
              </a:ext>
            </a:extLst>
          </p:cNvPr>
          <p:cNvSpPr/>
          <p:nvPr/>
        </p:nvSpPr>
        <p:spPr>
          <a:xfrm>
            <a:off x="1619910" y="4161026"/>
            <a:ext cx="1455866" cy="583535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/>
              <a:t>      </a:t>
            </a:r>
            <a:r>
              <a:rPr lang="fr-FR" sz="2400" b="1" dirty="0">
                <a:solidFill>
                  <a:schemeClr val="tx1"/>
                </a:solidFill>
              </a:rPr>
              <a:t>1</a:t>
            </a:r>
            <a:endParaRPr lang="fr-FR" sz="2400" b="1" baseline="-25000" noProof="0" dirty="0">
              <a:solidFill>
                <a:schemeClr val="tx1"/>
              </a:solidFill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F0A1D0DB-E0A9-C26E-8B0B-2966A001A22D}"/>
              </a:ext>
            </a:extLst>
          </p:cNvPr>
          <p:cNvSpPr/>
          <p:nvPr/>
        </p:nvSpPr>
        <p:spPr>
          <a:xfrm>
            <a:off x="1607751" y="5327652"/>
            <a:ext cx="1455866" cy="583535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>
                <a:solidFill>
                  <a:schemeClr val="tx1"/>
                </a:solidFill>
              </a:rPr>
              <a:t>      2</a:t>
            </a:r>
            <a:endParaRPr lang="fr-FR" sz="2400" baseline="-25000" noProof="0" dirty="0">
              <a:solidFill>
                <a:schemeClr val="tx1"/>
              </a:solidFill>
            </a:endParaRP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D07B05EB-9D78-486D-7C5B-6429BBA483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24203" y="318127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50535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E46BE6-8AAE-24C3-8E35-CEDE062780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9CA19BF7-0069-264D-D48B-07E94CE05B64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Choisissez la proposition correcte.</a:t>
            </a:r>
          </a:p>
        </p:txBody>
      </p:sp>
      <p:sp>
        <p:nvSpPr>
          <p:cNvPr id="8" name="D_A_02">
            <a:extLst>
              <a:ext uri="{FF2B5EF4-FFF2-40B4-BE49-F238E27FC236}">
                <a16:creationId xmlns:a16="http://schemas.microsoft.com/office/drawing/2014/main" id="{04096375-2953-5398-D2B8-06A641817419}"/>
              </a:ext>
            </a:extLst>
          </p:cNvPr>
          <p:cNvSpPr txBox="1"/>
          <p:nvPr/>
        </p:nvSpPr>
        <p:spPr>
          <a:xfrm>
            <a:off x="281652" y="59927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corrige les conceptions erronées  des élèves qui peuvent surgir(les gaz n’ont pas de masse par exemple).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34DF7DE-2EF7-4170-C1F0-A81FEF73F5F9}"/>
              </a:ext>
            </a:extLst>
          </p:cNvPr>
          <p:cNvSpPr txBox="1"/>
          <p:nvPr/>
        </p:nvSpPr>
        <p:spPr>
          <a:xfrm>
            <a:off x="11504110" y="62468"/>
            <a:ext cx="591434" cy="369332"/>
          </a:xfrm>
          <a:prstGeom prst="rect">
            <a:avLst/>
          </a:prstGeom>
          <a:solidFill>
            <a:srgbClr val="5FADE4"/>
          </a:solidFill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</a:rPr>
              <a:t>VdC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27C4810-1E53-60A4-D2CF-A038C3FBC8B7}"/>
              </a:ext>
            </a:extLst>
          </p:cNvPr>
          <p:cNvSpPr/>
          <p:nvPr/>
        </p:nvSpPr>
        <p:spPr>
          <a:xfrm>
            <a:off x="1625792" y="2348241"/>
            <a:ext cx="6649528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/>
              <a:t> </a:t>
            </a:r>
            <a:r>
              <a:rPr lang="fr-FR" sz="2400" b="1" dirty="0">
                <a:solidFill>
                  <a:schemeClr val="tx1"/>
                </a:solidFill>
              </a:rPr>
              <a:t>C  + O</a:t>
            </a:r>
            <a:r>
              <a:rPr lang="fr-FR" sz="2400" b="1" baseline="-25000" dirty="0">
                <a:solidFill>
                  <a:schemeClr val="tx1"/>
                </a:solidFill>
              </a:rPr>
              <a:t>2</a:t>
            </a:r>
            <a:r>
              <a:rPr lang="fr-FR" sz="2400" b="1" dirty="0">
                <a:solidFill>
                  <a:schemeClr val="tx1"/>
                </a:solidFill>
              </a:rPr>
              <a:t>                                     CO</a:t>
            </a:r>
            <a:r>
              <a:rPr lang="fr-FR" sz="2400" b="1" dirty="0">
                <a:solidFill>
                  <a:srgbClr val="0040C0"/>
                </a:solidFill>
              </a:rPr>
              <a:t>2</a:t>
            </a:r>
            <a:r>
              <a:rPr lang="fr-FR" sz="2400" b="1" dirty="0">
                <a:solidFill>
                  <a:schemeClr val="tx1"/>
                </a:solidFill>
              </a:rPr>
              <a:t> </a:t>
            </a:r>
            <a:endParaRPr lang="fr-FR" sz="2400" noProof="0" dirty="0">
              <a:solidFill>
                <a:schemeClr val="tx1"/>
              </a:solidFill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FB921A78-B511-43CF-0F07-BB0F9FCFC90C}"/>
              </a:ext>
            </a:extLst>
          </p:cNvPr>
          <p:cNvSpPr/>
          <p:nvPr/>
        </p:nvSpPr>
        <p:spPr>
          <a:xfrm>
            <a:off x="1193791" y="2333245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FDAD73D-2670-A4CD-BD53-118745C23C17}"/>
              </a:ext>
            </a:extLst>
          </p:cNvPr>
          <p:cNvSpPr/>
          <p:nvPr/>
        </p:nvSpPr>
        <p:spPr>
          <a:xfrm>
            <a:off x="1148448" y="4960524"/>
            <a:ext cx="432000" cy="432001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C45E52D9-CBB1-BF72-BD1B-9B55AA55C88F}"/>
              </a:ext>
            </a:extLst>
          </p:cNvPr>
          <p:cNvSpPr/>
          <p:nvPr/>
        </p:nvSpPr>
        <p:spPr>
          <a:xfrm>
            <a:off x="1193791" y="3548584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0454F0A-4159-DF6F-2AAC-DEE43836BDB9}"/>
              </a:ext>
            </a:extLst>
          </p:cNvPr>
          <p:cNvSpPr/>
          <p:nvPr/>
        </p:nvSpPr>
        <p:spPr>
          <a:xfrm>
            <a:off x="1625792" y="3548585"/>
            <a:ext cx="6649528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>
                <a:solidFill>
                  <a:srgbClr val="0040C0"/>
                </a:solidFill>
              </a:rPr>
              <a:t>2</a:t>
            </a:r>
            <a:r>
              <a:rPr lang="fr-FR" sz="2400" b="1" dirty="0">
                <a:solidFill>
                  <a:schemeClr val="tx1"/>
                </a:solidFill>
              </a:rPr>
              <a:t> C  + O</a:t>
            </a:r>
            <a:r>
              <a:rPr lang="fr-FR" sz="2400" b="1" baseline="-25000" dirty="0">
                <a:solidFill>
                  <a:schemeClr val="tx1"/>
                </a:solidFill>
              </a:rPr>
              <a:t>2</a:t>
            </a:r>
            <a:r>
              <a:rPr lang="fr-FR" sz="2400" b="1" dirty="0">
                <a:solidFill>
                  <a:schemeClr val="tx1"/>
                </a:solidFill>
              </a:rPr>
              <a:t>                                   (CO)</a:t>
            </a:r>
            <a:r>
              <a:rPr lang="fr-FR" sz="2400" b="1" baseline="-25000" dirty="0">
                <a:solidFill>
                  <a:schemeClr val="tx1"/>
                </a:solidFill>
              </a:rPr>
              <a:t>2</a:t>
            </a:r>
            <a:endParaRPr lang="fr-FR" sz="2400" baseline="-25000" noProof="0" dirty="0">
              <a:solidFill>
                <a:schemeClr val="tx1"/>
              </a:solidFill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1D2079AE-DA4B-A639-FBA9-F0CFB48A892D}"/>
              </a:ext>
            </a:extLst>
          </p:cNvPr>
          <p:cNvSpPr/>
          <p:nvPr/>
        </p:nvSpPr>
        <p:spPr>
          <a:xfrm>
            <a:off x="1580448" y="4960524"/>
            <a:ext cx="6649528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>
                <a:solidFill>
                  <a:srgbClr val="0040C0"/>
                </a:solidFill>
              </a:rPr>
              <a:t>2</a:t>
            </a:r>
            <a:r>
              <a:rPr lang="fr-FR" sz="2400" b="1" dirty="0">
                <a:solidFill>
                  <a:schemeClr val="tx1"/>
                </a:solidFill>
              </a:rPr>
              <a:t> C  + O</a:t>
            </a:r>
            <a:r>
              <a:rPr lang="fr-FR" sz="2400" b="1" baseline="-25000" dirty="0">
                <a:solidFill>
                  <a:schemeClr val="tx1"/>
                </a:solidFill>
              </a:rPr>
              <a:t>2</a:t>
            </a:r>
            <a:r>
              <a:rPr lang="fr-FR" sz="2400" b="1" dirty="0">
                <a:solidFill>
                  <a:schemeClr val="tx1"/>
                </a:solidFill>
              </a:rPr>
              <a:t>                                </a:t>
            </a:r>
            <a:r>
              <a:rPr lang="fr-FR" sz="2400" b="1" dirty="0">
                <a:solidFill>
                  <a:srgbClr val="0040C0"/>
                </a:solidFill>
              </a:rPr>
              <a:t> 2 </a:t>
            </a:r>
            <a:r>
              <a:rPr lang="fr-FR" sz="2400" b="1" dirty="0">
                <a:solidFill>
                  <a:schemeClr val="tx1"/>
                </a:solidFill>
              </a:rPr>
              <a:t>CO</a:t>
            </a:r>
            <a:endParaRPr lang="fr-FR" sz="2400" baseline="-25000" noProof="0" dirty="0">
              <a:solidFill>
                <a:schemeClr val="tx1"/>
              </a:solidFill>
            </a:endParaRPr>
          </a:p>
        </p:txBody>
      </p:sp>
      <p:sp>
        <p:nvSpPr>
          <p:cNvPr id="14" name="Flèche : droite 13">
            <a:extLst>
              <a:ext uri="{FF2B5EF4-FFF2-40B4-BE49-F238E27FC236}">
                <a16:creationId xmlns:a16="http://schemas.microsoft.com/office/drawing/2014/main" id="{1422AAD0-F9F2-FA95-CC50-9A745732FE35}"/>
              </a:ext>
            </a:extLst>
          </p:cNvPr>
          <p:cNvSpPr/>
          <p:nvPr/>
        </p:nvSpPr>
        <p:spPr>
          <a:xfrm>
            <a:off x="2890012" y="2586488"/>
            <a:ext cx="1481328" cy="61776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Flèche : droite 14">
            <a:extLst>
              <a:ext uri="{FF2B5EF4-FFF2-40B4-BE49-F238E27FC236}">
                <a16:creationId xmlns:a16="http://schemas.microsoft.com/office/drawing/2014/main" id="{03070B33-B17E-FFEE-D100-755640D003FA}"/>
              </a:ext>
            </a:extLst>
          </p:cNvPr>
          <p:cNvSpPr/>
          <p:nvPr/>
        </p:nvSpPr>
        <p:spPr>
          <a:xfrm>
            <a:off x="2890012" y="3729292"/>
            <a:ext cx="1481328" cy="61776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Flèche : droite 15">
            <a:extLst>
              <a:ext uri="{FF2B5EF4-FFF2-40B4-BE49-F238E27FC236}">
                <a16:creationId xmlns:a16="http://schemas.microsoft.com/office/drawing/2014/main" id="{D0C25F8C-3A50-5FE3-0984-BAC2035BDC4F}"/>
              </a:ext>
            </a:extLst>
          </p:cNvPr>
          <p:cNvSpPr/>
          <p:nvPr/>
        </p:nvSpPr>
        <p:spPr>
          <a:xfrm>
            <a:off x="2890012" y="5176524"/>
            <a:ext cx="1481328" cy="61776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F90D4D61-D3EE-7C7A-AA8A-F79D12C0DF45}"/>
              </a:ext>
            </a:extLst>
          </p:cNvPr>
          <p:cNvSpPr txBox="1"/>
          <p:nvPr/>
        </p:nvSpPr>
        <p:spPr>
          <a:xfrm>
            <a:off x="508000" y="1282394"/>
            <a:ext cx="11175999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dirty="0"/>
              <a:t>L’équation chimique équilibrée modélisant la combustion incomplète du carbone,  est</a:t>
            </a:r>
            <a:r>
              <a:rPr lang="fr-FR" sz="2400" b="1" dirty="0"/>
              <a:t> </a:t>
            </a:r>
            <a:r>
              <a:rPr lang="fr-FR" sz="2400" dirty="0"/>
              <a:t>: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0ECD8CD8-FC88-B4BE-35C8-88547691949C}"/>
              </a:ext>
            </a:extLst>
          </p:cNvPr>
          <p:cNvGrpSpPr/>
          <p:nvPr/>
        </p:nvGrpSpPr>
        <p:grpSpPr>
          <a:xfrm>
            <a:off x="11362028" y="482182"/>
            <a:ext cx="588671" cy="508000"/>
            <a:chOff x="779844" y="4335989"/>
            <a:chExt cx="563238" cy="575842"/>
          </a:xfrm>
        </p:grpSpPr>
        <p:pic>
          <p:nvPicPr>
            <p:cNvPr id="5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62326750-E5C7-D503-F025-3025C54FE03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A4EB7B2-F7A6-8B84-418B-8B2C6063073D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fr-FR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6636101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FF58EF-E400-0857-29BB-935FBB91F8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B05FCF43-E5D6-ED25-5968-617E5D9AF35A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Effectivement c’est le choix 3 une équation bien équilibrée . </a:t>
            </a:r>
          </a:p>
        </p:txBody>
      </p:sp>
      <p:sp>
        <p:nvSpPr>
          <p:cNvPr id="8" name="D_A_02">
            <a:extLst>
              <a:ext uri="{FF2B5EF4-FFF2-40B4-BE49-F238E27FC236}">
                <a16:creationId xmlns:a16="http://schemas.microsoft.com/office/drawing/2014/main" id="{D7ECB419-3294-3804-F2F8-2E959C8D62D6}"/>
              </a:ext>
            </a:extLst>
          </p:cNvPr>
          <p:cNvSpPr txBox="1"/>
          <p:nvPr/>
        </p:nvSpPr>
        <p:spPr>
          <a:xfrm>
            <a:off x="281652" y="59927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utilise le tableau et clarifie la question et peut utiliser l’alternance linguistique si besoin.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978A3489-F245-0A26-B5D3-3D4B8F38EF30}"/>
              </a:ext>
            </a:extLst>
          </p:cNvPr>
          <p:cNvGrpSpPr/>
          <p:nvPr/>
        </p:nvGrpSpPr>
        <p:grpSpPr>
          <a:xfrm>
            <a:off x="11417300" y="410182"/>
            <a:ext cx="622300" cy="581941"/>
            <a:chOff x="779844" y="4335989"/>
            <a:chExt cx="563238" cy="575842"/>
          </a:xfrm>
        </p:grpSpPr>
        <p:pic>
          <p:nvPicPr>
            <p:cNvPr id="19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0C5A93CD-436D-1593-419A-71F702373D5F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4895BB1-BAFA-860F-F0B8-41060264EF9A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fr-FR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A9FDF261-162F-6489-0744-041141BA334F}"/>
              </a:ext>
            </a:extLst>
          </p:cNvPr>
          <p:cNvSpPr txBox="1"/>
          <p:nvPr/>
        </p:nvSpPr>
        <p:spPr>
          <a:xfrm>
            <a:off x="11504110" y="62468"/>
            <a:ext cx="591434" cy="369332"/>
          </a:xfrm>
          <a:prstGeom prst="rect">
            <a:avLst/>
          </a:prstGeom>
          <a:solidFill>
            <a:srgbClr val="5FADE4"/>
          </a:solidFill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</a:rPr>
              <a:t>VdC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4" name="Graphique 13" descr="Coche avec un remplissage uni">
            <a:extLst>
              <a:ext uri="{FF2B5EF4-FFF2-40B4-BE49-F238E27FC236}">
                <a16:creationId xmlns:a16="http://schemas.microsoft.com/office/drawing/2014/main" id="{DB920C9A-2C5E-5DF7-770D-0BD4C398E6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7203" y="4771527"/>
            <a:ext cx="684830" cy="684830"/>
          </a:xfrm>
          <a:prstGeom prst="rect">
            <a:avLst/>
          </a:prstGeom>
        </p:spPr>
      </p:pic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9910D211-4F20-72F9-D7FF-D5A8532B5112}"/>
              </a:ext>
            </a:extLst>
          </p:cNvPr>
          <p:cNvSpPr/>
          <p:nvPr/>
        </p:nvSpPr>
        <p:spPr>
          <a:xfrm>
            <a:off x="1625792" y="2348241"/>
            <a:ext cx="6649528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/>
              <a:t> </a:t>
            </a:r>
            <a:r>
              <a:rPr lang="fr-FR" sz="2400" b="1" dirty="0">
                <a:solidFill>
                  <a:schemeClr val="tx1"/>
                </a:solidFill>
              </a:rPr>
              <a:t>C  + O</a:t>
            </a:r>
            <a:r>
              <a:rPr lang="fr-FR" sz="2400" b="1" baseline="-25000" dirty="0">
                <a:solidFill>
                  <a:schemeClr val="tx1"/>
                </a:solidFill>
              </a:rPr>
              <a:t>2</a:t>
            </a:r>
            <a:r>
              <a:rPr lang="fr-FR" sz="2400" b="1" dirty="0">
                <a:solidFill>
                  <a:schemeClr val="tx1"/>
                </a:solidFill>
              </a:rPr>
              <a:t>                                     CO</a:t>
            </a:r>
            <a:r>
              <a:rPr lang="fr-FR" sz="2400" b="1" dirty="0">
                <a:solidFill>
                  <a:srgbClr val="0040C0"/>
                </a:solidFill>
              </a:rPr>
              <a:t>2</a:t>
            </a:r>
            <a:r>
              <a:rPr lang="fr-FR" sz="2400" b="1" dirty="0">
                <a:solidFill>
                  <a:schemeClr val="tx1"/>
                </a:solidFill>
              </a:rPr>
              <a:t> </a:t>
            </a:r>
            <a:endParaRPr lang="fr-FR" sz="2400" noProof="0" dirty="0">
              <a:solidFill>
                <a:schemeClr val="tx1"/>
              </a:solidFill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EC1D6C4-F9A3-98A7-3BBB-55E456D6DBA1}"/>
              </a:ext>
            </a:extLst>
          </p:cNvPr>
          <p:cNvSpPr/>
          <p:nvPr/>
        </p:nvSpPr>
        <p:spPr>
          <a:xfrm>
            <a:off x="1193791" y="2333245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799AC622-20DC-8463-BB1F-FC728BD9CB59}"/>
              </a:ext>
            </a:extLst>
          </p:cNvPr>
          <p:cNvSpPr/>
          <p:nvPr/>
        </p:nvSpPr>
        <p:spPr>
          <a:xfrm>
            <a:off x="1148448" y="4960524"/>
            <a:ext cx="432000" cy="432001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D8DA2228-93F0-B7AC-F362-76E43AFCAAC7}"/>
              </a:ext>
            </a:extLst>
          </p:cNvPr>
          <p:cNvSpPr/>
          <p:nvPr/>
        </p:nvSpPr>
        <p:spPr>
          <a:xfrm>
            <a:off x="1193791" y="3548584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A8F68D0E-A807-0273-D4E0-ABC468270AEF}"/>
              </a:ext>
            </a:extLst>
          </p:cNvPr>
          <p:cNvSpPr/>
          <p:nvPr/>
        </p:nvSpPr>
        <p:spPr>
          <a:xfrm>
            <a:off x="1625792" y="3548585"/>
            <a:ext cx="6649528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>
                <a:solidFill>
                  <a:srgbClr val="0040C0"/>
                </a:solidFill>
              </a:rPr>
              <a:t>2</a:t>
            </a:r>
            <a:r>
              <a:rPr lang="fr-FR" sz="2400" b="1" dirty="0">
                <a:solidFill>
                  <a:schemeClr val="tx1"/>
                </a:solidFill>
              </a:rPr>
              <a:t> C  + O</a:t>
            </a:r>
            <a:r>
              <a:rPr lang="fr-FR" sz="2400" b="1" baseline="-25000" dirty="0">
                <a:solidFill>
                  <a:schemeClr val="tx1"/>
                </a:solidFill>
              </a:rPr>
              <a:t>2</a:t>
            </a:r>
            <a:r>
              <a:rPr lang="fr-FR" sz="2400" b="1" dirty="0">
                <a:solidFill>
                  <a:schemeClr val="tx1"/>
                </a:solidFill>
              </a:rPr>
              <a:t>                                   (CO)</a:t>
            </a:r>
            <a:r>
              <a:rPr lang="fr-FR" sz="2400" b="1" baseline="-25000" dirty="0">
                <a:solidFill>
                  <a:schemeClr val="tx1"/>
                </a:solidFill>
              </a:rPr>
              <a:t>2</a:t>
            </a:r>
            <a:endParaRPr lang="fr-FR" sz="2400" baseline="-25000" noProof="0" dirty="0">
              <a:solidFill>
                <a:schemeClr val="tx1"/>
              </a:solidFill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D4EF345-2B5A-8785-6B2C-079B8DDDD88C}"/>
              </a:ext>
            </a:extLst>
          </p:cNvPr>
          <p:cNvSpPr/>
          <p:nvPr/>
        </p:nvSpPr>
        <p:spPr>
          <a:xfrm>
            <a:off x="1580448" y="4960524"/>
            <a:ext cx="6649528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>
                <a:solidFill>
                  <a:srgbClr val="0040C0"/>
                </a:solidFill>
              </a:rPr>
              <a:t>2</a:t>
            </a:r>
            <a:r>
              <a:rPr lang="fr-FR" sz="2400" b="1" dirty="0">
                <a:solidFill>
                  <a:schemeClr val="tx1"/>
                </a:solidFill>
              </a:rPr>
              <a:t> C  + O</a:t>
            </a:r>
            <a:r>
              <a:rPr lang="fr-FR" sz="2400" b="1" baseline="-25000" dirty="0">
                <a:solidFill>
                  <a:schemeClr val="tx1"/>
                </a:solidFill>
              </a:rPr>
              <a:t>2</a:t>
            </a:r>
            <a:r>
              <a:rPr lang="fr-FR" sz="2400" b="1" dirty="0">
                <a:solidFill>
                  <a:schemeClr val="tx1"/>
                </a:solidFill>
              </a:rPr>
              <a:t>                                </a:t>
            </a:r>
            <a:r>
              <a:rPr lang="fr-FR" sz="2400" b="1" dirty="0">
                <a:solidFill>
                  <a:srgbClr val="0040C0"/>
                </a:solidFill>
              </a:rPr>
              <a:t> 2 </a:t>
            </a:r>
            <a:r>
              <a:rPr lang="fr-FR" sz="2400" b="1" dirty="0">
                <a:solidFill>
                  <a:schemeClr val="tx1"/>
                </a:solidFill>
              </a:rPr>
              <a:t>CO</a:t>
            </a:r>
            <a:endParaRPr lang="fr-FR" sz="2400" baseline="-25000" noProof="0" dirty="0">
              <a:solidFill>
                <a:schemeClr val="tx1"/>
              </a:solidFill>
            </a:endParaRPr>
          </a:p>
        </p:txBody>
      </p:sp>
      <p:sp>
        <p:nvSpPr>
          <p:cNvPr id="24" name="Flèche : droite 23">
            <a:extLst>
              <a:ext uri="{FF2B5EF4-FFF2-40B4-BE49-F238E27FC236}">
                <a16:creationId xmlns:a16="http://schemas.microsoft.com/office/drawing/2014/main" id="{4F83190D-0C8A-CD66-B160-DBCABD3D2885}"/>
              </a:ext>
            </a:extLst>
          </p:cNvPr>
          <p:cNvSpPr/>
          <p:nvPr/>
        </p:nvSpPr>
        <p:spPr>
          <a:xfrm>
            <a:off x="2890012" y="2586488"/>
            <a:ext cx="1481328" cy="61776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Flèche : droite 24">
            <a:extLst>
              <a:ext uri="{FF2B5EF4-FFF2-40B4-BE49-F238E27FC236}">
                <a16:creationId xmlns:a16="http://schemas.microsoft.com/office/drawing/2014/main" id="{16FFAA5F-D254-C86F-36A0-B3F77C54601A}"/>
              </a:ext>
            </a:extLst>
          </p:cNvPr>
          <p:cNvSpPr/>
          <p:nvPr/>
        </p:nvSpPr>
        <p:spPr>
          <a:xfrm>
            <a:off x="2890012" y="3729292"/>
            <a:ext cx="1481328" cy="61776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Flèche : droite 25">
            <a:extLst>
              <a:ext uri="{FF2B5EF4-FFF2-40B4-BE49-F238E27FC236}">
                <a16:creationId xmlns:a16="http://schemas.microsoft.com/office/drawing/2014/main" id="{0B07F690-81CD-796F-8A76-6E4C35B6F06A}"/>
              </a:ext>
            </a:extLst>
          </p:cNvPr>
          <p:cNvSpPr/>
          <p:nvPr/>
        </p:nvSpPr>
        <p:spPr>
          <a:xfrm>
            <a:off x="2890012" y="5176524"/>
            <a:ext cx="1481328" cy="61776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C642A1E-C64B-EC6E-FE04-AA10FF397139}"/>
              </a:ext>
            </a:extLst>
          </p:cNvPr>
          <p:cNvSpPr txBox="1"/>
          <p:nvPr/>
        </p:nvSpPr>
        <p:spPr>
          <a:xfrm>
            <a:off x="508000" y="1282394"/>
            <a:ext cx="11175999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dirty="0"/>
              <a:t>L’équation chimique équilibrée modélisant la combustion incomplète du carbone,  est</a:t>
            </a:r>
            <a:r>
              <a:rPr lang="fr-FR" sz="2400" b="1" dirty="0"/>
              <a:t> </a:t>
            </a:r>
            <a:r>
              <a:rPr lang="fr-FR" sz="2400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74022322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5000">
              <a:schemeClr val="bg1"/>
            </a:gs>
            <a:gs pos="23000">
              <a:schemeClr val="accent4">
                <a:lumMod val="89000"/>
              </a:schemeClr>
            </a:gs>
            <a:gs pos="69000">
              <a:schemeClr val="accent4">
                <a:lumMod val="75000"/>
              </a:schemeClr>
            </a:gs>
            <a:gs pos="97000">
              <a:schemeClr val="accent4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prstClr val="black"/>
                  </a:solidFill>
                  <a:latin typeface="Calibri" panose="020F0502020204030204"/>
                  <a:sym typeface="Arial"/>
                </a:rPr>
                <a:t>Pratique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3" cy="936371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defTabSz="457189">
                <a:defRPr/>
              </a:pPr>
              <a:endParaRPr lang="fr-FR" sz="1200" dirty="0"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 defTabSz="457189">
                <a:defRPr/>
              </a:pPr>
              <a:r>
                <a:rPr lang="fr-FR" sz="3600" b="1" dirty="0">
                  <a:solidFill>
                    <a:prstClr val="black"/>
                  </a:solidFill>
                  <a:latin typeface="Calibri" panose="020F0502020204030204"/>
                  <a:sym typeface="Arial"/>
                </a:rPr>
                <a:t>12 min</a:t>
              </a:r>
            </a:p>
          </p:txBody>
        </p:sp>
      </p:grpSp>
      <p:pic>
        <p:nvPicPr>
          <p:cNvPr id="6" name="Picture 11">
            <a:extLst>
              <a:ext uri="{FF2B5EF4-FFF2-40B4-BE49-F238E27FC236}">
                <a16:creationId xmlns:a16="http://schemas.microsoft.com/office/drawing/2014/main" id="{EC006DAC-0EC9-BF69-85B8-9BC27F95C8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44119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endParaRPr lang="fr-FR" sz="1600" b="1" noProof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6A8C2D9-AEEB-3DF6-EDD7-F990BF227617}"/>
              </a:ext>
            </a:extLst>
          </p:cNvPr>
          <p:cNvSpPr txBox="1"/>
          <p:nvPr/>
        </p:nvSpPr>
        <p:spPr>
          <a:xfrm>
            <a:off x="697856" y="224824"/>
            <a:ext cx="1079628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vos livrets page 42 et travaillez l’exercice 1 individuellement, puis discutez  vos réponses en binômes.</a:t>
            </a:r>
          </a:p>
        </p:txBody>
      </p:sp>
      <p:sp>
        <p:nvSpPr>
          <p:cNvPr id="32" name="Rectangle 31"/>
          <p:cNvSpPr/>
          <p:nvPr/>
        </p:nvSpPr>
        <p:spPr>
          <a:xfrm>
            <a:off x="559098" y="614680"/>
            <a:ext cx="9572820" cy="40036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endParaRPr lang="fr-FR" sz="1400" i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E6091B7-FB7C-E4DD-0F3E-58312D0BFBB9}"/>
              </a:ext>
            </a:extLst>
          </p:cNvPr>
          <p:cNvSpPr txBox="1"/>
          <p:nvPr/>
        </p:nvSpPr>
        <p:spPr>
          <a:xfrm>
            <a:off x="11632902" y="145605"/>
            <a:ext cx="548588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B461294B-424D-629C-22AC-2510EF77B63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0805" y="225425"/>
            <a:ext cx="688093" cy="642398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1DE206FC-FB47-A5F9-62AE-51F446EAB202}"/>
              </a:ext>
            </a:extLst>
          </p:cNvPr>
          <p:cNvSpPr txBox="1"/>
          <p:nvPr/>
        </p:nvSpPr>
        <p:spPr>
          <a:xfrm>
            <a:off x="807057" y="498491"/>
            <a:ext cx="982242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circule pour superviser le travail des élèves  et donner des indications en cas de blocage.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00003A1-B4A1-A8EB-6182-5DF1492133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626" y="1015048"/>
            <a:ext cx="11375922" cy="550973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8DC432B-B7F9-E732-87CF-D8DC494A72FF}"/>
              </a:ext>
            </a:extLst>
          </p:cNvPr>
          <p:cNvSpPr/>
          <p:nvPr/>
        </p:nvSpPr>
        <p:spPr>
          <a:xfrm>
            <a:off x="6629400" y="4279392"/>
            <a:ext cx="1051560" cy="2103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0DF70D-19D2-5BDF-8EEE-3CEA356483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205ADEB-E747-2F69-A8DB-D23AC11CDAA9}"/>
              </a:ext>
            </a:extLst>
          </p:cNvPr>
          <p:cNvSpPr txBox="1"/>
          <p:nvPr/>
        </p:nvSpPr>
        <p:spPr>
          <a:xfrm>
            <a:off x="734704" y="311040"/>
            <a:ext cx="1025776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Première étape : je modélise la réaction chimique par une équation littérale.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71032" y="531691"/>
            <a:ext cx="10012455" cy="50302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endParaRPr lang="fr-FR" sz="1400" i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E509078-021E-A269-1687-0D20C8AC0B6F}"/>
              </a:ext>
            </a:extLst>
          </p:cNvPr>
          <p:cNvSpPr txBox="1"/>
          <p:nvPr/>
        </p:nvSpPr>
        <p:spPr>
          <a:xfrm>
            <a:off x="11632902" y="145605"/>
            <a:ext cx="548588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9" name="Picture 9">
            <a:extLst>
              <a:ext uri="{FF2B5EF4-FFF2-40B4-BE49-F238E27FC236}">
                <a16:creationId xmlns:a16="http://schemas.microsoft.com/office/drawing/2014/main" id="{88FF46E3-A44F-DD35-AA9D-1333A6625E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4738" y="184005"/>
            <a:ext cx="528712" cy="493601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85752667-7846-7F6B-4947-6E51C24608F4}"/>
              </a:ext>
            </a:extLst>
          </p:cNvPr>
          <p:cNvSpPr txBox="1"/>
          <p:nvPr/>
        </p:nvSpPr>
        <p:spPr>
          <a:xfrm>
            <a:off x="613102" y="670269"/>
            <a:ext cx="12209522" cy="23948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désigne un représentant d’un binôme pour passer au tableau et exposer sa réponse tout en la justifiant avant de projeter les réponses.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473F832-BD20-0265-0152-B2792722F4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580" y="1490361"/>
            <a:ext cx="11647608" cy="100399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1FF6732-F39F-81D3-111B-CD2191395B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812" y="4264439"/>
            <a:ext cx="11744376" cy="835474"/>
          </a:xfrm>
          <a:prstGeom prst="rect">
            <a:avLst/>
          </a:prstGeom>
        </p:spPr>
      </p:pic>
      <p:sp>
        <p:nvSpPr>
          <p:cNvPr id="12" name="Ellipse 11">
            <a:extLst>
              <a:ext uri="{FF2B5EF4-FFF2-40B4-BE49-F238E27FC236}">
                <a16:creationId xmlns:a16="http://schemas.microsoft.com/office/drawing/2014/main" id="{FF0E2FCE-E2E6-F01A-3D32-A69C573D4E2D}"/>
              </a:ext>
            </a:extLst>
          </p:cNvPr>
          <p:cNvSpPr/>
          <p:nvPr/>
        </p:nvSpPr>
        <p:spPr>
          <a:xfrm>
            <a:off x="2788920" y="1479556"/>
            <a:ext cx="1444752" cy="55041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31E80A74-3DFB-5C78-CD71-F321D70A4718}"/>
              </a:ext>
            </a:extLst>
          </p:cNvPr>
          <p:cNvSpPr/>
          <p:nvPr/>
        </p:nvSpPr>
        <p:spPr>
          <a:xfrm>
            <a:off x="5641848" y="1479556"/>
            <a:ext cx="1261872" cy="55041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99FD6015-6013-9BC1-20C5-3DA574372A53}"/>
              </a:ext>
            </a:extLst>
          </p:cNvPr>
          <p:cNvSpPr/>
          <p:nvPr/>
        </p:nvSpPr>
        <p:spPr>
          <a:xfrm>
            <a:off x="8638032" y="1479556"/>
            <a:ext cx="2627376" cy="55041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EBA982B-96D8-767F-7DE5-2D8F20A98364}"/>
              </a:ext>
            </a:extLst>
          </p:cNvPr>
          <p:cNvSpPr txBox="1"/>
          <p:nvPr/>
        </p:nvSpPr>
        <p:spPr>
          <a:xfrm>
            <a:off x="734704" y="4677497"/>
            <a:ext cx="2130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Magnésium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D4D6B487-569C-8A23-3E4E-F4454E433C5A}"/>
              </a:ext>
            </a:extLst>
          </p:cNvPr>
          <p:cNvSpPr txBox="1"/>
          <p:nvPr/>
        </p:nvSpPr>
        <p:spPr>
          <a:xfrm>
            <a:off x="3376148" y="4677497"/>
            <a:ext cx="2130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Dioxygène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C7E76BB-927A-3EEC-2CF3-4510D7AEACF2}"/>
              </a:ext>
            </a:extLst>
          </p:cNvPr>
          <p:cNvSpPr txBox="1"/>
          <p:nvPr/>
        </p:nvSpPr>
        <p:spPr>
          <a:xfrm>
            <a:off x="7242183" y="4677497"/>
            <a:ext cx="34413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Oxyde de magnésium</a:t>
            </a:r>
          </a:p>
        </p:txBody>
      </p:sp>
      <p:cxnSp>
        <p:nvCxnSpPr>
          <p:cNvPr id="20" name="Connecteur : en arc 19">
            <a:extLst>
              <a:ext uri="{FF2B5EF4-FFF2-40B4-BE49-F238E27FC236}">
                <a16:creationId xmlns:a16="http://schemas.microsoft.com/office/drawing/2014/main" id="{A28B3AF3-CBA1-D911-782F-C20C12BC7593}"/>
              </a:ext>
            </a:extLst>
          </p:cNvPr>
          <p:cNvCxnSpPr/>
          <p:nvPr/>
        </p:nvCxnSpPr>
        <p:spPr>
          <a:xfrm rot="5400000">
            <a:off x="1207008" y="2697480"/>
            <a:ext cx="2770632" cy="1435608"/>
          </a:xfrm>
          <a:prstGeom prst="curvedConnector3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Connecteur : en arc 21">
            <a:extLst>
              <a:ext uri="{FF2B5EF4-FFF2-40B4-BE49-F238E27FC236}">
                <a16:creationId xmlns:a16="http://schemas.microsoft.com/office/drawing/2014/main" id="{65E16D97-E227-09D8-BC6F-AB9E91D1F7CD}"/>
              </a:ext>
            </a:extLst>
          </p:cNvPr>
          <p:cNvCxnSpPr/>
          <p:nvPr/>
        </p:nvCxnSpPr>
        <p:spPr>
          <a:xfrm rot="5400000">
            <a:off x="3899916" y="2631948"/>
            <a:ext cx="2798065" cy="1594104"/>
          </a:xfrm>
          <a:prstGeom prst="curvedConnector3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Connecteur : en arc 23">
            <a:extLst>
              <a:ext uri="{FF2B5EF4-FFF2-40B4-BE49-F238E27FC236}">
                <a16:creationId xmlns:a16="http://schemas.microsoft.com/office/drawing/2014/main" id="{153BFCB6-581F-8F99-B08A-7CB5573293FE}"/>
              </a:ext>
            </a:extLst>
          </p:cNvPr>
          <p:cNvCxnSpPr>
            <a:stCxn id="14" idx="4"/>
            <a:endCxn id="18" idx="0"/>
          </p:cNvCxnSpPr>
          <p:nvPr/>
        </p:nvCxnSpPr>
        <p:spPr>
          <a:xfrm rot="5400000">
            <a:off x="8031482" y="2880360"/>
            <a:ext cx="2770631" cy="1069847"/>
          </a:xfrm>
          <a:prstGeom prst="curvedConnector3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7467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/>
      <p:bldP spid="17" grpId="0"/>
      <p:bldP spid="18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17A5A1-B99C-9F27-ED56-B39AF146CE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48D86DED-5E16-FEA6-9644-0B9AC865BB33}"/>
              </a:ext>
            </a:extLst>
          </p:cNvPr>
          <p:cNvSpPr txBox="1"/>
          <p:nvPr/>
        </p:nvSpPr>
        <p:spPr>
          <a:xfrm>
            <a:off x="820420" y="178195"/>
            <a:ext cx="8421551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endParaRPr lang="fr-FR" sz="1600" b="1" noProof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731E680-EC8A-7579-0F13-0E90DA3527AC}"/>
              </a:ext>
            </a:extLst>
          </p:cNvPr>
          <p:cNvSpPr txBox="1"/>
          <p:nvPr/>
        </p:nvSpPr>
        <p:spPr>
          <a:xfrm>
            <a:off x="758704" y="199207"/>
            <a:ext cx="896223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Deuxième étape : à partir de l’équation littérale, j’écris l’équation chimique de la réaction en remplaçant les noms des réactifs et des produits par leurs formules chimiques.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A0614B0-848F-0D7C-AC5F-61CA45841753}"/>
              </a:ext>
            </a:extLst>
          </p:cNvPr>
          <p:cNvSpPr txBox="1"/>
          <p:nvPr/>
        </p:nvSpPr>
        <p:spPr>
          <a:xfrm>
            <a:off x="11632902" y="145605"/>
            <a:ext cx="548588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9" name="Picture 9">
            <a:extLst>
              <a:ext uri="{FF2B5EF4-FFF2-40B4-BE49-F238E27FC236}">
                <a16:creationId xmlns:a16="http://schemas.microsoft.com/office/drawing/2014/main" id="{96BCE07E-0B80-88CE-C910-65F5011F198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0805" y="225425"/>
            <a:ext cx="688093" cy="642398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43500E62-69D6-61CB-54ED-523A289092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812" y="1196216"/>
            <a:ext cx="11744376" cy="1003992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6E58315-9689-4F09-015B-01D05A34AC8C}"/>
              </a:ext>
            </a:extLst>
          </p:cNvPr>
          <p:cNvSpPr txBox="1"/>
          <p:nvPr/>
        </p:nvSpPr>
        <p:spPr>
          <a:xfrm>
            <a:off x="942023" y="3304606"/>
            <a:ext cx="2130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Magnésium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BEAD8D6-D7C4-5078-DE5A-1ABF1C5CC073}"/>
              </a:ext>
            </a:extLst>
          </p:cNvPr>
          <p:cNvSpPr txBox="1"/>
          <p:nvPr/>
        </p:nvSpPr>
        <p:spPr>
          <a:xfrm>
            <a:off x="3583467" y="3304606"/>
            <a:ext cx="2130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Dioxygène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56BF987-E8FF-F30C-892F-50652E006F47}"/>
              </a:ext>
            </a:extLst>
          </p:cNvPr>
          <p:cNvSpPr txBox="1"/>
          <p:nvPr/>
        </p:nvSpPr>
        <p:spPr>
          <a:xfrm>
            <a:off x="7449502" y="3304606"/>
            <a:ext cx="34413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Oxyde de magnésium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C2C8CA0-758E-1BD2-C27E-54B6FF59E558}"/>
              </a:ext>
            </a:extLst>
          </p:cNvPr>
          <p:cNvSpPr txBox="1"/>
          <p:nvPr/>
        </p:nvSpPr>
        <p:spPr>
          <a:xfrm>
            <a:off x="2925685" y="3367218"/>
            <a:ext cx="402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+</a:t>
            </a:r>
          </a:p>
        </p:txBody>
      </p:sp>
      <p:sp>
        <p:nvSpPr>
          <p:cNvPr id="10" name="Flèche : droite 9">
            <a:extLst>
              <a:ext uri="{FF2B5EF4-FFF2-40B4-BE49-F238E27FC236}">
                <a16:creationId xmlns:a16="http://schemas.microsoft.com/office/drawing/2014/main" id="{35209CB9-52FA-3A02-6548-793F0546F212}"/>
              </a:ext>
            </a:extLst>
          </p:cNvPr>
          <p:cNvSpPr/>
          <p:nvPr/>
        </p:nvSpPr>
        <p:spPr>
          <a:xfrm>
            <a:off x="5230368" y="3571833"/>
            <a:ext cx="1883664" cy="4571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B9CEA7CF-7612-7EA7-BBA2-83407AD006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271" y="2520091"/>
            <a:ext cx="11006750" cy="398435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3CFF6-33F2-89FC-0177-23F04A0BD919}"/>
              </a:ext>
            </a:extLst>
          </p:cNvPr>
          <p:cNvSpPr txBox="1"/>
          <p:nvPr/>
        </p:nvSpPr>
        <p:spPr>
          <a:xfrm>
            <a:off x="1595914" y="5027533"/>
            <a:ext cx="8227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Mg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5D674E7E-A3C2-B728-7E3B-6A4D69E92275}"/>
              </a:ext>
            </a:extLst>
          </p:cNvPr>
          <p:cNvSpPr txBox="1"/>
          <p:nvPr/>
        </p:nvSpPr>
        <p:spPr>
          <a:xfrm>
            <a:off x="3656619" y="5039475"/>
            <a:ext cx="7375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O</a:t>
            </a:r>
            <a:r>
              <a:rPr lang="fr-FR" sz="2400" b="1" i="1" baseline="-250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FB7439F1-9A44-4FBB-3B56-B46D5BA8EF2A}"/>
              </a:ext>
            </a:extLst>
          </p:cNvPr>
          <p:cNvSpPr txBox="1"/>
          <p:nvPr/>
        </p:nvSpPr>
        <p:spPr>
          <a:xfrm>
            <a:off x="7571232" y="5063928"/>
            <a:ext cx="1036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MgO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60FDB61-EB97-6A42-22C1-6F80F9AF7511}"/>
              </a:ext>
            </a:extLst>
          </p:cNvPr>
          <p:cNvSpPr txBox="1"/>
          <p:nvPr/>
        </p:nvSpPr>
        <p:spPr>
          <a:xfrm>
            <a:off x="2925685" y="5090146"/>
            <a:ext cx="402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+</a:t>
            </a:r>
          </a:p>
        </p:txBody>
      </p:sp>
      <p:sp>
        <p:nvSpPr>
          <p:cNvPr id="19" name="Flèche : droite 18">
            <a:extLst>
              <a:ext uri="{FF2B5EF4-FFF2-40B4-BE49-F238E27FC236}">
                <a16:creationId xmlns:a16="http://schemas.microsoft.com/office/drawing/2014/main" id="{CAECC744-1705-492B-0163-1050B820FD99}"/>
              </a:ext>
            </a:extLst>
          </p:cNvPr>
          <p:cNvSpPr/>
          <p:nvPr/>
        </p:nvSpPr>
        <p:spPr>
          <a:xfrm>
            <a:off x="5230368" y="5294761"/>
            <a:ext cx="1883664" cy="4571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B89F6C39-78DE-B0BB-F3F6-265ADEFF3D34}"/>
              </a:ext>
            </a:extLst>
          </p:cNvPr>
          <p:cNvSpPr/>
          <p:nvPr/>
        </p:nvSpPr>
        <p:spPr>
          <a:xfrm>
            <a:off x="4096512" y="1248872"/>
            <a:ext cx="576072" cy="52724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D73F29E5-D44A-0902-1758-AAA49796026F}"/>
              </a:ext>
            </a:extLst>
          </p:cNvPr>
          <p:cNvSpPr/>
          <p:nvPr/>
        </p:nvSpPr>
        <p:spPr>
          <a:xfrm>
            <a:off x="6736080" y="1227432"/>
            <a:ext cx="576072" cy="52724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F9607074-C3E0-8E3F-0790-E7582AE7FB12}"/>
              </a:ext>
            </a:extLst>
          </p:cNvPr>
          <p:cNvSpPr/>
          <p:nvPr/>
        </p:nvSpPr>
        <p:spPr>
          <a:xfrm>
            <a:off x="11212229" y="1196216"/>
            <a:ext cx="733337" cy="52724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4" name="Connecteur : en arc 23">
            <a:extLst>
              <a:ext uri="{FF2B5EF4-FFF2-40B4-BE49-F238E27FC236}">
                <a16:creationId xmlns:a16="http://schemas.microsoft.com/office/drawing/2014/main" id="{CA780551-4BF5-F914-E080-5AC4DB575F8C}"/>
              </a:ext>
            </a:extLst>
          </p:cNvPr>
          <p:cNvCxnSpPr>
            <a:stCxn id="20" idx="4"/>
          </p:cNvCxnSpPr>
          <p:nvPr/>
        </p:nvCxnSpPr>
        <p:spPr>
          <a:xfrm rot="5400000">
            <a:off x="1439908" y="2119288"/>
            <a:ext cx="3287812" cy="2601468"/>
          </a:xfrm>
          <a:prstGeom prst="curvedConnector3">
            <a:avLst>
              <a:gd name="adj1" fmla="val 40544"/>
            </a:avLst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Connecteur : en arc 26">
            <a:extLst>
              <a:ext uri="{FF2B5EF4-FFF2-40B4-BE49-F238E27FC236}">
                <a16:creationId xmlns:a16="http://schemas.microsoft.com/office/drawing/2014/main" id="{2A12DC7D-DDA4-1E4C-68A0-D63AA08C5550}"/>
              </a:ext>
            </a:extLst>
          </p:cNvPr>
          <p:cNvCxnSpPr>
            <a:stCxn id="21" idx="4"/>
          </p:cNvCxnSpPr>
          <p:nvPr/>
        </p:nvCxnSpPr>
        <p:spPr>
          <a:xfrm rot="5400000">
            <a:off x="3780755" y="1796113"/>
            <a:ext cx="3284799" cy="3201924"/>
          </a:xfrm>
          <a:prstGeom prst="curvedConnector3">
            <a:avLst>
              <a:gd name="adj1" fmla="val 51392"/>
            </a:avLst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Connecteur : en arc 30">
            <a:extLst>
              <a:ext uri="{FF2B5EF4-FFF2-40B4-BE49-F238E27FC236}">
                <a16:creationId xmlns:a16="http://schemas.microsoft.com/office/drawing/2014/main" id="{18601A51-7059-702B-427B-2BEB7D558BBE}"/>
              </a:ext>
            </a:extLst>
          </p:cNvPr>
          <p:cNvCxnSpPr/>
          <p:nvPr/>
        </p:nvCxnSpPr>
        <p:spPr>
          <a:xfrm rot="10800000" flipV="1">
            <a:off x="7927848" y="1776116"/>
            <a:ext cx="3705054" cy="3314030"/>
          </a:xfrm>
          <a:prstGeom prst="curvedConnector3">
            <a:avLst>
              <a:gd name="adj1" fmla="val 68757"/>
            </a:avLst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5" name="ZoneTexte 34">
            <a:extLst>
              <a:ext uri="{FF2B5EF4-FFF2-40B4-BE49-F238E27FC236}">
                <a16:creationId xmlns:a16="http://schemas.microsoft.com/office/drawing/2014/main" id="{7A42E598-7650-85C1-0861-C07975B7061E}"/>
              </a:ext>
            </a:extLst>
          </p:cNvPr>
          <p:cNvSpPr txBox="1"/>
          <p:nvPr/>
        </p:nvSpPr>
        <p:spPr>
          <a:xfrm>
            <a:off x="154994" y="724242"/>
            <a:ext cx="122211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désigne un représentant d’un binôme pour passer au tableau et exposer sa réponse tout en la justifiant avant de projeter les réponses.</a:t>
            </a:r>
          </a:p>
        </p:txBody>
      </p:sp>
    </p:spTree>
    <p:extLst>
      <p:ext uri="{BB962C8B-B14F-4D97-AF65-F5344CB8AC3E}">
        <p14:creationId xmlns:p14="http://schemas.microsoft.com/office/powerpoint/2010/main" val="2407882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10" grpId="0" animBg="1"/>
      <p:bldP spid="15" grpId="0"/>
      <p:bldP spid="16" grpId="0"/>
      <p:bldP spid="17" grpId="0"/>
      <p:bldP spid="18" grpId="0"/>
      <p:bldP spid="19" grpId="0" animBg="1"/>
      <p:bldP spid="20" grpId="0" animBg="1"/>
      <p:bldP spid="21" grpId="0" animBg="1"/>
      <p:bldP spid="22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CA71FD-1A4B-BD69-A3F9-DC1E007543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6D3ED101-2711-38C7-E875-30F4613A5FC0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endParaRPr lang="fr-FR" sz="1600" b="1" noProof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38A7476-66B3-FAB0-44D9-5F320D48549B}"/>
              </a:ext>
            </a:extLst>
          </p:cNvPr>
          <p:cNvSpPr txBox="1"/>
          <p:nvPr/>
        </p:nvSpPr>
        <p:spPr>
          <a:xfrm>
            <a:off x="672402" y="148194"/>
            <a:ext cx="922271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Troisième étape: Je vais appliquer la conservation des atomes en genre(type) et en nombre lors d’une réaction chimique pour équilibrer l’équation précédente.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09F2E0E-F70C-0CAB-21C1-20398F343BEA}"/>
              </a:ext>
            </a:extLst>
          </p:cNvPr>
          <p:cNvSpPr txBox="1"/>
          <p:nvPr/>
        </p:nvSpPr>
        <p:spPr>
          <a:xfrm>
            <a:off x="11632902" y="145605"/>
            <a:ext cx="548588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9" name="Picture 9">
            <a:extLst>
              <a:ext uri="{FF2B5EF4-FFF2-40B4-BE49-F238E27FC236}">
                <a16:creationId xmlns:a16="http://schemas.microsoft.com/office/drawing/2014/main" id="{259C5E83-B9C3-F29C-5B3B-AAEAD71988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0310" y="203653"/>
            <a:ext cx="548588" cy="512157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D_A_02">
            <a:extLst>
              <a:ext uri="{FF2B5EF4-FFF2-40B4-BE49-F238E27FC236}">
                <a16:creationId xmlns:a16="http://schemas.microsoft.com/office/drawing/2014/main" id="{DA3D9060-3C21-CAA8-FDC6-1FCA809344F0}"/>
              </a:ext>
            </a:extLst>
          </p:cNvPr>
          <p:cNvSpPr txBox="1"/>
          <p:nvPr/>
        </p:nvSpPr>
        <p:spPr>
          <a:xfrm>
            <a:off x="580826" y="64317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noProof="0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 désigne un représentant d’un binôme pour passer au tableau et exposer sa réponse tout en la justifiant avant de projeter la réponse..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3AA15F0-F6A5-DD26-987B-BBE0E6EA8E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509" y="1227858"/>
            <a:ext cx="10432356" cy="41594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3855493-B819-AD5B-739B-3A380C8A6FB8}"/>
              </a:ext>
            </a:extLst>
          </p:cNvPr>
          <p:cNvSpPr txBox="1"/>
          <p:nvPr/>
        </p:nvSpPr>
        <p:spPr>
          <a:xfrm>
            <a:off x="2278233" y="2904722"/>
            <a:ext cx="8227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0040C0"/>
                </a:solidFill>
              </a:rPr>
              <a:t>Mg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4C8F0A-5CC0-A9F0-FA73-B744EC0627D3}"/>
              </a:ext>
            </a:extLst>
          </p:cNvPr>
          <p:cNvSpPr txBox="1"/>
          <p:nvPr/>
        </p:nvSpPr>
        <p:spPr>
          <a:xfrm>
            <a:off x="4338938" y="2916664"/>
            <a:ext cx="7375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0040C0"/>
                </a:solidFill>
              </a:rPr>
              <a:t>O</a:t>
            </a:r>
            <a:r>
              <a:rPr lang="fr-FR" sz="2400" b="1" i="1" baseline="-25000" dirty="0">
                <a:solidFill>
                  <a:srgbClr val="0040C0"/>
                </a:solidFill>
              </a:rPr>
              <a:t>2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B3F637F-17AD-3771-9520-E2964E0AD85F}"/>
              </a:ext>
            </a:extLst>
          </p:cNvPr>
          <p:cNvSpPr txBox="1"/>
          <p:nvPr/>
        </p:nvSpPr>
        <p:spPr>
          <a:xfrm>
            <a:off x="8253551" y="2941117"/>
            <a:ext cx="1036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0040C0"/>
                </a:solidFill>
              </a:rPr>
              <a:t>MgO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CE25072-3470-56F2-C65D-73ECB34E7E96}"/>
              </a:ext>
            </a:extLst>
          </p:cNvPr>
          <p:cNvSpPr txBox="1"/>
          <p:nvPr/>
        </p:nvSpPr>
        <p:spPr>
          <a:xfrm>
            <a:off x="3608004" y="2967335"/>
            <a:ext cx="402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40C0"/>
                </a:solidFill>
              </a:rPr>
              <a:t>+</a:t>
            </a:r>
          </a:p>
        </p:txBody>
      </p:sp>
      <p:sp>
        <p:nvSpPr>
          <p:cNvPr id="10" name="Flèche : droite 9">
            <a:extLst>
              <a:ext uri="{FF2B5EF4-FFF2-40B4-BE49-F238E27FC236}">
                <a16:creationId xmlns:a16="http://schemas.microsoft.com/office/drawing/2014/main" id="{CD4937AB-6EAF-E951-2662-7AD4D4003301}"/>
              </a:ext>
            </a:extLst>
          </p:cNvPr>
          <p:cNvSpPr/>
          <p:nvPr/>
        </p:nvSpPr>
        <p:spPr>
          <a:xfrm>
            <a:off x="5802959" y="3090672"/>
            <a:ext cx="1883664" cy="107495"/>
          </a:xfrm>
          <a:prstGeom prst="rightArrow">
            <a:avLst/>
          </a:prstGeom>
          <a:solidFill>
            <a:srgbClr val="004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B40AF41-4524-4E98-8532-90DD8075ED6A}"/>
              </a:ext>
            </a:extLst>
          </p:cNvPr>
          <p:cNvSpPr txBox="1"/>
          <p:nvPr/>
        </p:nvSpPr>
        <p:spPr>
          <a:xfrm>
            <a:off x="548640" y="2086084"/>
            <a:ext cx="5547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40C0"/>
                </a:solidFill>
              </a:rPr>
              <a:t>Conservation des atomes d’oxygène:</a:t>
            </a:r>
            <a:endParaRPr lang="fr-FR" sz="2400" dirty="0">
              <a:solidFill>
                <a:srgbClr val="0040C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5264293-1108-162D-9884-DDD6048040A2}"/>
              </a:ext>
            </a:extLst>
          </p:cNvPr>
          <p:cNvSpPr txBox="1"/>
          <p:nvPr/>
        </p:nvSpPr>
        <p:spPr>
          <a:xfrm>
            <a:off x="4707719" y="4310251"/>
            <a:ext cx="998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= 2  O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794C680-09F5-81B9-4CCC-DC658B549DC1}"/>
              </a:ext>
            </a:extLst>
          </p:cNvPr>
          <p:cNvSpPr txBox="1"/>
          <p:nvPr/>
        </p:nvSpPr>
        <p:spPr>
          <a:xfrm>
            <a:off x="7976880" y="4407907"/>
            <a:ext cx="4362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731CF810-67A6-775C-3DE4-531CAB0EC8E0}"/>
              </a:ext>
            </a:extLst>
          </p:cNvPr>
          <p:cNvSpPr txBox="1"/>
          <p:nvPr/>
        </p:nvSpPr>
        <p:spPr>
          <a:xfrm>
            <a:off x="8538816" y="4407906"/>
            <a:ext cx="4362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𝗑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305E213-6741-73D2-0F23-70935DFAFE8F}"/>
              </a:ext>
            </a:extLst>
          </p:cNvPr>
          <p:cNvSpPr txBox="1"/>
          <p:nvPr/>
        </p:nvSpPr>
        <p:spPr>
          <a:xfrm>
            <a:off x="8975017" y="4407906"/>
            <a:ext cx="11176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1  O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BF1FC082-C1B9-90DB-2BE5-AFD5AA440F0A}"/>
              </a:ext>
            </a:extLst>
          </p:cNvPr>
          <p:cNvSpPr txBox="1"/>
          <p:nvPr/>
        </p:nvSpPr>
        <p:spPr>
          <a:xfrm>
            <a:off x="3104219" y="4310252"/>
            <a:ext cx="4362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EA2C627-AC9F-D92B-485F-AA8AAF084E02}"/>
              </a:ext>
            </a:extLst>
          </p:cNvPr>
          <p:cNvSpPr txBox="1"/>
          <p:nvPr/>
        </p:nvSpPr>
        <p:spPr>
          <a:xfrm>
            <a:off x="3976621" y="4310251"/>
            <a:ext cx="7310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2  O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9E76993E-8263-F1A0-568C-53254233822C}"/>
              </a:ext>
            </a:extLst>
          </p:cNvPr>
          <p:cNvSpPr txBox="1"/>
          <p:nvPr/>
        </p:nvSpPr>
        <p:spPr>
          <a:xfrm>
            <a:off x="3540420" y="4310252"/>
            <a:ext cx="518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𝗑</a:t>
            </a:r>
            <a:endParaRPr lang="fr-FR" sz="2400" b="1" i="1" dirty="0">
              <a:solidFill>
                <a:srgbClr val="FF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8C98DE4-4A57-DFB8-7864-946E1A9825FC}"/>
              </a:ext>
            </a:extLst>
          </p:cNvPr>
          <p:cNvSpPr txBox="1"/>
          <p:nvPr/>
        </p:nvSpPr>
        <p:spPr>
          <a:xfrm>
            <a:off x="7972422" y="2923508"/>
            <a:ext cx="518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3FA1C4E-5933-156A-0E1F-E5BF2070DC15}"/>
              </a:ext>
            </a:extLst>
          </p:cNvPr>
          <p:cNvSpPr txBox="1"/>
          <p:nvPr/>
        </p:nvSpPr>
        <p:spPr>
          <a:xfrm>
            <a:off x="9685968" y="4407906"/>
            <a:ext cx="998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= 2  O</a:t>
            </a:r>
          </a:p>
        </p:txBody>
      </p: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B02E51D2-F626-05CB-6832-8360A18DD052}"/>
              </a:ext>
            </a:extLst>
          </p:cNvPr>
          <p:cNvCxnSpPr>
            <a:endCxn id="5" idx="1"/>
          </p:cNvCxnSpPr>
          <p:nvPr/>
        </p:nvCxnSpPr>
        <p:spPr>
          <a:xfrm flipV="1">
            <a:off x="3410712" y="3147497"/>
            <a:ext cx="928226" cy="126040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F45CA814-E7B3-C142-67CD-6E8246BC37E3}"/>
              </a:ext>
            </a:extLst>
          </p:cNvPr>
          <p:cNvCxnSpPr>
            <a:cxnSpLocks/>
          </p:cNvCxnSpPr>
          <p:nvPr/>
        </p:nvCxnSpPr>
        <p:spPr>
          <a:xfrm flipV="1">
            <a:off x="4101816" y="3366387"/>
            <a:ext cx="515936" cy="106597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F9AA9671-2C6F-93C0-FF13-FDFC24394CC8}"/>
              </a:ext>
            </a:extLst>
          </p:cNvPr>
          <p:cNvCxnSpPr>
            <a:cxnSpLocks/>
          </p:cNvCxnSpPr>
          <p:nvPr/>
        </p:nvCxnSpPr>
        <p:spPr>
          <a:xfrm flipH="1" flipV="1">
            <a:off x="8057782" y="3323622"/>
            <a:ext cx="56959" cy="121746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Connecteur droit avec flèche 32">
            <a:extLst>
              <a:ext uri="{FF2B5EF4-FFF2-40B4-BE49-F238E27FC236}">
                <a16:creationId xmlns:a16="http://schemas.microsoft.com/office/drawing/2014/main" id="{590E9180-7AE4-F5AC-F891-D8B63C992A44}"/>
              </a:ext>
            </a:extLst>
          </p:cNvPr>
          <p:cNvCxnSpPr>
            <a:cxnSpLocks/>
          </p:cNvCxnSpPr>
          <p:nvPr/>
        </p:nvCxnSpPr>
        <p:spPr>
          <a:xfrm flipH="1" flipV="1">
            <a:off x="8966416" y="3260046"/>
            <a:ext cx="87796" cy="128103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3633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10" grpId="0" animBg="1"/>
      <p:bldP spid="11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</a:t>
            </a:r>
            <a:r>
              <a:rPr lang="fr-FR" sz="3200" b="1" kern="0" dirty="0">
                <a:solidFill>
                  <a:srgbClr val="44546A"/>
                </a:solidFill>
                <a:latin typeface="Calibri"/>
                <a:cs typeface="Calibri"/>
              </a:rPr>
              <a:t>dans le chapitre</a:t>
            </a: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e 6"/>
          <p:cNvGrpSpPr/>
          <p:nvPr/>
        </p:nvGrpSpPr>
        <p:grpSpPr>
          <a:xfrm>
            <a:off x="981748" y="2285882"/>
            <a:ext cx="10532947" cy="3479301"/>
            <a:chOff x="928920" y="1311520"/>
            <a:chExt cx="10532947" cy="3824477"/>
          </a:xfrm>
        </p:grpSpPr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B50FB1E5-3184-209B-9E29-F4B87759EAF9}"/>
                </a:ext>
              </a:extLst>
            </p:cNvPr>
            <p:cNvGrpSpPr/>
            <p:nvPr/>
          </p:nvGrpSpPr>
          <p:grpSpPr>
            <a:xfrm>
              <a:off x="948074" y="2349948"/>
              <a:ext cx="10265100" cy="828000"/>
              <a:chOff x="963450" y="2259806"/>
              <a:chExt cx="10265100" cy="828000"/>
            </a:xfrm>
            <a:solidFill>
              <a:schemeClr val="bg1">
                <a:lumMod val="85000"/>
              </a:schemeClr>
            </a:solidFill>
          </p:grpSpPr>
          <p:sp>
            <p:nvSpPr>
              <p:cNvPr id="17" name="Google Shape;288;p29">
                <a:extLst>
                  <a:ext uri="{FF2B5EF4-FFF2-40B4-BE49-F238E27FC236}">
                    <a16:creationId xmlns:a16="http://schemas.microsoft.com/office/drawing/2014/main" id="{31A683D1-1F3A-63C5-04F6-F4F49B649634}"/>
                  </a:ext>
                </a:extLst>
              </p:cNvPr>
              <p:cNvSpPr/>
              <p:nvPr/>
            </p:nvSpPr>
            <p:spPr>
              <a:xfrm>
                <a:off x="2428129" y="2259806"/>
                <a:ext cx="8800421" cy="828000"/>
              </a:xfrm>
              <a:custGeom>
                <a:avLst>
                  <a:gd name="f0" fmla="val 36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grpFill/>
              <a:ln w="9528" cap="flat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square" lIns="68570" tIns="34271" rIns="68570" bIns="34271" anchor="ctr" anchorCtr="0" compatLnSpc="1">
                <a:noAutofit/>
              </a:bodyPr>
              <a:lstStyle/>
              <a:p>
                <a:pPr algn="ctr" defTabSz="685800">
                  <a:defRPr/>
                </a:pPr>
                <a:endParaRPr lang="fr-FR" noProof="0" dirty="0">
                  <a:solidFill>
                    <a:schemeClr val="bg1">
                      <a:lumMod val="65000"/>
                    </a:schemeClr>
                  </a:solidFill>
                  <a:latin typeface="Arial"/>
                </a:endParaRPr>
              </a:p>
            </p:txBody>
          </p:sp>
          <p:sp>
            <p:nvSpPr>
              <p:cNvPr id="18" name="Google Shape;289;p29">
                <a:extLst>
                  <a:ext uri="{FF2B5EF4-FFF2-40B4-BE49-F238E27FC236}">
                    <a16:creationId xmlns:a16="http://schemas.microsoft.com/office/drawing/2014/main" id="{62E553FE-BA54-F0CE-AB1E-ADA3C2CDABD0}"/>
                  </a:ext>
                </a:extLst>
              </p:cNvPr>
              <p:cNvSpPr/>
              <p:nvPr/>
            </p:nvSpPr>
            <p:spPr>
              <a:xfrm>
                <a:off x="963450" y="2259806"/>
                <a:ext cx="1349096" cy="828000"/>
              </a:xfrm>
              <a:custGeom>
                <a:avLst>
                  <a:gd name="f0" fmla="val 36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8" cap="flat">
                <a:solidFill>
                  <a:srgbClr val="44546A"/>
                </a:solidFill>
                <a:prstDash val="solid"/>
                <a:miter/>
              </a:ln>
            </p:spPr>
            <p:txBody>
              <a:bodyPr vert="horz" wrap="square" lIns="68570" tIns="34271" rIns="68570" bIns="34271" anchor="ctr" anchorCtr="1" compatLnSpc="1">
                <a:noAutofit/>
              </a:bodyPr>
              <a:lstStyle/>
              <a:p>
                <a:pPr algn="ctr" defTabSz="914400"/>
                <a:r>
                  <a:rPr lang="fr-FR" kern="0" dirty="0">
                    <a:solidFill>
                      <a:schemeClr val="bg1">
                        <a:lumMod val="65000"/>
                      </a:schemeClr>
                    </a:solidFill>
                    <a:latin typeface="Calibri"/>
                    <a:ea typeface="Calibri"/>
                    <a:cs typeface="Calibri"/>
                  </a:rPr>
                  <a:t>Séance 2</a:t>
                </a:r>
              </a:p>
            </p:txBody>
          </p:sp>
        </p:grpSp>
        <p:grpSp>
          <p:nvGrpSpPr>
            <p:cNvPr id="32" name="Groupe 31">
              <a:extLst>
                <a:ext uri="{FF2B5EF4-FFF2-40B4-BE49-F238E27FC236}">
                  <a16:creationId xmlns:a16="http://schemas.microsoft.com/office/drawing/2014/main" id="{9FA61C4D-361C-79C8-306E-1E4E23338A67}"/>
                </a:ext>
              </a:extLst>
            </p:cNvPr>
            <p:cNvGrpSpPr/>
            <p:nvPr/>
          </p:nvGrpSpPr>
          <p:grpSpPr>
            <a:xfrm>
              <a:off x="963450" y="3247721"/>
              <a:ext cx="10341044" cy="877311"/>
              <a:chOff x="963450" y="3043338"/>
              <a:chExt cx="10341044" cy="877311"/>
            </a:xfrm>
            <a:solidFill>
              <a:schemeClr val="bg1">
                <a:lumMod val="85000"/>
              </a:schemeClr>
            </a:solidFill>
          </p:grpSpPr>
          <p:sp>
            <p:nvSpPr>
              <p:cNvPr id="21" name="Google Shape;292;p29">
                <a:extLst>
                  <a:ext uri="{FF2B5EF4-FFF2-40B4-BE49-F238E27FC236}">
                    <a16:creationId xmlns:a16="http://schemas.microsoft.com/office/drawing/2014/main" id="{10C2D34D-FB8B-A95D-F232-29CF7C58B625}"/>
                  </a:ext>
                </a:extLst>
              </p:cNvPr>
              <p:cNvSpPr/>
              <p:nvPr/>
            </p:nvSpPr>
            <p:spPr>
              <a:xfrm>
                <a:off x="2504073" y="3043338"/>
                <a:ext cx="8800421" cy="828000"/>
              </a:xfrm>
              <a:custGeom>
                <a:avLst>
                  <a:gd name="f0" fmla="val 36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grpFill/>
              <a:ln w="9528" cap="flat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square" lIns="68570" tIns="34271" rIns="68570" bIns="34271" anchor="ctr" anchorCtr="0" compatLnSpc="1">
                <a:noAutofit/>
              </a:bodyPr>
              <a:lstStyle/>
              <a:p>
                <a:pPr algn="ctr" defTabSz="685800"/>
                <a:endParaRPr lang="fr-FR" dirty="0">
                  <a:solidFill>
                    <a:schemeClr val="bg1">
                      <a:lumMod val="65000"/>
                    </a:schemeClr>
                  </a:solidFill>
                  <a:latin typeface="Arial"/>
                </a:endParaRPr>
              </a:p>
            </p:txBody>
          </p:sp>
          <p:sp>
            <p:nvSpPr>
              <p:cNvPr id="22" name="Google Shape;293;p29">
                <a:extLst>
                  <a:ext uri="{FF2B5EF4-FFF2-40B4-BE49-F238E27FC236}">
                    <a16:creationId xmlns:a16="http://schemas.microsoft.com/office/drawing/2014/main" id="{EAC398AE-0F64-B30B-B910-B04156DD3482}"/>
                  </a:ext>
                </a:extLst>
              </p:cNvPr>
              <p:cNvSpPr/>
              <p:nvPr/>
            </p:nvSpPr>
            <p:spPr>
              <a:xfrm>
                <a:off x="963450" y="3092649"/>
                <a:ext cx="1349096" cy="828000"/>
              </a:xfrm>
              <a:custGeom>
                <a:avLst>
                  <a:gd name="f0" fmla="val 36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8" cap="flat">
                <a:solidFill>
                  <a:srgbClr val="44546A"/>
                </a:solidFill>
                <a:prstDash val="solid"/>
                <a:miter/>
              </a:ln>
            </p:spPr>
            <p:txBody>
              <a:bodyPr vert="horz" wrap="square" lIns="68570" tIns="34271" rIns="68570" bIns="34271" anchor="ctr" anchorCtr="1" compatLnSpc="1">
                <a:noAutofit/>
              </a:bodyPr>
              <a:lstStyle/>
              <a:p>
                <a:pPr algn="ctr" defTabSz="914400"/>
                <a:r>
                  <a:rPr lang="fr-FR" kern="0" dirty="0">
                    <a:solidFill>
                      <a:schemeClr val="bg1">
                        <a:lumMod val="65000"/>
                      </a:schemeClr>
                    </a:solidFill>
                    <a:latin typeface="Calibri"/>
                    <a:ea typeface="Calibri"/>
                    <a:cs typeface="Calibri"/>
                  </a:rPr>
                  <a:t>Séance 3</a:t>
                </a:r>
              </a:p>
            </p:txBody>
          </p:sp>
        </p:grpSp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DA799033-29F0-02FD-AD5E-B49541A29363}"/>
                </a:ext>
              </a:extLst>
            </p:cNvPr>
            <p:cNvGrpSpPr/>
            <p:nvPr/>
          </p:nvGrpSpPr>
          <p:grpSpPr>
            <a:xfrm>
              <a:off x="963450" y="1311520"/>
              <a:ext cx="10265100" cy="828000"/>
              <a:chOff x="963450" y="1311520"/>
              <a:chExt cx="10265100" cy="828000"/>
            </a:xfrm>
          </p:grpSpPr>
          <p:sp>
            <p:nvSpPr>
              <p:cNvPr id="11" name="Google Shape;286;p29">
                <a:extLst>
                  <a:ext uri="{FF2B5EF4-FFF2-40B4-BE49-F238E27FC236}">
                    <a16:creationId xmlns:a16="http://schemas.microsoft.com/office/drawing/2014/main" id="{FFE2AFA5-7DEF-38D8-BDD1-76AEF8185550}"/>
                  </a:ext>
                </a:extLst>
              </p:cNvPr>
              <p:cNvSpPr/>
              <p:nvPr/>
            </p:nvSpPr>
            <p:spPr>
              <a:xfrm>
                <a:off x="2428129" y="1311520"/>
                <a:ext cx="8800421" cy="828000"/>
              </a:xfrm>
              <a:custGeom>
                <a:avLst>
                  <a:gd name="f0" fmla="val 36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8" cap="flat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square" lIns="68570" tIns="34271" rIns="68570" bIns="34271" anchor="ctr" anchorCtr="0" compatLnSpc="1">
                <a:noAutofit/>
              </a:bodyPr>
              <a:lstStyle/>
              <a:p>
                <a:pPr algn="ctr" defTabSz="685800"/>
                <a:endParaRPr lang="fr-FR" dirty="0">
                  <a:solidFill>
                    <a:schemeClr val="bg1">
                      <a:lumMod val="65000"/>
                    </a:schemeClr>
                  </a:solidFill>
                  <a:latin typeface="Arial"/>
                </a:endParaRPr>
              </a:p>
            </p:txBody>
          </p:sp>
          <p:sp>
            <p:nvSpPr>
              <p:cNvPr id="13" name="Google Shape;287;p29">
                <a:extLst>
                  <a:ext uri="{FF2B5EF4-FFF2-40B4-BE49-F238E27FC236}">
                    <a16:creationId xmlns:a16="http://schemas.microsoft.com/office/drawing/2014/main" id="{56CD9EBF-2323-60FE-7D1D-9992D468BC8B}"/>
                  </a:ext>
                </a:extLst>
              </p:cNvPr>
              <p:cNvSpPr/>
              <p:nvPr/>
            </p:nvSpPr>
            <p:spPr>
              <a:xfrm>
                <a:off x="963450" y="1311520"/>
                <a:ext cx="1349096" cy="828000"/>
              </a:xfrm>
              <a:custGeom>
                <a:avLst>
                  <a:gd name="f0" fmla="val 36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8" cap="flat">
                <a:solidFill>
                  <a:srgbClr val="44546A"/>
                </a:solidFill>
                <a:prstDash val="solid"/>
                <a:miter/>
              </a:ln>
            </p:spPr>
            <p:txBody>
              <a:bodyPr vert="horz" wrap="square" lIns="68570" tIns="34271" rIns="68570" bIns="34271" anchor="ctr" anchorCtr="1" compatLnSpc="1">
                <a:noAutofit/>
              </a:bodyPr>
              <a:lstStyle/>
              <a:p>
                <a:pPr algn="ctr" defTabSz="914400"/>
                <a:r>
                  <a:rPr lang="fr-FR" kern="0" dirty="0">
                    <a:solidFill>
                      <a:schemeClr val="bg1">
                        <a:lumMod val="65000"/>
                      </a:schemeClr>
                    </a:solidFill>
                    <a:latin typeface="Calibri"/>
                    <a:ea typeface="Calibri"/>
                    <a:cs typeface="Calibri"/>
                  </a:rPr>
                  <a:t>Séance 1</a:t>
                </a:r>
              </a:p>
            </p:txBody>
          </p:sp>
        </p:grpSp>
        <p:sp>
          <p:nvSpPr>
            <p:cNvPr id="23" name="Rectangle: Rounded Corners 11">
              <a:extLst>
                <a:ext uri="{FF2B5EF4-FFF2-40B4-BE49-F238E27FC236}">
                  <a16:creationId xmlns:a16="http://schemas.microsoft.com/office/drawing/2014/main" id="{099B9CC5-16E5-CB9D-53DD-A5AAB22E13F1}"/>
                </a:ext>
              </a:extLst>
            </p:cNvPr>
            <p:cNvSpPr/>
            <p:nvPr/>
          </p:nvSpPr>
          <p:spPr>
            <a:xfrm>
              <a:off x="928920" y="4163997"/>
              <a:ext cx="10440000" cy="972000"/>
            </a:xfrm>
            <a:prstGeom prst="roundRect">
              <a:avLst/>
            </a:prstGeom>
            <a:noFill/>
            <a:ln w="38100"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1FD926A3-1486-0A55-A4A1-3E781FBF5608}"/>
                </a:ext>
              </a:extLst>
            </p:cNvPr>
            <p:cNvSpPr txBox="1"/>
            <p:nvPr/>
          </p:nvSpPr>
          <p:spPr>
            <a:xfrm>
              <a:off x="2531227" y="1521947"/>
              <a:ext cx="8930640" cy="40597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</a:rPr>
                <a:t>Identifier une transformation chimique à partir des observations.</a:t>
              </a:r>
            </a:p>
          </p:txBody>
        </p:sp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8EE87A4A-0F30-8700-47C9-47644BCF71B6}"/>
                </a:ext>
              </a:extLst>
            </p:cNvPr>
            <p:cNvGrpSpPr/>
            <p:nvPr/>
          </p:nvGrpSpPr>
          <p:grpSpPr>
            <a:xfrm>
              <a:off x="993734" y="4235998"/>
              <a:ext cx="10265100" cy="828000"/>
              <a:chOff x="963450" y="3092649"/>
              <a:chExt cx="10265100" cy="828000"/>
            </a:xfrm>
            <a:solidFill>
              <a:schemeClr val="bg1">
                <a:lumMod val="85000"/>
              </a:schemeClr>
            </a:solidFill>
          </p:grpSpPr>
          <p:sp>
            <p:nvSpPr>
              <p:cNvPr id="5" name="Google Shape;292;p29">
                <a:extLst>
                  <a:ext uri="{FF2B5EF4-FFF2-40B4-BE49-F238E27FC236}">
                    <a16:creationId xmlns:a16="http://schemas.microsoft.com/office/drawing/2014/main" id="{1387D1CE-D263-1EBE-BB2F-BFEB975DC688}"/>
                  </a:ext>
                </a:extLst>
              </p:cNvPr>
              <p:cNvSpPr/>
              <p:nvPr/>
            </p:nvSpPr>
            <p:spPr>
              <a:xfrm>
                <a:off x="2428129" y="3092649"/>
                <a:ext cx="8800421" cy="828000"/>
              </a:xfrm>
              <a:custGeom>
                <a:avLst>
                  <a:gd name="f0" fmla="val 36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grpFill/>
              <a:ln w="9528" cap="flat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square" lIns="68570" tIns="34271" rIns="68570" bIns="34271" anchor="ctr" anchorCtr="0" compatLnSpc="1">
                <a:noAutofit/>
              </a:bodyPr>
              <a:lstStyle/>
              <a:p>
                <a:pPr algn="ctr" defTabSz="685800">
                  <a:defRPr/>
                </a:pPr>
                <a:endParaRPr lang="fr-FR" noProof="0" dirty="0">
                  <a:solidFill>
                    <a:schemeClr val="bg1">
                      <a:lumMod val="65000"/>
                    </a:schemeClr>
                  </a:solidFill>
                  <a:latin typeface="Arial"/>
                </a:endParaRPr>
              </a:p>
            </p:txBody>
          </p:sp>
          <p:sp>
            <p:nvSpPr>
              <p:cNvPr id="6" name="Google Shape;293;p29">
                <a:extLst>
                  <a:ext uri="{FF2B5EF4-FFF2-40B4-BE49-F238E27FC236}">
                    <a16:creationId xmlns:a16="http://schemas.microsoft.com/office/drawing/2014/main" id="{3F213019-2024-DB8D-96E1-3312C49948AC}"/>
                  </a:ext>
                </a:extLst>
              </p:cNvPr>
              <p:cNvSpPr/>
              <p:nvPr/>
            </p:nvSpPr>
            <p:spPr>
              <a:xfrm>
                <a:off x="963450" y="3092649"/>
                <a:ext cx="1349096" cy="828000"/>
              </a:xfrm>
              <a:custGeom>
                <a:avLst>
                  <a:gd name="f0" fmla="val 36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solidFill>
                <a:schemeClr val="accent1"/>
              </a:solidFill>
              <a:ln w="9528" cap="flat">
                <a:solidFill>
                  <a:srgbClr val="44546A"/>
                </a:solidFill>
                <a:prstDash val="solid"/>
                <a:miter/>
              </a:ln>
            </p:spPr>
            <p:txBody>
              <a:bodyPr vert="horz" wrap="square" lIns="68570" tIns="34271" rIns="68570" bIns="34271" anchor="ctr" anchorCtr="1" compatLnSpc="1">
                <a:noAutofit/>
              </a:bodyPr>
              <a:lstStyle/>
              <a:p>
                <a:pPr algn="ctr" defTabSz="914400"/>
                <a:r>
                  <a:rPr lang="fr-FR" b="1" kern="0" dirty="0">
                    <a:solidFill>
                      <a:schemeClr val="bg1"/>
                    </a:solidFill>
                    <a:latin typeface="Calibri"/>
                    <a:ea typeface="Calibri"/>
                    <a:cs typeface="Calibri"/>
                  </a:rPr>
                  <a:t>Séance 4</a:t>
                </a:r>
              </a:p>
            </p:txBody>
          </p:sp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41D35201-F11B-DA4B-0F77-F43ECE89E9F3}"/>
                </a:ext>
              </a:extLst>
            </p:cNvPr>
            <p:cNvSpPr txBox="1"/>
            <p:nvPr/>
          </p:nvSpPr>
          <p:spPr>
            <a:xfrm>
              <a:off x="2620864" y="2552535"/>
              <a:ext cx="8309249" cy="40597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8" cap="flat">
              <a:noFill/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>
              <a:defPPr>
                <a:defRPr lang="en-US"/>
              </a:defPPr>
              <a:lvl1pPr algn="ctr" defTabSz="685800">
                <a:defRPr>
                  <a:solidFill>
                    <a:schemeClr val="bg1">
                      <a:lumMod val="65000"/>
                    </a:schemeClr>
                  </a:solidFill>
                  <a:latin typeface="Arial"/>
                </a:defRPr>
              </a:lvl1pPr>
            </a:lstStyle>
            <a:p>
              <a:pPr algn="l" defTabSz="457200"/>
              <a:r>
                <a:rPr lang="fr-FR" dirty="0">
                  <a:latin typeface="Calibri" panose="020F0502020204030204" pitchFamily="34" charset="0"/>
                </a:rPr>
                <a:t>Modéliser une réaction chimique par une équation littérale.</a:t>
              </a: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7CFADBB2-A383-D70F-B6B1-8FC606F4459C}"/>
                </a:ext>
              </a:extLst>
            </p:cNvPr>
            <p:cNvSpPr txBox="1"/>
            <p:nvPr/>
          </p:nvSpPr>
          <p:spPr>
            <a:xfrm>
              <a:off x="2710503" y="3461760"/>
              <a:ext cx="8129972" cy="43980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8" cap="flat">
              <a:noFill/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>
              <a:defPPr>
                <a:defRPr lang="en-US"/>
              </a:defPPr>
              <a:lvl1pPr>
                <a:defRPr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</a:defRPr>
              </a:lvl1pPr>
            </a:lstStyle>
            <a:p>
              <a:r>
                <a:rPr lang="fr-FR" dirty="0"/>
                <a:t>Expliquer la conservation de la masse lors d’une réaction chimique.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007C2FEF-A064-9DEC-C48D-9E579BE7BBAB}"/>
                </a:ext>
              </a:extLst>
            </p:cNvPr>
            <p:cNvSpPr txBox="1"/>
            <p:nvPr/>
          </p:nvSpPr>
          <p:spPr>
            <a:xfrm>
              <a:off x="2604393" y="4372668"/>
              <a:ext cx="7487920" cy="405973"/>
            </a:xfrm>
            <a:prstGeom prst="rect">
              <a:avLst/>
            </a:pr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>
              <a:defPPr>
                <a:defRPr lang="en-US"/>
              </a:defPPr>
              <a:lvl1pPr algn="ctr" defTabSz="914400">
                <a:defRPr b="1" kern="0">
                  <a:solidFill>
                    <a:schemeClr val="bg1"/>
                  </a:solidFill>
                  <a:latin typeface="Calibri"/>
                  <a:ea typeface="Calibri"/>
                  <a:cs typeface="Calibri"/>
                </a:defRPr>
              </a:lvl1pPr>
            </a:lstStyle>
            <a:p>
              <a:r>
                <a:rPr lang="fr-FR" dirty="0"/>
                <a:t>Écrire des équations chimiques équilibrées.</a:t>
              </a:r>
            </a:p>
          </p:txBody>
        </p:sp>
      </p:grpSp>
      <p:sp>
        <p:nvSpPr>
          <p:cNvPr id="9" name="Rectangle 8"/>
          <p:cNvSpPr/>
          <p:nvPr/>
        </p:nvSpPr>
        <p:spPr>
          <a:xfrm>
            <a:off x="136187" y="1158318"/>
            <a:ext cx="11210097" cy="689937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800" b="1" dirty="0"/>
              <a:t>Chapitre 3 : La transformation chimique</a:t>
            </a:r>
          </a:p>
        </p:txBody>
      </p:sp>
    </p:spTree>
    <p:extLst>
      <p:ext uri="{BB962C8B-B14F-4D97-AF65-F5344CB8AC3E}">
        <p14:creationId xmlns:p14="http://schemas.microsoft.com/office/powerpoint/2010/main" val="126493491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FCEB4D-2E89-B8CA-D7DF-1324A4EB27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EF3EBD3-4090-3FEB-24F9-3D7F74F793DC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endParaRPr lang="fr-FR" sz="1600" b="1" noProof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B552A63-DF00-1377-2A5C-310EE0F2296B}"/>
              </a:ext>
            </a:extLst>
          </p:cNvPr>
          <p:cNvSpPr txBox="1"/>
          <p:nvPr/>
        </p:nvSpPr>
        <p:spPr>
          <a:xfrm>
            <a:off x="696509" y="205099"/>
            <a:ext cx="97973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Je continue l’équilibrage de l’équation en appliquant la conservation des atomes de magnésium. Il faut ajuster les coefficients stœchiométriques.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2BC127B-E047-7CCC-D634-7682B1E22F1F}"/>
              </a:ext>
            </a:extLst>
          </p:cNvPr>
          <p:cNvSpPr txBox="1"/>
          <p:nvPr/>
        </p:nvSpPr>
        <p:spPr>
          <a:xfrm>
            <a:off x="11632902" y="145605"/>
            <a:ext cx="548588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9" name="Picture 9">
            <a:extLst>
              <a:ext uri="{FF2B5EF4-FFF2-40B4-BE49-F238E27FC236}">
                <a16:creationId xmlns:a16="http://schemas.microsoft.com/office/drawing/2014/main" id="{2BB01E8A-E406-E7F5-F6BE-0C9C37FAEE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0805" y="225425"/>
            <a:ext cx="688093" cy="642398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D_A_02">
            <a:extLst>
              <a:ext uri="{FF2B5EF4-FFF2-40B4-BE49-F238E27FC236}">
                <a16:creationId xmlns:a16="http://schemas.microsoft.com/office/drawing/2014/main" id="{7B977B31-CFD1-2B06-1C07-635EAE262C4F}"/>
              </a:ext>
            </a:extLst>
          </p:cNvPr>
          <p:cNvSpPr txBox="1"/>
          <p:nvPr/>
        </p:nvSpPr>
        <p:spPr>
          <a:xfrm>
            <a:off x="580826" y="64317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noProof="0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 désigne un représentant d’un binôme pour exposer sa réponse tout en la justifiant. Les réponses sont projetées progressivement.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1D7893E-1BE1-E8EC-CABD-0B2ACFBB76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509" y="1227858"/>
            <a:ext cx="10432356" cy="41594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D10BE64-8CCC-3E8C-EE88-17D3C6260856}"/>
              </a:ext>
            </a:extLst>
          </p:cNvPr>
          <p:cNvSpPr txBox="1"/>
          <p:nvPr/>
        </p:nvSpPr>
        <p:spPr>
          <a:xfrm>
            <a:off x="2278233" y="2904722"/>
            <a:ext cx="8227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0040C0"/>
                </a:solidFill>
              </a:rPr>
              <a:t>Mg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6D05201-4174-14A8-66BC-56257A9AB28B}"/>
              </a:ext>
            </a:extLst>
          </p:cNvPr>
          <p:cNvSpPr txBox="1"/>
          <p:nvPr/>
        </p:nvSpPr>
        <p:spPr>
          <a:xfrm>
            <a:off x="4338938" y="2916664"/>
            <a:ext cx="7375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0040C0"/>
                </a:solidFill>
              </a:rPr>
              <a:t>O</a:t>
            </a:r>
            <a:r>
              <a:rPr lang="fr-FR" sz="2400" b="1" i="1" baseline="-25000" dirty="0">
                <a:solidFill>
                  <a:srgbClr val="0040C0"/>
                </a:solidFill>
              </a:rPr>
              <a:t>2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44ADD03-EF66-689D-3B0C-F9FE57D290BC}"/>
              </a:ext>
            </a:extLst>
          </p:cNvPr>
          <p:cNvSpPr txBox="1"/>
          <p:nvPr/>
        </p:nvSpPr>
        <p:spPr>
          <a:xfrm>
            <a:off x="8253551" y="2941117"/>
            <a:ext cx="1036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0040C0"/>
                </a:solidFill>
              </a:rPr>
              <a:t>MgO</a:t>
            </a:r>
          </a:p>
        </p:txBody>
      </p:sp>
      <p:sp>
        <p:nvSpPr>
          <p:cNvPr id="10" name="Flèche : droite 9">
            <a:extLst>
              <a:ext uri="{FF2B5EF4-FFF2-40B4-BE49-F238E27FC236}">
                <a16:creationId xmlns:a16="http://schemas.microsoft.com/office/drawing/2014/main" id="{55636F10-2977-E351-8463-29450ADF9E64}"/>
              </a:ext>
            </a:extLst>
          </p:cNvPr>
          <p:cNvSpPr/>
          <p:nvPr/>
        </p:nvSpPr>
        <p:spPr>
          <a:xfrm>
            <a:off x="5802959" y="3090672"/>
            <a:ext cx="1883664" cy="107495"/>
          </a:xfrm>
          <a:prstGeom prst="rightArrow">
            <a:avLst/>
          </a:prstGeom>
          <a:solidFill>
            <a:srgbClr val="004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4155477-D316-8F38-F366-E68672B4CCFB}"/>
              </a:ext>
            </a:extLst>
          </p:cNvPr>
          <p:cNvSpPr txBox="1"/>
          <p:nvPr/>
        </p:nvSpPr>
        <p:spPr>
          <a:xfrm>
            <a:off x="548640" y="2086084"/>
            <a:ext cx="5547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40C0"/>
                </a:solidFill>
              </a:rPr>
              <a:t>Conservation des atomes de magnésium:</a:t>
            </a:r>
            <a:endParaRPr lang="fr-FR" sz="2400" dirty="0">
              <a:solidFill>
                <a:srgbClr val="0040C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6B5E123-4414-6BCA-55A8-63EDA13023EC}"/>
              </a:ext>
            </a:extLst>
          </p:cNvPr>
          <p:cNvSpPr txBox="1"/>
          <p:nvPr/>
        </p:nvSpPr>
        <p:spPr>
          <a:xfrm>
            <a:off x="7972422" y="2923508"/>
            <a:ext cx="518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402B7D0-55EF-C8AE-5F42-845217EB80FB}"/>
              </a:ext>
            </a:extLst>
          </p:cNvPr>
          <p:cNvSpPr txBox="1"/>
          <p:nvPr/>
        </p:nvSpPr>
        <p:spPr>
          <a:xfrm>
            <a:off x="3608004" y="2967335"/>
            <a:ext cx="402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40C0"/>
                </a:solidFill>
              </a:rPr>
              <a:t>+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3AC2356-8904-8F25-A3ED-4B1C0DBBAD57}"/>
              </a:ext>
            </a:extLst>
          </p:cNvPr>
          <p:cNvSpPr txBox="1"/>
          <p:nvPr/>
        </p:nvSpPr>
        <p:spPr>
          <a:xfrm>
            <a:off x="3009331" y="4558692"/>
            <a:ext cx="1583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= 2  Mg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3EB89AE2-15AC-2EC5-7937-EB454A8B6A74}"/>
              </a:ext>
            </a:extLst>
          </p:cNvPr>
          <p:cNvSpPr txBox="1"/>
          <p:nvPr/>
        </p:nvSpPr>
        <p:spPr>
          <a:xfrm>
            <a:off x="7925232" y="4509603"/>
            <a:ext cx="4362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0183D6A-CBFD-567A-2C79-D222A4E96DA6}"/>
              </a:ext>
            </a:extLst>
          </p:cNvPr>
          <p:cNvSpPr txBox="1"/>
          <p:nvPr/>
        </p:nvSpPr>
        <p:spPr>
          <a:xfrm>
            <a:off x="8440628" y="4539372"/>
            <a:ext cx="4362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𝗑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5E176F2A-D43E-66A8-F2CE-D064BD2CFF8B}"/>
              </a:ext>
            </a:extLst>
          </p:cNvPr>
          <p:cNvSpPr txBox="1"/>
          <p:nvPr/>
        </p:nvSpPr>
        <p:spPr>
          <a:xfrm>
            <a:off x="8876829" y="4539372"/>
            <a:ext cx="11176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1  Mg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71904D7-F76F-F520-C235-DFE74B3D4FB4}"/>
              </a:ext>
            </a:extLst>
          </p:cNvPr>
          <p:cNvSpPr txBox="1"/>
          <p:nvPr/>
        </p:nvSpPr>
        <p:spPr>
          <a:xfrm>
            <a:off x="1405831" y="4558693"/>
            <a:ext cx="4362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A63CFBF9-6A6B-1C06-BD0B-15B717741315}"/>
              </a:ext>
            </a:extLst>
          </p:cNvPr>
          <p:cNvSpPr txBox="1"/>
          <p:nvPr/>
        </p:nvSpPr>
        <p:spPr>
          <a:xfrm>
            <a:off x="2096794" y="4558692"/>
            <a:ext cx="9930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1  Mg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D479BD71-866F-9CEF-9246-5269F33D34FB}"/>
              </a:ext>
            </a:extLst>
          </p:cNvPr>
          <p:cNvSpPr txBox="1"/>
          <p:nvPr/>
        </p:nvSpPr>
        <p:spPr>
          <a:xfrm>
            <a:off x="1760168" y="4558691"/>
            <a:ext cx="518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𝗑</a:t>
            </a:r>
            <a:endParaRPr lang="fr-FR" sz="2400" b="1" i="1" dirty="0">
              <a:solidFill>
                <a:srgbClr val="FF0000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182067D-D42F-0667-F6EF-217298FD0CEC}"/>
              </a:ext>
            </a:extLst>
          </p:cNvPr>
          <p:cNvSpPr txBox="1"/>
          <p:nvPr/>
        </p:nvSpPr>
        <p:spPr>
          <a:xfrm>
            <a:off x="9788032" y="4539371"/>
            <a:ext cx="1583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= 2  Mg</a:t>
            </a:r>
          </a:p>
        </p:txBody>
      </p: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3BA45717-C429-21D9-45F1-A2A3ADFF3B10}"/>
              </a:ext>
            </a:extLst>
          </p:cNvPr>
          <p:cNvCxnSpPr>
            <a:cxnSpLocks/>
          </p:cNvCxnSpPr>
          <p:nvPr/>
        </p:nvCxnSpPr>
        <p:spPr>
          <a:xfrm flipV="1">
            <a:off x="1705763" y="3308042"/>
            <a:ext cx="471560" cy="136450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B7D865B3-471A-5835-90E9-8C920FA9C612}"/>
              </a:ext>
            </a:extLst>
          </p:cNvPr>
          <p:cNvCxnSpPr>
            <a:cxnSpLocks/>
          </p:cNvCxnSpPr>
          <p:nvPr/>
        </p:nvCxnSpPr>
        <p:spPr>
          <a:xfrm flipV="1">
            <a:off x="2314894" y="3299940"/>
            <a:ext cx="436201" cy="136450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F6BEFED8-73D4-3F67-80DC-EAB792FF6D7D}"/>
              </a:ext>
            </a:extLst>
          </p:cNvPr>
          <p:cNvCxnSpPr>
            <a:cxnSpLocks/>
            <a:stCxn id="15" idx="0"/>
          </p:cNvCxnSpPr>
          <p:nvPr/>
        </p:nvCxnSpPr>
        <p:spPr>
          <a:xfrm flipV="1">
            <a:off x="8143333" y="3292141"/>
            <a:ext cx="17766" cy="121746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74B9E8C7-FB0E-799F-4182-0EBB38F66B91}"/>
              </a:ext>
            </a:extLst>
          </p:cNvPr>
          <p:cNvCxnSpPr>
            <a:cxnSpLocks/>
          </p:cNvCxnSpPr>
          <p:nvPr/>
        </p:nvCxnSpPr>
        <p:spPr>
          <a:xfrm flipH="1" flipV="1">
            <a:off x="8732520" y="3291840"/>
            <a:ext cx="223504" cy="138070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9" name="ZoneTexte 28">
            <a:extLst>
              <a:ext uri="{FF2B5EF4-FFF2-40B4-BE49-F238E27FC236}">
                <a16:creationId xmlns:a16="http://schemas.microsoft.com/office/drawing/2014/main" id="{F82FDB9A-1DC3-FAF9-6F40-9F11501ECDBB}"/>
              </a:ext>
            </a:extLst>
          </p:cNvPr>
          <p:cNvSpPr txBox="1"/>
          <p:nvPr/>
        </p:nvSpPr>
        <p:spPr>
          <a:xfrm>
            <a:off x="2081128" y="2910317"/>
            <a:ext cx="518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321381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0" grpId="0" animBg="1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9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DD5075-314C-2246-A729-743D08C379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92CA2BC-742F-D6A3-6E0E-B6B4E7E70508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endParaRPr lang="fr-FR" sz="1600" b="1" noProof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2FF2B8E-3CC3-E60E-9108-6C34E740BC48}"/>
              </a:ext>
            </a:extLst>
          </p:cNvPr>
          <p:cNvSpPr txBox="1"/>
          <p:nvPr/>
        </p:nvSpPr>
        <p:spPr>
          <a:xfrm>
            <a:off x="722340" y="193161"/>
            <a:ext cx="929251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Finalement, j’écris l’équation chimique équilibrée de la réaction, qui vérifie la conservation des atomes en genre (type) et en nombre.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432FA2B-D017-6BF9-33FD-73119AD3FEFB}"/>
              </a:ext>
            </a:extLst>
          </p:cNvPr>
          <p:cNvSpPr txBox="1"/>
          <p:nvPr/>
        </p:nvSpPr>
        <p:spPr>
          <a:xfrm>
            <a:off x="11632902" y="145605"/>
            <a:ext cx="548588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9" name="Picture 9">
            <a:extLst>
              <a:ext uri="{FF2B5EF4-FFF2-40B4-BE49-F238E27FC236}">
                <a16:creationId xmlns:a16="http://schemas.microsoft.com/office/drawing/2014/main" id="{1DA28C01-ECBA-B119-399B-FF6860C48F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0805" y="225425"/>
            <a:ext cx="688093" cy="642398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D_A_02">
            <a:extLst>
              <a:ext uri="{FF2B5EF4-FFF2-40B4-BE49-F238E27FC236}">
                <a16:creationId xmlns:a16="http://schemas.microsoft.com/office/drawing/2014/main" id="{A07C9F73-9B07-1EDF-E085-B551C1D92887}"/>
              </a:ext>
            </a:extLst>
          </p:cNvPr>
          <p:cNvSpPr txBox="1"/>
          <p:nvPr/>
        </p:nvSpPr>
        <p:spPr>
          <a:xfrm>
            <a:off x="580826" y="64317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noProof="0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 désigne un représentant d’un binôme pour exposer sa réponse tout en la justifiant. Les réponses sont projetées progressivement.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DC83289-1B02-1AF2-E4A2-03248417B347}"/>
              </a:ext>
            </a:extLst>
          </p:cNvPr>
          <p:cNvSpPr txBox="1"/>
          <p:nvPr/>
        </p:nvSpPr>
        <p:spPr>
          <a:xfrm>
            <a:off x="2278233" y="2904722"/>
            <a:ext cx="8227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0040C0"/>
                </a:solidFill>
              </a:rPr>
              <a:t>Mg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F0561B5-F682-2BA0-D733-42F8A9A2D6D4}"/>
              </a:ext>
            </a:extLst>
          </p:cNvPr>
          <p:cNvSpPr txBox="1"/>
          <p:nvPr/>
        </p:nvSpPr>
        <p:spPr>
          <a:xfrm>
            <a:off x="4338938" y="2916664"/>
            <a:ext cx="7375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0040C0"/>
                </a:solidFill>
              </a:rPr>
              <a:t>O</a:t>
            </a:r>
            <a:r>
              <a:rPr lang="fr-FR" sz="2400" b="1" i="1" baseline="-25000" dirty="0">
                <a:solidFill>
                  <a:srgbClr val="0040C0"/>
                </a:solidFill>
              </a:rPr>
              <a:t>2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066FFB6-55DE-CA22-3F92-24315CFCE577}"/>
              </a:ext>
            </a:extLst>
          </p:cNvPr>
          <p:cNvSpPr txBox="1"/>
          <p:nvPr/>
        </p:nvSpPr>
        <p:spPr>
          <a:xfrm>
            <a:off x="8253551" y="2941117"/>
            <a:ext cx="1036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0040C0"/>
                </a:solidFill>
              </a:rPr>
              <a:t>MgO</a:t>
            </a:r>
          </a:p>
        </p:txBody>
      </p:sp>
      <p:sp>
        <p:nvSpPr>
          <p:cNvPr id="10" name="Flèche : droite 9">
            <a:extLst>
              <a:ext uri="{FF2B5EF4-FFF2-40B4-BE49-F238E27FC236}">
                <a16:creationId xmlns:a16="http://schemas.microsoft.com/office/drawing/2014/main" id="{73C5076C-BBA0-B657-54FD-BDCE5488A951}"/>
              </a:ext>
            </a:extLst>
          </p:cNvPr>
          <p:cNvSpPr/>
          <p:nvPr/>
        </p:nvSpPr>
        <p:spPr>
          <a:xfrm>
            <a:off x="5802959" y="3090672"/>
            <a:ext cx="1883664" cy="107495"/>
          </a:xfrm>
          <a:prstGeom prst="rightArrow">
            <a:avLst/>
          </a:prstGeom>
          <a:solidFill>
            <a:srgbClr val="004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A84D1BD-B3D0-1253-8525-BD0D0B3AD659}"/>
              </a:ext>
            </a:extLst>
          </p:cNvPr>
          <p:cNvSpPr txBox="1"/>
          <p:nvPr/>
        </p:nvSpPr>
        <p:spPr>
          <a:xfrm>
            <a:off x="7972422" y="2923508"/>
            <a:ext cx="518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C570F94-BB4A-DD94-73A0-3CDFC7761D57}"/>
              </a:ext>
            </a:extLst>
          </p:cNvPr>
          <p:cNvSpPr txBox="1"/>
          <p:nvPr/>
        </p:nvSpPr>
        <p:spPr>
          <a:xfrm>
            <a:off x="3608004" y="2967335"/>
            <a:ext cx="402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40C0"/>
                </a:solidFill>
              </a:rPr>
              <a:t>+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C5C90D72-2BCF-1B44-ED03-3FE8E3170900}"/>
              </a:ext>
            </a:extLst>
          </p:cNvPr>
          <p:cNvSpPr txBox="1"/>
          <p:nvPr/>
        </p:nvSpPr>
        <p:spPr>
          <a:xfrm>
            <a:off x="2081128" y="2910317"/>
            <a:ext cx="518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2</a:t>
            </a: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C3A51C39-ECAB-50B8-8AA3-BFF1651E6B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3627" y="1707524"/>
            <a:ext cx="9686285" cy="375037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E951DD81-3403-1CDC-AB21-2970F1822CFD}"/>
              </a:ext>
            </a:extLst>
          </p:cNvPr>
          <p:cNvSpPr txBox="1"/>
          <p:nvPr/>
        </p:nvSpPr>
        <p:spPr>
          <a:xfrm>
            <a:off x="1676586" y="4378702"/>
            <a:ext cx="9773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2Mg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AFB9E5C3-F74F-EFB3-1A1A-07775F8250C3}"/>
              </a:ext>
            </a:extLst>
          </p:cNvPr>
          <p:cNvSpPr txBox="1"/>
          <p:nvPr/>
        </p:nvSpPr>
        <p:spPr>
          <a:xfrm>
            <a:off x="4293229" y="4271477"/>
            <a:ext cx="9773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2 O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B5271FDE-5E37-8288-49DB-B76888E0F46A}"/>
              </a:ext>
            </a:extLst>
          </p:cNvPr>
          <p:cNvSpPr txBox="1"/>
          <p:nvPr/>
        </p:nvSpPr>
        <p:spPr>
          <a:xfrm>
            <a:off x="7859724" y="4278118"/>
            <a:ext cx="9773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2Mg ;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C2E7B9F3-242D-EF0C-5C22-9BF981A397B4}"/>
              </a:ext>
            </a:extLst>
          </p:cNvPr>
          <p:cNvSpPr txBox="1"/>
          <p:nvPr/>
        </p:nvSpPr>
        <p:spPr>
          <a:xfrm>
            <a:off x="8686191" y="4279444"/>
            <a:ext cx="9773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2 O</a:t>
            </a:r>
          </a:p>
        </p:txBody>
      </p:sp>
      <p:sp>
        <p:nvSpPr>
          <p:cNvPr id="36" name="Accolade fermante 35">
            <a:extLst>
              <a:ext uri="{FF2B5EF4-FFF2-40B4-BE49-F238E27FC236}">
                <a16:creationId xmlns:a16="http://schemas.microsoft.com/office/drawing/2014/main" id="{453F15AC-B280-AFDE-B8C9-D7E7EC2E67F3}"/>
              </a:ext>
            </a:extLst>
          </p:cNvPr>
          <p:cNvSpPr/>
          <p:nvPr/>
        </p:nvSpPr>
        <p:spPr>
          <a:xfrm rot="5400000">
            <a:off x="2169458" y="4195108"/>
            <a:ext cx="369803" cy="1274733"/>
          </a:xfrm>
          <a:prstGeom prst="rightBrace">
            <a:avLst>
              <a:gd name="adj1" fmla="val 86176"/>
              <a:gd name="adj2" fmla="val 50000"/>
            </a:avLst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Accolade fermante 37">
            <a:extLst>
              <a:ext uri="{FF2B5EF4-FFF2-40B4-BE49-F238E27FC236}">
                <a16:creationId xmlns:a16="http://schemas.microsoft.com/office/drawing/2014/main" id="{74DC32A0-1B9B-886D-4716-DCBBB363A4E1}"/>
              </a:ext>
            </a:extLst>
          </p:cNvPr>
          <p:cNvSpPr/>
          <p:nvPr/>
        </p:nvSpPr>
        <p:spPr>
          <a:xfrm rot="5400000">
            <a:off x="8363930" y="4024784"/>
            <a:ext cx="369803" cy="1416715"/>
          </a:xfrm>
          <a:prstGeom prst="rightBrace">
            <a:avLst>
              <a:gd name="adj1" fmla="val 55314"/>
              <a:gd name="adj2" fmla="val 50000"/>
            </a:avLst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Accolade fermante 38">
            <a:extLst>
              <a:ext uri="{FF2B5EF4-FFF2-40B4-BE49-F238E27FC236}">
                <a16:creationId xmlns:a16="http://schemas.microsoft.com/office/drawing/2014/main" id="{2800E06B-A875-2708-EB53-BFB4D63C61B6}"/>
              </a:ext>
            </a:extLst>
          </p:cNvPr>
          <p:cNvSpPr/>
          <p:nvPr/>
        </p:nvSpPr>
        <p:spPr>
          <a:xfrm rot="5400000">
            <a:off x="4520655" y="4327387"/>
            <a:ext cx="369803" cy="824792"/>
          </a:xfrm>
          <a:prstGeom prst="rightBrace">
            <a:avLst>
              <a:gd name="adj1" fmla="val 35532"/>
              <a:gd name="adj2" fmla="val 50000"/>
            </a:avLst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0" name="Connecteur droit avec flèche 39">
            <a:extLst>
              <a:ext uri="{FF2B5EF4-FFF2-40B4-BE49-F238E27FC236}">
                <a16:creationId xmlns:a16="http://schemas.microsoft.com/office/drawing/2014/main" id="{57133784-7828-33ED-E311-CBB842A40A24}"/>
              </a:ext>
            </a:extLst>
          </p:cNvPr>
          <p:cNvCxnSpPr/>
          <p:nvPr/>
        </p:nvCxnSpPr>
        <p:spPr>
          <a:xfrm>
            <a:off x="2354359" y="3711517"/>
            <a:ext cx="0" cy="56660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" name="Connecteur droit avec flèche 41">
            <a:extLst>
              <a:ext uri="{FF2B5EF4-FFF2-40B4-BE49-F238E27FC236}">
                <a16:creationId xmlns:a16="http://schemas.microsoft.com/office/drawing/2014/main" id="{49D96FC9-7B37-B4DF-DF4B-FC0F2F7B0AF8}"/>
              </a:ext>
            </a:extLst>
          </p:cNvPr>
          <p:cNvCxnSpPr/>
          <p:nvPr/>
        </p:nvCxnSpPr>
        <p:spPr>
          <a:xfrm>
            <a:off x="8548831" y="3670284"/>
            <a:ext cx="0" cy="56660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3" name="Connecteur droit avec flèche 42">
            <a:extLst>
              <a:ext uri="{FF2B5EF4-FFF2-40B4-BE49-F238E27FC236}">
                <a16:creationId xmlns:a16="http://schemas.microsoft.com/office/drawing/2014/main" id="{85B15084-8424-D499-7FD4-876384F009BD}"/>
              </a:ext>
            </a:extLst>
          </p:cNvPr>
          <p:cNvCxnSpPr/>
          <p:nvPr/>
        </p:nvCxnSpPr>
        <p:spPr>
          <a:xfrm>
            <a:off x="4705556" y="3580616"/>
            <a:ext cx="0" cy="56660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4239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0" grpId="0" animBg="1"/>
      <p:bldP spid="12" grpId="0"/>
      <p:bldP spid="13" grpId="0"/>
      <p:bldP spid="29" grpId="0"/>
      <p:bldP spid="28" grpId="0"/>
      <p:bldP spid="30" grpId="0"/>
      <p:bldP spid="32" grpId="0"/>
      <p:bldP spid="33" grpId="0"/>
      <p:bldP spid="36" grpId="0" animBg="1"/>
      <p:bldP spid="38" grpId="0" animBg="1"/>
      <p:bldP spid="39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10000">
              <a:schemeClr val="accent2">
                <a:lumMod val="0"/>
                <a:lumOff val="100000"/>
              </a:schemeClr>
            </a:gs>
            <a:gs pos="80000">
              <a:schemeClr val="accent2">
                <a:lumMod val="0"/>
                <a:lumOff val="100000"/>
              </a:schemeClr>
            </a:gs>
            <a:gs pos="100000">
              <a:schemeClr val="accent2">
                <a:lumMod val="1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prstClr val="black"/>
                  </a:solidFill>
                  <a:latin typeface="Calibri" panose="020F0502020204030204"/>
                  <a:sym typeface="Arial"/>
                </a:rPr>
                <a:t>Pratique autonome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3" cy="936371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defTabSz="457189">
                <a:defRPr/>
              </a:pPr>
              <a:endParaRPr lang="fr-FR" sz="1200" dirty="0"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 defTabSz="457189">
                <a:defRPr/>
              </a:pPr>
              <a:r>
                <a:rPr lang="fr-FR" sz="3600" b="1" dirty="0">
                  <a:solidFill>
                    <a:prstClr val="black"/>
                  </a:solidFill>
                  <a:latin typeface="Calibri" panose="020F0502020204030204"/>
                  <a:sym typeface="Arial"/>
                </a:rPr>
                <a:t>10min</a:t>
              </a:r>
            </a:p>
          </p:txBody>
        </p:sp>
      </p:grpSp>
      <p:pic>
        <p:nvPicPr>
          <p:cNvPr id="6" name="Picture 11">
            <a:extLst>
              <a:ext uri="{FF2B5EF4-FFF2-40B4-BE49-F238E27FC236}">
                <a16:creationId xmlns:a16="http://schemas.microsoft.com/office/drawing/2014/main" id="{CDABD28B-1E87-1CE1-512C-3F56985902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27352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0E617-B876-DC76-BCC0-BF98FEBB2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_A_01">
            <a:extLst>
              <a:ext uri="{FF2B5EF4-FFF2-40B4-BE49-F238E27FC236}">
                <a16:creationId xmlns:a16="http://schemas.microsoft.com/office/drawing/2014/main" id="{481F5F20-9135-FBCB-6ACE-1A33EA3271CB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noProof="0" dirty="0">
                <a:solidFill>
                  <a:schemeClr val="bg1">
                    <a:lumMod val="65000"/>
                  </a:schemeClr>
                </a:solidFill>
              </a:rPr>
              <a:t>Prenez vos livrets page 42 et répondez individuellement aux questions de l’exercice 2. 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3BE818E7-06DD-7E78-F496-089B5BC74F7B}"/>
              </a:ext>
            </a:extLst>
          </p:cNvPr>
          <p:cNvSpPr txBox="1"/>
          <p:nvPr/>
        </p:nvSpPr>
        <p:spPr>
          <a:xfrm>
            <a:off x="727478" y="601715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circule pour superviser le travail des élèves  et donner des indications en cas de blocage pour les élèves en difficulté.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F3D11F1-474C-3D4C-2C47-3BD1C96FDD0C}"/>
              </a:ext>
            </a:extLst>
          </p:cNvPr>
          <p:cNvGrpSpPr/>
          <p:nvPr/>
        </p:nvGrpSpPr>
        <p:grpSpPr>
          <a:xfrm>
            <a:off x="10856170" y="12104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A6C9AC64-A793-F81E-B67C-F53FF17178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F1BD66A4-6C31-D11F-6B8E-505FD31EAE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9" name="Picture 14">
            <a:extLst>
              <a:ext uri="{FF2B5EF4-FFF2-40B4-BE49-F238E27FC236}">
                <a16:creationId xmlns:a16="http://schemas.microsoft.com/office/drawing/2014/main" id="{285AFC20-693D-54B3-18FD-99C72F16A27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8504" y="480778"/>
            <a:ext cx="533308" cy="533310"/>
          </a:xfrm>
          <a:prstGeom prst="rect">
            <a:avLst/>
          </a:prstGeom>
        </p:spPr>
      </p:pic>
      <p:sp>
        <p:nvSpPr>
          <p:cNvPr id="39" name="ZoneTexte 38">
            <a:extLst>
              <a:ext uri="{FF2B5EF4-FFF2-40B4-BE49-F238E27FC236}">
                <a16:creationId xmlns:a16="http://schemas.microsoft.com/office/drawing/2014/main" id="{7BD8222E-6B45-8B5C-2274-099E7547917B}"/>
              </a:ext>
            </a:extLst>
          </p:cNvPr>
          <p:cNvSpPr txBox="1"/>
          <p:nvPr/>
        </p:nvSpPr>
        <p:spPr>
          <a:xfrm>
            <a:off x="11676832" y="115778"/>
            <a:ext cx="453292" cy="307777"/>
          </a:xfrm>
          <a:prstGeom prst="rect">
            <a:avLst/>
          </a:prstGeom>
          <a:solidFill>
            <a:srgbClr val="B9DA8F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C458CC4D-FD98-4510-6349-79582CF6E4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3058" y="1014088"/>
            <a:ext cx="10038736" cy="5385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884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noProof="0" dirty="0">
                <a:solidFill>
                  <a:schemeClr val="bg1">
                    <a:lumMod val="65000"/>
                  </a:schemeClr>
                </a:solidFill>
              </a:rPr>
              <a:t>Le temps est terminé. Corrigeons ensemble l’exercice.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noProof="0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 fait participer les élèves à la correction en leur demandant de présenter leurs réponses et de les justifier.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noProof="0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C33A3BDB-3E8B-DDF3-5F75-D220067BE385}"/>
              </a:ext>
            </a:extLst>
          </p:cNvPr>
          <p:cNvGrpSpPr/>
          <p:nvPr/>
        </p:nvGrpSpPr>
        <p:grpSpPr>
          <a:xfrm>
            <a:off x="10856170" y="121049"/>
            <a:ext cx="630930" cy="588164"/>
            <a:chOff x="582302" y="4457015"/>
            <a:chExt cx="630930" cy="588164"/>
          </a:xfrm>
        </p:grpSpPr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252FB3F0-613F-0729-F400-5772B9AFF68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BE8CC2E-34FF-EB9D-FDDC-C51D4B13E42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9" name="Picture 14">
            <a:extLst>
              <a:ext uri="{FF2B5EF4-FFF2-40B4-BE49-F238E27FC236}">
                <a16:creationId xmlns:a16="http://schemas.microsoft.com/office/drawing/2014/main" id="{DC28D261-5B90-4387-7565-9C5FC2B8843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8504" y="480778"/>
            <a:ext cx="533308" cy="53331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EA6D67EA-E2D7-0ACF-64AF-71F4415A8738}"/>
              </a:ext>
            </a:extLst>
          </p:cNvPr>
          <p:cNvSpPr txBox="1"/>
          <p:nvPr/>
        </p:nvSpPr>
        <p:spPr>
          <a:xfrm>
            <a:off x="11676832" y="115778"/>
            <a:ext cx="453292" cy="307777"/>
          </a:xfrm>
          <a:prstGeom prst="rect">
            <a:avLst/>
          </a:prstGeom>
          <a:solidFill>
            <a:srgbClr val="B9DA8F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71F869-3007-E741-0878-B2AD70BCCC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/>
          <p:cNvSpPr/>
          <p:nvPr/>
        </p:nvSpPr>
        <p:spPr>
          <a:xfrm>
            <a:off x="319578" y="650356"/>
            <a:ext cx="10224779" cy="334422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Faire passer 1 élève pour la correction de chaque question. Associer le reste de la classe au feedback. Identifier les erreurs. Insister sur les étapes à respecter .</a:t>
            </a:r>
          </a:p>
        </p:txBody>
      </p:sp>
      <p:sp>
        <p:nvSpPr>
          <p:cNvPr id="48" name="Rectangle 47"/>
          <p:cNvSpPr/>
          <p:nvPr/>
        </p:nvSpPr>
        <p:spPr>
          <a:xfrm>
            <a:off x="921841" y="252739"/>
            <a:ext cx="968581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A vous! Montrez-moi comment vous avez résolu cet exercice.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B5DEEE72-6CD4-18F9-8251-5E683646940E}"/>
              </a:ext>
            </a:extLst>
          </p:cNvPr>
          <p:cNvGrpSpPr/>
          <p:nvPr/>
        </p:nvGrpSpPr>
        <p:grpSpPr>
          <a:xfrm>
            <a:off x="10856170" y="121049"/>
            <a:ext cx="630930" cy="588164"/>
            <a:chOff x="582302" y="4457015"/>
            <a:chExt cx="630930" cy="588164"/>
          </a:xfrm>
        </p:grpSpPr>
        <p:pic>
          <p:nvPicPr>
            <p:cNvPr id="15" name="Picture 7">
              <a:extLst>
                <a:ext uri="{FF2B5EF4-FFF2-40B4-BE49-F238E27FC236}">
                  <a16:creationId xmlns:a16="http://schemas.microsoft.com/office/drawing/2014/main" id="{1008AA66-609D-AFE3-2506-16B0C663C5B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8" name="Picture 7">
              <a:extLst>
                <a:ext uri="{FF2B5EF4-FFF2-40B4-BE49-F238E27FC236}">
                  <a16:creationId xmlns:a16="http://schemas.microsoft.com/office/drawing/2014/main" id="{5D96F73F-DD04-BDD9-80F6-25FDE89CA7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42" name="Picture 14">
            <a:extLst>
              <a:ext uri="{FF2B5EF4-FFF2-40B4-BE49-F238E27FC236}">
                <a16:creationId xmlns:a16="http://schemas.microsoft.com/office/drawing/2014/main" id="{6FC0F8A5-8E63-8AB2-18FE-183D68F1B4F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8504" y="480778"/>
            <a:ext cx="533308" cy="533310"/>
          </a:xfrm>
          <a:prstGeom prst="rect">
            <a:avLst/>
          </a:prstGeom>
        </p:spPr>
      </p:pic>
      <p:sp>
        <p:nvSpPr>
          <p:cNvPr id="49" name="ZoneTexte 48">
            <a:extLst>
              <a:ext uri="{FF2B5EF4-FFF2-40B4-BE49-F238E27FC236}">
                <a16:creationId xmlns:a16="http://schemas.microsoft.com/office/drawing/2014/main" id="{03BE0D8D-DB3C-8AB0-9CC8-08907A6F5A83}"/>
              </a:ext>
            </a:extLst>
          </p:cNvPr>
          <p:cNvSpPr txBox="1"/>
          <p:nvPr/>
        </p:nvSpPr>
        <p:spPr>
          <a:xfrm>
            <a:off x="11676832" y="115778"/>
            <a:ext cx="453292" cy="307777"/>
          </a:xfrm>
          <a:prstGeom prst="rect">
            <a:avLst/>
          </a:prstGeom>
          <a:solidFill>
            <a:srgbClr val="B9DA8F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E651E54-7672-FCB7-A7FA-69BF9B6AC0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1497" y="1753094"/>
            <a:ext cx="10775335" cy="3333524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685F724-721B-D49D-855C-1C544BB7B0FC}"/>
              </a:ext>
            </a:extLst>
          </p:cNvPr>
          <p:cNvSpPr txBox="1"/>
          <p:nvPr/>
        </p:nvSpPr>
        <p:spPr>
          <a:xfrm>
            <a:off x="3965448" y="3524062"/>
            <a:ext cx="2130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Dioxygène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765C381-315E-0628-518F-1B0E64075F34}"/>
              </a:ext>
            </a:extLst>
          </p:cNvPr>
          <p:cNvSpPr txBox="1"/>
          <p:nvPr/>
        </p:nvSpPr>
        <p:spPr>
          <a:xfrm>
            <a:off x="1578864" y="3550437"/>
            <a:ext cx="2130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Fer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027CA1D-9EAE-049E-108B-5D03E0EB0411}"/>
              </a:ext>
            </a:extLst>
          </p:cNvPr>
          <p:cNvSpPr txBox="1"/>
          <p:nvPr/>
        </p:nvSpPr>
        <p:spPr>
          <a:xfrm>
            <a:off x="7417310" y="3550437"/>
            <a:ext cx="2130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Oxyde de fer III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865F466-E9A4-440F-4B51-BCE9683E1216}"/>
              </a:ext>
            </a:extLst>
          </p:cNvPr>
          <p:cNvSpPr txBox="1"/>
          <p:nvPr/>
        </p:nvSpPr>
        <p:spPr>
          <a:xfrm>
            <a:off x="1877568" y="4520275"/>
            <a:ext cx="993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Fe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C215A29-7787-43DE-2C45-0BBA3569F92C}"/>
              </a:ext>
            </a:extLst>
          </p:cNvPr>
          <p:cNvSpPr txBox="1"/>
          <p:nvPr/>
        </p:nvSpPr>
        <p:spPr>
          <a:xfrm>
            <a:off x="4037076" y="4493900"/>
            <a:ext cx="993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O</a:t>
            </a:r>
            <a:r>
              <a:rPr lang="fr-FR" sz="2400" b="1" i="1" baseline="-250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1359A62-F8AB-BA53-B483-E477FF0A7B5F}"/>
              </a:ext>
            </a:extLst>
          </p:cNvPr>
          <p:cNvSpPr txBox="1"/>
          <p:nvPr/>
        </p:nvSpPr>
        <p:spPr>
          <a:xfrm>
            <a:off x="7699248" y="4551152"/>
            <a:ext cx="993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Fe</a:t>
            </a:r>
            <a:r>
              <a:rPr lang="fr-FR" sz="2400" b="1" i="1" baseline="-25000" dirty="0">
                <a:solidFill>
                  <a:srgbClr val="FF0000"/>
                </a:solidFill>
              </a:rPr>
              <a:t>2</a:t>
            </a:r>
            <a:r>
              <a:rPr lang="fr-FR" sz="2400" b="1" i="1" dirty="0">
                <a:solidFill>
                  <a:srgbClr val="FF0000"/>
                </a:solidFill>
              </a:rPr>
              <a:t>O</a:t>
            </a:r>
            <a:r>
              <a:rPr lang="fr-FR" sz="2400" b="1" i="1" baseline="-25000" dirty="0">
                <a:solidFill>
                  <a:srgbClr val="FF0000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920403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245539-C5CC-F6AF-9CA0-9391174448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>
            <a:extLst>
              <a:ext uri="{FF2B5EF4-FFF2-40B4-BE49-F238E27FC236}">
                <a16:creationId xmlns:a16="http://schemas.microsoft.com/office/drawing/2014/main" id="{BE40F782-AB81-BC8F-D5E1-5962C1DAF846}"/>
              </a:ext>
            </a:extLst>
          </p:cNvPr>
          <p:cNvSpPr/>
          <p:nvPr/>
        </p:nvSpPr>
        <p:spPr>
          <a:xfrm>
            <a:off x="319578" y="650356"/>
            <a:ext cx="10224779" cy="334422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Faire passer 1 élève pour la correction de chaque question. Associer le reste de la classe au feedback. Identifier les erreurs. Insister sur les étapes à respecter .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5937618-1CB7-490B-22D3-0FCB16BB2409}"/>
              </a:ext>
            </a:extLst>
          </p:cNvPr>
          <p:cNvSpPr/>
          <p:nvPr/>
        </p:nvSpPr>
        <p:spPr>
          <a:xfrm>
            <a:off x="869689" y="222353"/>
            <a:ext cx="1002918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Passons maintenant à l’équilibrage de l’équation de la réaction chimique en appliquant la conservation de la matière.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312A4ADE-30B4-61E2-28FA-E2274BE8BEF0}"/>
              </a:ext>
            </a:extLst>
          </p:cNvPr>
          <p:cNvGrpSpPr/>
          <p:nvPr/>
        </p:nvGrpSpPr>
        <p:grpSpPr>
          <a:xfrm>
            <a:off x="10856170" y="121049"/>
            <a:ext cx="630930" cy="588164"/>
            <a:chOff x="582302" y="4457015"/>
            <a:chExt cx="630930" cy="588164"/>
          </a:xfrm>
        </p:grpSpPr>
        <p:pic>
          <p:nvPicPr>
            <p:cNvPr id="15" name="Picture 7">
              <a:extLst>
                <a:ext uri="{FF2B5EF4-FFF2-40B4-BE49-F238E27FC236}">
                  <a16:creationId xmlns:a16="http://schemas.microsoft.com/office/drawing/2014/main" id="{DFCD5A3D-BBEC-F345-79A1-5732BD910DF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8" name="Picture 7">
              <a:extLst>
                <a:ext uri="{FF2B5EF4-FFF2-40B4-BE49-F238E27FC236}">
                  <a16:creationId xmlns:a16="http://schemas.microsoft.com/office/drawing/2014/main" id="{89C42F0E-82EE-E52A-50C0-5799E96F862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42" name="Picture 14">
            <a:extLst>
              <a:ext uri="{FF2B5EF4-FFF2-40B4-BE49-F238E27FC236}">
                <a16:creationId xmlns:a16="http://schemas.microsoft.com/office/drawing/2014/main" id="{CF998544-1771-856D-5023-02113B8A8E0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8504" y="480778"/>
            <a:ext cx="533308" cy="533310"/>
          </a:xfrm>
          <a:prstGeom prst="rect">
            <a:avLst/>
          </a:prstGeom>
        </p:spPr>
      </p:pic>
      <p:sp>
        <p:nvSpPr>
          <p:cNvPr id="49" name="ZoneTexte 48">
            <a:extLst>
              <a:ext uri="{FF2B5EF4-FFF2-40B4-BE49-F238E27FC236}">
                <a16:creationId xmlns:a16="http://schemas.microsoft.com/office/drawing/2014/main" id="{4152021A-7F32-4E90-CBBB-EAF813953524}"/>
              </a:ext>
            </a:extLst>
          </p:cNvPr>
          <p:cNvSpPr txBox="1"/>
          <p:nvPr/>
        </p:nvSpPr>
        <p:spPr>
          <a:xfrm>
            <a:off x="11676832" y="115778"/>
            <a:ext cx="453292" cy="307777"/>
          </a:xfrm>
          <a:prstGeom prst="rect">
            <a:avLst/>
          </a:prstGeom>
          <a:solidFill>
            <a:srgbClr val="B9DA8F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F9AC7DD-340E-3414-68CB-4E8A6AA8E4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7524" y="1666268"/>
            <a:ext cx="11642600" cy="446062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812EEFB2-A1E5-C570-C412-2A8FB4DF58DF}"/>
              </a:ext>
            </a:extLst>
          </p:cNvPr>
          <p:cNvSpPr txBox="1"/>
          <p:nvPr/>
        </p:nvSpPr>
        <p:spPr>
          <a:xfrm>
            <a:off x="1940652" y="2701610"/>
            <a:ext cx="8196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Fe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EF3CA29-6BB6-8BD1-56A9-7962E6F5988C}"/>
              </a:ext>
            </a:extLst>
          </p:cNvPr>
          <p:cNvSpPr txBox="1"/>
          <p:nvPr/>
        </p:nvSpPr>
        <p:spPr>
          <a:xfrm>
            <a:off x="1877909" y="3146138"/>
            <a:ext cx="518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2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946A8A4-0BE4-12C2-A27C-E8A8E0A2A455}"/>
              </a:ext>
            </a:extLst>
          </p:cNvPr>
          <p:cNvSpPr txBox="1"/>
          <p:nvPr/>
        </p:nvSpPr>
        <p:spPr>
          <a:xfrm>
            <a:off x="3437297" y="2671789"/>
            <a:ext cx="993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O</a:t>
            </a:r>
            <a:r>
              <a:rPr lang="fr-FR" sz="2400" b="1" i="1" baseline="-250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1FFBA5D-CB15-BA80-79B9-4E897E730961}"/>
              </a:ext>
            </a:extLst>
          </p:cNvPr>
          <p:cNvSpPr txBox="1"/>
          <p:nvPr/>
        </p:nvSpPr>
        <p:spPr>
          <a:xfrm>
            <a:off x="2623463" y="3163275"/>
            <a:ext cx="518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3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F5D33AE-FD2C-CBF0-653C-EBBC2D83514E}"/>
              </a:ext>
            </a:extLst>
          </p:cNvPr>
          <p:cNvSpPr txBox="1"/>
          <p:nvPr/>
        </p:nvSpPr>
        <p:spPr>
          <a:xfrm>
            <a:off x="3675088" y="3190598"/>
            <a:ext cx="518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6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AA76728-348A-40A4-D390-EAB1806D0071}"/>
              </a:ext>
            </a:extLst>
          </p:cNvPr>
          <p:cNvSpPr txBox="1"/>
          <p:nvPr/>
        </p:nvSpPr>
        <p:spPr>
          <a:xfrm>
            <a:off x="6136972" y="2701609"/>
            <a:ext cx="518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2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5E44835-45DA-00CA-226F-ED8E2626497B}"/>
              </a:ext>
            </a:extLst>
          </p:cNvPr>
          <p:cNvSpPr txBox="1"/>
          <p:nvPr/>
        </p:nvSpPr>
        <p:spPr>
          <a:xfrm>
            <a:off x="3253705" y="2658579"/>
            <a:ext cx="518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3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C9872CB-4A78-DBC0-9ED2-704D2FAB48D8}"/>
              </a:ext>
            </a:extLst>
          </p:cNvPr>
          <p:cNvSpPr txBox="1"/>
          <p:nvPr/>
        </p:nvSpPr>
        <p:spPr>
          <a:xfrm>
            <a:off x="7278564" y="3185456"/>
            <a:ext cx="518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2 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F07E6AC-2600-4F8F-4EB9-0739FAAC4915}"/>
              </a:ext>
            </a:extLst>
          </p:cNvPr>
          <p:cNvSpPr txBox="1"/>
          <p:nvPr/>
        </p:nvSpPr>
        <p:spPr>
          <a:xfrm>
            <a:off x="7908880" y="3185455"/>
            <a:ext cx="518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3 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B78CB55B-AE67-D454-A8A1-411D5A8B4FA8}"/>
              </a:ext>
            </a:extLst>
          </p:cNvPr>
          <p:cNvSpPr txBox="1"/>
          <p:nvPr/>
        </p:nvSpPr>
        <p:spPr>
          <a:xfrm>
            <a:off x="9050472" y="3163275"/>
            <a:ext cx="518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6 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A451FA5C-CE73-6419-EE3D-C5C4FD7C000B}"/>
              </a:ext>
            </a:extLst>
          </p:cNvPr>
          <p:cNvSpPr txBox="1"/>
          <p:nvPr/>
        </p:nvSpPr>
        <p:spPr>
          <a:xfrm>
            <a:off x="1985075" y="4046287"/>
            <a:ext cx="8196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Fe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2D8385A-E0B4-8B97-5767-4F01FBC34089}"/>
              </a:ext>
            </a:extLst>
          </p:cNvPr>
          <p:cNvSpPr txBox="1"/>
          <p:nvPr/>
        </p:nvSpPr>
        <p:spPr>
          <a:xfrm>
            <a:off x="3253705" y="4046287"/>
            <a:ext cx="518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3 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73925F8-30BC-6CB5-1A98-5667FF02F8E7}"/>
              </a:ext>
            </a:extLst>
          </p:cNvPr>
          <p:cNvSpPr txBox="1"/>
          <p:nvPr/>
        </p:nvSpPr>
        <p:spPr>
          <a:xfrm>
            <a:off x="3664071" y="4033077"/>
            <a:ext cx="993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O</a:t>
            </a:r>
            <a:r>
              <a:rPr lang="fr-FR" sz="2400" b="1" i="1" baseline="-250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0825D07-5D84-61F2-C900-0B8A96B2B8D1}"/>
              </a:ext>
            </a:extLst>
          </p:cNvPr>
          <p:cNvSpPr txBox="1"/>
          <p:nvPr/>
        </p:nvSpPr>
        <p:spPr>
          <a:xfrm>
            <a:off x="6565986" y="4116573"/>
            <a:ext cx="518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2 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F706BFA9-976B-1CE5-2799-321296D6B948}"/>
              </a:ext>
            </a:extLst>
          </p:cNvPr>
          <p:cNvSpPr txBox="1"/>
          <p:nvPr/>
        </p:nvSpPr>
        <p:spPr>
          <a:xfrm>
            <a:off x="1693970" y="4074740"/>
            <a:ext cx="518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4 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A9EDC4CC-1F2A-2702-D51F-985A720FB05A}"/>
              </a:ext>
            </a:extLst>
          </p:cNvPr>
          <p:cNvSpPr txBox="1"/>
          <p:nvPr/>
        </p:nvSpPr>
        <p:spPr>
          <a:xfrm>
            <a:off x="2082412" y="4564858"/>
            <a:ext cx="518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4 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BB6FD161-A858-B211-162A-8BB8579FD6EA}"/>
              </a:ext>
            </a:extLst>
          </p:cNvPr>
          <p:cNvSpPr txBox="1"/>
          <p:nvPr/>
        </p:nvSpPr>
        <p:spPr>
          <a:xfrm>
            <a:off x="5659479" y="4541851"/>
            <a:ext cx="518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2 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2C9FB6-333C-79D2-F7DF-4D79A4DA8D71}"/>
              </a:ext>
            </a:extLst>
          </p:cNvPr>
          <p:cNvSpPr txBox="1"/>
          <p:nvPr/>
        </p:nvSpPr>
        <p:spPr>
          <a:xfrm>
            <a:off x="6250440" y="4595635"/>
            <a:ext cx="11491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rgbClr val="FF0000"/>
                </a:solidFill>
              </a:rPr>
              <a:t>2 Fe =4 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2363918D-E37C-EBA8-1917-8439853B2BDD}"/>
              </a:ext>
            </a:extLst>
          </p:cNvPr>
          <p:cNvSpPr txBox="1"/>
          <p:nvPr/>
        </p:nvSpPr>
        <p:spPr>
          <a:xfrm>
            <a:off x="1683672" y="5396311"/>
            <a:ext cx="8196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Fe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5E96CDF6-F3E3-5395-E626-7F518E7CF51C}"/>
              </a:ext>
            </a:extLst>
          </p:cNvPr>
          <p:cNvSpPr txBox="1"/>
          <p:nvPr/>
        </p:nvSpPr>
        <p:spPr>
          <a:xfrm>
            <a:off x="3117021" y="5402127"/>
            <a:ext cx="518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3 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1C1EF3C3-BB0F-00A8-3A6B-53F7B13E3BAB}"/>
              </a:ext>
            </a:extLst>
          </p:cNvPr>
          <p:cNvSpPr txBox="1"/>
          <p:nvPr/>
        </p:nvSpPr>
        <p:spPr>
          <a:xfrm>
            <a:off x="3437296" y="5364482"/>
            <a:ext cx="993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O</a:t>
            </a:r>
            <a:r>
              <a:rPr lang="fr-FR" sz="2400" b="1" i="1" baseline="-250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5A8325B6-3DA1-D780-7115-8E5962C35B8F}"/>
              </a:ext>
            </a:extLst>
          </p:cNvPr>
          <p:cNvSpPr txBox="1"/>
          <p:nvPr/>
        </p:nvSpPr>
        <p:spPr>
          <a:xfrm>
            <a:off x="6264583" y="5466597"/>
            <a:ext cx="518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2 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1663E1D1-054D-016F-6F17-7B80E2000AAD}"/>
              </a:ext>
            </a:extLst>
          </p:cNvPr>
          <p:cNvSpPr txBox="1"/>
          <p:nvPr/>
        </p:nvSpPr>
        <p:spPr>
          <a:xfrm>
            <a:off x="1407234" y="5396311"/>
            <a:ext cx="518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4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2F20317-3613-7D43-5C94-9AAF0AFC743C}"/>
              </a:ext>
            </a:extLst>
          </p:cNvPr>
          <p:cNvSpPr txBox="1"/>
          <p:nvPr/>
        </p:nvSpPr>
        <p:spPr>
          <a:xfrm>
            <a:off x="6655037" y="2889411"/>
            <a:ext cx="533560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309A084-8475-BF34-C0E2-27D48640014B}"/>
              </a:ext>
            </a:extLst>
          </p:cNvPr>
          <p:cNvSpPr txBox="1"/>
          <p:nvPr/>
        </p:nvSpPr>
        <p:spPr>
          <a:xfrm>
            <a:off x="6543948" y="2755989"/>
            <a:ext cx="993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Fe</a:t>
            </a:r>
            <a:r>
              <a:rPr lang="fr-FR" sz="2400" b="1" i="1" baseline="-25000" dirty="0">
                <a:solidFill>
                  <a:srgbClr val="FF0000"/>
                </a:solidFill>
              </a:rPr>
              <a:t>2</a:t>
            </a:r>
            <a:r>
              <a:rPr lang="fr-FR" sz="2400" b="1" i="1" dirty="0">
                <a:solidFill>
                  <a:srgbClr val="FF0000"/>
                </a:solidFill>
              </a:rPr>
              <a:t>O</a:t>
            </a:r>
            <a:r>
              <a:rPr lang="fr-FR" sz="2400" b="1" i="1" baseline="-250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B7490A5-DB95-1375-AF6F-9E3B5F3FEA64}"/>
              </a:ext>
            </a:extLst>
          </p:cNvPr>
          <p:cNvSpPr txBox="1"/>
          <p:nvPr/>
        </p:nvSpPr>
        <p:spPr>
          <a:xfrm>
            <a:off x="7084051" y="4116573"/>
            <a:ext cx="388442" cy="4790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A786F8C5-5C76-EE38-62B0-9F2A6B08351E}"/>
              </a:ext>
            </a:extLst>
          </p:cNvPr>
          <p:cNvSpPr txBox="1"/>
          <p:nvPr/>
        </p:nvSpPr>
        <p:spPr>
          <a:xfrm>
            <a:off x="6903449" y="4117656"/>
            <a:ext cx="993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Fe</a:t>
            </a:r>
            <a:r>
              <a:rPr lang="fr-FR" sz="2400" b="1" i="1" baseline="-25000" dirty="0">
                <a:solidFill>
                  <a:srgbClr val="FF0000"/>
                </a:solidFill>
              </a:rPr>
              <a:t>2</a:t>
            </a:r>
            <a:r>
              <a:rPr lang="fr-FR" sz="2400" b="1" i="1" dirty="0">
                <a:solidFill>
                  <a:srgbClr val="FF0000"/>
                </a:solidFill>
              </a:rPr>
              <a:t>O</a:t>
            </a:r>
            <a:r>
              <a:rPr lang="fr-FR" sz="2400" b="1" i="1" baseline="-250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A2ED6C1D-E07E-9765-C7D3-6C2BFA772FD2}"/>
              </a:ext>
            </a:extLst>
          </p:cNvPr>
          <p:cNvSpPr txBox="1"/>
          <p:nvPr/>
        </p:nvSpPr>
        <p:spPr>
          <a:xfrm>
            <a:off x="6825018" y="5477743"/>
            <a:ext cx="388442" cy="4790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8254FD1C-F454-1130-CAC8-C1BDCCE70400}"/>
              </a:ext>
            </a:extLst>
          </p:cNvPr>
          <p:cNvSpPr txBox="1"/>
          <p:nvPr/>
        </p:nvSpPr>
        <p:spPr>
          <a:xfrm>
            <a:off x="6869564" y="5466598"/>
            <a:ext cx="993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dirty="0">
                <a:solidFill>
                  <a:srgbClr val="FF0000"/>
                </a:solidFill>
              </a:rPr>
              <a:t>Fe</a:t>
            </a:r>
            <a:r>
              <a:rPr lang="fr-FR" sz="2400" b="1" i="1" baseline="-25000" dirty="0">
                <a:solidFill>
                  <a:srgbClr val="FF0000"/>
                </a:solidFill>
              </a:rPr>
              <a:t>2</a:t>
            </a:r>
            <a:r>
              <a:rPr lang="fr-FR" sz="2400" b="1" i="1" dirty="0">
                <a:solidFill>
                  <a:srgbClr val="FF0000"/>
                </a:solidFill>
              </a:rPr>
              <a:t>O</a:t>
            </a:r>
            <a:r>
              <a:rPr lang="fr-FR" sz="2400" b="1" i="1" baseline="-25000" dirty="0">
                <a:solidFill>
                  <a:srgbClr val="FF0000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388532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10" grpId="0"/>
      <p:bldP spid="11" grpId="0"/>
      <p:bldP spid="12" grpId="0"/>
      <p:bldP spid="13" grpId="0"/>
      <p:bldP spid="14" grpId="0"/>
      <p:bldP spid="16" grpId="0"/>
      <p:bldP spid="17" grpId="0"/>
      <p:bldP spid="19" grpId="0"/>
      <p:bldP spid="20" grpId="0"/>
      <p:bldP spid="21" grpId="0"/>
      <p:bldP spid="22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3" grpId="0"/>
      <p:bldP spid="8" grpId="0"/>
      <p:bldP spid="23" grpId="0" build="allAtOnce"/>
      <p:bldP spid="32" grpId="0" build="allAtOnce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40000"/>
                <a:lumOff val="6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6">
                <a:lumMod val="60000"/>
                <a:lumOff val="4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0F3D98-561C-1FF3-A86A-6843C4918C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70D92C7-57F5-2A95-1D82-D6FD39DBE786}"/>
              </a:ext>
            </a:extLst>
          </p:cNvPr>
          <p:cNvGrpSpPr/>
          <p:nvPr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9EBEE78-7CF7-7F2C-74C5-C4813FA7C161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8A30A28-C933-FDD2-F90C-4018DE25605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B22BF9D-8A1A-8945-ED50-9A15A341C552}"/>
              </a:ext>
            </a:extLst>
          </p:cNvPr>
          <p:cNvGrpSpPr/>
          <p:nvPr/>
        </p:nvGrpSpPr>
        <p:grpSpPr>
          <a:xfrm>
            <a:off x="8796759" y="4917801"/>
            <a:ext cx="2425143" cy="936371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CEA17284-8560-DC35-AF50-634BB12F621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defTabSz="457189">
                <a:defRPr/>
              </a:pPr>
              <a:endParaRPr lang="fr-FR" sz="1200" dirty="0"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21AD9397-EFED-A598-B213-8BCAFEA6ACB3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 defTabSz="457189">
                <a:defRPr/>
              </a:pPr>
              <a:r>
                <a:rPr lang="fr-FR" sz="3600" b="1" dirty="0">
                  <a:solidFill>
                    <a:prstClr val="black"/>
                  </a:solidFill>
                  <a:latin typeface="Calibri" panose="020F0502020204030204"/>
                  <a:sym typeface="Arial"/>
                </a:rPr>
                <a:t>3min</a:t>
              </a: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9EB4810E-6F53-B9EA-FA65-29D19AE70920}"/>
              </a:ext>
            </a:extLst>
          </p:cNvPr>
          <p:cNvSpPr txBox="1"/>
          <p:nvPr/>
        </p:nvSpPr>
        <p:spPr>
          <a:xfrm>
            <a:off x="3001618" y="3570099"/>
            <a:ext cx="700708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8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Clôture</a:t>
            </a:r>
            <a:r>
              <a:rPr lang="fr-FR" sz="4400" b="1" dirty="0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rPr>
              <a:t> de la séance</a:t>
            </a:r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796F63DB-5C1B-7547-7902-BB32816368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382" y="1611925"/>
            <a:ext cx="1893557" cy="1893557"/>
          </a:xfrm>
          <a:prstGeom prst="rect">
            <a:avLst/>
          </a:prstGeom>
        </p:spPr>
      </p:pic>
      <p:sp>
        <p:nvSpPr>
          <p:cNvPr id="8" name="Bulle narrative : rectangle à coins arrondis 7">
            <a:extLst>
              <a:ext uri="{FF2B5EF4-FFF2-40B4-BE49-F238E27FC236}">
                <a16:creationId xmlns:a16="http://schemas.microsoft.com/office/drawing/2014/main" id="{AC27BB1F-2C5B-27F0-0E16-2A110A8A71CE}"/>
              </a:ext>
            </a:extLst>
          </p:cNvPr>
          <p:cNvSpPr/>
          <p:nvPr/>
        </p:nvSpPr>
        <p:spPr>
          <a:xfrm>
            <a:off x="6882694" y="1468799"/>
            <a:ext cx="2547282" cy="671983"/>
          </a:xfrm>
          <a:prstGeom prst="wedgeRoundRectCallout">
            <a:avLst>
              <a:gd name="adj1" fmla="val -73611"/>
              <a:gd name="adj2" fmla="val 43944"/>
              <a:gd name="adj3" fmla="val 16667"/>
            </a:avLst>
          </a:prstGeom>
          <a:solidFill>
            <a:srgbClr val="FFC0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Freestyle Script" panose="030804020302050B0404" pitchFamily="66" charset="0"/>
                <a:cs typeface="Arial" panose="020B0604020202020204" pitchFamily="34" charset="0"/>
              </a:rPr>
              <a:t>C’est la fin de la séance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4950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6808" y="212713"/>
            <a:ext cx="583170" cy="5831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980625" y="255666"/>
            <a:ext cx="8729157" cy="39122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On arrive à la fin de notre séance. Qui peut me dire ce qu’on a appris à faire ?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506B087-5135-3716-C5C5-BFF3C5174A8E}"/>
              </a:ext>
            </a:extLst>
          </p:cNvPr>
          <p:cNvSpPr txBox="1"/>
          <p:nvPr/>
        </p:nvSpPr>
        <p:spPr>
          <a:xfrm>
            <a:off x="11757947" y="71000"/>
            <a:ext cx="365440" cy="369332"/>
          </a:xfrm>
          <a:prstGeom prst="rect">
            <a:avLst/>
          </a:prstGeom>
          <a:solidFill>
            <a:srgbClr val="F7C47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C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5" name="ZoneTexte 3">
            <a:extLst>
              <a:ext uri="{FF2B5EF4-FFF2-40B4-BE49-F238E27FC236}">
                <a16:creationId xmlns:a16="http://schemas.microsoft.com/office/drawing/2014/main" id="{95DA0F4C-7DF2-3DA5-D91C-03A85E8F09FA}"/>
              </a:ext>
            </a:extLst>
          </p:cNvPr>
          <p:cNvSpPr txBox="1"/>
          <p:nvPr/>
        </p:nvSpPr>
        <p:spPr>
          <a:xfrm>
            <a:off x="1163106" y="3198167"/>
            <a:ext cx="10305287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noProof="0" dirty="0"/>
              <a:t>……………………………………………………………………………………………………………………….</a:t>
            </a:r>
          </a:p>
        </p:txBody>
      </p:sp>
      <p:sp>
        <p:nvSpPr>
          <p:cNvPr id="3" name="D_A_02">
            <a:extLst>
              <a:ext uri="{FF2B5EF4-FFF2-40B4-BE49-F238E27FC236}">
                <a16:creationId xmlns:a16="http://schemas.microsoft.com/office/drawing/2014/main" id="{F3FA8BA4-E6C6-2104-4BD5-E1346095900F}"/>
              </a:ext>
            </a:extLst>
          </p:cNvPr>
          <p:cNvSpPr txBox="1"/>
          <p:nvPr/>
        </p:nvSpPr>
        <p:spPr>
          <a:xfrm>
            <a:off x="764667" y="504298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fait participer les élèves afin de rappeler la tâche principale.</a:t>
            </a:r>
          </a:p>
        </p:txBody>
      </p:sp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AADB2A-24DC-0A36-4ADB-71D2C2E4E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8">
            <a:extLst>
              <a:ext uri="{FF2B5EF4-FFF2-40B4-BE49-F238E27FC236}">
                <a16:creationId xmlns:a16="http://schemas.microsoft.com/office/drawing/2014/main" id="{CD1E3524-75C8-6604-BA22-30DC47AEC4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6808" y="212713"/>
            <a:ext cx="583170" cy="58317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936F623-E264-1D28-AA33-50959B0BE467}"/>
              </a:ext>
            </a:extLst>
          </p:cNvPr>
          <p:cNvSpPr/>
          <p:nvPr/>
        </p:nvSpPr>
        <p:spPr>
          <a:xfrm>
            <a:off x="831033" y="268367"/>
            <a:ext cx="10324003" cy="39122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Nous avons donc appris à écrire l’équation équilibrée d’une réaction chimique.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C6D631A-1A4D-4622-6CC5-AB5E198609E5}"/>
              </a:ext>
            </a:extLst>
          </p:cNvPr>
          <p:cNvSpPr txBox="1"/>
          <p:nvPr/>
        </p:nvSpPr>
        <p:spPr>
          <a:xfrm>
            <a:off x="11757947" y="71000"/>
            <a:ext cx="365440" cy="369332"/>
          </a:xfrm>
          <a:prstGeom prst="rect">
            <a:avLst/>
          </a:prstGeom>
          <a:solidFill>
            <a:srgbClr val="F7C47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C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79D07D4-F941-F509-E6BB-8C62744FF072}"/>
              </a:ext>
            </a:extLst>
          </p:cNvPr>
          <p:cNvSpPr txBox="1"/>
          <p:nvPr/>
        </p:nvSpPr>
        <p:spPr>
          <a:xfrm>
            <a:off x="2569217" y="2910018"/>
            <a:ext cx="76406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Écrire </a:t>
            </a:r>
            <a:r>
              <a:rPr lang="fr-FR" sz="2800" b="1" dirty="0"/>
              <a:t>des équations chimiques </a:t>
            </a:r>
            <a:r>
              <a:rPr lang="fr-FR" sz="2800" b="1" dirty="0">
                <a:solidFill>
                  <a:srgbClr val="0040C0"/>
                </a:solidFill>
              </a:rPr>
              <a:t>équilibrées</a:t>
            </a:r>
            <a:r>
              <a:rPr lang="fr-FR" sz="2800" b="1" dirty="0"/>
              <a:t>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147471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Arial"/>
                </a:rPr>
                <a:t>1</a:t>
              </a: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  <a:sym typeface="Arial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5743469" y="1123811"/>
              <a:ext cx="1216144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Arial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  <a:sym typeface="Arial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14439" y="1112833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Arial"/>
                </a:rPr>
                <a:t>Ouverture de la séance</a:t>
              </a:r>
            </a:p>
          </p:txBody>
        </p:sp>
      </p:grpSp>
      <p:sp>
        <p:nvSpPr>
          <p:cNvPr id="46" name="Google Shape;275;p28">
            <a:extLst>
              <a:ext uri="{FF2B5EF4-FFF2-40B4-BE49-F238E27FC236}">
                <a16:creationId xmlns:a16="http://schemas.microsoft.com/office/drawing/2014/main" id="{DE71CE43-6CD4-0ED5-4059-3B350EA71DB5}"/>
              </a:ext>
            </a:extLst>
          </p:cNvPr>
          <p:cNvSpPr/>
          <p:nvPr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chemeClr val="accent5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7" name="Google Shape;276;p28">
            <a:extLst>
              <a:ext uri="{FF2B5EF4-FFF2-40B4-BE49-F238E27FC236}">
                <a16:creationId xmlns:a16="http://schemas.microsoft.com/office/drawing/2014/main" id="{B6B26038-0D5B-9609-CA9D-3FCC40186630}"/>
              </a:ext>
            </a:extLst>
          </p:cNvPr>
          <p:cNvSpPr/>
          <p:nvPr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chemeClr val="accent5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/>
              <a:ea typeface="Calibri"/>
              <a:cs typeface="Calibri"/>
              <a:sym typeface="Arial"/>
            </a:endParaRPr>
          </a:p>
        </p:txBody>
      </p:sp>
      <p:sp>
        <p:nvSpPr>
          <p:cNvPr id="48" name="Google Shape;277;p28">
            <a:extLst>
              <a:ext uri="{FF2B5EF4-FFF2-40B4-BE49-F238E27FC236}">
                <a16:creationId xmlns:a16="http://schemas.microsoft.com/office/drawing/2014/main" id="{C8D0E979-52C2-31BE-0722-FA7EFB9398A8}"/>
              </a:ext>
            </a:extLst>
          </p:cNvPr>
          <p:cNvSpPr txBox="1"/>
          <p:nvPr/>
        </p:nvSpPr>
        <p:spPr>
          <a:xfrm>
            <a:off x="7642287" y="2318590"/>
            <a:ext cx="1621525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  <a:sym typeface="Arial"/>
              </a:rPr>
              <a:t>10 min</a:t>
            </a:r>
            <a:endParaRPr lang="fr-FR" sz="1467" b="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9" name="Google Shape;278;p28">
            <a:extLst>
              <a:ext uri="{FF2B5EF4-FFF2-40B4-BE49-F238E27FC236}">
                <a16:creationId xmlns:a16="http://schemas.microsoft.com/office/drawing/2014/main" id="{71AB5E10-6838-C817-C24E-4CB1859770B8}"/>
              </a:ext>
            </a:extLst>
          </p:cNvPr>
          <p:cNvSpPr/>
          <p:nvPr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4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/>
              <a:ea typeface="Calibri"/>
              <a:cs typeface="Calibri"/>
              <a:sym typeface="Arial"/>
            </a:endParaRPr>
          </a:p>
        </p:txBody>
      </p:sp>
      <p:sp>
        <p:nvSpPr>
          <p:cNvPr id="50" name="Google Shape;277;p28">
            <a:extLst>
              <a:ext uri="{FF2B5EF4-FFF2-40B4-BE49-F238E27FC236}">
                <a16:creationId xmlns:a16="http://schemas.microsoft.com/office/drawing/2014/main" id="{A18A4C4B-95C5-1A78-39F5-AF28F2CB3888}"/>
              </a:ext>
            </a:extLst>
          </p:cNvPr>
          <p:cNvSpPr txBox="1"/>
          <p:nvPr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  <a:sym typeface="Arial"/>
              </a:rPr>
              <a:t>Modelage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6" y="306073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  <a:sym typeface="Arial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5743469" y="1123811"/>
              <a:ext cx="1216144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Arial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  <a:sym typeface="Arial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Arial"/>
                </a:rPr>
                <a:t>Pratique collective  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  <a:sym typeface="Arial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5743469" y="1123811"/>
              <a:ext cx="1216144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Arial"/>
                </a:rPr>
                <a:t>12 min</a:t>
              </a:r>
              <a:endParaRPr lang="fr-FR" sz="1467" b="1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  <a:sym typeface="Arial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Arial"/>
                </a:rPr>
                <a:t>Pratique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  <a:sym typeface="Arial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5991640" y="1123811"/>
              <a:ext cx="967973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Arial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  <a:sym typeface="Arial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Arial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  <a:sym typeface="Arial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5991640" y="1123811"/>
              <a:ext cx="967973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Arial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  <a:sym typeface="Arial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  <a:sym typeface="Arial"/>
                </a:rPr>
                <a:t>Clôture</a:t>
              </a:r>
            </a:p>
          </p:txBody>
        </p:sp>
      </p:grp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884478-7C05-00EA-A90D-663E7D4E1F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83A27635-518D-FA66-7380-16B628B78AF3}"/>
              </a:ext>
            </a:extLst>
          </p:cNvPr>
          <p:cNvSpPr txBox="1"/>
          <p:nvPr/>
        </p:nvSpPr>
        <p:spPr>
          <a:xfrm>
            <a:off x="764667" y="55762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noProof="0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 peut revenir sur les activités du modelage, de la pratique en binôme et de la pratique autonome pour rappeler la tâche principale.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E06529-1EA2-3EC4-B879-E174F2BEE212}"/>
              </a:ext>
            </a:extLst>
          </p:cNvPr>
          <p:cNvSpPr txBox="1"/>
          <p:nvPr/>
        </p:nvSpPr>
        <p:spPr>
          <a:xfrm>
            <a:off x="923925" y="212713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endParaRPr lang="fr-FR" sz="1600" b="1" noProof="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A97E4D0A-A3F6-1EA3-D1EF-81745D2803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6808" y="212713"/>
            <a:ext cx="583170" cy="58317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A038975-A076-C2CA-EEF7-BAC58CB2CDB0}"/>
              </a:ext>
            </a:extLst>
          </p:cNvPr>
          <p:cNvSpPr txBox="1"/>
          <p:nvPr/>
        </p:nvSpPr>
        <p:spPr>
          <a:xfrm>
            <a:off x="11757947" y="71000"/>
            <a:ext cx="365440" cy="369332"/>
          </a:xfrm>
          <a:prstGeom prst="rect">
            <a:avLst/>
          </a:prstGeom>
          <a:solidFill>
            <a:srgbClr val="F7C47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C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5827079-8AE7-94B9-2CF2-1F720C6446A6}"/>
              </a:ext>
            </a:extLst>
          </p:cNvPr>
          <p:cNvSpPr txBox="1"/>
          <p:nvPr/>
        </p:nvSpPr>
        <p:spPr>
          <a:xfrm>
            <a:off x="802814" y="277432"/>
            <a:ext cx="1025288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Et voila ce que Je dois faire pour équilibrer une équation chimique.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AB0C6FE-2708-35DF-39F6-9306C3D00669}"/>
              </a:ext>
            </a:extLst>
          </p:cNvPr>
          <p:cNvSpPr txBox="1"/>
          <p:nvPr/>
        </p:nvSpPr>
        <p:spPr>
          <a:xfrm>
            <a:off x="688063" y="1703212"/>
            <a:ext cx="87310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1</a:t>
            </a:r>
            <a:r>
              <a:rPr lang="fr-FR" sz="2400" dirty="0"/>
              <a:t>.</a:t>
            </a:r>
            <a:r>
              <a:rPr lang="fr-FR" sz="2400" dirty="0">
                <a:solidFill>
                  <a:srgbClr val="FF0000"/>
                </a:solidFill>
              </a:rPr>
              <a:t>Je</a:t>
            </a:r>
            <a:r>
              <a:rPr lang="fr-FR" sz="2400" dirty="0"/>
              <a:t> </a:t>
            </a:r>
            <a:r>
              <a:rPr lang="fr-FR" sz="2400" dirty="0">
                <a:solidFill>
                  <a:srgbClr val="FF0000"/>
                </a:solidFill>
              </a:rPr>
              <a:t>modélise</a:t>
            </a:r>
            <a:r>
              <a:rPr lang="fr-FR" sz="2400" dirty="0"/>
              <a:t> la réaction chimique par une équation littérale.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99098D4-C343-D39E-6D8D-6BC3940AD61E}"/>
              </a:ext>
            </a:extLst>
          </p:cNvPr>
          <p:cNvSpPr txBox="1"/>
          <p:nvPr/>
        </p:nvSpPr>
        <p:spPr>
          <a:xfrm>
            <a:off x="761260" y="2907950"/>
            <a:ext cx="99502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2</a:t>
            </a:r>
            <a:r>
              <a:rPr lang="fr-FR" sz="2400" dirty="0"/>
              <a:t>. </a:t>
            </a:r>
            <a:r>
              <a:rPr lang="fr-FR" sz="2400" dirty="0">
                <a:solidFill>
                  <a:srgbClr val="FF0000"/>
                </a:solidFill>
              </a:rPr>
              <a:t>J’écris</a:t>
            </a:r>
            <a:r>
              <a:rPr lang="fr-FR" sz="2400" dirty="0"/>
              <a:t> l’équation en utilisant les formules chimiques.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3348AF4-24FC-E246-2ACC-1880DE1E5368}"/>
              </a:ext>
            </a:extLst>
          </p:cNvPr>
          <p:cNvSpPr txBox="1"/>
          <p:nvPr/>
        </p:nvSpPr>
        <p:spPr>
          <a:xfrm>
            <a:off x="688063" y="4165154"/>
            <a:ext cx="1117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3</a:t>
            </a:r>
            <a:r>
              <a:rPr lang="fr-FR" sz="2400" dirty="0"/>
              <a:t>. </a:t>
            </a:r>
            <a:r>
              <a:rPr lang="fr-FR" sz="2400" dirty="0">
                <a:solidFill>
                  <a:srgbClr val="FF0000"/>
                </a:solidFill>
              </a:rPr>
              <a:t>J'ajoute</a:t>
            </a:r>
            <a:r>
              <a:rPr lang="fr-FR" sz="2400" dirty="0"/>
              <a:t> des coefficients stœchiométriques de part et d’autre de l’équation pour vérifier la conservation des atomes  en genre et en nombre.</a:t>
            </a:r>
          </a:p>
        </p:txBody>
      </p:sp>
    </p:spTree>
    <p:extLst>
      <p:ext uri="{BB962C8B-B14F-4D97-AF65-F5344CB8AC3E}">
        <p14:creationId xmlns:p14="http://schemas.microsoft.com/office/powerpoint/2010/main" val="3074600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9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66B20448-1E32-4CF6-962F-549A6F86DF5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19576" y="226150"/>
            <a:ext cx="10160000" cy="471487"/>
          </a:xfrm>
        </p:spPr>
        <p:txBody>
          <a:bodyPr>
            <a:norm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rPr>
              <a:t>Voici le lexique important de cette leçon. Retenez-le!</a:t>
            </a: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21D33C1D-281D-4919-87C2-93C31F3E46C0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77432" y="704216"/>
            <a:ext cx="10179050" cy="2921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Faire participer les élèves à la lecture de la carte</a:t>
            </a:r>
          </a:p>
        </p:txBody>
      </p:sp>
      <p:grpSp>
        <p:nvGrpSpPr>
          <p:cNvPr id="18" name="Groupe 71"/>
          <p:cNvGrpSpPr/>
          <p:nvPr/>
        </p:nvGrpSpPr>
        <p:grpSpPr>
          <a:xfrm>
            <a:off x="285342" y="1148295"/>
            <a:ext cx="11463355" cy="5005489"/>
            <a:chOff x="380712" y="1645615"/>
            <a:chExt cx="11463355" cy="4973127"/>
          </a:xfrm>
        </p:grpSpPr>
        <p:sp>
          <p:nvSpPr>
            <p:cNvPr id="19" name="Rectangle 18"/>
            <p:cNvSpPr/>
            <p:nvPr/>
          </p:nvSpPr>
          <p:spPr>
            <a:xfrm>
              <a:off x="380712" y="2087382"/>
              <a:ext cx="11428467" cy="4531360"/>
            </a:xfrm>
            <a:prstGeom prst="rect">
              <a:avLst/>
            </a:prstGeom>
            <a:solidFill>
              <a:srgbClr val="FFFFFF">
                <a:lumMod val="95000"/>
              </a:srgbClr>
            </a:solidFill>
            <a:ln w="25400" cap="flat" cmpd="sng" algn="ctr">
              <a:solidFill>
                <a:srgbClr val="0097A7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" name="Rectangle à coins arrondis 2"/>
            <p:cNvSpPr/>
            <p:nvPr/>
          </p:nvSpPr>
          <p:spPr>
            <a:xfrm>
              <a:off x="4673600" y="2922668"/>
              <a:ext cx="2702560" cy="1716575"/>
            </a:xfrm>
            <a:prstGeom prst="roundRect">
              <a:avLst/>
            </a:prstGeom>
            <a:solidFill>
              <a:srgbClr val="FFAB40">
                <a:lumMod val="20000"/>
                <a:lumOff val="80000"/>
              </a:srgbClr>
            </a:solidFill>
            <a:ln w="25400" cap="flat" cmpd="sng" algn="ctr">
              <a:solidFill>
                <a:srgbClr val="FFC000"/>
              </a:solidFill>
              <a:prstDash val="solid"/>
            </a:ln>
            <a:effectLst/>
          </p:spPr>
          <p:txBody>
            <a:bodyPr rtlCol="0" anchor="ctr"/>
            <a:lstStyle/>
            <a:p>
              <a:r>
                <a:rPr lang="fr-FR" b="1" dirty="0"/>
                <a:t>Ecrie des équations chimiques équilibrées.</a:t>
              </a:r>
            </a:p>
          </p:txBody>
        </p:sp>
        <p:sp>
          <p:nvSpPr>
            <p:cNvPr id="21" name="Rectangle à coins arrondis 17"/>
            <p:cNvSpPr/>
            <p:nvPr/>
          </p:nvSpPr>
          <p:spPr>
            <a:xfrm>
              <a:off x="680393" y="2624587"/>
              <a:ext cx="2834967" cy="1451194"/>
            </a:xfrm>
            <a:prstGeom prst="roundRect">
              <a:avLst>
                <a:gd name="adj" fmla="val 8096"/>
              </a:avLst>
            </a:prstGeom>
            <a:solidFill>
              <a:srgbClr val="FFAB40">
                <a:lumMod val="20000"/>
                <a:lumOff val="80000"/>
              </a:srgbClr>
            </a:solidFill>
            <a:ln w="25400" cap="flat" cmpd="sng" algn="ctr">
              <a:solidFill>
                <a:srgbClr val="FFC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ZoneTexte 3"/>
            <p:cNvSpPr txBox="1"/>
            <p:nvPr/>
          </p:nvSpPr>
          <p:spPr>
            <a:xfrm>
              <a:off x="4881880" y="2610818"/>
              <a:ext cx="2286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Ma </a:t>
              </a:r>
              <a:r>
                <a:rPr lang="fr-FR" sz="1400" i="1" kern="0" noProof="0" dirty="0">
                  <a:solidFill>
                    <a:srgbClr val="000000"/>
                  </a:solidFill>
                  <a:latin typeface="Arial"/>
                </a:rPr>
                <a:t>tâche</a:t>
              </a:r>
              <a:endParaRPr kumimoji="0" lang="fr-FR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24" name="Rectangle à coins arrondis 24"/>
            <p:cNvSpPr/>
            <p:nvPr/>
          </p:nvSpPr>
          <p:spPr>
            <a:xfrm>
              <a:off x="8432608" y="2582504"/>
              <a:ext cx="2824480" cy="1415202"/>
            </a:xfrm>
            <a:prstGeom prst="roundRect">
              <a:avLst/>
            </a:prstGeom>
            <a:solidFill>
              <a:srgbClr val="0097A7">
                <a:alpha val="30000"/>
              </a:srgbClr>
            </a:solidFill>
            <a:ln w="25400" cap="flat" cmpd="sng" algn="ctr">
              <a:solidFill>
                <a:srgbClr val="0097A7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" name="ZoneTexte 27"/>
            <p:cNvSpPr txBox="1"/>
            <p:nvPr/>
          </p:nvSpPr>
          <p:spPr>
            <a:xfrm>
              <a:off x="8577345" y="2290638"/>
              <a:ext cx="2286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Verbes de consigne</a:t>
              </a:r>
            </a:p>
          </p:txBody>
        </p:sp>
        <p:sp>
          <p:nvSpPr>
            <p:cNvPr id="26" name="Rectangle à coins arrondis 28"/>
            <p:cNvSpPr/>
            <p:nvPr/>
          </p:nvSpPr>
          <p:spPr>
            <a:xfrm>
              <a:off x="1550545" y="5217427"/>
              <a:ext cx="9312800" cy="1267333"/>
            </a:xfrm>
            <a:prstGeom prst="roundRect">
              <a:avLst/>
            </a:prstGeom>
            <a:solidFill>
              <a:srgbClr val="4285F4">
                <a:lumMod val="20000"/>
                <a:lumOff val="80000"/>
              </a:srgbClr>
            </a:solidFill>
            <a:ln w="25400" cap="flat" cmpd="sng" algn="ctr">
              <a:solidFill>
                <a:srgbClr val="4285F4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" name="ZoneTexte 29"/>
            <p:cNvSpPr txBox="1"/>
            <p:nvPr/>
          </p:nvSpPr>
          <p:spPr>
            <a:xfrm>
              <a:off x="3188368" y="4903641"/>
              <a:ext cx="33870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Structures pour répondre</a:t>
              </a:r>
            </a:p>
          </p:txBody>
        </p:sp>
        <p:cxnSp>
          <p:nvCxnSpPr>
            <p:cNvPr id="28" name="Connecteur en angle 5"/>
            <p:cNvCxnSpPr>
              <a:cxnSpLocks/>
              <a:stCxn id="21" idx="3"/>
              <a:endCxn id="20" idx="1"/>
            </p:cNvCxnSpPr>
            <p:nvPr/>
          </p:nvCxnSpPr>
          <p:spPr>
            <a:xfrm>
              <a:off x="3515360" y="3350185"/>
              <a:ext cx="1158240" cy="430771"/>
            </a:xfrm>
            <a:prstGeom prst="bentConnector3">
              <a:avLst/>
            </a:prstGeom>
            <a:noFill/>
            <a:ln w="9525" cap="flat" cmpd="sng" algn="ctr">
              <a:solidFill>
                <a:srgbClr val="FFAB40"/>
              </a:solidFill>
              <a:prstDash val="solid"/>
            </a:ln>
            <a:effectLst/>
          </p:spPr>
        </p:cxnSp>
        <p:sp>
          <p:nvSpPr>
            <p:cNvPr id="29" name="ZoneTexte 9"/>
            <p:cNvSpPr txBox="1"/>
            <p:nvPr/>
          </p:nvSpPr>
          <p:spPr>
            <a:xfrm>
              <a:off x="887730" y="3050072"/>
              <a:ext cx="2654492" cy="9479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lvl="0" indent="-285750" defTabSz="914400">
                <a:buFont typeface="Arial" panose="020B0604020202020204" pitchFamily="34" charset="0"/>
                <a:buChar char="•"/>
                <a:defRPr/>
              </a:pPr>
              <a:r>
                <a:rPr lang="fr-FR" sz="1400" kern="0" dirty="0">
                  <a:solidFill>
                    <a:srgbClr val="000000"/>
                  </a:solidFill>
                  <a:latin typeface="Arial"/>
                </a:rPr>
                <a:t>Equation d’une réaction </a:t>
              </a:r>
            </a:p>
            <a:p>
              <a:pPr marL="285750" lvl="0" indent="-285750" defTabSz="914400">
                <a:buFont typeface="Arial" panose="020B0604020202020204" pitchFamily="34" charset="0"/>
                <a:buChar char="•"/>
                <a:defRPr/>
              </a:pPr>
              <a:r>
                <a:rPr lang="fr-FR" sz="1400" kern="0" dirty="0">
                  <a:solidFill>
                    <a:srgbClr val="000000"/>
                  </a:solidFill>
                  <a:latin typeface="Arial"/>
                </a:rPr>
                <a:t>Equation littérale</a:t>
              </a:r>
            </a:p>
            <a:p>
              <a:pPr marL="285750" lvl="0" indent="-285750" defTabSz="914400">
                <a:buFont typeface="Arial" panose="020B0604020202020204" pitchFamily="34" charset="0"/>
                <a:buChar char="•"/>
                <a:defRPr/>
              </a:pPr>
              <a:r>
                <a:rPr lang="fr-FR" sz="1400" kern="0" dirty="0">
                  <a:solidFill>
                    <a:srgbClr val="000000"/>
                  </a:solidFill>
                  <a:latin typeface="Arial"/>
                </a:rPr>
                <a:t>Formule chimique</a:t>
              </a:r>
            </a:p>
            <a:p>
              <a:pPr marL="285750" lvl="0" indent="-285750" defTabSz="914400">
                <a:buFont typeface="Arial" panose="020B0604020202020204" pitchFamily="34" charset="0"/>
                <a:buChar char="•"/>
                <a:defRPr/>
              </a:pPr>
              <a:r>
                <a:rPr lang="fr-FR" sz="1400" kern="0" dirty="0">
                  <a:solidFill>
                    <a:srgbClr val="000000"/>
                  </a:solidFill>
                  <a:latin typeface="Arial"/>
                </a:rPr>
                <a:t>Conservation des atomes</a:t>
              </a:r>
            </a:p>
          </p:txBody>
        </p:sp>
        <p:sp>
          <p:nvSpPr>
            <p:cNvPr id="30" name="ZoneTexte 32"/>
            <p:cNvSpPr txBox="1"/>
            <p:nvPr/>
          </p:nvSpPr>
          <p:spPr>
            <a:xfrm>
              <a:off x="8890958" y="2807267"/>
              <a:ext cx="247904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R="0" lvl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fr-FR" sz="1400" kern="0" noProof="0" dirty="0">
                  <a:solidFill>
                    <a:srgbClr val="000000"/>
                  </a:solidFill>
                  <a:latin typeface="Arial"/>
                </a:rPr>
                <a:t>  </a:t>
              </a:r>
              <a:endPara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400" kern="0" noProof="0" dirty="0">
                  <a:solidFill>
                    <a:srgbClr val="000000"/>
                  </a:solidFill>
                  <a:latin typeface="Arial"/>
                </a:rPr>
                <a:t>Modéliser </a:t>
              </a: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400" kern="0" dirty="0">
                  <a:solidFill>
                    <a:srgbClr val="000000"/>
                  </a:solidFill>
                  <a:latin typeface="Arial"/>
                </a:rPr>
                <a:t>É</a:t>
              </a:r>
              <a:r>
                <a:rPr lang="fr-FR" sz="1400" kern="0" noProof="0" dirty="0" err="1">
                  <a:solidFill>
                    <a:srgbClr val="000000"/>
                  </a:solidFill>
                  <a:latin typeface="Arial"/>
                </a:rPr>
                <a:t>crire</a:t>
              </a:r>
              <a:endParaRPr lang="fr-FR" sz="1400" kern="0" noProof="0" dirty="0">
                <a:solidFill>
                  <a:srgbClr val="000000"/>
                </a:solidFill>
                <a:latin typeface="Arial"/>
              </a:endParaRPr>
            </a:p>
          </p:txBody>
        </p:sp>
        <p:cxnSp>
          <p:nvCxnSpPr>
            <p:cNvPr id="34" name="Connecteur en angle 39"/>
            <p:cNvCxnSpPr>
              <a:cxnSpLocks/>
              <a:stCxn id="20" idx="3"/>
              <a:endCxn id="24" idx="1"/>
            </p:cNvCxnSpPr>
            <p:nvPr/>
          </p:nvCxnSpPr>
          <p:spPr>
            <a:xfrm flipV="1">
              <a:off x="7376160" y="3290105"/>
              <a:ext cx="1056448" cy="490851"/>
            </a:xfrm>
            <a:prstGeom prst="bentConnector3">
              <a:avLst>
                <a:gd name="adj1" fmla="val 50000"/>
              </a:avLst>
            </a:prstGeom>
            <a:noFill/>
            <a:ln w="9525" cap="flat" cmpd="sng" algn="ctr">
              <a:solidFill>
                <a:srgbClr val="FFAB40"/>
              </a:solidFill>
              <a:prstDash val="solid"/>
            </a:ln>
            <a:effectLst/>
          </p:spPr>
        </p:cxnSp>
        <p:cxnSp>
          <p:nvCxnSpPr>
            <p:cNvPr id="37" name="Connecteur en angle 44"/>
            <p:cNvCxnSpPr>
              <a:cxnSpLocks/>
            </p:cNvCxnSpPr>
            <p:nvPr/>
          </p:nvCxnSpPr>
          <p:spPr>
            <a:xfrm rot="5400000">
              <a:off x="5706386" y="4860437"/>
              <a:ext cx="574436" cy="62554"/>
            </a:xfrm>
            <a:prstGeom prst="bentConnector3">
              <a:avLst>
                <a:gd name="adj1" fmla="val 50000"/>
              </a:avLst>
            </a:prstGeom>
            <a:noFill/>
            <a:ln w="9525" cap="flat" cmpd="sng" algn="ctr">
              <a:solidFill>
                <a:srgbClr val="FFAB40"/>
              </a:solidFill>
              <a:prstDash val="solid"/>
            </a:ln>
            <a:effectLst/>
          </p:spPr>
        </p:cxnSp>
        <p:sp>
          <p:nvSpPr>
            <p:cNvPr id="42" name="Rectangle 41"/>
            <p:cNvSpPr/>
            <p:nvPr/>
          </p:nvSpPr>
          <p:spPr>
            <a:xfrm>
              <a:off x="415600" y="1645615"/>
              <a:ext cx="11428467" cy="344835"/>
            </a:xfrm>
            <a:prstGeom prst="rect">
              <a:avLst/>
            </a:prstGeom>
            <a:solidFill>
              <a:srgbClr val="0097A7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MA CARTE LEXICALE</a:t>
              </a:r>
              <a:endParaRPr kumimoji="0" lang="fr-FR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8" name="ZoneTexte 20">
            <a:extLst>
              <a:ext uri="{FF2B5EF4-FFF2-40B4-BE49-F238E27FC236}">
                <a16:creationId xmlns:a16="http://schemas.microsoft.com/office/drawing/2014/main" id="{E8AA5182-2622-917E-6171-4E8B307C6789}"/>
              </a:ext>
            </a:extLst>
          </p:cNvPr>
          <p:cNvSpPr txBox="1"/>
          <p:nvPr/>
        </p:nvSpPr>
        <p:spPr>
          <a:xfrm>
            <a:off x="777432" y="1825861"/>
            <a:ext cx="2286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Termes thématiques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B067B24F-126B-687F-2317-097CD819CE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6808" y="212713"/>
            <a:ext cx="583170" cy="58317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6916C35-6CCA-4DA0-3EF8-FDB70C10BE3E}"/>
              </a:ext>
            </a:extLst>
          </p:cNvPr>
          <p:cNvSpPr txBox="1"/>
          <p:nvPr/>
        </p:nvSpPr>
        <p:spPr>
          <a:xfrm>
            <a:off x="11757947" y="71000"/>
            <a:ext cx="365440" cy="369332"/>
          </a:xfrm>
          <a:prstGeom prst="rect">
            <a:avLst/>
          </a:prstGeom>
          <a:solidFill>
            <a:srgbClr val="F7C47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C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CF01A1F-5254-5802-D322-234DC9637858}"/>
              </a:ext>
            </a:extLst>
          </p:cNvPr>
          <p:cNvSpPr txBox="1"/>
          <p:nvPr/>
        </p:nvSpPr>
        <p:spPr>
          <a:xfrm>
            <a:off x="1657562" y="4885299"/>
            <a:ext cx="90792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L’équation équilibrée modélisant …………………………est………………………………………………;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23681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L’enseignant incite les élèves à réaliser les exercices à la maison et clore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noProof="0" dirty="0">
                <a:solidFill>
                  <a:schemeClr val="bg1">
                    <a:lumMod val="65000"/>
                  </a:schemeClr>
                </a:solidFill>
              </a:rPr>
              <a:t>Voici les exercices à réaliser à la maison.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33ABDA2-7418-EF85-0F89-813171CEC3BB}"/>
              </a:ext>
            </a:extLst>
          </p:cNvPr>
          <p:cNvSpPr txBox="1"/>
          <p:nvPr/>
        </p:nvSpPr>
        <p:spPr>
          <a:xfrm>
            <a:off x="2773486" y="2015802"/>
            <a:ext cx="69309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i="1" noProof="0" dirty="0">
                <a:solidFill>
                  <a:srgbClr val="0040C0"/>
                </a:solidFill>
              </a:rPr>
              <a:t>Exercices </a:t>
            </a:r>
            <a:r>
              <a:rPr lang="fr-FR" sz="3200" b="1" i="1" dirty="0">
                <a:solidFill>
                  <a:srgbClr val="0040C0"/>
                </a:solidFill>
              </a:rPr>
              <a:t> 5  </a:t>
            </a:r>
            <a:r>
              <a:rPr lang="fr-FR" sz="3200" b="1" i="1" noProof="0" dirty="0">
                <a:solidFill>
                  <a:srgbClr val="0040C0"/>
                </a:solidFill>
              </a:rPr>
              <a:t>page 44 ; </a:t>
            </a:r>
          </a:p>
          <a:p>
            <a:r>
              <a:rPr lang="fr-FR" sz="3200" b="1" i="1" noProof="0" dirty="0">
                <a:solidFill>
                  <a:srgbClr val="0040C0"/>
                </a:solidFill>
              </a:rPr>
              <a:t>Défis 3 et 4 page 45</a:t>
            </a:r>
          </a:p>
          <a:p>
            <a:r>
              <a:rPr lang="fr-FR" sz="3200" b="1" i="1" dirty="0">
                <a:solidFill>
                  <a:srgbClr val="0040C0"/>
                </a:solidFill>
              </a:rPr>
              <a:t>Exercice 4, devoir maison page 64</a:t>
            </a:r>
            <a:endParaRPr lang="fr-FR" sz="3200" b="1" i="1" noProof="0" dirty="0">
              <a:solidFill>
                <a:srgbClr val="0040C0"/>
              </a:solidFill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1A638C2A-870A-94F7-2461-6348B14A80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6808" y="212713"/>
            <a:ext cx="583170" cy="58317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CC80AA26-50B8-C5D7-04D7-E972E1EE2FFC}"/>
              </a:ext>
            </a:extLst>
          </p:cNvPr>
          <p:cNvSpPr txBox="1"/>
          <p:nvPr/>
        </p:nvSpPr>
        <p:spPr>
          <a:xfrm>
            <a:off x="11757947" y="71000"/>
            <a:ext cx="365440" cy="369332"/>
          </a:xfrm>
          <a:prstGeom prst="rect">
            <a:avLst/>
          </a:prstGeom>
          <a:solidFill>
            <a:srgbClr val="F7C47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C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40000"/>
                <a:lumOff val="6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6">
                <a:lumMod val="60000"/>
                <a:lumOff val="4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F81A60-C7A3-D647-D451-415BA500E9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A62C82CF-7F91-7EA3-62C9-802691DF019C}"/>
              </a:ext>
            </a:extLst>
          </p:cNvPr>
          <p:cNvGrpSpPr/>
          <p:nvPr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C393EA8-FFA9-2864-8FAC-98B3F8B5D54D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8ECF5BA-75ED-62DC-6A98-72F0DFA0F8F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grpSp>
        <p:nvGrpSpPr>
          <p:cNvPr id="6" name="Group 38">
            <a:extLst>
              <a:ext uri="{FF2B5EF4-FFF2-40B4-BE49-F238E27FC236}">
                <a16:creationId xmlns:a16="http://schemas.microsoft.com/office/drawing/2014/main" id="{0A097AC7-517F-6AF0-AD77-3B853E4B3A88}"/>
              </a:ext>
            </a:extLst>
          </p:cNvPr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8" name="Rectangle : coins arrondis 10">
              <a:extLst>
                <a:ext uri="{FF2B5EF4-FFF2-40B4-BE49-F238E27FC236}">
                  <a16:creationId xmlns:a16="http://schemas.microsoft.com/office/drawing/2014/main" id="{B20F5ADD-A405-D989-9387-AADD82BC8F33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highlight>
                  <a:srgbClr val="FFFF00"/>
                </a:highlight>
                <a:latin typeface="Calibri" panose="020F0502020204030204"/>
                <a:sym typeface="Arial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BEA82C0-3F7B-3333-2A8D-30878E67376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  <a:p>
              <a:pPr algn="ctr" defTabSz="457189">
                <a:defRPr/>
              </a:pPr>
              <a:endParaRPr lang="fr-FR" sz="4800" i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  <a:p>
              <a:pPr algn="ctr" defTabSz="457189">
                <a:defRPr/>
              </a:pPr>
              <a:r>
                <a:rPr lang="fr-FR" sz="4800" i="1" dirty="0">
                  <a:solidFill>
                    <a:prstClr val="black"/>
                  </a:solidFill>
                  <a:latin typeface="Calibri" panose="020F0502020204030204"/>
                  <a:sym typeface="Arial"/>
                </a:rPr>
                <a:t>A la prochaine séance!</a:t>
              </a:r>
            </a:p>
          </p:txBody>
        </p:sp>
      </p:grpSp>
      <p:pic>
        <p:nvPicPr>
          <p:cNvPr id="10" name="Google Shape;1141;p76">
            <a:extLst>
              <a:ext uri="{FF2B5EF4-FFF2-40B4-BE49-F238E27FC236}">
                <a16:creationId xmlns:a16="http://schemas.microsoft.com/office/drawing/2014/main" id="{96147D0A-81E0-605E-F42E-4DA1FB76A61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632837" y="1903731"/>
            <a:ext cx="2783680" cy="278368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065452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40000"/>
                <a:lumOff val="6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6">
                <a:lumMod val="60000"/>
                <a:lumOff val="4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3" cy="936371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defTabSz="457189">
                <a:defRPr/>
              </a:pPr>
              <a:endParaRPr lang="fr-FR" sz="1200" dirty="0"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 defTabSz="457189">
                <a:defRPr/>
              </a:pPr>
              <a:r>
                <a:rPr lang="fr-FR" sz="3600" b="1" dirty="0">
                  <a:solidFill>
                    <a:prstClr val="black"/>
                  </a:solidFill>
                  <a:latin typeface="Calibri" panose="020F0502020204030204"/>
                  <a:sym typeface="Arial"/>
                </a:rPr>
                <a:t>10 min</a:t>
              </a: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216DB805-9B4D-221E-8260-A0953AB732CE}"/>
              </a:ext>
            </a:extLst>
          </p:cNvPr>
          <p:cNvSpPr txBox="1"/>
          <p:nvPr/>
        </p:nvSpPr>
        <p:spPr>
          <a:xfrm>
            <a:off x="3001618" y="3570099"/>
            <a:ext cx="700708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8" name="Picture 18">
            <a:extLst>
              <a:ext uri="{FF2B5EF4-FFF2-40B4-BE49-F238E27FC236}">
                <a16:creationId xmlns:a16="http://schemas.microsoft.com/office/drawing/2014/main" id="{7EFAB845-52AB-3ED4-2B7F-4B4D2C5531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37871"/>
            <a:ext cx="2096135" cy="2158333"/>
          </a:xfrm>
          <a:prstGeom prst="rect">
            <a:avLst/>
          </a:prstGeom>
        </p:spPr>
      </p:pic>
      <p:pic>
        <p:nvPicPr>
          <p:cNvPr id="6" name="Google Shape;1333;p128">
            <a:extLst>
              <a:ext uri="{FF2B5EF4-FFF2-40B4-BE49-F238E27FC236}">
                <a16:creationId xmlns:a16="http://schemas.microsoft.com/office/drawing/2014/main" id="{74465CA4-4DC2-3583-5485-5DAF3EFA2EA5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7957522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839893" y="216324"/>
            <a:ext cx="10160000" cy="472016"/>
          </a:xfrm>
        </p:spPr>
        <p:txBody>
          <a:bodyPr>
            <a:normAutofit/>
          </a:bodyPr>
          <a:lstStyle/>
          <a:p>
            <a:r>
              <a:rPr lang="fr-MA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  <a:ea typeface="+mn-ea"/>
                <a:cs typeface="+mn-cs"/>
              </a:rPr>
              <a:t>Bonjour! Prêts pour démarrer notre séance? Allons-y!</a:t>
            </a:r>
          </a:p>
        </p:txBody>
      </p:sp>
      <p:pic>
        <p:nvPicPr>
          <p:cNvPr id="4" name="Google Shape;5926;p4" descr="Une fusée Soyouz décolle vers l'ISS avec un Russe et un Américain à bord, fusée  qui décolle - heartfeltfuneralcompany.co.uk"/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753501" y="1707546"/>
            <a:ext cx="4066495" cy="4029613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0722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4454EC-2CE3-1357-5095-140FD9795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 descr="Une image contenant dessin humoristique, mammifère, illustration, clipart&#10;&#10;Le contenu généré par l’IA peut être incorrect.">
            <a:extLst>
              <a:ext uri="{FF2B5EF4-FFF2-40B4-BE49-F238E27FC236}">
                <a16:creationId xmlns:a16="http://schemas.microsoft.com/office/drawing/2014/main" id="{D6702358-9197-D420-08AB-2447C9D301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073" y="1549840"/>
            <a:ext cx="4550664" cy="4550664"/>
          </a:xfrm>
          <a:prstGeom prst="rect">
            <a:avLst/>
          </a:prstGeom>
        </p:spPr>
      </p:pic>
      <p:grpSp>
        <p:nvGrpSpPr>
          <p:cNvPr id="2" name="Group 14">
            <a:extLst>
              <a:ext uri="{FF2B5EF4-FFF2-40B4-BE49-F238E27FC236}">
                <a16:creationId xmlns:a16="http://schemas.microsoft.com/office/drawing/2014/main" id="{8A179FF6-4A54-96FF-4D53-2176FE6B22CA}"/>
              </a:ext>
            </a:extLst>
          </p:cNvPr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0A013A3-439A-014B-2F1A-62A417BDD4CD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9D9911DC-5F51-D2A4-A7F2-E7E4F430C48C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9D8A3"/>
            </a:solidFill>
            <a:ln cap="flat">
              <a:solidFill>
                <a:srgbClr val="FFC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F1A9CF8A-906F-FD5F-7F05-FF26FDB7B86D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FC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" name="Rectangle 20">
            <a:extLst>
              <a:ext uri="{FF2B5EF4-FFF2-40B4-BE49-F238E27FC236}">
                <a16:creationId xmlns:a16="http://schemas.microsoft.com/office/drawing/2014/main" id="{3E8B9DFE-C1D5-466B-C3E2-AF03D00FA345}"/>
              </a:ext>
            </a:extLst>
          </p:cNvPr>
          <p:cNvSpPr/>
          <p:nvPr/>
        </p:nvSpPr>
        <p:spPr>
          <a:xfrm>
            <a:off x="5141617" y="4829489"/>
            <a:ext cx="5527345" cy="77087"/>
          </a:xfrm>
          <a:prstGeom prst="rect">
            <a:avLst/>
          </a:prstGeom>
          <a:solidFill>
            <a:srgbClr val="FFC000"/>
          </a:solidFill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0833B19B-8578-F3F2-13EA-430A8483D030}"/>
              </a:ext>
            </a:extLst>
          </p:cNvPr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FC000"/>
          </a:solidFill>
          <a:ln w="25402"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Rectangle 23">
            <a:extLst>
              <a:ext uri="{FF2B5EF4-FFF2-40B4-BE49-F238E27FC236}">
                <a16:creationId xmlns:a16="http://schemas.microsoft.com/office/drawing/2014/main" id="{22CB1207-14C1-4C8E-8D55-4EDADCED4BF9}"/>
              </a:ext>
            </a:extLst>
          </p:cNvPr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noFill/>
          <a:ln cap="flat">
            <a:solidFill>
              <a:srgbClr val="FFC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5DC68E45-64B1-A52C-0540-DE47FC2E4C9F}"/>
              </a:ext>
            </a:extLst>
          </p:cNvPr>
          <p:cNvSpPr txBox="1"/>
          <p:nvPr/>
        </p:nvSpPr>
        <p:spPr>
          <a:xfrm>
            <a:off x="4995540" y="2673553"/>
            <a:ext cx="5869201" cy="86587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Le rituel</a:t>
            </a:r>
          </a:p>
        </p:txBody>
      </p:sp>
    </p:spTree>
    <p:extLst>
      <p:ext uri="{BB962C8B-B14F-4D97-AF65-F5344CB8AC3E}">
        <p14:creationId xmlns:p14="http://schemas.microsoft.com/office/powerpoint/2010/main" val="30037563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Thèm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18978</TotalTime>
  <Words>3174</Words>
  <Application>Microsoft Office PowerPoint</Application>
  <PresentationFormat>Grand écran</PresentationFormat>
  <Paragraphs>571</Paragraphs>
  <Slides>63</Slides>
  <Notes>7</Notes>
  <HiddenSlides>3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63</vt:i4>
      </vt:variant>
    </vt:vector>
  </HeadingPairs>
  <TitlesOfParts>
    <vt:vector size="77" baseType="lpstr">
      <vt:lpstr>Aptos</vt:lpstr>
      <vt:lpstr>Arial</vt:lpstr>
      <vt:lpstr>Calibri</vt:lpstr>
      <vt:lpstr>Calibri Light</vt:lpstr>
      <vt:lpstr>Cambria Math</vt:lpstr>
      <vt:lpstr>Dosis</vt:lpstr>
      <vt:lpstr>Freestyle Script</vt:lpstr>
      <vt:lpstr>Poppins ExtraBold</vt:lpstr>
      <vt:lpstr>Office Theme</vt:lpstr>
      <vt:lpstr>Custom Design</vt:lpstr>
      <vt:lpstr>1_Custom Design</vt:lpstr>
      <vt:lpstr>3_Thème Office</vt:lpstr>
      <vt:lpstr>Thème Office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Voici le lexique important de cette leçon. Retenez-le!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salim elmokhtar</cp:lastModifiedBy>
  <cp:revision>1964</cp:revision>
  <cp:lastPrinted>2024-10-05T19:15:58Z</cp:lastPrinted>
  <dcterms:created xsi:type="dcterms:W3CDTF">2024-05-28T10:13:44Z</dcterms:created>
  <dcterms:modified xsi:type="dcterms:W3CDTF">2025-12-19T21:56:49Z</dcterms:modified>
</cp:coreProperties>
</file>