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</p:sldIdLst>
  <p:sldSz cy="6858000" cx="12192000"/>
  <p:notesSz cx="6858000" cy="9144000"/>
  <p:embeddedFontLst>
    <p:embeddedFont>
      <p:font typeface="Dosis"/>
      <p:regular r:id="rId76"/>
      <p:bold r:id="rId77"/>
    </p:embeddedFont>
    <p:embeddedFont>
      <p:font typeface="Poppins ExtraBold"/>
      <p:bold r:id="rId78"/>
      <p:boldItalic r:id="rId7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0" roundtripDataSignature="AMtx7mg2c5VzgUT+LXQnAQGmhMgMh0Y4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80" Type="http://customschemas.google.com/relationships/presentationmetadata" Target="metadata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31" Type="http://schemas.openxmlformats.org/officeDocument/2006/relationships/slide" Target="slides/slide25.xml"/><Relationship Id="rId75" Type="http://schemas.openxmlformats.org/officeDocument/2006/relationships/slide" Target="slides/slide69.xml"/><Relationship Id="rId30" Type="http://schemas.openxmlformats.org/officeDocument/2006/relationships/slide" Target="slides/slide24.xml"/><Relationship Id="rId74" Type="http://schemas.openxmlformats.org/officeDocument/2006/relationships/slide" Target="slides/slide68.xml"/><Relationship Id="rId33" Type="http://schemas.openxmlformats.org/officeDocument/2006/relationships/slide" Target="slides/slide27.xml"/><Relationship Id="rId77" Type="http://schemas.openxmlformats.org/officeDocument/2006/relationships/font" Target="fonts/Dosis-bold.fntdata"/><Relationship Id="rId32" Type="http://schemas.openxmlformats.org/officeDocument/2006/relationships/slide" Target="slides/slide26.xml"/><Relationship Id="rId76" Type="http://schemas.openxmlformats.org/officeDocument/2006/relationships/font" Target="fonts/Dosis-regular.fntdata"/><Relationship Id="rId35" Type="http://schemas.openxmlformats.org/officeDocument/2006/relationships/slide" Target="slides/slide29.xml"/><Relationship Id="rId79" Type="http://schemas.openxmlformats.org/officeDocument/2006/relationships/font" Target="fonts/PoppinsExtraBold-boldItalic.fntdata"/><Relationship Id="rId34" Type="http://schemas.openxmlformats.org/officeDocument/2006/relationships/slide" Target="slides/slide28.xml"/><Relationship Id="rId78" Type="http://schemas.openxmlformats.org/officeDocument/2006/relationships/font" Target="fonts/PoppinsExtraBold-bold.fntdata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slide" Target="slides/slide60.xml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slide" Target="slides/slide62.xml"/><Relationship Id="rId23" Type="http://schemas.openxmlformats.org/officeDocument/2006/relationships/slide" Target="slides/slide17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slide" Target="slides/slide6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6" name="Google Shape;596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2" name="Google Shape;642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4" name="Google Shape;654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" name="Google Shape;665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" name="Google Shape;676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p4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4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8" name="Google Shape;698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" name="Google Shape;709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0" name="Google Shape;720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1" name="Google Shape;731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5" name="Google Shape;745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9" name="Google Shape;759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6" name="Google Shape;786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0" name="Google Shape;820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6" name="Google Shape;846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5" name="Google Shape;865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9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1" name="Google Shape;891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3" name="Google Shape;903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4" name="Google Shape;914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4" name="Google Shape;924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2" name="Google Shape;942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0" name="Google Shape;960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7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9" name="Google Shape;979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8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0" name="Google Shape;990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1" name="Google Shape;1001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0" name="Google Shape;1010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4" name="Google Shape;284;p6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6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4" name="Google Shape;1024;p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7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9" name="Google Shape;1039;p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0" name="Google Shape;1050;p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9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p6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1" name="Google Shape;1061;p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6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8" name="Google Shape;1078;p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8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0" name="Google Shape;1090;p6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1" name="Google Shape;1091;p6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6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0" name="Google Shape;1120;p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8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p6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0" name="Google Shape;1130;p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8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p6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0" name="Google Shape;1140;p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8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6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0" name="Google Shape;1150;p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7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7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8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8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8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8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8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8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8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8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8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8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8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8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3" name="Google Shape;93;p8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" name="Google Shape;94;p8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5" name="Google Shape;95;p8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" name="Google Shape;96;p8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8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8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8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8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8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8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4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8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8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8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09" name="Google Shape;109;p84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84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84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84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8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8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17" name="Google Shape;117;p8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8" name="Google Shape;118;p8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8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8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rgbClr val="002060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8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3" name="Google Shape;123;p8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4" name="Google Shape;124;p8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5" name="Google Shape;125;p8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6" name="Google Shape;126;p8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8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9" name="Google Shape;129;p8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0" name="Google Shape;130;p8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1" name="Google Shape;131;p8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2" name="Google Shape;132;p8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oogle Shape;134;p8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5" name="Google Shape;135;p8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6" name="Google Shape;136;p8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7" name="Google Shape;137;p8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8" name="Google Shape;138;p8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002060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oogle Shape;140;p8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1" name="Google Shape;141;p8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2" name="Google Shape;142;p8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3" name="Google Shape;143;p8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4" name="Google Shape;144;p8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2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2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72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72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72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72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72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72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72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72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72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2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72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002060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9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7" name="Google Shape;147;p9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8" name="Google Shape;148;p9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9" name="Google Shape;149;p9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0" name="Google Shape;150;p9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002060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oogle Shape;152;p9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3" name="Google Shape;153;p9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4" name="Google Shape;154;p9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5" name="Google Shape;155;p9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6" name="Google Shape;156;p9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002060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oogle Shape;34;p7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5" name="Google Shape;35;p7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" name="Google Shape;36;p7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" name="Google Shape;37;p7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8" name="Google Shape;38;p7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rgbClr val="0070C0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7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1" name="Google Shape;41;p7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2" name="Google Shape;42;p7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3" name="Google Shape;43;p7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4" name="Google Shape;44;p7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002060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oogle Shape;46;p7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7" name="Google Shape;47;p7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" name="Google Shape;48;p7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9" name="Google Shape;49;p7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0" name="Google Shape;50;p7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oogle Shape;52;p7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3" name="Google Shape;53;p7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" name="Google Shape;54;p7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5" name="Google Shape;55;p7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6" name="Google Shape;56;p7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002060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7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9" name="Google Shape;59;p7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" name="Google Shape;60;p7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" name="Google Shape;61;p7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2" name="Google Shape;62;p7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Title Slide">
  <p:cSld name="12_Title Slide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78"/>
          <p:cNvGrpSpPr/>
          <p:nvPr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65" name="Google Shape;65;p7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6" name="Google Shape;66;p78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7" name="Google Shape;67;p78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8" name="Google Shape;68;p78"/>
          <p:cNvSpPr/>
          <p:nvPr/>
        </p:nvSpPr>
        <p:spPr>
          <a:xfrm flipH="1" rot="10800000">
            <a:off x="586408" y="297925"/>
            <a:ext cx="366091" cy="22470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9" name="Google Shape;69;p78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  <a:defRPr b="1" sz="20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78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  <a:defRPr i="1" sz="140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7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7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74" name="Google Shape;74;p7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7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7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theme" Target="../theme/theme3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7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7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7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7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7FBF4"/>
            </a:gs>
            <a:gs pos="74000">
              <a:srgbClr val="BDDCA8"/>
            </a:gs>
            <a:gs pos="83000">
              <a:srgbClr val="BDDCA8"/>
            </a:gs>
            <a:gs pos="100000">
              <a:srgbClr val="D3E7C5"/>
            </a:gs>
          </a:gsLst>
          <a:lin ang="5400000" scaled="0"/>
        </a:gra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/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EFBF1"/>
            </a:gs>
            <a:gs pos="74000">
              <a:srgbClr val="FFE28B"/>
            </a:gs>
            <a:gs pos="83000">
              <a:srgbClr val="FFE28B"/>
            </a:gs>
            <a:gs pos="100000">
              <a:srgbClr val="FEEBB2"/>
            </a:gs>
          </a:gsLst>
          <a:lin ang="5400000" scaled="0"/>
        </a:gra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/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2.png"/><Relationship Id="rId5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gif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1.png"/><Relationship Id="rId4" Type="http://schemas.openxmlformats.org/officeDocument/2006/relationships/image" Target="../media/image2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Relationship Id="rId4" Type="http://schemas.openxmlformats.org/officeDocument/2006/relationships/image" Target="../media/image3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1.png"/><Relationship Id="rId4" Type="http://schemas.openxmlformats.org/officeDocument/2006/relationships/image" Target="../media/image2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gif"/><Relationship Id="rId4" Type="http://schemas.openxmlformats.org/officeDocument/2006/relationships/image" Target="../media/image3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5.png"/><Relationship Id="rId4" Type="http://schemas.openxmlformats.org/officeDocument/2006/relationships/image" Target="../media/image28.png"/><Relationship Id="rId5" Type="http://schemas.openxmlformats.org/officeDocument/2006/relationships/image" Target="../media/image36.png"/><Relationship Id="rId6" Type="http://schemas.openxmlformats.org/officeDocument/2006/relationships/image" Target="../media/image29.png"/><Relationship Id="rId7" Type="http://schemas.openxmlformats.org/officeDocument/2006/relationships/image" Target="../media/image73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22.png"/><Relationship Id="rId1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25.png"/><Relationship Id="rId9" Type="http://schemas.openxmlformats.org/officeDocument/2006/relationships/image" Target="../media/image19.png"/><Relationship Id="rId5" Type="http://schemas.openxmlformats.org/officeDocument/2006/relationships/image" Target="../media/image23.png"/><Relationship Id="rId6" Type="http://schemas.openxmlformats.org/officeDocument/2006/relationships/image" Target="../media/image1.jpg"/><Relationship Id="rId7" Type="http://schemas.openxmlformats.org/officeDocument/2006/relationships/image" Target="../media/image5.jpg"/><Relationship Id="rId8" Type="http://schemas.openxmlformats.org/officeDocument/2006/relationships/image" Target="../media/image2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5.png"/><Relationship Id="rId4" Type="http://schemas.openxmlformats.org/officeDocument/2006/relationships/image" Target="../media/image3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gif"/><Relationship Id="rId4" Type="http://schemas.openxmlformats.org/officeDocument/2006/relationships/image" Target="../media/image43.png"/><Relationship Id="rId5" Type="http://schemas.openxmlformats.org/officeDocument/2006/relationships/image" Target="../media/image35.png"/><Relationship Id="rId6" Type="http://schemas.openxmlformats.org/officeDocument/2006/relationships/image" Target="../media/image8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5.png"/><Relationship Id="rId4" Type="http://schemas.openxmlformats.org/officeDocument/2006/relationships/image" Target="../media/image5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5.png"/><Relationship Id="rId4" Type="http://schemas.openxmlformats.org/officeDocument/2006/relationships/image" Target="../media/image5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5.png"/><Relationship Id="rId4" Type="http://schemas.openxmlformats.org/officeDocument/2006/relationships/image" Target="../media/image56.png"/><Relationship Id="rId5" Type="http://schemas.openxmlformats.org/officeDocument/2006/relationships/image" Target="../media/image5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5.png"/><Relationship Id="rId4" Type="http://schemas.openxmlformats.org/officeDocument/2006/relationships/image" Target="../media/image50.png"/><Relationship Id="rId5" Type="http://schemas.openxmlformats.org/officeDocument/2006/relationships/image" Target="../media/image3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5.png"/><Relationship Id="rId4" Type="http://schemas.openxmlformats.org/officeDocument/2006/relationships/image" Target="../media/image50.png"/><Relationship Id="rId5" Type="http://schemas.openxmlformats.org/officeDocument/2006/relationships/image" Target="../media/image66.png"/><Relationship Id="rId6" Type="http://schemas.openxmlformats.org/officeDocument/2006/relationships/image" Target="../media/image3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5.png"/><Relationship Id="rId4" Type="http://schemas.openxmlformats.org/officeDocument/2006/relationships/image" Target="../media/image60.png"/><Relationship Id="rId5" Type="http://schemas.openxmlformats.org/officeDocument/2006/relationships/image" Target="../media/image66.png"/><Relationship Id="rId6" Type="http://schemas.openxmlformats.org/officeDocument/2006/relationships/image" Target="../media/image4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5.png"/><Relationship Id="rId4" Type="http://schemas.openxmlformats.org/officeDocument/2006/relationships/image" Target="../media/image42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5.png"/><Relationship Id="rId4" Type="http://schemas.openxmlformats.org/officeDocument/2006/relationships/image" Target="../media/image42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5.png"/><Relationship Id="rId4" Type="http://schemas.openxmlformats.org/officeDocument/2006/relationships/image" Target="../media/image42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5.png"/><Relationship Id="rId4" Type="http://schemas.openxmlformats.org/officeDocument/2006/relationships/image" Target="../media/image42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5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6.gif"/><Relationship Id="rId4" Type="http://schemas.openxmlformats.org/officeDocument/2006/relationships/image" Target="../media/image55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7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5.png"/><Relationship Id="rId4" Type="http://schemas.openxmlformats.org/officeDocument/2006/relationships/image" Target="../media/image31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Relationship Id="rId4" Type="http://schemas.openxmlformats.org/officeDocument/2006/relationships/image" Target="../media/image6.gif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1.png"/><Relationship Id="rId4" Type="http://schemas.openxmlformats.org/officeDocument/2006/relationships/image" Target="../media/image25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7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1.png"/><Relationship Id="rId4" Type="http://schemas.openxmlformats.org/officeDocument/2006/relationships/image" Target="../media/image25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7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5.png"/><Relationship Id="rId4" Type="http://schemas.openxmlformats.org/officeDocument/2006/relationships/image" Target="../media/image31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5.png"/><Relationship Id="rId4" Type="http://schemas.openxmlformats.org/officeDocument/2006/relationships/image" Target="../media/image50.png"/><Relationship Id="rId5" Type="http://schemas.openxmlformats.org/officeDocument/2006/relationships/image" Target="../media/image47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25.png"/><Relationship Id="rId4" Type="http://schemas.openxmlformats.org/officeDocument/2006/relationships/image" Target="../media/image53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60.png"/><Relationship Id="rId4" Type="http://schemas.openxmlformats.org/officeDocument/2006/relationships/image" Target="../media/image47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5.png"/><Relationship Id="rId4" Type="http://schemas.openxmlformats.org/officeDocument/2006/relationships/image" Target="../media/image53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7.png"/><Relationship Id="rId4" Type="http://schemas.openxmlformats.org/officeDocument/2006/relationships/image" Target="../media/image4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Relationship Id="rId4" Type="http://schemas.openxmlformats.org/officeDocument/2006/relationships/image" Target="../media/image9.png"/><Relationship Id="rId5" Type="http://schemas.openxmlformats.org/officeDocument/2006/relationships/image" Target="../media/image11.png"/><Relationship Id="rId6" Type="http://schemas.openxmlformats.org/officeDocument/2006/relationships/image" Target="../media/image45.jpg"/><Relationship Id="rId7" Type="http://schemas.openxmlformats.org/officeDocument/2006/relationships/image" Target="../media/image34.png"/><Relationship Id="rId8" Type="http://schemas.openxmlformats.org/officeDocument/2006/relationships/image" Target="../media/image24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25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6.gif"/><Relationship Id="rId4" Type="http://schemas.openxmlformats.org/officeDocument/2006/relationships/image" Target="../media/image40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40.png"/><Relationship Id="rId4" Type="http://schemas.openxmlformats.org/officeDocument/2006/relationships/image" Target="../media/image70.png"/><Relationship Id="rId5" Type="http://schemas.openxmlformats.org/officeDocument/2006/relationships/image" Target="../media/image58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40.png"/><Relationship Id="rId4" Type="http://schemas.openxmlformats.org/officeDocument/2006/relationships/image" Target="../media/image70.png"/><Relationship Id="rId5" Type="http://schemas.openxmlformats.org/officeDocument/2006/relationships/image" Target="../media/image80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40.png"/><Relationship Id="rId4" Type="http://schemas.openxmlformats.org/officeDocument/2006/relationships/image" Target="../media/image70.png"/><Relationship Id="rId5" Type="http://schemas.openxmlformats.org/officeDocument/2006/relationships/image" Target="../media/image59.png"/><Relationship Id="rId6" Type="http://schemas.openxmlformats.org/officeDocument/2006/relationships/image" Target="../media/image57.png"/><Relationship Id="rId7" Type="http://schemas.openxmlformats.org/officeDocument/2006/relationships/image" Target="../media/image77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40.png"/><Relationship Id="rId4" Type="http://schemas.openxmlformats.org/officeDocument/2006/relationships/image" Target="../media/image70.png"/><Relationship Id="rId5" Type="http://schemas.openxmlformats.org/officeDocument/2006/relationships/image" Target="../media/image59.png"/><Relationship Id="rId6" Type="http://schemas.openxmlformats.org/officeDocument/2006/relationships/image" Target="../media/image75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6.gif"/><Relationship Id="rId4" Type="http://schemas.openxmlformats.org/officeDocument/2006/relationships/image" Target="../media/image19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.jpg"/><Relationship Id="rId4" Type="http://schemas.openxmlformats.org/officeDocument/2006/relationships/image" Target="../media/image5.jpg"/><Relationship Id="rId5" Type="http://schemas.openxmlformats.org/officeDocument/2006/relationships/image" Target="../media/image65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63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.jpg"/><Relationship Id="rId4" Type="http://schemas.openxmlformats.org/officeDocument/2006/relationships/image" Target="../media/image5.jpg"/><Relationship Id="rId5" Type="http://schemas.openxmlformats.org/officeDocument/2006/relationships/image" Target="../media/image7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.jpg"/><Relationship Id="rId4" Type="http://schemas.openxmlformats.org/officeDocument/2006/relationships/image" Target="../media/image5.jpg"/><Relationship Id="rId5" Type="http://schemas.openxmlformats.org/officeDocument/2006/relationships/image" Target="../media/image67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6.gif"/><Relationship Id="rId4" Type="http://schemas.openxmlformats.org/officeDocument/2006/relationships/image" Target="../media/image74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25.png"/><Relationship Id="rId4" Type="http://schemas.openxmlformats.org/officeDocument/2006/relationships/image" Target="../media/image32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25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25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72.png"/><Relationship Id="rId4" Type="http://schemas.openxmlformats.org/officeDocument/2006/relationships/image" Target="../media/image25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25.png"/><Relationship Id="rId4" Type="http://schemas.openxmlformats.org/officeDocument/2006/relationships/image" Target="../media/image79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25.png"/><Relationship Id="rId4" Type="http://schemas.openxmlformats.org/officeDocument/2006/relationships/image" Target="../media/image69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25.png"/><Relationship Id="rId4" Type="http://schemas.openxmlformats.org/officeDocument/2006/relationships/image" Target="../media/image78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7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gif"/><Relationship Id="rId4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"/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7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"/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333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6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5" name="Google Shape;16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"/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"/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>
            <a:noFill/>
          </a:ln>
        </p:spPr>
        <p:txBody>
          <a:bodyPr anchorCtr="1" anchor="t" bIns="45675" lIns="91425" spcFirstLastPara="1" rIns="91425" wrap="square" tIns="456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2AC</a:t>
            </a:r>
            <a:endParaRPr/>
          </a:p>
        </p:txBody>
      </p:sp>
      <p:sp>
        <p:nvSpPr>
          <p:cNvPr id="168" name="Google Shape;168;p1"/>
          <p:cNvSpPr/>
          <p:nvPr/>
        </p:nvSpPr>
        <p:spPr>
          <a:xfrm>
            <a:off x="313508" y="2901684"/>
            <a:ext cx="4226283" cy="5096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2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 1</a:t>
            </a:r>
            <a:endParaRPr b="1" i="1" sz="32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9" name="Google Shape;169;p1"/>
          <p:cNvGrpSpPr/>
          <p:nvPr/>
        </p:nvGrpSpPr>
        <p:grpSpPr>
          <a:xfrm>
            <a:off x="304312" y="5304657"/>
            <a:ext cx="5990003" cy="696796"/>
            <a:chOff x="304312" y="5304657"/>
            <a:chExt cx="5990003" cy="696796"/>
          </a:xfrm>
        </p:grpSpPr>
        <p:sp>
          <p:nvSpPr>
            <p:cNvPr id="170" name="Google Shape;170;p1"/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6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1"/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الصفحة الرئيسية" id="172" name="Google Shape;17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"/>
          <p:cNvSpPr txBox="1"/>
          <p:nvPr/>
        </p:nvSpPr>
        <p:spPr>
          <a:xfrm>
            <a:off x="1850355" y="5437575"/>
            <a:ext cx="358777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Tâche 3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"/>
          <p:cNvSpPr txBox="1"/>
          <p:nvPr/>
        </p:nvSpPr>
        <p:spPr>
          <a:xfrm>
            <a:off x="387469" y="5398814"/>
            <a:ext cx="2115731" cy="3951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Tâches </a:t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5" name="Google Shape;175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92326" y="3453664"/>
            <a:ext cx="3524244" cy="2609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"/>
          <p:cNvSpPr/>
          <p:nvPr/>
        </p:nvSpPr>
        <p:spPr>
          <a:xfrm>
            <a:off x="334792" y="4515753"/>
            <a:ext cx="6631726" cy="696796"/>
          </a:xfrm>
          <a:prstGeom prst="rect">
            <a:avLst/>
          </a:prstGeom>
          <a:solidFill>
            <a:srgbClr val="54AFE9"/>
          </a:solidFill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Chapitre 1</a:t>
            </a:r>
            <a:endParaRPr/>
          </a:p>
        </p:txBody>
      </p:sp>
      <p:sp>
        <p:nvSpPr>
          <p:cNvPr id="177" name="Google Shape;177;p1"/>
          <p:cNvSpPr/>
          <p:nvPr/>
        </p:nvSpPr>
        <p:spPr>
          <a:xfrm>
            <a:off x="2018832" y="4576149"/>
            <a:ext cx="4286785" cy="57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"/>
          <p:cNvSpPr txBox="1"/>
          <p:nvPr/>
        </p:nvSpPr>
        <p:spPr>
          <a:xfrm>
            <a:off x="2152651" y="4675921"/>
            <a:ext cx="474274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Les molécules 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"/>
          <p:cNvSpPr/>
          <p:nvPr/>
        </p:nvSpPr>
        <p:spPr>
          <a:xfrm>
            <a:off x="349418" y="3609249"/>
            <a:ext cx="6803222" cy="696796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Thème 1</a:t>
            </a:r>
            <a:endParaRPr/>
          </a:p>
        </p:txBody>
      </p:sp>
      <p:sp>
        <p:nvSpPr>
          <p:cNvPr id="180" name="Google Shape;180;p1"/>
          <p:cNvSpPr/>
          <p:nvPr/>
        </p:nvSpPr>
        <p:spPr>
          <a:xfrm>
            <a:off x="2033458" y="3669645"/>
            <a:ext cx="4286785" cy="576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"/>
          <p:cNvSpPr txBox="1"/>
          <p:nvPr/>
        </p:nvSpPr>
        <p:spPr>
          <a:xfrm>
            <a:off x="2100837" y="3757548"/>
            <a:ext cx="496504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Matière: structure et transformations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7E4F6"/>
            </a:gs>
            <a:gs pos="74000">
              <a:srgbClr val="3C2030">
                <a:alpha val="43921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0"/>
        </a:gradFill>
      </p:bgPr>
    </p:bg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oogle Shape;327;p10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28" name="Google Shape;328;p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5FADE4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10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Réactivation des prérequis</a:t>
              </a:r>
              <a:endParaRPr/>
            </a:p>
          </p:txBody>
        </p:sp>
      </p:grpSp>
      <p:grpSp>
        <p:nvGrpSpPr>
          <p:cNvPr id="330" name="Google Shape;330;p10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331" name="Google Shape;331;p10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10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 min</a:t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1"/>
          <p:cNvSpPr txBox="1"/>
          <p:nvPr/>
        </p:nvSpPr>
        <p:spPr>
          <a:xfrm>
            <a:off x="517144" y="634092"/>
            <a:ext cx="773303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donne 20s aux élèves pour réfléchir, puis invite deux ou trois d'entre eux à répondre.</a:t>
            </a:r>
            <a:endParaRPr/>
          </a:p>
        </p:txBody>
      </p:sp>
      <p:sp>
        <p:nvSpPr>
          <p:cNvPr id="338" name="Google Shape;338;p11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Pour commencer, on fait un petit rappel sur les notions de molécule, atome , corps pur et mélange.</a:t>
            </a:r>
            <a:endParaRPr/>
          </a:p>
        </p:txBody>
      </p:sp>
      <p:pic>
        <p:nvPicPr>
          <p:cNvPr descr="Lever la main - Icônes mains et gestes gratuites" id="339" name="Google Shape;33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7082" y="880298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1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Lever la main - Icônes mains et gestes gratuites" id="341" name="Google Shape;341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88449" y="2537717"/>
            <a:ext cx="1654140" cy="1684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2"/>
          <p:cNvSpPr txBox="1"/>
          <p:nvPr/>
        </p:nvSpPr>
        <p:spPr>
          <a:xfrm>
            <a:off x="537497" y="542540"/>
            <a:ext cx="773303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répondre. </a:t>
            </a:r>
            <a:endParaRPr/>
          </a:p>
        </p:txBody>
      </p:sp>
      <p:sp>
        <p:nvSpPr>
          <p:cNvPr id="347" name="Google Shape;347;p12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Répondez par vrai ou faux. </a:t>
            </a:r>
            <a:endParaRPr/>
          </a:p>
        </p:txBody>
      </p:sp>
      <p:sp>
        <p:nvSpPr>
          <p:cNvPr id="348" name="Google Shape;348;p12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49" name="Google Shape;349;p12"/>
          <p:cNvSpPr/>
          <p:nvPr/>
        </p:nvSpPr>
        <p:spPr>
          <a:xfrm>
            <a:off x="2258788" y="3935376"/>
            <a:ext cx="2537678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/>
          </a:p>
        </p:txBody>
      </p:sp>
      <p:sp>
        <p:nvSpPr>
          <p:cNvPr id="350" name="Google Shape;350;p12"/>
          <p:cNvSpPr/>
          <p:nvPr/>
        </p:nvSpPr>
        <p:spPr>
          <a:xfrm>
            <a:off x="6660535" y="3935376"/>
            <a:ext cx="2537677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pic>
        <p:nvPicPr>
          <p:cNvPr descr="Lever la main - Icônes mains et gestes gratuites" id="351" name="Google Shape;35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4559" y="1076111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12"/>
          <p:cNvSpPr/>
          <p:nvPr/>
        </p:nvSpPr>
        <p:spPr>
          <a:xfrm>
            <a:off x="2045486" y="2159924"/>
            <a:ext cx="7464273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molécule est constituée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d’un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seul type d’atomes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3"/>
          <p:cNvSpPr txBox="1"/>
          <p:nvPr/>
        </p:nvSpPr>
        <p:spPr>
          <a:xfrm>
            <a:off x="479764" y="563223"/>
            <a:ext cx="10384881" cy="3160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peut utiliser la boîte à modèles moléculaires pour présenter quelques molécules déjà étudiées.</a:t>
            </a:r>
            <a:endParaRPr/>
          </a:p>
        </p:txBody>
      </p:sp>
      <p:sp>
        <p:nvSpPr>
          <p:cNvPr id="358" name="Google Shape;358;p13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Une molécule peut être constituée de plusieurs type d’atomes.</a:t>
            </a:r>
            <a:endParaRPr/>
          </a:p>
        </p:txBody>
      </p:sp>
      <p:sp>
        <p:nvSpPr>
          <p:cNvPr id="359" name="Google Shape;359;p13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60" name="Google Shape;360;p13"/>
          <p:cNvSpPr/>
          <p:nvPr/>
        </p:nvSpPr>
        <p:spPr>
          <a:xfrm>
            <a:off x="2258788" y="3935376"/>
            <a:ext cx="2537678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   </a:t>
            </a:r>
            <a:endParaRPr/>
          </a:p>
        </p:txBody>
      </p:sp>
      <p:sp>
        <p:nvSpPr>
          <p:cNvPr id="361" name="Google Shape;361;p13"/>
          <p:cNvSpPr/>
          <p:nvPr/>
        </p:nvSpPr>
        <p:spPr>
          <a:xfrm>
            <a:off x="6660535" y="3935376"/>
            <a:ext cx="2537677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pic>
        <p:nvPicPr>
          <p:cNvPr descr="Coche avec un remplissage uni" id="362" name="Google Shape;36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50966" y="4367376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13"/>
          <p:cNvSpPr/>
          <p:nvPr/>
        </p:nvSpPr>
        <p:spPr>
          <a:xfrm>
            <a:off x="2045486" y="2159924"/>
            <a:ext cx="7464273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molécule est constituée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d’un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seul type d’atomes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4"/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répondre. </a:t>
            </a:r>
            <a:endParaRPr/>
          </a:p>
        </p:txBody>
      </p:sp>
      <p:sp>
        <p:nvSpPr>
          <p:cNvPr id="370" name="Google Shape;370;p14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Répondez par vrai ou faux. </a:t>
            </a:r>
            <a:endParaRPr/>
          </a:p>
        </p:txBody>
      </p:sp>
      <p:sp>
        <p:nvSpPr>
          <p:cNvPr id="371" name="Google Shape;371;p14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372" name="Google Shape;37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14"/>
          <p:cNvSpPr/>
          <p:nvPr/>
        </p:nvSpPr>
        <p:spPr>
          <a:xfrm>
            <a:off x="2258788" y="3935376"/>
            <a:ext cx="2537678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/>
          </a:p>
        </p:txBody>
      </p:sp>
      <p:sp>
        <p:nvSpPr>
          <p:cNvPr id="374" name="Google Shape;374;p14"/>
          <p:cNvSpPr/>
          <p:nvPr/>
        </p:nvSpPr>
        <p:spPr>
          <a:xfrm>
            <a:off x="6660535" y="3935376"/>
            <a:ext cx="2537677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375" name="Google Shape;375;p14"/>
          <p:cNvSpPr/>
          <p:nvPr/>
        </p:nvSpPr>
        <p:spPr>
          <a:xfrm>
            <a:off x="2045486" y="2159924"/>
            <a:ext cx="7464273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atomes d’une molécule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sont toujours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différents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5"/>
          <p:cNvSpPr txBox="1"/>
          <p:nvPr/>
        </p:nvSpPr>
        <p:spPr>
          <a:xfrm>
            <a:off x="507999" y="694940"/>
            <a:ext cx="8429523" cy="2995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peut utiliser la boîte à modèles moléculaires pour présenter quelques molécules déjà étudiées.</a:t>
            </a:r>
            <a:endParaRPr/>
          </a:p>
        </p:txBody>
      </p:sp>
      <p:sp>
        <p:nvSpPr>
          <p:cNvPr id="381" name="Google Shape;381;p15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Bien sûr que c’est faux. Les atomes d’une molécule ne sont pas forcément identiques, mais ils ne sont pas toujours différents non plus.</a:t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15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Lever la main - Icônes mains et gestes gratuites" id="383" name="Google Shape;38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7082" y="994450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15"/>
          <p:cNvSpPr/>
          <p:nvPr/>
        </p:nvSpPr>
        <p:spPr>
          <a:xfrm>
            <a:off x="2258788" y="3935376"/>
            <a:ext cx="2537678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/>
          </a:p>
        </p:txBody>
      </p:sp>
      <p:sp>
        <p:nvSpPr>
          <p:cNvPr id="385" name="Google Shape;385;p15"/>
          <p:cNvSpPr/>
          <p:nvPr/>
        </p:nvSpPr>
        <p:spPr>
          <a:xfrm>
            <a:off x="6660535" y="3935376"/>
            <a:ext cx="2537677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386" name="Google Shape;386;p15"/>
          <p:cNvSpPr/>
          <p:nvPr/>
        </p:nvSpPr>
        <p:spPr>
          <a:xfrm>
            <a:off x="2045486" y="2159924"/>
            <a:ext cx="7464273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atomes d’une molécule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sont toujours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différents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oche avec un remplissage uni" id="387" name="Google Shape;387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50966" y="4367376"/>
            <a:ext cx="684830" cy="684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6"/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 explicite la raison du choix de l’affirmation correcte.</a:t>
            </a:r>
            <a:endParaRPr/>
          </a:p>
        </p:txBody>
      </p:sp>
      <p:sp>
        <p:nvSpPr>
          <p:cNvPr id="393" name="Google Shape;393;p16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Choisissez la bonne réponse.</a:t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6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Lever la main - Icônes mains et gestes gratuites" id="395" name="Google Shape;39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7082" y="994450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16"/>
          <p:cNvSpPr/>
          <p:nvPr/>
        </p:nvSpPr>
        <p:spPr>
          <a:xfrm>
            <a:off x="2490772" y="3127756"/>
            <a:ext cx="3386050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mélange.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/>
          </a:p>
        </p:txBody>
      </p:sp>
      <p:sp>
        <p:nvSpPr>
          <p:cNvPr id="397" name="Google Shape;397;p16"/>
          <p:cNvSpPr/>
          <p:nvPr/>
        </p:nvSpPr>
        <p:spPr>
          <a:xfrm>
            <a:off x="2490772" y="3850132"/>
            <a:ext cx="3386050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corps pur. </a:t>
            </a:r>
            <a:endParaRPr/>
          </a:p>
        </p:txBody>
      </p:sp>
      <p:sp>
        <p:nvSpPr>
          <p:cNvPr id="398" name="Google Shape;398;p16"/>
          <p:cNvSpPr/>
          <p:nvPr/>
        </p:nvSpPr>
        <p:spPr>
          <a:xfrm>
            <a:off x="1981478" y="2114204"/>
            <a:ext cx="7464273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matière constituée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d’un seul type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particules est.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16"/>
          <p:cNvSpPr/>
          <p:nvPr/>
        </p:nvSpPr>
        <p:spPr>
          <a:xfrm>
            <a:off x="1981478" y="3127756"/>
            <a:ext cx="509294" cy="461665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400" name="Google Shape;400;p16"/>
          <p:cNvSpPr/>
          <p:nvPr/>
        </p:nvSpPr>
        <p:spPr>
          <a:xfrm>
            <a:off x="1981478" y="3835299"/>
            <a:ext cx="509294" cy="461665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7"/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 explicite la raison du choix de l’affirmation correcte.</a:t>
            </a:r>
            <a:endParaRPr/>
          </a:p>
        </p:txBody>
      </p:sp>
      <p:sp>
        <p:nvSpPr>
          <p:cNvPr id="406" name="Google Shape;406;p17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Puisque la matière est constituée d’un seul type de particules, il s’agit d’un corps pur. </a:t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1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Coche avec un remplissage uni" id="408" name="Google Shape;40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08880" y="3723716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17"/>
          <p:cNvSpPr/>
          <p:nvPr/>
        </p:nvSpPr>
        <p:spPr>
          <a:xfrm>
            <a:off x="2490772" y="3127756"/>
            <a:ext cx="3386050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mélange.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/>
          </a:p>
        </p:txBody>
      </p:sp>
      <p:sp>
        <p:nvSpPr>
          <p:cNvPr id="410" name="Google Shape;410;p17"/>
          <p:cNvSpPr/>
          <p:nvPr/>
        </p:nvSpPr>
        <p:spPr>
          <a:xfrm>
            <a:off x="2490772" y="3850132"/>
            <a:ext cx="3386050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corps pur. </a:t>
            </a:r>
            <a:endParaRPr/>
          </a:p>
        </p:txBody>
      </p:sp>
      <p:sp>
        <p:nvSpPr>
          <p:cNvPr id="411" name="Google Shape;411;p17"/>
          <p:cNvSpPr/>
          <p:nvPr/>
        </p:nvSpPr>
        <p:spPr>
          <a:xfrm>
            <a:off x="1981478" y="2114204"/>
            <a:ext cx="7464273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matière constituée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d’un seul type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particules est.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7"/>
          <p:cNvSpPr/>
          <p:nvPr/>
        </p:nvSpPr>
        <p:spPr>
          <a:xfrm>
            <a:off x="1981478" y="3127756"/>
            <a:ext cx="509294" cy="461665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413" name="Google Shape;413;p17"/>
          <p:cNvSpPr/>
          <p:nvPr/>
        </p:nvSpPr>
        <p:spPr>
          <a:xfrm>
            <a:off x="1981478" y="3835299"/>
            <a:ext cx="509294" cy="461665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pic>
        <p:nvPicPr>
          <p:cNvPr id="414" name="Google Shape;41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7E4F6"/>
            </a:gs>
            <a:gs pos="74000">
              <a:srgbClr val="3C2030">
                <a:alpha val="43921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0"/>
        </a:gradFill>
      </p:bgPr>
    </p:bg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" name="Google Shape;419;p1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420" name="Google Shape;420;p18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5FADE4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1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Déclaration de la tâche de la séance</a:t>
              </a:r>
              <a:endParaRPr/>
            </a:p>
          </p:txBody>
        </p:sp>
      </p:grpSp>
      <p:grpSp>
        <p:nvGrpSpPr>
          <p:cNvPr id="422" name="Google Shape;422;p18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3" name="Google Shape;423;p18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18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 min</a:t>
              </a:r>
              <a:endParaRPr/>
            </a:p>
          </p:txBody>
        </p:sp>
      </p:grpSp>
      <p:pic>
        <p:nvPicPr>
          <p:cNvPr id="425" name="Google Shape;425;p18"/>
          <p:cNvPicPr preferRelativeResize="0"/>
          <p:nvPr/>
        </p:nvPicPr>
        <p:blipFill rotWithShape="1">
          <a:blip r:embed="rId4">
            <a:alphaModFix/>
          </a:blip>
          <a:srcRect b="-2475" l="-8651" r="-1" t="-3030"/>
          <a:stretch/>
        </p:blipFill>
        <p:spPr>
          <a:xfrm>
            <a:off x="5414010" y="1047750"/>
            <a:ext cx="1263390" cy="1226820"/>
          </a:xfrm>
          <a:custGeom>
            <a:rect b="b" l="l" r="r" t="t"/>
            <a:pathLst>
              <a:path extrusionOk="0" fill="none" h="1226820" w="126339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extrusionOk="0" h="1226820" w="126339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noFill/>
          <a:ln cap="flat" cmpd="sng" w="57150">
            <a:solidFill>
              <a:srgbClr val="15537E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9"/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Regardez bien cette situation : Fatima et Mehdi discutent d’une représentation d’un échantillon de la matière.</a:t>
            </a:r>
            <a:endParaRPr/>
          </a:p>
        </p:txBody>
      </p:sp>
      <p:pic>
        <p:nvPicPr>
          <p:cNvPr id="431" name="Google Shape;43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19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433" name="Google Shape;433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79440" y="1333574"/>
            <a:ext cx="5144218" cy="1667108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19"/>
          <p:cNvSpPr/>
          <p:nvPr/>
        </p:nvSpPr>
        <p:spPr>
          <a:xfrm>
            <a:off x="1170432" y="3218688"/>
            <a:ext cx="2309008" cy="1667108"/>
          </a:xfrm>
          <a:prstGeom prst="wedgeRectCallout">
            <a:avLst>
              <a:gd fmla="val -20833" name="adj1"/>
              <a:gd fmla="val 62500" name="adj2"/>
            </a:avLst>
          </a:prstGeom>
          <a:solidFill>
            <a:schemeClr val="accent4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Je crois qu’il s’agit  d’un mélange. Il est constitué de deux types d’atomes.</a:t>
            </a:r>
            <a:endParaRPr/>
          </a:p>
        </p:txBody>
      </p:sp>
      <p:sp>
        <p:nvSpPr>
          <p:cNvPr id="435" name="Google Shape;435;p19"/>
          <p:cNvSpPr/>
          <p:nvPr/>
        </p:nvSpPr>
        <p:spPr>
          <a:xfrm>
            <a:off x="8623658" y="3218688"/>
            <a:ext cx="2309008" cy="1572768"/>
          </a:xfrm>
          <a:prstGeom prst="wedgeRectCallout">
            <a:avLst>
              <a:gd fmla="val -20833" name="adj1"/>
              <a:gd fmla="val 62500" name="adj2"/>
            </a:avLst>
          </a:prstGeom>
          <a:solidFill>
            <a:srgbClr val="0E4D3B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Je pense tout à fait le contraire. Il s’agit d’un corps pur. Regarde bien! les molécules sont identiques.</a:t>
            </a:r>
            <a:endParaRPr/>
          </a:p>
        </p:txBody>
      </p:sp>
      <p:pic>
        <p:nvPicPr>
          <p:cNvPr id="436" name="Google Shape;436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0359" y="4374320"/>
            <a:ext cx="771633" cy="1876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014962" y="4005072"/>
            <a:ext cx="819264" cy="2305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392165" y="3250327"/>
            <a:ext cx="1407669" cy="1213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oogle Shape;186;p2"/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descr="Image générée" id="187" name="Google Shape;187;p2"/>
            <p:cNvPicPr preferRelativeResize="0"/>
            <p:nvPr/>
          </p:nvPicPr>
          <p:blipFill rotWithShape="1">
            <a:blip r:embed="rId3">
              <a:alphaModFix/>
            </a:blip>
            <a:srcRect b="62431" l="6026" r="75345" t="25227"/>
            <a:stretch/>
          </p:blipFill>
          <p:spPr>
            <a:xfrm>
              <a:off x="619365" y="2771723"/>
              <a:ext cx="556805" cy="5533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8" name="Google Shape;188;p2"/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Consignes et explications données aux élèves (à dire à haute voix)</a:t>
              </a:r>
              <a:endParaRPr b="0" i="0" sz="1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" name="Google Shape;189;p2"/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190" name="Google Shape;190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41607" y="3874674"/>
              <a:ext cx="481959" cy="4819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" name="Google Shape;191;p2"/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L’élève prête l’attention à l’enseignant</a:t>
              </a:r>
              <a:endParaRPr b="0" i="0" sz="1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" name="Google Shape;192;p2"/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Banque des icones utilisées dans les slides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3" name="Google Shape;193;p2"/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94" name="Google Shape;194;p2"/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L’élève lève la main avant de répondre</a:t>
              </a:r>
              <a:endParaRPr b="0" i="0" sz="1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Lever la main - Icônes mains et gestes gratuites" id="195" name="Google Shape;195;p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33815" y="5937939"/>
              <a:ext cx="527905" cy="52790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6" name="Google Shape;196;p2"/>
          <p:cNvGrpSpPr/>
          <p:nvPr/>
        </p:nvGrpSpPr>
        <p:grpSpPr>
          <a:xfrm>
            <a:off x="582302" y="4447623"/>
            <a:ext cx="10120456" cy="597556"/>
            <a:chOff x="582302" y="4986371"/>
            <a:chExt cx="10120456" cy="597556"/>
          </a:xfrm>
        </p:grpSpPr>
        <p:sp>
          <p:nvSpPr>
            <p:cNvPr id="197" name="Google Shape;197;p2"/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L’élève recopie la correction sur le livret</a:t>
              </a:r>
              <a:endParaRPr b="0" i="0" sz="1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8" name="Google Shape;198;p2"/>
            <p:cNvGrpSpPr/>
            <p:nvPr/>
          </p:nvGrpSpPr>
          <p:grpSpPr>
            <a:xfrm>
              <a:off x="582302" y="4986371"/>
              <a:ext cx="630930" cy="597556"/>
              <a:chOff x="10280460" y="4841540"/>
              <a:chExt cx="630930" cy="597556"/>
            </a:xfrm>
          </p:grpSpPr>
          <p:pic>
            <p:nvPicPr>
              <p:cNvPr id="199" name="Google Shape;199;p2"/>
              <p:cNvPicPr preferRelativeResize="0"/>
              <p:nvPr/>
            </p:nvPicPr>
            <p:blipFill rotWithShape="1">
              <a:blip r:embed="rId6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0" name="Google Shape;200;p2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201" name="Google Shape;201;p2"/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202" name="Google Shape;202;p2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563963" y="3754530"/>
              <a:ext cx="649216" cy="4712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3" name="Google Shape;203;p2"/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L’élève utilise l’ardoise pour répondre </a:t>
              </a:r>
              <a:endParaRPr/>
            </a:p>
          </p:txBody>
        </p:sp>
      </p:grpSp>
      <p:grpSp>
        <p:nvGrpSpPr>
          <p:cNvPr id="204" name="Google Shape;204;p2"/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205" name="Google Shape;205;p2"/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autonome</a:t>
              </a:r>
              <a:endParaRPr/>
            </a:p>
          </p:txBody>
        </p:sp>
        <p:pic>
          <p:nvPicPr>
            <p:cNvPr id="206" name="Google Shape;206;p2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594801" y="7422032"/>
              <a:ext cx="615518" cy="61552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7" name="Google Shape;207;p2"/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208" name="Google Shape;208;p2"/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guidée en binôme</a:t>
              </a:r>
              <a:endParaRPr/>
            </a:p>
          </p:txBody>
        </p:sp>
        <p:pic>
          <p:nvPicPr>
            <p:cNvPr id="209" name="Google Shape;209;p2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594801" y="8720789"/>
              <a:ext cx="615518" cy="57464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0" name="Google Shape;210;p2"/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descr="Image générée" id="211" name="Google Shape;211;p2"/>
            <p:cNvPicPr preferRelativeResize="0"/>
            <p:nvPr/>
          </p:nvPicPr>
          <p:blipFill rotWithShape="1">
            <a:blip r:embed="rId11">
              <a:alphaModFix/>
            </a:blip>
            <a:srcRect b="10678" l="0" r="0" t="11064"/>
            <a:stretch/>
          </p:blipFill>
          <p:spPr>
            <a:xfrm>
              <a:off x="605726" y="736482"/>
              <a:ext cx="546818" cy="6418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2" name="Google Shape;212;p2"/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Slide réservé à l’enseignant</a:t>
              </a:r>
              <a:endParaRPr b="0" i="0" sz="1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0"/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La question que nous pouvons se poser d’après cette situation est la suivante:</a:t>
            </a:r>
            <a:endParaRPr/>
          </a:p>
        </p:txBody>
      </p:sp>
      <p:pic>
        <p:nvPicPr>
          <p:cNvPr id="444" name="Google Shape;44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20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46" name="Google Shape;446;p20"/>
          <p:cNvSpPr txBox="1"/>
          <p:nvPr/>
        </p:nvSpPr>
        <p:spPr>
          <a:xfrm>
            <a:off x="1536192" y="2999232"/>
            <a:ext cx="9473184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À partir de la représentation d’un échantillon de la matière, comment peut-on savoir s’il s’agit d’un mélange, d’un corps pur ou d’autre chose ?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21"/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Á la fin de cette séance, vous serez capables d’identifier un corps pur simple, un corps pur composé ou un mélange en se basant sur la représentation d’un échantillon de la matière.</a:t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2" name="Google Shape;45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21"/>
          <p:cNvSpPr/>
          <p:nvPr/>
        </p:nvSpPr>
        <p:spPr>
          <a:xfrm>
            <a:off x="774698" y="3191193"/>
            <a:ext cx="11240517" cy="707886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21"/>
          <p:cNvSpPr txBox="1"/>
          <p:nvPr/>
        </p:nvSpPr>
        <p:spPr>
          <a:xfrm>
            <a:off x="1197864" y="3216215"/>
            <a:ext cx="11113007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Identifier un corps pur simple, un corps pur composé ou un mélange.</a:t>
            </a:r>
            <a:endParaRPr/>
          </a:p>
        </p:txBody>
      </p:sp>
      <p:pic>
        <p:nvPicPr>
          <p:cNvPr id="455" name="Google Shape;455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259" y="2907916"/>
            <a:ext cx="805544" cy="805544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2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7030A0">
                <a:alpha val="14901"/>
              </a:srgbClr>
            </a:gs>
            <a:gs pos="74000">
              <a:srgbClr val="7030A0">
                <a:alpha val="63921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0"/>
        </a:gradFill>
      </p:bgPr>
    </p:bg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Google Shape;461;p22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462" name="Google Shape;462;p22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15537E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22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Tâche principale</a:t>
              </a:r>
              <a:endParaRPr/>
            </a:p>
          </p:txBody>
        </p:sp>
      </p:grpSp>
      <p:grpSp>
        <p:nvGrpSpPr>
          <p:cNvPr id="464" name="Google Shape;464;p22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65" name="Google Shape;465;p22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22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8 min</a:t>
              </a:r>
              <a:endParaRPr/>
            </a:p>
          </p:txBody>
        </p:sp>
      </p:grpSp>
      <p:grpSp>
        <p:nvGrpSpPr>
          <p:cNvPr id="467" name="Google Shape;467;p22"/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468" name="Google Shape;468;p22"/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469" name="Google Shape;469;p22"/>
              <p:cNvPicPr preferRelativeResize="0"/>
              <p:nvPr/>
            </p:nvPicPr>
            <p:blipFill rotWithShape="1">
              <a:blip r:embed="rId4">
                <a:alphaModFix/>
              </a:blip>
              <a:srcRect b="33712" l="0" r="33712" t="0"/>
              <a:stretch/>
            </p:blipFill>
            <p:spPr>
              <a:xfrm>
                <a:off x="8785161" y="1328109"/>
                <a:ext cx="1212279" cy="1231221"/>
              </a:xfrm>
              <a:custGeom>
                <a:rect b="b" l="l" r="r" t="t"/>
                <a:pathLst>
                  <a:path extrusionOk="0" fill="none" h="1231221" w="1212279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extrusionOk="0" h="1231221" w="1212279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rgbClr val="7030A0"/>
                </a:solidFill>
                <a:prstDash val="solid"/>
                <a:round/>
                <a:headEnd len="sm" w="sm" type="none"/>
                <a:tailEnd len="sm" w="sm" type="none"/>
              </a:ln>
            </p:spPr>
          </p:pic>
          <p:pic>
            <p:nvPicPr>
              <p:cNvPr id="470" name="Google Shape;470;p22"/>
              <p:cNvPicPr preferRelativeResize="0"/>
              <p:nvPr/>
            </p:nvPicPr>
            <p:blipFill rotWithShape="1">
              <a:blip r:embed="rId5">
                <a:alphaModFix/>
              </a:blip>
              <a:srcRect b="24998" l="0" r="52534" t="11425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471" name="Google Shape;471;p2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23"/>
          <p:cNvSpPr txBox="1"/>
          <p:nvPr/>
        </p:nvSpPr>
        <p:spPr>
          <a:xfrm>
            <a:off x="765809" y="149126"/>
            <a:ext cx="10924746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Avant de commencer notre tâche, je vais d’abord définir ce qu’est un corps pur simple et ce qu’est un corps composé.</a:t>
            </a:r>
            <a:endParaRPr/>
          </a:p>
        </p:txBody>
      </p:sp>
      <p:sp>
        <p:nvSpPr>
          <p:cNvPr id="477" name="Google Shape;477;p23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478" name="Google Shape;478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23"/>
          <p:cNvSpPr txBox="1"/>
          <p:nvPr/>
        </p:nvSpPr>
        <p:spPr>
          <a:xfrm>
            <a:off x="403860" y="581931"/>
            <a:ext cx="1178814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présente le schéma en détail, le lit à haute voix et attire l’attention des élèves sur les mots-clés importants afin de faciliter la compréhension.</a:t>
            </a:r>
            <a:endParaRPr/>
          </a:p>
        </p:txBody>
      </p:sp>
      <p:sp>
        <p:nvSpPr>
          <p:cNvPr id="480" name="Google Shape;480;p23"/>
          <p:cNvSpPr txBox="1"/>
          <p:nvPr/>
        </p:nvSpPr>
        <p:spPr>
          <a:xfrm>
            <a:off x="5013344" y="1319536"/>
            <a:ext cx="2429675" cy="830997"/>
          </a:xfrm>
          <a:prstGeom prst="rect">
            <a:avLst/>
          </a:prstGeom>
          <a:solidFill>
            <a:srgbClr val="0040C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Matière moléculaire</a:t>
            </a:r>
            <a:endParaRPr b="1"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23"/>
          <p:cNvSpPr txBox="1"/>
          <p:nvPr/>
        </p:nvSpPr>
        <p:spPr>
          <a:xfrm>
            <a:off x="4365523" y="2843376"/>
            <a:ext cx="73938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molécules sont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identiques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482" name="Google Shape;482;p23"/>
          <p:cNvSpPr txBox="1"/>
          <p:nvPr/>
        </p:nvSpPr>
        <p:spPr>
          <a:xfrm>
            <a:off x="589937" y="5486400"/>
            <a:ext cx="2674374" cy="461665"/>
          </a:xfrm>
          <a:prstGeom prst="rect">
            <a:avLst/>
          </a:prstGeom>
          <a:solidFill>
            <a:srgbClr val="CFE6B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Corps pur simple</a:t>
            </a:r>
            <a:endParaRPr/>
          </a:p>
        </p:txBody>
      </p:sp>
      <p:sp>
        <p:nvSpPr>
          <p:cNvPr id="483" name="Google Shape;483;p23"/>
          <p:cNvSpPr txBox="1"/>
          <p:nvPr/>
        </p:nvSpPr>
        <p:spPr>
          <a:xfrm>
            <a:off x="8195189" y="5486399"/>
            <a:ext cx="2674374" cy="461665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Corps pur composé</a:t>
            </a:r>
            <a:endParaRPr/>
          </a:p>
        </p:txBody>
      </p:sp>
      <p:sp>
        <p:nvSpPr>
          <p:cNvPr id="484" name="Google Shape;484;p23"/>
          <p:cNvSpPr/>
          <p:nvPr/>
        </p:nvSpPr>
        <p:spPr>
          <a:xfrm>
            <a:off x="5879690" y="2290916"/>
            <a:ext cx="698091" cy="55246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5" name="Google Shape;485;p23"/>
          <p:cNvCxnSpPr/>
          <p:nvPr/>
        </p:nvCxnSpPr>
        <p:spPr>
          <a:xfrm flipH="1">
            <a:off x="1956677" y="3429000"/>
            <a:ext cx="4041000" cy="19689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486" name="Google Shape;486;p23"/>
          <p:cNvCxnSpPr/>
          <p:nvPr/>
        </p:nvCxnSpPr>
        <p:spPr>
          <a:xfrm>
            <a:off x="6096000" y="3429000"/>
            <a:ext cx="4257300" cy="19689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487" name="Google Shape;487;p23"/>
          <p:cNvSpPr txBox="1"/>
          <p:nvPr/>
        </p:nvSpPr>
        <p:spPr>
          <a:xfrm>
            <a:off x="2212258" y="4072554"/>
            <a:ext cx="340196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Les atomes de chaque molécule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sont </a:t>
            </a:r>
            <a:r>
              <a:rPr b="1"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identiques</a:t>
            </a:r>
            <a:endParaRPr/>
          </a:p>
        </p:txBody>
      </p:sp>
      <p:sp>
        <p:nvSpPr>
          <p:cNvPr id="488" name="Google Shape;488;p23"/>
          <p:cNvSpPr txBox="1"/>
          <p:nvPr/>
        </p:nvSpPr>
        <p:spPr>
          <a:xfrm>
            <a:off x="6710885" y="4107178"/>
            <a:ext cx="326885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Les atomes de chaque molécule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sont </a:t>
            </a:r>
            <a:r>
              <a:rPr b="1"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différents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24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Il est évident que si les molécules constituant la matière ne sont pas toutes identiques, alors la il s’agit d’un mélange.</a:t>
            </a:r>
            <a:endParaRPr/>
          </a:p>
        </p:txBody>
      </p:sp>
      <p:sp>
        <p:nvSpPr>
          <p:cNvPr id="494" name="Google Shape;494;p24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495" name="Google Shape;49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24"/>
          <p:cNvSpPr txBox="1"/>
          <p:nvPr/>
        </p:nvSpPr>
        <p:spPr>
          <a:xfrm>
            <a:off x="199644" y="591148"/>
            <a:ext cx="11532108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évite les digressions et se limite au concept général de mélange, sans aborder les mélanges homogènes ou hétérogènes.</a:t>
            </a:r>
            <a:endParaRPr/>
          </a:p>
        </p:txBody>
      </p:sp>
      <p:sp>
        <p:nvSpPr>
          <p:cNvPr id="497" name="Google Shape;497;p24"/>
          <p:cNvSpPr txBox="1"/>
          <p:nvPr/>
        </p:nvSpPr>
        <p:spPr>
          <a:xfrm>
            <a:off x="5013344" y="1319536"/>
            <a:ext cx="2429675" cy="830997"/>
          </a:xfrm>
          <a:prstGeom prst="rect">
            <a:avLst/>
          </a:prstGeom>
          <a:solidFill>
            <a:srgbClr val="0040C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Matière moléculaire</a:t>
            </a:r>
            <a:endParaRPr b="1"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24"/>
          <p:cNvSpPr/>
          <p:nvPr/>
        </p:nvSpPr>
        <p:spPr>
          <a:xfrm>
            <a:off x="5879690" y="2290916"/>
            <a:ext cx="698091" cy="55246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24"/>
          <p:cNvSpPr txBox="1"/>
          <p:nvPr/>
        </p:nvSpPr>
        <p:spPr>
          <a:xfrm>
            <a:off x="3915350" y="2967335"/>
            <a:ext cx="73938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molécules 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ne sont pas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identiques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500" name="Google Shape;500;p24"/>
          <p:cNvSpPr/>
          <p:nvPr/>
        </p:nvSpPr>
        <p:spPr>
          <a:xfrm>
            <a:off x="5882123" y="3609850"/>
            <a:ext cx="698091" cy="55246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24"/>
          <p:cNvSpPr txBox="1"/>
          <p:nvPr/>
        </p:nvSpPr>
        <p:spPr>
          <a:xfrm>
            <a:off x="5013344" y="4453098"/>
            <a:ext cx="2674374" cy="461665"/>
          </a:xfrm>
          <a:prstGeom prst="rect">
            <a:avLst/>
          </a:prstGeom>
          <a:solidFill>
            <a:srgbClr val="CFE6B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Mélange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25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je vais vous montrer comment identifier un corps pur simple, un corps composé ou un mélange à partir de la représentation microscopique de la matière moléculaire. Faites attention. </a:t>
            </a:r>
            <a:endParaRPr/>
          </a:p>
        </p:txBody>
      </p:sp>
      <p:sp>
        <p:nvSpPr>
          <p:cNvPr id="507" name="Google Shape;507;p25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08" name="Google Shape;508;p25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incite les élèves à suivre.</a:t>
            </a:r>
            <a:endParaRPr/>
          </a:p>
        </p:txBody>
      </p:sp>
      <p:pic>
        <p:nvPicPr>
          <p:cNvPr id="509" name="Google Shape;50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83173" y="2079612"/>
            <a:ext cx="10108669" cy="343858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11" name="Google Shape;511;p25"/>
          <p:cNvSpPr/>
          <p:nvPr/>
        </p:nvSpPr>
        <p:spPr>
          <a:xfrm>
            <a:off x="340469" y="1566406"/>
            <a:ext cx="2500008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26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Dans cette tâche, on me demande de déterminer s’il d’agit d’un mélange, d’un corps pur ou d’un corps pur composé. </a:t>
            </a:r>
            <a:endParaRPr/>
          </a:p>
        </p:txBody>
      </p:sp>
      <p:sp>
        <p:nvSpPr>
          <p:cNvPr id="517" name="Google Shape;517;p26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8" name="Google Shape;518;p26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lit la consigne et explique ce qui est demandé.</a:t>
            </a:r>
            <a:endParaRPr/>
          </a:p>
        </p:txBody>
      </p:sp>
      <p:pic>
        <p:nvPicPr>
          <p:cNvPr id="519" name="Google Shape;51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83173" y="2079612"/>
            <a:ext cx="10108669" cy="343858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21" name="Google Shape;521;p26"/>
          <p:cNvSpPr/>
          <p:nvPr/>
        </p:nvSpPr>
        <p:spPr>
          <a:xfrm>
            <a:off x="340469" y="1566406"/>
            <a:ext cx="2500008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27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Première étape: on me demande de préciser le nombre de types de molécules. Pour cela j’entoure toutes les représentations identiques.</a:t>
            </a:r>
            <a:endParaRPr/>
          </a:p>
        </p:txBody>
      </p:sp>
      <p:sp>
        <p:nvSpPr>
          <p:cNvPr id="527" name="Google Shape;527;p2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28" name="Google Shape;528;p27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lit la consigne et présente les supports. Il explique ce qui est demandé.</a:t>
            </a:r>
            <a:endParaRPr/>
          </a:p>
        </p:txBody>
      </p:sp>
      <p:pic>
        <p:nvPicPr>
          <p:cNvPr id="529" name="Google Shape;529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6872" y="1591780"/>
            <a:ext cx="10108669" cy="343858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31" name="Google Shape;531;p27"/>
          <p:cNvSpPr/>
          <p:nvPr/>
        </p:nvSpPr>
        <p:spPr>
          <a:xfrm>
            <a:off x="374168" y="1078574"/>
            <a:ext cx="2500008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pic>
        <p:nvPicPr>
          <p:cNvPr id="532" name="Google Shape;532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8891" y="5234281"/>
            <a:ext cx="10459218" cy="5214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28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Les molécules entourées sont identiques.</a:t>
            </a:r>
            <a:endParaRPr/>
          </a:p>
        </p:txBody>
      </p:sp>
      <p:sp>
        <p:nvSpPr>
          <p:cNvPr id="538" name="Google Shape;538;p28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39" name="Google Shape;539;p28"/>
          <p:cNvSpPr txBox="1"/>
          <p:nvPr/>
        </p:nvSpPr>
        <p:spPr>
          <a:xfrm>
            <a:off x="517278" y="633289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explicite la démarche pour identifier les molécules sur la représentation.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0" name="Google Shape;540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5809" y="1230094"/>
            <a:ext cx="10459218" cy="521485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Google Shape;542;p28"/>
          <p:cNvSpPr txBox="1"/>
          <p:nvPr/>
        </p:nvSpPr>
        <p:spPr>
          <a:xfrm>
            <a:off x="2898796" y="5037918"/>
            <a:ext cx="66312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Toutes les molécules entourées sont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identiques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:</a:t>
            </a:r>
            <a:endParaRPr/>
          </a:p>
        </p:txBody>
      </p:sp>
      <p:sp>
        <p:nvSpPr>
          <p:cNvPr id="543" name="Google Shape;543;p28"/>
          <p:cNvSpPr/>
          <p:nvPr/>
        </p:nvSpPr>
        <p:spPr>
          <a:xfrm>
            <a:off x="5495013" y="4275119"/>
            <a:ext cx="853361" cy="579304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4" name="Google Shape;544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30771" y="1919621"/>
            <a:ext cx="3381847" cy="21720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29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Les molécules entourées sont identiques.</a:t>
            </a:r>
            <a:endParaRPr/>
          </a:p>
        </p:txBody>
      </p:sp>
      <p:sp>
        <p:nvSpPr>
          <p:cNvPr id="550" name="Google Shape;550;p29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51" name="Google Shape;551;p29"/>
          <p:cNvSpPr txBox="1"/>
          <p:nvPr/>
        </p:nvSpPr>
        <p:spPr>
          <a:xfrm>
            <a:off x="517278" y="633289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explicite la démarche pour identifier les molécules sur la représentation.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2" name="Google Shape;552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5809" y="1230094"/>
            <a:ext cx="10459218" cy="521485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29"/>
          <p:cNvSpPr/>
          <p:nvPr/>
        </p:nvSpPr>
        <p:spPr>
          <a:xfrm>
            <a:off x="5206974" y="4197332"/>
            <a:ext cx="853361" cy="579304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29"/>
          <p:cNvSpPr txBox="1"/>
          <p:nvPr/>
        </p:nvSpPr>
        <p:spPr>
          <a:xfrm>
            <a:off x="1052216" y="4882344"/>
            <a:ext cx="106789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L’échantillon est constitué …………………………..de molécules Représentées par……………</a:t>
            </a:r>
            <a:endParaRPr/>
          </a:p>
        </p:txBody>
      </p:sp>
      <p:sp>
        <p:nvSpPr>
          <p:cNvPr id="556" name="Google Shape;556;p29"/>
          <p:cNvSpPr txBox="1"/>
          <p:nvPr/>
        </p:nvSpPr>
        <p:spPr>
          <a:xfrm>
            <a:off x="4517178" y="4767465"/>
            <a:ext cx="216309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d’un seul type</a:t>
            </a:r>
            <a:endParaRPr/>
          </a:p>
        </p:txBody>
      </p:sp>
      <p:pic>
        <p:nvPicPr>
          <p:cNvPr id="557" name="Google Shape;557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728861" y="4758815"/>
            <a:ext cx="1158340" cy="708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230771" y="1919621"/>
            <a:ext cx="3381847" cy="21720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"/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Repérage dans </a:t>
            </a:r>
            <a:r>
              <a:rPr b="1" i="0" lang="fr-FR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 chapitre</a:t>
            </a:r>
            <a:endParaRPr b="0" i="1" sz="32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18" name="Google Shape;218;p3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30481"/>
            <a:ext cx="727815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3"/>
          <p:cNvSpPr/>
          <p:nvPr/>
        </p:nvSpPr>
        <p:spPr>
          <a:xfrm>
            <a:off x="967244" y="4782411"/>
            <a:ext cx="10440000" cy="9720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C4132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3"/>
          <p:cNvSpPr txBox="1"/>
          <p:nvPr/>
        </p:nvSpPr>
        <p:spPr>
          <a:xfrm>
            <a:off x="2531227" y="3094716"/>
            <a:ext cx="893064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Font typeface="Arial"/>
              <a:buChar char="•"/>
            </a:pPr>
            <a:r>
              <a:rPr b="0" i="0" lang="fr-FR" sz="18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Décrire la composition de certaines matières en termes de molécules.</a:t>
            </a:r>
            <a:endParaRPr/>
          </a:p>
        </p:txBody>
      </p:sp>
      <p:sp>
        <p:nvSpPr>
          <p:cNvPr id="221" name="Google Shape;221;p3"/>
          <p:cNvSpPr txBox="1"/>
          <p:nvPr/>
        </p:nvSpPr>
        <p:spPr>
          <a:xfrm>
            <a:off x="2610475" y="4150769"/>
            <a:ext cx="893064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Font typeface="Arial"/>
              <a:buChar char="•"/>
            </a:pPr>
            <a:r>
              <a:rPr b="0" i="0" lang="fr-FR" sz="18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Déterminer la formule chimique d’une molécule.</a:t>
            </a:r>
            <a:endParaRPr b="0" i="0" sz="18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3"/>
          <p:cNvSpPr txBox="1"/>
          <p:nvPr/>
        </p:nvSpPr>
        <p:spPr>
          <a:xfrm>
            <a:off x="2802499" y="5083745"/>
            <a:ext cx="893064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1" i="0" lang="fr-F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Identifier un corps pur simple, un corps pur composé ou un mélange.</a:t>
            </a:r>
            <a:endParaRPr/>
          </a:p>
        </p:txBody>
      </p:sp>
      <p:sp>
        <p:nvSpPr>
          <p:cNvPr id="223" name="Google Shape;223;p3"/>
          <p:cNvSpPr/>
          <p:nvPr/>
        </p:nvSpPr>
        <p:spPr>
          <a:xfrm>
            <a:off x="948075" y="1448484"/>
            <a:ext cx="10280476" cy="689937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Chapitre 1 : Les molécules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30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Deuxième étape: on me demande d’indiquer combien de types d’atomes composent chaque molécule. </a:t>
            </a:r>
            <a:endParaRPr/>
          </a:p>
        </p:txBody>
      </p:sp>
      <p:sp>
        <p:nvSpPr>
          <p:cNvPr id="564" name="Google Shape;564;p30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65" name="Google Shape;565;p30"/>
          <p:cNvSpPr txBox="1"/>
          <p:nvPr/>
        </p:nvSpPr>
        <p:spPr>
          <a:xfrm>
            <a:off x="343409" y="580049"/>
            <a:ext cx="1160526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explicite la démarche pour identifier les types d’atomes constituant la molécule et peut préciser qu’il s’agit ici des atomes d’azote. </a:t>
            </a:r>
            <a:endParaRPr/>
          </a:p>
        </p:txBody>
      </p:sp>
      <p:pic>
        <p:nvPicPr>
          <p:cNvPr id="566" name="Google Shape;566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6264" y="1147128"/>
            <a:ext cx="10582944" cy="450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03618" y="1761513"/>
            <a:ext cx="1158340" cy="708721"/>
          </a:xfrm>
          <a:prstGeom prst="rect">
            <a:avLst/>
          </a:prstGeom>
          <a:noFill/>
          <a:ln>
            <a:noFill/>
          </a:ln>
        </p:spPr>
      </p:pic>
      <p:sp>
        <p:nvSpPr>
          <p:cNvPr id="569" name="Google Shape;569;p30"/>
          <p:cNvSpPr/>
          <p:nvPr/>
        </p:nvSpPr>
        <p:spPr>
          <a:xfrm>
            <a:off x="5048460" y="3276100"/>
            <a:ext cx="1096500" cy="924232"/>
          </a:xfrm>
          <a:prstGeom prst="downArrow">
            <a:avLst>
              <a:gd fmla="val 50000" name="adj1"/>
              <a:gd fmla="val 57447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70" name="Google Shape;570;p30"/>
          <p:cNvCxnSpPr/>
          <p:nvPr/>
        </p:nvCxnSpPr>
        <p:spPr>
          <a:xfrm rot="10800000">
            <a:off x="6105631" y="2439403"/>
            <a:ext cx="295641" cy="412623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571" name="Google Shape;571;p30"/>
          <p:cNvCxnSpPr/>
          <p:nvPr/>
        </p:nvCxnSpPr>
        <p:spPr>
          <a:xfrm flipH="1" rot="10800000">
            <a:off x="5103618" y="2449472"/>
            <a:ext cx="234244" cy="475873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572" name="Google Shape;572;p30"/>
          <p:cNvSpPr txBox="1"/>
          <p:nvPr/>
        </p:nvSpPr>
        <p:spPr>
          <a:xfrm>
            <a:off x="4139179" y="2873546"/>
            <a:ext cx="172064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Atome 1</a:t>
            </a:r>
            <a:endParaRPr/>
          </a:p>
        </p:txBody>
      </p:sp>
      <p:sp>
        <p:nvSpPr>
          <p:cNvPr id="573" name="Google Shape;573;p30"/>
          <p:cNvSpPr txBox="1"/>
          <p:nvPr/>
        </p:nvSpPr>
        <p:spPr>
          <a:xfrm>
            <a:off x="5963940" y="2925869"/>
            <a:ext cx="172064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Atome 2</a:t>
            </a:r>
            <a:endParaRPr/>
          </a:p>
        </p:txBody>
      </p:sp>
      <p:sp>
        <p:nvSpPr>
          <p:cNvPr id="574" name="Google Shape;574;p30"/>
          <p:cNvSpPr txBox="1"/>
          <p:nvPr/>
        </p:nvSpPr>
        <p:spPr>
          <a:xfrm>
            <a:off x="3441089" y="4117133"/>
            <a:ext cx="540774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deux atomes sont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identiques</a:t>
            </a:r>
            <a:endParaRPr/>
          </a:p>
        </p:txBody>
      </p:sp>
      <p:sp>
        <p:nvSpPr>
          <p:cNvPr id="575" name="Google Shape;575;p30"/>
          <p:cNvSpPr/>
          <p:nvPr/>
        </p:nvSpPr>
        <p:spPr>
          <a:xfrm>
            <a:off x="4999500" y="4550563"/>
            <a:ext cx="1096500" cy="924232"/>
          </a:xfrm>
          <a:prstGeom prst="downArrow">
            <a:avLst>
              <a:gd fmla="val 50000" name="adj1"/>
              <a:gd fmla="val 57447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30"/>
          <p:cNvSpPr txBox="1"/>
          <p:nvPr/>
        </p:nvSpPr>
        <p:spPr>
          <a:xfrm>
            <a:off x="658762" y="5644293"/>
            <a:ext cx="841786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Chaque molécule est constituée ………………………représentés par: </a:t>
            </a:r>
            <a:endParaRPr/>
          </a:p>
        </p:txBody>
      </p:sp>
      <p:sp>
        <p:nvSpPr>
          <p:cNvPr id="577" name="Google Shape;577;p30"/>
          <p:cNvSpPr txBox="1"/>
          <p:nvPr/>
        </p:nvSpPr>
        <p:spPr>
          <a:xfrm>
            <a:off x="4661944" y="5528257"/>
            <a:ext cx="216309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d’un seul type</a:t>
            </a:r>
            <a:endParaRPr/>
          </a:p>
        </p:txBody>
      </p:sp>
      <p:pic>
        <p:nvPicPr>
          <p:cNvPr id="578" name="Google Shape;578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83234" y="5641567"/>
            <a:ext cx="586791" cy="472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31"/>
          <p:cNvSpPr txBox="1"/>
          <p:nvPr/>
        </p:nvSpPr>
        <p:spPr>
          <a:xfrm>
            <a:off x="826206" y="209420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Troisième étape : je déduis s’il s’agit d’un corps pur simple ou d’un corps pur composé.</a:t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3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585" name="Google Shape;585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31"/>
          <p:cNvSpPr txBox="1"/>
          <p:nvPr/>
        </p:nvSpPr>
        <p:spPr>
          <a:xfrm>
            <a:off x="452403" y="609905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explique la déduction à faire à partir de la réponse précédente. </a:t>
            </a:r>
            <a:endParaRPr/>
          </a:p>
        </p:txBody>
      </p:sp>
      <p:pic>
        <p:nvPicPr>
          <p:cNvPr id="587" name="Google Shape;587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406" y="1255714"/>
            <a:ext cx="9192887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588" name="Google Shape;588;p31"/>
          <p:cNvSpPr txBox="1"/>
          <p:nvPr/>
        </p:nvSpPr>
        <p:spPr>
          <a:xfrm>
            <a:off x="5697849" y="2725187"/>
            <a:ext cx="323773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……………………………..</a:t>
            </a:r>
            <a:endParaRPr i="1" sz="2400">
              <a:solidFill>
                <a:srgbClr val="004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31"/>
          <p:cNvSpPr txBox="1"/>
          <p:nvPr/>
        </p:nvSpPr>
        <p:spPr>
          <a:xfrm>
            <a:off x="884689" y="3638105"/>
            <a:ext cx="323773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1 seul type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d’atomes</a:t>
            </a:r>
            <a:endParaRPr b="1" sz="2400">
              <a:solidFill>
                <a:srgbClr val="5FADE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31"/>
          <p:cNvSpPr txBox="1"/>
          <p:nvPr/>
        </p:nvSpPr>
        <p:spPr>
          <a:xfrm>
            <a:off x="826206" y="2725187"/>
            <a:ext cx="36441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1 seul type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molécules</a:t>
            </a:r>
            <a:endParaRPr/>
          </a:p>
        </p:txBody>
      </p:sp>
      <p:sp>
        <p:nvSpPr>
          <p:cNvPr id="591" name="Google Shape;591;p31"/>
          <p:cNvSpPr/>
          <p:nvPr/>
        </p:nvSpPr>
        <p:spPr>
          <a:xfrm flipH="1" rot="10800000">
            <a:off x="4243099" y="2912792"/>
            <a:ext cx="1208024" cy="21818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31"/>
          <p:cNvSpPr txBox="1"/>
          <p:nvPr/>
        </p:nvSpPr>
        <p:spPr>
          <a:xfrm>
            <a:off x="5697849" y="3727029"/>
            <a:ext cx="323773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……………………………..</a:t>
            </a:r>
            <a:endParaRPr i="1" sz="2400">
              <a:solidFill>
                <a:srgbClr val="004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31"/>
          <p:cNvSpPr/>
          <p:nvPr/>
        </p:nvSpPr>
        <p:spPr>
          <a:xfrm flipH="1" rot="10800000">
            <a:off x="4243099" y="3914634"/>
            <a:ext cx="1208024" cy="21818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32"/>
          <p:cNvSpPr txBox="1"/>
          <p:nvPr/>
        </p:nvSpPr>
        <p:spPr>
          <a:xfrm>
            <a:off x="826206" y="209420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Puisqu’il contient un seul type de molécules alors c’est un corps pur. Et puisque chaque molécule contient un seul type d’atomes alors il s’agit d’un corps pur simple.</a:t>
            </a:r>
            <a:endParaRPr/>
          </a:p>
        </p:txBody>
      </p:sp>
      <p:sp>
        <p:nvSpPr>
          <p:cNvPr id="599" name="Google Shape;599;p32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600" name="Google Shape;60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601" name="Google Shape;601;p32"/>
          <p:cNvSpPr txBox="1"/>
          <p:nvPr/>
        </p:nvSpPr>
        <p:spPr>
          <a:xfrm>
            <a:off x="452403" y="609905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explique la déduction à faire à partir de la réponse précédente. </a:t>
            </a:r>
            <a:endParaRPr/>
          </a:p>
        </p:txBody>
      </p:sp>
      <p:pic>
        <p:nvPicPr>
          <p:cNvPr id="602" name="Google Shape;602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406" y="1255714"/>
            <a:ext cx="9192887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32"/>
          <p:cNvSpPr txBox="1"/>
          <p:nvPr/>
        </p:nvSpPr>
        <p:spPr>
          <a:xfrm>
            <a:off x="5697849" y="2725187"/>
            <a:ext cx="323773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……………………………..</a:t>
            </a:r>
            <a:endParaRPr i="1" sz="2400">
              <a:solidFill>
                <a:srgbClr val="004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32"/>
          <p:cNvSpPr txBox="1"/>
          <p:nvPr/>
        </p:nvSpPr>
        <p:spPr>
          <a:xfrm>
            <a:off x="884689" y="3638105"/>
            <a:ext cx="323773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1 seul type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d’atomes</a:t>
            </a:r>
            <a:endParaRPr b="1" sz="2400">
              <a:solidFill>
                <a:srgbClr val="5FADE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32"/>
          <p:cNvSpPr txBox="1"/>
          <p:nvPr/>
        </p:nvSpPr>
        <p:spPr>
          <a:xfrm>
            <a:off x="826206" y="2725187"/>
            <a:ext cx="36441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1 seul type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molécules</a:t>
            </a:r>
            <a:endParaRPr/>
          </a:p>
        </p:txBody>
      </p:sp>
      <p:sp>
        <p:nvSpPr>
          <p:cNvPr id="606" name="Google Shape;606;p32"/>
          <p:cNvSpPr/>
          <p:nvPr/>
        </p:nvSpPr>
        <p:spPr>
          <a:xfrm flipH="1" rot="10800000">
            <a:off x="4243099" y="2912792"/>
            <a:ext cx="1208024" cy="21818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32"/>
          <p:cNvSpPr txBox="1"/>
          <p:nvPr/>
        </p:nvSpPr>
        <p:spPr>
          <a:xfrm>
            <a:off x="5697849" y="3727029"/>
            <a:ext cx="323773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……………………………..</a:t>
            </a:r>
            <a:endParaRPr i="1" sz="2400">
              <a:solidFill>
                <a:srgbClr val="004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32"/>
          <p:cNvSpPr/>
          <p:nvPr/>
        </p:nvSpPr>
        <p:spPr>
          <a:xfrm flipH="1" rot="10800000">
            <a:off x="4243099" y="3914634"/>
            <a:ext cx="1208024" cy="21818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32"/>
          <p:cNvSpPr txBox="1"/>
          <p:nvPr/>
        </p:nvSpPr>
        <p:spPr>
          <a:xfrm>
            <a:off x="5934528" y="2645926"/>
            <a:ext cx="390541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Corps pur </a:t>
            </a:r>
            <a:endParaRPr/>
          </a:p>
        </p:txBody>
      </p:sp>
      <p:sp>
        <p:nvSpPr>
          <p:cNvPr id="610" name="Google Shape;610;p32"/>
          <p:cNvSpPr txBox="1"/>
          <p:nvPr/>
        </p:nvSpPr>
        <p:spPr>
          <a:xfrm>
            <a:off x="5934527" y="3671149"/>
            <a:ext cx="390541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Corps simple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33"/>
          <p:cNvSpPr txBox="1"/>
          <p:nvPr/>
        </p:nvSpPr>
        <p:spPr>
          <a:xfrm>
            <a:off x="826206" y="209420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Finalement, je déduis la nature de la matière moléculaire</a:t>
            </a:r>
            <a:endParaRPr/>
          </a:p>
        </p:txBody>
      </p:sp>
      <p:sp>
        <p:nvSpPr>
          <p:cNvPr id="616" name="Google Shape;616;p33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617" name="Google Shape;617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618" name="Google Shape;618;p33"/>
          <p:cNvSpPr txBox="1"/>
          <p:nvPr/>
        </p:nvSpPr>
        <p:spPr>
          <a:xfrm>
            <a:off x="452403" y="609905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explique la déduction à faire à partir de la réponse précédente. </a:t>
            </a:r>
            <a:endParaRPr/>
          </a:p>
        </p:txBody>
      </p:sp>
      <p:pic>
        <p:nvPicPr>
          <p:cNvPr id="619" name="Google Shape;619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406" y="1255714"/>
            <a:ext cx="9192887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620" name="Google Shape;620;p33"/>
          <p:cNvSpPr txBox="1"/>
          <p:nvPr/>
        </p:nvSpPr>
        <p:spPr>
          <a:xfrm>
            <a:off x="6257614" y="3198167"/>
            <a:ext cx="323773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……………………………..</a:t>
            </a:r>
            <a:endParaRPr i="1" sz="2400">
              <a:solidFill>
                <a:srgbClr val="004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33"/>
          <p:cNvSpPr txBox="1"/>
          <p:nvPr/>
        </p:nvSpPr>
        <p:spPr>
          <a:xfrm>
            <a:off x="2475005" y="3702993"/>
            <a:ext cx="207187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Corps simple</a:t>
            </a:r>
            <a:endParaRPr b="1" sz="2400">
              <a:solidFill>
                <a:srgbClr val="5FADE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33"/>
          <p:cNvSpPr txBox="1"/>
          <p:nvPr/>
        </p:nvSpPr>
        <p:spPr>
          <a:xfrm>
            <a:off x="2599402" y="2649887"/>
            <a:ext cx="180523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Corps pur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33"/>
          <p:cNvSpPr/>
          <p:nvPr/>
        </p:nvSpPr>
        <p:spPr>
          <a:xfrm flipH="1">
            <a:off x="4404636" y="2891990"/>
            <a:ext cx="284480" cy="1159408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33"/>
          <p:cNvSpPr/>
          <p:nvPr/>
        </p:nvSpPr>
        <p:spPr>
          <a:xfrm flipH="1" rot="10800000">
            <a:off x="4832379" y="3362604"/>
            <a:ext cx="1208024" cy="21818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34"/>
          <p:cNvSpPr txBox="1"/>
          <p:nvPr/>
        </p:nvSpPr>
        <p:spPr>
          <a:xfrm>
            <a:off x="826206" y="209420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Il s’agit d’un corps pur simple</a:t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34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631" name="Google Shape;631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632" name="Google Shape;632;p34"/>
          <p:cNvSpPr txBox="1"/>
          <p:nvPr/>
        </p:nvSpPr>
        <p:spPr>
          <a:xfrm>
            <a:off x="452403" y="609905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explique la déduction à faire à partir de la réponse précédente. </a:t>
            </a:r>
            <a:endParaRPr/>
          </a:p>
        </p:txBody>
      </p:sp>
      <p:pic>
        <p:nvPicPr>
          <p:cNvPr id="633" name="Google Shape;633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406" y="1255714"/>
            <a:ext cx="9192887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634" name="Google Shape;634;p34"/>
          <p:cNvSpPr txBox="1"/>
          <p:nvPr/>
        </p:nvSpPr>
        <p:spPr>
          <a:xfrm>
            <a:off x="6314836" y="3088283"/>
            <a:ext cx="390541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Corps pur simple</a:t>
            </a:r>
            <a:endParaRPr/>
          </a:p>
        </p:txBody>
      </p:sp>
      <p:sp>
        <p:nvSpPr>
          <p:cNvPr id="635" name="Google Shape;635;p34"/>
          <p:cNvSpPr txBox="1"/>
          <p:nvPr/>
        </p:nvSpPr>
        <p:spPr>
          <a:xfrm>
            <a:off x="6257614" y="3198167"/>
            <a:ext cx="323773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……………………………..</a:t>
            </a:r>
            <a:endParaRPr i="1" sz="2400">
              <a:solidFill>
                <a:srgbClr val="004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34"/>
          <p:cNvSpPr txBox="1"/>
          <p:nvPr/>
        </p:nvSpPr>
        <p:spPr>
          <a:xfrm>
            <a:off x="2475005" y="3702993"/>
            <a:ext cx="207187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Corps simple</a:t>
            </a:r>
            <a:endParaRPr b="1" sz="2400">
              <a:solidFill>
                <a:srgbClr val="5FADE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34"/>
          <p:cNvSpPr txBox="1"/>
          <p:nvPr/>
        </p:nvSpPr>
        <p:spPr>
          <a:xfrm>
            <a:off x="2599402" y="2649887"/>
            <a:ext cx="180523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Corps pur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34"/>
          <p:cNvSpPr/>
          <p:nvPr/>
        </p:nvSpPr>
        <p:spPr>
          <a:xfrm flipH="1">
            <a:off x="4404636" y="2891990"/>
            <a:ext cx="284480" cy="1159408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34"/>
          <p:cNvSpPr/>
          <p:nvPr/>
        </p:nvSpPr>
        <p:spPr>
          <a:xfrm flipH="1" rot="10800000">
            <a:off x="4832379" y="3362604"/>
            <a:ext cx="1208024" cy="21818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35"/>
          <p:cNvSpPr txBox="1"/>
          <p:nvPr/>
        </p:nvSpPr>
        <p:spPr>
          <a:xfrm>
            <a:off x="825500" y="197502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Donc, pour reconnaître à partir de représentations microscopiques si c’est un corps pur simple, un corps composé ou un mélange, j’ai suivi ces étapes :</a:t>
            </a:r>
            <a:endParaRPr/>
          </a:p>
        </p:txBody>
      </p:sp>
      <p:sp>
        <p:nvSpPr>
          <p:cNvPr id="645" name="Google Shape;645;p35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646" name="Google Shape;646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p35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incite les élèves à suivre.</a:t>
            </a:r>
            <a:endParaRPr/>
          </a:p>
        </p:txBody>
      </p:sp>
      <p:sp>
        <p:nvSpPr>
          <p:cNvPr id="648" name="Google Shape;648;p35"/>
          <p:cNvSpPr txBox="1"/>
          <p:nvPr/>
        </p:nvSpPr>
        <p:spPr>
          <a:xfrm>
            <a:off x="432618" y="1278194"/>
            <a:ext cx="10628671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Première étape: </a:t>
            </a: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j’identifie les molécules sur la représentation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Je vois s’elles sont identiques ou différents.</a:t>
            </a:r>
            <a:endParaRPr/>
          </a:p>
        </p:txBody>
      </p:sp>
      <p:sp>
        <p:nvSpPr>
          <p:cNvPr id="649" name="Google Shape;649;p35"/>
          <p:cNvSpPr txBox="1"/>
          <p:nvPr/>
        </p:nvSpPr>
        <p:spPr>
          <a:xfrm>
            <a:off x="464164" y="2598003"/>
            <a:ext cx="10628671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Deuxième étape: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s’elles sont identiques,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j’identifie les atomes qui constitue chaque molécule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. Je vois s’ils sont identiques ou différents.</a:t>
            </a:r>
            <a:endParaRPr/>
          </a:p>
        </p:txBody>
      </p:sp>
      <p:sp>
        <p:nvSpPr>
          <p:cNvPr id="650" name="Google Shape;650;p35"/>
          <p:cNvSpPr txBox="1"/>
          <p:nvPr/>
        </p:nvSpPr>
        <p:spPr>
          <a:xfrm>
            <a:off x="464164" y="3982842"/>
            <a:ext cx="10628671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Troisième étape: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si les atomes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constituant chaque molécule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sont identiques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je déduis qu’il s’agit d’un corps pur simple</a:t>
            </a: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651" name="Google Shape;651;p35"/>
          <p:cNvSpPr txBox="1"/>
          <p:nvPr/>
        </p:nvSpPr>
        <p:spPr>
          <a:xfrm>
            <a:off x="550606" y="5083277"/>
            <a:ext cx="11021962" cy="830997"/>
          </a:xfrm>
          <a:prstGeom prst="rect">
            <a:avLst/>
          </a:prstGeom>
          <a:solidFill>
            <a:srgbClr val="CFE6B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Cette matière moléculaire est constituée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d’un seul type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molécules dont chacune est constituée d’un seul type d’atomes. Il s’agit donc d’un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corps pur simple.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6" name="Google Shape;656;p36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657" name="Google Shape;657;p36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B0F0"/>
            </a:solidFill>
            <a:ln cap="flat" cmpd="sng" w="12700">
              <a:solidFill>
                <a:srgbClr val="00B0F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3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Pratique guidée collective </a:t>
              </a:r>
              <a:endParaRPr/>
            </a:p>
          </p:txBody>
        </p:sp>
      </p:grpSp>
      <p:grpSp>
        <p:nvGrpSpPr>
          <p:cNvPr id="659" name="Google Shape;659;p36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660" name="Google Shape;660;p36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36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10 min</a:t>
              </a:r>
              <a:endParaRPr/>
            </a:p>
          </p:txBody>
        </p:sp>
      </p:grpSp>
      <p:pic>
        <p:nvPicPr>
          <p:cNvPr id="662" name="Google Shape;662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66134" y="1253994"/>
            <a:ext cx="1768346" cy="1768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37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Gardez vos livrets fermés, prenez votre ardoise et écrivez-y votre réponse.</a:t>
            </a:r>
            <a:endParaRPr/>
          </a:p>
        </p:txBody>
      </p:sp>
      <p:sp>
        <p:nvSpPr>
          <p:cNvPr id="668" name="Google Shape;668;p37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669" name="Google Shape;669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670" name="Google Shape;670;p37"/>
          <p:cNvSpPr txBox="1"/>
          <p:nvPr/>
        </p:nvSpPr>
        <p:spPr>
          <a:xfrm>
            <a:off x="229137" y="655044"/>
            <a:ext cx="11733726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peut recourir à l’alternance linguistique si nécessaire. 3 élèves sont choisis au hasard pour répondre à la question.</a:t>
            </a:r>
            <a:endParaRPr/>
          </a:p>
        </p:txBody>
      </p:sp>
      <p:sp>
        <p:nvSpPr>
          <p:cNvPr id="671" name="Google Shape;671;p37"/>
          <p:cNvSpPr txBox="1"/>
          <p:nvPr/>
        </p:nvSpPr>
        <p:spPr>
          <a:xfrm>
            <a:off x="1216804" y="1624119"/>
            <a:ext cx="9038241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corps pur simple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 constitué de molécules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identiques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672" name="Google Shape;672;p37"/>
          <p:cNvSpPr/>
          <p:nvPr/>
        </p:nvSpPr>
        <p:spPr>
          <a:xfrm>
            <a:off x="2157734" y="3375072"/>
            <a:ext cx="161203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673" name="Google Shape;673;p37"/>
          <p:cNvSpPr/>
          <p:nvPr/>
        </p:nvSpPr>
        <p:spPr>
          <a:xfrm>
            <a:off x="8314491" y="3375072"/>
            <a:ext cx="1719775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38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Bravo, voici les réponses correctes.</a:t>
            </a:r>
            <a:endParaRPr/>
          </a:p>
        </p:txBody>
      </p:sp>
      <p:sp>
        <p:nvSpPr>
          <p:cNvPr id="679" name="Google Shape;679;p38"/>
          <p:cNvSpPr txBox="1"/>
          <p:nvPr/>
        </p:nvSpPr>
        <p:spPr>
          <a:xfrm>
            <a:off x="184687" y="533400"/>
            <a:ext cx="11733726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intervient pour expliquer davantage la question et expliciter la bonne réponse en cas d’erreurs de la part des élèves.</a:t>
            </a:r>
            <a:endParaRPr/>
          </a:p>
        </p:txBody>
      </p:sp>
      <p:pic>
        <p:nvPicPr>
          <p:cNvPr id="680" name="Google Shape;680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681" name="Google Shape;681;p38"/>
          <p:cNvSpPr txBox="1"/>
          <p:nvPr/>
        </p:nvSpPr>
        <p:spPr>
          <a:xfrm>
            <a:off x="1216804" y="1624119"/>
            <a:ext cx="9038241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corps pur simple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constitué de molécules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identiques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682" name="Google Shape;682;p38"/>
          <p:cNvSpPr/>
          <p:nvPr/>
        </p:nvSpPr>
        <p:spPr>
          <a:xfrm>
            <a:off x="2157734" y="3375072"/>
            <a:ext cx="161203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683" name="Google Shape;683;p38"/>
          <p:cNvSpPr/>
          <p:nvPr/>
        </p:nvSpPr>
        <p:spPr>
          <a:xfrm>
            <a:off x="8314491" y="3375072"/>
            <a:ext cx="1719775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pic>
        <p:nvPicPr>
          <p:cNvPr descr="Coche avec un remplissage uni" id="684" name="Google Shape;684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08606" y="3807072"/>
            <a:ext cx="684830" cy="684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39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Passons à la deuxième question.</a:t>
            </a:r>
            <a:endParaRPr/>
          </a:p>
        </p:txBody>
      </p:sp>
      <p:sp>
        <p:nvSpPr>
          <p:cNvPr id="690" name="Google Shape;690;p39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691" name="Google Shape;691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692" name="Google Shape;692;p39"/>
          <p:cNvSpPr txBox="1"/>
          <p:nvPr/>
        </p:nvSpPr>
        <p:spPr>
          <a:xfrm>
            <a:off x="1216804" y="1624119"/>
            <a:ext cx="10002520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molécule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d’un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corps pur simple 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constituée des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atomes différents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693" name="Google Shape;693;p39"/>
          <p:cNvSpPr/>
          <p:nvPr/>
        </p:nvSpPr>
        <p:spPr>
          <a:xfrm>
            <a:off x="2157734" y="3375072"/>
            <a:ext cx="161203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694" name="Google Shape;694;p39"/>
          <p:cNvSpPr/>
          <p:nvPr/>
        </p:nvSpPr>
        <p:spPr>
          <a:xfrm>
            <a:off x="8639773" y="3375072"/>
            <a:ext cx="1719775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695" name="Google Shape;695;p39"/>
          <p:cNvSpPr txBox="1"/>
          <p:nvPr/>
        </p:nvSpPr>
        <p:spPr>
          <a:xfrm>
            <a:off x="229137" y="655044"/>
            <a:ext cx="11733726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peut recourir à l’alternance linguistique si nécessaire. 3 élèves sont choisis au hasard pour répondre à la question.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"/>
          <p:cNvSpPr/>
          <p:nvPr/>
        </p:nvSpPr>
        <p:spPr>
          <a:xfrm>
            <a:off x="2194170" y="1177151"/>
            <a:ext cx="7803661" cy="4892976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4"/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 sz="14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231" name="Google Shape;231;p4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61" y="30482"/>
            <a:ext cx="727815" cy="8543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2" name="Google Shape;232;p4"/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33" name="Google Shape;233;p4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98A8BD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4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98A8B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4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10 min</a:t>
              </a:r>
              <a:endParaRPr b="1"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4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4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Ouverture de la séance</a:t>
              </a:r>
              <a:endParaRPr/>
            </a:p>
          </p:txBody>
        </p:sp>
      </p:grpSp>
      <p:grpSp>
        <p:nvGrpSpPr>
          <p:cNvPr id="238" name="Google Shape;238;p4"/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239" name="Google Shape;239;p4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E55D19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4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E55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4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10 min</a:t>
              </a:r>
              <a:endParaRPr b="1"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4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4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Modelage</a:t>
              </a:r>
              <a:endParaRPr/>
            </a:p>
          </p:txBody>
        </p:sp>
      </p:grpSp>
      <p:grpSp>
        <p:nvGrpSpPr>
          <p:cNvPr id="244" name="Google Shape;244;p4"/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245" name="Google Shape;245;p4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4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4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15 min</a:t>
              </a:r>
              <a:endParaRPr b="1"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4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4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Pratique collective</a:t>
              </a:r>
              <a:endParaRPr/>
            </a:p>
          </p:txBody>
        </p:sp>
      </p:grpSp>
      <p:grpSp>
        <p:nvGrpSpPr>
          <p:cNvPr id="250" name="Google Shape;250;p4"/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251" name="Google Shape;251;p4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BEB07D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4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BEB0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4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10 min</a:t>
              </a:r>
              <a:endParaRPr b="1"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4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Pratique en binôme</a:t>
              </a:r>
              <a:endParaRPr/>
            </a:p>
          </p:txBody>
        </p:sp>
      </p:grpSp>
      <p:grpSp>
        <p:nvGrpSpPr>
          <p:cNvPr id="256" name="Google Shape;256;p4"/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257" name="Google Shape;257;p4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4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4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7 min</a:t>
              </a:r>
              <a:endParaRPr b="1"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4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4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Pratique autonome</a:t>
              </a:r>
              <a:endParaRPr/>
            </a:p>
          </p:txBody>
        </p:sp>
      </p:grpSp>
      <p:grpSp>
        <p:nvGrpSpPr>
          <p:cNvPr id="262" name="Google Shape;262;p4"/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263" name="Google Shape;263;p4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6CA6A2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endParaRPr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4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6CA6A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4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3 min</a:t>
              </a:r>
              <a:endParaRPr b="1"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4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4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Clôture</a:t>
              </a:r>
              <a:endParaRPr/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40"/>
          <p:cNvSpPr txBox="1"/>
          <p:nvPr/>
        </p:nvSpPr>
        <p:spPr>
          <a:xfrm>
            <a:off x="819150" y="196163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Les molécules d’un corps pur simple ,qui sont identiques, sont constituées chacune des atomes Identiques.</a:t>
            </a:r>
            <a:endParaRPr/>
          </a:p>
        </p:txBody>
      </p:sp>
      <p:sp>
        <p:nvSpPr>
          <p:cNvPr id="701" name="Google Shape;701;p40"/>
          <p:cNvSpPr txBox="1"/>
          <p:nvPr/>
        </p:nvSpPr>
        <p:spPr>
          <a:xfrm>
            <a:off x="1216804" y="1624119"/>
            <a:ext cx="10002520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molécule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d’un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corps pur simple 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constituée des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atomes différents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702" name="Google Shape;702;p40"/>
          <p:cNvSpPr/>
          <p:nvPr/>
        </p:nvSpPr>
        <p:spPr>
          <a:xfrm>
            <a:off x="2157734" y="3375072"/>
            <a:ext cx="161203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703" name="Google Shape;703;p40"/>
          <p:cNvSpPr/>
          <p:nvPr/>
        </p:nvSpPr>
        <p:spPr>
          <a:xfrm>
            <a:off x="8639773" y="3375072"/>
            <a:ext cx="1719775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pic>
        <p:nvPicPr>
          <p:cNvPr descr="Coche avec un remplissage uni" id="704" name="Google Shape;704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89742" y="3807072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Google Shape;705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p40"/>
          <p:cNvSpPr txBox="1"/>
          <p:nvPr/>
        </p:nvSpPr>
        <p:spPr>
          <a:xfrm>
            <a:off x="158653" y="589378"/>
            <a:ext cx="11733726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intervient pour expliquer davantage la question et expliciter la bonne réponse en cas d’erreurs de la part des élèves.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41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Passons à la question suiuvante.</a:t>
            </a:r>
            <a:endParaRPr/>
          </a:p>
        </p:txBody>
      </p:sp>
      <p:sp>
        <p:nvSpPr>
          <p:cNvPr id="712" name="Google Shape;712;p41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713" name="Google Shape;713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714" name="Google Shape;714;p41"/>
          <p:cNvSpPr txBox="1"/>
          <p:nvPr/>
        </p:nvSpPr>
        <p:spPr>
          <a:xfrm>
            <a:off x="1216804" y="1624119"/>
            <a:ext cx="10002520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molécule d’un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corps pur composé 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constituée des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atomes identiques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715" name="Google Shape;715;p41"/>
          <p:cNvSpPr/>
          <p:nvPr/>
        </p:nvSpPr>
        <p:spPr>
          <a:xfrm>
            <a:off x="2157734" y="3375072"/>
            <a:ext cx="161203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716" name="Google Shape;716;p41"/>
          <p:cNvSpPr/>
          <p:nvPr/>
        </p:nvSpPr>
        <p:spPr>
          <a:xfrm>
            <a:off x="8639773" y="3375072"/>
            <a:ext cx="1719775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717" name="Google Shape;717;p41"/>
          <p:cNvSpPr txBox="1"/>
          <p:nvPr/>
        </p:nvSpPr>
        <p:spPr>
          <a:xfrm>
            <a:off x="229137" y="655044"/>
            <a:ext cx="11733726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peut recourir à l’alternance linguistique si nécessaire. 3 élèves sont choisis au hasard pour répondre à la question.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42"/>
          <p:cNvSpPr txBox="1"/>
          <p:nvPr/>
        </p:nvSpPr>
        <p:spPr>
          <a:xfrm>
            <a:off x="819150" y="196163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C’est faux, car une molécule d’un corps pur composé est constituée d’atomes différents. </a:t>
            </a:r>
            <a:endParaRPr/>
          </a:p>
        </p:txBody>
      </p:sp>
      <p:sp>
        <p:nvSpPr>
          <p:cNvPr id="723" name="Google Shape;723;p42"/>
          <p:cNvSpPr txBox="1"/>
          <p:nvPr/>
        </p:nvSpPr>
        <p:spPr>
          <a:xfrm>
            <a:off x="1216804" y="1624119"/>
            <a:ext cx="10002520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molécule d’un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corps pur composé 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constituée des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atomes identiques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724" name="Google Shape;724;p42"/>
          <p:cNvSpPr/>
          <p:nvPr/>
        </p:nvSpPr>
        <p:spPr>
          <a:xfrm>
            <a:off x="2157734" y="3375072"/>
            <a:ext cx="161203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725" name="Google Shape;725;p42"/>
          <p:cNvSpPr/>
          <p:nvPr/>
        </p:nvSpPr>
        <p:spPr>
          <a:xfrm>
            <a:off x="8639773" y="3375072"/>
            <a:ext cx="1719775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pic>
        <p:nvPicPr>
          <p:cNvPr descr="Coche avec un remplissage uni" id="726" name="Google Shape;726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89742" y="3807072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Google Shape;727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728" name="Google Shape;728;p42"/>
          <p:cNvSpPr txBox="1"/>
          <p:nvPr/>
        </p:nvSpPr>
        <p:spPr>
          <a:xfrm>
            <a:off x="458274" y="674675"/>
            <a:ext cx="11733726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intervient pour expliquer davantage la question et expliciter la bonne réponse en cas d’erreurs de la part des élèves.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43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Choisissez l’affirmation correcte. Il s’agit de la moléculaire.</a:t>
            </a:r>
            <a:endParaRPr/>
          </a:p>
        </p:txBody>
      </p:sp>
      <p:sp>
        <p:nvSpPr>
          <p:cNvPr id="734" name="Google Shape;734;p43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735" name="Google Shape;735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736" name="Google Shape;736;p43"/>
          <p:cNvSpPr txBox="1"/>
          <p:nvPr/>
        </p:nvSpPr>
        <p:spPr>
          <a:xfrm>
            <a:off x="229137" y="655044"/>
            <a:ext cx="11733726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peut recourir à l’alternance linguistique si nécessaire. 3 élèves sont choisis au hasard pour répondre à la question.</a:t>
            </a:r>
            <a:endParaRPr/>
          </a:p>
        </p:txBody>
      </p:sp>
      <p:sp>
        <p:nvSpPr>
          <p:cNvPr id="737" name="Google Shape;737;p43"/>
          <p:cNvSpPr txBox="1"/>
          <p:nvPr/>
        </p:nvSpPr>
        <p:spPr>
          <a:xfrm>
            <a:off x="2207340" y="2074607"/>
            <a:ext cx="7556091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molécules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d’un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mélange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sont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identiques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738" name="Google Shape;738;p43"/>
          <p:cNvSpPr txBox="1"/>
          <p:nvPr/>
        </p:nvSpPr>
        <p:spPr>
          <a:xfrm>
            <a:off x="2236840" y="3282583"/>
            <a:ext cx="7526592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corps pur composé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un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mélange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43"/>
          <p:cNvSpPr txBox="1"/>
          <p:nvPr/>
        </p:nvSpPr>
        <p:spPr>
          <a:xfrm>
            <a:off x="2271252" y="4339553"/>
            <a:ext cx="7492180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un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mélange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il y a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 moins deux types de molécules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p43"/>
          <p:cNvSpPr/>
          <p:nvPr/>
        </p:nvSpPr>
        <p:spPr>
          <a:xfrm>
            <a:off x="1366684" y="2074607"/>
            <a:ext cx="875071" cy="461666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741" name="Google Shape;741;p43"/>
          <p:cNvSpPr/>
          <p:nvPr/>
        </p:nvSpPr>
        <p:spPr>
          <a:xfrm>
            <a:off x="1396181" y="4315197"/>
            <a:ext cx="875071" cy="461666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742" name="Google Shape;742;p43"/>
          <p:cNvSpPr/>
          <p:nvPr/>
        </p:nvSpPr>
        <p:spPr>
          <a:xfrm>
            <a:off x="1376517" y="3282582"/>
            <a:ext cx="875071" cy="461666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44"/>
          <p:cNvSpPr txBox="1"/>
          <p:nvPr/>
        </p:nvSpPr>
        <p:spPr>
          <a:xfrm>
            <a:off x="819150" y="196163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Un mélange de la matière moléculaire est constitué d’au moins deux types de molécules.</a:t>
            </a:r>
            <a:endParaRPr/>
          </a:p>
        </p:txBody>
      </p:sp>
      <p:pic>
        <p:nvPicPr>
          <p:cNvPr id="748" name="Google Shape;748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749" name="Google Shape;749;p44"/>
          <p:cNvSpPr txBox="1"/>
          <p:nvPr/>
        </p:nvSpPr>
        <p:spPr>
          <a:xfrm>
            <a:off x="458274" y="674675"/>
            <a:ext cx="11733726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intervient pour expliquer davantage la question et expliciter la bonne réponse en cas d’erreurs de la part des élèves.</a:t>
            </a:r>
            <a:endParaRPr/>
          </a:p>
        </p:txBody>
      </p:sp>
      <p:sp>
        <p:nvSpPr>
          <p:cNvPr id="750" name="Google Shape;750;p44"/>
          <p:cNvSpPr txBox="1"/>
          <p:nvPr/>
        </p:nvSpPr>
        <p:spPr>
          <a:xfrm>
            <a:off x="2207340" y="2074607"/>
            <a:ext cx="7556091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molécules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d’un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mélange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sont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identiques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751" name="Google Shape;751;p44"/>
          <p:cNvSpPr txBox="1"/>
          <p:nvPr/>
        </p:nvSpPr>
        <p:spPr>
          <a:xfrm>
            <a:off x="2236840" y="3282583"/>
            <a:ext cx="7526592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corps pur composé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un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mélange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p44"/>
          <p:cNvSpPr txBox="1"/>
          <p:nvPr/>
        </p:nvSpPr>
        <p:spPr>
          <a:xfrm>
            <a:off x="2271252" y="4339553"/>
            <a:ext cx="7492180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un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mélange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il y a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 moins deux types de molécules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3" name="Google Shape;753;p44"/>
          <p:cNvSpPr/>
          <p:nvPr/>
        </p:nvSpPr>
        <p:spPr>
          <a:xfrm>
            <a:off x="1366684" y="2074607"/>
            <a:ext cx="875071" cy="461666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754" name="Google Shape;754;p44"/>
          <p:cNvSpPr/>
          <p:nvPr/>
        </p:nvSpPr>
        <p:spPr>
          <a:xfrm>
            <a:off x="1396181" y="4315197"/>
            <a:ext cx="875071" cy="461666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755" name="Google Shape;755;p44"/>
          <p:cNvSpPr/>
          <p:nvPr/>
        </p:nvSpPr>
        <p:spPr>
          <a:xfrm>
            <a:off x="1376517" y="3282582"/>
            <a:ext cx="875071" cy="461666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pic>
        <p:nvPicPr>
          <p:cNvPr descr="Coche avec un remplissage uni" id="756" name="Google Shape;756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6231" y="4227970"/>
            <a:ext cx="684830" cy="684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45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 on va résoudre ensemble la tâche suivante.</a:t>
            </a:r>
            <a:endParaRPr/>
          </a:p>
        </p:txBody>
      </p:sp>
      <p:sp>
        <p:nvSpPr>
          <p:cNvPr id="762" name="Google Shape;762;p45"/>
          <p:cNvSpPr txBox="1"/>
          <p:nvPr/>
        </p:nvSpPr>
        <p:spPr>
          <a:xfrm>
            <a:off x="229137" y="655044"/>
            <a:ext cx="11733726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présente la tâche et recourt à l’alternance linguistique si nécessaire. Il/elle demande aux élèves d’expliciter leur réponse . </a:t>
            </a:r>
            <a:endParaRPr/>
          </a:p>
        </p:txBody>
      </p:sp>
      <p:sp>
        <p:nvSpPr>
          <p:cNvPr id="763" name="Google Shape;763;p45"/>
          <p:cNvSpPr txBox="1"/>
          <p:nvPr/>
        </p:nvSpPr>
        <p:spPr>
          <a:xfrm>
            <a:off x="627215" y="1115168"/>
            <a:ext cx="10553700" cy="1200329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Ci-dessous la modélisation de la structure microscopique d’un échantillon d’une matière moléculaire. On veut savoir s’il s’agit d’un corps pur simple d’un corps pur composé ou d’un mélange.</a:t>
            </a:r>
            <a:endParaRPr/>
          </a:p>
        </p:txBody>
      </p:sp>
      <p:pic>
        <p:nvPicPr>
          <p:cNvPr id="764" name="Google Shape;764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5" name="Google Shape;765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8100" y="5585440"/>
            <a:ext cx="10459218" cy="521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6" name="Google Shape;766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767" name="Google Shape;767;p45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68" name="Google Shape;768;p45"/>
          <p:cNvSpPr/>
          <p:nvPr/>
        </p:nvSpPr>
        <p:spPr>
          <a:xfrm>
            <a:off x="3795252" y="2507226"/>
            <a:ext cx="4709651" cy="2438400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69" name="Google Shape;769;p45"/>
          <p:cNvGrpSpPr/>
          <p:nvPr/>
        </p:nvGrpSpPr>
        <p:grpSpPr>
          <a:xfrm rot="-2333309">
            <a:off x="4516324" y="2827681"/>
            <a:ext cx="732503" cy="427705"/>
            <a:chOff x="4188542" y="2757947"/>
            <a:chExt cx="732503" cy="427705"/>
          </a:xfrm>
        </p:grpSpPr>
        <p:sp>
          <p:nvSpPr>
            <p:cNvPr id="770" name="Google Shape;770;p45"/>
            <p:cNvSpPr/>
            <p:nvPr/>
          </p:nvSpPr>
          <p:spPr>
            <a:xfrm>
              <a:off x="4188542" y="277269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45"/>
            <p:cNvSpPr/>
            <p:nvPr/>
          </p:nvSpPr>
          <p:spPr>
            <a:xfrm>
              <a:off x="4527755" y="275794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2" name="Google Shape;772;p45"/>
          <p:cNvGrpSpPr/>
          <p:nvPr/>
        </p:nvGrpSpPr>
        <p:grpSpPr>
          <a:xfrm rot="-2774015">
            <a:off x="4438036" y="3873578"/>
            <a:ext cx="732503" cy="427705"/>
            <a:chOff x="4188542" y="2757947"/>
            <a:chExt cx="732503" cy="427705"/>
          </a:xfrm>
        </p:grpSpPr>
        <p:sp>
          <p:nvSpPr>
            <p:cNvPr id="773" name="Google Shape;773;p45"/>
            <p:cNvSpPr/>
            <p:nvPr/>
          </p:nvSpPr>
          <p:spPr>
            <a:xfrm>
              <a:off x="4188542" y="277269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45"/>
            <p:cNvSpPr/>
            <p:nvPr/>
          </p:nvSpPr>
          <p:spPr>
            <a:xfrm>
              <a:off x="4527755" y="275794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5" name="Google Shape;775;p45"/>
          <p:cNvGrpSpPr/>
          <p:nvPr/>
        </p:nvGrpSpPr>
        <p:grpSpPr>
          <a:xfrm rot="-307947">
            <a:off x="6225467" y="4040239"/>
            <a:ext cx="732503" cy="427705"/>
            <a:chOff x="4188542" y="2757947"/>
            <a:chExt cx="732503" cy="427705"/>
          </a:xfrm>
        </p:grpSpPr>
        <p:sp>
          <p:nvSpPr>
            <p:cNvPr id="776" name="Google Shape;776;p45"/>
            <p:cNvSpPr/>
            <p:nvPr/>
          </p:nvSpPr>
          <p:spPr>
            <a:xfrm>
              <a:off x="4188542" y="277269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45"/>
            <p:cNvSpPr/>
            <p:nvPr/>
          </p:nvSpPr>
          <p:spPr>
            <a:xfrm>
              <a:off x="4527755" y="275794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8" name="Google Shape;778;p45"/>
          <p:cNvGrpSpPr/>
          <p:nvPr/>
        </p:nvGrpSpPr>
        <p:grpSpPr>
          <a:xfrm>
            <a:off x="5931309" y="2875934"/>
            <a:ext cx="732503" cy="427705"/>
            <a:chOff x="4188542" y="2757947"/>
            <a:chExt cx="732503" cy="427705"/>
          </a:xfrm>
        </p:grpSpPr>
        <p:sp>
          <p:nvSpPr>
            <p:cNvPr id="779" name="Google Shape;779;p45"/>
            <p:cNvSpPr/>
            <p:nvPr/>
          </p:nvSpPr>
          <p:spPr>
            <a:xfrm>
              <a:off x="4188542" y="277269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45"/>
            <p:cNvSpPr/>
            <p:nvPr/>
          </p:nvSpPr>
          <p:spPr>
            <a:xfrm>
              <a:off x="4527755" y="275794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1" name="Google Shape;781;p45"/>
          <p:cNvGrpSpPr/>
          <p:nvPr/>
        </p:nvGrpSpPr>
        <p:grpSpPr>
          <a:xfrm rot="-2419992">
            <a:off x="7098892" y="3269224"/>
            <a:ext cx="732503" cy="427705"/>
            <a:chOff x="4188542" y="2757947"/>
            <a:chExt cx="732503" cy="427705"/>
          </a:xfrm>
        </p:grpSpPr>
        <p:sp>
          <p:nvSpPr>
            <p:cNvPr id="782" name="Google Shape;782;p45"/>
            <p:cNvSpPr/>
            <p:nvPr/>
          </p:nvSpPr>
          <p:spPr>
            <a:xfrm>
              <a:off x="4188542" y="277269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45"/>
            <p:cNvSpPr/>
            <p:nvPr/>
          </p:nvSpPr>
          <p:spPr>
            <a:xfrm>
              <a:off x="4527755" y="275794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46"/>
          <p:cNvSpPr txBox="1"/>
          <p:nvPr/>
        </p:nvSpPr>
        <p:spPr>
          <a:xfrm>
            <a:off x="955895" y="205418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Effectivement, pour répondre à cette question,  il faut repérer les différentes molécules et déterminer s’il n’y a               qu’un seul type ou plusieurs types de molécules.</a:t>
            </a:r>
            <a:endParaRPr/>
          </a:p>
        </p:txBody>
      </p:sp>
      <p:sp>
        <p:nvSpPr>
          <p:cNvPr id="789" name="Google Shape;789;p46"/>
          <p:cNvSpPr txBox="1"/>
          <p:nvPr/>
        </p:nvSpPr>
        <p:spPr>
          <a:xfrm>
            <a:off x="184687" y="652924"/>
            <a:ext cx="11733726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structure la réponse après les réponses orales des élèves. </a:t>
            </a:r>
            <a:endParaRPr/>
          </a:p>
        </p:txBody>
      </p:sp>
      <p:pic>
        <p:nvPicPr>
          <p:cNvPr id="790" name="Google Shape;790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1033002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791" name="Google Shape;791;p46"/>
          <p:cNvSpPr txBox="1"/>
          <p:nvPr/>
        </p:nvSpPr>
        <p:spPr>
          <a:xfrm>
            <a:off x="1207143" y="4255557"/>
            <a:ext cx="984209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Toutes les molécules entourées sur la représentation sont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identiques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:</a:t>
            </a:r>
            <a:endParaRPr/>
          </a:p>
        </p:txBody>
      </p:sp>
      <p:sp>
        <p:nvSpPr>
          <p:cNvPr id="792" name="Google Shape;792;p46"/>
          <p:cNvSpPr/>
          <p:nvPr/>
        </p:nvSpPr>
        <p:spPr>
          <a:xfrm>
            <a:off x="4918174" y="4787859"/>
            <a:ext cx="853361" cy="579304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p46"/>
          <p:cNvSpPr txBox="1"/>
          <p:nvPr/>
        </p:nvSpPr>
        <p:spPr>
          <a:xfrm>
            <a:off x="765809" y="5614219"/>
            <a:ext cx="106789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L’échantillon est constitué …………………………..de molécules Représentées par……………</a:t>
            </a:r>
            <a:endParaRPr/>
          </a:p>
        </p:txBody>
      </p:sp>
      <p:sp>
        <p:nvSpPr>
          <p:cNvPr id="794" name="Google Shape;794;p46"/>
          <p:cNvSpPr txBox="1"/>
          <p:nvPr/>
        </p:nvSpPr>
        <p:spPr>
          <a:xfrm>
            <a:off x="4230771" y="5499340"/>
            <a:ext cx="216309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d’un seul type</a:t>
            </a:r>
            <a:endParaRPr/>
          </a:p>
        </p:txBody>
      </p:sp>
      <p:sp>
        <p:nvSpPr>
          <p:cNvPr id="795" name="Google Shape;795;p46"/>
          <p:cNvSpPr/>
          <p:nvPr/>
        </p:nvSpPr>
        <p:spPr>
          <a:xfrm>
            <a:off x="4562953" y="1041882"/>
            <a:ext cx="1240977" cy="1224744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6" name="Google Shape;796;p46"/>
          <p:cNvSpPr/>
          <p:nvPr/>
        </p:nvSpPr>
        <p:spPr>
          <a:xfrm>
            <a:off x="7252372" y="1505879"/>
            <a:ext cx="1029580" cy="1037109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7" name="Google Shape;797;p46"/>
          <p:cNvSpPr/>
          <p:nvPr/>
        </p:nvSpPr>
        <p:spPr>
          <a:xfrm>
            <a:off x="6052963" y="1210406"/>
            <a:ext cx="1227432" cy="1129269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8" name="Google Shape;798;p46"/>
          <p:cNvSpPr/>
          <p:nvPr/>
        </p:nvSpPr>
        <p:spPr>
          <a:xfrm>
            <a:off x="6479350" y="2368965"/>
            <a:ext cx="1076846" cy="1037109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9" name="Google Shape;799;p46"/>
          <p:cNvSpPr/>
          <p:nvPr/>
        </p:nvSpPr>
        <p:spPr>
          <a:xfrm>
            <a:off x="4562953" y="2277703"/>
            <a:ext cx="1209400" cy="1037110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0" name="Google Shape;800;p46"/>
          <p:cNvSpPr/>
          <p:nvPr/>
        </p:nvSpPr>
        <p:spPr>
          <a:xfrm>
            <a:off x="4149213" y="1120541"/>
            <a:ext cx="4709651" cy="2438400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01" name="Google Shape;801;p46"/>
          <p:cNvGrpSpPr/>
          <p:nvPr/>
        </p:nvGrpSpPr>
        <p:grpSpPr>
          <a:xfrm rot="-2333309">
            <a:off x="4870285" y="1440996"/>
            <a:ext cx="732503" cy="427705"/>
            <a:chOff x="4188542" y="2757947"/>
            <a:chExt cx="732503" cy="427705"/>
          </a:xfrm>
        </p:grpSpPr>
        <p:sp>
          <p:nvSpPr>
            <p:cNvPr id="802" name="Google Shape;802;p46"/>
            <p:cNvSpPr/>
            <p:nvPr/>
          </p:nvSpPr>
          <p:spPr>
            <a:xfrm>
              <a:off x="4188542" y="277269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46"/>
            <p:cNvSpPr/>
            <p:nvPr/>
          </p:nvSpPr>
          <p:spPr>
            <a:xfrm>
              <a:off x="4527755" y="275794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4" name="Google Shape;804;p46"/>
          <p:cNvGrpSpPr/>
          <p:nvPr/>
        </p:nvGrpSpPr>
        <p:grpSpPr>
          <a:xfrm rot="-2774015">
            <a:off x="4791997" y="2486893"/>
            <a:ext cx="732503" cy="427705"/>
            <a:chOff x="4188542" y="2757947"/>
            <a:chExt cx="732503" cy="427705"/>
          </a:xfrm>
        </p:grpSpPr>
        <p:sp>
          <p:nvSpPr>
            <p:cNvPr id="805" name="Google Shape;805;p46"/>
            <p:cNvSpPr/>
            <p:nvPr/>
          </p:nvSpPr>
          <p:spPr>
            <a:xfrm>
              <a:off x="4188542" y="277269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46"/>
            <p:cNvSpPr/>
            <p:nvPr/>
          </p:nvSpPr>
          <p:spPr>
            <a:xfrm>
              <a:off x="4527755" y="275794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7" name="Google Shape;807;p46"/>
          <p:cNvGrpSpPr/>
          <p:nvPr/>
        </p:nvGrpSpPr>
        <p:grpSpPr>
          <a:xfrm rot="-307947">
            <a:off x="6579428" y="2653554"/>
            <a:ext cx="732503" cy="427705"/>
            <a:chOff x="4188542" y="2757947"/>
            <a:chExt cx="732503" cy="427705"/>
          </a:xfrm>
        </p:grpSpPr>
        <p:sp>
          <p:nvSpPr>
            <p:cNvPr id="808" name="Google Shape;808;p46"/>
            <p:cNvSpPr/>
            <p:nvPr/>
          </p:nvSpPr>
          <p:spPr>
            <a:xfrm>
              <a:off x="4188542" y="277269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46"/>
            <p:cNvSpPr/>
            <p:nvPr/>
          </p:nvSpPr>
          <p:spPr>
            <a:xfrm>
              <a:off x="4527755" y="275794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0" name="Google Shape;810;p46"/>
          <p:cNvGrpSpPr/>
          <p:nvPr/>
        </p:nvGrpSpPr>
        <p:grpSpPr>
          <a:xfrm>
            <a:off x="6285270" y="1489249"/>
            <a:ext cx="732503" cy="427705"/>
            <a:chOff x="4188542" y="2757947"/>
            <a:chExt cx="732503" cy="427705"/>
          </a:xfrm>
        </p:grpSpPr>
        <p:sp>
          <p:nvSpPr>
            <p:cNvPr id="811" name="Google Shape;811;p46"/>
            <p:cNvSpPr/>
            <p:nvPr/>
          </p:nvSpPr>
          <p:spPr>
            <a:xfrm>
              <a:off x="4188542" y="277269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46"/>
            <p:cNvSpPr/>
            <p:nvPr/>
          </p:nvSpPr>
          <p:spPr>
            <a:xfrm>
              <a:off x="4527755" y="275794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3" name="Google Shape;813;p46"/>
          <p:cNvGrpSpPr/>
          <p:nvPr/>
        </p:nvGrpSpPr>
        <p:grpSpPr>
          <a:xfrm rot="-2419992">
            <a:off x="7452853" y="1882539"/>
            <a:ext cx="732503" cy="427705"/>
            <a:chOff x="4188542" y="2757947"/>
            <a:chExt cx="732503" cy="427705"/>
          </a:xfrm>
        </p:grpSpPr>
        <p:sp>
          <p:nvSpPr>
            <p:cNvPr id="814" name="Google Shape;814;p46"/>
            <p:cNvSpPr/>
            <p:nvPr/>
          </p:nvSpPr>
          <p:spPr>
            <a:xfrm>
              <a:off x="4188542" y="277269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46"/>
            <p:cNvSpPr/>
            <p:nvPr/>
          </p:nvSpPr>
          <p:spPr>
            <a:xfrm>
              <a:off x="4527755" y="275794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16" name="Google Shape;816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45474" y="4295190"/>
            <a:ext cx="655377" cy="396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7" name="Google Shape;817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383431" y="5599924"/>
            <a:ext cx="655377" cy="396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47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Passons maintenant à la 2</a:t>
            </a:r>
            <a:r>
              <a:rPr b="1" baseline="30000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question ou la 2</a:t>
            </a:r>
            <a:r>
              <a:rPr b="1" baseline="30000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étape..</a:t>
            </a:r>
            <a:endParaRPr/>
          </a:p>
        </p:txBody>
      </p:sp>
      <p:sp>
        <p:nvSpPr>
          <p:cNvPr id="823" name="Google Shape;823;p47"/>
          <p:cNvSpPr txBox="1"/>
          <p:nvPr/>
        </p:nvSpPr>
        <p:spPr>
          <a:xfrm>
            <a:off x="229137" y="655044"/>
            <a:ext cx="11733726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lit la question et recourt à l’alternance linguistique si nécessaire. Il/elle demande aux élèves d’expliciter leur réponse . </a:t>
            </a:r>
            <a:endParaRPr/>
          </a:p>
        </p:txBody>
      </p:sp>
      <p:sp>
        <p:nvSpPr>
          <p:cNvPr id="824" name="Google Shape;824;p47"/>
          <p:cNvSpPr txBox="1"/>
          <p:nvPr/>
        </p:nvSpPr>
        <p:spPr>
          <a:xfrm>
            <a:off x="774700" y="1184070"/>
            <a:ext cx="10553700" cy="1200329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Ci-dessous la modélisation de la structure microscopique d’un échantillon d’une matière moléculaire. On veut savoir s’il s’agit d’un corps pur simple d’un corps pur composé ou d’un mélange.</a:t>
            </a:r>
            <a:endParaRPr/>
          </a:p>
        </p:txBody>
      </p:sp>
      <p:pic>
        <p:nvPicPr>
          <p:cNvPr id="825" name="Google Shape;825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8715" y="5580542"/>
            <a:ext cx="10582944" cy="450338"/>
          </a:xfrm>
          <a:prstGeom prst="rect">
            <a:avLst/>
          </a:prstGeom>
          <a:noFill/>
          <a:ln>
            <a:noFill/>
          </a:ln>
        </p:spPr>
      </p:pic>
      <p:sp>
        <p:nvSpPr>
          <p:cNvPr id="826" name="Google Shape;826;p47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827" name="Google Shape;827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828" name="Google Shape;828;p47"/>
          <p:cNvSpPr/>
          <p:nvPr/>
        </p:nvSpPr>
        <p:spPr>
          <a:xfrm>
            <a:off x="3795252" y="2507226"/>
            <a:ext cx="4709651" cy="2438400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29" name="Google Shape;829;p47"/>
          <p:cNvGrpSpPr/>
          <p:nvPr/>
        </p:nvGrpSpPr>
        <p:grpSpPr>
          <a:xfrm rot="-2333309">
            <a:off x="4516324" y="2827681"/>
            <a:ext cx="732503" cy="427705"/>
            <a:chOff x="4188542" y="2757947"/>
            <a:chExt cx="732503" cy="427705"/>
          </a:xfrm>
        </p:grpSpPr>
        <p:sp>
          <p:nvSpPr>
            <p:cNvPr id="830" name="Google Shape;830;p47"/>
            <p:cNvSpPr/>
            <p:nvPr/>
          </p:nvSpPr>
          <p:spPr>
            <a:xfrm>
              <a:off x="4188542" y="277269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47"/>
            <p:cNvSpPr/>
            <p:nvPr/>
          </p:nvSpPr>
          <p:spPr>
            <a:xfrm>
              <a:off x="4527755" y="275794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2" name="Google Shape;832;p47"/>
          <p:cNvGrpSpPr/>
          <p:nvPr/>
        </p:nvGrpSpPr>
        <p:grpSpPr>
          <a:xfrm rot="-2774015">
            <a:off x="4438036" y="3873578"/>
            <a:ext cx="732503" cy="427705"/>
            <a:chOff x="4188542" y="2757947"/>
            <a:chExt cx="732503" cy="427705"/>
          </a:xfrm>
        </p:grpSpPr>
        <p:sp>
          <p:nvSpPr>
            <p:cNvPr id="833" name="Google Shape;833;p47"/>
            <p:cNvSpPr/>
            <p:nvPr/>
          </p:nvSpPr>
          <p:spPr>
            <a:xfrm>
              <a:off x="4188542" y="277269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47"/>
            <p:cNvSpPr/>
            <p:nvPr/>
          </p:nvSpPr>
          <p:spPr>
            <a:xfrm>
              <a:off x="4527755" y="275794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5" name="Google Shape;835;p47"/>
          <p:cNvGrpSpPr/>
          <p:nvPr/>
        </p:nvGrpSpPr>
        <p:grpSpPr>
          <a:xfrm rot="-307947">
            <a:off x="6225467" y="4040239"/>
            <a:ext cx="732503" cy="427705"/>
            <a:chOff x="4188542" y="2757947"/>
            <a:chExt cx="732503" cy="427705"/>
          </a:xfrm>
        </p:grpSpPr>
        <p:sp>
          <p:nvSpPr>
            <p:cNvPr id="836" name="Google Shape;836;p47"/>
            <p:cNvSpPr/>
            <p:nvPr/>
          </p:nvSpPr>
          <p:spPr>
            <a:xfrm>
              <a:off x="4188542" y="277269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47"/>
            <p:cNvSpPr/>
            <p:nvPr/>
          </p:nvSpPr>
          <p:spPr>
            <a:xfrm>
              <a:off x="4527755" y="275794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8" name="Google Shape;838;p47"/>
          <p:cNvGrpSpPr/>
          <p:nvPr/>
        </p:nvGrpSpPr>
        <p:grpSpPr>
          <a:xfrm>
            <a:off x="5931309" y="2875934"/>
            <a:ext cx="732503" cy="427705"/>
            <a:chOff x="4188542" y="2757947"/>
            <a:chExt cx="732503" cy="427705"/>
          </a:xfrm>
        </p:grpSpPr>
        <p:sp>
          <p:nvSpPr>
            <p:cNvPr id="839" name="Google Shape;839;p47"/>
            <p:cNvSpPr/>
            <p:nvPr/>
          </p:nvSpPr>
          <p:spPr>
            <a:xfrm>
              <a:off x="4188542" y="277269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47"/>
            <p:cNvSpPr/>
            <p:nvPr/>
          </p:nvSpPr>
          <p:spPr>
            <a:xfrm>
              <a:off x="4527755" y="275794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1" name="Google Shape;841;p47"/>
          <p:cNvGrpSpPr/>
          <p:nvPr/>
        </p:nvGrpSpPr>
        <p:grpSpPr>
          <a:xfrm rot="-2419992">
            <a:off x="7098892" y="3269224"/>
            <a:ext cx="732503" cy="427705"/>
            <a:chOff x="4188542" y="2757947"/>
            <a:chExt cx="732503" cy="427705"/>
          </a:xfrm>
        </p:grpSpPr>
        <p:sp>
          <p:nvSpPr>
            <p:cNvPr id="842" name="Google Shape;842;p47"/>
            <p:cNvSpPr/>
            <p:nvPr/>
          </p:nvSpPr>
          <p:spPr>
            <a:xfrm>
              <a:off x="4188542" y="277269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47"/>
            <p:cNvSpPr/>
            <p:nvPr/>
          </p:nvSpPr>
          <p:spPr>
            <a:xfrm>
              <a:off x="4527755" y="275794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48"/>
          <p:cNvSpPr/>
          <p:nvPr/>
        </p:nvSpPr>
        <p:spPr>
          <a:xfrm>
            <a:off x="7221590" y="3443637"/>
            <a:ext cx="1096500" cy="924232"/>
          </a:xfrm>
          <a:prstGeom prst="downArrow">
            <a:avLst>
              <a:gd fmla="val 50000" name="adj1"/>
              <a:gd fmla="val 57447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9" name="Google Shape;849;p48"/>
          <p:cNvSpPr/>
          <p:nvPr/>
        </p:nvSpPr>
        <p:spPr>
          <a:xfrm>
            <a:off x="7172630" y="4718100"/>
            <a:ext cx="1096500" cy="924232"/>
          </a:xfrm>
          <a:prstGeom prst="downArrow">
            <a:avLst>
              <a:gd fmla="val 50000" name="adj1"/>
              <a:gd fmla="val 57447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0" name="Google Shape;850;p48"/>
          <p:cNvSpPr txBox="1"/>
          <p:nvPr/>
        </p:nvSpPr>
        <p:spPr>
          <a:xfrm>
            <a:off x="4661944" y="5528257"/>
            <a:ext cx="216309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d’un seul type</a:t>
            </a:r>
            <a:endParaRPr/>
          </a:p>
        </p:txBody>
      </p:sp>
      <p:sp>
        <p:nvSpPr>
          <p:cNvPr id="851" name="Google Shape;851;p48"/>
          <p:cNvSpPr txBox="1"/>
          <p:nvPr/>
        </p:nvSpPr>
        <p:spPr>
          <a:xfrm>
            <a:off x="184687" y="652924"/>
            <a:ext cx="11733726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structure la réponse après les réponses orales des élèves. </a:t>
            </a:r>
            <a:endParaRPr/>
          </a:p>
        </p:txBody>
      </p:sp>
      <p:sp>
        <p:nvSpPr>
          <p:cNvPr id="852" name="Google Shape;852;p48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Il faut voir si les atomes constituant chaque molécule sont identiques ou pas.</a:t>
            </a:r>
            <a:endParaRPr/>
          </a:p>
        </p:txBody>
      </p:sp>
      <p:pic>
        <p:nvPicPr>
          <p:cNvPr id="853" name="Google Shape;853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1052666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854" name="Google Shape;854;p48"/>
          <p:cNvSpPr txBox="1"/>
          <p:nvPr/>
        </p:nvSpPr>
        <p:spPr>
          <a:xfrm>
            <a:off x="5614219" y="4284670"/>
            <a:ext cx="540774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deux atomes sont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identiques</a:t>
            </a:r>
            <a:endParaRPr/>
          </a:p>
        </p:txBody>
      </p:sp>
      <p:sp>
        <p:nvSpPr>
          <p:cNvPr id="855" name="Google Shape;855;p48"/>
          <p:cNvSpPr txBox="1"/>
          <p:nvPr/>
        </p:nvSpPr>
        <p:spPr>
          <a:xfrm>
            <a:off x="1795842" y="2052577"/>
            <a:ext cx="712838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Chaque molécule est représentée par: </a:t>
            </a:r>
            <a:endParaRPr/>
          </a:p>
        </p:txBody>
      </p:sp>
      <p:sp>
        <p:nvSpPr>
          <p:cNvPr id="856" name="Google Shape;856;p48"/>
          <p:cNvSpPr txBox="1"/>
          <p:nvPr/>
        </p:nvSpPr>
        <p:spPr>
          <a:xfrm>
            <a:off x="6312309" y="3041083"/>
            <a:ext cx="172064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Atome 1</a:t>
            </a:r>
            <a:endParaRPr/>
          </a:p>
        </p:txBody>
      </p:sp>
      <p:sp>
        <p:nvSpPr>
          <p:cNvPr id="857" name="Google Shape;857;p48"/>
          <p:cNvSpPr txBox="1"/>
          <p:nvPr/>
        </p:nvSpPr>
        <p:spPr>
          <a:xfrm>
            <a:off x="8137070" y="3093406"/>
            <a:ext cx="172064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Atome 2</a:t>
            </a:r>
            <a:endParaRPr/>
          </a:p>
        </p:txBody>
      </p:sp>
      <p:pic>
        <p:nvPicPr>
          <p:cNvPr id="858" name="Google Shape;858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76748" y="2033798"/>
            <a:ext cx="945817" cy="571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59" name="Google Shape;859;p48"/>
          <p:cNvCxnSpPr/>
          <p:nvPr/>
        </p:nvCxnSpPr>
        <p:spPr>
          <a:xfrm rot="10800000">
            <a:off x="8032954" y="2447674"/>
            <a:ext cx="541448" cy="571889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860" name="Google Shape;860;p48"/>
          <p:cNvCxnSpPr/>
          <p:nvPr/>
        </p:nvCxnSpPr>
        <p:spPr>
          <a:xfrm flipH="1" rot="10800000">
            <a:off x="7276748" y="2514242"/>
            <a:ext cx="235097" cy="57864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861" name="Google Shape;861;p48"/>
          <p:cNvSpPr txBox="1"/>
          <p:nvPr/>
        </p:nvSpPr>
        <p:spPr>
          <a:xfrm>
            <a:off x="658762" y="5644293"/>
            <a:ext cx="841786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Chaque molécule est constituée ………………………représentés par: </a:t>
            </a:r>
            <a:endParaRPr/>
          </a:p>
        </p:txBody>
      </p:sp>
      <p:sp>
        <p:nvSpPr>
          <p:cNvPr id="862" name="Google Shape;862;p48"/>
          <p:cNvSpPr/>
          <p:nvPr/>
        </p:nvSpPr>
        <p:spPr>
          <a:xfrm rot="-2333309">
            <a:off x="8800747" y="5665060"/>
            <a:ext cx="393290" cy="41295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49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La dernière question est:   </a:t>
            </a:r>
            <a:endParaRPr/>
          </a:p>
        </p:txBody>
      </p:sp>
      <p:sp>
        <p:nvSpPr>
          <p:cNvPr id="868" name="Google Shape;868;p49"/>
          <p:cNvSpPr txBox="1"/>
          <p:nvPr/>
        </p:nvSpPr>
        <p:spPr>
          <a:xfrm>
            <a:off x="229137" y="655044"/>
            <a:ext cx="11733726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lit la question et recourt à l’alternance linguistique si nécessaire. Il/elle demande aux élèves d’expliciter leur réponse . </a:t>
            </a:r>
            <a:endParaRPr/>
          </a:p>
        </p:txBody>
      </p:sp>
      <p:sp>
        <p:nvSpPr>
          <p:cNvPr id="869" name="Google Shape;869;p49"/>
          <p:cNvSpPr txBox="1"/>
          <p:nvPr/>
        </p:nvSpPr>
        <p:spPr>
          <a:xfrm>
            <a:off x="774700" y="1184070"/>
            <a:ext cx="10553700" cy="1200329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Ci-dessous la modélisation de la structure microscopique d’un échantillon d’une matière moléculaire. On veut savoir s’il s’agit d’un corps pur simple d’un corps pur composé ou d’un mélange.</a:t>
            </a:r>
            <a:endParaRPr/>
          </a:p>
        </p:txBody>
      </p:sp>
      <p:sp>
        <p:nvSpPr>
          <p:cNvPr id="870" name="Google Shape;870;p49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871" name="Google Shape;871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872" name="Google Shape;872;p49"/>
          <p:cNvSpPr/>
          <p:nvPr/>
        </p:nvSpPr>
        <p:spPr>
          <a:xfrm>
            <a:off x="3795252" y="2507226"/>
            <a:ext cx="4709651" cy="2438400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73" name="Google Shape;873;p49"/>
          <p:cNvGrpSpPr/>
          <p:nvPr/>
        </p:nvGrpSpPr>
        <p:grpSpPr>
          <a:xfrm rot="-2333309">
            <a:off x="4516324" y="2827681"/>
            <a:ext cx="732503" cy="427705"/>
            <a:chOff x="4188542" y="2757947"/>
            <a:chExt cx="732503" cy="427705"/>
          </a:xfrm>
        </p:grpSpPr>
        <p:sp>
          <p:nvSpPr>
            <p:cNvPr id="874" name="Google Shape;874;p49"/>
            <p:cNvSpPr/>
            <p:nvPr/>
          </p:nvSpPr>
          <p:spPr>
            <a:xfrm>
              <a:off x="4188542" y="277269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49"/>
            <p:cNvSpPr/>
            <p:nvPr/>
          </p:nvSpPr>
          <p:spPr>
            <a:xfrm>
              <a:off x="4527755" y="275794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6" name="Google Shape;876;p49"/>
          <p:cNvGrpSpPr/>
          <p:nvPr/>
        </p:nvGrpSpPr>
        <p:grpSpPr>
          <a:xfrm rot="-2774015">
            <a:off x="4438036" y="3873578"/>
            <a:ext cx="732503" cy="427705"/>
            <a:chOff x="4188542" y="2757947"/>
            <a:chExt cx="732503" cy="427705"/>
          </a:xfrm>
        </p:grpSpPr>
        <p:sp>
          <p:nvSpPr>
            <p:cNvPr id="877" name="Google Shape;877;p49"/>
            <p:cNvSpPr/>
            <p:nvPr/>
          </p:nvSpPr>
          <p:spPr>
            <a:xfrm>
              <a:off x="4188542" y="277269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49"/>
            <p:cNvSpPr/>
            <p:nvPr/>
          </p:nvSpPr>
          <p:spPr>
            <a:xfrm>
              <a:off x="4527755" y="275794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9" name="Google Shape;879;p49"/>
          <p:cNvGrpSpPr/>
          <p:nvPr/>
        </p:nvGrpSpPr>
        <p:grpSpPr>
          <a:xfrm rot="-307947">
            <a:off x="6225467" y="4040239"/>
            <a:ext cx="732503" cy="427705"/>
            <a:chOff x="4188542" y="2757947"/>
            <a:chExt cx="732503" cy="427705"/>
          </a:xfrm>
        </p:grpSpPr>
        <p:sp>
          <p:nvSpPr>
            <p:cNvPr id="880" name="Google Shape;880;p49"/>
            <p:cNvSpPr/>
            <p:nvPr/>
          </p:nvSpPr>
          <p:spPr>
            <a:xfrm>
              <a:off x="4188542" y="277269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49"/>
            <p:cNvSpPr/>
            <p:nvPr/>
          </p:nvSpPr>
          <p:spPr>
            <a:xfrm>
              <a:off x="4527755" y="275794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2" name="Google Shape;882;p49"/>
          <p:cNvGrpSpPr/>
          <p:nvPr/>
        </p:nvGrpSpPr>
        <p:grpSpPr>
          <a:xfrm>
            <a:off x="5931309" y="2875934"/>
            <a:ext cx="732503" cy="427705"/>
            <a:chOff x="4188542" y="2757947"/>
            <a:chExt cx="732503" cy="427705"/>
          </a:xfrm>
        </p:grpSpPr>
        <p:sp>
          <p:nvSpPr>
            <p:cNvPr id="883" name="Google Shape;883;p49"/>
            <p:cNvSpPr/>
            <p:nvPr/>
          </p:nvSpPr>
          <p:spPr>
            <a:xfrm>
              <a:off x="4188542" y="277269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49"/>
            <p:cNvSpPr/>
            <p:nvPr/>
          </p:nvSpPr>
          <p:spPr>
            <a:xfrm>
              <a:off x="4527755" y="275794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5" name="Google Shape;885;p49"/>
          <p:cNvGrpSpPr/>
          <p:nvPr/>
        </p:nvGrpSpPr>
        <p:grpSpPr>
          <a:xfrm rot="-2419992">
            <a:off x="7098892" y="3269224"/>
            <a:ext cx="732503" cy="427705"/>
            <a:chOff x="4188542" y="2757947"/>
            <a:chExt cx="732503" cy="427705"/>
          </a:xfrm>
        </p:grpSpPr>
        <p:sp>
          <p:nvSpPr>
            <p:cNvPr id="886" name="Google Shape;886;p49"/>
            <p:cNvSpPr/>
            <p:nvPr/>
          </p:nvSpPr>
          <p:spPr>
            <a:xfrm>
              <a:off x="4188542" y="277269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49"/>
            <p:cNvSpPr/>
            <p:nvPr/>
          </p:nvSpPr>
          <p:spPr>
            <a:xfrm>
              <a:off x="4527755" y="2757947"/>
              <a:ext cx="393290" cy="4129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88" name="Google Shape;888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4928" y="5146295"/>
            <a:ext cx="9192887" cy="583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"/>
          <p:cNvSpPr/>
          <p:nvPr/>
        </p:nvSpPr>
        <p:spPr>
          <a:xfrm>
            <a:off x="1373383" y="1118690"/>
            <a:ext cx="9309992" cy="5232726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5"/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Matériel nécessaire</a:t>
            </a:r>
            <a:endParaRPr/>
          </a:p>
        </p:txBody>
      </p:sp>
      <p:sp>
        <p:nvSpPr>
          <p:cNvPr id="274" name="Google Shape;274;p5"/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de l’enseignant</a:t>
            </a:r>
            <a:endParaRPr/>
          </a:p>
        </p:txBody>
      </p:sp>
      <p:sp>
        <p:nvSpPr>
          <p:cNvPr id="275" name="Google Shape;275;p5"/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de l’élève</a:t>
            </a:r>
            <a:endParaRPr/>
          </a:p>
        </p:txBody>
      </p:sp>
      <p:pic>
        <p:nvPicPr>
          <p:cNvPr descr="Image générée" id="276" name="Google Shape;276;p5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46702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924716">
            <a:off x="6044182" y="4446517"/>
            <a:ext cx="2454437" cy="273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720052" y="2115869"/>
            <a:ext cx="1632389" cy="1164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5"/>
          <p:cNvPicPr preferRelativeResize="0"/>
          <p:nvPr/>
        </p:nvPicPr>
        <p:blipFill rotWithShape="1">
          <a:blip r:embed="rId6">
            <a:alphaModFix/>
          </a:blip>
          <a:srcRect b="30055" l="11665" r="26247" t="23325"/>
          <a:stretch/>
        </p:blipFill>
        <p:spPr>
          <a:xfrm>
            <a:off x="6307599" y="2414477"/>
            <a:ext cx="1227204" cy="921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>
            <a:off x="6307599" y="3722713"/>
            <a:ext cx="894928" cy="860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441600" y="3993010"/>
            <a:ext cx="1904594" cy="21015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2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50"/>
          <p:cNvSpPr txBox="1"/>
          <p:nvPr/>
        </p:nvSpPr>
        <p:spPr>
          <a:xfrm>
            <a:off x="184687" y="652924"/>
            <a:ext cx="11733726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structure la réponse après les réponses orales des élèves. </a:t>
            </a:r>
            <a:endParaRPr/>
          </a:p>
        </p:txBody>
      </p:sp>
      <p:sp>
        <p:nvSpPr>
          <p:cNvPr id="894" name="Google Shape;894;p50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Passons maintenant à la 2</a:t>
            </a:r>
            <a:r>
              <a:rPr b="1" baseline="30000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question ou la 2</a:t>
            </a:r>
            <a:r>
              <a:rPr b="1" baseline="30000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étape..</a:t>
            </a:r>
            <a:endParaRPr/>
          </a:p>
        </p:txBody>
      </p:sp>
      <p:pic>
        <p:nvPicPr>
          <p:cNvPr id="895" name="Google Shape;895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1052666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896" name="Google Shape;896;p50"/>
          <p:cNvSpPr txBox="1"/>
          <p:nvPr/>
        </p:nvSpPr>
        <p:spPr>
          <a:xfrm>
            <a:off x="591771" y="4366582"/>
            <a:ext cx="1132664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Cette matière moléculaire est constituée </a:t>
            </a: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d’un seul type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molécules dont chacune est constituée d’un seul type d’atomes. Il s’agit donc d’un </a:t>
            </a: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corps pur simple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897" name="Google Shape;897;p50"/>
          <p:cNvSpPr txBox="1"/>
          <p:nvPr/>
        </p:nvSpPr>
        <p:spPr>
          <a:xfrm>
            <a:off x="3035914" y="1405003"/>
            <a:ext cx="643835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Molécules </a:t>
            </a:r>
            <a:r>
              <a:rPr b="1" lang="fr-FR" sz="24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identiques: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 seul type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molécules</a:t>
            </a:r>
            <a:endParaRPr/>
          </a:p>
        </p:txBody>
      </p:sp>
      <p:sp>
        <p:nvSpPr>
          <p:cNvPr id="898" name="Google Shape;898;p50"/>
          <p:cNvSpPr txBox="1"/>
          <p:nvPr/>
        </p:nvSpPr>
        <p:spPr>
          <a:xfrm>
            <a:off x="5527504" y="1660421"/>
            <a:ext cx="727587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6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/>
          </a:p>
        </p:txBody>
      </p:sp>
      <p:sp>
        <p:nvSpPr>
          <p:cNvPr id="899" name="Google Shape;899;p50"/>
          <p:cNvSpPr txBox="1"/>
          <p:nvPr/>
        </p:nvSpPr>
        <p:spPr>
          <a:xfrm>
            <a:off x="1122651" y="2623764"/>
            <a:ext cx="1014511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atomes de chaque molécule sont  </a:t>
            </a:r>
            <a:r>
              <a:rPr b="1" lang="fr-FR" sz="24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identiques: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 seul type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d’atomes</a:t>
            </a:r>
            <a:r>
              <a:rPr b="1" lang="fr-FR" sz="24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900" name="Google Shape;900;p50"/>
          <p:cNvSpPr/>
          <p:nvPr/>
        </p:nvSpPr>
        <p:spPr>
          <a:xfrm>
            <a:off x="5527504" y="3323303"/>
            <a:ext cx="727587" cy="864766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B050">
                <a:alpha val="29803"/>
              </a:srgbClr>
            </a:gs>
            <a:gs pos="74000">
              <a:srgbClr val="00B050">
                <a:alpha val="32941"/>
              </a:srgbClr>
            </a:gs>
            <a:gs pos="83000">
              <a:srgbClr val="00B050">
                <a:alpha val="77647"/>
              </a:srgbClr>
            </a:gs>
            <a:gs pos="100000">
              <a:srgbClr val="00B050">
                <a:alpha val="91764"/>
              </a:srgbClr>
            </a:gs>
          </a:gsLst>
          <a:lin ang="5400000" scaled="0"/>
        </a:gradFill>
      </p:bgPr>
    </p:bg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5" name="Google Shape;905;p51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906" name="Google Shape;906;p51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chemeClr val="accen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51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grpSp>
        <p:nvGrpSpPr>
          <p:cNvPr id="908" name="Google Shape;908;p51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909" name="Google Shape;909;p5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51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10 min</a:t>
              </a:r>
              <a:endParaRPr/>
            </a:p>
          </p:txBody>
        </p:sp>
      </p:grpSp>
      <p:pic>
        <p:nvPicPr>
          <p:cNvPr id="911" name="Google Shape;911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6021" y="1471892"/>
            <a:ext cx="1319419" cy="1231797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6" name="Google Shape;916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3653" y="253736"/>
            <a:ext cx="559562" cy="52240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917" name="Google Shape;917;p52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8" name="Google Shape;918;p52"/>
          <p:cNvSpPr txBox="1"/>
          <p:nvPr/>
        </p:nvSpPr>
        <p:spPr>
          <a:xfrm>
            <a:off x="180771" y="563024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accorde suffisamment de temps au travail individuel avant la discussion en binôme. Circuler entre les rangs et superviser le travail des élèves.</a:t>
            </a:r>
            <a:endParaRPr/>
          </a:p>
        </p:txBody>
      </p:sp>
      <p:pic>
        <p:nvPicPr>
          <p:cNvPr id="919" name="Google Shape;919;p52"/>
          <p:cNvPicPr preferRelativeResize="0"/>
          <p:nvPr/>
        </p:nvPicPr>
        <p:blipFill rotWithShape="1">
          <a:blip r:embed="rId4">
            <a:alphaModFix/>
          </a:blip>
          <a:srcRect b="454" l="2318" r="2289" t="72303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920" name="Google Shape;920;p52"/>
          <p:cNvSpPr txBox="1"/>
          <p:nvPr/>
        </p:nvSpPr>
        <p:spPr>
          <a:xfrm>
            <a:off x="820420" y="208076"/>
            <a:ext cx="1100995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Prenez vos livrets page 18, exercice3,  et travaillez individuellement, puis discutez de vos réponses en binômes.</a:t>
            </a:r>
            <a:endParaRPr/>
          </a:p>
        </p:txBody>
      </p:sp>
      <p:pic>
        <p:nvPicPr>
          <p:cNvPr id="921" name="Google Shape;921;p5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0420" y="1333930"/>
            <a:ext cx="10843617" cy="47915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6" name="Google Shape;926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3653" y="253736"/>
            <a:ext cx="559562" cy="52240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927" name="Google Shape;927;p53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8" name="Google Shape;928;p53"/>
          <p:cNvSpPr txBox="1"/>
          <p:nvPr/>
        </p:nvSpPr>
        <p:spPr>
          <a:xfrm>
            <a:off x="180771" y="51646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des représentants de quelques binômes pour répondre et verbaliser le raisonnement avant d’afficher la réponse correcte.</a:t>
            </a:r>
            <a:endParaRPr/>
          </a:p>
        </p:txBody>
      </p:sp>
      <p:pic>
        <p:nvPicPr>
          <p:cNvPr id="929" name="Google Shape;929;p53"/>
          <p:cNvPicPr preferRelativeResize="0"/>
          <p:nvPr/>
        </p:nvPicPr>
        <p:blipFill rotWithShape="1">
          <a:blip r:embed="rId4">
            <a:alphaModFix/>
          </a:blip>
          <a:srcRect b="454" l="2318" r="2289" t="72303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930" name="Google Shape;930;p53"/>
          <p:cNvSpPr txBox="1"/>
          <p:nvPr/>
        </p:nvSpPr>
        <p:spPr>
          <a:xfrm>
            <a:off x="820420" y="211407"/>
            <a:ext cx="1076934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La première étape consiste à repérer les molécules sur la représentation et à vérifier si elles sont identiques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sz="18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1" name="Google Shape;931;p5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9995" y="1604636"/>
            <a:ext cx="11490196" cy="3006694"/>
          </a:xfrm>
          <a:prstGeom prst="rect">
            <a:avLst/>
          </a:prstGeom>
          <a:noFill/>
          <a:ln>
            <a:noFill/>
          </a:ln>
        </p:spPr>
      </p:pic>
      <p:sp>
        <p:nvSpPr>
          <p:cNvPr id="932" name="Google Shape;932;p53"/>
          <p:cNvSpPr/>
          <p:nvPr/>
        </p:nvSpPr>
        <p:spPr>
          <a:xfrm rot="2287611">
            <a:off x="7471202" y="2572196"/>
            <a:ext cx="1298699" cy="903918"/>
          </a:xfrm>
          <a:prstGeom prst="ellipse">
            <a:avLst/>
          </a:prstGeom>
          <a:noFill/>
          <a:ln cap="flat" cmpd="sng" w="28575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3" name="Google Shape;933;p53"/>
          <p:cNvSpPr/>
          <p:nvPr/>
        </p:nvSpPr>
        <p:spPr>
          <a:xfrm rot="1599667">
            <a:off x="8901337" y="2741936"/>
            <a:ext cx="1219200" cy="864678"/>
          </a:xfrm>
          <a:prstGeom prst="ellipse">
            <a:avLst/>
          </a:prstGeom>
          <a:noFill/>
          <a:ln cap="flat" cmpd="sng" w="28575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4" name="Google Shape;934;p53"/>
          <p:cNvSpPr/>
          <p:nvPr/>
        </p:nvSpPr>
        <p:spPr>
          <a:xfrm rot="2323671">
            <a:off x="9064186" y="1757556"/>
            <a:ext cx="1219200" cy="866764"/>
          </a:xfrm>
          <a:prstGeom prst="ellipse">
            <a:avLst/>
          </a:prstGeom>
          <a:noFill/>
          <a:ln cap="flat" cmpd="sng" w="28575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5" name="Google Shape;935;p53"/>
          <p:cNvSpPr/>
          <p:nvPr/>
        </p:nvSpPr>
        <p:spPr>
          <a:xfrm>
            <a:off x="10487728" y="2077183"/>
            <a:ext cx="1195706" cy="833227"/>
          </a:xfrm>
          <a:prstGeom prst="ellipse">
            <a:avLst/>
          </a:prstGeom>
          <a:noFill/>
          <a:ln cap="flat" cmpd="sng" w="28575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6" name="Google Shape;936;p53"/>
          <p:cNvSpPr/>
          <p:nvPr/>
        </p:nvSpPr>
        <p:spPr>
          <a:xfrm>
            <a:off x="6671186" y="1737009"/>
            <a:ext cx="1219200" cy="894496"/>
          </a:xfrm>
          <a:prstGeom prst="ellipse">
            <a:avLst/>
          </a:prstGeom>
          <a:noFill/>
          <a:ln cap="flat" cmpd="sng" w="28575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7" name="Google Shape;937;p53"/>
          <p:cNvSpPr txBox="1"/>
          <p:nvPr/>
        </p:nvSpPr>
        <p:spPr>
          <a:xfrm>
            <a:off x="1641987" y="4021394"/>
            <a:ext cx="21336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 seul type</a:t>
            </a:r>
            <a:endParaRPr/>
          </a:p>
        </p:txBody>
      </p:sp>
      <p:sp>
        <p:nvSpPr>
          <p:cNvPr id="938" name="Google Shape;938;p53"/>
          <p:cNvSpPr/>
          <p:nvPr/>
        </p:nvSpPr>
        <p:spPr>
          <a:xfrm rot="2191786">
            <a:off x="8027828" y="1919338"/>
            <a:ext cx="1219200" cy="767888"/>
          </a:xfrm>
          <a:prstGeom prst="ellipse">
            <a:avLst/>
          </a:prstGeom>
          <a:noFill/>
          <a:ln cap="flat" cmpd="sng" w="28575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Google Shape;939;p53"/>
          <p:cNvSpPr/>
          <p:nvPr/>
        </p:nvSpPr>
        <p:spPr>
          <a:xfrm rot="1395015">
            <a:off x="9915441" y="2718584"/>
            <a:ext cx="1145651" cy="668248"/>
          </a:xfrm>
          <a:prstGeom prst="ellipse">
            <a:avLst/>
          </a:prstGeom>
          <a:noFill/>
          <a:ln cap="flat" cmpd="sng" w="28575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4" name="Google Shape;944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3653" y="253736"/>
            <a:ext cx="559562" cy="52240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945" name="Google Shape;945;p54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6" name="Google Shape;946;p54"/>
          <p:cNvPicPr preferRelativeResize="0"/>
          <p:nvPr/>
        </p:nvPicPr>
        <p:blipFill rotWithShape="1">
          <a:blip r:embed="rId4">
            <a:alphaModFix/>
          </a:blip>
          <a:srcRect b="454" l="2318" r="2289" t="72303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947" name="Google Shape;947;p54"/>
          <p:cNvSpPr txBox="1"/>
          <p:nvPr/>
        </p:nvSpPr>
        <p:spPr>
          <a:xfrm>
            <a:off x="820420" y="211407"/>
            <a:ext cx="1076934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Ensuite, on regarde si chaque molécule est faite d’un seul type d’atomes ou de plusieurs types d’atomes. </a:t>
            </a:r>
            <a:endParaRPr/>
          </a:p>
        </p:txBody>
      </p:sp>
      <p:pic>
        <p:nvPicPr>
          <p:cNvPr id="948" name="Google Shape;948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7553" y="1177705"/>
            <a:ext cx="10805718" cy="1968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49" name="Google Shape;949;p5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80326" y="4984925"/>
            <a:ext cx="10231348" cy="990129"/>
          </a:xfrm>
          <a:prstGeom prst="rect">
            <a:avLst/>
          </a:prstGeom>
          <a:noFill/>
          <a:ln>
            <a:noFill/>
          </a:ln>
        </p:spPr>
      </p:pic>
      <p:sp>
        <p:nvSpPr>
          <p:cNvPr id="950" name="Google Shape;950;p54"/>
          <p:cNvSpPr txBox="1"/>
          <p:nvPr/>
        </p:nvSpPr>
        <p:spPr>
          <a:xfrm>
            <a:off x="5403765" y="5249156"/>
            <a:ext cx="21336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de deux types</a:t>
            </a:r>
            <a:endParaRPr/>
          </a:p>
        </p:txBody>
      </p:sp>
      <p:pic>
        <p:nvPicPr>
          <p:cNvPr id="951" name="Google Shape;951;p5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5400000">
            <a:off x="6611506" y="3634598"/>
            <a:ext cx="1375034" cy="6424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52" name="Google Shape;952;p54"/>
          <p:cNvCxnSpPr/>
          <p:nvPr/>
        </p:nvCxnSpPr>
        <p:spPr>
          <a:xfrm flipH="1" rot="10800000">
            <a:off x="5663984" y="3429000"/>
            <a:ext cx="1523397" cy="311863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953" name="Google Shape;953;p54"/>
          <p:cNvCxnSpPr/>
          <p:nvPr/>
        </p:nvCxnSpPr>
        <p:spPr>
          <a:xfrm>
            <a:off x="5663984" y="3955814"/>
            <a:ext cx="1523397" cy="331051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954" name="Google Shape;954;p54"/>
          <p:cNvCxnSpPr/>
          <p:nvPr/>
        </p:nvCxnSpPr>
        <p:spPr>
          <a:xfrm rot="10800000">
            <a:off x="7423355" y="3946240"/>
            <a:ext cx="1510707" cy="9574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955" name="Google Shape;955;p54"/>
          <p:cNvSpPr txBox="1"/>
          <p:nvPr/>
        </p:nvSpPr>
        <p:spPr>
          <a:xfrm>
            <a:off x="1347019" y="3584931"/>
            <a:ext cx="41590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Deux atomes de même type</a:t>
            </a:r>
            <a:endParaRPr/>
          </a:p>
        </p:txBody>
      </p:sp>
      <p:sp>
        <p:nvSpPr>
          <p:cNvPr id="956" name="Google Shape;956;p54"/>
          <p:cNvSpPr txBox="1"/>
          <p:nvPr/>
        </p:nvSpPr>
        <p:spPr>
          <a:xfrm>
            <a:off x="8032953" y="3547890"/>
            <a:ext cx="41590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un atome de type différent</a:t>
            </a:r>
            <a:endParaRPr/>
          </a:p>
        </p:txBody>
      </p:sp>
      <p:sp>
        <p:nvSpPr>
          <p:cNvPr id="957" name="Google Shape;957;p54"/>
          <p:cNvSpPr txBox="1"/>
          <p:nvPr/>
        </p:nvSpPr>
        <p:spPr>
          <a:xfrm>
            <a:off x="413767" y="565611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des représentants de quelques binômes pour répondre et verbaliser le raisonnement avant d’afficher la réponse correcte.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" name="Google Shape;962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3653" y="253736"/>
            <a:ext cx="559562" cy="52240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963" name="Google Shape;963;p55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4" name="Google Shape;964;p55"/>
          <p:cNvPicPr preferRelativeResize="0"/>
          <p:nvPr/>
        </p:nvPicPr>
        <p:blipFill rotWithShape="1">
          <a:blip r:embed="rId4">
            <a:alphaModFix/>
          </a:blip>
          <a:srcRect b="454" l="2318" r="2289" t="72303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965" name="Google Shape;965;p55"/>
          <p:cNvSpPr txBox="1"/>
          <p:nvPr/>
        </p:nvSpPr>
        <p:spPr>
          <a:xfrm>
            <a:off x="820420" y="211407"/>
            <a:ext cx="1076934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Finalement nous déduisons facilement la nature de l’échantillon.</a:t>
            </a:r>
            <a:endParaRPr b="1" sz="18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6" name="Google Shape;966;p5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7553" y="1177705"/>
            <a:ext cx="10805718" cy="1968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67" name="Google Shape;967;p5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34230" y="4722253"/>
            <a:ext cx="11228985" cy="1042626"/>
          </a:xfrm>
          <a:prstGeom prst="rect">
            <a:avLst/>
          </a:prstGeom>
          <a:noFill/>
          <a:ln>
            <a:noFill/>
          </a:ln>
        </p:spPr>
      </p:pic>
      <p:sp>
        <p:nvSpPr>
          <p:cNvPr id="968" name="Google Shape;968;p55"/>
          <p:cNvSpPr txBox="1"/>
          <p:nvPr/>
        </p:nvSpPr>
        <p:spPr>
          <a:xfrm>
            <a:off x="5551249" y="4914860"/>
            <a:ext cx="21336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d’un seul type</a:t>
            </a:r>
            <a:endParaRPr/>
          </a:p>
        </p:txBody>
      </p:sp>
      <p:sp>
        <p:nvSpPr>
          <p:cNvPr id="969" name="Google Shape;969;p55"/>
          <p:cNvSpPr txBox="1"/>
          <p:nvPr/>
        </p:nvSpPr>
        <p:spPr>
          <a:xfrm>
            <a:off x="2075940" y="5178364"/>
            <a:ext cx="21336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de deux types</a:t>
            </a:r>
            <a:endParaRPr/>
          </a:p>
        </p:txBody>
      </p:sp>
      <p:sp>
        <p:nvSpPr>
          <p:cNvPr id="970" name="Google Shape;970;p55"/>
          <p:cNvSpPr txBox="1"/>
          <p:nvPr/>
        </p:nvSpPr>
        <p:spPr>
          <a:xfrm>
            <a:off x="7596764" y="5218630"/>
            <a:ext cx="21336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composé</a:t>
            </a:r>
            <a:endParaRPr/>
          </a:p>
        </p:txBody>
      </p:sp>
      <p:sp>
        <p:nvSpPr>
          <p:cNvPr id="971" name="Google Shape;971;p55"/>
          <p:cNvSpPr txBox="1"/>
          <p:nvPr/>
        </p:nvSpPr>
        <p:spPr>
          <a:xfrm>
            <a:off x="734230" y="3429000"/>
            <a:ext cx="224494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Molécules identiques</a:t>
            </a:r>
            <a:endParaRPr/>
          </a:p>
        </p:txBody>
      </p:sp>
      <p:sp>
        <p:nvSpPr>
          <p:cNvPr id="972" name="Google Shape;972;p55"/>
          <p:cNvSpPr txBox="1"/>
          <p:nvPr/>
        </p:nvSpPr>
        <p:spPr>
          <a:xfrm>
            <a:off x="2538497" y="3336666"/>
            <a:ext cx="727587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6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/>
          </a:p>
        </p:txBody>
      </p:sp>
      <p:sp>
        <p:nvSpPr>
          <p:cNvPr id="973" name="Google Shape;973;p55"/>
          <p:cNvSpPr txBox="1"/>
          <p:nvPr/>
        </p:nvSpPr>
        <p:spPr>
          <a:xfrm>
            <a:off x="3134682" y="3428998"/>
            <a:ext cx="379706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Les atomes de chaque molécule sont différents</a:t>
            </a:r>
            <a:endParaRPr/>
          </a:p>
        </p:txBody>
      </p:sp>
      <p:sp>
        <p:nvSpPr>
          <p:cNvPr id="974" name="Google Shape;974;p55"/>
          <p:cNvSpPr/>
          <p:nvPr/>
        </p:nvSpPr>
        <p:spPr>
          <a:xfrm>
            <a:off x="6618049" y="3516247"/>
            <a:ext cx="1130710" cy="770715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5" name="Google Shape;975;p55"/>
          <p:cNvSpPr txBox="1"/>
          <p:nvPr/>
        </p:nvSpPr>
        <p:spPr>
          <a:xfrm>
            <a:off x="7951248" y="3608579"/>
            <a:ext cx="314632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Corps pur composé</a:t>
            </a:r>
            <a:endParaRPr/>
          </a:p>
        </p:txBody>
      </p:sp>
      <p:sp>
        <p:nvSpPr>
          <p:cNvPr id="976" name="Google Shape;976;p55"/>
          <p:cNvSpPr txBox="1"/>
          <p:nvPr/>
        </p:nvSpPr>
        <p:spPr>
          <a:xfrm>
            <a:off x="180771" y="51646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des représentants de quelques binômes pour répondre et verbaliser le raisonnement avant d’afficher la réponse correcte.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00000">
                <a:alpha val="29803"/>
              </a:srgbClr>
            </a:gs>
            <a:gs pos="74000">
              <a:srgbClr val="C00000">
                <a:alpha val="38823"/>
              </a:srgbClr>
            </a:gs>
            <a:gs pos="83000">
              <a:srgbClr val="C00000">
                <a:alpha val="45882"/>
              </a:srgbClr>
            </a:gs>
            <a:gs pos="100000">
              <a:srgbClr val="C00000">
                <a:alpha val="74901"/>
              </a:srgbClr>
            </a:gs>
          </a:gsLst>
          <a:lin ang="5400000" scaled="0"/>
        </a:gra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1" name="Google Shape;981;p56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982" name="Google Shape;982;p56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5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Pratique autonome : </a:t>
              </a:r>
              <a:b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Travail individuel et défi</a:t>
              </a:r>
              <a:endParaRPr/>
            </a:p>
          </p:txBody>
        </p:sp>
      </p:grpSp>
      <p:grpSp>
        <p:nvGrpSpPr>
          <p:cNvPr id="984" name="Google Shape;984;p56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985" name="Google Shape;985;p56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56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17 min</a:t>
              </a:r>
              <a:endParaRPr/>
            </a:p>
          </p:txBody>
        </p:sp>
      </p:grpSp>
      <p:pic>
        <p:nvPicPr>
          <p:cNvPr id="987" name="Google Shape;987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6291" y="1162744"/>
            <a:ext cx="1319419" cy="1319423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57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PA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93" name="Google Shape;993;p57"/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Prenez vos livrets page 18 et répondez individuellement aux questions des exercices 3 et 4.  </a:t>
            </a:r>
            <a:endParaRPr/>
          </a:p>
        </p:txBody>
      </p:sp>
      <p:sp>
        <p:nvSpPr>
          <p:cNvPr id="994" name="Google Shape;994;p57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circule dans la classe pour repérer les élèves en difficulté et orienter ceux qui maîtrisent la tâche vers les défis proposés à la page 21. </a:t>
            </a:r>
            <a:endParaRPr/>
          </a:p>
        </p:txBody>
      </p:sp>
      <p:grpSp>
        <p:nvGrpSpPr>
          <p:cNvPr id="995" name="Google Shape;995;p57"/>
          <p:cNvGrpSpPr/>
          <p:nvPr/>
        </p:nvGrpSpPr>
        <p:grpSpPr>
          <a:xfrm>
            <a:off x="10582447" y="178527"/>
            <a:ext cx="630930" cy="597556"/>
            <a:chOff x="582302" y="4447623"/>
            <a:chExt cx="630930" cy="597556"/>
          </a:xfrm>
        </p:grpSpPr>
        <p:pic>
          <p:nvPicPr>
            <p:cNvPr id="996" name="Google Shape;996;p57"/>
            <p:cNvPicPr preferRelativeResize="0"/>
            <p:nvPr/>
          </p:nvPicPr>
          <p:blipFill rotWithShape="1">
            <a:blip r:embed="rId3">
              <a:alphaModFix/>
            </a:blip>
            <a:srcRect b="30055" l="11664" r="25923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7" name="Google Shape;997;p57"/>
            <p:cNvPicPr preferRelativeResize="0"/>
            <p:nvPr/>
          </p:nvPicPr>
          <p:blipFill rotWithShape="1">
            <a:blip r:embed="rId4">
              <a:alphaModFix/>
            </a:blip>
            <a:srcRect b="30055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98" name="Google Shape;998;p5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20979" y="1361745"/>
            <a:ext cx="5933086" cy="49897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58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PA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04" name="Google Shape;1004;p58"/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 temps est terminé. Corrigeons ensemble l’exercice.</a:t>
            </a:r>
            <a:endParaRPr/>
          </a:p>
        </p:txBody>
      </p:sp>
      <p:sp>
        <p:nvSpPr>
          <p:cNvPr id="1005" name="Google Shape;1005;p58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fait participer les élèves à la correction en leur demandant de présenter leurs réponses et de les justifier.</a:t>
            </a:r>
            <a:endParaRPr/>
          </a:p>
        </p:txBody>
      </p:sp>
      <p:sp>
        <p:nvSpPr>
          <p:cNvPr id="1006" name="Google Shape;1006;p58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Temps Écoulé</a:t>
            </a:r>
            <a:endParaRPr/>
          </a:p>
        </p:txBody>
      </p:sp>
      <p:pic>
        <p:nvPicPr>
          <p:cNvPr id="1007" name="Google Shape;1007;p58"/>
          <p:cNvPicPr preferRelativeResize="0"/>
          <p:nvPr/>
        </p:nvPicPr>
        <p:blipFill rotWithShape="1">
          <a:blip r:embed="rId3">
            <a:alphaModFix/>
          </a:blip>
          <a:srcRect b="20983" l="10491" r="10044" t="15401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59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PA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13" name="Google Shape;1013;p59"/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Corrigeons ensemble l’exercice 3, puis prenez la correction dans vos livres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4" name="Google Shape;1014;p59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demande aux élèves de répondre aux questions oralement, en explicitant leur raisonnement, avant de structurer les réponses à recopier. </a:t>
            </a:r>
            <a:endParaRPr/>
          </a:p>
        </p:txBody>
      </p:sp>
      <p:grpSp>
        <p:nvGrpSpPr>
          <p:cNvPr id="1015" name="Google Shape;1015;p59"/>
          <p:cNvGrpSpPr/>
          <p:nvPr/>
        </p:nvGrpSpPr>
        <p:grpSpPr>
          <a:xfrm>
            <a:off x="10582447" y="178527"/>
            <a:ext cx="630930" cy="597556"/>
            <a:chOff x="582302" y="4447623"/>
            <a:chExt cx="630930" cy="597556"/>
          </a:xfrm>
        </p:grpSpPr>
        <p:pic>
          <p:nvPicPr>
            <p:cNvPr id="1016" name="Google Shape;1016;p59"/>
            <p:cNvPicPr preferRelativeResize="0"/>
            <p:nvPr/>
          </p:nvPicPr>
          <p:blipFill rotWithShape="1">
            <a:blip r:embed="rId3">
              <a:alphaModFix/>
            </a:blip>
            <a:srcRect b="30055" l="11664" r="25923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7" name="Google Shape;1017;p59"/>
            <p:cNvPicPr preferRelativeResize="0"/>
            <p:nvPr/>
          </p:nvPicPr>
          <p:blipFill rotWithShape="1">
            <a:blip r:embed="rId4">
              <a:alphaModFix/>
            </a:blip>
            <a:srcRect b="30055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18" name="Google Shape;1018;p5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4555" y="1157749"/>
            <a:ext cx="11085231" cy="4857135"/>
          </a:xfrm>
          <a:prstGeom prst="rect">
            <a:avLst/>
          </a:prstGeom>
          <a:noFill/>
          <a:ln>
            <a:noFill/>
          </a:ln>
        </p:spPr>
      </p:pic>
      <p:sp>
        <p:nvSpPr>
          <p:cNvPr id="1019" name="Google Shape;1019;p59"/>
          <p:cNvSpPr txBox="1"/>
          <p:nvPr/>
        </p:nvSpPr>
        <p:spPr>
          <a:xfrm>
            <a:off x="1671483" y="4218038"/>
            <a:ext cx="170098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deux types</a:t>
            </a:r>
            <a:endParaRPr/>
          </a:p>
        </p:txBody>
      </p:sp>
      <p:sp>
        <p:nvSpPr>
          <p:cNvPr id="1020" name="Google Shape;1020;p59"/>
          <p:cNvSpPr txBox="1"/>
          <p:nvPr/>
        </p:nvSpPr>
        <p:spPr>
          <a:xfrm>
            <a:off x="5048863" y="5078360"/>
            <a:ext cx="170098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deux types</a:t>
            </a:r>
            <a:endParaRPr/>
          </a:p>
        </p:txBody>
      </p:sp>
      <p:sp>
        <p:nvSpPr>
          <p:cNvPr id="1021" name="Google Shape;1021;p59"/>
          <p:cNvSpPr txBox="1"/>
          <p:nvPr/>
        </p:nvSpPr>
        <p:spPr>
          <a:xfrm>
            <a:off x="1125728" y="5540025"/>
            <a:ext cx="170098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mélange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6"/>
          <p:cNvSpPr txBox="1"/>
          <p:nvPr/>
        </p:nvSpPr>
        <p:spPr>
          <a:xfrm>
            <a:off x="4710684" y="347472"/>
            <a:ext cx="277063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Orientations didactiques</a:t>
            </a:r>
            <a:endParaRPr/>
          </a:p>
        </p:txBody>
      </p:sp>
      <p:sp>
        <p:nvSpPr>
          <p:cNvPr id="288" name="Google Shape;288;p6"/>
          <p:cNvSpPr/>
          <p:nvPr/>
        </p:nvSpPr>
        <p:spPr>
          <a:xfrm>
            <a:off x="502920" y="3703320"/>
            <a:ext cx="2011680" cy="2029968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2E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6"/>
          <p:cNvSpPr txBox="1"/>
          <p:nvPr/>
        </p:nvSpPr>
        <p:spPr>
          <a:xfrm>
            <a:off x="648535" y="4352544"/>
            <a:ext cx="172890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Conceptions erronées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des élèves</a:t>
            </a:r>
            <a:endParaRPr/>
          </a:p>
        </p:txBody>
      </p:sp>
      <p:sp>
        <p:nvSpPr>
          <p:cNvPr id="290" name="Google Shape;290;p6"/>
          <p:cNvSpPr/>
          <p:nvPr/>
        </p:nvSpPr>
        <p:spPr>
          <a:xfrm>
            <a:off x="2688336" y="3703320"/>
            <a:ext cx="9043416" cy="202996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6"/>
          <p:cNvSpPr txBox="1"/>
          <p:nvPr/>
        </p:nvSpPr>
        <p:spPr>
          <a:xfrm>
            <a:off x="2843784" y="3657600"/>
            <a:ext cx="8887968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 u="sng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Corps pur simple: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Assimilation du mot « simple » à un seul atome;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atomes ne se lient pas entre eux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dans un corps pur simple.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 u="sng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Corps pur composé: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corps pur composé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 un 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mélange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plusieurs substances;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 u="sng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Mélange: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 un corps contient plusieurs atomes identiques (O₂, N₂, S₈), alors c’est déjà un 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mélange!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mélange homogène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(comme l’eau salée) est un 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corps pur.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6"/>
          <p:cNvSpPr/>
          <p:nvPr/>
        </p:nvSpPr>
        <p:spPr>
          <a:xfrm>
            <a:off x="576072" y="960120"/>
            <a:ext cx="2011680" cy="256032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2E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6"/>
          <p:cNvSpPr txBox="1"/>
          <p:nvPr/>
        </p:nvSpPr>
        <p:spPr>
          <a:xfrm>
            <a:off x="785695" y="1917114"/>
            <a:ext cx="172890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Aperçu de la séance</a:t>
            </a:r>
            <a:endParaRPr/>
          </a:p>
        </p:txBody>
      </p:sp>
      <p:sp>
        <p:nvSpPr>
          <p:cNvPr id="294" name="Google Shape;294;p6"/>
          <p:cNvSpPr/>
          <p:nvPr/>
        </p:nvSpPr>
        <p:spPr>
          <a:xfrm>
            <a:off x="2761488" y="960120"/>
            <a:ext cx="8970264" cy="2560320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6"/>
          <p:cNvSpPr txBox="1"/>
          <p:nvPr/>
        </p:nvSpPr>
        <p:spPr>
          <a:xfrm>
            <a:off x="2962656" y="1106424"/>
            <a:ext cx="8653272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tâche principale de la séance consiste à </a:t>
            </a:r>
            <a:r>
              <a:rPr b="1" lang="fr-FR" sz="16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identifier un corps pur simple, un corps pur composé et un mélange</a:t>
            </a:r>
            <a:r>
              <a:rPr lang="fr-FR" sz="16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 partir de la </a:t>
            </a:r>
            <a:r>
              <a:rPr b="1" lang="fr-FR" sz="16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représentation microscopique d’un échantillon de matière moléculaire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se limite ici à l’étude de </a:t>
            </a:r>
            <a:r>
              <a:rPr b="1" lang="fr-FR" sz="16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la matière moléculaire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sans aborder les </a:t>
            </a:r>
            <a:r>
              <a:rPr b="1" lang="fr-FR" sz="16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corps purs simples atomiques</a:t>
            </a:r>
            <a:r>
              <a:rPr lang="fr-FR" sz="16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constitués d’un seul type d’atomes, tels que le fer ou le cuivre.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notions de </a:t>
            </a:r>
            <a:r>
              <a:rPr b="1" lang="fr-FR" sz="16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corps pur</a:t>
            </a:r>
            <a:r>
              <a:rPr lang="fr-FR" sz="16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de </a:t>
            </a:r>
            <a:r>
              <a:rPr b="1" lang="fr-FR" sz="16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mélange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ont déjà été abordées à l’école primaire, mais 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 niveau macroscopique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c’est-à-dire à partir d’observations directes des substances. Dans cette séance, l’objectif est de 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mobiliser la représentation microscopique de la matière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déjà introduite en première année à travers le </a:t>
            </a: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modèle particulaire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afin de distinguer un corps pur d’un mélange.</a:t>
            </a:r>
            <a:endParaRPr/>
          </a:p>
        </p:txBody>
      </p:sp>
      <p:pic>
        <p:nvPicPr>
          <p:cNvPr descr="Image générée" id="296" name="Google Shape;296;p6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46702"/>
            <a:ext cx="727815" cy="854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60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PA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27" name="Google Shape;1027;p60"/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Corrigeons maintenant l’exercice 4, puis prenez la correction dans vos livres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8" name="Google Shape;1028;p60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demande aux élèves de répondre aux questions oralement, en explicitant leur raisonnement, avant de structurer les réponses à recopier. </a:t>
            </a:r>
            <a:endParaRPr/>
          </a:p>
        </p:txBody>
      </p:sp>
      <p:grpSp>
        <p:nvGrpSpPr>
          <p:cNvPr id="1029" name="Google Shape;1029;p60"/>
          <p:cNvGrpSpPr/>
          <p:nvPr/>
        </p:nvGrpSpPr>
        <p:grpSpPr>
          <a:xfrm>
            <a:off x="10582447" y="178527"/>
            <a:ext cx="630930" cy="597556"/>
            <a:chOff x="582302" y="4447623"/>
            <a:chExt cx="630930" cy="597556"/>
          </a:xfrm>
        </p:grpSpPr>
        <p:pic>
          <p:nvPicPr>
            <p:cNvPr id="1030" name="Google Shape;1030;p60"/>
            <p:cNvPicPr preferRelativeResize="0"/>
            <p:nvPr/>
          </p:nvPicPr>
          <p:blipFill rotWithShape="1">
            <a:blip r:embed="rId3">
              <a:alphaModFix/>
            </a:blip>
            <a:srcRect b="30055" l="11664" r="25923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1" name="Google Shape;1031;p60"/>
            <p:cNvPicPr preferRelativeResize="0"/>
            <p:nvPr/>
          </p:nvPicPr>
          <p:blipFill rotWithShape="1">
            <a:blip r:embed="rId4">
              <a:alphaModFix/>
            </a:blip>
            <a:srcRect b="30055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32" name="Google Shape;1032;p6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0430" y="1253912"/>
            <a:ext cx="10691139" cy="4395019"/>
          </a:xfrm>
          <a:prstGeom prst="rect">
            <a:avLst/>
          </a:prstGeom>
          <a:noFill/>
          <a:ln>
            <a:noFill/>
          </a:ln>
        </p:spPr>
      </p:pic>
      <p:sp>
        <p:nvSpPr>
          <p:cNvPr id="1033" name="Google Shape;1033;p60"/>
          <p:cNvSpPr txBox="1"/>
          <p:nvPr/>
        </p:nvSpPr>
        <p:spPr>
          <a:xfrm>
            <a:off x="1637069" y="4076776"/>
            <a:ext cx="195170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 seul type</a:t>
            </a:r>
            <a:endParaRPr/>
          </a:p>
        </p:txBody>
      </p:sp>
      <p:sp>
        <p:nvSpPr>
          <p:cNvPr id="1034" name="Google Shape;1034;p60"/>
          <p:cNvSpPr txBox="1"/>
          <p:nvPr/>
        </p:nvSpPr>
        <p:spPr>
          <a:xfrm>
            <a:off x="4930811" y="4773109"/>
            <a:ext cx="473429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d’un seul type de molécules</a:t>
            </a:r>
            <a:endParaRPr/>
          </a:p>
        </p:txBody>
      </p:sp>
      <p:sp>
        <p:nvSpPr>
          <p:cNvPr id="1035" name="Google Shape;1035;p60"/>
          <p:cNvSpPr txBox="1"/>
          <p:nvPr/>
        </p:nvSpPr>
        <p:spPr>
          <a:xfrm>
            <a:off x="353960" y="5156944"/>
            <a:ext cx="32839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de deux types d’atomes</a:t>
            </a:r>
            <a:endParaRPr/>
          </a:p>
        </p:txBody>
      </p:sp>
      <p:sp>
        <p:nvSpPr>
          <p:cNvPr id="1036" name="Google Shape;1036;p60"/>
          <p:cNvSpPr txBox="1"/>
          <p:nvPr/>
        </p:nvSpPr>
        <p:spPr>
          <a:xfrm>
            <a:off x="4591661" y="5211020"/>
            <a:ext cx="195170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d’un mélange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B27096">
                <a:alpha val="73725"/>
              </a:srgbClr>
            </a:gs>
            <a:gs pos="75000">
              <a:srgbClr val="B27096">
                <a:alpha val="65882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0"/>
        </a:gradFill>
      </p:bgPr>
    </p:bg>
    <p:spTree>
      <p:nvGrpSpPr>
        <p:cNvPr id="1040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1" name="Google Shape;1041;p61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1042" name="Google Shape;1042;p61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B27096">
                <a:alpha val="50980"/>
              </a:srgbClr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61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Clôture</a:t>
              </a:r>
              <a:endParaRPr/>
            </a:p>
          </p:txBody>
        </p:sp>
      </p:grpSp>
      <p:grpSp>
        <p:nvGrpSpPr>
          <p:cNvPr id="1044" name="Google Shape;1044;p61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1045" name="Google Shape;1045;p6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61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 min</a:t>
              </a:r>
              <a:endParaRPr/>
            </a:p>
          </p:txBody>
        </p:sp>
      </p:grpSp>
      <p:pic>
        <p:nvPicPr>
          <p:cNvPr id="1047" name="Google Shape;1047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52745" y="1369124"/>
            <a:ext cx="1286510" cy="1417543"/>
          </a:xfrm>
          <a:custGeom>
            <a:rect b="b" l="l" r="r" t="t"/>
            <a:pathLst>
              <a:path extrusionOk="0" fill="none" h="1417543" w="128651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extrusionOk="0" h="1417543" w="128651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noFill/>
          <a:ln cap="flat" cmpd="sng" w="5715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p62"/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peut revenir sur les activités du modelage, de la pratique en binôme et de la pratique autonome pour rappeler la tâche principale.</a:t>
            </a:r>
            <a:endParaRPr/>
          </a:p>
        </p:txBody>
      </p:sp>
      <p:sp>
        <p:nvSpPr>
          <p:cNvPr id="1053" name="Google Shape;1053;p62"/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Avant de finir cette séance, c’était quoi notre tâche ?</a:t>
            </a:r>
            <a:endParaRPr/>
          </a:p>
        </p:txBody>
      </p:sp>
      <p:pic>
        <p:nvPicPr>
          <p:cNvPr id="1054" name="Google Shape;1054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055" name="Google Shape;1055;p62"/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56" name="Google Shape;1056;p62"/>
          <p:cNvSpPr/>
          <p:nvPr/>
        </p:nvSpPr>
        <p:spPr>
          <a:xfrm>
            <a:off x="774698" y="3191193"/>
            <a:ext cx="11240517" cy="707886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7" name="Google Shape;1057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259" y="2907916"/>
            <a:ext cx="805544" cy="805544"/>
          </a:xfrm>
          <a:prstGeom prst="rect">
            <a:avLst/>
          </a:prstGeom>
          <a:noFill/>
          <a:ln>
            <a:noFill/>
          </a:ln>
        </p:spPr>
      </p:pic>
      <p:sp>
        <p:nvSpPr>
          <p:cNvPr id="1058" name="Google Shape;1058;p62"/>
          <p:cNvSpPr txBox="1"/>
          <p:nvPr/>
        </p:nvSpPr>
        <p:spPr>
          <a:xfrm>
            <a:off x="1197864" y="3216215"/>
            <a:ext cx="11113007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Identifier un corps pur simple, un corps pur composé ou un mélange.</a:t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63"/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fait participer les élèves pour rappeler ces étapes et les lire à haute voix.</a:t>
            </a:r>
            <a:endParaRPr/>
          </a:p>
        </p:txBody>
      </p:sp>
      <p:sp>
        <p:nvSpPr>
          <p:cNvPr id="1064" name="Google Shape;1064;p63"/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Rappelons les différences entre un corps pur simple, un corps pure composé et un mélange, d’une matière moléculaire.</a:t>
            </a:r>
            <a:endParaRPr/>
          </a:p>
        </p:txBody>
      </p:sp>
      <p:pic>
        <p:nvPicPr>
          <p:cNvPr id="1065" name="Google Shape;1065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066" name="Google Shape;1066;p63"/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67" name="Google Shape;1067;p63"/>
          <p:cNvSpPr txBox="1"/>
          <p:nvPr/>
        </p:nvSpPr>
        <p:spPr>
          <a:xfrm>
            <a:off x="5013344" y="1319536"/>
            <a:ext cx="2429675" cy="830997"/>
          </a:xfrm>
          <a:prstGeom prst="rect">
            <a:avLst/>
          </a:prstGeom>
          <a:solidFill>
            <a:srgbClr val="0040C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Matière moléculaire</a:t>
            </a:r>
            <a:endParaRPr b="1"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8" name="Google Shape;1068;p63"/>
          <p:cNvSpPr txBox="1"/>
          <p:nvPr/>
        </p:nvSpPr>
        <p:spPr>
          <a:xfrm>
            <a:off x="589937" y="5486400"/>
            <a:ext cx="2674374" cy="461665"/>
          </a:xfrm>
          <a:prstGeom prst="rect">
            <a:avLst/>
          </a:prstGeom>
          <a:solidFill>
            <a:srgbClr val="CFE6B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Corps pur simple</a:t>
            </a:r>
            <a:endParaRPr/>
          </a:p>
        </p:txBody>
      </p:sp>
      <p:sp>
        <p:nvSpPr>
          <p:cNvPr id="1069" name="Google Shape;1069;p63"/>
          <p:cNvSpPr txBox="1"/>
          <p:nvPr/>
        </p:nvSpPr>
        <p:spPr>
          <a:xfrm>
            <a:off x="8195189" y="5486399"/>
            <a:ext cx="2674374" cy="461665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Corps pur composé</a:t>
            </a:r>
            <a:endParaRPr/>
          </a:p>
        </p:txBody>
      </p:sp>
      <p:sp>
        <p:nvSpPr>
          <p:cNvPr id="1070" name="Google Shape;1070;p63"/>
          <p:cNvSpPr/>
          <p:nvPr/>
        </p:nvSpPr>
        <p:spPr>
          <a:xfrm>
            <a:off x="5879690" y="2290916"/>
            <a:ext cx="698091" cy="55246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71" name="Google Shape;1071;p63"/>
          <p:cNvCxnSpPr/>
          <p:nvPr/>
        </p:nvCxnSpPr>
        <p:spPr>
          <a:xfrm flipH="1">
            <a:off x="1956677" y="3429000"/>
            <a:ext cx="4041000" cy="19689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072" name="Google Shape;1072;p63"/>
          <p:cNvCxnSpPr/>
          <p:nvPr/>
        </p:nvCxnSpPr>
        <p:spPr>
          <a:xfrm>
            <a:off x="6096000" y="3429000"/>
            <a:ext cx="4257300" cy="19689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073" name="Google Shape;1073;p63"/>
          <p:cNvSpPr txBox="1"/>
          <p:nvPr/>
        </p:nvSpPr>
        <p:spPr>
          <a:xfrm>
            <a:off x="2212258" y="4072554"/>
            <a:ext cx="340196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Les atomes de chaque molécule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sont </a:t>
            </a:r>
            <a:r>
              <a:rPr b="1"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identiques</a:t>
            </a:r>
            <a:endParaRPr/>
          </a:p>
        </p:txBody>
      </p:sp>
      <p:sp>
        <p:nvSpPr>
          <p:cNvPr id="1074" name="Google Shape;1074;p63"/>
          <p:cNvSpPr txBox="1"/>
          <p:nvPr/>
        </p:nvSpPr>
        <p:spPr>
          <a:xfrm>
            <a:off x="6710885" y="4107178"/>
            <a:ext cx="326885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Les atomes de chaque molécule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sont </a:t>
            </a:r>
            <a:r>
              <a:rPr b="1"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différents</a:t>
            </a:r>
            <a:endParaRPr/>
          </a:p>
        </p:txBody>
      </p:sp>
      <p:sp>
        <p:nvSpPr>
          <p:cNvPr id="1075" name="Google Shape;1075;p63"/>
          <p:cNvSpPr txBox="1"/>
          <p:nvPr/>
        </p:nvSpPr>
        <p:spPr>
          <a:xfrm>
            <a:off x="4365523" y="2843376"/>
            <a:ext cx="73938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molécules sont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identiques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9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64"/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fait participer les élèves pour rappeler ces étapes et les lire à haute voix.</a:t>
            </a:r>
            <a:endParaRPr/>
          </a:p>
        </p:txBody>
      </p:sp>
      <p:sp>
        <p:nvSpPr>
          <p:cNvPr id="1081" name="Google Shape;1081;p64"/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pour reconnaître à partir de représentations microscopiques si c’est un corps pur simple, un corps composé ou un mélange, j’ai suivi ces étapes :</a:t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2" name="Google Shape;1082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083" name="Google Shape;1083;p64"/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084" name="Google Shape;1084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085" name="Google Shape;1085;p64"/>
          <p:cNvSpPr txBox="1"/>
          <p:nvPr/>
        </p:nvSpPr>
        <p:spPr>
          <a:xfrm>
            <a:off x="432618" y="1278194"/>
            <a:ext cx="10628671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Première étape: </a:t>
            </a: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j’identifie les molécules sur la représentation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Je vois si elles sont identiques ou différents. 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 elles sont différentes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c’est un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mélange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1086" name="Google Shape;1086;p64"/>
          <p:cNvSpPr txBox="1"/>
          <p:nvPr/>
        </p:nvSpPr>
        <p:spPr>
          <a:xfrm>
            <a:off x="464164" y="2598003"/>
            <a:ext cx="10628671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Deuxième étape: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s’elles sont identiques,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j’identifie les atomes qui constitue chaque molécule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. Je vois s’ils sont identiques ou différents.</a:t>
            </a:r>
            <a:endParaRPr/>
          </a:p>
        </p:txBody>
      </p:sp>
      <p:sp>
        <p:nvSpPr>
          <p:cNvPr id="1087" name="Google Shape;1087;p64"/>
          <p:cNvSpPr txBox="1"/>
          <p:nvPr/>
        </p:nvSpPr>
        <p:spPr>
          <a:xfrm>
            <a:off x="464164" y="3982842"/>
            <a:ext cx="1062867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Troisième étape: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si les atomes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constituant chaque molécule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sont identiques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je déduis qu’il s’agit d’un corps pur simple</a:t>
            </a: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S’ils sont différents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c’est un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corps pur composé.</a:t>
            </a: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2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p65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/>
              <a:t>Et on termine par cette carte lexicale.</a:t>
            </a:r>
            <a:endParaRPr/>
          </a:p>
        </p:txBody>
      </p:sp>
      <p:sp>
        <p:nvSpPr>
          <p:cNvPr id="1094" name="Google Shape;1094;p65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Faire participer les élèves à la lecture de la carte</a:t>
            </a:r>
            <a:endParaRPr/>
          </a:p>
        </p:txBody>
      </p:sp>
      <p:pic>
        <p:nvPicPr>
          <p:cNvPr id="1095" name="Google Shape;1095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7952" y="618156"/>
            <a:ext cx="380071" cy="380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6" name="Google Shape;1096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5146" y="482386"/>
            <a:ext cx="699046" cy="6990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7" name="Google Shape;1097;p65"/>
          <p:cNvGrpSpPr/>
          <p:nvPr/>
        </p:nvGrpSpPr>
        <p:grpSpPr>
          <a:xfrm>
            <a:off x="372516" y="1224076"/>
            <a:ext cx="11437717" cy="4979851"/>
            <a:chOff x="415600" y="1645615"/>
            <a:chExt cx="11437717" cy="4979851"/>
          </a:xfrm>
        </p:grpSpPr>
        <p:sp>
          <p:nvSpPr>
            <p:cNvPr id="1098" name="Google Shape;1098;p65"/>
            <p:cNvSpPr/>
            <p:nvPr/>
          </p:nvSpPr>
          <p:spPr>
            <a:xfrm>
              <a:off x="424850" y="2094106"/>
              <a:ext cx="11428467" cy="4531360"/>
            </a:xfrm>
            <a:prstGeom prst="rect">
              <a:avLst/>
            </a:prstGeom>
            <a:solidFill>
              <a:srgbClr val="F2F2F2"/>
            </a:solidFill>
            <a:ln cap="flat" cmpd="sng" w="25400">
              <a:solidFill>
                <a:srgbClr val="0097A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65"/>
            <p:cNvSpPr/>
            <p:nvPr/>
          </p:nvSpPr>
          <p:spPr>
            <a:xfrm>
              <a:off x="4551680" y="2922668"/>
              <a:ext cx="2824480" cy="1716575"/>
            </a:xfrm>
            <a:prstGeom prst="roundRect">
              <a:avLst>
                <a:gd fmla="val 16667" name="adj"/>
              </a:avLst>
            </a:prstGeom>
            <a:solidFill>
              <a:srgbClr val="FEEDD8"/>
            </a:solidFill>
            <a:ln cap="flat" cmpd="sng" w="25400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Identifier un corps pur simple, un corps pur composé ou un mélange.</a:t>
              </a:r>
              <a:endParaRPr/>
            </a:p>
          </p:txBody>
        </p:sp>
        <p:sp>
          <p:nvSpPr>
            <p:cNvPr id="1100" name="Google Shape;1100;p65"/>
            <p:cNvSpPr/>
            <p:nvPr/>
          </p:nvSpPr>
          <p:spPr>
            <a:xfrm>
              <a:off x="680393" y="2624587"/>
              <a:ext cx="2834967" cy="1156370"/>
            </a:xfrm>
            <a:prstGeom prst="roundRect">
              <a:avLst>
                <a:gd fmla="val 8096" name="adj"/>
              </a:avLst>
            </a:prstGeom>
            <a:solidFill>
              <a:srgbClr val="FEEDD8"/>
            </a:solidFill>
            <a:ln cap="flat" cmpd="sng" w="25400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65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 </a:t>
              </a:r>
              <a:r>
                <a:rPr i="1"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tâche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65"/>
            <p:cNvSpPr/>
            <p:nvPr/>
          </p:nvSpPr>
          <p:spPr>
            <a:xfrm>
              <a:off x="8432608" y="2582504"/>
              <a:ext cx="2824480" cy="1415202"/>
            </a:xfrm>
            <a:prstGeom prst="roundRect">
              <a:avLst>
                <a:gd fmla="val 16667" name="adj"/>
              </a:avLst>
            </a:prstGeom>
            <a:solidFill>
              <a:srgbClr val="0097A7">
                <a:alpha val="29803"/>
              </a:srgbClr>
            </a:solidFill>
            <a:ln cap="flat" cmpd="sng" w="25400">
              <a:solidFill>
                <a:srgbClr val="0097A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65"/>
            <p:cNvSpPr txBox="1"/>
            <p:nvPr/>
          </p:nvSpPr>
          <p:spPr>
            <a:xfrm>
              <a:off x="8577345" y="2290638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Verbes de consigne</a:t>
              </a:r>
              <a:endParaRPr/>
            </a:p>
          </p:txBody>
        </p:sp>
        <p:sp>
          <p:nvSpPr>
            <p:cNvPr id="1104" name="Google Shape;1104;p65"/>
            <p:cNvSpPr/>
            <p:nvPr/>
          </p:nvSpPr>
          <p:spPr>
            <a:xfrm>
              <a:off x="904239" y="5461789"/>
              <a:ext cx="6370918" cy="913153"/>
            </a:xfrm>
            <a:prstGeom prst="roundRect">
              <a:avLst>
                <a:gd fmla="val 16667" name="adj"/>
              </a:avLst>
            </a:prstGeom>
            <a:solidFill>
              <a:srgbClr val="D8E6FC"/>
            </a:solidFill>
            <a:ln cap="flat" cmpd="sng" w="25400">
              <a:solidFill>
                <a:srgbClr val="4285F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65"/>
            <p:cNvSpPr txBox="1"/>
            <p:nvPr/>
          </p:nvSpPr>
          <p:spPr>
            <a:xfrm>
              <a:off x="904240" y="5160584"/>
              <a:ext cx="33870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Structures pour répondre</a:t>
              </a:r>
              <a:endParaRPr/>
            </a:p>
          </p:txBody>
        </p:sp>
        <p:cxnSp>
          <p:nvCxnSpPr>
            <p:cNvPr id="1106" name="Google Shape;1106;p65"/>
            <p:cNvCxnSpPr>
              <a:stCxn id="1100" idx="3"/>
              <a:endCxn id="1099" idx="1"/>
            </p:cNvCxnSpPr>
            <p:nvPr/>
          </p:nvCxnSpPr>
          <p:spPr>
            <a:xfrm>
              <a:off x="3515360" y="3202772"/>
              <a:ext cx="1036200" cy="5781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107" name="Google Shape;1107;p65"/>
            <p:cNvSpPr txBox="1"/>
            <p:nvPr/>
          </p:nvSpPr>
          <p:spPr>
            <a:xfrm>
              <a:off x="1013556" y="2787312"/>
              <a:ext cx="2402840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b="0" i="0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Corps pur simple</a:t>
              </a:r>
              <a:endParaRPr/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Corps pur composé</a:t>
              </a:r>
              <a:endParaRPr/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b="0" i="0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mélange     </a:t>
              </a:r>
              <a:endParaRPr/>
            </a:p>
          </p:txBody>
        </p:sp>
        <p:sp>
          <p:nvSpPr>
            <p:cNvPr id="1108" name="Google Shape;1108;p65"/>
            <p:cNvSpPr txBox="1"/>
            <p:nvPr/>
          </p:nvSpPr>
          <p:spPr>
            <a:xfrm>
              <a:off x="8605328" y="2941687"/>
              <a:ext cx="2479040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Préciser</a:t>
              </a:r>
              <a:endParaRPr/>
            </a:p>
            <a:p>
              <a:pPr indent="-1968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Déduire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65"/>
            <p:cNvSpPr/>
            <p:nvPr/>
          </p:nvSpPr>
          <p:spPr>
            <a:xfrm>
              <a:off x="8467288" y="5064682"/>
              <a:ext cx="2789799" cy="1415202"/>
            </a:xfrm>
            <a:prstGeom prst="roundRect">
              <a:avLst>
                <a:gd fmla="val 8096" name="adj"/>
              </a:avLst>
            </a:prstGeom>
            <a:solidFill>
              <a:srgbClr val="78909C">
                <a:alpha val="29803"/>
              </a:srgbClr>
            </a:solidFill>
            <a:ln cap="flat" cmpd="sng" w="25400">
              <a:solidFill>
                <a:srgbClr val="7890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65"/>
            <p:cNvSpPr txBox="1"/>
            <p:nvPr/>
          </p:nvSpPr>
          <p:spPr>
            <a:xfrm>
              <a:off x="8437502" y="4661274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Vocabulaire scientifique</a:t>
              </a:r>
              <a:endParaRPr/>
            </a:p>
          </p:txBody>
        </p:sp>
        <p:cxnSp>
          <p:nvCxnSpPr>
            <p:cNvPr id="1111" name="Google Shape;1111;p65"/>
            <p:cNvCxnSpPr>
              <a:stCxn id="1099" idx="3"/>
              <a:endCxn id="1102" idx="1"/>
            </p:cNvCxnSpPr>
            <p:nvPr/>
          </p:nvCxnSpPr>
          <p:spPr>
            <a:xfrm flipH="1" rot="10800000">
              <a:off x="7376160" y="3290156"/>
              <a:ext cx="1056300" cy="490800"/>
            </a:xfrm>
            <a:prstGeom prst="bentConnector3">
              <a:avLst>
                <a:gd fmla="val 54078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12" name="Google Shape;1112;p65"/>
            <p:cNvCxnSpPr>
              <a:stCxn id="1099" idx="3"/>
              <a:endCxn id="1109" idx="1"/>
            </p:cNvCxnSpPr>
            <p:nvPr/>
          </p:nvCxnSpPr>
          <p:spPr>
            <a:xfrm>
              <a:off x="7376160" y="3780956"/>
              <a:ext cx="1091100" cy="19914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113" name="Google Shape;1113;p65"/>
            <p:cNvSpPr txBox="1"/>
            <p:nvPr/>
          </p:nvSpPr>
          <p:spPr>
            <a:xfrm>
              <a:off x="1128670" y="5607527"/>
              <a:ext cx="62636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La matière moléculaire est constituée …………...de molécules dont chacune est constituée ………… Il s’agit donc d’un……………</a:t>
              </a:r>
              <a:endParaRPr/>
            </a:p>
          </p:txBody>
        </p:sp>
        <p:cxnSp>
          <p:nvCxnSpPr>
            <p:cNvPr id="1114" name="Google Shape;1114;p65"/>
            <p:cNvCxnSpPr>
              <a:stCxn id="1099" idx="2"/>
              <a:endCxn id="1104" idx="0"/>
            </p:cNvCxnSpPr>
            <p:nvPr/>
          </p:nvCxnSpPr>
          <p:spPr>
            <a:xfrm rot="5400000">
              <a:off x="4615570" y="4113493"/>
              <a:ext cx="822600" cy="18741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115" name="Google Shape;1115;p65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717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0" lang="fr-FR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MA CARTE LEXICALE</a:t>
              </a:r>
              <a:endParaRPr b="1" i="0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6" name="Google Shape;1116;p65"/>
          <p:cNvSpPr txBox="1"/>
          <p:nvPr/>
        </p:nvSpPr>
        <p:spPr>
          <a:xfrm>
            <a:off x="777432" y="1951199"/>
            <a:ext cx="2286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Termes thématiques</a:t>
            </a:r>
            <a:endParaRPr/>
          </a:p>
        </p:txBody>
      </p:sp>
      <p:sp>
        <p:nvSpPr>
          <p:cNvPr id="1117" name="Google Shape;1117;p65"/>
          <p:cNvSpPr txBox="1"/>
          <p:nvPr/>
        </p:nvSpPr>
        <p:spPr>
          <a:xfrm>
            <a:off x="8663039" y="4738703"/>
            <a:ext cx="2479040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Matière moléculaire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Molécule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fr-FR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Atome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Représentation microscopique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B27096"/>
            </a:gs>
            <a:gs pos="75000">
              <a:srgbClr val="B27096">
                <a:alpha val="65882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0"/>
        </a:gradFill>
      </p:bgPr>
    </p:bg>
    <p:spTree>
      <p:nvGrpSpPr>
        <p:cNvPr id="112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Google Shape;1122;p66"/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incite les élèves à réaliser les exercices à la maison et clore la séance.</a:t>
            </a:r>
            <a:endParaRPr/>
          </a:p>
        </p:txBody>
      </p:sp>
      <p:sp>
        <p:nvSpPr>
          <p:cNvPr id="1123" name="Google Shape;1123;p66"/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les exercices à réaliser à la maison.</a:t>
            </a:r>
            <a:endParaRPr/>
          </a:p>
        </p:txBody>
      </p:sp>
      <p:pic>
        <p:nvPicPr>
          <p:cNvPr id="1124" name="Google Shape;1124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125" name="Google Shape;1125;p66"/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26" name="Google Shape;1126;p66"/>
          <p:cNvSpPr txBox="1"/>
          <p:nvPr/>
        </p:nvSpPr>
        <p:spPr>
          <a:xfrm>
            <a:off x="299186" y="2459504"/>
            <a:ext cx="220804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40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Exercices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40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6 et 7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40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page 20</a:t>
            </a:r>
            <a:endParaRPr/>
          </a:p>
        </p:txBody>
      </p:sp>
      <p:pic>
        <p:nvPicPr>
          <p:cNvPr id="1127" name="Google Shape;1127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07226" y="1231619"/>
            <a:ext cx="8436301" cy="5121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67"/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incite les élèves à réaliser les exercices à la maison et clore la séance.</a:t>
            </a:r>
            <a:endParaRPr/>
          </a:p>
        </p:txBody>
      </p:sp>
      <p:sp>
        <p:nvSpPr>
          <p:cNvPr id="1133" name="Google Shape;1133;p67"/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les exercices à réaliser à la maison.</a:t>
            </a:r>
            <a:endParaRPr/>
          </a:p>
        </p:txBody>
      </p:sp>
      <p:pic>
        <p:nvPicPr>
          <p:cNvPr id="1134" name="Google Shape;1134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135" name="Google Shape;1135;p67"/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36" name="Google Shape;1136;p67"/>
          <p:cNvSpPr txBox="1"/>
          <p:nvPr/>
        </p:nvSpPr>
        <p:spPr>
          <a:xfrm>
            <a:off x="2261419" y="1435477"/>
            <a:ext cx="880970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40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Exercice 3 page 32 du devoir maison</a:t>
            </a:r>
            <a:endParaRPr/>
          </a:p>
        </p:txBody>
      </p:sp>
      <p:pic>
        <p:nvPicPr>
          <p:cNvPr id="1137" name="Google Shape;1137;p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7187" y="2469337"/>
            <a:ext cx="9788706" cy="3353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68"/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incite les élèves à réaliser les exercices à la maison et clore la séance.</a:t>
            </a:r>
            <a:endParaRPr/>
          </a:p>
        </p:txBody>
      </p:sp>
      <p:sp>
        <p:nvSpPr>
          <p:cNvPr id="1143" name="Google Shape;1143;p68"/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Et por les défis ,voici les exercices à réaliser à la maison.</a:t>
            </a:r>
            <a:endParaRPr/>
          </a:p>
        </p:txBody>
      </p:sp>
      <p:pic>
        <p:nvPicPr>
          <p:cNvPr id="1144" name="Google Shape;1144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145" name="Google Shape;1145;p68"/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46" name="Google Shape;1146;p68"/>
          <p:cNvSpPr txBox="1"/>
          <p:nvPr/>
        </p:nvSpPr>
        <p:spPr>
          <a:xfrm>
            <a:off x="3578941" y="1001941"/>
            <a:ext cx="641063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40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Défi  3 page 21</a:t>
            </a:r>
            <a:endParaRPr/>
          </a:p>
        </p:txBody>
      </p:sp>
      <p:pic>
        <p:nvPicPr>
          <p:cNvPr id="1147" name="Google Shape;1147;p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6336" y="1709827"/>
            <a:ext cx="9134269" cy="43192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DDF43">
                <a:alpha val="5882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rgbClr val="7F7F7F"/>
            </a:gs>
          </a:gsLst>
          <a:lin ang="5400000" scaled="0"/>
        </a:gradFill>
      </p:bgPr>
    </p:bg>
    <p:spTree>
      <p:nvGrpSpPr>
        <p:cNvPr id="115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2" name="Google Shape;1152;p69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1153" name="Google Shape;1153;p69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76717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69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Fin de la séance</a:t>
              </a:r>
              <a:endParaRPr/>
            </a:p>
          </p:txBody>
        </p:sp>
      </p:grpSp>
      <p:pic>
        <p:nvPicPr>
          <p:cNvPr id="1155" name="Google Shape;1155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62575" y="1197428"/>
            <a:ext cx="1466850" cy="1524000"/>
          </a:xfrm>
          <a:custGeom>
            <a:rect b="b" l="l" r="r" t="t"/>
            <a:pathLst>
              <a:path extrusionOk="0" fill="none" h="1524000" w="146685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extrusionOk="0" h="1524000" w="146685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noFill/>
          <a:ln cap="flat" cmpd="sng" w="5715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7E4F6"/>
            </a:gs>
            <a:gs pos="74000">
              <a:srgbClr val="3C2030">
                <a:alpha val="43921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0"/>
        </a:gra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7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02" name="Google Shape;302;p7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5FADE4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Activité rituelle</a:t>
              </a:r>
              <a:endParaRPr/>
            </a:p>
          </p:txBody>
        </p:sp>
      </p:grpSp>
      <p:grpSp>
        <p:nvGrpSpPr>
          <p:cNvPr id="304" name="Google Shape;304;p7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305" name="Google Shape;305;p7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7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 min</a:t>
              </a:r>
              <a:endParaRPr/>
            </a:p>
          </p:txBody>
        </p:sp>
      </p:grpSp>
      <p:pic>
        <p:nvPicPr>
          <p:cNvPr id="307" name="Google Shape;307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18813" y="1210310"/>
            <a:ext cx="1154374" cy="1162800"/>
          </a:xfrm>
          <a:custGeom>
            <a:rect b="b" l="l" r="r" t="t"/>
            <a:pathLst>
              <a:path extrusionOk="0" fill="none" h="1162800" w="1154374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extrusionOk="0" h="1162800" w="1154374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noFill/>
          <a:ln cap="flat" cmpd="sng" w="57150">
            <a:solidFill>
              <a:srgbClr val="5FADE4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8"/>
          <p:cNvSpPr txBox="1"/>
          <p:nvPr/>
        </p:nvSpPr>
        <p:spPr>
          <a:xfrm>
            <a:off x="480568" y="667504"/>
            <a:ext cx="10208768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</a:t>
            </a:r>
            <a:r>
              <a:rPr lang="fr-F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fait participer les élèves pour qu’ils expriment ce qu’ils comprennent de l’icône.</a:t>
            </a:r>
            <a:endParaRPr/>
          </a:p>
        </p:txBody>
      </p:sp>
      <p:sp>
        <p:nvSpPr>
          <p:cNvPr id="313" name="Google Shape;313;p8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Observez cette icône : à votre avis, quel comportement positif est attendu de vous en classe lorsqu’on voit cette image ?</a:t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4" name="Google Shape;31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60526" y="2276857"/>
            <a:ext cx="2955439" cy="19210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9"/>
          <p:cNvSpPr txBox="1"/>
          <p:nvPr/>
        </p:nvSpPr>
        <p:spPr>
          <a:xfrm>
            <a:off x="480568" y="667504"/>
            <a:ext cx="10208768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</a:t>
            </a:r>
            <a:r>
              <a:rPr lang="fr-F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recourt à l’alternance linguistique pour expliciter le comportement attendu.</a:t>
            </a:r>
            <a:endParaRPr/>
          </a:p>
        </p:txBody>
      </p:sp>
      <p:sp>
        <p:nvSpPr>
          <p:cNvPr id="320" name="Google Shape;320;p9"/>
          <p:cNvSpPr txBox="1"/>
          <p:nvPr/>
        </p:nvSpPr>
        <p:spPr>
          <a:xfrm>
            <a:off x="819150" y="211312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Effectivement, si vous avez une question à poser, vous devez lever la main. Cela permet d’organiser votre participation et d’éviter le désordre en classe. Bien sûr, si vous avez des questions pendant la phase de modélisation, gardez-les pour la fin.</a:t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1" name="Google Shape;32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60526" y="2276857"/>
            <a:ext cx="2955439" cy="1921036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9"/>
          <p:cNvSpPr txBox="1"/>
          <p:nvPr/>
        </p:nvSpPr>
        <p:spPr>
          <a:xfrm>
            <a:off x="2560320" y="4273288"/>
            <a:ext cx="812901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Char char="•"/>
            </a:pPr>
            <a:r>
              <a:rPr b="1" lang="fr-FR" sz="1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Je lève mon doigt pour poser des questions;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Char char="•"/>
            </a:pPr>
            <a:r>
              <a:rPr b="1" lang="fr-FR" sz="1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À la phase du modelage je garde ma question pour la fin.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2024-05-28T10:13:44Z</dcterms:created>
  <dc:creator>D_Abdellah</dc:creator>
</cp:coreProperties>
</file>