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80"/>
  </p:notesMasterIdLst>
  <p:handoutMasterIdLst>
    <p:handoutMasterId r:id="rId81"/>
  </p:handoutMasterIdLst>
  <p:sldIdLst>
    <p:sldId id="2147483553" r:id="rId4"/>
    <p:sldId id="2147483485" r:id="rId5"/>
    <p:sldId id="257" r:id="rId6"/>
    <p:sldId id="2147483552" r:id="rId7"/>
    <p:sldId id="2147483397" r:id="rId8"/>
    <p:sldId id="263" r:id="rId9"/>
    <p:sldId id="2134806567" r:id="rId10"/>
    <p:sldId id="266" r:id="rId11"/>
    <p:sldId id="267" r:id="rId12"/>
    <p:sldId id="2134806569" r:id="rId13"/>
    <p:sldId id="2134805874" r:id="rId14"/>
    <p:sldId id="2134806558" r:id="rId15"/>
    <p:sldId id="2147483618" r:id="rId16"/>
    <p:sldId id="2147483617" r:id="rId17"/>
    <p:sldId id="2147483619" r:id="rId18"/>
    <p:sldId id="279" r:id="rId19"/>
    <p:sldId id="280" r:id="rId20"/>
    <p:sldId id="278" r:id="rId21"/>
    <p:sldId id="281" r:id="rId22"/>
    <p:sldId id="2134806568" r:id="rId23"/>
    <p:sldId id="2147483639" r:id="rId24"/>
    <p:sldId id="2134805878" r:id="rId25"/>
    <p:sldId id="2134806573" r:id="rId26"/>
    <p:sldId id="2147483585" r:id="rId27"/>
    <p:sldId id="2147483623" r:id="rId28"/>
    <p:sldId id="2147483562" r:id="rId29"/>
    <p:sldId id="282" r:id="rId30"/>
    <p:sldId id="283" r:id="rId31"/>
    <p:sldId id="285" r:id="rId32"/>
    <p:sldId id="284" r:id="rId33"/>
    <p:sldId id="286" r:id="rId34"/>
    <p:sldId id="2147483563" r:id="rId35"/>
    <p:sldId id="288" r:id="rId36"/>
    <p:sldId id="287" r:id="rId37"/>
    <p:sldId id="289" r:id="rId38"/>
    <p:sldId id="290" r:id="rId39"/>
    <p:sldId id="291" r:id="rId40"/>
    <p:sldId id="293" r:id="rId41"/>
    <p:sldId id="260" r:id="rId42"/>
    <p:sldId id="262" r:id="rId43"/>
    <p:sldId id="2147483568" r:id="rId44"/>
    <p:sldId id="2134806108" r:id="rId45"/>
    <p:sldId id="2147483644" r:id="rId46"/>
    <p:sldId id="258" r:id="rId47"/>
    <p:sldId id="259" r:id="rId48"/>
    <p:sldId id="2147483645" r:id="rId49"/>
    <p:sldId id="2147483646" r:id="rId50"/>
    <p:sldId id="261" r:id="rId51"/>
    <p:sldId id="292" r:id="rId52"/>
    <p:sldId id="264" r:id="rId53"/>
    <p:sldId id="295" r:id="rId54"/>
    <p:sldId id="269" r:id="rId55"/>
    <p:sldId id="265" r:id="rId56"/>
    <p:sldId id="271" r:id="rId57"/>
    <p:sldId id="268" r:id="rId58"/>
    <p:sldId id="273" r:id="rId59"/>
    <p:sldId id="270" r:id="rId60"/>
    <p:sldId id="275" r:id="rId61"/>
    <p:sldId id="272" r:id="rId62"/>
    <p:sldId id="2134806577" r:id="rId63"/>
    <p:sldId id="2134806551" r:id="rId64"/>
    <p:sldId id="2147483634" r:id="rId65"/>
    <p:sldId id="2147483635" r:id="rId66"/>
    <p:sldId id="2147483647" r:id="rId67"/>
    <p:sldId id="2134806579" r:id="rId68"/>
    <p:sldId id="2134806581" r:id="rId69"/>
    <p:sldId id="2134806580" r:id="rId70"/>
    <p:sldId id="256" r:id="rId71"/>
    <p:sldId id="2134806582" r:id="rId72"/>
    <p:sldId id="2134806536" r:id="rId73"/>
    <p:sldId id="2147483636" r:id="rId74"/>
    <p:sldId id="2147483616" r:id="rId75"/>
    <p:sldId id="277" r:id="rId76"/>
    <p:sldId id="2134806685" r:id="rId77"/>
    <p:sldId id="2134806535" r:id="rId78"/>
    <p:sldId id="2134806584"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147483485"/>
            <p14:sldId id="257"/>
            <p14:sldId id="2147483552"/>
            <p14:sldId id="2147483397"/>
            <p14:sldId id="263"/>
          </p14:sldIdLst>
        </p14:section>
        <p14:section name="Activité rituelle" id="{79315A69-A635-48A2-B9BA-98FE67B817D4}">
          <p14:sldIdLst>
            <p14:sldId id="2134806567"/>
            <p14:sldId id="266"/>
            <p14:sldId id="267"/>
          </p14:sldIdLst>
        </p14:section>
        <p14:section name="réactivation des prérequis" id="{3B5B2C1A-EC69-4BEB-A741-9AA6B1CC2918}">
          <p14:sldIdLst>
            <p14:sldId id="2134806569"/>
            <p14:sldId id="2134805874"/>
            <p14:sldId id="2134806558"/>
            <p14:sldId id="2147483618"/>
            <p14:sldId id="2147483617"/>
            <p14:sldId id="2147483619"/>
            <p14:sldId id="279"/>
            <p14:sldId id="280"/>
            <p14:sldId id="278"/>
            <p14:sldId id="281"/>
          </p14:sldIdLst>
        </p14:section>
        <p14:section name="Déclaration de l’objectif de la séance" id="{1F7A1ED2-DD19-4DF3-BC26-A1D65FFD1118}">
          <p14:sldIdLst>
            <p14:sldId id="2134806568"/>
            <p14:sldId id="2147483639"/>
            <p14:sldId id="2134805878"/>
          </p14:sldIdLst>
        </p14:section>
        <p14:section name="Tâche principale" id="{A2A5D278-252D-471E-A046-E0EEBB7C2D2B}">
          <p14:sldIdLst>
            <p14:sldId id="2134806573"/>
            <p14:sldId id="2147483585"/>
            <p14:sldId id="2147483623"/>
            <p14:sldId id="2147483562"/>
            <p14:sldId id="282"/>
            <p14:sldId id="283"/>
            <p14:sldId id="285"/>
            <p14:sldId id="284"/>
            <p14:sldId id="286"/>
            <p14:sldId id="2147483563"/>
            <p14:sldId id="288"/>
            <p14:sldId id="287"/>
            <p14:sldId id="289"/>
            <p14:sldId id="290"/>
            <p14:sldId id="291"/>
            <p14:sldId id="293"/>
            <p14:sldId id="260"/>
            <p14:sldId id="262"/>
            <p14:sldId id="2147483568"/>
            <p14:sldId id="2134806108"/>
            <p14:sldId id="2147483644"/>
            <p14:sldId id="258"/>
            <p14:sldId id="259"/>
            <p14:sldId id="2147483645"/>
            <p14:sldId id="2147483646"/>
            <p14:sldId id="261"/>
            <p14:sldId id="292"/>
            <p14:sldId id="264"/>
            <p14:sldId id="295"/>
            <p14:sldId id="269"/>
            <p14:sldId id="265"/>
            <p14:sldId id="271"/>
            <p14:sldId id="268"/>
            <p14:sldId id="273"/>
            <p14:sldId id="270"/>
            <p14:sldId id="275"/>
            <p14:sldId id="272"/>
          </p14:sldIdLst>
        </p14:section>
        <p14:section name="Pratique en binôme" id="{FBF6C3DA-BDD6-43C8-8043-82F3BE3C64FD}">
          <p14:sldIdLst>
            <p14:sldId id="2134806577"/>
            <p14:sldId id="2134806551"/>
            <p14:sldId id="2147483634"/>
            <p14:sldId id="2147483635"/>
            <p14:sldId id="2147483647"/>
          </p14:sldIdLst>
        </p14:section>
        <p14:section name="Pratique autonome" id="{40CD8AAE-F9F0-47C4-A7F7-0976D79B8EC9}">
          <p14:sldIdLst>
            <p14:sldId id="2134806579"/>
            <p14:sldId id="2134806581"/>
            <p14:sldId id="2134806580"/>
            <p14:sldId id="256"/>
          </p14:sldIdLst>
        </p14:section>
        <p14:section name="Clôture" id="{8EB5D3A0-81F1-4DE6-BEB2-58DE24DBB138}">
          <p14:sldIdLst>
            <p14:sldId id="2134806582"/>
            <p14:sldId id="2134806536"/>
            <p14:sldId id="2147483636"/>
            <p14:sldId id="2147483616"/>
            <p14:sldId id="277"/>
            <p14:sldId id="2134806685"/>
            <p14:sldId id="2134806535"/>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DE4"/>
    <a:srgbClr val="FF6565"/>
    <a:srgbClr val="FDDF43"/>
    <a:srgbClr val="0040C0"/>
    <a:srgbClr val="AB20B6"/>
    <a:srgbClr val="DC94DE"/>
    <a:srgbClr val="B27096"/>
    <a:srgbClr val="EB926C"/>
    <a:srgbClr val="767171"/>
    <a:srgbClr val="F58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03" autoAdjust="0"/>
    <p:restoredTop sz="94690" autoAdjust="0"/>
  </p:normalViewPr>
  <p:slideViewPr>
    <p:cSldViewPr snapToGrid="0">
      <p:cViewPr varScale="1">
        <p:scale>
          <a:sx n="75" d="100"/>
          <a:sy n="75" d="100"/>
        </p:scale>
        <p:origin x="624" y="43"/>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02/11/2025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02/11/2025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898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74</a:t>
            </a:fld>
            <a:endParaRPr lang="fr-FR" dirty="0"/>
          </a:p>
        </p:txBody>
      </p:sp>
    </p:spTree>
    <p:extLst>
      <p:ext uri="{BB962C8B-B14F-4D97-AF65-F5344CB8AC3E}">
        <p14:creationId xmlns:p14="http://schemas.microsoft.com/office/powerpoint/2010/main" val="3509731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412328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02/11/2025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02/11/2025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jpeg"/><Relationship Id="rId11" Type="http://schemas.openxmlformats.org/officeDocument/2006/relationships/image" Target="../media/image15.png"/><Relationship Id="rId5" Type="http://schemas.openxmlformats.org/officeDocument/2006/relationships/image" Target="../media/image10.jpeg"/><Relationship Id="rId10" Type="http://schemas.openxmlformats.org/officeDocument/2006/relationships/image" Target="../media/image14.png"/><Relationship Id="rId4" Type="http://schemas.openxmlformats.org/officeDocument/2006/relationships/image" Target="../media/image9.pn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gif"/><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8.gif"/></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1.wdp"/></Relationships>
</file>

<file path=ppt/slides/_rels/slide6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6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6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7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png"/><Relationship Id="rId1" Type="http://schemas.openxmlformats.org/officeDocument/2006/relationships/slideLayout" Target="../slideLayouts/slideLayout19.xml"/><Relationship Id="rId5" Type="http://schemas.openxmlformats.org/officeDocument/2006/relationships/image" Target="../media/image51.png"/><Relationship Id="rId4" Type="http://schemas.openxmlformats.org/officeDocument/2006/relationships/image" Target="../media/image50.png"/></Relationships>
</file>

<file path=ppt/slides/_rels/slide7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noProof="0" dirty="0">
                <a:solidFill>
                  <a:srgbClr val="002060"/>
                </a:solidFill>
                <a:latin typeface="Calibri"/>
                <a:ea typeface="Calibri"/>
                <a:cs typeface="Calibri"/>
              </a:rPr>
              <a:t>Physique chimie</a:t>
            </a:r>
            <a:endParaRPr lang="fr-FR" sz="1867" kern="0" noProof="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noProof="0" dirty="0">
                <a:solidFill>
                  <a:srgbClr val="FFFFFF"/>
                </a:solidFill>
                <a:latin typeface="Calibri"/>
                <a:ea typeface="Calibri"/>
                <a:cs typeface="Calibri"/>
              </a:rPr>
              <a:t>Niveau</a:t>
            </a:r>
            <a:r>
              <a:rPr lang="fr-FR" sz="1600" b="1" kern="0" noProof="0" dirty="0">
                <a:solidFill>
                  <a:srgbClr val="FFFFFF"/>
                </a:solidFill>
                <a:latin typeface="Dosis"/>
                <a:ea typeface="Dosis"/>
                <a:cs typeface="Dosis"/>
              </a:rPr>
              <a:t>    </a:t>
            </a:r>
            <a:r>
              <a:rPr lang="fr-FR" sz="1333" b="1" kern="0" noProof="0" dirty="0">
                <a:solidFill>
                  <a:srgbClr val="FFFFFF"/>
                </a:solidFill>
                <a:latin typeface="Dosis"/>
                <a:ea typeface="Dosis"/>
                <a:cs typeface="Dosis"/>
              </a:rPr>
              <a:t>            </a:t>
            </a:r>
            <a:r>
              <a:rPr lang="fr-FR" sz="1600" b="1" kern="0" noProof="0" dirty="0">
                <a:solidFill>
                  <a:srgbClr val="FFFFFF"/>
                </a:solidFill>
                <a:latin typeface="Dosis"/>
                <a:ea typeface="Dosis"/>
                <a:cs typeface="Dosis"/>
              </a:rPr>
              <a:t>             </a:t>
            </a:r>
            <a:endParaRPr lang="fr-FR" sz="1467" kern="0" noProof="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noProof="0" dirty="0">
                <a:solidFill>
                  <a:srgbClr val="FCBF18"/>
                </a:solidFill>
                <a:latin typeface="Calibri" panose="020F0502020204030204" pitchFamily="34" charset="0"/>
                <a:ea typeface="Calibri" panose="020F0502020204030204" pitchFamily="34" charset="0"/>
                <a:cs typeface="Calibri" panose="020F0502020204030204" pitchFamily="34" charset="0"/>
              </a:rPr>
              <a:t>2AC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338381" y="2933868"/>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noProof="0" dirty="0">
                <a:solidFill>
                  <a:srgbClr val="0070C0"/>
                </a:solidFill>
                <a:latin typeface="Calibri" panose="020F0502020204030204" pitchFamily="34" charset="0"/>
                <a:ea typeface="Calibri" panose="020F0502020204030204" pitchFamily="34" charset="0"/>
                <a:cs typeface="Calibri" panose="020F0502020204030204" pitchFamily="34" charset="0"/>
              </a:rPr>
              <a:t>Période 1</a:t>
            </a:r>
            <a:endParaRPr lang="fr-FR" sz="3200" b="1" i="1" kern="0" noProof="0" dirty="0">
              <a:solidFill>
                <a:srgbClr val="0070C0"/>
              </a:solidFill>
              <a:latin typeface="Calibri"/>
              <a:ea typeface="Calibri"/>
              <a:cs typeface="Calibri"/>
            </a:endParaRPr>
          </a:p>
        </p:txBody>
      </p:sp>
      <p:grpSp>
        <p:nvGrpSpPr>
          <p:cNvPr id="40" name="Groupe 39">
            <a:extLst>
              <a:ext uri="{FF2B5EF4-FFF2-40B4-BE49-F238E27FC236}">
                <a16:creationId xmlns:a16="http://schemas.microsoft.com/office/drawing/2014/main" id="{D7132A66-52DC-A1E0-6A37-1747EBB7E313}"/>
              </a:ext>
            </a:extLst>
          </p:cNvPr>
          <p:cNvGrpSpPr/>
          <p:nvPr/>
        </p:nvGrpSpPr>
        <p:grpSpPr>
          <a:xfrm>
            <a:off x="426232" y="5304657"/>
            <a:ext cx="5990003"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4C5A2434-F1AA-B9F3-E0BF-DA5E4F76E503}"/>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noProof="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5" name="Google Shape;91;p1">
            <a:extLst>
              <a:ext uri="{FF2B5EF4-FFF2-40B4-BE49-F238E27FC236}">
                <a16:creationId xmlns:a16="http://schemas.microsoft.com/office/drawing/2014/main" id="{23313C99-09DE-B7E5-4910-F4B4001559D6}"/>
              </a:ext>
            </a:extLst>
          </p:cNvPr>
          <p:cNvSpPr txBox="1"/>
          <p:nvPr/>
        </p:nvSpPr>
        <p:spPr>
          <a:xfrm>
            <a:off x="1972275" y="5437575"/>
            <a:ext cx="358777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noProof="0" dirty="0">
                <a:solidFill>
                  <a:srgbClr val="FFFFFF"/>
                </a:solidFill>
                <a:latin typeface="Calibri"/>
                <a:ea typeface="Calibri"/>
                <a:cs typeface="Calibri"/>
                <a:sym typeface="Calibri"/>
              </a:rPr>
              <a:t>   Tâche </a:t>
            </a:r>
            <a:r>
              <a:rPr lang="fr-FR" sz="2400" b="1" i="1" noProof="0" dirty="0">
                <a:solidFill>
                  <a:srgbClr val="FFFFFF"/>
                </a:solidFill>
                <a:latin typeface="Calibri"/>
                <a:ea typeface="Calibri"/>
                <a:cs typeface="Calibri"/>
                <a:sym typeface="Calibri"/>
              </a:rPr>
              <a:t>2 </a:t>
            </a:r>
            <a:r>
              <a:rPr lang="fr-FR" sz="2400" b="1" i="1" u="none" strike="noStrike" cap="none" noProof="0" dirty="0">
                <a:solidFill>
                  <a:srgbClr val="FFFFFF"/>
                </a:solidFill>
                <a:latin typeface="Calibri"/>
                <a:ea typeface="Calibri"/>
                <a:cs typeface="Calibri"/>
                <a:sym typeface="Calibri"/>
              </a:rPr>
              <a:t> </a:t>
            </a:r>
            <a:endParaRPr lang="fr-FR" sz="1400" b="0" i="0" u="none" strike="noStrike" cap="none" noProof="0" dirty="0">
              <a:solidFill>
                <a:srgbClr val="000000"/>
              </a:solidFill>
              <a:latin typeface="Arial"/>
              <a:ea typeface="Arial"/>
              <a:cs typeface="Arial"/>
              <a:sym typeface="Arial"/>
            </a:endParaRPr>
          </a:p>
        </p:txBody>
      </p:sp>
      <p:sp>
        <p:nvSpPr>
          <p:cNvPr id="6" name="Google Shape;88;p1">
            <a:extLst>
              <a:ext uri="{FF2B5EF4-FFF2-40B4-BE49-F238E27FC236}">
                <a16:creationId xmlns:a16="http://schemas.microsoft.com/office/drawing/2014/main" id="{7F2EF44E-2DF1-96B5-4A9B-0EA80EE31E2D}"/>
              </a:ext>
            </a:extLst>
          </p:cNvPr>
          <p:cNvSpPr txBox="1"/>
          <p:nvPr/>
        </p:nvSpPr>
        <p:spPr>
          <a:xfrm>
            <a:off x="509389" y="5398814"/>
            <a:ext cx="2115731" cy="395173"/>
          </a:xfrm>
          <a:prstGeom prst="rect">
            <a:avLst/>
          </a:prstGeom>
          <a:noFill/>
          <a:ln>
            <a:noFill/>
          </a:ln>
        </p:spPr>
        <p:txBody>
          <a:bodyPr spcFirstLastPara="1" wrap="square" lIns="0" tIns="0" rIns="0" bIns="0" anchor="t" anchorCtr="0">
            <a:spAutoFit/>
          </a:bodyPr>
          <a:lstStyle/>
          <a:p>
            <a:pPr marL="0" marR="0" lvl="0" indent="0" algn="l" rtl="0">
              <a:lnSpc>
                <a:spcPct val="107041"/>
              </a:lnSpc>
              <a:spcBef>
                <a:spcPts val="0"/>
              </a:spcBef>
              <a:spcAft>
                <a:spcPts val="0"/>
              </a:spcAft>
              <a:buClr>
                <a:srgbClr val="000000"/>
              </a:buClr>
              <a:buSzPts val="2400"/>
              <a:buFont typeface="Arial"/>
              <a:buNone/>
            </a:pPr>
            <a:r>
              <a:rPr lang="fr-FR" sz="2400" b="1" noProof="0" dirty="0">
                <a:solidFill>
                  <a:srgbClr val="FFFFFF"/>
                </a:solidFill>
                <a:latin typeface="Calibri"/>
                <a:ea typeface="Calibri"/>
                <a:cs typeface="Calibri"/>
                <a:sym typeface="Calibri"/>
              </a:rPr>
              <a:t>Tâches</a:t>
            </a:r>
            <a:r>
              <a:rPr lang="fr-FR" sz="2400" b="1" i="0" u="none" strike="noStrike" cap="none" noProof="0" dirty="0">
                <a:solidFill>
                  <a:srgbClr val="FFFFFF"/>
                </a:solidFill>
                <a:latin typeface="Calibri"/>
                <a:ea typeface="Calibri"/>
                <a:cs typeface="Calibri"/>
                <a:sym typeface="Calibri"/>
              </a:rPr>
              <a:t> </a:t>
            </a:r>
            <a:endParaRPr lang="fr-FR" sz="2400" b="0" i="0" u="none" strike="noStrike" cap="none" noProof="0" dirty="0">
              <a:solidFill>
                <a:srgbClr val="FFFFFF"/>
              </a:solidFill>
              <a:latin typeface="Calibri"/>
              <a:ea typeface="Calibri"/>
              <a:cs typeface="Calibri"/>
              <a:sym typeface="Calibri"/>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492326" y="3453664"/>
            <a:ext cx="3524244" cy="2609033"/>
          </a:xfrm>
          <a:prstGeom prst="rect">
            <a:avLst/>
          </a:prstGeom>
        </p:spPr>
      </p:pic>
      <p:sp>
        <p:nvSpPr>
          <p:cNvPr id="3" name="Google Shape;223;p26">
            <a:extLst>
              <a:ext uri="{FF2B5EF4-FFF2-40B4-BE49-F238E27FC236}">
                <a16:creationId xmlns:a16="http://schemas.microsoft.com/office/drawing/2014/main" id="{63FC511B-2297-E84F-330A-3AF52767122A}"/>
              </a:ext>
            </a:extLst>
          </p:cNvPr>
          <p:cNvSpPr/>
          <p:nvPr/>
        </p:nvSpPr>
        <p:spPr>
          <a:xfrm>
            <a:off x="375432" y="4515753"/>
            <a:ext cx="6631726"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r>
              <a:rPr lang="fr-FR" sz="2400" b="1" kern="0" dirty="0">
                <a:solidFill>
                  <a:srgbClr val="FFFFFF"/>
                </a:solidFill>
                <a:latin typeface="Calibri"/>
                <a:ea typeface="Calibri"/>
                <a:cs typeface="Calibri"/>
              </a:rPr>
              <a:t>Chapitre 1</a:t>
            </a:r>
          </a:p>
        </p:txBody>
      </p:sp>
      <p:sp>
        <p:nvSpPr>
          <p:cNvPr id="7" name="Google Shape;735;p98">
            <a:extLst>
              <a:ext uri="{FF2B5EF4-FFF2-40B4-BE49-F238E27FC236}">
                <a16:creationId xmlns:a16="http://schemas.microsoft.com/office/drawing/2014/main" id="{8C3283DE-B891-8D87-968C-E142BD222873}"/>
              </a:ext>
            </a:extLst>
          </p:cNvPr>
          <p:cNvSpPr/>
          <p:nvPr/>
        </p:nvSpPr>
        <p:spPr>
          <a:xfrm>
            <a:off x="1972275" y="4591133"/>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9" name="Google Shape;223;p26">
            <a:extLst>
              <a:ext uri="{FF2B5EF4-FFF2-40B4-BE49-F238E27FC236}">
                <a16:creationId xmlns:a16="http://schemas.microsoft.com/office/drawing/2014/main" id="{1BB3824E-8ACD-2195-B3EB-FE8AD5BA1A1F}"/>
              </a:ext>
            </a:extLst>
          </p:cNvPr>
          <p:cNvSpPr/>
          <p:nvPr/>
        </p:nvSpPr>
        <p:spPr>
          <a:xfrm>
            <a:off x="2059472" y="4576149"/>
            <a:ext cx="4286785" cy="576000"/>
          </a:xfrm>
          <a:prstGeom prst="rect">
            <a:avLst/>
          </a:prstGeom>
          <a:no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400" b="1" kern="0" noProof="0" dirty="0">
              <a:solidFill>
                <a:srgbClr val="FFFFFF"/>
              </a:solidFill>
              <a:latin typeface="Calibri"/>
              <a:ea typeface="Calibri"/>
              <a:cs typeface="Calibri"/>
            </a:endParaRPr>
          </a:p>
        </p:txBody>
      </p:sp>
      <p:sp>
        <p:nvSpPr>
          <p:cNvPr id="10" name="Google Shape;91;p1">
            <a:extLst>
              <a:ext uri="{FF2B5EF4-FFF2-40B4-BE49-F238E27FC236}">
                <a16:creationId xmlns:a16="http://schemas.microsoft.com/office/drawing/2014/main" id="{5B75830C-D3EB-556C-7FFD-57315A5757AE}"/>
              </a:ext>
            </a:extLst>
          </p:cNvPr>
          <p:cNvSpPr txBox="1"/>
          <p:nvPr/>
        </p:nvSpPr>
        <p:spPr>
          <a:xfrm>
            <a:off x="2193291" y="4675921"/>
            <a:ext cx="4742747" cy="369332"/>
          </a:xfrm>
          <a:prstGeom prst="rect">
            <a:avLst/>
          </a:prstGeom>
          <a:noFill/>
          <a:ln>
            <a:noFill/>
          </a:ln>
        </p:spPr>
        <p:txBody>
          <a:bodyPr spcFirstLastPara="1" wrap="square" lIns="0" tIns="0" rIns="0" bIns="0" anchor="t" anchorCtr="0">
            <a:spAutoFit/>
          </a:bodyPr>
          <a:lstStyle/>
          <a:p>
            <a:pPr lvl="0">
              <a:buClr>
                <a:srgbClr val="000000"/>
              </a:buClr>
              <a:buSzPts val="2800"/>
            </a:pPr>
            <a:r>
              <a:rPr lang="fr-FR" sz="2400" b="1" i="1" noProof="0" dirty="0">
                <a:solidFill>
                  <a:srgbClr val="FFFFFF"/>
                </a:solidFill>
                <a:ea typeface="Calibri"/>
                <a:cs typeface="Calibri"/>
                <a:sym typeface="Calibri"/>
              </a:rPr>
              <a:t>Les molécules </a:t>
            </a:r>
            <a:endParaRPr lang="fr-FR" sz="2400" b="0" i="0" u="none" strike="noStrike" cap="none" noProof="0" dirty="0">
              <a:solidFill>
                <a:srgbClr val="000000"/>
              </a:solidFill>
              <a:ea typeface="Arial"/>
              <a:cs typeface="Arial"/>
              <a:sym typeface="Arial"/>
            </a:endParaRPr>
          </a:p>
        </p:txBody>
      </p:sp>
      <p:sp>
        <p:nvSpPr>
          <p:cNvPr id="11" name="Google Shape;223;p26">
            <a:extLst>
              <a:ext uri="{FF2B5EF4-FFF2-40B4-BE49-F238E27FC236}">
                <a16:creationId xmlns:a16="http://schemas.microsoft.com/office/drawing/2014/main" id="{5F1760B4-0CAF-DF45-85D6-3BCDD0054DDC}"/>
              </a:ext>
            </a:extLst>
          </p:cNvPr>
          <p:cNvSpPr/>
          <p:nvPr/>
        </p:nvSpPr>
        <p:spPr>
          <a:xfrm>
            <a:off x="390058" y="3609249"/>
            <a:ext cx="6803222"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400" b="1" kern="0" noProof="0" dirty="0">
                <a:solidFill>
                  <a:srgbClr val="FFFFFF"/>
                </a:solidFill>
                <a:latin typeface="Calibri"/>
                <a:ea typeface="Calibri"/>
                <a:cs typeface="Calibri"/>
              </a:rPr>
              <a:t>Thème 1</a:t>
            </a:r>
          </a:p>
        </p:txBody>
      </p:sp>
      <p:sp>
        <p:nvSpPr>
          <p:cNvPr id="12" name="Google Shape;735;p98">
            <a:extLst>
              <a:ext uri="{FF2B5EF4-FFF2-40B4-BE49-F238E27FC236}">
                <a16:creationId xmlns:a16="http://schemas.microsoft.com/office/drawing/2014/main" id="{43D19374-3F10-75C6-FDDA-DDE572DC09C2}"/>
              </a:ext>
            </a:extLst>
          </p:cNvPr>
          <p:cNvSpPr/>
          <p:nvPr/>
        </p:nvSpPr>
        <p:spPr>
          <a:xfrm>
            <a:off x="1986901" y="3684629"/>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3" name="Google Shape;223;p26">
            <a:extLst>
              <a:ext uri="{FF2B5EF4-FFF2-40B4-BE49-F238E27FC236}">
                <a16:creationId xmlns:a16="http://schemas.microsoft.com/office/drawing/2014/main" id="{8C99E159-D16A-E279-D474-79E2C0C1DDFF}"/>
              </a:ext>
            </a:extLst>
          </p:cNvPr>
          <p:cNvSpPr/>
          <p:nvPr/>
        </p:nvSpPr>
        <p:spPr>
          <a:xfrm>
            <a:off x="2074098" y="3669645"/>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400" b="1" kern="0" noProof="0" dirty="0">
              <a:solidFill>
                <a:srgbClr val="FFFFFF"/>
              </a:solidFill>
              <a:latin typeface="Calibri"/>
              <a:ea typeface="Calibri"/>
              <a:cs typeface="Calibri"/>
            </a:endParaRPr>
          </a:p>
        </p:txBody>
      </p:sp>
      <p:sp>
        <p:nvSpPr>
          <p:cNvPr id="14" name="Google Shape;91;p1">
            <a:extLst>
              <a:ext uri="{FF2B5EF4-FFF2-40B4-BE49-F238E27FC236}">
                <a16:creationId xmlns:a16="http://schemas.microsoft.com/office/drawing/2014/main" id="{33664575-B745-CAAF-1764-7DEC8F544757}"/>
              </a:ext>
            </a:extLst>
          </p:cNvPr>
          <p:cNvSpPr txBox="1"/>
          <p:nvPr/>
        </p:nvSpPr>
        <p:spPr>
          <a:xfrm>
            <a:off x="2141477" y="3757548"/>
            <a:ext cx="4965043" cy="369332"/>
          </a:xfrm>
          <a:prstGeom prst="rect">
            <a:avLst/>
          </a:prstGeom>
          <a:noFill/>
          <a:ln>
            <a:noFill/>
          </a:ln>
        </p:spPr>
        <p:txBody>
          <a:bodyPr spcFirstLastPara="1" wrap="square" lIns="0" tIns="0" rIns="0" bIns="0" anchor="t" anchorCtr="0">
            <a:spAutoFit/>
          </a:bodyPr>
          <a:lstStyle/>
          <a:p>
            <a:pPr lvl="0">
              <a:buClr>
                <a:srgbClr val="000000"/>
              </a:buClr>
              <a:buSzPts val="2800"/>
            </a:pPr>
            <a:r>
              <a:rPr lang="fr-FR" sz="2400" b="1" i="1" noProof="0" dirty="0">
                <a:solidFill>
                  <a:srgbClr val="FFFFFF"/>
                </a:solidFill>
                <a:ea typeface="Calibri"/>
                <a:cs typeface="Calibri"/>
                <a:sym typeface="Calibri"/>
              </a:rPr>
              <a:t>Matière: structure et transformations</a:t>
            </a:r>
            <a:endParaRPr lang="fr-FR" sz="2400" b="0" i="0" u="none" strike="noStrike" cap="none" noProof="0" dirty="0">
              <a:solidFill>
                <a:srgbClr val="000000"/>
              </a:solidFill>
              <a:ea typeface="Arial"/>
              <a:cs typeface="Arial"/>
              <a:sym typeface="Arial"/>
            </a:endParaRPr>
          </a:p>
        </p:txBody>
      </p:sp>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rgbClr val="B27096">
                <a:alpha val="44000"/>
                <a:lumMod val="32000"/>
              </a:srgbClr>
            </a:gs>
            <a:gs pos="83000">
              <a:srgbClr val="5FADE4"/>
            </a:gs>
            <a:gs pos="100000">
              <a:srgbClr val="5FADE4"/>
            </a:gs>
          </a:gsLst>
          <a:lin ang="5400000" scaled="1"/>
          <a:tileRect/>
        </a:gradFill>
        <a:effectLst/>
      </p:bgPr>
    </p:bg>
    <p:spTree>
      <p:nvGrpSpPr>
        <p:cNvPr id="1" name="">
          <a:extLst>
            <a:ext uri="{FF2B5EF4-FFF2-40B4-BE49-F238E27FC236}">
              <a16:creationId xmlns:a16="http://schemas.microsoft.com/office/drawing/2014/main" id="{1997DCD3-7E2D-91B5-8B6C-32BB0449DA95}"/>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00CB0939-B889-00E3-240F-B78E789C9ED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63B304AE-F9B2-8DE5-6C2E-73E3BD31DD84}"/>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E5727F8-31CE-BFE0-3DB5-AD019D263AAB}"/>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Réactivation des prérequis</a:t>
              </a:r>
            </a:p>
          </p:txBody>
        </p:sp>
      </p:grpSp>
      <p:grpSp>
        <p:nvGrpSpPr>
          <p:cNvPr id="44" name="Group 43">
            <a:extLst>
              <a:ext uri="{FF2B5EF4-FFF2-40B4-BE49-F238E27FC236}">
                <a16:creationId xmlns:a16="http://schemas.microsoft.com/office/drawing/2014/main" id="{2A4462C8-2B32-EA78-CD01-247E37425A93}"/>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43D164A7-90A6-0FF6-E091-E375E773C391}"/>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B05687A2-1D42-D24B-6BB8-E33646815E39}"/>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4 min</a:t>
              </a:r>
            </a:p>
          </p:txBody>
        </p:sp>
      </p:grpSp>
    </p:spTree>
    <p:extLst>
      <p:ext uri="{BB962C8B-B14F-4D97-AF65-F5344CB8AC3E}">
        <p14:creationId xmlns:p14="http://schemas.microsoft.com/office/powerpoint/2010/main" val="422520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_A_02">
            <a:extLst>
              <a:ext uri="{FF2B5EF4-FFF2-40B4-BE49-F238E27FC236}">
                <a16:creationId xmlns:a16="http://schemas.microsoft.com/office/drawing/2014/main" id="{8370BD2B-BD7F-4541-9796-EA130DEC88F0}"/>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donne 30s aux élèves pour réfléchir, puis invite deux ou trois d'entre eux à répondre.</a:t>
            </a:r>
          </a:p>
        </p:txBody>
      </p:sp>
      <p:sp>
        <p:nvSpPr>
          <p:cNvPr id="22" name="D_A_01">
            <a:extLst>
              <a:ext uri="{FF2B5EF4-FFF2-40B4-BE49-F238E27FC236}">
                <a16:creationId xmlns:a16="http://schemas.microsoft.com/office/drawing/2014/main" id="{8370BD2B-BD7F-4541-9796-EA130DEC88F0}"/>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Pour commencer, on fait un petit rappel sur les prérequis.</a:t>
            </a:r>
          </a:p>
        </p:txBody>
      </p:sp>
      <p:pic>
        <p:nvPicPr>
          <p:cNvPr id="34" name="Picture 2" descr="Lever la main - Icônes mains et gestes gratuites">
            <a:extLst>
              <a:ext uri="{FF2B5EF4-FFF2-40B4-BE49-F238E27FC236}">
                <a16:creationId xmlns:a16="http://schemas.microsoft.com/office/drawing/2014/main" id="{C87E905E-97AE-F893-3E0B-5B0DCCEBCA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8029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82" name="Oval 81">
            <a:extLst>
              <a:ext uri="{FF2B5EF4-FFF2-40B4-BE49-F238E27FC236}">
                <a16:creationId xmlns:a16="http://schemas.microsoft.com/office/drawing/2014/main" id="{630EB2B0-4083-1AB5-B365-BCE8E48633F6}"/>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2" name="Google Shape;1640;p80" descr="Lever la main - Icônes mains et gestes gratuites">
            <a:extLst>
              <a:ext uri="{FF2B5EF4-FFF2-40B4-BE49-F238E27FC236}">
                <a16:creationId xmlns:a16="http://schemas.microsoft.com/office/drawing/2014/main" id="{FEBFBA5D-F146-F447-A277-A8D7053D57FE}"/>
              </a:ext>
            </a:extLst>
          </p:cNvPr>
          <p:cNvPicPr preferRelativeResize="0"/>
          <p:nvPr/>
        </p:nvPicPr>
        <p:blipFill rotWithShape="1">
          <a:blip r:embed="rId2">
            <a:alphaModFix/>
          </a:blip>
          <a:srcRect/>
          <a:stretch/>
        </p:blipFill>
        <p:spPr>
          <a:xfrm>
            <a:off x="5188449" y="2537717"/>
            <a:ext cx="1654140" cy="1684962"/>
          </a:xfrm>
          <a:prstGeom prst="rect">
            <a:avLst/>
          </a:prstGeom>
          <a:noFill/>
          <a:ln>
            <a:noFill/>
          </a:ln>
        </p:spPr>
      </p:pic>
    </p:spTree>
    <p:extLst>
      <p:ext uri="{BB962C8B-B14F-4D97-AF65-F5344CB8AC3E}">
        <p14:creationId xmlns:p14="http://schemas.microsoft.com/office/powerpoint/2010/main" val="368081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C0FC3C22-6006-D67F-A2F0-60E0479D4A37}"/>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Choisir 3 élèves au hasard pour répondre. </a:t>
            </a:r>
          </a:p>
        </p:txBody>
      </p:sp>
      <p:sp>
        <p:nvSpPr>
          <p:cNvPr id="22" name="D_A_01">
            <a:extLst>
              <a:ext uri="{FF2B5EF4-FFF2-40B4-BE49-F238E27FC236}">
                <a16:creationId xmlns:a16="http://schemas.microsoft.com/office/drawing/2014/main" id="{7E33F42F-52A7-03A7-6B9C-BDD34F0C0FDB}"/>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Répondez par vrai ou faux. </a:t>
            </a:r>
          </a:p>
        </p:txBody>
      </p:sp>
      <p:pic>
        <p:nvPicPr>
          <p:cNvPr id="2" name="Image 8">
            <a:extLst>
              <a:ext uri="{FF2B5EF4-FFF2-40B4-BE49-F238E27FC236}">
                <a16:creationId xmlns:a16="http://schemas.microsoft.com/office/drawing/2014/main" id="{1FBCAEBD-B118-0B36-F355-F98E39B80CE7}"/>
              </a:ext>
            </a:extLst>
          </p:cNvPr>
          <p:cNvPicPr>
            <a:picLocks noChangeAspect="1"/>
          </p:cNvPicPr>
          <p:nvPr/>
        </p:nvPicPr>
        <p:blipFill>
          <a:blip r:embed="rId2"/>
          <a:stretch>
            <a:fillRect/>
          </a:stretch>
        </p:blipFill>
        <p:spPr>
          <a:xfrm>
            <a:off x="11336818" y="940034"/>
            <a:ext cx="583170" cy="583170"/>
          </a:xfrm>
          <a:prstGeom prst="rect">
            <a:avLst/>
          </a:prstGeom>
        </p:spPr>
      </p:pic>
      <p:sp>
        <p:nvSpPr>
          <p:cNvPr id="9" name="Oval 8">
            <a:extLst>
              <a:ext uri="{FF2B5EF4-FFF2-40B4-BE49-F238E27FC236}">
                <a16:creationId xmlns:a16="http://schemas.microsoft.com/office/drawing/2014/main" id="{CE2F7B73-081F-26F7-6F41-8DAB8729DD3C}"/>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14" name="Rectangle : coins arrondis 13">
            <a:extLst>
              <a:ext uri="{FF2B5EF4-FFF2-40B4-BE49-F238E27FC236}">
                <a16:creationId xmlns:a16="http://schemas.microsoft.com/office/drawing/2014/main" id="{509DA5EB-DFA6-44DB-6384-DD1DC90DD752}"/>
              </a:ext>
            </a:extLst>
          </p:cNvPr>
          <p:cNvSpPr/>
          <p:nvPr/>
        </p:nvSpPr>
        <p:spPr>
          <a:xfrm>
            <a:off x="2258788" y="3935376"/>
            <a:ext cx="2537678"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r>
              <a:rPr lang="fr-FR" sz="2400" noProof="0" dirty="0">
                <a:solidFill>
                  <a:schemeClr val="tx1"/>
                </a:solidFill>
              </a:rPr>
              <a:t>   </a:t>
            </a:r>
          </a:p>
        </p:txBody>
      </p:sp>
      <p:sp>
        <p:nvSpPr>
          <p:cNvPr id="16" name="Rectangle : coins arrondis 15">
            <a:extLst>
              <a:ext uri="{FF2B5EF4-FFF2-40B4-BE49-F238E27FC236}">
                <a16:creationId xmlns:a16="http://schemas.microsoft.com/office/drawing/2014/main" id="{610F7639-CE2B-C7E1-12C0-1F18519C819C}"/>
              </a:ext>
            </a:extLst>
          </p:cNvPr>
          <p:cNvSpPr/>
          <p:nvPr/>
        </p:nvSpPr>
        <p:spPr>
          <a:xfrm>
            <a:off x="6660535" y="3935376"/>
            <a:ext cx="25376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sp>
        <p:nvSpPr>
          <p:cNvPr id="3" name="Rectangle 2">
            <a:extLst>
              <a:ext uri="{FF2B5EF4-FFF2-40B4-BE49-F238E27FC236}">
                <a16:creationId xmlns:a16="http://schemas.microsoft.com/office/drawing/2014/main" id="{F3EA73CB-D958-B92B-F992-C01858B4E1A9}"/>
              </a:ext>
            </a:extLst>
          </p:cNvPr>
          <p:cNvSpPr/>
          <p:nvPr/>
        </p:nvSpPr>
        <p:spPr>
          <a:xfrm>
            <a:off x="2045486" y="2159924"/>
            <a:ext cx="7464273" cy="461665"/>
          </a:xfrm>
          <a:prstGeom prst="rect">
            <a:avLst/>
          </a:prstGeom>
          <a:solidFill>
            <a:schemeClr val="accent3">
              <a:lumMod val="20000"/>
              <a:lumOff val="80000"/>
            </a:schemeClr>
          </a:solidFill>
        </p:spPr>
        <p:txBody>
          <a:bodyPr wrap="square">
            <a:spAutoFit/>
          </a:bodyPr>
          <a:lstStyle/>
          <a:p>
            <a:pPr algn="ctr"/>
            <a:r>
              <a:rPr lang="fr-FR" sz="2400" noProof="0" dirty="0"/>
              <a:t>Toutes les matières sont constituées de molécules.</a:t>
            </a:r>
            <a:endParaRPr lang="fr-FR" sz="2400" b="1" noProof="0" dirty="0">
              <a:cs typeface="Calibri" pitchFamily="34" charset="0"/>
            </a:endParaRPr>
          </a:p>
        </p:txBody>
      </p:sp>
    </p:spTree>
    <p:extLst>
      <p:ext uri="{BB962C8B-B14F-4D97-AF65-F5344CB8AC3E}">
        <p14:creationId xmlns:p14="http://schemas.microsoft.com/office/powerpoint/2010/main" val="495167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32197-3BD2-64A7-9FF3-A658DD0F5CFE}"/>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B629E77B-5D88-568C-DB82-5A4526BA0735}"/>
              </a:ext>
            </a:extLst>
          </p:cNvPr>
          <p:cNvSpPr txBox="1"/>
          <p:nvPr/>
        </p:nvSpPr>
        <p:spPr>
          <a:xfrm>
            <a:off x="538758" y="571727"/>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peut donner des exemples de la matière non moléculaire comme les métaux purs….</a:t>
            </a:r>
          </a:p>
        </p:txBody>
      </p:sp>
      <p:sp>
        <p:nvSpPr>
          <p:cNvPr id="22" name="D_A_01">
            <a:extLst>
              <a:ext uri="{FF2B5EF4-FFF2-40B4-BE49-F238E27FC236}">
                <a16:creationId xmlns:a16="http://schemas.microsoft.com/office/drawing/2014/main" id="{BD5DE801-31A2-1988-1FE0-06DFA1CC552B}"/>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Il y a des matières moléculaires et d’autres qui sont constituées de particules autre que les molécules. </a:t>
            </a:r>
          </a:p>
        </p:txBody>
      </p:sp>
      <p:sp>
        <p:nvSpPr>
          <p:cNvPr id="9" name="Oval 8">
            <a:extLst>
              <a:ext uri="{FF2B5EF4-FFF2-40B4-BE49-F238E27FC236}">
                <a16:creationId xmlns:a16="http://schemas.microsoft.com/office/drawing/2014/main" id="{17ACB9DF-732D-BC31-B13E-7F6283FC750D}"/>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14" name="Rectangle : coins arrondis 13">
            <a:extLst>
              <a:ext uri="{FF2B5EF4-FFF2-40B4-BE49-F238E27FC236}">
                <a16:creationId xmlns:a16="http://schemas.microsoft.com/office/drawing/2014/main" id="{BE824D64-F192-C490-D24B-9427AB2E5567}"/>
              </a:ext>
            </a:extLst>
          </p:cNvPr>
          <p:cNvSpPr/>
          <p:nvPr/>
        </p:nvSpPr>
        <p:spPr>
          <a:xfrm>
            <a:off x="2258788" y="3935376"/>
            <a:ext cx="2537678"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Vrai   </a:t>
            </a:r>
          </a:p>
        </p:txBody>
      </p:sp>
      <p:sp>
        <p:nvSpPr>
          <p:cNvPr id="16" name="Rectangle : coins arrondis 15">
            <a:extLst>
              <a:ext uri="{FF2B5EF4-FFF2-40B4-BE49-F238E27FC236}">
                <a16:creationId xmlns:a16="http://schemas.microsoft.com/office/drawing/2014/main" id="{F39C905D-2331-DF28-9911-EC3924175AB6}"/>
              </a:ext>
            </a:extLst>
          </p:cNvPr>
          <p:cNvSpPr/>
          <p:nvPr/>
        </p:nvSpPr>
        <p:spPr>
          <a:xfrm>
            <a:off x="6660535" y="3935376"/>
            <a:ext cx="25376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Faux</a:t>
            </a:r>
          </a:p>
        </p:txBody>
      </p:sp>
      <p:sp>
        <p:nvSpPr>
          <p:cNvPr id="3" name="Rectangle 2">
            <a:extLst>
              <a:ext uri="{FF2B5EF4-FFF2-40B4-BE49-F238E27FC236}">
                <a16:creationId xmlns:a16="http://schemas.microsoft.com/office/drawing/2014/main" id="{363E83FA-7A96-1F72-3BD0-FD6DDD9CD6E3}"/>
              </a:ext>
            </a:extLst>
          </p:cNvPr>
          <p:cNvSpPr/>
          <p:nvPr/>
        </p:nvSpPr>
        <p:spPr>
          <a:xfrm>
            <a:off x="2045486" y="2159924"/>
            <a:ext cx="7464273" cy="461665"/>
          </a:xfrm>
          <a:prstGeom prst="rect">
            <a:avLst/>
          </a:prstGeom>
          <a:solidFill>
            <a:schemeClr val="accent3">
              <a:lumMod val="20000"/>
              <a:lumOff val="80000"/>
            </a:schemeClr>
          </a:solidFill>
        </p:spPr>
        <p:txBody>
          <a:bodyPr wrap="square">
            <a:spAutoFit/>
          </a:bodyPr>
          <a:lstStyle/>
          <a:p>
            <a:pPr algn="ctr"/>
            <a:r>
              <a:rPr lang="fr-FR" sz="2400" noProof="0" dirty="0"/>
              <a:t>Toutes les matières sont constituées de molécules.</a:t>
            </a:r>
            <a:endParaRPr lang="fr-FR" sz="2400" b="1" noProof="0" dirty="0">
              <a:cs typeface="Calibri" pitchFamily="34" charset="0"/>
            </a:endParaRPr>
          </a:p>
        </p:txBody>
      </p:sp>
      <p:pic>
        <p:nvPicPr>
          <p:cNvPr id="4" name="Graphique 3" descr="Coche avec un remplissage uni">
            <a:extLst>
              <a:ext uri="{FF2B5EF4-FFF2-40B4-BE49-F238E27FC236}">
                <a16:creationId xmlns:a16="http://schemas.microsoft.com/office/drawing/2014/main" id="{43DB767B-AF56-867A-9F15-E7B37EA9FF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86958" y="3319372"/>
            <a:ext cx="684830" cy="684830"/>
          </a:xfrm>
          <a:prstGeom prst="rect">
            <a:avLst/>
          </a:prstGeom>
        </p:spPr>
      </p:pic>
      <p:pic>
        <p:nvPicPr>
          <p:cNvPr id="5" name="Picture 2" descr="Lever la main - Icônes mains et gestes gratuites">
            <a:extLst>
              <a:ext uri="{FF2B5EF4-FFF2-40B4-BE49-F238E27FC236}">
                <a16:creationId xmlns:a16="http://schemas.microsoft.com/office/drawing/2014/main" id="{2D8527CC-0294-5296-0767-5EDD36C33D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11976" y="950781"/>
            <a:ext cx="702642" cy="70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735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03B77-E30A-E928-B3DA-6F516BD7C3A5}"/>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9672DD26-52A9-D07E-629C-3767B63085AE}"/>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Choisir 3 élèves au hasard pour répondre. </a:t>
            </a:r>
          </a:p>
        </p:txBody>
      </p:sp>
      <p:sp>
        <p:nvSpPr>
          <p:cNvPr id="22" name="D_A_01">
            <a:extLst>
              <a:ext uri="{FF2B5EF4-FFF2-40B4-BE49-F238E27FC236}">
                <a16:creationId xmlns:a16="http://schemas.microsoft.com/office/drawing/2014/main" id="{C5BDC3CA-56E7-87DF-7C10-B92C4286D7A3}"/>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l’affirmation correcte.</a:t>
            </a:r>
          </a:p>
        </p:txBody>
      </p:sp>
      <p:sp>
        <p:nvSpPr>
          <p:cNvPr id="9" name="Oval 8">
            <a:extLst>
              <a:ext uri="{FF2B5EF4-FFF2-40B4-BE49-F238E27FC236}">
                <a16:creationId xmlns:a16="http://schemas.microsoft.com/office/drawing/2014/main" id="{23C7E20A-137E-F17E-39B3-2C187C915EDF}"/>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10" name="Rectangle : coins arrondis 9">
            <a:extLst>
              <a:ext uri="{FF2B5EF4-FFF2-40B4-BE49-F238E27FC236}">
                <a16:creationId xmlns:a16="http://schemas.microsoft.com/office/drawing/2014/main" id="{03425C52-F78C-4CFD-07FF-876DCC6D7948}"/>
              </a:ext>
            </a:extLst>
          </p:cNvPr>
          <p:cNvSpPr/>
          <p:nvPr/>
        </p:nvSpPr>
        <p:spPr>
          <a:xfrm>
            <a:off x="1975364" y="3781712"/>
            <a:ext cx="882626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D</a:t>
            </a:r>
            <a:r>
              <a:rPr lang="fr-FR" sz="2400" noProof="0" dirty="0">
                <a:solidFill>
                  <a:schemeClr val="tx1"/>
                </a:solidFill>
              </a:rPr>
              <a:t>eux atomes ou plus liés entre eux.</a:t>
            </a:r>
          </a:p>
        </p:txBody>
      </p:sp>
      <p:sp>
        <p:nvSpPr>
          <p:cNvPr id="11" name="Rectangle : coins arrondis 10">
            <a:extLst>
              <a:ext uri="{FF2B5EF4-FFF2-40B4-BE49-F238E27FC236}">
                <a16:creationId xmlns:a16="http://schemas.microsoft.com/office/drawing/2014/main" id="{5D411F20-668F-C8D1-471E-F53706E03972}"/>
              </a:ext>
            </a:extLst>
          </p:cNvPr>
          <p:cNvSpPr/>
          <p:nvPr/>
        </p:nvSpPr>
        <p:spPr>
          <a:xfrm>
            <a:off x="1543364" y="29906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12">
            <a:extLst>
              <a:ext uri="{FF2B5EF4-FFF2-40B4-BE49-F238E27FC236}">
                <a16:creationId xmlns:a16="http://schemas.microsoft.com/office/drawing/2014/main" id="{446CEBB9-7EFC-A729-468A-33780D8FE7E1}"/>
              </a:ext>
            </a:extLst>
          </p:cNvPr>
          <p:cNvSpPr/>
          <p:nvPr/>
        </p:nvSpPr>
        <p:spPr>
          <a:xfrm>
            <a:off x="1975364" y="2989534"/>
            <a:ext cx="882626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Uniquement d’un seul </a:t>
            </a:r>
            <a:r>
              <a:rPr lang="fr-FR" sz="2400" noProof="0" dirty="0">
                <a:solidFill>
                  <a:schemeClr val="tx1"/>
                </a:solidFill>
              </a:rPr>
              <a:t>atome </a:t>
            </a:r>
          </a:p>
        </p:txBody>
      </p:sp>
      <p:sp>
        <p:nvSpPr>
          <p:cNvPr id="14" name="Rectangle : coins arrondis 13">
            <a:extLst>
              <a:ext uri="{FF2B5EF4-FFF2-40B4-BE49-F238E27FC236}">
                <a16:creationId xmlns:a16="http://schemas.microsoft.com/office/drawing/2014/main" id="{6B5AB049-7889-6546-F8CB-4E5B9D93E982}"/>
              </a:ext>
            </a:extLst>
          </p:cNvPr>
          <p:cNvSpPr/>
          <p:nvPr/>
        </p:nvSpPr>
        <p:spPr>
          <a:xfrm>
            <a:off x="1534121" y="378225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5" name="Rectangle : coins arrondis 14">
            <a:extLst>
              <a:ext uri="{FF2B5EF4-FFF2-40B4-BE49-F238E27FC236}">
                <a16:creationId xmlns:a16="http://schemas.microsoft.com/office/drawing/2014/main" id="{E769E147-5203-A8B4-5DF2-68949BAFFFC0}"/>
              </a:ext>
            </a:extLst>
          </p:cNvPr>
          <p:cNvSpPr/>
          <p:nvPr/>
        </p:nvSpPr>
        <p:spPr>
          <a:xfrm>
            <a:off x="1543364" y="45728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6" name="Rectangle : coins arrondis 15">
            <a:extLst>
              <a:ext uri="{FF2B5EF4-FFF2-40B4-BE49-F238E27FC236}">
                <a16:creationId xmlns:a16="http://schemas.microsoft.com/office/drawing/2014/main" id="{C9F2FCBC-A0CD-5258-D8F4-9A833C72ADFF}"/>
              </a:ext>
            </a:extLst>
          </p:cNvPr>
          <p:cNvSpPr/>
          <p:nvPr/>
        </p:nvSpPr>
        <p:spPr>
          <a:xfrm>
            <a:off x="1966121" y="4572814"/>
            <a:ext cx="87934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deux atomes </a:t>
            </a:r>
          </a:p>
        </p:txBody>
      </p:sp>
      <p:sp>
        <p:nvSpPr>
          <p:cNvPr id="2" name="Rectangle 1">
            <a:extLst>
              <a:ext uri="{FF2B5EF4-FFF2-40B4-BE49-F238E27FC236}">
                <a16:creationId xmlns:a16="http://schemas.microsoft.com/office/drawing/2014/main" id="{66A96C5B-A408-3F68-F2E3-D4D8E18BC60B}"/>
              </a:ext>
            </a:extLst>
          </p:cNvPr>
          <p:cNvSpPr/>
          <p:nvPr/>
        </p:nvSpPr>
        <p:spPr>
          <a:xfrm>
            <a:off x="1534121" y="1926147"/>
            <a:ext cx="7464273" cy="461665"/>
          </a:xfrm>
          <a:prstGeom prst="rect">
            <a:avLst/>
          </a:prstGeom>
          <a:solidFill>
            <a:schemeClr val="accent3">
              <a:lumMod val="20000"/>
              <a:lumOff val="80000"/>
            </a:schemeClr>
          </a:solidFill>
        </p:spPr>
        <p:txBody>
          <a:bodyPr wrap="square">
            <a:spAutoFit/>
          </a:bodyPr>
          <a:lstStyle/>
          <a:p>
            <a:pPr algn="ctr"/>
            <a:r>
              <a:rPr lang="fr-FR" sz="2400" noProof="0" dirty="0"/>
              <a:t>Une molécule est constituée de:</a:t>
            </a:r>
            <a:endParaRPr lang="fr-FR" sz="2400" b="1" noProof="0" dirty="0">
              <a:cs typeface="Calibri" pitchFamily="34" charset="0"/>
            </a:endParaRPr>
          </a:p>
        </p:txBody>
      </p:sp>
      <p:pic>
        <p:nvPicPr>
          <p:cNvPr id="3" name="Picture 2" descr="Lever la main - Icônes mains et gestes gratuites">
            <a:extLst>
              <a:ext uri="{FF2B5EF4-FFF2-40B4-BE49-F238E27FC236}">
                <a16:creationId xmlns:a16="http://schemas.microsoft.com/office/drawing/2014/main" id="{D7802F54-0C27-EF8D-03F9-96922E1062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62582"/>
            <a:ext cx="702642" cy="70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7728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7A52-BF5B-0BD7-1115-6C2E709D5A88}"/>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2C76743A-CE1D-08B5-538C-A037D87985E3}"/>
              </a:ext>
            </a:extLst>
          </p:cNvPr>
          <p:cNvSpPr txBox="1"/>
          <p:nvPr/>
        </p:nvSpPr>
        <p:spPr>
          <a:xfrm>
            <a:off x="508000" y="607354"/>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affiche et explicite les raisons du choix de l’affirmation correcte.</a:t>
            </a:r>
          </a:p>
        </p:txBody>
      </p:sp>
      <p:sp>
        <p:nvSpPr>
          <p:cNvPr id="22" name="D_A_01">
            <a:extLst>
              <a:ext uri="{FF2B5EF4-FFF2-40B4-BE49-F238E27FC236}">
                <a16:creationId xmlns:a16="http://schemas.microsoft.com/office/drawing/2014/main" id="{65FAE44C-C502-B1FB-B1FC-F802D7CFE057}"/>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Une molécule est constituée d’au moins deux atomes, identiques ou différents, liés entre eux. </a:t>
            </a:r>
          </a:p>
        </p:txBody>
      </p:sp>
      <p:sp>
        <p:nvSpPr>
          <p:cNvPr id="9" name="Oval 8">
            <a:extLst>
              <a:ext uri="{FF2B5EF4-FFF2-40B4-BE49-F238E27FC236}">
                <a16:creationId xmlns:a16="http://schemas.microsoft.com/office/drawing/2014/main" id="{07999DB8-9159-FE10-3667-1F97AD91374C}"/>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20" name="Graphique 19" descr="Coche avec un remplissage uni">
            <a:extLst>
              <a:ext uri="{FF2B5EF4-FFF2-40B4-BE49-F238E27FC236}">
                <a16:creationId xmlns:a16="http://schemas.microsoft.com/office/drawing/2014/main" id="{DE2A9470-2DB2-169E-6641-4CD0567C5C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1260" y="3655297"/>
            <a:ext cx="684830" cy="684830"/>
          </a:xfrm>
          <a:prstGeom prst="rect">
            <a:avLst/>
          </a:prstGeom>
        </p:spPr>
      </p:pic>
      <p:sp>
        <p:nvSpPr>
          <p:cNvPr id="2" name="Rectangle : coins arrondis 1">
            <a:extLst>
              <a:ext uri="{FF2B5EF4-FFF2-40B4-BE49-F238E27FC236}">
                <a16:creationId xmlns:a16="http://schemas.microsoft.com/office/drawing/2014/main" id="{21A75054-A3B4-98C9-6D80-F582931A4914}"/>
              </a:ext>
            </a:extLst>
          </p:cNvPr>
          <p:cNvSpPr/>
          <p:nvPr/>
        </p:nvSpPr>
        <p:spPr>
          <a:xfrm>
            <a:off x="1975364" y="3781712"/>
            <a:ext cx="882626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D</a:t>
            </a:r>
            <a:r>
              <a:rPr lang="fr-FR" sz="2400" noProof="0" dirty="0">
                <a:solidFill>
                  <a:schemeClr val="tx1"/>
                </a:solidFill>
              </a:rPr>
              <a:t>eux atomes ou plus liés entre eux.</a:t>
            </a:r>
          </a:p>
        </p:txBody>
      </p:sp>
      <p:sp>
        <p:nvSpPr>
          <p:cNvPr id="4" name="Rectangle : coins arrondis 3">
            <a:extLst>
              <a:ext uri="{FF2B5EF4-FFF2-40B4-BE49-F238E27FC236}">
                <a16:creationId xmlns:a16="http://schemas.microsoft.com/office/drawing/2014/main" id="{928B7773-D20D-4C0D-80F1-D0D16765B752}"/>
              </a:ext>
            </a:extLst>
          </p:cNvPr>
          <p:cNvSpPr/>
          <p:nvPr/>
        </p:nvSpPr>
        <p:spPr>
          <a:xfrm>
            <a:off x="1543364" y="29906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5" name="Rectangle : coins arrondis 4">
            <a:extLst>
              <a:ext uri="{FF2B5EF4-FFF2-40B4-BE49-F238E27FC236}">
                <a16:creationId xmlns:a16="http://schemas.microsoft.com/office/drawing/2014/main" id="{90DBAE0B-F6B5-5A7B-2300-72A86EE4A17D}"/>
              </a:ext>
            </a:extLst>
          </p:cNvPr>
          <p:cNvSpPr/>
          <p:nvPr/>
        </p:nvSpPr>
        <p:spPr>
          <a:xfrm>
            <a:off x="1975364" y="2989534"/>
            <a:ext cx="882626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Uniquement d’un seul </a:t>
            </a:r>
            <a:r>
              <a:rPr lang="fr-FR" sz="2400" noProof="0" dirty="0">
                <a:solidFill>
                  <a:schemeClr val="tx1"/>
                </a:solidFill>
              </a:rPr>
              <a:t>atome </a:t>
            </a:r>
          </a:p>
        </p:txBody>
      </p:sp>
      <p:sp>
        <p:nvSpPr>
          <p:cNvPr id="6" name="Rectangle : coins arrondis 5">
            <a:extLst>
              <a:ext uri="{FF2B5EF4-FFF2-40B4-BE49-F238E27FC236}">
                <a16:creationId xmlns:a16="http://schemas.microsoft.com/office/drawing/2014/main" id="{85A836B7-8798-3985-5210-7D81A5BE801D}"/>
              </a:ext>
            </a:extLst>
          </p:cNvPr>
          <p:cNvSpPr/>
          <p:nvPr/>
        </p:nvSpPr>
        <p:spPr>
          <a:xfrm>
            <a:off x="1534121" y="378225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7" name="Rectangle : coins arrondis 6">
            <a:extLst>
              <a:ext uri="{FF2B5EF4-FFF2-40B4-BE49-F238E27FC236}">
                <a16:creationId xmlns:a16="http://schemas.microsoft.com/office/drawing/2014/main" id="{650A0811-08A7-8403-6BA3-9F32023767FB}"/>
              </a:ext>
            </a:extLst>
          </p:cNvPr>
          <p:cNvSpPr/>
          <p:nvPr/>
        </p:nvSpPr>
        <p:spPr>
          <a:xfrm>
            <a:off x="1543364" y="45728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8" name="Rectangle : coins arrondis 7">
            <a:extLst>
              <a:ext uri="{FF2B5EF4-FFF2-40B4-BE49-F238E27FC236}">
                <a16:creationId xmlns:a16="http://schemas.microsoft.com/office/drawing/2014/main" id="{6D08729C-5FBE-AC47-E4A7-835F4DA73021}"/>
              </a:ext>
            </a:extLst>
          </p:cNvPr>
          <p:cNvSpPr/>
          <p:nvPr/>
        </p:nvSpPr>
        <p:spPr>
          <a:xfrm>
            <a:off x="1966121" y="4572814"/>
            <a:ext cx="87934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deux atomes </a:t>
            </a:r>
          </a:p>
        </p:txBody>
      </p:sp>
      <p:sp>
        <p:nvSpPr>
          <p:cNvPr id="10" name="Rectangle 9">
            <a:extLst>
              <a:ext uri="{FF2B5EF4-FFF2-40B4-BE49-F238E27FC236}">
                <a16:creationId xmlns:a16="http://schemas.microsoft.com/office/drawing/2014/main" id="{2E60BE49-F418-EE47-044A-3E80D912BAA8}"/>
              </a:ext>
            </a:extLst>
          </p:cNvPr>
          <p:cNvSpPr/>
          <p:nvPr/>
        </p:nvSpPr>
        <p:spPr>
          <a:xfrm>
            <a:off x="1534121" y="1926147"/>
            <a:ext cx="7464273" cy="461665"/>
          </a:xfrm>
          <a:prstGeom prst="rect">
            <a:avLst/>
          </a:prstGeom>
          <a:solidFill>
            <a:schemeClr val="accent3">
              <a:lumMod val="20000"/>
              <a:lumOff val="80000"/>
            </a:schemeClr>
          </a:solidFill>
        </p:spPr>
        <p:txBody>
          <a:bodyPr wrap="square">
            <a:spAutoFit/>
          </a:bodyPr>
          <a:lstStyle/>
          <a:p>
            <a:pPr algn="ctr"/>
            <a:r>
              <a:rPr lang="fr-FR" sz="2400" noProof="0" dirty="0"/>
              <a:t>Une molécule est constituée de:</a:t>
            </a:r>
            <a:endParaRPr lang="fr-FR" sz="2400" b="1" noProof="0" dirty="0">
              <a:cs typeface="Calibri" pitchFamily="34" charset="0"/>
            </a:endParaRPr>
          </a:p>
        </p:txBody>
      </p:sp>
      <p:pic>
        <p:nvPicPr>
          <p:cNvPr id="11" name="Image 8">
            <a:extLst>
              <a:ext uri="{FF2B5EF4-FFF2-40B4-BE49-F238E27FC236}">
                <a16:creationId xmlns:a16="http://schemas.microsoft.com/office/drawing/2014/main" id="{6B2BB3C9-0A3A-00C0-4900-EFA2B7060359}"/>
              </a:ext>
            </a:extLst>
          </p:cNvPr>
          <p:cNvPicPr>
            <a:picLocks noChangeAspect="1"/>
          </p:cNvPicPr>
          <p:nvPr/>
        </p:nvPicPr>
        <p:blipFill>
          <a:blip r:embed="rId4"/>
          <a:stretch>
            <a:fillRect/>
          </a:stretch>
        </p:blipFill>
        <p:spPr>
          <a:xfrm>
            <a:off x="11336818" y="940034"/>
            <a:ext cx="583170" cy="583170"/>
          </a:xfrm>
          <a:prstGeom prst="rect">
            <a:avLst/>
          </a:prstGeom>
        </p:spPr>
      </p:pic>
    </p:spTree>
    <p:extLst>
      <p:ext uri="{BB962C8B-B14F-4D97-AF65-F5344CB8AC3E}">
        <p14:creationId xmlns:p14="http://schemas.microsoft.com/office/powerpoint/2010/main" val="177933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1BE3C-D1E5-75C1-975E-3179677BCDE7}"/>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E2C9331E-FE97-FA0F-D0FD-24B46BAA85D8}"/>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Choisir 3 élèves au hasard pour répondre. </a:t>
            </a:r>
          </a:p>
        </p:txBody>
      </p:sp>
      <p:sp>
        <p:nvSpPr>
          <p:cNvPr id="22" name="D_A_01">
            <a:extLst>
              <a:ext uri="{FF2B5EF4-FFF2-40B4-BE49-F238E27FC236}">
                <a16:creationId xmlns:a16="http://schemas.microsoft.com/office/drawing/2014/main" id="{FBAFB607-B57B-A3AB-61EE-C7A1BEFD2502}"/>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l’affirmation correcte.</a:t>
            </a:r>
          </a:p>
        </p:txBody>
      </p:sp>
      <p:sp>
        <p:nvSpPr>
          <p:cNvPr id="9" name="Oval 8">
            <a:extLst>
              <a:ext uri="{FF2B5EF4-FFF2-40B4-BE49-F238E27FC236}">
                <a16:creationId xmlns:a16="http://schemas.microsoft.com/office/drawing/2014/main" id="{69AE4B4D-EF71-3DEE-8A3B-C41409CBB547}"/>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3" name="Picture 2" descr="Lever la main - Icônes mains et gestes gratuites">
            <a:extLst>
              <a:ext uri="{FF2B5EF4-FFF2-40B4-BE49-F238E27FC236}">
                <a16:creationId xmlns:a16="http://schemas.microsoft.com/office/drawing/2014/main" id="{0B2420DA-0729-7C54-0E98-761963ED33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6258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9E87F6B-BBAB-94E7-DDF1-D2DF1BC0DD29}"/>
              </a:ext>
            </a:extLst>
          </p:cNvPr>
          <p:cNvSpPr txBox="1"/>
          <p:nvPr/>
        </p:nvSpPr>
        <p:spPr>
          <a:xfrm>
            <a:off x="1534121" y="1646805"/>
            <a:ext cx="8252855" cy="461665"/>
          </a:xfrm>
          <a:prstGeom prst="rect">
            <a:avLst/>
          </a:prstGeom>
          <a:solidFill>
            <a:schemeClr val="accent3">
              <a:lumMod val="20000"/>
              <a:lumOff val="80000"/>
            </a:schemeClr>
          </a:solidFill>
        </p:spPr>
        <p:txBody>
          <a:bodyPr wrap="square" rtlCol="0">
            <a:spAutoFit/>
          </a:bodyPr>
          <a:lstStyle>
            <a:defPPr>
              <a:defRPr lang="en-US"/>
            </a:defPPr>
            <a:lvl1pPr>
              <a:defRPr sz="2400"/>
            </a:lvl1pPr>
          </a:lstStyle>
          <a:p>
            <a:r>
              <a:rPr lang="fr-FR" noProof="0" dirty="0"/>
              <a:t>Le modèle ci-contre est celui de :</a:t>
            </a:r>
          </a:p>
        </p:txBody>
      </p:sp>
      <p:sp>
        <p:nvSpPr>
          <p:cNvPr id="5" name="Ellipse 4">
            <a:extLst>
              <a:ext uri="{FF2B5EF4-FFF2-40B4-BE49-F238E27FC236}">
                <a16:creationId xmlns:a16="http://schemas.microsoft.com/office/drawing/2014/main" id="{30C5DD32-2D9C-50EA-05A0-FED11BD61615}"/>
              </a:ext>
            </a:extLst>
          </p:cNvPr>
          <p:cNvSpPr/>
          <p:nvPr/>
        </p:nvSpPr>
        <p:spPr>
          <a:xfrm>
            <a:off x="8288528" y="1751842"/>
            <a:ext cx="274320" cy="29260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 name="Rectangle : coins arrondis 5">
            <a:extLst>
              <a:ext uri="{FF2B5EF4-FFF2-40B4-BE49-F238E27FC236}">
                <a16:creationId xmlns:a16="http://schemas.microsoft.com/office/drawing/2014/main" id="{60AC33A1-226E-B044-DC4B-066880031B89}"/>
              </a:ext>
            </a:extLst>
          </p:cNvPr>
          <p:cNvSpPr/>
          <p:nvPr/>
        </p:nvSpPr>
        <p:spPr>
          <a:xfrm>
            <a:off x="1975364" y="3781712"/>
            <a:ext cx="882626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molécule de carbone </a:t>
            </a:r>
            <a:endParaRPr lang="fr-FR" sz="2400" noProof="0" dirty="0">
              <a:solidFill>
                <a:schemeClr val="tx1"/>
              </a:solidFill>
            </a:endParaRPr>
          </a:p>
        </p:txBody>
      </p:sp>
      <p:sp>
        <p:nvSpPr>
          <p:cNvPr id="7" name="Rectangle : coins arrondis 6">
            <a:extLst>
              <a:ext uri="{FF2B5EF4-FFF2-40B4-BE49-F238E27FC236}">
                <a16:creationId xmlns:a16="http://schemas.microsoft.com/office/drawing/2014/main" id="{4333CDDD-F8CC-E49C-C746-DADFF2A0F76F}"/>
              </a:ext>
            </a:extLst>
          </p:cNvPr>
          <p:cNvSpPr/>
          <p:nvPr/>
        </p:nvSpPr>
        <p:spPr>
          <a:xfrm>
            <a:off x="1543364" y="29906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B5C32761-65D5-8A76-787E-FCF8EB62F50A}"/>
              </a:ext>
            </a:extLst>
          </p:cNvPr>
          <p:cNvSpPr/>
          <p:nvPr/>
        </p:nvSpPr>
        <p:spPr>
          <a:xfrm>
            <a:off x="1975364" y="2989534"/>
            <a:ext cx="882626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L’atome d’oxygène </a:t>
            </a:r>
            <a:endParaRPr lang="fr-FR" sz="2400" noProof="0" dirty="0">
              <a:solidFill>
                <a:schemeClr val="tx1"/>
              </a:solidFill>
            </a:endParaRPr>
          </a:p>
        </p:txBody>
      </p:sp>
      <p:sp>
        <p:nvSpPr>
          <p:cNvPr id="17" name="Rectangle : coins arrondis 16">
            <a:extLst>
              <a:ext uri="{FF2B5EF4-FFF2-40B4-BE49-F238E27FC236}">
                <a16:creationId xmlns:a16="http://schemas.microsoft.com/office/drawing/2014/main" id="{825A8BEE-5754-32F7-C505-EAAE907EA828}"/>
              </a:ext>
            </a:extLst>
          </p:cNvPr>
          <p:cNvSpPr/>
          <p:nvPr/>
        </p:nvSpPr>
        <p:spPr>
          <a:xfrm>
            <a:off x="1534121" y="378225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8" name="Rectangle : coins arrondis 17">
            <a:extLst>
              <a:ext uri="{FF2B5EF4-FFF2-40B4-BE49-F238E27FC236}">
                <a16:creationId xmlns:a16="http://schemas.microsoft.com/office/drawing/2014/main" id="{6861B9A7-7175-32D3-B5EC-DF4F44A19703}"/>
              </a:ext>
            </a:extLst>
          </p:cNvPr>
          <p:cNvSpPr/>
          <p:nvPr/>
        </p:nvSpPr>
        <p:spPr>
          <a:xfrm>
            <a:off x="1543364" y="45728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9" name="Rectangle : coins arrondis 18">
            <a:extLst>
              <a:ext uri="{FF2B5EF4-FFF2-40B4-BE49-F238E27FC236}">
                <a16:creationId xmlns:a16="http://schemas.microsoft.com/office/drawing/2014/main" id="{75E89D0B-166D-88B4-5268-A18B0045AD73}"/>
              </a:ext>
            </a:extLst>
          </p:cNvPr>
          <p:cNvSpPr/>
          <p:nvPr/>
        </p:nvSpPr>
        <p:spPr>
          <a:xfrm>
            <a:off x="1966121" y="4572814"/>
            <a:ext cx="87934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L’atome de carbone</a:t>
            </a:r>
          </a:p>
        </p:txBody>
      </p:sp>
    </p:spTree>
    <p:extLst>
      <p:ext uri="{BB962C8B-B14F-4D97-AF65-F5344CB8AC3E}">
        <p14:creationId xmlns:p14="http://schemas.microsoft.com/office/powerpoint/2010/main" val="3748976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47922-4C40-AC22-17A3-4B592EC1EF80}"/>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6967DEE0-9856-57F4-D644-89F59B5AC4B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l’affirmation correcte.</a:t>
            </a:r>
          </a:p>
        </p:txBody>
      </p:sp>
      <p:sp>
        <p:nvSpPr>
          <p:cNvPr id="9" name="Oval 8">
            <a:extLst>
              <a:ext uri="{FF2B5EF4-FFF2-40B4-BE49-F238E27FC236}">
                <a16:creationId xmlns:a16="http://schemas.microsoft.com/office/drawing/2014/main" id="{52FC269C-585C-618F-1195-6AC8A2A3447D}"/>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3" name="Picture 2" descr="Lever la main - Icônes mains et gestes gratuites">
            <a:extLst>
              <a:ext uri="{FF2B5EF4-FFF2-40B4-BE49-F238E27FC236}">
                <a16:creationId xmlns:a16="http://schemas.microsoft.com/office/drawing/2014/main" id="{788F698F-57AC-EB9B-3CCF-2C04CD0FB6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6258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38FE7B5-13A4-1BE5-D392-B2E48F83CA59}"/>
              </a:ext>
            </a:extLst>
          </p:cNvPr>
          <p:cNvSpPr txBox="1"/>
          <p:nvPr/>
        </p:nvSpPr>
        <p:spPr>
          <a:xfrm>
            <a:off x="1543364" y="1588324"/>
            <a:ext cx="8252855" cy="461665"/>
          </a:xfrm>
          <a:prstGeom prst="rect">
            <a:avLst/>
          </a:prstGeom>
          <a:solidFill>
            <a:schemeClr val="accent3">
              <a:lumMod val="20000"/>
              <a:lumOff val="80000"/>
            </a:schemeClr>
          </a:solidFill>
        </p:spPr>
        <p:txBody>
          <a:bodyPr wrap="square" rtlCol="0">
            <a:spAutoFit/>
          </a:bodyPr>
          <a:lstStyle>
            <a:defPPr>
              <a:defRPr lang="en-US"/>
            </a:defPPr>
            <a:lvl1pPr>
              <a:defRPr sz="2400"/>
            </a:lvl1pPr>
          </a:lstStyle>
          <a:p>
            <a:r>
              <a:rPr lang="fr-FR" noProof="0" dirty="0"/>
              <a:t>Le modèle ci-contre est celui de :</a:t>
            </a:r>
          </a:p>
        </p:txBody>
      </p:sp>
      <p:sp>
        <p:nvSpPr>
          <p:cNvPr id="5" name="Ellipse 4">
            <a:extLst>
              <a:ext uri="{FF2B5EF4-FFF2-40B4-BE49-F238E27FC236}">
                <a16:creationId xmlns:a16="http://schemas.microsoft.com/office/drawing/2014/main" id="{64EAF118-B0B9-D2FB-0A78-6B8341BB298C}"/>
              </a:ext>
            </a:extLst>
          </p:cNvPr>
          <p:cNvSpPr/>
          <p:nvPr/>
        </p:nvSpPr>
        <p:spPr>
          <a:xfrm>
            <a:off x="8288528" y="1751842"/>
            <a:ext cx="274320" cy="29260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 name="Rectangle : coins arrondis 5">
            <a:extLst>
              <a:ext uri="{FF2B5EF4-FFF2-40B4-BE49-F238E27FC236}">
                <a16:creationId xmlns:a16="http://schemas.microsoft.com/office/drawing/2014/main" id="{B75446FC-7E3D-09DC-2653-D402CB8058C2}"/>
              </a:ext>
            </a:extLst>
          </p:cNvPr>
          <p:cNvSpPr/>
          <p:nvPr/>
        </p:nvSpPr>
        <p:spPr>
          <a:xfrm>
            <a:off x="1975364" y="3781712"/>
            <a:ext cx="882626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molécule de carbone </a:t>
            </a:r>
            <a:endParaRPr lang="fr-FR" sz="2400" noProof="0" dirty="0">
              <a:solidFill>
                <a:schemeClr val="tx1"/>
              </a:solidFill>
            </a:endParaRPr>
          </a:p>
        </p:txBody>
      </p:sp>
      <p:sp>
        <p:nvSpPr>
          <p:cNvPr id="7" name="Rectangle : coins arrondis 6">
            <a:extLst>
              <a:ext uri="{FF2B5EF4-FFF2-40B4-BE49-F238E27FC236}">
                <a16:creationId xmlns:a16="http://schemas.microsoft.com/office/drawing/2014/main" id="{748AC891-089B-5CEF-3B55-10ACCB0CAD1A}"/>
              </a:ext>
            </a:extLst>
          </p:cNvPr>
          <p:cNvSpPr/>
          <p:nvPr/>
        </p:nvSpPr>
        <p:spPr>
          <a:xfrm>
            <a:off x="1543364" y="29906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69406E77-2575-B0A1-31ED-6CE46221A363}"/>
              </a:ext>
            </a:extLst>
          </p:cNvPr>
          <p:cNvSpPr/>
          <p:nvPr/>
        </p:nvSpPr>
        <p:spPr>
          <a:xfrm>
            <a:off x="1975364" y="2989534"/>
            <a:ext cx="882626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L’atome d’oxygène </a:t>
            </a:r>
            <a:endParaRPr lang="fr-FR" sz="2400" noProof="0" dirty="0">
              <a:solidFill>
                <a:schemeClr val="tx1"/>
              </a:solidFill>
            </a:endParaRPr>
          </a:p>
        </p:txBody>
      </p:sp>
      <p:sp>
        <p:nvSpPr>
          <p:cNvPr id="17" name="Rectangle : coins arrondis 16">
            <a:extLst>
              <a:ext uri="{FF2B5EF4-FFF2-40B4-BE49-F238E27FC236}">
                <a16:creationId xmlns:a16="http://schemas.microsoft.com/office/drawing/2014/main" id="{1E2A45F7-AB11-D864-12E5-4134A3714E7F}"/>
              </a:ext>
            </a:extLst>
          </p:cNvPr>
          <p:cNvSpPr/>
          <p:nvPr/>
        </p:nvSpPr>
        <p:spPr>
          <a:xfrm>
            <a:off x="1534121" y="378225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8" name="Rectangle : coins arrondis 17">
            <a:extLst>
              <a:ext uri="{FF2B5EF4-FFF2-40B4-BE49-F238E27FC236}">
                <a16:creationId xmlns:a16="http://schemas.microsoft.com/office/drawing/2014/main" id="{BDC5C6E6-423E-CF85-C2B3-F8DD5F45BB62}"/>
              </a:ext>
            </a:extLst>
          </p:cNvPr>
          <p:cNvSpPr/>
          <p:nvPr/>
        </p:nvSpPr>
        <p:spPr>
          <a:xfrm>
            <a:off x="1543364" y="45728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9" name="Rectangle : coins arrondis 18">
            <a:extLst>
              <a:ext uri="{FF2B5EF4-FFF2-40B4-BE49-F238E27FC236}">
                <a16:creationId xmlns:a16="http://schemas.microsoft.com/office/drawing/2014/main" id="{D4331521-98E5-DC35-A531-1E822039AE06}"/>
              </a:ext>
            </a:extLst>
          </p:cNvPr>
          <p:cNvSpPr/>
          <p:nvPr/>
        </p:nvSpPr>
        <p:spPr>
          <a:xfrm>
            <a:off x="1966121" y="4572814"/>
            <a:ext cx="87934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L’atome de carbone</a:t>
            </a:r>
          </a:p>
        </p:txBody>
      </p:sp>
      <p:pic>
        <p:nvPicPr>
          <p:cNvPr id="2" name="Graphique 1" descr="Coche avec un remplissage uni">
            <a:extLst>
              <a:ext uri="{FF2B5EF4-FFF2-40B4-BE49-F238E27FC236}">
                <a16:creationId xmlns:a16="http://schemas.microsoft.com/office/drawing/2014/main" id="{5D55D5A2-155F-6E5D-38D6-4654E81E84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7498" y="4445861"/>
            <a:ext cx="684830" cy="684830"/>
          </a:xfrm>
          <a:prstGeom prst="rect">
            <a:avLst/>
          </a:prstGeom>
        </p:spPr>
      </p:pic>
      <p:sp>
        <p:nvSpPr>
          <p:cNvPr id="10" name="D_A_02">
            <a:extLst>
              <a:ext uri="{FF2B5EF4-FFF2-40B4-BE49-F238E27FC236}">
                <a16:creationId xmlns:a16="http://schemas.microsoft.com/office/drawing/2014/main" id="{400DD05C-3339-0C27-A4C2-4E43ECC6BCDF}"/>
              </a:ext>
            </a:extLst>
          </p:cNvPr>
          <p:cNvSpPr txBox="1"/>
          <p:nvPr/>
        </p:nvSpPr>
        <p:spPr>
          <a:xfrm>
            <a:off x="212276" y="578904"/>
            <a:ext cx="11102684"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précise qu’il s’agit d’une représentation simplifiée : le modèle choisi ne correspond pas exactement à la réalité de l’atome de carbone. </a:t>
            </a:r>
          </a:p>
        </p:txBody>
      </p:sp>
    </p:spTree>
    <p:extLst>
      <p:ext uri="{BB962C8B-B14F-4D97-AF65-F5344CB8AC3E}">
        <p14:creationId xmlns:p14="http://schemas.microsoft.com/office/powerpoint/2010/main" val="2347230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33B71-A735-23B5-CCC6-D192967F0715}"/>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9FF7C031-2A40-90CC-155F-22C2CF6A3FAE}"/>
              </a:ext>
            </a:extLst>
          </p:cNvPr>
          <p:cNvSpPr txBox="1"/>
          <p:nvPr/>
        </p:nvSpPr>
        <p:spPr>
          <a:xfrm>
            <a:off x="508000" y="689650"/>
            <a:ext cx="773303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Choisir 3 élèves au hasard pour répondre. </a:t>
            </a:r>
          </a:p>
        </p:txBody>
      </p:sp>
      <p:sp>
        <p:nvSpPr>
          <p:cNvPr id="22" name="D_A_01">
            <a:extLst>
              <a:ext uri="{FF2B5EF4-FFF2-40B4-BE49-F238E27FC236}">
                <a16:creationId xmlns:a16="http://schemas.microsoft.com/office/drawing/2014/main" id="{A713BA24-03CD-1372-E331-57B0B7CC7B22}"/>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l’affirmation correcte.</a:t>
            </a:r>
          </a:p>
        </p:txBody>
      </p:sp>
      <p:sp>
        <p:nvSpPr>
          <p:cNvPr id="9" name="Oval 8">
            <a:extLst>
              <a:ext uri="{FF2B5EF4-FFF2-40B4-BE49-F238E27FC236}">
                <a16:creationId xmlns:a16="http://schemas.microsoft.com/office/drawing/2014/main" id="{8F29B474-D83C-8E2E-334F-5FFFFAB2191F}"/>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3" name="Picture 2" descr="Lever la main - Icônes mains et gestes gratuites">
            <a:extLst>
              <a:ext uri="{FF2B5EF4-FFF2-40B4-BE49-F238E27FC236}">
                <a16:creationId xmlns:a16="http://schemas.microsoft.com/office/drawing/2014/main" id="{CF67844E-3914-5433-6DD4-005BE234F8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6258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970E3A75-8378-8047-0D40-C2264A642435}"/>
              </a:ext>
            </a:extLst>
          </p:cNvPr>
          <p:cNvSpPr txBox="1"/>
          <p:nvPr/>
        </p:nvSpPr>
        <p:spPr>
          <a:xfrm>
            <a:off x="1013065" y="1667314"/>
            <a:ext cx="8252855" cy="461665"/>
          </a:xfrm>
          <a:prstGeom prst="rect">
            <a:avLst/>
          </a:prstGeom>
          <a:solidFill>
            <a:schemeClr val="accent3">
              <a:lumMod val="20000"/>
              <a:lumOff val="80000"/>
            </a:schemeClr>
          </a:solidFill>
        </p:spPr>
        <p:txBody>
          <a:bodyPr wrap="square" rtlCol="0">
            <a:spAutoFit/>
          </a:bodyPr>
          <a:lstStyle>
            <a:defPPr>
              <a:defRPr lang="en-US"/>
            </a:defPPr>
            <a:lvl1pPr>
              <a:defRPr sz="2400"/>
            </a:lvl1pPr>
          </a:lstStyle>
          <a:p>
            <a:r>
              <a:rPr lang="fr-FR" noProof="0" dirty="0"/>
              <a:t>Le modèle ci-contre est celui de :</a:t>
            </a:r>
          </a:p>
        </p:txBody>
      </p:sp>
      <p:sp>
        <p:nvSpPr>
          <p:cNvPr id="6" name="Rectangle : coins arrondis 5">
            <a:extLst>
              <a:ext uri="{FF2B5EF4-FFF2-40B4-BE49-F238E27FC236}">
                <a16:creationId xmlns:a16="http://schemas.microsoft.com/office/drawing/2014/main" id="{E878BA89-D554-A3ED-498B-2F34835B7245}"/>
              </a:ext>
            </a:extLst>
          </p:cNvPr>
          <p:cNvSpPr/>
          <p:nvPr/>
        </p:nvSpPr>
        <p:spPr>
          <a:xfrm>
            <a:off x="1975364" y="3781712"/>
            <a:ext cx="882626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molécule de dioxyde d’hydrogène </a:t>
            </a:r>
            <a:endParaRPr lang="fr-FR" sz="2400" noProof="0" dirty="0">
              <a:solidFill>
                <a:schemeClr val="tx1"/>
              </a:solidFill>
            </a:endParaRPr>
          </a:p>
        </p:txBody>
      </p:sp>
      <p:sp>
        <p:nvSpPr>
          <p:cNvPr id="7" name="Rectangle : coins arrondis 6">
            <a:extLst>
              <a:ext uri="{FF2B5EF4-FFF2-40B4-BE49-F238E27FC236}">
                <a16:creationId xmlns:a16="http://schemas.microsoft.com/office/drawing/2014/main" id="{7D1078B9-B465-EE18-71B6-8EABBC86DA7A}"/>
              </a:ext>
            </a:extLst>
          </p:cNvPr>
          <p:cNvSpPr/>
          <p:nvPr/>
        </p:nvSpPr>
        <p:spPr>
          <a:xfrm>
            <a:off x="1543364" y="29906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1E52A098-C9F3-7583-FCAA-975BE9702CDD}"/>
              </a:ext>
            </a:extLst>
          </p:cNvPr>
          <p:cNvSpPr/>
          <p:nvPr/>
        </p:nvSpPr>
        <p:spPr>
          <a:xfrm>
            <a:off x="1975364" y="2989534"/>
            <a:ext cx="882626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L’atome de dioxygène </a:t>
            </a:r>
            <a:endParaRPr lang="fr-FR" sz="2400" noProof="0" dirty="0">
              <a:solidFill>
                <a:schemeClr val="tx1"/>
              </a:solidFill>
            </a:endParaRPr>
          </a:p>
        </p:txBody>
      </p:sp>
      <p:sp>
        <p:nvSpPr>
          <p:cNvPr id="17" name="Rectangle : coins arrondis 16">
            <a:extLst>
              <a:ext uri="{FF2B5EF4-FFF2-40B4-BE49-F238E27FC236}">
                <a16:creationId xmlns:a16="http://schemas.microsoft.com/office/drawing/2014/main" id="{3348CDAC-DA87-1DD4-8355-153D9001FE73}"/>
              </a:ext>
            </a:extLst>
          </p:cNvPr>
          <p:cNvSpPr/>
          <p:nvPr/>
        </p:nvSpPr>
        <p:spPr>
          <a:xfrm>
            <a:off x="1534121" y="378225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8" name="Rectangle : coins arrondis 17">
            <a:extLst>
              <a:ext uri="{FF2B5EF4-FFF2-40B4-BE49-F238E27FC236}">
                <a16:creationId xmlns:a16="http://schemas.microsoft.com/office/drawing/2014/main" id="{014FADD2-E8A3-BAB3-F48F-A61B144035F5}"/>
              </a:ext>
            </a:extLst>
          </p:cNvPr>
          <p:cNvSpPr/>
          <p:nvPr/>
        </p:nvSpPr>
        <p:spPr>
          <a:xfrm>
            <a:off x="1543364" y="45728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9" name="Rectangle : coins arrondis 18">
            <a:extLst>
              <a:ext uri="{FF2B5EF4-FFF2-40B4-BE49-F238E27FC236}">
                <a16:creationId xmlns:a16="http://schemas.microsoft.com/office/drawing/2014/main" id="{97A0F62E-8D00-BDFF-C3B4-E69618905258}"/>
              </a:ext>
            </a:extLst>
          </p:cNvPr>
          <p:cNvSpPr/>
          <p:nvPr/>
        </p:nvSpPr>
        <p:spPr>
          <a:xfrm>
            <a:off x="1966121" y="4572814"/>
            <a:ext cx="87934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La molécule de dioxygène</a:t>
            </a:r>
          </a:p>
        </p:txBody>
      </p:sp>
      <p:sp>
        <p:nvSpPr>
          <p:cNvPr id="2" name="Freeform 6527">
            <a:extLst>
              <a:ext uri="{FF2B5EF4-FFF2-40B4-BE49-F238E27FC236}">
                <a16:creationId xmlns:a16="http://schemas.microsoft.com/office/drawing/2014/main" id="{942242F2-E562-4CEC-6BE2-747DA083F216}"/>
              </a:ext>
            </a:extLst>
          </p:cNvPr>
          <p:cNvSpPr/>
          <p:nvPr/>
        </p:nvSpPr>
        <p:spPr>
          <a:xfrm>
            <a:off x="7212250" y="1782125"/>
            <a:ext cx="306150" cy="304134"/>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0" name="Freeform 6527">
            <a:extLst>
              <a:ext uri="{FF2B5EF4-FFF2-40B4-BE49-F238E27FC236}">
                <a16:creationId xmlns:a16="http://schemas.microsoft.com/office/drawing/2014/main" id="{CE79A113-A5FA-269C-E295-0991B693699B}"/>
              </a:ext>
            </a:extLst>
          </p:cNvPr>
          <p:cNvSpPr/>
          <p:nvPr/>
        </p:nvSpPr>
        <p:spPr>
          <a:xfrm>
            <a:off x="7508240" y="1773005"/>
            <a:ext cx="306150" cy="304134"/>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Tree>
    <p:extLst>
      <p:ext uri="{BB962C8B-B14F-4D97-AF65-F5344CB8AC3E}">
        <p14:creationId xmlns:p14="http://schemas.microsoft.com/office/powerpoint/2010/main" val="3176955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DAAA1-9FD2-9931-554C-45D8E15AFE8A}"/>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599B370C-6B9D-DF59-3F9F-20D0609AD998}"/>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Choisissez l’affirmation correcte.</a:t>
            </a:r>
          </a:p>
        </p:txBody>
      </p:sp>
      <p:sp>
        <p:nvSpPr>
          <p:cNvPr id="9" name="Oval 8">
            <a:extLst>
              <a:ext uri="{FF2B5EF4-FFF2-40B4-BE49-F238E27FC236}">
                <a16:creationId xmlns:a16="http://schemas.microsoft.com/office/drawing/2014/main" id="{08E363CA-F40A-C7CE-557E-2E16A052C45D}"/>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3" name="Picture 2" descr="Lever la main - Icônes mains et gestes gratuites">
            <a:extLst>
              <a:ext uri="{FF2B5EF4-FFF2-40B4-BE49-F238E27FC236}">
                <a16:creationId xmlns:a16="http://schemas.microsoft.com/office/drawing/2014/main" id="{FE2493B1-9ED7-05EB-6B7D-AE7CF64C1B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77082" y="862582"/>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E8822296-F28B-4A25-6BFE-55527FC14100}"/>
              </a:ext>
            </a:extLst>
          </p:cNvPr>
          <p:cNvSpPr txBox="1"/>
          <p:nvPr/>
        </p:nvSpPr>
        <p:spPr>
          <a:xfrm>
            <a:off x="1013065" y="1667314"/>
            <a:ext cx="8252855" cy="461665"/>
          </a:xfrm>
          <a:prstGeom prst="rect">
            <a:avLst/>
          </a:prstGeom>
          <a:solidFill>
            <a:schemeClr val="accent3">
              <a:lumMod val="20000"/>
              <a:lumOff val="80000"/>
            </a:schemeClr>
          </a:solidFill>
        </p:spPr>
        <p:txBody>
          <a:bodyPr wrap="square" rtlCol="0">
            <a:spAutoFit/>
          </a:bodyPr>
          <a:lstStyle>
            <a:defPPr>
              <a:defRPr lang="en-US"/>
            </a:defPPr>
            <a:lvl1pPr>
              <a:defRPr sz="2400"/>
            </a:lvl1pPr>
          </a:lstStyle>
          <a:p>
            <a:r>
              <a:rPr lang="fr-FR" noProof="0" dirty="0"/>
              <a:t>Le modèle ci-contre est celui de :</a:t>
            </a:r>
          </a:p>
        </p:txBody>
      </p:sp>
      <p:sp>
        <p:nvSpPr>
          <p:cNvPr id="6" name="Rectangle : coins arrondis 5">
            <a:extLst>
              <a:ext uri="{FF2B5EF4-FFF2-40B4-BE49-F238E27FC236}">
                <a16:creationId xmlns:a16="http://schemas.microsoft.com/office/drawing/2014/main" id="{57288C41-C961-E47E-A4FB-725698866060}"/>
              </a:ext>
            </a:extLst>
          </p:cNvPr>
          <p:cNvSpPr/>
          <p:nvPr/>
        </p:nvSpPr>
        <p:spPr>
          <a:xfrm>
            <a:off x="1975364" y="3781712"/>
            <a:ext cx="882626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molécule de dioxyde d’hydrogène </a:t>
            </a:r>
            <a:endParaRPr lang="fr-FR" sz="2400" noProof="0" dirty="0">
              <a:solidFill>
                <a:schemeClr val="tx1"/>
              </a:solidFill>
            </a:endParaRPr>
          </a:p>
        </p:txBody>
      </p:sp>
      <p:sp>
        <p:nvSpPr>
          <p:cNvPr id="7" name="Rectangle : coins arrondis 6">
            <a:extLst>
              <a:ext uri="{FF2B5EF4-FFF2-40B4-BE49-F238E27FC236}">
                <a16:creationId xmlns:a16="http://schemas.microsoft.com/office/drawing/2014/main" id="{0747AF09-DACF-EC81-A36B-A0BDDAD0AF06}"/>
              </a:ext>
            </a:extLst>
          </p:cNvPr>
          <p:cNvSpPr/>
          <p:nvPr/>
        </p:nvSpPr>
        <p:spPr>
          <a:xfrm>
            <a:off x="1543364" y="29906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D935F628-A33A-3B58-D1BE-85FC255141C4}"/>
              </a:ext>
            </a:extLst>
          </p:cNvPr>
          <p:cNvSpPr/>
          <p:nvPr/>
        </p:nvSpPr>
        <p:spPr>
          <a:xfrm>
            <a:off x="1975364" y="2989534"/>
            <a:ext cx="8826264"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L’atome de dioxygène </a:t>
            </a:r>
            <a:endParaRPr lang="fr-FR" sz="2400" noProof="0" dirty="0">
              <a:solidFill>
                <a:schemeClr val="tx1"/>
              </a:solidFill>
            </a:endParaRPr>
          </a:p>
        </p:txBody>
      </p:sp>
      <p:sp>
        <p:nvSpPr>
          <p:cNvPr id="17" name="Rectangle : coins arrondis 16">
            <a:extLst>
              <a:ext uri="{FF2B5EF4-FFF2-40B4-BE49-F238E27FC236}">
                <a16:creationId xmlns:a16="http://schemas.microsoft.com/office/drawing/2014/main" id="{BEF7FB1E-037C-AA84-5026-ED6208165122}"/>
              </a:ext>
            </a:extLst>
          </p:cNvPr>
          <p:cNvSpPr/>
          <p:nvPr/>
        </p:nvSpPr>
        <p:spPr>
          <a:xfrm>
            <a:off x="1534121" y="378225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8" name="Rectangle : coins arrondis 17">
            <a:extLst>
              <a:ext uri="{FF2B5EF4-FFF2-40B4-BE49-F238E27FC236}">
                <a16:creationId xmlns:a16="http://schemas.microsoft.com/office/drawing/2014/main" id="{61E86CD8-6A28-39E6-AFA0-E3F9A02F8FA1}"/>
              </a:ext>
            </a:extLst>
          </p:cNvPr>
          <p:cNvSpPr/>
          <p:nvPr/>
        </p:nvSpPr>
        <p:spPr>
          <a:xfrm>
            <a:off x="1543364" y="45728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9" name="Rectangle : coins arrondis 18">
            <a:extLst>
              <a:ext uri="{FF2B5EF4-FFF2-40B4-BE49-F238E27FC236}">
                <a16:creationId xmlns:a16="http://schemas.microsoft.com/office/drawing/2014/main" id="{79C3980D-70D3-7616-0DF2-2840369B317D}"/>
              </a:ext>
            </a:extLst>
          </p:cNvPr>
          <p:cNvSpPr/>
          <p:nvPr/>
        </p:nvSpPr>
        <p:spPr>
          <a:xfrm>
            <a:off x="1966121" y="4572814"/>
            <a:ext cx="87934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La molécule de dioxygène</a:t>
            </a:r>
          </a:p>
        </p:txBody>
      </p:sp>
      <p:sp>
        <p:nvSpPr>
          <p:cNvPr id="2" name="Freeform 6527">
            <a:extLst>
              <a:ext uri="{FF2B5EF4-FFF2-40B4-BE49-F238E27FC236}">
                <a16:creationId xmlns:a16="http://schemas.microsoft.com/office/drawing/2014/main" id="{2C97197A-C5D3-1EDA-CD33-EC8B62CCCED8}"/>
              </a:ext>
            </a:extLst>
          </p:cNvPr>
          <p:cNvSpPr/>
          <p:nvPr/>
        </p:nvSpPr>
        <p:spPr>
          <a:xfrm>
            <a:off x="7212250" y="1782125"/>
            <a:ext cx="306150" cy="304134"/>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0" name="Freeform 6527">
            <a:extLst>
              <a:ext uri="{FF2B5EF4-FFF2-40B4-BE49-F238E27FC236}">
                <a16:creationId xmlns:a16="http://schemas.microsoft.com/office/drawing/2014/main" id="{43145524-CFE1-4FC1-87EE-892AE188B388}"/>
              </a:ext>
            </a:extLst>
          </p:cNvPr>
          <p:cNvSpPr/>
          <p:nvPr/>
        </p:nvSpPr>
        <p:spPr>
          <a:xfrm>
            <a:off x="7508240" y="1773005"/>
            <a:ext cx="306150" cy="304134"/>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5" name="Graphique 4" descr="Coche avec un remplissage uni">
            <a:extLst>
              <a:ext uri="{FF2B5EF4-FFF2-40B4-BE49-F238E27FC236}">
                <a16:creationId xmlns:a16="http://schemas.microsoft.com/office/drawing/2014/main" id="{6FDB5D94-81FD-94C1-1364-A92795265D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260" y="4386607"/>
            <a:ext cx="684830" cy="684830"/>
          </a:xfrm>
          <a:prstGeom prst="rect">
            <a:avLst/>
          </a:prstGeom>
        </p:spPr>
      </p:pic>
      <p:sp>
        <p:nvSpPr>
          <p:cNvPr id="11" name="D_A_02">
            <a:extLst>
              <a:ext uri="{FF2B5EF4-FFF2-40B4-BE49-F238E27FC236}">
                <a16:creationId xmlns:a16="http://schemas.microsoft.com/office/drawing/2014/main" id="{74C156CF-8633-10DF-0B13-B7A1B2A2FC57}"/>
              </a:ext>
            </a:extLst>
          </p:cNvPr>
          <p:cNvSpPr txBox="1"/>
          <p:nvPr/>
        </p:nvSpPr>
        <p:spPr>
          <a:xfrm>
            <a:off x="212276" y="578904"/>
            <a:ext cx="11218464"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précise qu’il s’agit d’une représentation simplifiée : le modèle choisi ne correspond pas exactement à la réalité de la molécule de dioxygène. </a:t>
            </a:r>
          </a:p>
        </p:txBody>
      </p:sp>
    </p:spTree>
    <p:extLst>
      <p:ext uri="{BB962C8B-B14F-4D97-AF65-F5344CB8AC3E}">
        <p14:creationId xmlns:p14="http://schemas.microsoft.com/office/powerpoint/2010/main" val="79654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26" name="Groupe 25">
            <a:extLst>
              <a:ext uri="{FF2B5EF4-FFF2-40B4-BE49-F238E27FC236}">
                <a16:creationId xmlns:a16="http://schemas.microsoft.com/office/drawing/2014/main" id="{1F60E79E-44F9-73E8-EE0A-CD776DBAD59C}"/>
              </a:ext>
            </a:extLst>
          </p:cNvPr>
          <p:cNvGrpSpPr/>
          <p:nvPr/>
        </p:nvGrpSpPr>
        <p:grpSpPr>
          <a:xfrm>
            <a:off x="619365" y="1551565"/>
            <a:ext cx="10083393" cy="553396"/>
            <a:chOff x="619365" y="2771723"/>
            <a:chExt cx="10083393" cy="553396"/>
          </a:xfrm>
        </p:grpSpPr>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619365" y="2771723"/>
              <a:ext cx="556805" cy="55339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185;p114">
              <a:extLst>
                <a:ext uri="{FF2B5EF4-FFF2-40B4-BE49-F238E27FC236}">
                  <a16:creationId xmlns:a16="http://schemas.microsoft.com/office/drawing/2014/main" id="{A59F36CC-CDFE-3C2A-2593-769EE40B2A0D}"/>
                </a:ext>
              </a:extLst>
            </p:cNvPr>
            <p:cNvSpPr txBox="1"/>
            <p:nvPr/>
          </p:nvSpPr>
          <p:spPr>
            <a:xfrm>
              <a:off x="1596074" y="285003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Consignes et explications données aux élèves (à dire à haute voix)</a:t>
              </a:r>
              <a:endParaRPr lang="fr-FR" sz="1467" kern="0" noProof="0" dirty="0">
                <a:solidFill>
                  <a:srgbClr val="000000"/>
                </a:solidFill>
                <a:latin typeface="Arial"/>
                <a:ea typeface="Arial"/>
                <a:cs typeface="Arial"/>
              </a:endParaRPr>
            </a:p>
          </p:txBody>
        </p:sp>
      </p:grpSp>
      <p:grpSp>
        <p:nvGrpSpPr>
          <p:cNvPr id="31" name="Groupe 30">
            <a:extLst>
              <a:ext uri="{FF2B5EF4-FFF2-40B4-BE49-F238E27FC236}">
                <a16:creationId xmlns:a16="http://schemas.microsoft.com/office/drawing/2014/main" id="{FF811532-D41C-18D2-CC75-4FDADF22C5F0}"/>
              </a:ext>
            </a:extLst>
          </p:cNvPr>
          <p:cNvGrpSpPr/>
          <p:nvPr/>
        </p:nvGrpSpPr>
        <p:grpSpPr>
          <a:xfrm>
            <a:off x="641607" y="227815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prête l’attention à l’enseignant</a:t>
              </a:r>
              <a:endParaRPr lang="fr-FR" sz="1467" kern="0" noProof="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63503" y="27983"/>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Banque des icones utilisées dans les slides</a:t>
            </a:r>
            <a:endParaRPr lang="fr-FR" sz="1867" kern="0" noProof="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633815" y="293330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lève la main avant de répondre</a:t>
              </a:r>
              <a:endParaRPr lang="fr-FR" sz="1467" kern="0" noProof="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e 27">
            <a:extLst>
              <a:ext uri="{FF2B5EF4-FFF2-40B4-BE49-F238E27FC236}">
                <a16:creationId xmlns:a16="http://schemas.microsoft.com/office/drawing/2014/main" id="{DA1E3BCF-77F7-83D5-7635-BA60211B5BB3}"/>
              </a:ext>
            </a:extLst>
          </p:cNvPr>
          <p:cNvGrpSpPr/>
          <p:nvPr/>
        </p:nvGrpSpPr>
        <p:grpSpPr>
          <a:xfrm>
            <a:off x="582302" y="4457015"/>
            <a:ext cx="10120456" cy="588164"/>
            <a:chOff x="582302" y="4995763"/>
            <a:chExt cx="10120456" cy="588164"/>
          </a:xfrm>
        </p:grpSpPr>
        <p:sp>
          <p:nvSpPr>
            <p:cNvPr id="11" name="Google Shape;1185;p114">
              <a:extLst>
                <a:ext uri="{FF2B5EF4-FFF2-40B4-BE49-F238E27FC236}">
                  <a16:creationId xmlns:a16="http://schemas.microsoft.com/office/drawing/2014/main" id="{8E1A970E-903D-6D16-9675-51626C774FDD}"/>
                </a:ext>
              </a:extLst>
            </p:cNvPr>
            <p:cNvSpPr txBox="1"/>
            <p:nvPr/>
          </p:nvSpPr>
          <p:spPr>
            <a:xfrm>
              <a:off x="1596074" y="511703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recopie la correction sur le livret</a:t>
              </a:r>
              <a:endParaRPr lang="fr-FR" sz="1467" kern="0" noProof="0" dirty="0">
                <a:solidFill>
                  <a:srgbClr val="000000"/>
                </a:solidFill>
                <a:latin typeface="Arial"/>
                <a:ea typeface="Arial"/>
                <a:cs typeface="Arial"/>
              </a:endParaRPr>
            </a:p>
          </p:txBody>
        </p:sp>
        <p:grpSp>
          <p:nvGrpSpPr>
            <p:cNvPr id="24" name="Groupe 23">
              <a:extLst>
                <a:ext uri="{FF2B5EF4-FFF2-40B4-BE49-F238E27FC236}">
                  <a16:creationId xmlns:a16="http://schemas.microsoft.com/office/drawing/2014/main" id="{B2982EF8-5E48-6000-7A9A-FFBA190C7120}"/>
                </a:ext>
              </a:extLst>
            </p:cNvPr>
            <p:cNvGrpSpPr/>
            <p:nvPr/>
          </p:nvGrpSpPr>
          <p:grpSpPr>
            <a:xfrm>
              <a:off x="582302" y="4995763"/>
              <a:ext cx="630930" cy="588164"/>
              <a:chOff x="10280460" y="4850932"/>
              <a:chExt cx="630930" cy="588164"/>
            </a:xfrm>
          </p:grpSpPr>
          <p:pic>
            <p:nvPicPr>
              <p:cNvPr id="2" name="Picture 7">
                <a:extLst>
                  <a:ext uri="{FF2B5EF4-FFF2-40B4-BE49-F238E27FC236}">
                    <a16:creationId xmlns:a16="http://schemas.microsoft.com/office/drawing/2014/main" id="{FBCC49BC-29F6-6E08-E3DD-5BFF1ADED9A8}"/>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23" name="Picture 7">
                <a:extLst>
                  <a:ext uri="{FF2B5EF4-FFF2-40B4-BE49-F238E27FC236}">
                    <a16:creationId xmlns:a16="http://schemas.microsoft.com/office/drawing/2014/main" id="{6B1C2D3A-6AC5-2620-1526-A1C86C35AB61}"/>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grpSp>
        <p:nvGrpSpPr>
          <p:cNvPr id="7" name="Groupe 6">
            <a:extLst>
              <a:ext uri="{FF2B5EF4-FFF2-40B4-BE49-F238E27FC236}">
                <a16:creationId xmlns:a16="http://schemas.microsoft.com/office/drawing/2014/main" id="{2A52812C-2574-5FBD-20D8-4B52D19C9B88}"/>
              </a:ext>
            </a:extLst>
          </p:cNvPr>
          <p:cNvGrpSpPr/>
          <p:nvPr/>
        </p:nvGrpSpPr>
        <p:grpSpPr>
          <a:xfrm>
            <a:off x="563963" y="3754530"/>
            <a:ext cx="9818899" cy="471273"/>
            <a:chOff x="563963" y="3754530"/>
            <a:chExt cx="9818899" cy="471273"/>
          </a:xfrm>
        </p:grpSpPr>
        <p:pic>
          <p:nvPicPr>
            <p:cNvPr id="6" name="Picture 2">
              <a:extLst>
                <a:ext uri="{FF2B5EF4-FFF2-40B4-BE49-F238E27FC236}">
                  <a16:creationId xmlns:a16="http://schemas.microsoft.com/office/drawing/2014/main" id="{8017B555-F8E8-EF10-A734-35560AD21E1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963" y="3754530"/>
              <a:ext cx="649216" cy="471273"/>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1233;p116">
              <a:extLst>
                <a:ext uri="{FF2B5EF4-FFF2-40B4-BE49-F238E27FC236}">
                  <a16:creationId xmlns:a16="http://schemas.microsoft.com/office/drawing/2014/main" id="{60FA70E0-73E4-C505-CD95-3A2BF272883C}"/>
                </a:ext>
              </a:extLst>
            </p:cNvPr>
            <p:cNvSpPr txBox="1"/>
            <p:nvPr/>
          </p:nvSpPr>
          <p:spPr>
            <a:xfrm>
              <a:off x="1589281" y="3778310"/>
              <a:ext cx="87935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noProof="0" dirty="0">
                  <a:solidFill>
                    <a:srgbClr val="44546A"/>
                  </a:solidFill>
                  <a:latin typeface="Calibri"/>
                  <a:ea typeface="Calibri"/>
                  <a:cs typeface="Calibri"/>
                </a:rPr>
                <a:t>L’élève utilise l’ardoise pour répondre </a:t>
              </a:r>
            </a:p>
          </p:txBody>
        </p:sp>
      </p:grpSp>
      <p:grpSp>
        <p:nvGrpSpPr>
          <p:cNvPr id="39" name="Groupe 38">
            <a:extLst>
              <a:ext uri="{FF2B5EF4-FFF2-40B4-BE49-F238E27FC236}">
                <a16:creationId xmlns:a16="http://schemas.microsoft.com/office/drawing/2014/main" id="{53AAD794-A7AF-D7A8-B8AE-396A98369A1C}"/>
              </a:ext>
            </a:extLst>
          </p:cNvPr>
          <p:cNvGrpSpPr/>
          <p:nvPr/>
        </p:nvGrpSpPr>
        <p:grpSpPr>
          <a:xfrm>
            <a:off x="594801" y="5218369"/>
            <a:ext cx="9414435" cy="615521"/>
            <a:chOff x="594801" y="7422032"/>
            <a:chExt cx="9414435" cy="615521"/>
          </a:xfrm>
        </p:grpSpPr>
        <p:sp>
          <p:nvSpPr>
            <p:cNvPr id="33" name="Google Shape;1234;p116">
              <a:extLst>
                <a:ext uri="{FF2B5EF4-FFF2-40B4-BE49-F238E27FC236}">
                  <a16:creationId xmlns:a16="http://schemas.microsoft.com/office/drawing/2014/main" id="{4A00C5EF-E445-EB6B-1DE2-E4A5A54530F6}"/>
                </a:ext>
              </a:extLst>
            </p:cNvPr>
            <p:cNvSpPr txBox="1"/>
            <p:nvPr/>
          </p:nvSpPr>
          <p:spPr>
            <a:xfrm>
              <a:off x="1589281" y="7548993"/>
              <a:ext cx="8419955"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autonome</a:t>
              </a:r>
            </a:p>
          </p:txBody>
        </p:sp>
        <p:pic>
          <p:nvPicPr>
            <p:cNvPr id="36" name="Picture 14">
              <a:extLst>
                <a:ext uri="{FF2B5EF4-FFF2-40B4-BE49-F238E27FC236}">
                  <a16:creationId xmlns:a16="http://schemas.microsoft.com/office/drawing/2014/main" id="{65756CE2-44EC-5A96-FB15-7BE43C6C2C3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94801" y="7422032"/>
              <a:ext cx="615518" cy="615521"/>
            </a:xfrm>
            <a:prstGeom prst="rect">
              <a:avLst/>
            </a:prstGeom>
          </p:spPr>
        </p:pic>
      </p:grpSp>
      <p:grpSp>
        <p:nvGrpSpPr>
          <p:cNvPr id="40" name="Groupe 39">
            <a:extLst>
              <a:ext uri="{FF2B5EF4-FFF2-40B4-BE49-F238E27FC236}">
                <a16:creationId xmlns:a16="http://schemas.microsoft.com/office/drawing/2014/main" id="{FCBBF3BE-3157-798D-4F61-21AD576E26E4}"/>
              </a:ext>
            </a:extLst>
          </p:cNvPr>
          <p:cNvGrpSpPr/>
          <p:nvPr/>
        </p:nvGrpSpPr>
        <p:grpSpPr>
          <a:xfrm>
            <a:off x="594801" y="6007081"/>
            <a:ext cx="8608190" cy="574642"/>
            <a:chOff x="594801" y="8720789"/>
            <a:chExt cx="8608190" cy="574642"/>
          </a:xfrm>
        </p:grpSpPr>
        <p:sp>
          <p:nvSpPr>
            <p:cNvPr id="34" name="Google Shape;1235;p116">
              <a:extLst>
                <a:ext uri="{FF2B5EF4-FFF2-40B4-BE49-F238E27FC236}">
                  <a16:creationId xmlns:a16="http://schemas.microsoft.com/office/drawing/2014/main" id="{F1EDF54E-1505-D11C-6E61-D13C0509A328}"/>
                </a:ext>
              </a:extLst>
            </p:cNvPr>
            <p:cNvSpPr txBox="1"/>
            <p:nvPr/>
          </p:nvSpPr>
          <p:spPr>
            <a:xfrm>
              <a:off x="1589281" y="8827342"/>
              <a:ext cx="7613710"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guidée en binôme</a:t>
              </a:r>
            </a:p>
          </p:txBody>
        </p:sp>
        <p:pic>
          <p:nvPicPr>
            <p:cNvPr id="37" name="Picture 9">
              <a:extLst>
                <a:ext uri="{FF2B5EF4-FFF2-40B4-BE49-F238E27FC236}">
                  <a16:creationId xmlns:a16="http://schemas.microsoft.com/office/drawing/2014/main" id="{40841830-4F1E-C9C4-4026-00753CDEA5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4801" y="8720789"/>
              <a:ext cx="615518" cy="574642"/>
            </a:xfrm>
            <a:prstGeom prst="rect">
              <a:avLst/>
            </a:prstGeom>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605726" y="73648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Slide réservé à l’enseignant</a:t>
              </a:r>
              <a:endParaRPr lang="fr-FR" sz="1467" kern="0" noProof="0" dirty="0">
                <a:solidFill>
                  <a:srgbClr val="000000"/>
                </a:solidFill>
                <a:latin typeface="Arial"/>
                <a:ea typeface="Arial"/>
                <a:cs typeface="Arial"/>
              </a:endParaRPr>
            </a:p>
          </p:txBody>
        </p:sp>
      </p:grpSp>
    </p:spTree>
    <p:extLst>
      <p:ext uri="{BB962C8B-B14F-4D97-AF65-F5344CB8AC3E}">
        <p14:creationId xmlns:p14="http://schemas.microsoft.com/office/powerpoint/2010/main" val="2427763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4000">
              <a:srgbClr val="B27096">
                <a:alpha val="44000"/>
                <a:lumMod val="32000"/>
              </a:srgbClr>
            </a:gs>
            <a:gs pos="83000">
              <a:srgbClr val="5FADE4"/>
            </a:gs>
            <a:gs pos="100000">
              <a:srgbClr val="5FADE4"/>
            </a:gs>
          </a:gsLst>
          <a:lin ang="5400000" scaled="1"/>
          <a:tileRect/>
        </a:gradFill>
        <a:effectLst/>
      </p:bgPr>
    </p:bg>
    <p:spTree>
      <p:nvGrpSpPr>
        <p:cNvPr id="1" name="">
          <a:extLst>
            <a:ext uri="{FF2B5EF4-FFF2-40B4-BE49-F238E27FC236}">
              <a16:creationId xmlns:a16="http://schemas.microsoft.com/office/drawing/2014/main" id="{175BDFA7-8376-13C3-55AF-B8132F644F3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838AD19-89AD-83F5-2768-C0E9310953F5}"/>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D4FECBDD-FE17-6530-B8CB-0CC9831DEDF6}"/>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C3A0CE62-A2F5-4EE8-24B8-5D883810FAD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Déclaration de l’objectif </a:t>
              </a:r>
              <a:br>
                <a:rPr lang="fr-FR" sz="5600" b="1" noProof="0" dirty="0">
                  <a:solidFill>
                    <a:schemeClr val="tx1"/>
                  </a:solidFill>
                </a:rPr>
              </a:br>
              <a:r>
                <a:rPr lang="fr-FR" sz="5600" b="1" noProof="0" dirty="0">
                  <a:solidFill>
                    <a:schemeClr val="tx1"/>
                  </a:solidFill>
                </a:rPr>
                <a:t>de la séance</a:t>
              </a:r>
            </a:p>
          </p:txBody>
        </p:sp>
      </p:grpSp>
      <p:grpSp>
        <p:nvGrpSpPr>
          <p:cNvPr id="44" name="Group 43">
            <a:extLst>
              <a:ext uri="{FF2B5EF4-FFF2-40B4-BE49-F238E27FC236}">
                <a16:creationId xmlns:a16="http://schemas.microsoft.com/office/drawing/2014/main" id="{CD8AC97E-DDDE-1B87-8C8A-0B3090B08A01}"/>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CF2B2B7-F70B-0731-D261-BFD8F1D2A89C}"/>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17D85B70-E75F-E837-04F6-E07B31BD5D41}"/>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 min</a:t>
              </a:r>
            </a:p>
          </p:txBody>
        </p:sp>
      </p:grpSp>
      <p:pic>
        <p:nvPicPr>
          <p:cNvPr id="5" name="Image 23">
            <a:extLst>
              <a:ext uri="{FF2B5EF4-FFF2-40B4-BE49-F238E27FC236}">
                <a16:creationId xmlns:a16="http://schemas.microsoft.com/office/drawing/2014/main" id="{67ABEC7D-8D18-C4C6-7BE6-E0EE89E2D380}"/>
              </a:ext>
            </a:extLst>
          </p:cNvPr>
          <p:cNvPicPr>
            <a:picLocks noChangeAspect="1"/>
          </p:cNvPicPr>
          <p:nvPr/>
        </p:nvPicPr>
        <p:blipFill>
          <a:blip r:embed="rId3" cstate="print">
            <a:extLst>
              <a:ext uri="{28A0092B-C50C-407E-A947-70E740481C1C}">
                <a14:useLocalDpi xmlns:a14="http://schemas.microsoft.com/office/drawing/2010/main" val="0"/>
              </a:ext>
            </a:extLst>
          </a:blip>
          <a:srcRect l="-8651" t="-3030" r="-1" b="-2475"/>
          <a:stretch/>
        </p:blipFill>
        <p:spPr>
          <a:xfrm>
            <a:off x="5414010" y="1047750"/>
            <a:ext cx="1263390" cy="1226820"/>
          </a:xfrm>
          <a:custGeom>
            <a:avLst/>
            <a:gdLst>
              <a:gd name="connsiteX0" fmla="*/ 0 w 1263390"/>
              <a:gd name="connsiteY0" fmla="*/ 0 h 1226820"/>
              <a:gd name="connsiteX1" fmla="*/ 408496 w 1263390"/>
              <a:gd name="connsiteY1" fmla="*/ 0 h 1226820"/>
              <a:gd name="connsiteX2" fmla="*/ 842260 w 1263390"/>
              <a:gd name="connsiteY2" fmla="*/ 0 h 1226820"/>
              <a:gd name="connsiteX3" fmla="*/ 1263390 w 1263390"/>
              <a:gd name="connsiteY3" fmla="*/ 0 h 1226820"/>
              <a:gd name="connsiteX4" fmla="*/ 1263390 w 1263390"/>
              <a:gd name="connsiteY4" fmla="*/ 372135 h 1226820"/>
              <a:gd name="connsiteX5" fmla="*/ 1263390 w 1263390"/>
              <a:gd name="connsiteY5" fmla="*/ 805612 h 1226820"/>
              <a:gd name="connsiteX6" fmla="*/ 1263390 w 1263390"/>
              <a:gd name="connsiteY6" fmla="*/ 1226820 h 1226820"/>
              <a:gd name="connsiteX7" fmla="*/ 842260 w 1263390"/>
              <a:gd name="connsiteY7" fmla="*/ 1226820 h 1226820"/>
              <a:gd name="connsiteX8" fmla="*/ 446398 w 1263390"/>
              <a:gd name="connsiteY8" fmla="*/ 1226820 h 1226820"/>
              <a:gd name="connsiteX9" fmla="*/ 0 w 1263390"/>
              <a:gd name="connsiteY9" fmla="*/ 1226820 h 1226820"/>
              <a:gd name="connsiteX10" fmla="*/ 0 w 1263390"/>
              <a:gd name="connsiteY10" fmla="*/ 854685 h 1226820"/>
              <a:gd name="connsiteX11" fmla="*/ 0 w 1263390"/>
              <a:gd name="connsiteY11" fmla="*/ 458013 h 1226820"/>
              <a:gd name="connsiteX12" fmla="*/ 0 w 1263390"/>
              <a:gd name="connsiteY12" fmla="*/ 0 h 122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3390" h="1226820" fill="none" extrusionOk="0">
                <a:moveTo>
                  <a:pt x="0" y="0"/>
                </a:moveTo>
                <a:cubicBezTo>
                  <a:pt x="154298" y="-32504"/>
                  <a:pt x="290814" y="45440"/>
                  <a:pt x="408496" y="0"/>
                </a:cubicBezTo>
                <a:cubicBezTo>
                  <a:pt x="526178" y="-45440"/>
                  <a:pt x="744176" y="24572"/>
                  <a:pt x="842260" y="0"/>
                </a:cubicBezTo>
                <a:cubicBezTo>
                  <a:pt x="940344" y="-24572"/>
                  <a:pt x="1130917" y="5892"/>
                  <a:pt x="1263390" y="0"/>
                </a:cubicBezTo>
                <a:cubicBezTo>
                  <a:pt x="1298095" y="148229"/>
                  <a:pt x="1255985" y="229454"/>
                  <a:pt x="1263390" y="372135"/>
                </a:cubicBezTo>
                <a:cubicBezTo>
                  <a:pt x="1270795" y="514817"/>
                  <a:pt x="1229977" y="609411"/>
                  <a:pt x="1263390" y="805612"/>
                </a:cubicBezTo>
                <a:cubicBezTo>
                  <a:pt x="1296803" y="1001813"/>
                  <a:pt x="1240370" y="1047358"/>
                  <a:pt x="1263390" y="1226820"/>
                </a:cubicBezTo>
                <a:cubicBezTo>
                  <a:pt x="1072006" y="1254819"/>
                  <a:pt x="957831" y="1183296"/>
                  <a:pt x="842260" y="1226820"/>
                </a:cubicBezTo>
                <a:cubicBezTo>
                  <a:pt x="726689" y="1270344"/>
                  <a:pt x="592790" y="1215456"/>
                  <a:pt x="446398" y="1226820"/>
                </a:cubicBezTo>
                <a:cubicBezTo>
                  <a:pt x="300006" y="1238184"/>
                  <a:pt x="118105" y="1199197"/>
                  <a:pt x="0" y="1226820"/>
                </a:cubicBezTo>
                <a:cubicBezTo>
                  <a:pt x="-37025" y="1136350"/>
                  <a:pt x="13756" y="1012064"/>
                  <a:pt x="0" y="854685"/>
                </a:cubicBezTo>
                <a:cubicBezTo>
                  <a:pt x="-13756" y="697306"/>
                  <a:pt x="19777" y="641070"/>
                  <a:pt x="0" y="458013"/>
                </a:cubicBezTo>
                <a:cubicBezTo>
                  <a:pt x="-19777" y="274956"/>
                  <a:pt x="24227" y="172424"/>
                  <a:pt x="0" y="0"/>
                </a:cubicBezTo>
                <a:close/>
              </a:path>
              <a:path w="1263390" h="1226820" stroke="0" extrusionOk="0">
                <a:moveTo>
                  <a:pt x="0" y="0"/>
                </a:moveTo>
                <a:cubicBezTo>
                  <a:pt x="195536" y="-53471"/>
                  <a:pt x="302629" y="442"/>
                  <a:pt x="446398" y="0"/>
                </a:cubicBezTo>
                <a:cubicBezTo>
                  <a:pt x="590167" y="-442"/>
                  <a:pt x="739588" y="45818"/>
                  <a:pt x="854894" y="0"/>
                </a:cubicBezTo>
                <a:cubicBezTo>
                  <a:pt x="970200" y="-45818"/>
                  <a:pt x="1070257" y="40794"/>
                  <a:pt x="1263390" y="0"/>
                </a:cubicBezTo>
                <a:cubicBezTo>
                  <a:pt x="1300266" y="83435"/>
                  <a:pt x="1237473" y="271774"/>
                  <a:pt x="1263390" y="396672"/>
                </a:cubicBezTo>
                <a:cubicBezTo>
                  <a:pt x="1289307" y="521570"/>
                  <a:pt x="1244381" y="634192"/>
                  <a:pt x="1263390" y="830148"/>
                </a:cubicBezTo>
                <a:cubicBezTo>
                  <a:pt x="1282399" y="1026104"/>
                  <a:pt x="1244980" y="1107843"/>
                  <a:pt x="1263390" y="1226820"/>
                </a:cubicBezTo>
                <a:cubicBezTo>
                  <a:pt x="1163146" y="1235140"/>
                  <a:pt x="998366" y="1181384"/>
                  <a:pt x="854894" y="1226820"/>
                </a:cubicBezTo>
                <a:cubicBezTo>
                  <a:pt x="711422" y="1272256"/>
                  <a:pt x="587263" y="1224209"/>
                  <a:pt x="421130" y="1226820"/>
                </a:cubicBezTo>
                <a:cubicBezTo>
                  <a:pt x="254997" y="1229431"/>
                  <a:pt x="123040" y="1188598"/>
                  <a:pt x="0" y="1226820"/>
                </a:cubicBezTo>
                <a:cubicBezTo>
                  <a:pt x="-48084" y="1095287"/>
                  <a:pt x="40797" y="989440"/>
                  <a:pt x="0" y="805612"/>
                </a:cubicBezTo>
                <a:cubicBezTo>
                  <a:pt x="-40797" y="621784"/>
                  <a:pt x="46416" y="497706"/>
                  <a:pt x="0" y="372135"/>
                </a:cubicBezTo>
                <a:cubicBezTo>
                  <a:pt x="-46416" y="246564"/>
                  <a:pt x="22734" y="102258"/>
                  <a:pt x="0" y="0"/>
                </a:cubicBezTo>
                <a:close/>
              </a:path>
            </a:pathLst>
          </a:custGeom>
          <a:ln w="57150">
            <a:solidFill>
              <a:schemeClr val="accent4">
                <a:lumMod val="75000"/>
              </a:schemeClr>
            </a:solidFill>
            <a:extLst>
              <a:ext uri="{C807C97D-BFC1-408E-A445-0C87EB9F89A2}">
                <ask:lineSketchStyleProps xmlns:ask="http://schemas.microsoft.com/office/drawing/2018/sketchyshapes" sd="1072148218">
                  <a:prstGeom prst="rect">
                    <a:avLst/>
                  </a:prstGeom>
                  <ask:type>
                    <ask:lineSketchScribble/>
                  </ask:type>
                </ask:lineSketchStyleProps>
              </a:ext>
            </a:extLst>
          </a:ln>
        </p:spPr>
      </p:pic>
    </p:spTree>
    <p:extLst>
      <p:ext uri="{BB962C8B-B14F-4D97-AF65-F5344CB8AC3E}">
        <p14:creationId xmlns:p14="http://schemas.microsoft.com/office/powerpoint/2010/main" val="2618613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29603-835A-47BB-721D-A148A0628824}"/>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D51F0817-6ABE-A806-BD44-6D38D563E26C}"/>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Pour étudier la matière et ses transformations, le chimiste utilise des formules chimiques. Prenons l’exemple de gaz de butane que nous utilisons dans nos cuisines.</a:t>
            </a:r>
          </a:p>
        </p:txBody>
      </p:sp>
      <p:pic>
        <p:nvPicPr>
          <p:cNvPr id="2" name="Image 8">
            <a:extLst>
              <a:ext uri="{FF2B5EF4-FFF2-40B4-BE49-F238E27FC236}">
                <a16:creationId xmlns:a16="http://schemas.microsoft.com/office/drawing/2014/main" id="{62906336-9A3B-FA1E-BD42-54004A5A0D8E}"/>
              </a:ext>
            </a:extLst>
          </p:cNvPr>
          <p:cNvPicPr>
            <a:picLocks noChangeAspect="1"/>
          </p:cNvPicPr>
          <p:nvPr/>
        </p:nvPicPr>
        <p:blipFill>
          <a:blip r:embed="rId2"/>
          <a:stretch>
            <a:fillRect/>
          </a:stretch>
        </p:blipFill>
        <p:spPr>
          <a:xfrm>
            <a:off x="11336818" y="940034"/>
            <a:ext cx="583170" cy="583170"/>
          </a:xfrm>
          <a:prstGeom prst="rect">
            <a:avLst/>
          </a:prstGeom>
        </p:spPr>
      </p:pic>
      <p:sp>
        <p:nvSpPr>
          <p:cNvPr id="44" name="Oval 43">
            <a:extLst>
              <a:ext uri="{FF2B5EF4-FFF2-40B4-BE49-F238E27FC236}">
                <a16:creationId xmlns:a16="http://schemas.microsoft.com/office/drawing/2014/main" id="{7B67F735-FFDC-6912-F95C-739F79EB7BFD}"/>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pic>
        <p:nvPicPr>
          <p:cNvPr id="5" name="Image 4">
            <a:extLst>
              <a:ext uri="{FF2B5EF4-FFF2-40B4-BE49-F238E27FC236}">
                <a16:creationId xmlns:a16="http://schemas.microsoft.com/office/drawing/2014/main" id="{4C1A2881-09E5-1345-2513-B4F0A77C3D98}"/>
              </a:ext>
            </a:extLst>
          </p:cNvPr>
          <p:cNvPicPr>
            <a:picLocks noChangeAspect="1"/>
          </p:cNvPicPr>
          <p:nvPr/>
        </p:nvPicPr>
        <p:blipFill>
          <a:blip r:embed="rId3"/>
          <a:stretch>
            <a:fillRect/>
          </a:stretch>
        </p:blipFill>
        <p:spPr>
          <a:xfrm>
            <a:off x="4099977" y="1682317"/>
            <a:ext cx="1991003" cy="1257475"/>
          </a:xfrm>
          <a:prstGeom prst="rect">
            <a:avLst/>
          </a:prstGeom>
        </p:spPr>
      </p:pic>
      <p:sp>
        <p:nvSpPr>
          <p:cNvPr id="6" name="ZoneTexte 5">
            <a:extLst>
              <a:ext uri="{FF2B5EF4-FFF2-40B4-BE49-F238E27FC236}">
                <a16:creationId xmlns:a16="http://schemas.microsoft.com/office/drawing/2014/main" id="{26C91067-68D9-4FEF-6AAF-B57B6B10341D}"/>
              </a:ext>
            </a:extLst>
          </p:cNvPr>
          <p:cNvSpPr txBox="1"/>
          <p:nvPr/>
        </p:nvSpPr>
        <p:spPr>
          <a:xfrm>
            <a:off x="694944" y="2194400"/>
            <a:ext cx="2994989" cy="461665"/>
          </a:xfrm>
          <a:prstGeom prst="rect">
            <a:avLst/>
          </a:prstGeom>
          <a:noFill/>
        </p:spPr>
        <p:txBody>
          <a:bodyPr wrap="square" rtlCol="0">
            <a:spAutoFit/>
          </a:bodyPr>
          <a:lstStyle/>
          <a:p>
            <a:r>
              <a:rPr lang="fr-FR" sz="2400" b="1" noProof="0" dirty="0"/>
              <a:t>Modèle moléculaire:</a:t>
            </a:r>
          </a:p>
        </p:txBody>
      </p:sp>
      <p:sp>
        <p:nvSpPr>
          <p:cNvPr id="7" name="ZoneTexte 6">
            <a:extLst>
              <a:ext uri="{FF2B5EF4-FFF2-40B4-BE49-F238E27FC236}">
                <a16:creationId xmlns:a16="http://schemas.microsoft.com/office/drawing/2014/main" id="{D1BB749B-C6EF-93A1-B5DA-6B6F244A33D0}"/>
              </a:ext>
            </a:extLst>
          </p:cNvPr>
          <p:cNvSpPr txBox="1"/>
          <p:nvPr/>
        </p:nvSpPr>
        <p:spPr>
          <a:xfrm>
            <a:off x="2514929" y="3339491"/>
            <a:ext cx="1728216" cy="461665"/>
          </a:xfrm>
          <a:prstGeom prst="rect">
            <a:avLst/>
          </a:prstGeom>
          <a:noFill/>
        </p:spPr>
        <p:txBody>
          <a:bodyPr wrap="square" rtlCol="0">
            <a:spAutoFit/>
          </a:bodyPr>
          <a:lstStyle/>
          <a:p>
            <a:r>
              <a:rPr lang="fr-FR" sz="2400" b="1" noProof="0" dirty="0"/>
              <a:t>Nom:</a:t>
            </a:r>
          </a:p>
        </p:txBody>
      </p:sp>
      <p:sp>
        <p:nvSpPr>
          <p:cNvPr id="8" name="ZoneTexte 7">
            <a:extLst>
              <a:ext uri="{FF2B5EF4-FFF2-40B4-BE49-F238E27FC236}">
                <a16:creationId xmlns:a16="http://schemas.microsoft.com/office/drawing/2014/main" id="{0A9D9094-3CF5-161B-5275-4D89B8889485}"/>
              </a:ext>
            </a:extLst>
          </p:cNvPr>
          <p:cNvSpPr txBox="1"/>
          <p:nvPr/>
        </p:nvSpPr>
        <p:spPr>
          <a:xfrm>
            <a:off x="4606067" y="3339491"/>
            <a:ext cx="1728216" cy="461665"/>
          </a:xfrm>
          <a:prstGeom prst="rect">
            <a:avLst/>
          </a:prstGeom>
          <a:noFill/>
        </p:spPr>
        <p:txBody>
          <a:bodyPr wrap="square" rtlCol="0">
            <a:spAutoFit/>
          </a:bodyPr>
          <a:lstStyle/>
          <a:p>
            <a:r>
              <a:rPr lang="fr-FR" sz="2400" b="1" noProof="0" dirty="0">
                <a:solidFill>
                  <a:srgbClr val="0040C0"/>
                </a:solidFill>
              </a:rPr>
              <a:t>Butane</a:t>
            </a:r>
          </a:p>
        </p:txBody>
      </p:sp>
      <p:sp>
        <p:nvSpPr>
          <p:cNvPr id="11" name="Accolade fermante 10">
            <a:extLst>
              <a:ext uri="{FF2B5EF4-FFF2-40B4-BE49-F238E27FC236}">
                <a16:creationId xmlns:a16="http://schemas.microsoft.com/office/drawing/2014/main" id="{9DC68924-ED70-08CE-F4CE-A747E0B899EA}"/>
              </a:ext>
            </a:extLst>
          </p:cNvPr>
          <p:cNvSpPr/>
          <p:nvPr/>
        </p:nvSpPr>
        <p:spPr>
          <a:xfrm>
            <a:off x="6577586" y="1578171"/>
            <a:ext cx="692432" cy="2430353"/>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noProof="0" dirty="0"/>
          </a:p>
        </p:txBody>
      </p:sp>
      <p:sp>
        <p:nvSpPr>
          <p:cNvPr id="12" name="ZoneTexte 11">
            <a:extLst>
              <a:ext uri="{FF2B5EF4-FFF2-40B4-BE49-F238E27FC236}">
                <a16:creationId xmlns:a16="http://schemas.microsoft.com/office/drawing/2014/main" id="{82576FF3-774A-9C0F-4EDD-86DE0EDF0D98}"/>
              </a:ext>
            </a:extLst>
          </p:cNvPr>
          <p:cNvSpPr txBox="1"/>
          <p:nvPr/>
        </p:nvSpPr>
        <p:spPr>
          <a:xfrm>
            <a:off x="7285490" y="2536048"/>
            <a:ext cx="4051328" cy="461665"/>
          </a:xfrm>
          <a:prstGeom prst="rect">
            <a:avLst/>
          </a:prstGeom>
          <a:noFill/>
        </p:spPr>
        <p:txBody>
          <a:bodyPr wrap="square" rtlCol="0">
            <a:spAutoFit/>
          </a:bodyPr>
          <a:lstStyle/>
          <a:p>
            <a:r>
              <a:rPr lang="fr-FR" sz="2400" b="1" noProof="0" dirty="0">
                <a:solidFill>
                  <a:srgbClr val="C00000"/>
                </a:solidFill>
              </a:rPr>
              <a:t>Formule chimique: C</a:t>
            </a:r>
            <a:r>
              <a:rPr lang="fr-FR" sz="2400" b="1" baseline="-25000" noProof="0" dirty="0">
                <a:solidFill>
                  <a:srgbClr val="C00000"/>
                </a:solidFill>
              </a:rPr>
              <a:t>4</a:t>
            </a:r>
            <a:r>
              <a:rPr lang="fr-FR" sz="2400" b="1" noProof="0" dirty="0">
                <a:solidFill>
                  <a:srgbClr val="C00000"/>
                </a:solidFill>
              </a:rPr>
              <a:t>H</a:t>
            </a:r>
            <a:r>
              <a:rPr lang="fr-FR" sz="2400" b="1" baseline="-25000" noProof="0" dirty="0">
                <a:solidFill>
                  <a:srgbClr val="C00000"/>
                </a:solidFill>
              </a:rPr>
              <a:t>10</a:t>
            </a:r>
          </a:p>
        </p:txBody>
      </p:sp>
      <p:sp>
        <p:nvSpPr>
          <p:cNvPr id="13" name="ZoneTexte 12">
            <a:extLst>
              <a:ext uri="{FF2B5EF4-FFF2-40B4-BE49-F238E27FC236}">
                <a16:creationId xmlns:a16="http://schemas.microsoft.com/office/drawing/2014/main" id="{CD761F57-20AC-1E1F-7933-0C0327057943}"/>
              </a:ext>
            </a:extLst>
          </p:cNvPr>
          <p:cNvSpPr txBox="1"/>
          <p:nvPr/>
        </p:nvSpPr>
        <p:spPr>
          <a:xfrm>
            <a:off x="168628" y="4869888"/>
            <a:ext cx="12134088" cy="461665"/>
          </a:xfrm>
          <a:prstGeom prst="rect">
            <a:avLst/>
          </a:prstGeom>
          <a:noFill/>
        </p:spPr>
        <p:txBody>
          <a:bodyPr wrap="square" rtlCol="0">
            <a:spAutoFit/>
          </a:bodyPr>
          <a:lstStyle/>
          <a:p>
            <a:r>
              <a:rPr lang="fr-FR" sz="2400" b="1" noProof="0" dirty="0">
                <a:solidFill>
                  <a:srgbClr val="0040C0"/>
                </a:solidFill>
              </a:rPr>
              <a:t>Comment écrire la formule chimique d’une molécule à partir de son modèle ou de son nom?</a:t>
            </a:r>
          </a:p>
        </p:txBody>
      </p:sp>
    </p:spTree>
    <p:extLst>
      <p:ext uri="{BB962C8B-B14F-4D97-AF65-F5344CB8AC3E}">
        <p14:creationId xmlns:p14="http://schemas.microsoft.com/office/powerpoint/2010/main" val="3998302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_A_01">
            <a:extLst>
              <a:ext uri="{FF2B5EF4-FFF2-40B4-BE49-F238E27FC236}">
                <a16:creationId xmlns:a16="http://schemas.microsoft.com/office/drawing/2014/main" id="{F12169F3-1E1E-5674-AF58-0D9FDBFD6406}"/>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Á la fin de cette séance, vous serez capables de :</a:t>
            </a:r>
          </a:p>
        </p:txBody>
      </p:sp>
      <p:pic>
        <p:nvPicPr>
          <p:cNvPr id="2" name="Image 8">
            <a:extLst>
              <a:ext uri="{FF2B5EF4-FFF2-40B4-BE49-F238E27FC236}">
                <a16:creationId xmlns:a16="http://schemas.microsoft.com/office/drawing/2014/main" id="{456919ED-CC42-D4C9-B299-6D709E41BEA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14" name="Google Shape;2054;p38">
            <a:extLst>
              <a:ext uri="{FF2B5EF4-FFF2-40B4-BE49-F238E27FC236}">
                <a16:creationId xmlns:a16="http://schemas.microsoft.com/office/drawing/2014/main" id="{6501D79C-26AF-921E-9B63-CD8E14A565B9}"/>
              </a:ext>
            </a:extLst>
          </p:cNvPr>
          <p:cNvSpPr/>
          <p:nvPr/>
        </p:nvSpPr>
        <p:spPr>
          <a:xfrm>
            <a:off x="774698" y="3191193"/>
            <a:ext cx="11240517"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5" name="ZoneTexte 3">
            <a:extLst>
              <a:ext uri="{FF2B5EF4-FFF2-40B4-BE49-F238E27FC236}">
                <a16:creationId xmlns:a16="http://schemas.microsoft.com/office/drawing/2014/main" id="{A2F52361-43C4-DFD3-0C09-18ABE961AD0E}"/>
              </a:ext>
            </a:extLst>
          </p:cNvPr>
          <p:cNvSpPr txBox="1"/>
          <p:nvPr/>
        </p:nvSpPr>
        <p:spPr>
          <a:xfrm>
            <a:off x="1197864" y="3216215"/>
            <a:ext cx="1111300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dirty="0">
                <a:solidFill>
                  <a:srgbClr val="0070C0"/>
                </a:solidFill>
              </a:rPr>
              <a:t>Ecrire</a:t>
            </a:r>
            <a:r>
              <a:rPr lang="fr-FR" b="1" noProof="0" dirty="0">
                <a:solidFill>
                  <a:srgbClr val="0070C0"/>
                </a:solidFill>
              </a:rPr>
              <a:t> la formule chimique d’une molécule à partir de son modèle ou de son nom.</a:t>
            </a:r>
          </a:p>
        </p:txBody>
      </p:sp>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44" name="Oval 43">
            <a:extLst>
              <a:ext uri="{FF2B5EF4-FFF2-40B4-BE49-F238E27FC236}">
                <a16:creationId xmlns:a16="http://schemas.microsoft.com/office/drawing/2014/main" id="{937B0509-6C22-05EA-3A25-50D2C4A264F8}"/>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Tree>
    <p:extLst>
      <p:ext uri="{BB962C8B-B14F-4D97-AF65-F5344CB8AC3E}">
        <p14:creationId xmlns:p14="http://schemas.microsoft.com/office/powerpoint/2010/main" val="3314337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alpha val="15000"/>
              </a:srgbClr>
            </a:gs>
            <a:gs pos="74000">
              <a:srgbClr val="7030A0">
                <a:alpha val="64000"/>
              </a:srgbClr>
            </a:gs>
            <a:gs pos="83000">
              <a:srgbClr val="7030A0"/>
            </a:gs>
            <a:gs pos="100000">
              <a:srgbClr val="7030A0"/>
            </a:gs>
          </a:gsLst>
          <a:lin ang="5400000" scaled="1"/>
          <a:tileRect/>
        </a:gradFill>
        <a:effectLst/>
      </p:bgPr>
    </p:bg>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chemeClr val="accent4">
                <a:lumMod val="75000"/>
              </a:scheme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Tâche principale</a:t>
              </a: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8 min</a:t>
              </a:r>
            </a:p>
          </p:txBody>
        </p:sp>
      </p:grpSp>
      <p:grpSp>
        <p:nvGrpSpPr>
          <p:cNvPr id="6" name="Group 5">
            <a:extLst>
              <a:ext uri="{FF2B5EF4-FFF2-40B4-BE49-F238E27FC236}">
                <a16:creationId xmlns:a16="http://schemas.microsoft.com/office/drawing/2014/main" id="{CAEF6DAB-AD82-CDA7-4514-05F41D35916D}"/>
              </a:ext>
            </a:extLst>
          </p:cNvPr>
          <p:cNvGrpSpPr/>
          <p:nvPr/>
        </p:nvGrpSpPr>
        <p:grpSpPr>
          <a:xfrm>
            <a:off x="5489860" y="1368749"/>
            <a:ext cx="1212279" cy="1231221"/>
            <a:chOff x="8785161" y="1328109"/>
            <a:chExt cx="1212279" cy="1231221"/>
          </a:xfrm>
        </p:grpSpPr>
        <p:grpSp>
          <p:nvGrpSpPr>
            <p:cNvPr id="7" name="Group 6">
              <a:extLst>
                <a:ext uri="{FF2B5EF4-FFF2-40B4-BE49-F238E27FC236}">
                  <a16:creationId xmlns:a16="http://schemas.microsoft.com/office/drawing/2014/main" id="{09E3F72F-921E-D48C-F757-BC4B1D68600C}"/>
                </a:ext>
              </a:extLst>
            </p:cNvPr>
            <p:cNvGrpSpPr/>
            <p:nvPr/>
          </p:nvGrpSpPr>
          <p:grpSpPr>
            <a:xfrm>
              <a:off x="8785161" y="1328109"/>
              <a:ext cx="1212279" cy="1231221"/>
              <a:chOff x="8785161" y="1328109"/>
              <a:chExt cx="1212279" cy="1231221"/>
            </a:xfrm>
          </p:grpSpPr>
          <p:pic>
            <p:nvPicPr>
              <p:cNvPr id="9" name="Picture 8">
                <a:extLst>
                  <a:ext uri="{FF2B5EF4-FFF2-40B4-BE49-F238E27FC236}">
                    <a16:creationId xmlns:a16="http://schemas.microsoft.com/office/drawing/2014/main" id="{7B1539CC-6A30-3BB0-749E-D3FF075EC793}"/>
                  </a:ext>
                </a:extLst>
              </p:cNvPr>
              <p:cNvPicPr>
                <a:picLocks noChangeAspect="1"/>
              </p:cNvPicPr>
              <p:nvPr/>
            </p:nvPicPr>
            <p:blipFill>
              <a:blip r:embed="rId3"/>
              <a:srcRect r="33712" b="33712"/>
              <a:stretch/>
            </p:blipFill>
            <p:spPr>
              <a:xfrm>
                <a:off x="8785161" y="1328109"/>
                <a:ext cx="1212279" cy="1231221"/>
              </a:xfrm>
              <a:custGeom>
                <a:avLst/>
                <a:gdLst>
                  <a:gd name="connsiteX0" fmla="*/ 0 w 1212279"/>
                  <a:gd name="connsiteY0" fmla="*/ 0 h 1231221"/>
                  <a:gd name="connsiteX1" fmla="*/ 416216 w 1212279"/>
                  <a:gd name="connsiteY1" fmla="*/ 0 h 1231221"/>
                  <a:gd name="connsiteX2" fmla="*/ 783940 w 1212279"/>
                  <a:gd name="connsiteY2" fmla="*/ 0 h 1231221"/>
                  <a:gd name="connsiteX3" fmla="*/ 1212279 w 1212279"/>
                  <a:gd name="connsiteY3" fmla="*/ 0 h 1231221"/>
                  <a:gd name="connsiteX4" fmla="*/ 1212279 w 1212279"/>
                  <a:gd name="connsiteY4" fmla="*/ 373470 h 1231221"/>
                  <a:gd name="connsiteX5" fmla="*/ 1212279 w 1212279"/>
                  <a:gd name="connsiteY5" fmla="*/ 771565 h 1231221"/>
                  <a:gd name="connsiteX6" fmla="*/ 1212279 w 1212279"/>
                  <a:gd name="connsiteY6" fmla="*/ 1231221 h 1231221"/>
                  <a:gd name="connsiteX7" fmla="*/ 832432 w 1212279"/>
                  <a:gd name="connsiteY7" fmla="*/ 1231221 h 1231221"/>
                  <a:gd name="connsiteX8" fmla="*/ 404093 w 1212279"/>
                  <a:gd name="connsiteY8" fmla="*/ 1231221 h 1231221"/>
                  <a:gd name="connsiteX9" fmla="*/ 0 w 1212279"/>
                  <a:gd name="connsiteY9" fmla="*/ 1231221 h 1231221"/>
                  <a:gd name="connsiteX10" fmla="*/ 0 w 1212279"/>
                  <a:gd name="connsiteY10" fmla="*/ 820814 h 1231221"/>
                  <a:gd name="connsiteX11" fmla="*/ 0 w 1212279"/>
                  <a:gd name="connsiteY11" fmla="*/ 398095 h 1231221"/>
                  <a:gd name="connsiteX12" fmla="*/ 0 w 1212279"/>
                  <a:gd name="connsiteY12" fmla="*/ 0 h 12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2279" h="1231221" fill="none" extrusionOk="0">
                    <a:moveTo>
                      <a:pt x="0" y="0"/>
                    </a:moveTo>
                    <a:cubicBezTo>
                      <a:pt x="151577" y="-12235"/>
                      <a:pt x="271266" y="41204"/>
                      <a:pt x="416216" y="0"/>
                    </a:cubicBezTo>
                    <a:cubicBezTo>
                      <a:pt x="561166" y="-41204"/>
                      <a:pt x="648075" y="13993"/>
                      <a:pt x="783940" y="0"/>
                    </a:cubicBezTo>
                    <a:cubicBezTo>
                      <a:pt x="919805" y="-13993"/>
                      <a:pt x="1030975" y="9324"/>
                      <a:pt x="1212279" y="0"/>
                    </a:cubicBezTo>
                    <a:cubicBezTo>
                      <a:pt x="1230621" y="126227"/>
                      <a:pt x="1179615" y="203393"/>
                      <a:pt x="1212279" y="373470"/>
                    </a:cubicBezTo>
                    <a:cubicBezTo>
                      <a:pt x="1244943" y="543547"/>
                      <a:pt x="1194614" y="653653"/>
                      <a:pt x="1212279" y="771565"/>
                    </a:cubicBezTo>
                    <a:cubicBezTo>
                      <a:pt x="1229944" y="889477"/>
                      <a:pt x="1159763" y="1035195"/>
                      <a:pt x="1212279" y="1231221"/>
                    </a:cubicBezTo>
                    <a:cubicBezTo>
                      <a:pt x="1080783" y="1275724"/>
                      <a:pt x="930848" y="1212439"/>
                      <a:pt x="832432" y="1231221"/>
                    </a:cubicBezTo>
                    <a:cubicBezTo>
                      <a:pt x="734016" y="1250003"/>
                      <a:pt x="502786" y="1204579"/>
                      <a:pt x="404093" y="1231221"/>
                    </a:cubicBezTo>
                    <a:cubicBezTo>
                      <a:pt x="305400" y="1257863"/>
                      <a:pt x="174863" y="1197235"/>
                      <a:pt x="0" y="1231221"/>
                    </a:cubicBezTo>
                    <a:cubicBezTo>
                      <a:pt x="-14608" y="1093703"/>
                      <a:pt x="45445" y="936692"/>
                      <a:pt x="0" y="820814"/>
                    </a:cubicBezTo>
                    <a:cubicBezTo>
                      <a:pt x="-45445" y="704936"/>
                      <a:pt x="5272" y="607244"/>
                      <a:pt x="0" y="398095"/>
                    </a:cubicBezTo>
                    <a:cubicBezTo>
                      <a:pt x="-5272" y="188946"/>
                      <a:pt x="2075" y="167047"/>
                      <a:pt x="0" y="0"/>
                    </a:cubicBezTo>
                    <a:close/>
                  </a:path>
                  <a:path w="1212279" h="1231221" stroke="0" extrusionOk="0">
                    <a:moveTo>
                      <a:pt x="0" y="0"/>
                    </a:moveTo>
                    <a:cubicBezTo>
                      <a:pt x="124927" y="-29832"/>
                      <a:pt x="293598" y="30254"/>
                      <a:pt x="404093" y="0"/>
                    </a:cubicBezTo>
                    <a:cubicBezTo>
                      <a:pt x="514588" y="-30254"/>
                      <a:pt x="625997" y="27623"/>
                      <a:pt x="796063" y="0"/>
                    </a:cubicBezTo>
                    <a:cubicBezTo>
                      <a:pt x="966129" y="-27623"/>
                      <a:pt x="1080568" y="18890"/>
                      <a:pt x="1212279" y="0"/>
                    </a:cubicBezTo>
                    <a:cubicBezTo>
                      <a:pt x="1241019" y="105988"/>
                      <a:pt x="1162319" y="220819"/>
                      <a:pt x="1212279" y="435031"/>
                    </a:cubicBezTo>
                    <a:cubicBezTo>
                      <a:pt x="1262239" y="649243"/>
                      <a:pt x="1200860" y="701077"/>
                      <a:pt x="1212279" y="833126"/>
                    </a:cubicBezTo>
                    <a:cubicBezTo>
                      <a:pt x="1223698" y="965176"/>
                      <a:pt x="1212051" y="1087068"/>
                      <a:pt x="1212279" y="1231221"/>
                    </a:cubicBezTo>
                    <a:cubicBezTo>
                      <a:pt x="1054845" y="1245982"/>
                      <a:pt x="911106" y="1180989"/>
                      <a:pt x="783940" y="1231221"/>
                    </a:cubicBezTo>
                    <a:cubicBezTo>
                      <a:pt x="656774" y="1281453"/>
                      <a:pt x="485861" y="1223569"/>
                      <a:pt x="391970" y="1231221"/>
                    </a:cubicBezTo>
                    <a:cubicBezTo>
                      <a:pt x="298079" y="1238873"/>
                      <a:pt x="195435" y="1230290"/>
                      <a:pt x="0" y="1231221"/>
                    </a:cubicBezTo>
                    <a:cubicBezTo>
                      <a:pt x="-16866" y="1041361"/>
                      <a:pt x="41363" y="919744"/>
                      <a:pt x="0" y="833126"/>
                    </a:cubicBezTo>
                    <a:cubicBezTo>
                      <a:pt x="-41363" y="746509"/>
                      <a:pt x="40948" y="576265"/>
                      <a:pt x="0" y="459656"/>
                    </a:cubicBezTo>
                    <a:cubicBezTo>
                      <a:pt x="-40948" y="343047"/>
                      <a:pt x="6107" y="130864"/>
                      <a:pt x="0" y="0"/>
                    </a:cubicBezTo>
                    <a:close/>
                  </a:path>
                </a:pathLst>
              </a:custGeom>
              <a:ln w="38100">
                <a:solidFill>
                  <a:srgbClr val="7030A0"/>
                </a:solidFill>
                <a:extLst>
                  <a:ext uri="{C807C97D-BFC1-408E-A445-0C87EB9F89A2}">
                    <ask:lineSketchStyleProps xmlns:ask="http://schemas.microsoft.com/office/drawing/2018/sketchyshapes" sd="2803942933">
                      <a:prstGeom prst="rect">
                        <a:avLst/>
                      </a:prstGeom>
                      <ask:type>
                        <ask:lineSketchScribble/>
                      </ask:type>
                    </ask:lineSketchStyleProps>
                  </a:ext>
                </a:extLst>
              </a:ln>
            </p:spPr>
          </p:pic>
          <p:pic>
            <p:nvPicPr>
              <p:cNvPr id="10" name="Picture 9">
                <a:extLst>
                  <a:ext uri="{FF2B5EF4-FFF2-40B4-BE49-F238E27FC236}">
                    <a16:creationId xmlns:a16="http://schemas.microsoft.com/office/drawing/2014/main" id="{5352A805-D321-DD26-68B6-C0FBEFCB485B}"/>
                  </a:ext>
                </a:extLst>
              </p:cNvPr>
              <p:cNvPicPr>
                <a:picLocks noChangeAspect="1"/>
              </p:cNvPicPr>
              <p:nvPr/>
            </p:nvPicPr>
            <p:blipFill>
              <a:blip r:embed="rId4"/>
              <a:srcRect t="11425" r="52534" b="24998"/>
              <a:stretch/>
            </p:blipFill>
            <p:spPr>
              <a:xfrm>
                <a:off x="8932406" y="1487155"/>
                <a:ext cx="917789" cy="835689"/>
              </a:xfrm>
              <a:prstGeom prst="rect">
                <a:avLst/>
              </a:prstGeom>
            </p:spPr>
          </p:pic>
        </p:grpSp>
        <p:pic>
          <p:nvPicPr>
            <p:cNvPr id="8" name="Picture 7">
              <a:extLst>
                <a:ext uri="{FF2B5EF4-FFF2-40B4-BE49-F238E27FC236}">
                  <a16:creationId xmlns:a16="http://schemas.microsoft.com/office/drawing/2014/main" id="{9F0371A6-AD9A-7BFB-E435-E48A61E6D1ED}"/>
                </a:ext>
              </a:extLst>
            </p:cNvPr>
            <p:cNvPicPr>
              <a:picLocks noChangeAspect="1"/>
            </p:cNvPicPr>
            <p:nvPr/>
          </p:nvPicPr>
          <p:blipFill>
            <a:blip r:embed="rId5"/>
            <a:stretch>
              <a:fillRect/>
            </a:stretch>
          </p:blipFill>
          <p:spPr>
            <a:xfrm>
              <a:off x="9785062" y="1468598"/>
              <a:ext cx="199924" cy="299145"/>
            </a:xfrm>
            <a:prstGeom prst="rect">
              <a:avLst/>
            </a:prstGeom>
          </p:spPr>
        </p:pic>
      </p:grpSp>
    </p:spTree>
    <p:extLst>
      <p:ext uri="{BB962C8B-B14F-4D97-AF65-F5344CB8AC3E}">
        <p14:creationId xmlns:p14="http://schemas.microsoft.com/office/powerpoint/2010/main" val="2774331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26F9B-94DC-EDA9-49F2-9BB0450FF248}"/>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AA24197B-E9FB-E145-32F0-F251A276BF79}"/>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Je vous </a:t>
            </a:r>
            <a:r>
              <a:rPr lang="fr-FR" sz="1600" b="1" noProof="0" dirty="0">
                <a:solidFill>
                  <a:schemeClr val="bg1">
                    <a:lumMod val="65000"/>
                  </a:schemeClr>
                </a:solidFill>
              </a:rPr>
              <a:t>présente les symboles de quelques atomes qu’on va utiliser pour réaliser notre tâche .</a:t>
            </a:r>
          </a:p>
        </p:txBody>
      </p:sp>
      <p:sp>
        <p:nvSpPr>
          <p:cNvPr id="8" name="Oval 7">
            <a:extLst>
              <a:ext uri="{FF2B5EF4-FFF2-40B4-BE49-F238E27FC236}">
                <a16:creationId xmlns:a16="http://schemas.microsoft.com/office/drawing/2014/main" id="{347DC04E-5318-FF30-C3DB-52B9B61292A4}"/>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ACD86358-2146-D0FC-678C-B7F4664621A3}"/>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446DA4D1-A630-C5C0-52E7-AA6E39B94124}"/>
              </a:ext>
            </a:extLst>
          </p:cNvPr>
          <p:cNvSpPr txBox="1"/>
          <p:nvPr/>
        </p:nvSpPr>
        <p:spPr>
          <a:xfrm>
            <a:off x="190500" y="673100"/>
            <a:ext cx="1178814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peut préciser que, </a:t>
            </a:r>
            <a:r>
              <a:rPr lang="fr-FR" sz="1400" b="1" i="1" noProof="0" dirty="0">
                <a:solidFill>
                  <a:schemeClr val="bg1">
                    <a:lumMod val="65000"/>
                  </a:schemeClr>
                </a:solidFill>
              </a:rPr>
              <a:t>en général</a:t>
            </a:r>
            <a:r>
              <a:rPr lang="fr-FR" sz="1400" i="1" noProof="0" dirty="0">
                <a:solidFill>
                  <a:schemeClr val="bg1">
                    <a:lumMod val="65000"/>
                  </a:schemeClr>
                </a:solidFill>
              </a:rPr>
              <a:t>, le symbole d’un atome provient de la première lettre du nom latin correspondant. </a:t>
            </a:r>
          </a:p>
        </p:txBody>
      </p:sp>
      <p:sp>
        <p:nvSpPr>
          <p:cNvPr id="3" name="ZoneTexte 2">
            <a:extLst>
              <a:ext uri="{FF2B5EF4-FFF2-40B4-BE49-F238E27FC236}">
                <a16:creationId xmlns:a16="http://schemas.microsoft.com/office/drawing/2014/main" id="{5BB997B0-57EB-2A06-2E4C-34A685E37D68}"/>
              </a:ext>
            </a:extLst>
          </p:cNvPr>
          <p:cNvSpPr txBox="1"/>
          <p:nvPr/>
        </p:nvSpPr>
        <p:spPr>
          <a:xfrm>
            <a:off x="765809" y="1513362"/>
            <a:ext cx="10271760" cy="461665"/>
          </a:xfrm>
          <a:prstGeom prst="rect">
            <a:avLst/>
          </a:prstGeom>
          <a:noFill/>
        </p:spPr>
        <p:txBody>
          <a:bodyPr wrap="square" rtlCol="0">
            <a:spAutoFit/>
          </a:bodyPr>
          <a:lstStyle/>
          <a:p>
            <a:r>
              <a:rPr lang="fr-FR" sz="2400" noProof="0" dirty="0">
                <a:solidFill>
                  <a:srgbClr val="F5821F"/>
                </a:solidFill>
              </a:rPr>
              <a:t> </a:t>
            </a:r>
            <a:r>
              <a:rPr lang="fr-FR" sz="2400" noProof="0" dirty="0">
                <a:solidFill>
                  <a:srgbClr val="231F20"/>
                </a:solidFill>
              </a:rPr>
              <a:t>Á chaque atome correspond un symbole.</a:t>
            </a:r>
          </a:p>
        </p:txBody>
      </p:sp>
      <p:pic>
        <p:nvPicPr>
          <p:cNvPr id="452" name="Image 451">
            <a:extLst>
              <a:ext uri="{FF2B5EF4-FFF2-40B4-BE49-F238E27FC236}">
                <a16:creationId xmlns:a16="http://schemas.microsoft.com/office/drawing/2014/main" id="{1834437E-C906-C097-9D56-3DC8CEA33124}"/>
              </a:ext>
            </a:extLst>
          </p:cNvPr>
          <p:cNvPicPr>
            <a:picLocks noChangeAspect="1"/>
          </p:cNvPicPr>
          <p:nvPr/>
        </p:nvPicPr>
        <p:blipFill>
          <a:blip r:embed="rId3"/>
          <a:stretch>
            <a:fillRect/>
          </a:stretch>
        </p:blipFill>
        <p:spPr>
          <a:xfrm>
            <a:off x="765809" y="2931895"/>
            <a:ext cx="10100927" cy="1237770"/>
          </a:xfrm>
          <a:prstGeom prst="rect">
            <a:avLst/>
          </a:prstGeom>
        </p:spPr>
      </p:pic>
    </p:spTree>
    <p:extLst>
      <p:ext uri="{BB962C8B-B14F-4D97-AF65-F5344CB8AC3E}">
        <p14:creationId xmlns:p14="http://schemas.microsoft.com/office/powerpoint/2010/main" val="201211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3D46E-BFAF-8DEB-21C5-1132CE8707D1}"/>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297C965A-7917-7330-0C30-581714DFF40D}"/>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Je vais commencer par vous montrer comment écrire la formule chimique d’une molécule à partir de son modèle correspondant. </a:t>
            </a:r>
            <a:endParaRPr lang="fr-FR" sz="1600" b="1" noProof="0" dirty="0">
              <a:solidFill>
                <a:schemeClr val="bg1">
                  <a:lumMod val="65000"/>
                </a:schemeClr>
              </a:solidFill>
            </a:endParaRPr>
          </a:p>
        </p:txBody>
      </p:sp>
      <p:sp>
        <p:nvSpPr>
          <p:cNvPr id="8" name="Oval 7">
            <a:extLst>
              <a:ext uri="{FF2B5EF4-FFF2-40B4-BE49-F238E27FC236}">
                <a16:creationId xmlns:a16="http://schemas.microsoft.com/office/drawing/2014/main" id="{B89FE07D-C59A-A577-F077-292FC1034059}"/>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DB076D5C-A485-D71D-D074-B22EE1129FF9}"/>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878268E3-E93B-D280-C95C-4BAC1A4DB6B7}"/>
              </a:ext>
            </a:extLst>
          </p:cNvPr>
          <p:cNvSpPr txBox="1"/>
          <p:nvPr/>
        </p:nvSpPr>
        <p:spPr>
          <a:xfrm>
            <a:off x="271453" y="772448"/>
            <a:ext cx="11532108" cy="304800"/>
          </a:xfrm>
          <a:prstGeom prst="rect">
            <a:avLst/>
          </a:prstGeom>
          <a:noFill/>
        </p:spPr>
        <p:txBody>
          <a:bodyPr wrap="square" rtlCol="0" anchor="ctr">
            <a:noAutofit/>
          </a:bodyPr>
          <a:lstStyle/>
          <a:p>
            <a:r>
              <a:rPr lang="fr-FR" sz="1400" i="1" dirty="0">
                <a:solidFill>
                  <a:schemeClr val="bg1">
                    <a:lumMod val="65000"/>
                  </a:schemeClr>
                </a:solidFill>
              </a:rPr>
              <a:t>L’enseignant explique la consigne et demande aux certains élèves de lire à haute voix.</a:t>
            </a:r>
          </a:p>
        </p:txBody>
      </p:sp>
      <p:pic>
        <p:nvPicPr>
          <p:cNvPr id="3" name="Image 2">
            <a:extLst>
              <a:ext uri="{FF2B5EF4-FFF2-40B4-BE49-F238E27FC236}">
                <a16:creationId xmlns:a16="http://schemas.microsoft.com/office/drawing/2014/main" id="{43225069-7E2F-EA2D-AFA7-80C0196A5A31}"/>
              </a:ext>
            </a:extLst>
          </p:cNvPr>
          <p:cNvPicPr>
            <a:picLocks noChangeAspect="1"/>
          </p:cNvPicPr>
          <p:nvPr/>
        </p:nvPicPr>
        <p:blipFill>
          <a:blip r:embed="rId3"/>
          <a:stretch>
            <a:fillRect/>
          </a:stretch>
        </p:blipFill>
        <p:spPr>
          <a:xfrm>
            <a:off x="975998" y="2461550"/>
            <a:ext cx="10240004" cy="967450"/>
          </a:xfrm>
          <a:prstGeom prst="rect">
            <a:avLst/>
          </a:prstGeom>
        </p:spPr>
      </p:pic>
      <p:sp>
        <p:nvSpPr>
          <p:cNvPr id="6" name="Rectangle 5">
            <a:extLst>
              <a:ext uri="{FF2B5EF4-FFF2-40B4-BE49-F238E27FC236}">
                <a16:creationId xmlns:a16="http://schemas.microsoft.com/office/drawing/2014/main" id="{B61C070E-DD37-1193-7F6A-95F0CF6C1810}"/>
              </a:ext>
            </a:extLst>
          </p:cNvPr>
          <p:cNvSpPr/>
          <p:nvPr/>
        </p:nvSpPr>
        <p:spPr>
          <a:xfrm>
            <a:off x="1061522" y="3954263"/>
            <a:ext cx="10154480" cy="17180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J’ai un modèle, constitué de trois boules liées entre elles, une de couleur noire et deux de couleur rouge. On me demande de déterminer le nom de cette molécule. Pour cela, je dois utiliser les symboles des atomes qui constituent cette molécule.</a:t>
            </a:r>
            <a:endParaRPr lang="fr-FR" sz="2000" b="1" i="1" u="sng" dirty="0">
              <a:solidFill>
                <a:schemeClr val="tx1"/>
              </a:solidFill>
            </a:endParaRPr>
          </a:p>
        </p:txBody>
      </p:sp>
      <p:sp>
        <p:nvSpPr>
          <p:cNvPr id="7" name="Rectangle à coins arrondis 5">
            <a:extLst>
              <a:ext uri="{FF2B5EF4-FFF2-40B4-BE49-F238E27FC236}">
                <a16:creationId xmlns:a16="http://schemas.microsoft.com/office/drawing/2014/main" id="{8BD82276-D2C7-5CBC-3656-953749D93139}"/>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 partie 1</a:t>
            </a:r>
          </a:p>
        </p:txBody>
      </p:sp>
    </p:spTree>
    <p:extLst>
      <p:ext uri="{BB962C8B-B14F-4D97-AF65-F5344CB8AC3E}">
        <p14:creationId xmlns:p14="http://schemas.microsoft.com/office/powerpoint/2010/main" val="442804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2F01B-0B7C-D54C-9A45-64D1D809BF4F}"/>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2D442951-1270-3A95-18BA-D52723E94896}"/>
              </a:ext>
            </a:extLst>
          </p:cNvPr>
          <p:cNvSpPr txBox="1"/>
          <p:nvPr/>
        </p:nvSpPr>
        <p:spPr>
          <a:xfrm>
            <a:off x="765809" y="149126"/>
            <a:ext cx="10543399" cy="525244"/>
          </a:xfrm>
          <a:prstGeom prst="rect">
            <a:avLst/>
          </a:prstGeom>
          <a:noFill/>
        </p:spPr>
        <p:txBody>
          <a:bodyPr wrap="square" rtlCol="0" anchor="ctr">
            <a:noAutofit/>
          </a:bodyPr>
          <a:lstStyle/>
          <a:p>
            <a:r>
              <a:rPr lang="fr-FR" sz="1600" b="1" noProof="0" dirty="0">
                <a:solidFill>
                  <a:schemeClr val="bg1">
                    <a:lumMod val="65000"/>
                  </a:schemeClr>
                </a:solidFill>
              </a:rPr>
              <a:t>Première étape: je me demande: « Quel est le symbole de chaque atome constituant cette molécule? ». J‘observe qu’il y a deux couleurs différentes. </a:t>
            </a:r>
          </a:p>
        </p:txBody>
      </p:sp>
      <p:sp>
        <p:nvSpPr>
          <p:cNvPr id="8" name="Oval 7">
            <a:extLst>
              <a:ext uri="{FF2B5EF4-FFF2-40B4-BE49-F238E27FC236}">
                <a16:creationId xmlns:a16="http://schemas.microsoft.com/office/drawing/2014/main" id="{750E767A-3F4E-88D8-2EC4-6CA191DA6553}"/>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sp>
        <p:nvSpPr>
          <p:cNvPr id="2" name="D_A_02">
            <a:extLst>
              <a:ext uri="{FF2B5EF4-FFF2-40B4-BE49-F238E27FC236}">
                <a16:creationId xmlns:a16="http://schemas.microsoft.com/office/drawing/2014/main" id="{1687309D-5178-1BA2-667E-3C5453AF73D2}"/>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suivre.</a:t>
            </a:r>
          </a:p>
        </p:txBody>
      </p:sp>
      <p:pic>
        <p:nvPicPr>
          <p:cNvPr id="5" name="Image 4">
            <a:extLst>
              <a:ext uri="{FF2B5EF4-FFF2-40B4-BE49-F238E27FC236}">
                <a16:creationId xmlns:a16="http://schemas.microsoft.com/office/drawing/2014/main" id="{9D108FF9-1B98-396A-4D4E-577EC80CCA65}"/>
              </a:ext>
            </a:extLst>
          </p:cNvPr>
          <p:cNvPicPr>
            <a:picLocks noChangeAspect="1"/>
          </p:cNvPicPr>
          <p:nvPr/>
        </p:nvPicPr>
        <p:blipFill>
          <a:blip r:embed="rId2"/>
          <a:stretch>
            <a:fillRect/>
          </a:stretch>
        </p:blipFill>
        <p:spPr>
          <a:xfrm>
            <a:off x="742441" y="1594732"/>
            <a:ext cx="11035741" cy="933134"/>
          </a:xfrm>
          <a:prstGeom prst="rect">
            <a:avLst/>
          </a:prstGeom>
        </p:spPr>
      </p:pic>
      <p:sp>
        <p:nvSpPr>
          <p:cNvPr id="15" name="ZoneTexte 14">
            <a:extLst>
              <a:ext uri="{FF2B5EF4-FFF2-40B4-BE49-F238E27FC236}">
                <a16:creationId xmlns:a16="http://schemas.microsoft.com/office/drawing/2014/main" id="{260BF52C-C809-D535-2965-DBB786F0A371}"/>
              </a:ext>
            </a:extLst>
          </p:cNvPr>
          <p:cNvSpPr txBox="1"/>
          <p:nvPr/>
        </p:nvSpPr>
        <p:spPr>
          <a:xfrm>
            <a:off x="5528792" y="3790631"/>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17" name="Flèche : droite 16">
            <a:extLst>
              <a:ext uri="{FF2B5EF4-FFF2-40B4-BE49-F238E27FC236}">
                <a16:creationId xmlns:a16="http://schemas.microsoft.com/office/drawing/2014/main" id="{9131BD0C-C12D-A9EF-EC87-2EC6C9F9D553}"/>
              </a:ext>
            </a:extLst>
          </p:cNvPr>
          <p:cNvSpPr/>
          <p:nvPr/>
        </p:nvSpPr>
        <p:spPr>
          <a:xfrm flipV="1">
            <a:off x="2693952" y="3961233"/>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6036426E-9781-A163-3F30-87B315E9BF47}"/>
              </a:ext>
            </a:extLst>
          </p:cNvPr>
          <p:cNvSpPr txBox="1"/>
          <p:nvPr/>
        </p:nvSpPr>
        <p:spPr>
          <a:xfrm>
            <a:off x="5528792" y="4784348"/>
            <a:ext cx="2926283" cy="461665"/>
          </a:xfrm>
          <a:prstGeom prst="rect">
            <a:avLst/>
          </a:prstGeom>
          <a:noFill/>
        </p:spPr>
        <p:txBody>
          <a:bodyPr wrap="square" rtlCol="0">
            <a:spAutoFit/>
          </a:bodyPr>
          <a:lstStyle/>
          <a:p>
            <a:r>
              <a:rPr lang="fr-FR" sz="2400" dirty="0"/>
              <a:t>………………………………</a:t>
            </a:r>
            <a:endParaRPr lang="fr-FR" sz="2400" b="1" dirty="0">
              <a:solidFill>
                <a:srgbClr val="0040C0"/>
              </a:solidFill>
            </a:endParaRPr>
          </a:p>
        </p:txBody>
      </p:sp>
      <p:pic>
        <p:nvPicPr>
          <p:cNvPr id="3" name="Image 9">
            <a:extLst>
              <a:ext uri="{FF2B5EF4-FFF2-40B4-BE49-F238E27FC236}">
                <a16:creationId xmlns:a16="http://schemas.microsoft.com/office/drawing/2014/main" id="{D80E44A9-0AB3-1DA9-A4EF-FD83D157FBEA}"/>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Freeform 443">
            <a:extLst>
              <a:ext uri="{FF2B5EF4-FFF2-40B4-BE49-F238E27FC236}">
                <a16:creationId xmlns:a16="http://schemas.microsoft.com/office/drawing/2014/main" id="{8B7A2A90-1E70-3697-378F-7D2C6727719D}"/>
              </a:ext>
            </a:extLst>
          </p:cNvPr>
          <p:cNvSpPr/>
          <p:nvPr/>
        </p:nvSpPr>
        <p:spPr>
          <a:xfrm>
            <a:off x="765809" y="2978387"/>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ZoneTexte 6">
            <a:extLst>
              <a:ext uri="{FF2B5EF4-FFF2-40B4-BE49-F238E27FC236}">
                <a16:creationId xmlns:a16="http://schemas.microsoft.com/office/drawing/2014/main" id="{A4773B84-5310-CE47-A891-75EDAFF740D1}"/>
              </a:ext>
            </a:extLst>
          </p:cNvPr>
          <p:cNvSpPr txBox="1"/>
          <p:nvPr/>
        </p:nvSpPr>
        <p:spPr>
          <a:xfrm>
            <a:off x="742441" y="2996910"/>
            <a:ext cx="10271760" cy="461665"/>
          </a:xfrm>
          <a:prstGeom prst="rect">
            <a:avLst/>
          </a:prstGeom>
          <a:noFill/>
        </p:spPr>
        <p:txBody>
          <a:bodyPr wrap="square" rtlCol="0">
            <a:spAutoFit/>
          </a:bodyPr>
          <a:lstStyle/>
          <a:p>
            <a:r>
              <a:rPr lang="fr-FR" sz="2400" b="1" noProof="0" dirty="0">
                <a:solidFill>
                  <a:srgbClr val="FFC000"/>
                </a:solidFill>
              </a:rPr>
              <a:t>1. </a:t>
            </a:r>
            <a:r>
              <a:rPr lang="fr-FR" sz="2400" b="1" noProof="0" dirty="0"/>
              <a:t>Préciser le symbole de chaque atome constituant la molécule</a:t>
            </a:r>
          </a:p>
        </p:txBody>
      </p:sp>
      <p:sp>
        <p:nvSpPr>
          <p:cNvPr id="10" name="Freeform 6527">
            <a:extLst>
              <a:ext uri="{FF2B5EF4-FFF2-40B4-BE49-F238E27FC236}">
                <a16:creationId xmlns:a16="http://schemas.microsoft.com/office/drawing/2014/main" id="{EE0BEC02-87BC-F3E2-F87E-61FA5D0FF567}"/>
              </a:ext>
            </a:extLst>
          </p:cNvPr>
          <p:cNvSpPr/>
          <p:nvPr/>
        </p:nvSpPr>
        <p:spPr>
          <a:xfrm>
            <a:off x="2086050" y="3816367"/>
            <a:ext cx="391770" cy="436856"/>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1" name="Flèche : droite 10">
            <a:extLst>
              <a:ext uri="{FF2B5EF4-FFF2-40B4-BE49-F238E27FC236}">
                <a16:creationId xmlns:a16="http://schemas.microsoft.com/office/drawing/2014/main" id="{15B7E103-715B-F92C-A483-F6BDF54B6BBC}"/>
              </a:ext>
            </a:extLst>
          </p:cNvPr>
          <p:cNvSpPr/>
          <p:nvPr/>
        </p:nvSpPr>
        <p:spPr>
          <a:xfrm flipV="1">
            <a:off x="2693951" y="4924837"/>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39150BCD-FDCB-37EF-CAC8-1801D5DF89A8}"/>
              </a:ext>
            </a:extLst>
          </p:cNvPr>
          <p:cNvSpPr/>
          <p:nvPr/>
        </p:nvSpPr>
        <p:spPr>
          <a:xfrm>
            <a:off x="2086050" y="4718814"/>
            <a:ext cx="391770" cy="43685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Tree>
    <p:extLst>
      <p:ext uri="{BB962C8B-B14F-4D97-AF65-F5344CB8AC3E}">
        <p14:creationId xmlns:p14="http://schemas.microsoft.com/office/powerpoint/2010/main" val="349027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B7C5D-B1A6-C8B2-7457-41ABEABDD94A}"/>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FA97574B-6548-AC95-3100-727227E23BC3}"/>
              </a:ext>
            </a:extLst>
          </p:cNvPr>
          <p:cNvSpPr txBox="1"/>
          <p:nvPr/>
        </p:nvSpPr>
        <p:spPr>
          <a:xfrm>
            <a:off x="765809" y="149126"/>
            <a:ext cx="10543399" cy="525244"/>
          </a:xfrm>
          <a:prstGeom prst="rect">
            <a:avLst/>
          </a:prstGeom>
          <a:noFill/>
        </p:spPr>
        <p:txBody>
          <a:bodyPr wrap="square" rtlCol="0" anchor="ctr">
            <a:noAutofit/>
          </a:bodyPr>
          <a:lstStyle/>
          <a:p>
            <a:r>
              <a:rPr lang="fr-FR" sz="1600" b="1" noProof="0" dirty="0">
                <a:solidFill>
                  <a:schemeClr val="bg1">
                    <a:lumMod val="65000"/>
                  </a:schemeClr>
                </a:solidFill>
              </a:rPr>
              <a:t>Première étape: je me demande: « Quel est le symbole de chaque atome constituant cette molécule? </a:t>
            </a:r>
          </a:p>
        </p:txBody>
      </p:sp>
      <p:sp>
        <p:nvSpPr>
          <p:cNvPr id="8" name="Oval 7">
            <a:extLst>
              <a:ext uri="{FF2B5EF4-FFF2-40B4-BE49-F238E27FC236}">
                <a16:creationId xmlns:a16="http://schemas.microsoft.com/office/drawing/2014/main" id="{F4BD0F46-27D2-3BAE-233A-507BFEB17E25}"/>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sp>
        <p:nvSpPr>
          <p:cNvPr id="2" name="D_A_02">
            <a:extLst>
              <a:ext uri="{FF2B5EF4-FFF2-40B4-BE49-F238E27FC236}">
                <a16:creationId xmlns:a16="http://schemas.microsoft.com/office/drawing/2014/main" id="{35E4445C-85D4-9ABB-78CD-441EF61FC8A8}"/>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suivre.</a:t>
            </a:r>
          </a:p>
        </p:txBody>
      </p:sp>
      <p:pic>
        <p:nvPicPr>
          <p:cNvPr id="5" name="Image 4">
            <a:extLst>
              <a:ext uri="{FF2B5EF4-FFF2-40B4-BE49-F238E27FC236}">
                <a16:creationId xmlns:a16="http://schemas.microsoft.com/office/drawing/2014/main" id="{3901AAD0-4EA9-5548-5437-E772A4D109C9}"/>
              </a:ext>
            </a:extLst>
          </p:cNvPr>
          <p:cNvPicPr>
            <a:picLocks noChangeAspect="1"/>
          </p:cNvPicPr>
          <p:nvPr/>
        </p:nvPicPr>
        <p:blipFill>
          <a:blip r:embed="rId2"/>
          <a:stretch>
            <a:fillRect/>
          </a:stretch>
        </p:blipFill>
        <p:spPr>
          <a:xfrm>
            <a:off x="742441" y="1594732"/>
            <a:ext cx="11035741" cy="933134"/>
          </a:xfrm>
          <a:prstGeom prst="rect">
            <a:avLst/>
          </a:prstGeom>
        </p:spPr>
      </p:pic>
      <p:sp>
        <p:nvSpPr>
          <p:cNvPr id="15" name="ZoneTexte 14">
            <a:extLst>
              <a:ext uri="{FF2B5EF4-FFF2-40B4-BE49-F238E27FC236}">
                <a16:creationId xmlns:a16="http://schemas.microsoft.com/office/drawing/2014/main" id="{BEDA620E-C5AC-63FB-CA41-3C7A587B849D}"/>
              </a:ext>
            </a:extLst>
          </p:cNvPr>
          <p:cNvSpPr txBox="1"/>
          <p:nvPr/>
        </p:nvSpPr>
        <p:spPr>
          <a:xfrm>
            <a:off x="5528792" y="3648391"/>
            <a:ext cx="3237737" cy="461665"/>
          </a:xfrm>
          <a:prstGeom prst="rect">
            <a:avLst/>
          </a:prstGeom>
          <a:noFill/>
        </p:spPr>
        <p:txBody>
          <a:bodyPr wrap="square" rtlCol="0">
            <a:spAutoFit/>
          </a:bodyPr>
          <a:lstStyle/>
          <a:p>
            <a:r>
              <a:rPr lang="fr-FR" sz="2400" b="1" dirty="0">
                <a:solidFill>
                  <a:srgbClr val="5FADE4"/>
                </a:solidFill>
              </a:rPr>
              <a:t>Atome d’oxygène </a:t>
            </a:r>
          </a:p>
        </p:txBody>
      </p:sp>
      <p:sp>
        <p:nvSpPr>
          <p:cNvPr id="17" name="Flèche : droite 16">
            <a:extLst>
              <a:ext uri="{FF2B5EF4-FFF2-40B4-BE49-F238E27FC236}">
                <a16:creationId xmlns:a16="http://schemas.microsoft.com/office/drawing/2014/main" id="{C98AD7E2-661B-643E-2977-94B945CD7F96}"/>
              </a:ext>
            </a:extLst>
          </p:cNvPr>
          <p:cNvSpPr/>
          <p:nvPr/>
        </p:nvSpPr>
        <p:spPr>
          <a:xfrm flipV="1">
            <a:off x="2693952" y="3961233"/>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936825E0-6BB5-6E0D-7BCA-D665F813F99D}"/>
              </a:ext>
            </a:extLst>
          </p:cNvPr>
          <p:cNvSpPr txBox="1"/>
          <p:nvPr/>
        </p:nvSpPr>
        <p:spPr>
          <a:xfrm>
            <a:off x="5526023" y="4692433"/>
            <a:ext cx="2926283" cy="461665"/>
          </a:xfrm>
          <a:prstGeom prst="rect">
            <a:avLst/>
          </a:prstGeom>
          <a:noFill/>
        </p:spPr>
        <p:txBody>
          <a:bodyPr wrap="square" rtlCol="0">
            <a:spAutoFit/>
          </a:bodyPr>
          <a:lstStyle/>
          <a:p>
            <a:r>
              <a:rPr lang="fr-FR" sz="2400" b="1" dirty="0">
                <a:solidFill>
                  <a:srgbClr val="5FADE4"/>
                </a:solidFill>
              </a:rPr>
              <a:t>Atome de carbone</a:t>
            </a:r>
          </a:p>
        </p:txBody>
      </p:sp>
      <p:pic>
        <p:nvPicPr>
          <p:cNvPr id="3" name="Image 9">
            <a:extLst>
              <a:ext uri="{FF2B5EF4-FFF2-40B4-BE49-F238E27FC236}">
                <a16:creationId xmlns:a16="http://schemas.microsoft.com/office/drawing/2014/main" id="{30A4E568-3EEE-FF03-9A72-9A7759E68061}"/>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Freeform 443">
            <a:extLst>
              <a:ext uri="{FF2B5EF4-FFF2-40B4-BE49-F238E27FC236}">
                <a16:creationId xmlns:a16="http://schemas.microsoft.com/office/drawing/2014/main" id="{DB08F079-A4D1-4E41-C493-A9FB9996C199}"/>
              </a:ext>
            </a:extLst>
          </p:cNvPr>
          <p:cNvSpPr/>
          <p:nvPr/>
        </p:nvSpPr>
        <p:spPr>
          <a:xfrm>
            <a:off x="765809" y="2978387"/>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ZoneTexte 6">
            <a:extLst>
              <a:ext uri="{FF2B5EF4-FFF2-40B4-BE49-F238E27FC236}">
                <a16:creationId xmlns:a16="http://schemas.microsoft.com/office/drawing/2014/main" id="{A98B7328-0799-2474-78C1-CD5A8557F222}"/>
              </a:ext>
            </a:extLst>
          </p:cNvPr>
          <p:cNvSpPr txBox="1"/>
          <p:nvPr/>
        </p:nvSpPr>
        <p:spPr>
          <a:xfrm>
            <a:off x="742441" y="2996910"/>
            <a:ext cx="10271760" cy="461665"/>
          </a:xfrm>
          <a:prstGeom prst="rect">
            <a:avLst/>
          </a:prstGeom>
          <a:noFill/>
        </p:spPr>
        <p:txBody>
          <a:bodyPr wrap="square" rtlCol="0">
            <a:spAutoFit/>
          </a:bodyPr>
          <a:lstStyle/>
          <a:p>
            <a:r>
              <a:rPr lang="fr-FR" sz="2400" b="1" noProof="0" dirty="0">
                <a:solidFill>
                  <a:srgbClr val="FFC000"/>
                </a:solidFill>
              </a:rPr>
              <a:t>1. </a:t>
            </a:r>
            <a:r>
              <a:rPr lang="fr-FR" sz="2400" b="1" noProof="0" dirty="0"/>
              <a:t>Préciser le symbole de chaque atome constituant la molécule</a:t>
            </a:r>
          </a:p>
        </p:txBody>
      </p:sp>
      <p:sp>
        <p:nvSpPr>
          <p:cNvPr id="10" name="Freeform 6527">
            <a:extLst>
              <a:ext uri="{FF2B5EF4-FFF2-40B4-BE49-F238E27FC236}">
                <a16:creationId xmlns:a16="http://schemas.microsoft.com/office/drawing/2014/main" id="{A9897D8A-C700-D649-5A62-AB5E07306898}"/>
              </a:ext>
            </a:extLst>
          </p:cNvPr>
          <p:cNvSpPr/>
          <p:nvPr/>
        </p:nvSpPr>
        <p:spPr>
          <a:xfrm>
            <a:off x="2086050" y="3816367"/>
            <a:ext cx="391770" cy="436856"/>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1" name="Flèche : droite 10">
            <a:extLst>
              <a:ext uri="{FF2B5EF4-FFF2-40B4-BE49-F238E27FC236}">
                <a16:creationId xmlns:a16="http://schemas.microsoft.com/office/drawing/2014/main" id="{61560AAD-E965-7475-C164-1F59001D16F2}"/>
              </a:ext>
            </a:extLst>
          </p:cNvPr>
          <p:cNvSpPr/>
          <p:nvPr/>
        </p:nvSpPr>
        <p:spPr>
          <a:xfrm flipV="1">
            <a:off x="2693951" y="4924837"/>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83E13A32-E43E-5AE3-1222-FBA0B8DA2CBE}"/>
              </a:ext>
            </a:extLst>
          </p:cNvPr>
          <p:cNvSpPr/>
          <p:nvPr/>
        </p:nvSpPr>
        <p:spPr>
          <a:xfrm>
            <a:off x="2086050" y="4718814"/>
            <a:ext cx="391770" cy="43685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6" name="ZoneTexte 5">
            <a:extLst>
              <a:ext uri="{FF2B5EF4-FFF2-40B4-BE49-F238E27FC236}">
                <a16:creationId xmlns:a16="http://schemas.microsoft.com/office/drawing/2014/main" id="{762D3E94-FC26-E8FF-3B04-00B3D44F255C}"/>
              </a:ext>
            </a:extLst>
          </p:cNvPr>
          <p:cNvSpPr txBox="1"/>
          <p:nvPr/>
        </p:nvSpPr>
        <p:spPr>
          <a:xfrm>
            <a:off x="5526022" y="3729671"/>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3" name="ZoneTexte 12">
            <a:extLst>
              <a:ext uri="{FF2B5EF4-FFF2-40B4-BE49-F238E27FC236}">
                <a16:creationId xmlns:a16="http://schemas.microsoft.com/office/drawing/2014/main" id="{93C1ED36-E54D-8946-8E47-C77014B7DB7D}"/>
              </a:ext>
            </a:extLst>
          </p:cNvPr>
          <p:cNvSpPr txBox="1"/>
          <p:nvPr/>
        </p:nvSpPr>
        <p:spPr>
          <a:xfrm>
            <a:off x="5526023" y="4745995"/>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Tree>
    <p:extLst>
      <p:ext uri="{BB962C8B-B14F-4D97-AF65-F5344CB8AC3E}">
        <p14:creationId xmlns:p14="http://schemas.microsoft.com/office/powerpoint/2010/main" val="369377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06926-CC34-4A3D-5980-0A985441602A}"/>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75417D49-1759-22AE-05F9-6CB5EEA8FCD2}"/>
              </a:ext>
            </a:extLst>
          </p:cNvPr>
          <p:cNvSpPr txBox="1"/>
          <p:nvPr/>
        </p:nvSpPr>
        <p:spPr>
          <a:xfrm>
            <a:off x="825500" y="230674"/>
            <a:ext cx="10543399" cy="525244"/>
          </a:xfrm>
          <a:prstGeom prst="rect">
            <a:avLst/>
          </a:prstGeom>
          <a:noFill/>
        </p:spPr>
        <p:txBody>
          <a:bodyPr wrap="square" rtlCol="0" anchor="ctr">
            <a:noAutofit/>
          </a:bodyPr>
          <a:lstStyle/>
          <a:p>
            <a:r>
              <a:rPr lang="fr-FR" sz="1600" b="1" dirty="0">
                <a:solidFill>
                  <a:schemeClr val="bg1">
                    <a:lumMod val="65000"/>
                  </a:schemeClr>
                </a:solidFill>
              </a:rPr>
              <a:t>Deuxième </a:t>
            </a:r>
            <a:r>
              <a:rPr lang="fr-FR" sz="1600" b="1" noProof="0" dirty="0">
                <a:solidFill>
                  <a:schemeClr val="bg1">
                    <a:lumMod val="65000"/>
                  </a:schemeClr>
                </a:solidFill>
              </a:rPr>
              <a:t>étape: je me demande: « Quel est le </a:t>
            </a:r>
            <a:r>
              <a:rPr lang="fr-FR" sz="1600" b="1" dirty="0">
                <a:solidFill>
                  <a:schemeClr val="bg1">
                    <a:lumMod val="65000"/>
                  </a:schemeClr>
                </a:solidFill>
              </a:rPr>
              <a:t>nombre</a:t>
            </a:r>
            <a:r>
              <a:rPr lang="fr-FR" sz="1600" b="1" noProof="0" dirty="0">
                <a:solidFill>
                  <a:schemeClr val="bg1">
                    <a:lumMod val="65000"/>
                  </a:schemeClr>
                </a:solidFill>
              </a:rPr>
              <a:t> de chaque type d’atome? ». Je compte le nombre de boules de mêmes couleurs. </a:t>
            </a:r>
          </a:p>
        </p:txBody>
      </p:sp>
      <p:sp>
        <p:nvSpPr>
          <p:cNvPr id="8" name="Oval 7">
            <a:extLst>
              <a:ext uri="{FF2B5EF4-FFF2-40B4-BE49-F238E27FC236}">
                <a16:creationId xmlns:a16="http://schemas.microsoft.com/office/drawing/2014/main" id="{89628B48-EC9E-3869-F3D5-005D7FCF7A75}"/>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sp>
        <p:nvSpPr>
          <p:cNvPr id="2" name="D_A_02">
            <a:extLst>
              <a:ext uri="{FF2B5EF4-FFF2-40B4-BE49-F238E27FC236}">
                <a16:creationId xmlns:a16="http://schemas.microsoft.com/office/drawing/2014/main" id="{74218E01-C1C7-5E36-70E6-FBEF7698088D}"/>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suivre.</a:t>
            </a:r>
          </a:p>
        </p:txBody>
      </p:sp>
      <p:pic>
        <p:nvPicPr>
          <p:cNvPr id="5" name="Image 4">
            <a:extLst>
              <a:ext uri="{FF2B5EF4-FFF2-40B4-BE49-F238E27FC236}">
                <a16:creationId xmlns:a16="http://schemas.microsoft.com/office/drawing/2014/main" id="{959C02AD-B320-076F-8056-FE03F4B5ACF6}"/>
              </a:ext>
            </a:extLst>
          </p:cNvPr>
          <p:cNvPicPr>
            <a:picLocks noChangeAspect="1"/>
          </p:cNvPicPr>
          <p:nvPr/>
        </p:nvPicPr>
        <p:blipFill>
          <a:blip r:embed="rId2"/>
          <a:stretch>
            <a:fillRect/>
          </a:stretch>
        </p:blipFill>
        <p:spPr>
          <a:xfrm>
            <a:off x="742441" y="1594732"/>
            <a:ext cx="11035741" cy="933134"/>
          </a:xfrm>
          <a:prstGeom prst="rect">
            <a:avLst/>
          </a:prstGeom>
        </p:spPr>
      </p:pic>
      <p:pic>
        <p:nvPicPr>
          <p:cNvPr id="3" name="Image 9">
            <a:extLst>
              <a:ext uri="{FF2B5EF4-FFF2-40B4-BE49-F238E27FC236}">
                <a16:creationId xmlns:a16="http://schemas.microsoft.com/office/drawing/2014/main" id="{586358EC-25C5-A9BB-DC94-C16AC17FDE76}"/>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Freeform 443">
            <a:extLst>
              <a:ext uri="{FF2B5EF4-FFF2-40B4-BE49-F238E27FC236}">
                <a16:creationId xmlns:a16="http://schemas.microsoft.com/office/drawing/2014/main" id="{EF609B1F-B490-E593-F024-E369A43AD24C}"/>
              </a:ext>
            </a:extLst>
          </p:cNvPr>
          <p:cNvSpPr/>
          <p:nvPr/>
        </p:nvSpPr>
        <p:spPr>
          <a:xfrm>
            <a:off x="765809" y="2978387"/>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ZoneTexte 6">
            <a:extLst>
              <a:ext uri="{FF2B5EF4-FFF2-40B4-BE49-F238E27FC236}">
                <a16:creationId xmlns:a16="http://schemas.microsoft.com/office/drawing/2014/main" id="{5B0F34A0-B0DE-B029-976F-9E0046F82C9D}"/>
              </a:ext>
            </a:extLst>
          </p:cNvPr>
          <p:cNvSpPr txBox="1"/>
          <p:nvPr/>
        </p:nvSpPr>
        <p:spPr>
          <a:xfrm>
            <a:off x="742441" y="2996910"/>
            <a:ext cx="10271760" cy="830997"/>
          </a:xfrm>
          <a:prstGeom prst="rect">
            <a:avLst/>
          </a:prstGeom>
          <a:noFill/>
        </p:spPr>
        <p:txBody>
          <a:bodyPr wrap="square" rtlCol="0">
            <a:spAutoFit/>
          </a:bodyPr>
          <a:lstStyle/>
          <a:p>
            <a:r>
              <a:rPr lang="fr-FR" sz="2400" b="1" noProof="0" dirty="0">
                <a:solidFill>
                  <a:srgbClr val="FFC000"/>
                </a:solidFill>
              </a:rPr>
              <a:t>2. </a:t>
            </a:r>
            <a:r>
              <a:rPr lang="fr-FR" sz="2400" b="1" noProof="0" dirty="0"/>
              <a:t>Déterminer le nombre d’atomes dans chaque molécule.</a:t>
            </a:r>
          </a:p>
          <a:p>
            <a:endParaRPr lang="fr-FR" sz="2400" b="1" noProof="0" dirty="0"/>
          </a:p>
        </p:txBody>
      </p:sp>
      <p:sp>
        <p:nvSpPr>
          <p:cNvPr id="6" name="ZoneTexte 5">
            <a:extLst>
              <a:ext uri="{FF2B5EF4-FFF2-40B4-BE49-F238E27FC236}">
                <a16:creationId xmlns:a16="http://schemas.microsoft.com/office/drawing/2014/main" id="{1DB158DD-C2F1-AC55-0AB8-B6440F02E85C}"/>
              </a:ext>
            </a:extLst>
          </p:cNvPr>
          <p:cNvSpPr txBox="1"/>
          <p:nvPr/>
        </p:nvSpPr>
        <p:spPr>
          <a:xfrm>
            <a:off x="5190743" y="3767288"/>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3" name="ZoneTexte 12">
            <a:extLst>
              <a:ext uri="{FF2B5EF4-FFF2-40B4-BE49-F238E27FC236}">
                <a16:creationId xmlns:a16="http://schemas.microsoft.com/office/drawing/2014/main" id="{2D3DCC70-EA63-24EE-2144-74E87093C737}"/>
              </a:ext>
            </a:extLst>
          </p:cNvPr>
          <p:cNvSpPr txBox="1"/>
          <p:nvPr/>
        </p:nvSpPr>
        <p:spPr>
          <a:xfrm>
            <a:off x="5344161" y="5111300"/>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grpSp>
        <p:nvGrpSpPr>
          <p:cNvPr id="31" name="Groupe 30">
            <a:extLst>
              <a:ext uri="{FF2B5EF4-FFF2-40B4-BE49-F238E27FC236}">
                <a16:creationId xmlns:a16="http://schemas.microsoft.com/office/drawing/2014/main" id="{4B314A86-6DDF-664C-BFA6-86234D52FDE1}"/>
              </a:ext>
            </a:extLst>
          </p:cNvPr>
          <p:cNvGrpSpPr/>
          <p:nvPr/>
        </p:nvGrpSpPr>
        <p:grpSpPr>
          <a:xfrm>
            <a:off x="1686560" y="4035582"/>
            <a:ext cx="3352801" cy="1512066"/>
            <a:chOff x="1686560" y="4035582"/>
            <a:chExt cx="3352801" cy="1512066"/>
          </a:xfrm>
        </p:grpSpPr>
        <p:pic>
          <p:nvPicPr>
            <p:cNvPr id="14" name="Image 13">
              <a:extLst>
                <a:ext uri="{FF2B5EF4-FFF2-40B4-BE49-F238E27FC236}">
                  <a16:creationId xmlns:a16="http://schemas.microsoft.com/office/drawing/2014/main" id="{BEDBF92E-917C-D00D-AE65-74679702DB8B}"/>
                </a:ext>
              </a:extLst>
            </p:cNvPr>
            <p:cNvPicPr>
              <a:picLocks noChangeAspect="1"/>
            </p:cNvPicPr>
            <p:nvPr/>
          </p:nvPicPr>
          <p:blipFill>
            <a:blip r:embed="rId4"/>
            <a:stretch>
              <a:fillRect/>
            </a:stretch>
          </p:blipFill>
          <p:spPr>
            <a:xfrm>
              <a:off x="1686560" y="4296951"/>
              <a:ext cx="1247949" cy="752580"/>
            </a:xfrm>
            <a:prstGeom prst="rect">
              <a:avLst/>
            </a:prstGeom>
          </p:spPr>
        </p:pic>
        <p:sp>
          <p:nvSpPr>
            <p:cNvPr id="23" name="Flèche : virage 22">
              <a:extLst>
                <a:ext uri="{FF2B5EF4-FFF2-40B4-BE49-F238E27FC236}">
                  <a16:creationId xmlns:a16="http://schemas.microsoft.com/office/drawing/2014/main" id="{3B4296E2-023E-4A5F-D028-B1E7DB9B0E27}"/>
                </a:ext>
              </a:extLst>
            </p:cNvPr>
            <p:cNvSpPr/>
            <p:nvPr/>
          </p:nvSpPr>
          <p:spPr>
            <a:xfrm>
              <a:off x="1940561" y="4035582"/>
              <a:ext cx="3098800" cy="261369"/>
            </a:xfrm>
            <a:prstGeom prst="bentArrow">
              <a:avLst>
                <a:gd name="adj1" fmla="val 25000"/>
                <a:gd name="adj2" fmla="val 23056"/>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Rectangle 24">
              <a:extLst>
                <a:ext uri="{FF2B5EF4-FFF2-40B4-BE49-F238E27FC236}">
                  <a16:creationId xmlns:a16="http://schemas.microsoft.com/office/drawing/2014/main" id="{5118212B-388D-BF00-7028-CD229546A53F}"/>
                </a:ext>
              </a:extLst>
            </p:cNvPr>
            <p:cNvSpPr/>
            <p:nvPr/>
          </p:nvSpPr>
          <p:spPr>
            <a:xfrm flipH="1">
              <a:off x="2600960" y="4065642"/>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 virage 28">
              <a:extLst>
                <a:ext uri="{FF2B5EF4-FFF2-40B4-BE49-F238E27FC236}">
                  <a16:creationId xmlns:a16="http://schemas.microsoft.com/office/drawing/2014/main" id="{3CE9DF75-3DEB-F73E-E97F-62B02650C3D0}"/>
                </a:ext>
              </a:extLst>
            </p:cNvPr>
            <p:cNvSpPr/>
            <p:nvPr/>
          </p:nvSpPr>
          <p:spPr>
            <a:xfrm flipV="1">
              <a:off x="2225040" y="5237264"/>
              <a:ext cx="2814321" cy="310384"/>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0" name="Rectangle 29">
              <a:extLst>
                <a:ext uri="{FF2B5EF4-FFF2-40B4-BE49-F238E27FC236}">
                  <a16:creationId xmlns:a16="http://schemas.microsoft.com/office/drawing/2014/main" id="{FDFFBE23-0260-08FD-76D5-5A30DAF5B628}"/>
                </a:ext>
              </a:extLst>
            </p:cNvPr>
            <p:cNvSpPr/>
            <p:nvPr/>
          </p:nvSpPr>
          <p:spPr>
            <a:xfrm flipH="1">
              <a:off x="2225040" y="4847962"/>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566935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8976F-5580-0A7E-A797-3F13239B6C00}"/>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65D526CA-6E1C-EEA8-937A-629B7E866C31}"/>
              </a:ext>
            </a:extLst>
          </p:cNvPr>
          <p:cNvSpPr txBox="1"/>
          <p:nvPr/>
        </p:nvSpPr>
        <p:spPr>
          <a:xfrm>
            <a:off x="825500" y="230674"/>
            <a:ext cx="10543399" cy="525244"/>
          </a:xfrm>
          <a:prstGeom prst="rect">
            <a:avLst/>
          </a:prstGeom>
          <a:noFill/>
        </p:spPr>
        <p:txBody>
          <a:bodyPr wrap="square" rtlCol="0" anchor="ctr">
            <a:noAutofit/>
          </a:bodyPr>
          <a:lstStyle/>
          <a:p>
            <a:r>
              <a:rPr lang="fr-FR" sz="1600" b="1" dirty="0">
                <a:solidFill>
                  <a:schemeClr val="bg1">
                    <a:lumMod val="65000"/>
                  </a:schemeClr>
                </a:solidFill>
              </a:rPr>
              <a:t>Cette molécule contient 1 seul atome de carbone et deux atomes  d’oxygène.</a:t>
            </a:r>
            <a:endParaRPr lang="fr-FR" sz="1600" b="1" noProof="0" dirty="0">
              <a:solidFill>
                <a:schemeClr val="bg1">
                  <a:lumMod val="65000"/>
                </a:schemeClr>
              </a:solidFill>
            </a:endParaRPr>
          </a:p>
        </p:txBody>
      </p:sp>
      <p:sp>
        <p:nvSpPr>
          <p:cNvPr id="8" name="Oval 7">
            <a:extLst>
              <a:ext uri="{FF2B5EF4-FFF2-40B4-BE49-F238E27FC236}">
                <a16:creationId xmlns:a16="http://schemas.microsoft.com/office/drawing/2014/main" id="{F66A2701-01EB-A043-A670-5BEEC3C1F624}"/>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sp>
        <p:nvSpPr>
          <p:cNvPr id="2" name="D_A_02">
            <a:extLst>
              <a:ext uri="{FF2B5EF4-FFF2-40B4-BE49-F238E27FC236}">
                <a16:creationId xmlns:a16="http://schemas.microsoft.com/office/drawing/2014/main" id="{E9F7A93A-6835-4D90-93C9-96FF572D92BC}"/>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suivre.</a:t>
            </a:r>
          </a:p>
        </p:txBody>
      </p:sp>
      <p:pic>
        <p:nvPicPr>
          <p:cNvPr id="5" name="Image 4">
            <a:extLst>
              <a:ext uri="{FF2B5EF4-FFF2-40B4-BE49-F238E27FC236}">
                <a16:creationId xmlns:a16="http://schemas.microsoft.com/office/drawing/2014/main" id="{E6D56147-E7CF-94F4-5CA7-45598B4ABA33}"/>
              </a:ext>
            </a:extLst>
          </p:cNvPr>
          <p:cNvPicPr>
            <a:picLocks noChangeAspect="1"/>
          </p:cNvPicPr>
          <p:nvPr/>
        </p:nvPicPr>
        <p:blipFill>
          <a:blip r:embed="rId2"/>
          <a:stretch>
            <a:fillRect/>
          </a:stretch>
        </p:blipFill>
        <p:spPr>
          <a:xfrm>
            <a:off x="742441" y="1594732"/>
            <a:ext cx="11035741" cy="933134"/>
          </a:xfrm>
          <a:prstGeom prst="rect">
            <a:avLst/>
          </a:prstGeom>
        </p:spPr>
      </p:pic>
      <p:pic>
        <p:nvPicPr>
          <p:cNvPr id="3" name="Image 9">
            <a:extLst>
              <a:ext uri="{FF2B5EF4-FFF2-40B4-BE49-F238E27FC236}">
                <a16:creationId xmlns:a16="http://schemas.microsoft.com/office/drawing/2014/main" id="{638ED175-FEB7-B41E-A9F3-94A1B6F046BC}"/>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Freeform 443">
            <a:extLst>
              <a:ext uri="{FF2B5EF4-FFF2-40B4-BE49-F238E27FC236}">
                <a16:creationId xmlns:a16="http://schemas.microsoft.com/office/drawing/2014/main" id="{613D8684-FE0F-A035-BBB1-BD224B3DFE76}"/>
              </a:ext>
            </a:extLst>
          </p:cNvPr>
          <p:cNvSpPr/>
          <p:nvPr/>
        </p:nvSpPr>
        <p:spPr>
          <a:xfrm>
            <a:off x="765809" y="2978387"/>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ZoneTexte 6">
            <a:extLst>
              <a:ext uri="{FF2B5EF4-FFF2-40B4-BE49-F238E27FC236}">
                <a16:creationId xmlns:a16="http://schemas.microsoft.com/office/drawing/2014/main" id="{309C7DF7-F60C-4548-49FC-E7E43D47AAC2}"/>
              </a:ext>
            </a:extLst>
          </p:cNvPr>
          <p:cNvSpPr txBox="1"/>
          <p:nvPr/>
        </p:nvSpPr>
        <p:spPr>
          <a:xfrm>
            <a:off x="742441" y="2996910"/>
            <a:ext cx="10271760" cy="830997"/>
          </a:xfrm>
          <a:prstGeom prst="rect">
            <a:avLst/>
          </a:prstGeom>
          <a:noFill/>
        </p:spPr>
        <p:txBody>
          <a:bodyPr wrap="square" rtlCol="0">
            <a:spAutoFit/>
          </a:bodyPr>
          <a:lstStyle/>
          <a:p>
            <a:r>
              <a:rPr lang="fr-FR" sz="2400" b="1" noProof="0" dirty="0">
                <a:solidFill>
                  <a:srgbClr val="FFC000"/>
                </a:solidFill>
              </a:rPr>
              <a:t>2. </a:t>
            </a:r>
            <a:r>
              <a:rPr lang="fr-FR" sz="2400" b="1" noProof="0" dirty="0"/>
              <a:t>Déterminer le nombre d’atomes dans chaque molécule.</a:t>
            </a:r>
          </a:p>
          <a:p>
            <a:endParaRPr lang="fr-FR" sz="2400" b="1" noProof="0" dirty="0"/>
          </a:p>
        </p:txBody>
      </p:sp>
      <p:sp>
        <p:nvSpPr>
          <p:cNvPr id="6" name="ZoneTexte 5">
            <a:extLst>
              <a:ext uri="{FF2B5EF4-FFF2-40B4-BE49-F238E27FC236}">
                <a16:creationId xmlns:a16="http://schemas.microsoft.com/office/drawing/2014/main" id="{76FA7790-AA00-9D81-6F39-C7A1FA7B171F}"/>
              </a:ext>
            </a:extLst>
          </p:cNvPr>
          <p:cNvSpPr txBox="1"/>
          <p:nvPr/>
        </p:nvSpPr>
        <p:spPr>
          <a:xfrm>
            <a:off x="5190743" y="3767288"/>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3" name="ZoneTexte 12">
            <a:extLst>
              <a:ext uri="{FF2B5EF4-FFF2-40B4-BE49-F238E27FC236}">
                <a16:creationId xmlns:a16="http://schemas.microsoft.com/office/drawing/2014/main" id="{638D5651-18FF-0DAE-8A01-797B23C436CD}"/>
              </a:ext>
            </a:extLst>
          </p:cNvPr>
          <p:cNvSpPr txBox="1"/>
          <p:nvPr/>
        </p:nvSpPr>
        <p:spPr>
          <a:xfrm>
            <a:off x="5344161" y="5111300"/>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grpSp>
        <p:nvGrpSpPr>
          <p:cNvPr id="31" name="Groupe 30">
            <a:extLst>
              <a:ext uri="{FF2B5EF4-FFF2-40B4-BE49-F238E27FC236}">
                <a16:creationId xmlns:a16="http://schemas.microsoft.com/office/drawing/2014/main" id="{52A9FCD6-94DD-F374-3641-7C32CA4CE465}"/>
              </a:ext>
            </a:extLst>
          </p:cNvPr>
          <p:cNvGrpSpPr/>
          <p:nvPr/>
        </p:nvGrpSpPr>
        <p:grpSpPr>
          <a:xfrm>
            <a:off x="1686560" y="4035582"/>
            <a:ext cx="3352801" cy="1512066"/>
            <a:chOff x="1686560" y="4035582"/>
            <a:chExt cx="3352801" cy="1512066"/>
          </a:xfrm>
        </p:grpSpPr>
        <p:pic>
          <p:nvPicPr>
            <p:cNvPr id="14" name="Image 13">
              <a:extLst>
                <a:ext uri="{FF2B5EF4-FFF2-40B4-BE49-F238E27FC236}">
                  <a16:creationId xmlns:a16="http://schemas.microsoft.com/office/drawing/2014/main" id="{FBB0C738-C2E4-D1FE-C1C0-99EAF6CCE2C4}"/>
                </a:ext>
              </a:extLst>
            </p:cNvPr>
            <p:cNvPicPr>
              <a:picLocks noChangeAspect="1"/>
            </p:cNvPicPr>
            <p:nvPr/>
          </p:nvPicPr>
          <p:blipFill>
            <a:blip r:embed="rId4"/>
            <a:stretch>
              <a:fillRect/>
            </a:stretch>
          </p:blipFill>
          <p:spPr>
            <a:xfrm>
              <a:off x="1686560" y="4296951"/>
              <a:ext cx="1247949" cy="752580"/>
            </a:xfrm>
            <a:prstGeom prst="rect">
              <a:avLst/>
            </a:prstGeom>
          </p:spPr>
        </p:pic>
        <p:sp>
          <p:nvSpPr>
            <p:cNvPr id="23" name="Flèche : virage 22">
              <a:extLst>
                <a:ext uri="{FF2B5EF4-FFF2-40B4-BE49-F238E27FC236}">
                  <a16:creationId xmlns:a16="http://schemas.microsoft.com/office/drawing/2014/main" id="{A023A11E-E3C7-0403-713F-268972A9F7BC}"/>
                </a:ext>
              </a:extLst>
            </p:cNvPr>
            <p:cNvSpPr/>
            <p:nvPr/>
          </p:nvSpPr>
          <p:spPr>
            <a:xfrm>
              <a:off x="1940561" y="4035582"/>
              <a:ext cx="3098800" cy="261369"/>
            </a:xfrm>
            <a:prstGeom prst="bentArrow">
              <a:avLst>
                <a:gd name="adj1" fmla="val 25000"/>
                <a:gd name="adj2" fmla="val 23056"/>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Rectangle 24">
              <a:extLst>
                <a:ext uri="{FF2B5EF4-FFF2-40B4-BE49-F238E27FC236}">
                  <a16:creationId xmlns:a16="http://schemas.microsoft.com/office/drawing/2014/main" id="{B7594699-F13C-C40C-7E8E-C1429421D288}"/>
                </a:ext>
              </a:extLst>
            </p:cNvPr>
            <p:cNvSpPr/>
            <p:nvPr/>
          </p:nvSpPr>
          <p:spPr>
            <a:xfrm flipH="1">
              <a:off x="2600960" y="4065642"/>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 virage 28">
              <a:extLst>
                <a:ext uri="{FF2B5EF4-FFF2-40B4-BE49-F238E27FC236}">
                  <a16:creationId xmlns:a16="http://schemas.microsoft.com/office/drawing/2014/main" id="{B582D23A-6BC4-6A55-3F76-460260AE5E69}"/>
                </a:ext>
              </a:extLst>
            </p:cNvPr>
            <p:cNvSpPr/>
            <p:nvPr/>
          </p:nvSpPr>
          <p:spPr>
            <a:xfrm flipV="1">
              <a:off x="2225040" y="5237264"/>
              <a:ext cx="2814321" cy="310384"/>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0" name="Rectangle 29">
              <a:extLst>
                <a:ext uri="{FF2B5EF4-FFF2-40B4-BE49-F238E27FC236}">
                  <a16:creationId xmlns:a16="http://schemas.microsoft.com/office/drawing/2014/main" id="{ADA86CF1-6620-4FAA-3708-DE6BB222E0F6}"/>
                </a:ext>
              </a:extLst>
            </p:cNvPr>
            <p:cNvSpPr/>
            <p:nvPr/>
          </p:nvSpPr>
          <p:spPr>
            <a:xfrm flipH="1">
              <a:off x="2225040" y="4847962"/>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6A4F5A47-29EA-5B34-D45B-77D54FC448F0}"/>
              </a:ext>
            </a:extLst>
          </p:cNvPr>
          <p:cNvSpPr txBox="1"/>
          <p:nvPr/>
        </p:nvSpPr>
        <p:spPr>
          <a:xfrm>
            <a:off x="5234153" y="3667768"/>
            <a:ext cx="3237737" cy="461665"/>
          </a:xfrm>
          <a:prstGeom prst="rect">
            <a:avLst/>
          </a:prstGeom>
          <a:noFill/>
        </p:spPr>
        <p:txBody>
          <a:bodyPr wrap="square" rtlCol="0">
            <a:spAutoFit/>
          </a:bodyPr>
          <a:lstStyle/>
          <a:p>
            <a:r>
              <a:rPr lang="fr-FR" sz="2400" b="1" dirty="0">
                <a:solidFill>
                  <a:srgbClr val="5FADE4"/>
                </a:solidFill>
              </a:rPr>
              <a:t>2 atomes d’oxygène </a:t>
            </a:r>
          </a:p>
        </p:txBody>
      </p:sp>
      <p:sp>
        <p:nvSpPr>
          <p:cNvPr id="12" name="ZoneTexte 11">
            <a:extLst>
              <a:ext uri="{FF2B5EF4-FFF2-40B4-BE49-F238E27FC236}">
                <a16:creationId xmlns:a16="http://schemas.microsoft.com/office/drawing/2014/main" id="{6204EBC2-5B7E-EA05-B8AD-DFB69581A298}"/>
              </a:ext>
            </a:extLst>
          </p:cNvPr>
          <p:cNvSpPr txBox="1"/>
          <p:nvPr/>
        </p:nvSpPr>
        <p:spPr>
          <a:xfrm>
            <a:off x="5376393" y="5019048"/>
            <a:ext cx="3237737" cy="461665"/>
          </a:xfrm>
          <a:prstGeom prst="rect">
            <a:avLst/>
          </a:prstGeom>
          <a:noFill/>
        </p:spPr>
        <p:txBody>
          <a:bodyPr wrap="square" rtlCol="0">
            <a:spAutoFit/>
          </a:bodyPr>
          <a:lstStyle/>
          <a:p>
            <a:r>
              <a:rPr lang="fr-FR" sz="2400" b="1" dirty="0">
                <a:solidFill>
                  <a:srgbClr val="5FADE4"/>
                </a:solidFill>
              </a:rPr>
              <a:t>1 atome de carbone </a:t>
            </a:r>
          </a:p>
        </p:txBody>
      </p:sp>
    </p:spTree>
    <p:extLst>
      <p:ext uri="{BB962C8B-B14F-4D97-AF65-F5344CB8AC3E}">
        <p14:creationId xmlns:p14="http://schemas.microsoft.com/office/powerpoint/2010/main" val="376593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Repérage dans </a:t>
            </a:r>
            <a:r>
              <a:rPr lang="fr-FR" sz="3200" b="1" kern="0" noProof="0" dirty="0">
                <a:solidFill>
                  <a:schemeClr val="accent1"/>
                </a:solidFill>
                <a:latin typeface="Calibri"/>
                <a:ea typeface="Calibri"/>
                <a:cs typeface="Calibri"/>
              </a:rPr>
              <a:t>le chapitre</a:t>
            </a:r>
            <a:endParaRPr lang="fr-FR" sz="3200" i="1" kern="0" noProof="0" dirty="0">
              <a:solidFill>
                <a:schemeClr val="accent1"/>
              </a:solidFill>
              <a:latin typeface="Calibri"/>
              <a:ea typeface="Calibri"/>
              <a:cs typeface="Calibri"/>
            </a:endParaRP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e 30">
            <a:extLst>
              <a:ext uri="{FF2B5EF4-FFF2-40B4-BE49-F238E27FC236}">
                <a16:creationId xmlns:a16="http://schemas.microsoft.com/office/drawing/2014/main" id="{B50FB1E5-3184-209B-9E29-F4B87759EAF9}"/>
              </a:ext>
            </a:extLst>
          </p:cNvPr>
          <p:cNvGrpSpPr/>
          <p:nvPr/>
        </p:nvGrpSpPr>
        <p:grpSpPr>
          <a:xfrm>
            <a:off x="963450" y="3877044"/>
            <a:ext cx="10265100" cy="828000"/>
            <a:chOff x="963450" y="2259806"/>
            <a:chExt cx="10265100" cy="828000"/>
          </a:xfrm>
        </p:grpSpPr>
        <p:sp>
          <p:nvSpPr>
            <p:cNvPr id="17" name="Google Shape;288;p29">
              <a:extLst>
                <a:ext uri="{FF2B5EF4-FFF2-40B4-BE49-F238E27FC236}">
                  <a16:creationId xmlns:a16="http://schemas.microsoft.com/office/drawing/2014/main" id="{31A683D1-1F3A-63C5-04F6-F4F49B649634}"/>
                </a:ext>
              </a:extLst>
            </p:cNvPr>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endParaRPr lang="fr-FR" b="1" noProof="0" dirty="0">
                <a:solidFill>
                  <a:srgbClr val="FFFFFF"/>
                </a:solidFill>
                <a:latin typeface="Arial"/>
              </a:endParaRPr>
            </a:p>
          </p:txBody>
        </p:sp>
        <p:sp>
          <p:nvSpPr>
            <p:cNvPr id="18" name="Google Shape;289;p29">
              <a:extLst>
                <a:ext uri="{FF2B5EF4-FFF2-40B4-BE49-F238E27FC236}">
                  <a16:creationId xmlns:a16="http://schemas.microsoft.com/office/drawing/2014/main" id="{62E553FE-BA54-F0CE-AB1E-ADA3C2CDABD0}"/>
                </a:ext>
              </a:extLst>
            </p:cNvPr>
            <p:cNvSpPr/>
            <p:nvPr/>
          </p:nvSpPr>
          <p:spPr>
            <a:xfrm>
              <a:off x="963450"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kern="0" dirty="0">
                  <a:solidFill>
                    <a:schemeClr val="bg1"/>
                  </a:solidFill>
                  <a:latin typeface="Arial"/>
                </a:rPr>
                <a:t>Séance 2</a:t>
              </a:r>
            </a:p>
          </p:txBody>
        </p:sp>
      </p:grpSp>
      <p:grpSp>
        <p:nvGrpSpPr>
          <p:cNvPr id="32" name="Groupe 31">
            <a:extLst>
              <a:ext uri="{FF2B5EF4-FFF2-40B4-BE49-F238E27FC236}">
                <a16:creationId xmlns:a16="http://schemas.microsoft.com/office/drawing/2014/main" id="{9FA61C4D-361C-79C8-306E-1E4E23338A67}"/>
              </a:ext>
            </a:extLst>
          </p:cNvPr>
          <p:cNvGrpSpPr/>
          <p:nvPr/>
        </p:nvGrpSpPr>
        <p:grpSpPr>
          <a:xfrm>
            <a:off x="963450" y="4869800"/>
            <a:ext cx="10265100" cy="828000"/>
            <a:chOff x="963450" y="3092649"/>
            <a:chExt cx="10265100" cy="828000"/>
          </a:xfrm>
          <a:solidFill>
            <a:schemeClr val="bg2">
              <a:lumMod val="90000"/>
            </a:schemeClr>
          </a:solidFill>
        </p:grpSpPr>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endParaRPr lang="fr-FR" b="1" noProof="0" dirty="0">
                <a:solidFill>
                  <a:srgbClr val="FFFFFF"/>
                </a:solidFill>
                <a:latin typeface="Arial"/>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kern="0" dirty="0">
                  <a:solidFill>
                    <a:schemeClr val="bg1">
                      <a:lumMod val="65000"/>
                    </a:schemeClr>
                  </a:solidFill>
                  <a:latin typeface="Calibri"/>
                  <a:ea typeface="Calibri"/>
                  <a:cs typeface="Calibri"/>
                </a:rPr>
                <a:t>Séance 3</a:t>
              </a:r>
            </a:p>
          </p:txBody>
        </p:sp>
      </p:grpSp>
      <p:grpSp>
        <p:nvGrpSpPr>
          <p:cNvPr id="35" name="Groupe 34">
            <a:extLst>
              <a:ext uri="{FF2B5EF4-FFF2-40B4-BE49-F238E27FC236}">
                <a16:creationId xmlns:a16="http://schemas.microsoft.com/office/drawing/2014/main" id="{DA799033-29F0-02FD-AD5E-B49541A29363}"/>
              </a:ext>
            </a:extLst>
          </p:cNvPr>
          <p:cNvGrpSpPr/>
          <p:nvPr/>
        </p:nvGrpSpPr>
        <p:grpSpPr>
          <a:xfrm>
            <a:off x="963450" y="2942072"/>
            <a:ext cx="10265100" cy="828000"/>
            <a:chOff x="963450" y="1311520"/>
            <a:chExt cx="10265100" cy="828000"/>
          </a:xfrm>
          <a:solidFill>
            <a:schemeClr val="bg2">
              <a:lumMod val="90000"/>
            </a:schemeClr>
          </a:solidFill>
        </p:grpSpPr>
        <p:sp>
          <p:nvSpPr>
            <p:cNvPr id="11" name="Google Shape;286;p29">
              <a:extLst>
                <a:ext uri="{FF2B5EF4-FFF2-40B4-BE49-F238E27FC236}">
                  <a16:creationId xmlns:a16="http://schemas.microsoft.com/office/drawing/2014/main" id="{FFE2AFA5-7DEF-38D8-BDD1-76AEF8185550}"/>
                </a:ext>
              </a:extLst>
            </p:cNvPr>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b="1" noProof="0" dirty="0">
                <a:solidFill>
                  <a:schemeClr val="bg1"/>
                </a:solidFill>
                <a:latin typeface="Arial"/>
              </a:endParaRPr>
            </a:p>
          </p:txBody>
        </p:sp>
        <p:sp>
          <p:nvSpPr>
            <p:cNvPr id="13" name="Google Shape;287;p29">
              <a:extLst>
                <a:ext uri="{FF2B5EF4-FFF2-40B4-BE49-F238E27FC236}">
                  <a16:creationId xmlns:a16="http://schemas.microsoft.com/office/drawing/2014/main" id="{56CD9EBF-2323-60FE-7D1D-9992D468BC8B}"/>
                </a:ext>
              </a:extLst>
            </p:cNvPr>
            <p:cNvSpPr/>
            <p:nvPr/>
          </p:nvSpPr>
          <p:spPr>
            <a:xfrm>
              <a:off x="963450" y="1311520"/>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algn="ctr" defTabSz="914400">
                <a:defRPr sz="1800" b="0" i="0" u="none" strike="noStrike" kern="0" cap="none" spc="0" baseline="0">
                  <a:solidFill>
                    <a:srgbClr val="000000"/>
                  </a:solidFill>
                  <a:uFillTx/>
                </a:defRPr>
              </a:pPr>
              <a:r>
                <a:rPr lang="fr-FR" b="1" kern="0" dirty="0">
                  <a:solidFill>
                    <a:schemeClr val="bg1">
                      <a:lumMod val="65000"/>
                    </a:schemeClr>
                  </a:solidFill>
                  <a:latin typeface="Calibri"/>
                  <a:ea typeface="Calibri"/>
                  <a:cs typeface="Calibri"/>
                </a:rPr>
                <a:t>Séance 1</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948074" y="3754367"/>
            <a:ext cx="10440000"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1FD926A3-1486-0A55-A4A1-3E781FBF5608}"/>
              </a:ext>
            </a:extLst>
          </p:cNvPr>
          <p:cNvSpPr txBox="1"/>
          <p:nvPr/>
        </p:nvSpPr>
        <p:spPr>
          <a:xfrm>
            <a:off x="2531227" y="3094716"/>
            <a:ext cx="8930640" cy="369332"/>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dirty="0">
                <a:solidFill>
                  <a:schemeClr val="bg1">
                    <a:lumMod val="65000"/>
                  </a:schemeClr>
                </a:solidFill>
              </a:rPr>
              <a:t>Décrire la composition de certaines matières en termes de molécules.</a:t>
            </a:r>
          </a:p>
        </p:txBody>
      </p:sp>
      <p:sp>
        <p:nvSpPr>
          <p:cNvPr id="7" name="ZoneTexte 6">
            <a:extLst>
              <a:ext uri="{FF2B5EF4-FFF2-40B4-BE49-F238E27FC236}">
                <a16:creationId xmlns:a16="http://schemas.microsoft.com/office/drawing/2014/main" id="{13150985-4E47-62E3-1B9F-E9F736494A81}"/>
              </a:ext>
            </a:extLst>
          </p:cNvPr>
          <p:cNvSpPr txBox="1"/>
          <p:nvPr/>
        </p:nvSpPr>
        <p:spPr>
          <a:xfrm>
            <a:off x="2610475" y="4150769"/>
            <a:ext cx="8930640" cy="369332"/>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b="1" dirty="0">
                <a:solidFill>
                  <a:schemeClr val="bg1"/>
                </a:solidFill>
              </a:rPr>
              <a:t>Déterminer la formule chimique d’une molécule</a:t>
            </a:r>
            <a:r>
              <a:rPr lang="ar-MA" b="1" dirty="0">
                <a:solidFill>
                  <a:schemeClr val="bg1"/>
                </a:solidFill>
              </a:rPr>
              <a:t>.</a:t>
            </a:r>
            <a:endParaRPr lang="fr-FR" b="1" dirty="0">
              <a:solidFill>
                <a:schemeClr val="bg1"/>
              </a:solidFill>
            </a:endParaRPr>
          </a:p>
        </p:txBody>
      </p:sp>
      <p:sp>
        <p:nvSpPr>
          <p:cNvPr id="8" name="ZoneTexte 7">
            <a:extLst>
              <a:ext uri="{FF2B5EF4-FFF2-40B4-BE49-F238E27FC236}">
                <a16:creationId xmlns:a16="http://schemas.microsoft.com/office/drawing/2014/main" id="{15D7D482-2574-B22A-EE33-E71646DBF6A0}"/>
              </a:ext>
            </a:extLst>
          </p:cNvPr>
          <p:cNvSpPr txBox="1"/>
          <p:nvPr/>
        </p:nvSpPr>
        <p:spPr>
          <a:xfrm>
            <a:off x="2802499" y="5083745"/>
            <a:ext cx="8930640" cy="369332"/>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dirty="0">
                <a:solidFill>
                  <a:schemeClr val="bg1">
                    <a:lumMod val="65000"/>
                  </a:schemeClr>
                </a:solidFill>
              </a:rPr>
              <a:t>Identifier un corps pur simple, un corps pur composé ou un mélange.</a:t>
            </a:r>
          </a:p>
        </p:txBody>
      </p:sp>
      <p:sp>
        <p:nvSpPr>
          <p:cNvPr id="9" name="Rectangle 8">
            <a:extLst>
              <a:ext uri="{FF2B5EF4-FFF2-40B4-BE49-F238E27FC236}">
                <a16:creationId xmlns:a16="http://schemas.microsoft.com/office/drawing/2014/main" id="{5E369CB1-8E13-C8E2-CCF0-82CA61AEF381}"/>
              </a:ext>
            </a:extLst>
          </p:cNvPr>
          <p:cNvSpPr/>
          <p:nvPr/>
        </p:nvSpPr>
        <p:spPr>
          <a:xfrm>
            <a:off x="948075" y="1448484"/>
            <a:ext cx="10280476" cy="689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Chapitre 1 : Les molécules</a:t>
            </a:r>
          </a:p>
        </p:txBody>
      </p:sp>
    </p:spTree>
    <p:extLst>
      <p:ext uri="{BB962C8B-B14F-4D97-AF65-F5344CB8AC3E}">
        <p14:creationId xmlns:p14="http://schemas.microsoft.com/office/powerpoint/2010/main" val="22508614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3C3F2-6363-5028-39B5-D074F3C0BD71}"/>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E372AFDF-4229-30FF-D210-C853274C95CA}"/>
              </a:ext>
            </a:extLst>
          </p:cNvPr>
          <p:cNvSpPr txBox="1"/>
          <p:nvPr/>
        </p:nvSpPr>
        <p:spPr>
          <a:xfrm>
            <a:off x="825500" y="230674"/>
            <a:ext cx="10543399" cy="525244"/>
          </a:xfrm>
          <a:prstGeom prst="rect">
            <a:avLst/>
          </a:prstGeom>
          <a:noFill/>
        </p:spPr>
        <p:txBody>
          <a:bodyPr wrap="square" rtlCol="0" anchor="ctr">
            <a:noAutofit/>
          </a:bodyPr>
          <a:lstStyle/>
          <a:p>
            <a:r>
              <a:rPr lang="fr-FR" sz="1600" b="1" dirty="0">
                <a:solidFill>
                  <a:schemeClr val="bg1">
                    <a:lumMod val="65000"/>
                  </a:schemeClr>
                </a:solidFill>
              </a:rPr>
              <a:t>Troisième étape: je me demande : « comment écrire la formule chimique de cette molécule?. Je place les symboles des deux atomes l’un à coté de l’autre. Je place en indice de chaque atome le nombre d’atomes correspondant. </a:t>
            </a:r>
            <a:endParaRPr lang="fr-FR" sz="1600" b="1" noProof="0" dirty="0">
              <a:solidFill>
                <a:schemeClr val="bg1">
                  <a:lumMod val="65000"/>
                </a:schemeClr>
              </a:solidFill>
            </a:endParaRPr>
          </a:p>
        </p:txBody>
      </p:sp>
      <p:sp>
        <p:nvSpPr>
          <p:cNvPr id="8" name="Oval 7">
            <a:extLst>
              <a:ext uri="{FF2B5EF4-FFF2-40B4-BE49-F238E27FC236}">
                <a16:creationId xmlns:a16="http://schemas.microsoft.com/office/drawing/2014/main" id="{A3DB7B92-5D9A-747B-2A59-C23E2BC3B45C}"/>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sp>
        <p:nvSpPr>
          <p:cNvPr id="2" name="D_A_02">
            <a:extLst>
              <a:ext uri="{FF2B5EF4-FFF2-40B4-BE49-F238E27FC236}">
                <a16:creationId xmlns:a16="http://schemas.microsoft.com/office/drawing/2014/main" id="{330DE114-CCA0-086E-AEE9-D0DA30E6C6B9}"/>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suivre.</a:t>
            </a:r>
          </a:p>
        </p:txBody>
      </p:sp>
      <p:pic>
        <p:nvPicPr>
          <p:cNvPr id="5" name="Image 4">
            <a:extLst>
              <a:ext uri="{FF2B5EF4-FFF2-40B4-BE49-F238E27FC236}">
                <a16:creationId xmlns:a16="http://schemas.microsoft.com/office/drawing/2014/main" id="{506873BB-3494-9362-A23F-3CBC7CAF7821}"/>
              </a:ext>
            </a:extLst>
          </p:cNvPr>
          <p:cNvPicPr>
            <a:picLocks noChangeAspect="1"/>
          </p:cNvPicPr>
          <p:nvPr/>
        </p:nvPicPr>
        <p:blipFill>
          <a:blip r:embed="rId2"/>
          <a:stretch>
            <a:fillRect/>
          </a:stretch>
        </p:blipFill>
        <p:spPr>
          <a:xfrm>
            <a:off x="742441" y="1594732"/>
            <a:ext cx="11035741" cy="933134"/>
          </a:xfrm>
          <a:prstGeom prst="rect">
            <a:avLst/>
          </a:prstGeom>
        </p:spPr>
      </p:pic>
      <p:pic>
        <p:nvPicPr>
          <p:cNvPr id="3" name="Image 9">
            <a:extLst>
              <a:ext uri="{FF2B5EF4-FFF2-40B4-BE49-F238E27FC236}">
                <a16:creationId xmlns:a16="http://schemas.microsoft.com/office/drawing/2014/main" id="{C9EA056B-DBC6-B7FF-6CE8-26D64E4FC047}"/>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Freeform 443">
            <a:extLst>
              <a:ext uri="{FF2B5EF4-FFF2-40B4-BE49-F238E27FC236}">
                <a16:creationId xmlns:a16="http://schemas.microsoft.com/office/drawing/2014/main" id="{D7C44363-36BE-0535-C89C-C6B4151A484D}"/>
              </a:ext>
            </a:extLst>
          </p:cNvPr>
          <p:cNvSpPr/>
          <p:nvPr/>
        </p:nvSpPr>
        <p:spPr>
          <a:xfrm>
            <a:off x="765809" y="2978387"/>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ZoneTexte 6">
            <a:extLst>
              <a:ext uri="{FF2B5EF4-FFF2-40B4-BE49-F238E27FC236}">
                <a16:creationId xmlns:a16="http://schemas.microsoft.com/office/drawing/2014/main" id="{0C952F4F-7169-4C6E-A149-0FD97F9FF010}"/>
              </a:ext>
            </a:extLst>
          </p:cNvPr>
          <p:cNvSpPr txBox="1"/>
          <p:nvPr/>
        </p:nvSpPr>
        <p:spPr>
          <a:xfrm>
            <a:off x="742441" y="2996910"/>
            <a:ext cx="10271760" cy="830997"/>
          </a:xfrm>
          <a:prstGeom prst="rect">
            <a:avLst/>
          </a:prstGeom>
          <a:noFill/>
        </p:spPr>
        <p:txBody>
          <a:bodyPr wrap="square" rtlCol="0">
            <a:spAutoFit/>
          </a:bodyPr>
          <a:lstStyle/>
          <a:p>
            <a:r>
              <a:rPr lang="fr-FR" sz="2400" b="1" noProof="0" dirty="0">
                <a:solidFill>
                  <a:srgbClr val="FFC000"/>
                </a:solidFill>
              </a:rPr>
              <a:t>3. </a:t>
            </a:r>
            <a:r>
              <a:rPr lang="fr-FR" sz="2400" b="1" noProof="0" dirty="0"/>
              <a:t>Déduire la formule chimique de la molécule.</a:t>
            </a:r>
          </a:p>
          <a:p>
            <a:endParaRPr lang="fr-FR" sz="2400" b="1" noProof="0" dirty="0"/>
          </a:p>
        </p:txBody>
      </p:sp>
      <p:sp>
        <p:nvSpPr>
          <p:cNvPr id="6" name="ZoneTexte 5">
            <a:extLst>
              <a:ext uri="{FF2B5EF4-FFF2-40B4-BE49-F238E27FC236}">
                <a16:creationId xmlns:a16="http://schemas.microsoft.com/office/drawing/2014/main" id="{9F770C7C-36D1-386A-E320-4C2179BA9C0F}"/>
              </a:ext>
            </a:extLst>
          </p:cNvPr>
          <p:cNvSpPr txBox="1"/>
          <p:nvPr/>
        </p:nvSpPr>
        <p:spPr>
          <a:xfrm>
            <a:off x="5404104" y="3781416"/>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3" name="ZoneTexte 12">
            <a:extLst>
              <a:ext uri="{FF2B5EF4-FFF2-40B4-BE49-F238E27FC236}">
                <a16:creationId xmlns:a16="http://schemas.microsoft.com/office/drawing/2014/main" id="{75600DC7-CDA5-61B6-9FD7-0BBA2483BAAD}"/>
              </a:ext>
            </a:extLst>
          </p:cNvPr>
          <p:cNvSpPr txBox="1"/>
          <p:nvPr/>
        </p:nvSpPr>
        <p:spPr>
          <a:xfrm>
            <a:off x="5394961" y="4786180"/>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11" name="ZoneTexte 10">
            <a:extLst>
              <a:ext uri="{FF2B5EF4-FFF2-40B4-BE49-F238E27FC236}">
                <a16:creationId xmlns:a16="http://schemas.microsoft.com/office/drawing/2014/main" id="{9E39E1EA-FED6-2718-B4F3-BC67CEE30996}"/>
              </a:ext>
            </a:extLst>
          </p:cNvPr>
          <p:cNvSpPr txBox="1"/>
          <p:nvPr/>
        </p:nvSpPr>
        <p:spPr>
          <a:xfrm>
            <a:off x="1286764" y="4867894"/>
            <a:ext cx="3237737" cy="461665"/>
          </a:xfrm>
          <a:prstGeom prst="rect">
            <a:avLst/>
          </a:prstGeom>
          <a:noFill/>
        </p:spPr>
        <p:txBody>
          <a:bodyPr wrap="square" rtlCol="0">
            <a:spAutoFit/>
          </a:bodyPr>
          <a:lstStyle/>
          <a:p>
            <a:r>
              <a:rPr lang="fr-FR" sz="2400" b="1" dirty="0">
                <a:solidFill>
                  <a:srgbClr val="5FADE4"/>
                </a:solidFill>
              </a:rPr>
              <a:t>2 atomes d’oxygène </a:t>
            </a:r>
          </a:p>
        </p:txBody>
      </p:sp>
      <p:sp>
        <p:nvSpPr>
          <p:cNvPr id="12" name="ZoneTexte 11">
            <a:extLst>
              <a:ext uri="{FF2B5EF4-FFF2-40B4-BE49-F238E27FC236}">
                <a16:creationId xmlns:a16="http://schemas.microsoft.com/office/drawing/2014/main" id="{8F397B63-8B85-39A4-F962-778986601EA0}"/>
              </a:ext>
            </a:extLst>
          </p:cNvPr>
          <p:cNvSpPr txBox="1"/>
          <p:nvPr/>
        </p:nvSpPr>
        <p:spPr>
          <a:xfrm>
            <a:off x="1347724" y="3797598"/>
            <a:ext cx="3237737" cy="461665"/>
          </a:xfrm>
          <a:prstGeom prst="rect">
            <a:avLst/>
          </a:prstGeom>
          <a:noFill/>
        </p:spPr>
        <p:txBody>
          <a:bodyPr wrap="square" rtlCol="0">
            <a:spAutoFit/>
          </a:bodyPr>
          <a:lstStyle/>
          <a:p>
            <a:r>
              <a:rPr lang="fr-FR" sz="2400" b="1" dirty="0">
                <a:solidFill>
                  <a:srgbClr val="5FADE4"/>
                </a:solidFill>
              </a:rPr>
              <a:t>1 atome de carbone </a:t>
            </a:r>
          </a:p>
        </p:txBody>
      </p:sp>
      <p:sp>
        <p:nvSpPr>
          <p:cNvPr id="10" name="Flèche : droite 9">
            <a:extLst>
              <a:ext uri="{FF2B5EF4-FFF2-40B4-BE49-F238E27FC236}">
                <a16:creationId xmlns:a16="http://schemas.microsoft.com/office/drawing/2014/main" id="{22E056B7-0117-5F2E-D966-38F3B3BC146D}"/>
              </a:ext>
            </a:extLst>
          </p:cNvPr>
          <p:cNvSpPr/>
          <p:nvPr/>
        </p:nvSpPr>
        <p:spPr>
          <a:xfrm flipV="1">
            <a:off x="4196080" y="3961232"/>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777563E9-EE71-318B-BC97-AEA45CFF39BD}"/>
              </a:ext>
            </a:extLst>
          </p:cNvPr>
          <p:cNvSpPr/>
          <p:nvPr/>
        </p:nvSpPr>
        <p:spPr>
          <a:xfrm flipV="1">
            <a:off x="4145280" y="4987392"/>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62450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8E190-24E4-3453-D99A-E90BA35E083D}"/>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A722D627-E287-BB35-385E-6691BD002D61}"/>
              </a:ext>
            </a:extLst>
          </p:cNvPr>
          <p:cNvSpPr txBox="1"/>
          <p:nvPr/>
        </p:nvSpPr>
        <p:spPr>
          <a:xfrm>
            <a:off x="825500" y="230674"/>
            <a:ext cx="10543399" cy="525244"/>
          </a:xfrm>
          <a:prstGeom prst="rect">
            <a:avLst/>
          </a:prstGeom>
          <a:noFill/>
        </p:spPr>
        <p:txBody>
          <a:bodyPr wrap="square" rtlCol="0" anchor="ctr">
            <a:noAutofit/>
          </a:bodyPr>
          <a:lstStyle/>
          <a:p>
            <a:r>
              <a:rPr lang="fr-FR" sz="1600" b="1" dirty="0">
                <a:solidFill>
                  <a:schemeClr val="bg1">
                    <a:lumMod val="65000"/>
                  </a:schemeClr>
                </a:solidFill>
              </a:rPr>
              <a:t>Le symbole de cette molécule est composé de deux symboles des deux atomes avec le nombre d’atomes en indice.</a:t>
            </a:r>
            <a:endParaRPr lang="fr-FR" sz="1600" b="1" noProof="0" dirty="0">
              <a:solidFill>
                <a:schemeClr val="bg1">
                  <a:lumMod val="65000"/>
                </a:schemeClr>
              </a:solidFill>
            </a:endParaRPr>
          </a:p>
        </p:txBody>
      </p:sp>
      <p:sp>
        <p:nvSpPr>
          <p:cNvPr id="8" name="Oval 7">
            <a:extLst>
              <a:ext uri="{FF2B5EF4-FFF2-40B4-BE49-F238E27FC236}">
                <a16:creationId xmlns:a16="http://schemas.microsoft.com/office/drawing/2014/main" id="{7414C661-8A13-B2DE-C874-763E7D574BAA}"/>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sp>
        <p:nvSpPr>
          <p:cNvPr id="2" name="D_A_02">
            <a:extLst>
              <a:ext uri="{FF2B5EF4-FFF2-40B4-BE49-F238E27FC236}">
                <a16:creationId xmlns:a16="http://schemas.microsoft.com/office/drawing/2014/main" id="{0530FBB5-254C-0CF3-1C80-0C2FED1A678A}"/>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suivre.</a:t>
            </a:r>
          </a:p>
        </p:txBody>
      </p:sp>
      <p:pic>
        <p:nvPicPr>
          <p:cNvPr id="5" name="Image 4">
            <a:extLst>
              <a:ext uri="{FF2B5EF4-FFF2-40B4-BE49-F238E27FC236}">
                <a16:creationId xmlns:a16="http://schemas.microsoft.com/office/drawing/2014/main" id="{D3017F0D-2A40-A1DB-6823-76798D209A81}"/>
              </a:ext>
            </a:extLst>
          </p:cNvPr>
          <p:cNvPicPr>
            <a:picLocks noChangeAspect="1"/>
          </p:cNvPicPr>
          <p:nvPr/>
        </p:nvPicPr>
        <p:blipFill>
          <a:blip r:embed="rId2"/>
          <a:stretch>
            <a:fillRect/>
          </a:stretch>
        </p:blipFill>
        <p:spPr>
          <a:xfrm>
            <a:off x="565053" y="1299901"/>
            <a:ext cx="10590627" cy="933134"/>
          </a:xfrm>
          <a:prstGeom prst="rect">
            <a:avLst/>
          </a:prstGeom>
        </p:spPr>
      </p:pic>
      <p:pic>
        <p:nvPicPr>
          <p:cNvPr id="3" name="Image 9">
            <a:extLst>
              <a:ext uri="{FF2B5EF4-FFF2-40B4-BE49-F238E27FC236}">
                <a16:creationId xmlns:a16="http://schemas.microsoft.com/office/drawing/2014/main" id="{0C133E51-660E-9562-17AF-0F5AA88CFF26}"/>
              </a:ext>
            </a:extLst>
          </p:cNvPr>
          <p:cNvPicPr>
            <a:picLocks noChangeAspect="1"/>
          </p:cNvPicPr>
          <p:nvPr/>
        </p:nvPicPr>
        <p:blipFill>
          <a:blip r:embed="rId3"/>
          <a:stretch>
            <a:fillRect/>
          </a:stretch>
        </p:blipFill>
        <p:spPr>
          <a:xfrm>
            <a:off x="11309209" y="924848"/>
            <a:ext cx="583170" cy="583170"/>
          </a:xfrm>
          <a:prstGeom prst="rect">
            <a:avLst/>
          </a:prstGeom>
        </p:spPr>
      </p:pic>
      <p:sp>
        <p:nvSpPr>
          <p:cNvPr id="9" name="Freeform 443">
            <a:extLst>
              <a:ext uri="{FF2B5EF4-FFF2-40B4-BE49-F238E27FC236}">
                <a16:creationId xmlns:a16="http://schemas.microsoft.com/office/drawing/2014/main" id="{FF5DF6CD-228F-4BA0-7E35-76B5F9EC47B7}"/>
              </a:ext>
            </a:extLst>
          </p:cNvPr>
          <p:cNvSpPr/>
          <p:nvPr/>
        </p:nvSpPr>
        <p:spPr>
          <a:xfrm>
            <a:off x="588421" y="2342856"/>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 name="ZoneTexte 6">
            <a:extLst>
              <a:ext uri="{FF2B5EF4-FFF2-40B4-BE49-F238E27FC236}">
                <a16:creationId xmlns:a16="http://schemas.microsoft.com/office/drawing/2014/main" id="{508409EA-31C7-064D-1C43-057621F030D5}"/>
              </a:ext>
            </a:extLst>
          </p:cNvPr>
          <p:cNvSpPr txBox="1"/>
          <p:nvPr/>
        </p:nvSpPr>
        <p:spPr>
          <a:xfrm>
            <a:off x="565053" y="2361379"/>
            <a:ext cx="10271760" cy="830997"/>
          </a:xfrm>
          <a:prstGeom prst="rect">
            <a:avLst/>
          </a:prstGeom>
          <a:noFill/>
        </p:spPr>
        <p:txBody>
          <a:bodyPr wrap="square" rtlCol="0">
            <a:spAutoFit/>
          </a:bodyPr>
          <a:lstStyle/>
          <a:p>
            <a:r>
              <a:rPr lang="fr-FR" sz="2400" b="1" noProof="0" dirty="0">
                <a:solidFill>
                  <a:srgbClr val="FFC000"/>
                </a:solidFill>
              </a:rPr>
              <a:t>3. </a:t>
            </a:r>
            <a:r>
              <a:rPr lang="fr-FR" sz="2400" b="1" noProof="0" dirty="0"/>
              <a:t>Déduire la formule chimique de la molécule.</a:t>
            </a:r>
          </a:p>
          <a:p>
            <a:endParaRPr lang="fr-FR" sz="2400" b="1" noProof="0" dirty="0"/>
          </a:p>
        </p:txBody>
      </p:sp>
      <p:sp>
        <p:nvSpPr>
          <p:cNvPr id="6" name="ZoneTexte 5">
            <a:extLst>
              <a:ext uri="{FF2B5EF4-FFF2-40B4-BE49-F238E27FC236}">
                <a16:creationId xmlns:a16="http://schemas.microsoft.com/office/drawing/2014/main" id="{7C38ADF9-8449-BCD6-98BD-93926D3B4B9C}"/>
              </a:ext>
            </a:extLst>
          </p:cNvPr>
          <p:cNvSpPr txBox="1"/>
          <p:nvPr/>
        </p:nvSpPr>
        <p:spPr>
          <a:xfrm>
            <a:off x="5226716" y="3145885"/>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3" name="ZoneTexte 12">
            <a:extLst>
              <a:ext uri="{FF2B5EF4-FFF2-40B4-BE49-F238E27FC236}">
                <a16:creationId xmlns:a16="http://schemas.microsoft.com/office/drawing/2014/main" id="{03763470-EB7F-F383-7610-A6348BDC54FC}"/>
              </a:ext>
            </a:extLst>
          </p:cNvPr>
          <p:cNvSpPr txBox="1"/>
          <p:nvPr/>
        </p:nvSpPr>
        <p:spPr>
          <a:xfrm>
            <a:off x="5175916" y="4163301"/>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11" name="ZoneTexte 10">
            <a:extLst>
              <a:ext uri="{FF2B5EF4-FFF2-40B4-BE49-F238E27FC236}">
                <a16:creationId xmlns:a16="http://schemas.microsoft.com/office/drawing/2014/main" id="{A3B5979E-C4A3-B474-BD5E-BD546622FDA2}"/>
              </a:ext>
            </a:extLst>
          </p:cNvPr>
          <p:cNvSpPr txBox="1"/>
          <p:nvPr/>
        </p:nvSpPr>
        <p:spPr>
          <a:xfrm>
            <a:off x="1109376" y="4232363"/>
            <a:ext cx="3237737" cy="461665"/>
          </a:xfrm>
          <a:prstGeom prst="rect">
            <a:avLst/>
          </a:prstGeom>
          <a:noFill/>
        </p:spPr>
        <p:txBody>
          <a:bodyPr wrap="square" rtlCol="0">
            <a:spAutoFit/>
          </a:bodyPr>
          <a:lstStyle/>
          <a:p>
            <a:r>
              <a:rPr lang="fr-FR" sz="2400" b="1" dirty="0">
                <a:solidFill>
                  <a:srgbClr val="FF0000"/>
                </a:solidFill>
              </a:rPr>
              <a:t>2</a:t>
            </a:r>
            <a:r>
              <a:rPr lang="fr-FR" sz="2400" b="1" dirty="0">
                <a:solidFill>
                  <a:srgbClr val="5FADE4"/>
                </a:solidFill>
              </a:rPr>
              <a:t> atomes d’oxygène </a:t>
            </a:r>
          </a:p>
        </p:txBody>
      </p:sp>
      <p:sp>
        <p:nvSpPr>
          <p:cNvPr id="12" name="ZoneTexte 11">
            <a:extLst>
              <a:ext uri="{FF2B5EF4-FFF2-40B4-BE49-F238E27FC236}">
                <a16:creationId xmlns:a16="http://schemas.microsoft.com/office/drawing/2014/main" id="{2B45AC97-FE4F-461F-3681-C1CEA4164349}"/>
              </a:ext>
            </a:extLst>
          </p:cNvPr>
          <p:cNvSpPr txBox="1"/>
          <p:nvPr/>
        </p:nvSpPr>
        <p:spPr>
          <a:xfrm>
            <a:off x="1170336" y="3162067"/>
            <a:ext cx="3237737" cy="461665"/>
          </a:xfrm>
          <a:prstGeom prst="rect">
            <a:avLst/>
          </a:prstGeom>
          <a:noFill/>
        </p:spPr>
        <p:txBody>
          <a:bodyPr wrap="square" rtlCol="0">
            <a:spAutoFit/>
          </a:bodyPr>
          <a:lstStyle/>
          <a:p>
            <a:r>
              <a:rPr lang="fr-FR" sz="2400" b="1" dirty="0">
                <a:solidFill>
                  <a:srgbClr val="5FADE4"/>
                </a:solidFill>
              </a:rPr>
              <a:t>1 atome de carbone </a:t>
            </a:r>
          </a:p>
        </p:txBody>
      </p:sp>
      <p:sp>
        <p:nvSpPr>
          <p:cNvPr id="10" name="Flèche : droite 9">
            <a:extLst>
              <a:ext uri="{FF2B5EF4-FFF2-40B4-BE49-F238E27FC236}">
                <a16:creationId xmlns:a16="http://schemas.microsoft.com/office/drawing/2014/main" id="{4762D0A2-6F94-592E-6677-1B8E9718649B}"/>
              </a:ext>
            </a:extLst>
          </p:cNvPr>
          <p:cNvSpPr/>
          <p:nvPr/>
        </p:nvSpPr>
        <p:spPr>
          <a:xfrm flipV="1">
            <a:off x="4018692" y="3325701"/>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805F9B55-BDA1-4268-3D15-4033B6404941}"/>
              </a:ext>
            </a:extLst>
          </p:cNvPr>
          <p:cNvSpPr/>
          <p:nvPr/>
        </p:nvSpPr>
        <p:spPr>
          <a:xfrm flipV="1">
            <a:off x="3967892" y="4351861"/>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08BC4C64-1CD9-8168-0636-6C9A87AD2398}"/>
              </a:ext>
            </a:extLst>
          </p:cNvPr>
          <p:cNvSpPr txBox="1"/>
          <p:nvPr/>
        </p:nvSpPr>
        <p:spPr>
          <a:xfrm>
            <a:off x="5829840" y="2961219"/>
            <a:ext cx="677163" cy="646331"/>
          </a:xfrm>
          <a:prstGeom prst="rect">
            <a:avLst/>
          </a:prstGeom>
          <a:noFill/>
        </p:spPr>
        <p:txBody>
          <a:bodyPr wrap="square" rtlCol="0">
            <a:spAutoFit/>
          </a:bodyPr>
          <a:lstStyle/>
          <a:p>
            <a:r>
              <a:rPr lang="fr-FR" sz="3600" b="1" dirty="0">
                <a:solidFill>
                  <a:srgbClr val="5FADE4"/>
                </a:solidFill>
              </a:rPr>
              <a:t>C</a:t>
            </a:r>
          </a:p>
        </p:txBody>
      </p:sp>
      <p:sp>
        <p:nvSpPr>
          <p:cNvPr id="16" name="ZoneTexte 15">
            <a:extLst>
              <a:ext uri="{FF2B5EF4-FFF2-40B4-BE49-F238E27FC236}">
                <a16:creationId xmlns:a16="http://schemas.microsoft.com/office/drawing/2014/main" id="{2D9D0471-08BD-7D4D-4973-921753FC51D5}"/>
              </a:ext>
            </a:extLst>
          </p:cNvPr>
          <p:cNvSpPr txBox="1"/>
          <p:nvPr/>
        </p:nvSpPr>
        <p:spPr>
          <a:xfrm>
            <a:off x="5700933" y="4028695"/>
            <a:ext cx="806070" cy="646331"/>
          </a:xfrm>
          <a:prstGeom prst="rect">
            <a:avLst/>
          </a:prstGeom>
          <a:noFill/>
        </p:spPr>
        <p:txBody>
          <a:bodyPr wrap="square" rtlCol="0">
            <a:spAutoFit/>
          </a:bodyPr>
          <a:lstStyle/>
          <a:p>
            <a:r>
              <a:rPr lang="fr-FR" sz="3600" b="1" dirty="0">
                <a:solidFill>
                  <a:srgbClr val="5FADE4"/>
                </a:solidFill>
              </a:rPr>
              <a:t>O</a:t>
            </a:r>
            <a:r>
              <a:rPr lang="fr-FR" sz="3600" b="1" baseline="-25000" dirty="0">
                <a:solidFill>
                  <a:srgbClr val="FF0000"/>
                </a:solidFill>
              </a:rPr>
              <a:t>2</a:t>
            </a:r>
          </a:p>
        </p:txBody>
      </p:sp>
      <p:sp>
        <p:nvSpPr>
          <p:cNvPr id="27" name="Flèche : courbe vers le haut 26">
            <a:extLst>
              <a:ext uri="{FF2B5EF4-FFF2-40B4-BE49-F238E27FC236}">
                <a16:creationId xmlns:a16="http://schemas.microsoft.com/office/drawing/2014/main" id="{495DFA98-9B35-E12F-DFCF-3AD5D03F2BDF}"/>
              </a:ext>
            </a:extLst>
          </p:cNvPr>
          <p:cNvSpPr/>
          <p:nvPr/>
        </p:nvSpPr>
        <p:spPr>
          <a:xfrm>
            <a:off x="1269523" y="4583868"/>
            <a:ext cx="4987670" cy="509087"/>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8" name="Accolade ouvrante 27">
            <a:extLst>
              <a:ext uri="{FF2B5EF4-FFF2-40B4-BE49-F238E27FC236}">
                <a16:creationId xmlns:a16="http://schemas.microsoft.com/office/drawing/2014/main" id="{5B021D5A-E551-6F04-DB05-657EA45BF29B}"/>
              </a:ext>
            </a:extLst>
          </p:cNvPr>
          <p:cNvSpPr/>
          <p:nvPr/>
        </p:nvSpPr>
        <p:spPr>
          <a:xfrm flipH="1">
            <a:off x="7767732" y="3325701"/>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9" name="Flèche : droite 28">
            <a:extLst>
              <a:ext uri="{FF2B5EF4-FFF2-40B4-BE49-F238E27FC236}">
                <a16:creationId xmlns:a16="http://schemas.microsoft.com/office/drawing/2014/main" id="{82E603F5-E348-AC83-85C2-60B31F03707F}"/>
              </a:ext>
            </a:extLst>
          </p:cNvPr>
          <p:cNvSpPr/>
          <p:nvPr/>
        </p:nvSpPr>
        <p:spPr>
          <a:xfrm flipV="1">
            <a:off x="8052212" y="3783539"/>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FC2A000-1B58-64C7-8AE8-4FED5AC25F61}"/>
              </a:ext>
            </a:extLst>
          </p:cNvPr>
          <p:cNvSpPr txBox="1"/>
          <p:nvPr/>
        </p:nvSpPr>
        <p:spPr>
          <a:xfrm>
            <a:off x="9312941" y="3481753"/>
            <a:ext cx="907795" cy="646331"/>
          </a:xfrm>
          <a:prstGeom prst="rect">
            <a:avLst/>
          </a:prstGeom>
          <a:noFill/>
        </p:spPr>
        <p:txBody>
          <a:bodyPr wrap="square" rtlCol="0">
            <a:spAutoFit/>
          </a:bodyPr>
          <a:lstStyle/>
          <a:p>
            <a:r>
              <a:rPr lang="fr-FR" sz="3600" b="1" dirty="0">
                <a:solidFill>
                  <a:srgbClr val="5FADE4"/>
                </a:solidFill>
              </a:rPr>
              <a:t>CO</a:t>
            </a:r>
            <a:r>
              <a:rPr lang="fr-FR" sz="3600" b="1" baseline="-25000" dirty="0">
                <a:solidFill>
                  <a:srgbClr val="FF0000"/>
                </a:solidFill>
              </a:rPr>
              <a:t>2</a:t>
            </a:r>
          </a:p>
        </p:txBody>
      </p:sp>
      <p:sp>
        <p:nvSpPr>
          <p:cNvPr id="31" name="ZoneTexte 30">
            <a:extLst>
              <a:ext uri="{FF2B5EF4-FFF2-40B4-BE49-F238E27FC236}">
                <a16:creationId xmlns:a16="http://schemas.microsoft.com/office/drawing/2014/main" id="{8CE46D0F-62AD-20BA-3BEF-9B602E90FF95}"/>
              </a:ext>
            </a:extLst>
          </p:cNvPr>
          <p:cNvSpPr txBox="1"/>
          <p:nvPr/>
        </p:nvSpPr>
        <p:spPr>
          <a:xfrm>
            <a:off x="1123752" y="5513522"/>
            <a:ext cx="6212586" cy="707886"/>
          </a:xfrm>
          <a:prstGeom prst="rect">
            <a:avLst/>
          </a:prstGeom>
          <a:noFill/>
        </p:spPr>
        <p:txBody>
          <a:bodyPr wrap="square" rtlCol="0">
            <a:spAutoFit/>
          </a:bodyPr>
          <a:lstStyle/>
          <a:p>
            <a:r>
              <a:rPr lang="fr-FR" sz="2000" noProof="0" dirty="0">
                <a:solidFill>
                  <a:srgbClr val="ED1C24"/>
                </a:solidFill>
              </a:rPr>
              <a:t>Attention !</a:t>
            </a:r>
            <a:r>
              <a:rPr lang="fr-FR" sz="2000" noProof="0" dirty="0">
                <a:solidFill>
                  <a:srgbClr val="231F20"/>
                </a:solidFill>
              </a:rPr>
              <a:t> S’il n’y a qu’un seul atome dans la molécule, on n’écrit pas le chiffre 1 en indice</a:t>
            </a:r>
            <a:endParaRPr lang="fr-FR" noProof="0" dirty="0"/>
          </a:p>
        </p:txBody>
      </p:sp>
      <p:sp>
        <p:nvSpPr>
          <p:cNvPr id="32" name="ZoneTexte 31">
            <a:extLst>
              <a:ext uri="{FF2B5EF4-FFF2-40B4-BE49-F238E27FC236}">
                <a16:creationId xmlns:a16="http://schemas.microsoft.com/office/drawing/2014/main" id="{EA297920-C055-F844-405D-CD58AF62C3D2}"/>
              </a:ext>
            </a:extLst>
          </p:cNvPr>
          <p:cNvSpPr txBox="1"/>
          <p:nvPr/>
        </p:nvSpPr>
        <p:spPr>
          <a:xfrm>
            <a:off x="7310938" y="5338556"/>
            <a:ext cx="1751584" cy="769441"/>
          </a:xfrm>
          <a:prstGeom prst="rect">
            <a:avLst/>
          </a:prstGeom>
          <a:noFill/>
        </p:spPr>
        <p:txBody>
          <a:bodyPr wrap="square" rtlCol="0">
            <a:spAutoFit/>
          </a:bodyPr>
          <a:lstStyle/>
          <a:p>
            <a:r>
              <a:rPr lang="fr-FR" sz="4400" b="1" noProof="0" dirty="0"/>
              <a:t>C</a:t>
            </a:r>
            <a:r>
              <a:rPr lang="fr-FR" sz="4400" b="1" baseline="-25000" noProof="0" dirty="0"/>
              <a:t>1</a:t>
            </a:r>
            <a:r>
              <a:rPr lang="fr-FR" sz="4400" b="1" noProof="0" dirty="0"/>
              <a:t>O</a:t>
            </a:r>
            <a:r>
              <a:rPr lang="fr-FR" sz="4400" b="1" baseline="-25000" noProof="0" dirty="0"/>
              <a:t>2</a:t>
            </a:r>
          </a:p>
        </p:txBody>
      </p:sp>
      <p:sp>
        <p:nvSpPr>
          <p:cNvPr id="33" name="ZoneTexte 32">
            <a:extLst>
              <a:ext uri="{FF2B5EF4-FFF2-40B4-BE49-F238E27FC236}">
                <a16:creationId xmlns:a16="http://schemas.microsoft.com/office/drawing/2014/main" id="{601EEC13-D122-CF74-AFA2-7CB864608542}"/>
              </a:ext>
            </a:extLst>
          </p:cNvPr>
          <p:cNvSpPr txBox="1"/>
          <p:nvPr/>
        </p:nvSpPr>
        <p:spPr>
          <a:xfrm>
            <a:off x="7601514" y="5061556"/>
            <a:ext cx="1170432" cy="1323439"/>
          </a:xfrm>
          <a:prstGeom prst="rect">
            <a:avLst/>
          </a:prstGeom>
          <a:noFill/>
        </p:spPr>
        <p:txBody>
          <a:bodyPr wrap="square" rtlCol="0">
            <a:spAutoFit/>
          </a:bodyPr>
          <a:lstStyle/>
          <a:p>
            <a:r>
              <a:rPr lang="fr-FR" sz="8000" noProof="0" dirty="0">
                <a:solidFill>
                  <a:srgbClr val="FF0000"/>
                </a:solidFill>
              </a:rPr>
              <a:t>X</a:t>
            </a:r>
          </a:p>
        </p:txBody>
      </p:sp>
    </p:spTree>
    <p:extLst>
      <p:ext uri="{BB962C8B-B14F-4D97-AF65-F5344CB8AC3E}">
        <p14:creationId xmlns:p14="http://schemas.microsoft.com/office/powerpoint/2010/main" val="610115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92CFA-927B-B44B-9DD0-D817F5C1C79E}"/>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1095E07F-33A6-A9B7-C8D1-8E2924FB75B0}"/>
              </a:ext>
            </a:extLst>
          </p:cNvPr>
          <p:cNvSpPr txBox="1"/>
          <p:nvPr/>
        </p:nvSpPr>
        <p:spPr>
          <a:xfrm>
            <a:off x="823101" y="197502"/>
            <a:ext cx="10543399" cy="412403"/>
          </a:xfrm>
          <a:prstGeom prst="rect">
            <a:avLst/>
          </a:prstGeom>
          <a:noFill/>
        </p:spPr>
        <p:txBody>
          <a:bodyPr wrap="square" rtlCol="0" anchor="ctr">
            <a:noAutofit/>
          </a:bodyPr>
          <a:lstStyle/>
          <a:p>
            <a:r>
              <a:rPr lang="fr-FR" sz="1600" b="1" noProof="0" dirty="0">
                <a:solidFill>
                  <a:schemeClr val="bg1">
                    <a:lumMod val="65000"/>
                  </a:schemeClr>
                </a:solidFill>
              </a:rPr>
              <a:t>Voici une autre méthode pour déterminer la formule chimique d’une molécule à partir de son nom.</a:t>
            </a:r>
          </a:p>
        </p:txBody>
      </p:sp>
      <p:sp>
        <p:nvSpPr>
          <p:cNvPr id="8" name="Oval 7">
            <a:extLst>
              <a:ext uri="{FF2B5EF4-FFF2-40B4-BE49-F238E27FC236}">
                <a16:creationId xmlns:a16="http://schemas.microsoft.com/office/drawing/2014/main" id="{F9207812-75BE-82D4-2C88-DD4B2E9F9782}"/>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4C7F42B2-2202-7831-3AD3-79EB01F7AC04}"/>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F2AD8C65-3DA6-AF06-F6C6-2435CCDBB121}"/>
              </a:ext>
            </a:extLst>
          </p:cNvPr>
          <p:cNvSpPr txBox="1"/>
          <p:nvPr/>
        </p:nvSpPr>
        <p:spPr>
          <a:xfrm>
            <a:off x="452403" y="609905"/>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que la tache et incite les élèves à lire la consigne.</a:t>
            </a:r>
          </a:p>
        </p:txBody>
      </p:sp>
      <p:sp>
        <p:nvSpPr>
          <p:cNvPr id="3" name="Freeform 7100">
            <a:extLst>
              <a:ext uri="{FF2B5EF4-FFF2-40B4-BE49-F238E27FC236}">
                <a16:creationId xmlns:a16="http://schemas.microsoft.com/office/drawing/2014/main" id="{944905D8-C87F-355E-96F6-5296C9E3F73C}"/>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AAED29CC-6BC4-4A0D-0836-FEB7B2BD7A0C}"/>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1" name="Rectangle 20">
            <a:extLst>
              <a:ext uri="{FF2B5EF4-FFF2-40B4-BE49-F238E27FC236}">
                <a16:creationId xmlns:a16="http://schemas.microsoft.com/office/drawing/2014/main" id="{7236CB69-3B1B-4039-0DE9-4B956AA5BB8D}"/>
              </a:ext>
            </a:extLst>
          </p:cNvPr>
          <p:cNvSpPr/>
          <p:nvPr/>
        </p:nvSpPr>
        <p:spPr>
          <a:xfrm>
            <a:off x="1061522" y="3954263"/>
            <a:ext cx="10154480" cy="12374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J’ai le nom de la molécule, composée de deux mots: </a:t>
            </a:r>
            <a:r>
              <a:rPr lang="fr-FR" sz="2000" b="1" i="1" dirty="0">
                <a:solidFill>
                  <a:srgbClr val="FF0000"/>
                </a:solidFill>
              </a:rPr>
              <a:t>monoxyde</a:t>
            </a:r>
            <a:r>
              <a:rPr lang="fr-FR" sz="2000" b="1" i="1" dirty="0">
                <a:solidFill>
                  <a:schemeClr val="tx1"/>
                </a:solidFill>
              </a:rPr>
              <a:t> et </a:t>
            </a:r>
            <a:r>
              <a:rPr lang="fr-FR" sz="2000" b="1" i="1" dirty="0">
                <a:solidFill>
                  <a:srgbClr val="FF0000"/>
                </a:solidFill>
              </a:rPr>
              <a:t>carbone</a:t>
            </a:r>
            <a:r>
              <a:rPr lang="fr-FR" sz="2000" b="1" i="1" dirty="0">
                <a:solidFill>
                  <a:schemeClr val="tx1"/>
                </a:solidFill>
              </a:rPr>
              <a:t>. On me demande de déterminer la formule de cette molécule. Pour cela, je dois traduire les deux mots en symboles.</a:t>
            </a:r>
            <a:endParaRPr lang="fr-FR" sz="2000" b="1" i="1" u="sng" dirty="0">
              <a:solidFill>
                <a:schemeClr val="tx1"/>
              </a:solidFill>
            </a:endParaRPr>
          </a:p>
        </p:txBody>
      </p:sp>
      <p:sp>
        <p:nvSpPr>
          <p:cNvPr id="22" name="Rectangle à coins arrondis 5">
            <a:extLst>
              <a:ext uri="{FF2B5EF4-FFF2-40B4-BE49-F238E27FC236}">
                <a16:creationId xmlns:a16="http://schemas.microsoft.com/office/drawing/2014/main" id="{FA276B40-9C35-3B31-C46F-01D1375EF166}"/>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partie2</a:t>
            </a:r>
          </a:p>
        </p:txBody>
      </p:sp>
    </p:spTree>
    <p:extLst>
      <p:ext uri="{BB962C8B-B14F-4D97-AF65-F5344CB8AC3E}">
        <p14:creationId xmlns:p14="http://schemas.microsoft.com/office/powerpoint/2010/main" val="3550770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99E89-749F-575D-2D62-29D413F2DBA0}"/>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A3A5DAA6-3E67-EFD8-4650-A2DB8CCB33CA}"/>
              </a:ext>
            </a:extLst>
          </p:cNvPr>
          <p:cNvSpPr txBox="1"/>
          <p:nvPr/>
        </p:nvSpPr>
        <p:spPr>
          <a:xfrm>
            <a:off x="823101" y="197502"/>
            <a:ext cx="10543399" cy="412403"/>
          </a:xfrm>
          <a:prstGeom prst="rect">
            <a:avLst/>
          </a:prstGeom>
          <a:noFill/>
        </p:spPr>
        <p:txBody>
          <a:bodyPr wrap="square" rtlCol="0" anchor="ctr">
            <a:noAutofit/>
          </a:bodyPr>
          <a:lstStyle/>
          <a:p>
            <a:r>
              <a:rPr lang="fr-FR" sz="1600" b="1" noProof="0" dirty="0">
                <a:solidFill>
                  <a:schemeClr val="bg1">
                    <a:lumMod val="65000"/>
                  </a:schemeClr>
                </a:solidFill>
              </a:rPr>
              <a:t>Première étape: je me demande : « Comment associer chaque nom d’atome constituant la molécule à son symbole?. Je décompose le nom de la molécule.</a:t>
            </a:r>
          </a:p>
        </p:txBody>
      </p:sp>
      <p:sp>
        <p:nvSpPr>
          <p:cNvPr id="8" name="Oval 7">
            <a:extLst>
              <a:ext uri="{FF2B5EF4-FFF2-40B4-BE49-F238E27FC236}">
                <a16:creationId xmlns:a16="http://schemas.microsoft.com/office/drawing/2014/main" id="{43C953F2-D9C2-87F1-6601-E3CF1DFFB591}"/>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887FEB29-E5C0-6B52-34AF-002163C8E009}"/>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F4FA748A-F49C-3927-1F2F-CB8D3CCEF1AE}"/>
              </a:ext>
            </a:extLst>
          </p:cNvPr>
          <p:cNvSpPr txBox="1"/>
          <p:nvPr/>
        </p:nvSpPr>
        <p:spPr>
          <a:xfrm>
            <a:off x="452403" y="609905"/>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que la tache et incite les élèves à lire la consigne.</a:t>
            </a:r>
          </a:p>
        </p:txBody>
      </p:sp>
      <p:sp>
        <p:nvSpPr>
          <p:cNvPr id="3" name="Freeform 7100">
            <a:extLst>
              <a:ext uri="{FF2B5EF4-FFF2-40B4-BE49-F238E27FC236}">
                <a16:creationId xmlns:a16="http://schemas.microsoft.com/office/drawing/2014/main" id="{7F518972-F308-358B-167C-7694384A369D}"/>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EAFFC3DA-222C-C7D3-1A2A-543C0E9986F7}"/>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2" name="Rectangle à coins arrondis 5">
            <a:extLst>
              <a:ext uri="{FF2B5EF4-FFF2-40B4-BE49-F238E27FC236}">
                <a16:creationId xmlns:a16="http://schemas.microsoft.com/office/drawing/2014/main" id="{79733FA2-C44B-73BE-7D60-252E32BFC5E2}"/>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2</a:t>
            </a:r>
          </a:p>
        </p:txBody>
      </p:sp>
      <p:sp>
        <p:nvSpPr>
          <p:cNvPr id="6" name="Freeform 443">
            <a:extLst>
              <a:ext uri="{FF2B5EF4-FFF2-40B4-BE49-F238E27FC236}">
                <a16:creationId xmlns:a16="http://schemas.microsoft.com/office/drawing/2014/main" id="{43F4BDCE-DCE4-2226-C870-319359FD15B0}"/>
              </a:ext>
            </a:extLst>
          </p:cNvPr>
          <p:cNvSpPr/>
          <p:nvPr/>
        </p:nvSpPr>
        <p:spPr>
          <a:xfrm>
            <a:off x="1186837" y="3658220"/>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1. </a:t>
            </a:r>
            <a:r>
              <a:rPr lang="fr-FR" sz="2400" b="1" dirty="0">
                <a:solidFill>
                  <a:schemeClr val="tx1"/>
                </a:solidFill>
              </a:rPr>
              <a:t>Préciser le symbole de chaque atome constituant la molécule</a:t>
            </a:r>
          </a:p>
        </p:txBody>
      </p:sp>
      <p:sp>
        <p:nvSpPr>
          <p:cNvPr id="7" name="ZoneTexte 6">
            <a:extLst>
              <a:ext uri="{FF2B5EF4-FFF2-40B4-BE49-F238E27FC236}">
                <a16:creationId xmlns:a16="http://schemas.microsoft.com/office/drawing/2014/main" id="{BD1A52B2-4B06-B3BD-C904-74F641FB9BCE}"/>
              </a:ext>
            </a:extLst>
          </p:cNvPr>
          <p:cNvSpPr txBox="1"/>
          <p:nvPr/>
        </p:nvSpPr>
        <p:spPr>
          <a:xfrm>
            <a:off x="1186837" y="4768374"/>
            <a:ext cx="3669643" cy="523220"/>
          </a:xfrm>
          <a:prstGeom prst="rect">
            <a:avLst/>
          </a:prstGeom>
          <a:noFill/>
          <a:ln>
            <a:solidFill>
              <a:schemeClr val="tx1"/>
            </a:solidFill>
          </a:ln>
        </p:spPr>
        <p:txBody>
          <a:bodyPr wrap="square" rtlCol="0">
            <a:spAutoFit/>
          </a:bodyPr>
          <a:lstStyle/>
          <a:p>
            <a:r>
              <a:rPr lang="fr-FR" sz="2800" b="1" dirty="0">
                <a:solidFill>
                  <a:srgbClr val="5FADE4"/>
                </a:solidFill>
              </a:rPr>
              <a:t>Mon</a:t>
            </a:r>
            <a:r>
              <a:rPr lang="fr-FR" sz="2800" b="1" dirty="0">
                <a:solidFill>
                  <a:srgbClr val="FF6565"/>
                </a:solidFill>
              </a:rPr>
              <a:t>oxyde</a:t>
            </a:r>
            <a:r>
              <a:rPr lang="fr-FR" sz="2800" b="1" dirty="0">
                <a:solidFill>
                  <a:srgbClr val="5FADE4"/>
                </a:solidFill>
              </a:rPr>
              <a:t> </a:t>
            </a:r>
            <a:r>
              <a:rPr lang="fr-FR" sz="2800" b="1" dirty="0"/>
              <a:t>de</a:t>
            </a:r>
            <a:r>
              <a:rPr lang="fr-FR" sz="2800" b="1" dirty="0">
                <a:solidFill>
                  <a:srgbClr val="5FADE4"/>
                </a:solidFill>
              </a:rPr>
              <a:t> </a:t>
            </a:r>
            <a:r>
              <a:rPr lang="fr-FR" sz="2800" b="1" dirty="0">
                <a:solidFill>
                  <a:srgbClr val="FF6565"/>
                </a:solidFill>
              </a:rPr>
              <a:t>carbone</a:t>
            </a:r>
          </a:p>
        </p:txBody>
      </p:sp>
      <p:sp>
        <p:nvSpPr>
          <p:cNvPr id="12" name="Flèche : virage 11">
            <a:extLst>
              <a:ext uri="{FF2B5EF4-FFF2-40B4-BE49-F238E27FC236}">
                <a16:creationId xmlns:a16="http://schemas.microsoft.com/office/drawing/2014/main" id="{34CC2D46-3BD2-572B-140C-6DBBA81038A7}"/>
              </a:ext>
            </a:extLst>
          </p:cNvPr>
          <p:cNvSpPr/>
          <p:nvPr/>
        </p:nvSpPr>
        <p:spPr>
          <a:xfrm>
            <a:off x="3754121" y="4507005"/>
            <a:ext cx="2453639" cy="310384"/>
          </a:xfrm>
          <a:prstGeom prst="bentArrow">
            <a:avLst>
              <a:gd name="adj1" fmla="val 25000"/>
              <a:gd name="adj2" fmla="val 23056"/>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 virage 13">
            <a:extLst>
              <a:ext uri="{FF2B5EF4-FFF2-40B4-BE49-F238E27FC236}">
                <a16:creationId xmlns:a16="http://schemas.microsoft.com/office/drawing/2014/main" id="{7BAF01EC-90B9-4EE3-1E54-91C682A59373}"/>
              </a:ext>
            </a:extLst>
          </p:cNvPr>
          <p:cNvSpPr/>
          <p:nvPr/>
        </p:nvSpPr>
        <p:spPr>
          <a:xfrm flipV="1">
            <a:off x="2489200" y="5759560"/>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Rectangle 14">
            <a:extLst>
              <a:ext uri="{FF2B5EF4-FFF2-40B4-BE49-F238E27FC236}">
                <a16:creationId xmlns:a16="http://schemas.microsoft.com/office/drawing/2014/main" id="{64A612E7-BD80-3481-DECA-3DC62771FDEA}"/>
              </a:ext>
            </a:extLst>
          </p:cNvPr>
          <p:cNvSpPr/>
          <p:nvPr/>
        </p:nvSpPr>
        <p:spPr>
          <a:xfrm flipH="1">
            <a:off x="2489200" y="5236340"/>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0E437253-CF34-68C1-492E-3A7E38C996E0}"/>
              </a:ext>
            </a:extLst>
          </p:cNvPr>
          <p:cNvSpPr txBox="1"/>
          <p:nvPr/>
        </p:nvSpPr>
        <p:spPr>
          <a:xfrm>
            <a:off x="6207760" y="4286510"/>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7" name="ZoneTexte 16">
            <a:extLst>
              <a:ext uri="{FF2B5EF4-FFF2-40B4-BE49-F238E27FC236}">
                <a16:creationId xmlns:a16="http://schemas.microsoft.com/office/drawing/2014/main" id="{FC0A40B8-E625-CE04-B950-69F1A42B1CF0}"/>
              </a:ext>
            </a:extLst>
          </p:cNvPr>
          <p:cNvSpPr txBox="1"/>
          <p:nvPr/>
        </p:nvSpPr>
        <p:spPr>
          <a:xfrm>
            <a:off x="6329680" y="5627630"/>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Tree>
    <p:extLst>
      <p:ext uri="{BB962C8B-B14F-4D97-AF65-F5344CB8AC3E}">
        <p14:creationId xmlns:p14="http://schemas.microsoft.com/office/powerpoint/2010/main" val="3886752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127F4-860B-68F5-4A51-98FD32D7B69F}"/>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61F427CF-F012-F9CE-8F45-C05F822AC35A}"/>
              </a:ext>
            </a:extLst>
          </p:cNvPr>
          <p:cNvSpPr txBox="1"/>
          <p:nvPr/>
        </p:nvSpPr>
        <p:spPr>
          <a:xfrm>
            <a:off x="768703" y="362252"/>
            <a:ext cx="10543399" cy="412403"/>
          </a:xfrm>
          <a:prstGeom prst="rect">
            <a:avLst/>
          </a:prstGeom>
          <a:noFill/>
        </p:spPr>
        <p:txBody>
          <a:bodyPr wrap="square" rtlCol="0" anchor="ctr">
            <a:noAutofit/>
          </a:bodyPr>
          <a:lstStyle/>
          <a:p>
            <a:r>
              <a:rPr lang="fr-FR" sz="1600" b="1" noProof="0" dirty="0">
                <a:solidFill>
                  <a:schemeClr val="bg1">
                    <a:lumMod val="65000"/>
                  </a:schemeClr>
                </a:solidFill>
              </a:rPr>
              <a:t>Le nom de la molécule est composé de deux noms: oxyde et carbone. Le mot « oxyde » est  associé à l’oxygène   de symbole O alors que le symbole du carbone est C.</a:t>
            </a:r>
          </a:p>
        </p:txBody>
      </p:sp>
      <p:sp>
        <p:nvSpPr>
          <p:cNvPr id="8" name="Oval 7">
            <a:extLst>
              <a:ext uri="{FF2B5EF4-FFF2-40B4-BE49-F238E27FC236}">
                <a16:creationId xmlns:a16="http://schemas.microsoft.com/office/drawing/2014/main" id="{0AA5F3BB-E7B2-DDAF-471E-0C314131AE4E}"/>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6FC6928C-F382-2C7E-71C1-FFCC87004DD2}"/>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A3BFB943-487A-673F-85BB-AE8FB670DDCE}"/>
              </a:ext>
            </a:extLst>
          </p:cNvPr>
          <p:cNvSpPr txBox="1"/>
          <p:nvPr/>
        </p:nvSpPr>
        <p:spPr>
          <a:xfrm>
            <a:off x="508000" y="71333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montre que le préfixe « mono » ne figure pas dans les noms des atomes.</a:t>
            </a:r>
          </a:p>
        </p:txBody>
      </p:sp>
      <p:sp>
        <p:nvSpPr>
          <p:cNvPr id="3" name="Freeform 7100">
            <a:extLst>
              <a:ext uri="{FF2B5EF4-FFF2-40B4-BE49-F238E27FC236}">
                <a16:creationId xmlns:a16="http://schemas.microsoft.com/office/drawing/2014/main" id="{2FDC0D8C-5E24-BB4D-ED53-C17D2BCA97D8}"/>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E51F0419-4458-58C6-12A0-4CA520893303}"/>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2" name="Rectangle à coins arrondis 5">
            <a:extLst>
              <a:ext uri="{FF2B5EF4-FFF2-40B4-BE49-F238E27FC236}">
                <a16:creationId xmlns:a16="http://schemas.microsoft.com/office/drawing/2014/main" id="{E68DE313-4782-E20A-F842-05BC8B78879F}"/>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2</a:t>
            </a:r>
          </a:p>
        </p:txBody>
      </p:sp>
      <p:sp>
        <p:nvSpPr>
          <p:cNvPr id="6" name="Freeform 443">
            <a:extLst>
              <a:ext uri="{FF2B5EF4-FFF2-40B4-BE49-F238E27FC236}">
                <a16:creationId xmlns:a16="http://schemas.microsoft.com/office/drawing/2014/main" id="{C1DE244D-6DE3-837B-15A7-52FFC52E980E}"/>
              </a:ext>
            </a:extLst>
          </p:cNvPr>
          <p:cNvSpPr/>
          <p:nvPr/>
        </p:nvSpPr>
        <p:spPr>
          <a:xfrm>
            <a:off x="1186837" y="3658220"/>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1. </a:t>
            </a:r>
            <a:r>
              <a:rPr lang="fr-FR" sz="2400" b="1" dirty="0">
                <a:solidFill>
                  <a:schemeClr val="tx1"/>
                </a:solidFill>
              </a:rPr>
              <a:t>Préciser le symbole de chaque atome constituant la molécule</a:t>
            </a:r>
          </a:p>
        </p:txBody>
      </p:sp>
      <p:sp>
        <p:nvSpPr>
          <p:cNvPr id="7" name="ZoneTexte 6">
            <a:extLst>
              <a:ext uri="{FF2B5EF4-FFF2-40B4-BE49-F238E27FC236}">
                <a16:creationId xmlns:a16="http://schemas.microsoft.com/office/drawing/2014/main" id="{867DD734-8AA2-EFBC-3641-40E955BC3B3C}"/>
              </a:ext>
            </a:extLst>
          </p:cNvPr>
          <p:cNvSpPr txBox="1"/>
          <p:nvPr/>
        </p:nvSpPr>
        <p:spPr>
          <a:xfrm>
            <a:off x="1186837" y="4768374"/>
            <a:ext cx="3669643" cy="523220"/>
          </a:xfrm>
          <a:prstGeom prst="rect">
            <a:avLst/>
          </a:prstGeom>
          <a:noFill/>
          <a:ln>
            <a:solidFill>
              <a:schemeClr val="tx1"/>
            </a:solidFill>
          </a:ln>
        </p:spPr>
        <p:txBody>
          <a:bodyPr wrap="square" rtlCol="0">
            <a:spAutoFit/>
          </a:bodyPr>
          <a:lstStyle/>
          <a:p>
            <a:r>
              <a:rPr lang="fr-FR" sz="2800" b="1" dirty="0">
                <a:solidFill>
                  <a:srgbClr val="5FADE4"/>
                </a:solidFill>
              </a:rPr>
              <a:t>Mon</a:t>
            </a:r>
            <a:r>
              <a:rPr lang="fr-FR" sz="2800" b="1" dirty="0">
                <a:solidFill>
                  <a:srgbClr val="FF6565"/>
                </a:solidFill>
              </a:rPr>
              <a:t>oxyde</a:t>
            </a:r>
            <a:r>
              <a:rPr lang="fr-FR" sz="2800" b="1" dirty="0">
                <a:solidFill>
                  <a:srgbClr val="5FADE4"/>
                </a:solidFill>
              </a:rPr>
              <a:t> </a:t>
            </a:r>
            <a:r>
              <a:rPr lang="fr-FR" sz="2800" b="1" dirty="0"/>
              <a:t>de</a:t>
            </a:r>
            <a:r>
              <a:rPr lang="fr-FR" sz="2800" b="1" dirty="0">
                <a:solidFill>
                  <a:srgbClr val="5FADE4"/>
                </a:solidFill>
              </a:rPr>
              <a:t> </a:t>
            </a:r>
            <a:r>
              <a:rPr lang="fr-FR" sz="2800" b="1" dirty="0">
                <a:solidFill>
                  <a:srgbClr val="FF6565"/>
                </a:solidFill>
              </a:rPr>
              <a:t>carbone</a:t>
            </a:r>
          </a:p>
        </p:txBody>
      </p:sp>
      <p:sp>
        <p:nvSpPr>
          <p:cNvPr id="12" name="Flèche : virage 11">
            <a:extLst>
              <a:ext uri="{FF2B5EF4-FFF2-40B4-BE49-F238E27FC236}">
                <a16:creationId xmlns:a16="http://schemas.microsoft.com/office/drawing/2014/main" id="{0C806A22-1EB6-1F47-117B-46F9D7A15833}"/>
              </a:ext>
            </a:extLst>
          </p:cNvPr>
          <p:cNvSpPr/>
          <p:nvPr/>
        </p:nvSpPr>
        <p:spPr>
          <a:xfrm>
            <a:off x="3754121" y="4507005"/>
            <a:ext cx="2453639" cy="310384"/>
          </a:xfrm>
          <a:prstGeom prst="bentArrow">
            <a:avLst>
              <a:gd name="adj1" fmla="val 25000"/>
              <a:gd name="adj2" fmla="val 23056"/>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 virage 13">
            <a:extLst>
              <a:ext uri="{FF2B5EF4-FFF2-40B4-BE49-F238E27FC236}">
                <a16:creationId xmlns:a16="http://schemas.microsoft.com/office/drawing/2014/main" id="{87AE342E-B650-2A56-52C8-87934EF4B39D}"/>
              </a:ext>
            </a:extLst>
          </p:cNvPr>
          <p:cNvSpPr/>
          <p:nvPr/>
        </p:nvSpPr>
        <p:spPr>
          <a:xfrm flipV="1">
            <a:off x="2489200" y="5759560"/>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Rectangle 14">
            <a:extLst>
              <a:ext uri="{FF2B5EF4-FFF2-40B4-BE49-F238E27FC236}">
                <a16:creationId xmlns:a16="http://schemas.microsoft.com/office/drawing/2014/main" id="{2D6ABE84-7196-3EBA-BF9B-CCEAE51D3A58}"/>
              </a:ext>
            </a:extLst>
          </p:cNvPr>
          <p:cNvSpPr/>
          <p:nvPr/>
        </p:nvSpPr>
        <p:spPr>
          <a:xfrm flipH="1">
            <a:off x="2489200" y="5236340"/>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9EF6DB08-076A-2A6E-1900-DBF885A67C03}"/>
              </a:ext>
            </a:extLst>
          </p:cNvPr>
          <p:cNvSpPr txBox="1"/>
          <p:nvPr/>
        </p:nvSpPr>
        <p:spPr>
          <a:xfrm>
            <a:off x="6207760" y="4286510"/>
            <a:ext cx="174078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7" name="ZoneTexte 16">
            <a:extLst>
              <a:ext uri="{FF2B5EF4-FFF2-40B4-BE49-F238E27FC236}">
                <a16:creationId xmlns:a16="http://schemas.microsoft.com/office/drawing/2014/main" id="{E4B1BB60-DE34-7A87-1A81-16EE38899FEC}"/>
              </a:ext>
            </a:extLst>
          </p:cNvPr>
          <p:cNvSpPr txBox="1"/>
          <p:nvPr/>
        </p:nvSpPr>
        <p:spPr>
          <a:xfrm>
            <a:off x="6329680" y="5627630"/>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0" name="ZoneTexte 9">
            <a:extLst>
              <a:ext uri="{FF2B5EF4-FFF2-40B4-BE49-F238E27FC236}">
                <a16:creationId xmlns:a16="http://schemas.microsoft.com/office/drawing/2014/main" id="{F079E7B3-7418-0A39-F7A4-6798FCF7CDE6}"/>
              </a:ext>
            </a:extLst>
          </p:cNvPr>
          <p:cNvSpPr txBox="1"/>
          <p:nvPr/>
        </p:nvSpPr>
        <p:spPr>
          <a:xfrm>
            <a:off x="6594221" y="4065275"/>
            <a:ext cx="677163" cy="646331"/>
          </a:xfrm>
          <a:prstGeom prst="rect">
            <a:avLst/>
          </a:prstGeom>
          <a:noFill/>
        </p:spPr>
        <p:txBody>
          <a:bodyPr wrap="square" rtlCol="0">
            <a:spAutoFit/>
          </a:bodyPr>
          <a:lstStyle/>
          <a:p>
            <a:r>
              <a:rPr lang="fr-FR" sz="3600" b="1" dirty="0">
                <a:solidFill>
                  <a:srgbClr val="FF0000"/>
                </a:solidFill>
              </a:rPr>
              <a:t>C</a:t>
            </a:r>
          </a:p>
        </p:txBody>
      </p:sp>
      <p:sp>
        <p:nvSpPr>
          <p:cNvPr id="11" name="ZoneTexte 10">
            <a:extLst>
              <a:ext uri="{FF2B5EF4-FFF2-40B4-BE49-F238E27FC236}">
                <a16:creationId xmlns:a16="http://schemas.microsoft.com/office/drawing/2014/main" id="{A12119A4-D2EA-5608-EA3C-206D684E2C52}"/>
              </a:ext>
            </a:extLst>
          </p:cNvPr>
          <p:cNvSpPr txBox="1"/>
          <p:nvPr/>
        </p:nvSpPr>
        <p:spPr>
          <a:xfrm>
            <a:off x="6672792" y="5449671"/>
            <a:ext cx="677163" cy="646331"/>
          </a:xfrm>
          <a:prstGeom prst="rect">
            <a:avLst/>
          </a:prstGeom>
          <a:noFill/>
        </p:spPr>
        <p:txBody>
          <a:bodyPr wrap="square" rtlCol="0">
            <a:spAutoFit/>
          </a:bodyPr>
          <a:lstStyle/>
          <a:p>
            <a:r>
              <a:rPr lang="fr-FR" sz="3600" b="1" dirty="0">
                <a:solidFill>
                  <a:srgbClr val="FF0000"/>
                </a:solidFill>
              </a:rPr>
              <a:t>O</a:t>
            </a:r>
          </a:p>
        </p:txBody>
      </p:sp>
      <p:sp>
        <p:nvSpPr>
          <p:cNvPr id="13" name="ZoneTexte 12">
            <a:extLst>
              <a:ext uri="{FF2B5EF4-FFF2-40B4-BE49-F238E27FC236}">
                <a16:creationId xmlns:a16="http://schemas.microsoft.com/office/drawing/2014/main" id="{58DDC48C-1987-4EA7-46E8-513C630D9809}"/>
              </a:ext>
            </a:extLst>
          </p:cNvPr>
          <p:cNvSpPr txBox="1"/>
          <p:nvPr/>
        </p:nvSpPr>
        <p:spPr>
          <a:xfrm>
            <a:off x="8980594" y="4836229"/>
            <a:ext cx="2871215" cy="1200329"/>
          </a:xfrm>
          <a:prstGeom prst="rect">
            <a:avLst/>
          </a:prstGeom>
          <a:solidFill>
            <a:schemeClr val="accent4">
              <a:lumMod val="20000"/>
              <a:lumOff val="80000"/>
            </a:schemeClr>
          </a:solidFill>
        </p:spPr>
        <p:txBody>
          <a:bodyPr wrap="square" rtlCol="0">
            <a:spAutoFit/>
          </a:bodyPr>
          <a:lstStyle/>
          <a:p>
            <a:r>
              <a:rPr lang="fr-FR" sz="2400" b="1" dirty="0">
                <a:solidFill>
                  <a:srgbClr val="FF6565"/>
                </a:solidFill>
              </a:rPr>
              <a:t>oxyde       </a:t>
            </a:r>
            <a:r>
              <a:rPr lang="fr-FR" sz="2400" dirty="0">
                <a:solidFill>
                  <a:srgbClr val="FF6565"/>
                </a:solidFill>
              </a:rPr>
              <a:t>    oxygène</a:t>
            </a:r>
          </a:p>
          <a:p>
            <a:r>
              <a:rPr lang="fr-FR" sz="2400" b="1" dirty="0" err="1"/>
              <a:t>Chloro</a:t>
            </a:r>
            <a:r>
              <a:rPr lang="fr-FR" sz="2400" b="1" dirty="0"/>
              <a:t>          </a:t>
            </a:r>
            <a:r>
              <a:rPr lang="fr-FR" sz="2400" dirty="0"/>
              <a:t>chlore</a:t>
            </a:r>
          </a:p>
          <a:p>
            <a:r>
              <a:rPr lang="fr-FR" sz="2400" b="1" dirty="0" err="1"/>
              <a:t>Bromo</a:t>
            </a:r>
            <a:r>
              <a:rPr lang="fr-FR" sz="2400" b="1" dirty="0"/>
              <a:t>         </a:t>
            </a:r>
            <a:r>
              <a:rPr lang="fr-FR" sz="2400" dirty="0"/>
              <a:t> brome</a:t>
            </a:r>
          </a:p>
        </p:txBody>
      </p:sp>
      <p:sp>
        <p:nvSpPr>
          <p:cNvPr id="18" name="Triangle isocèle 17">
            <a:extLst>
              <a:ext uri="{FF2B5EF4-FFF2-40B4-BE49-F238E27FC236}">
                <a16:creationId xmlns:a16="http://schemas.microsoft.com/office/drawing/2014/main" id="{EA26ABB4-7D26-5845-0F1C-1C55870F4D47}"/>
              </a:ext>
            </a:extLst>
          </p:cNvPr>
          <p:cNvSpPr/>
          <p:nvPr/>
        </p:nvSpPr>
        <p:spPr>
          <a:xfrm>
            <a:off x="8615680" y="4335265"/>
            <a:ext cx="493776" cy="46166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a:t>
            </a:r>
          </a:p>
        </p:txBody>
      </p:sp>
      <p:sp>
        <p:nvSpPr>
          <p:cNvPr id="19" name="Flèche : droite 18">
            <a:extLst>
              <a:ext uri="{FF2B5EF4-FFF2-40B4-BE49-F238E27FC236}">
                <a16:creationId xmlns:a16="http://schemas.microsoft.com/office/drawing/2014/main" id="{B2D0E2F9-C659-B693-8F06-0BBC8A2E8F7D}"/>
              </a:ext>
            </a:extLst>
          </p:cNvPr>
          <p:cNvSpPr/>
          <p:nvPr/>
        </p:nvSpPr>
        <p:spPr>
          <a:xfrm>
            <a:off x="9956300" y="5030053"/>
            <a:ext cx="438912" cy="1118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335B4BCD-34A6-5AE0-B894-2EA3680C6674}"/>
              </a:ext>
            </a:extLst>
          </p:cNvPr>
          <p:cNvSpPr/>
          <p:nvPr/>
        </p:nvSpPr>
        <p:spPr>
          <a:xfrm>
            <a:off x="9996940" y="5375493"/>
            <a:ext cx="438912" cy="1118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droite 20">
            <a:extLst>
              <a:ext uri="{FF2B5EF4-FFF2-40B4-BE49-F238E27FC236}">
                <a16:creationId xmlns:a16="http://schemas.microsoft.com/office/drawing/2014/main" id="{ECF43D62-8C0E-37B1-77F7-B88058D4349F}"/>
              </a:ext>
            </a:extLst>
          </p:cNvPr>
          <p:cNvSpPr/>
          <p:nvPr/>
        </p:nvSpPr>
        <p:spPr>
          <a:xfrm>
            <a:off x="10027420" y="5792053"/>
            <a:ext cx="438912" cy="1118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79602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2452E-DDD1-086F-482C-637A46775DCA}"/>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7E3BB0DE-79D6-5C02-2404-E24A89DFF5D1}"/>
              </a:ext>
            </a:extLst>
          </p:cNvPr>
          <p:cNvSpPr txBox="1"/>
          <p:nvPr/>
        </p:nvSpPr>
        <p:spPr>
          <a:xfrm>
            <a:off x="765810" y="254863"/>
            <a:ext cx="10543399" cy="412403"/>
          </a:xfrm>
          <a:prstGeom prst="rect">
            <a:avLst/>
          </a:prstGeom>
          <a:noFill/>
        </p:spPr>
        <p:txBody>
          <a:bodyPr wrap="square" rtlCol="0" anchor="ctr">
            <a:noAutofit/>
          </a:bodyPr>
          <a:lstStyle/>
          <a:p>
            <a:r>
              <a:rPr lang="fr-FR" sz="1600" b="1" noProof="0" dirty="0">
                <a:solidFill>
                  <a:schemeClr val="bg1">
                    <a:lumMod val="65000"/>
                  </a:schemeClr>
                </a:solidFill>
              </a:rPr>
              <a:t>Deuxième étape: je me demande :  quelle est la signification des préfixes?. Le préfixe vient avant le nom de chaque atome. Dans notre cas </a:t>
            </a:r>
            <a:r>
              <a:rPr lang="fr-FR" sz="1600" b="1" dirty="0">
                <a:solidFill>
                  <a:schemeClr val="bg1">
                    <a:lumMod val="65000"/>
                  </a:schemeClr>
                </a:solidFill>
              </a:rPr>
              <a:t>nous n’avons</a:t>
            </a:r>
            <a:r>
              <a:rPr lang="fr-FR" sz="1600" b="1" noProof="0" dirty="0">
                <a:solidFill>
                  <a:schemeClr val="bg1">
                    <a:lumMod val="65000"/>
                  </a:schemeClr>
                </a:solidFill>
              </a:rPr>
              <a:t> qu’un </a:t>
            </a:r>
            <a:r>
              <a:rPr lang="fr-FR" sz="1600" b="1" noProof="0" dirty="0" err="1">
                <a:solidFill>
                  <a:schemeClr val="bg1">
                    <a:lumMod val="65000"/>
                  </a:schemeClr>
                </a:solidFill>
              </a:rPr>
              <a:t>seu</a:t>
            </a:r>
            <a:r>
              <a:rPr lang="fr-FR" sz="1600" b="1" dirty="0">
                <a:solidFill>
                  <a:schemeClr val="bg1">
                    <a:lumMod val="65000"/>
                  </a:schemeClr>
                </a:solidFill>
              </a:rPr>
              <a:t>l préfixe: « mono ».</a:t>
            </a:r>
            <a:r>
              <a:rPr lang="fr-FR" sz="1600" b="1" noProof="0" dirty="0">
                <a:solidFill>
                  <a:schemeClr val="bg1">
                    <a:lumMod val="65000"/>
                  </a:schemeClr>
                </a:solidFill>
              </a:rPr>
              <a:t> </a:t>
            </a:r>
          </a:p>
        </p:txBody>
      </p:sp>
      <p:sp>
        <p:nvSpPr>
          <p:cNvPr id="8" name="Oval 7">
            <a:extLst>
              <a:ext uri="{FF2B5EF4-FFF2-40B4-BE49-F238E27FC236}">
                <a16:creationId xmlns:a16="http://schemas.microsoft.com/office/drawing/2014/main" id="{446810C6-3C57-A0C0-D64A-7F39E2899DFC}"/>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0683BFB1-53D4-EFE3-EBA2-3F6352463F12}"/>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D8C0A819-71AE-DDD1-60C1-42C9C01DB8C2}"/>
              </a:ext>
            </a:extLst>
          </p:cNvPr>
          <p:cNvSpPr txBox="1"/>
          <p:nvPr/>
        </p:nvSpPr>
        <p:spPr>
          <a:xfrm>
            <a:off x="508000" y="71333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montre que le préfixe « mono » ne figure pas dans les noms des atomes.</a:t>
            </a:r>
          </a:p>
        </p:txBody>
      </p:sp>
      <p:sp>
        <p:nvSpPr>
          <p:cNvPr id="3" name="Freeform 7100">
            <a:extLst>
              <a:ext uri="{FF2B5EF4-FFF2-40B4-BE49-F238E27FC236}">
                <a16:creationId xmlns:a16="http://schemas.microsoft.com/office/drawing/2014/main" id="{640EED09-5D27-2FC8-DFF4-025E966AA4F7}"/>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280A6AC5-CF1C-F0B4-6104-4188E187BBD2}"/>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2" name="Rectangle à coins arrondis 5">
            <a:extLst>
              <a:ext uri="{FF2B5EF4-FFF2-40B4-BE49-F238E27FC236}">
                <a16:creationId xmlns:a16="http://schemas.microsoft.com/office/drawing/2014/main" id="{8B20F95F-2E33-7556-43D2-06CB4ACE67EF}"/>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2</a:t>
            </a:r>
          </a:p>
        </p:txBody>
      </p:sp>
      <p:sp>
        <p:nvSpPr>
          <p:cNvPr id="6" name="Freeform 443">
            <a:extLst>
              <a:ext uri="{FF2B5EF4-FFF2-40B4-BE49-F238E27FC236}">
                <a16:creationId xmlns:a16="http://schemas.microsoft.com/office/drawing/2014/main" id="{29C1D309-EE45-0E4C-89C1-CBD089C61E89}"/>
              </a:ext>
            </a:extLst>
          </p:cNvPr>
          <p:cNvSpPr/>
          <p:nvPr/>
        </p:nvSpPr>
        <p:spPr>
          <a:xfrm>
            <a:off x="1186837" y="3658220"/>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2. </a:t>
            </a:r>
            <a:r>
              <a:rPr lang="fr-FR" sz="2400" b="1" dirty="0">
                <a:solidFill>
                  <a:schemeClr val="tx1"/>
                </a:solidFill>
              </a:rPr>
              <a:t>Préciser la signification des préfixes</a:t>
            </a:r>
          </a:p>
        </p:txBody>
      </p:sp>
      <p:sp>
        <p:nvSpPr>
          <p:cNvPr id="7" name="ZoneTexte 6">
            <a:extLst>
              <a:ext uri="{FF2B5EF4-FFF2-40B4-BE49-F238E27FC236}">
                <a16:creationId xmlns:a16="http://schemas.microsoft.com/office/drawing/2014/main" id="{3F94D6CE-5072-2A5D-FBAF-D80B05FAC5DB}"/>
              </a:ext>
            </a:extLst>
          </p:cNvPr>
          <p:cNvSpPr txBox="1"/>
          <p:nvPr/>
        </p:nvSpPr>
        <p:spPr>
          <a:xfrm>
            <a:off x="1186837" y="4768374"/>
            <a:ext cx="3669643" cy="523220"/>
          </a:xfrm>
          <a:prstGeom prst="rect">
            <a:avLst/>
          </a:prstGeom>
          <a:noFill/>
          <a:ln>
            <a:solidFill>
              <a:schemeClr val="tx1"/>
            </a:solidFill>
          </a:ln>
        </p:spPr>
        <p:txBody>
          <a:bodyPr wrap="square" rtlCol="0">
            <a:spAutoFit/>
          </a:bodyPr>
          <a:lstStyle/>
          <a:p>
            <a:r>
              <a:rPr lang="fr-FR" sz="2800" b="1" dirty="0">
                <a:solidFill>
                  <a:srgbClr val="5FADE4"/>
                </a:solidFill>
              </a:rPr>
              <a:t>Mon</a:t>
            </a:r>
            <a:r>
              <a:rPr lang="fr-FR" sz="2800" b="1" dirty="0">
                <a:solidFill>
                  <a:srgbClr val="FF6565"/>
                </a:solidFill>
              </a:rPr>
              <a:t>oxyde</a:t>
            </a:r>
            <a:r>
              <a:rPr lang="fr-FR" sz="2800" b="1" dirty="0">
                <a:solidFill>
                  <a:srgbClr val="5FADE4"/>
                </a:solidFill>
              </a:rPr>
              <a:t> </a:t>
            </a:r>
            <a:r>
              <a:rPr lang="fr-FR" sz="2800" b="1" dirty="0"/>
              <a:t>de</a:t>
            </a:r>
            <a:r>
              <a:rPr lang="fr-FR" sz="2800" b="1" dirty="0">
                <a:solidFill>
                  <a:srgbClr val="5FADE4"/>
                </a:solidFill>
              </a:rPr>
              <a:t> </a:t>
            </a:r>
            <a:r>
              <a:rPr lang="fr-FR" sz="2800" b="1" dirty="0">
                <a:solidFill>
                  <a:srgbClr val="FF6565"/>
                </a:solidFill>
              </a:rPr>
              <a:t>carbone</a:t>
            </a:r>
          </a:p>
        </p:txBody>
      </p:sp>
      <p:sp>
        <p:nvSpPr>
          <p:cNvPr id="14" name="Flèche : virage 13">
            <a:extLst>
              <a:ext uri="{FF2B5EF4-FFF2-40B4-BE49-F238E27FC236}">
                <a16:creationId xmlns:a16="http://schemas.microsoft.com/office/drawing/2014/main" id="{353D72C7-30B3-BE4E-41EB-8EF755796721}"/>
              </a:ext>
            </a:extLst>
          </p:cNvPr>
          <p:cNvSpPr/>
          <p:nvPr/>
        </p:nvSpPr>
        <p:spPr>
          <a:xfrm flipV="1">
            <a:off x="1714521" y="5534132"/>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Rectangle 14">
            <a:extLst>
              <a:ext uri="{FF2B5EF4-FFF2-40B4-BE49-F238E27FC236}">
                <a16:creationId xmlns:a16="http://schemas.microsoft.com/office/drawing/2014/main" id="{96D3E8A2-6845-0DEC-EC1B-BA5EE1377CAF}"/>
              </a:ext>
            </a:extLst>
          </p:cNvPr>
          <p:cNvSpPr/>
          <p:nvPr/>
        </p:nvSpPr>
        <p:spPr>
          <a:xfrm flipH="1">
            <a:off x="1715508" y="5168074"/>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FB8705C5-EAAF-B8A0-BEF0-B7A4AA0BDCC9}"/>
              </a:ext>
            </a:extLst>
          </p:cNvPr>
          <p:cNvSpPr txBox="1"/>
          <p:nvPr/>
        </p:nvSpPr>
        <p:spPr>
          <a:xfrm>
            <a:off x="5742857" y="5487334"/>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Tree>
    <p:extLst>
      <p:ext uri="{BB962C8B-B14F-4D97-AF65-F5344CB8AC3E}">
        <p14:creationId xmlns:p14="http://schemas.microsoft.com/office/powerpoint/2010/main" val="42412989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523E4-6B2C-010F-7245-D2198FB29298}"/>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E4BB2F9B-0F4C-A160-D6B3-BA47316B8674}"/>
              </a:ext>
            </a:extLst>
          </p:cNvPr>
          <p:cNvSpPr txBox="1"/>
          <p:nvPr/>
        </p:nvSpPr>
        <p:spPr>
          <a:xfrm>
            <a:off x="765810" y="254863"/>
            <a:ext cx="10543399" cy="412403"/>
          </a:xfrm>
          <a:prstGeom prst="rect">
            <a:avLst/>
          </a:prstGeom>
          <a:noFill/>
        </p:spPr>
        <p:txBody>
          <a:bodyPr wrap="square" rtlCol="0" anchor="ctr">
            <a:noAutofit/>
          </a:bodyPr>
          <a:lstStyle/>
          <a:p>
            <a:r>
              <a:rPr lang="fr-FR" sz="1600" b="1" dirty="0">
                <a:solidFill>
                  <a:schemeClr val="bg1">
                    <a:lumMod val="65000"/>
                  </a:schemeClr>
                </a:solidFill>
              </a:rPr>
              <a:t>Le préfixe  « mono » signifie qu’il  y a  un seul atome. De même, « di » signifie 2 et « tri » signifie 3.</a:t>
            </a:r>
            <a:r>
              <a:rPr lang="fr-FR" sz="1600" b="1" noProof="0" dirty="0">
                <a:solidFill>
                  <a:schemeClr val="bg1">
                    <a:lumMod val="65000"/>
                  </a:schemeClr>
                </a:solidFill>
              </a:rPr>
              <a:t> </a:t>
            </a:r>
          </a:p>
        </p:txBody>
      </p:sp>
      <p:sp>
        <p:nvSpPr>
          <p:cNvPr id="8" name="Oval 7">
            <a:extLst>
              <a:ext uri="{FF2B5EF4-FFF2-40B4-BE49-F238E27FC236}">
                <a16:creationId xmlns:a16="http://schemas.microsoft.com/office/drawing/2014/main" id="{09073632-1897-C6E0-3FC5-562B7E9E7045}"/>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01FEDE4F-0790-B09F-F89C-99E20AB9485A}"/>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7E8F1F54-B48A-A70D-2924-0197AE13A478}"/>
              </a:ext>
            </a:extLst>
          </p:cNvPr>
          <p:cNvSpPr txBox="1"/>
          <p:nvPr/>
        </p:nvSpPr>
        <p:spPr>
          <a:xfrm>
            <a:off x="508000" y="71333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montre que le préfixe « mono » ne figure pas dans les noms des atomes.</a:t>
            </a:r>
          </a:p>
        </p:txBody>
      </p:sp>
      <p:sp>
        <p:nvSpPr>
          <p:cNvPr id="3" name="Freeform 7100">
            <a:extLst>
              <a:ext uri="{FF2B5EF4-FFF2-40B4-BE49-F238E27FC236}">
                <a16:creationId xmlns:a16="http://schemas.microsoft.com/office/drawing/2014/main" id="{FF41CD08-3B95-499A-89DE-03AB556C85FD}"/>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024E91B1-F77D-3128-6750-EF620540FE44}"/>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2" name="Rectangle à coins arrondis 5">
            <a:extLst>
              <a:ext uri="{FF2B5EF4-FFF2-40B4-BE49-F238E27FC236}">
                <a16:creationId xmlns:a16="http://schemas.microsoft.com/office/drawing/2014/main" id="{C342E2B3-0B67-F2A8-95A2-7B1A3CF80F50}"/>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2</a:t>
            </a:r>
          </a:p>
        </p:txBody>
      </p:sp>
      <p:sp>
        <p:nvSpPr>
          <p:cNvPr id="6" name="Freeform 443">
            <a:extLst>
              <a:ext uri="{FF2B5EF4-FFF2-40B4-BE49-F238E27FC236}">
                <a16:creationId xmlns:a16="http://schemas.microsoft.com/office/drawing/2014/main" id="{D89AB7B4-39C1-05B8-694A-F75B179C5328}"/>
              </a:ext>
            </a:extLst>
          </p:cNvPr>
          <p:cNvSpPr/>
          <p:nvPr/>
        </p:nvSpPr>
        <p:spPr>
          <a:xfrm>
            <a:off x="1186837" y="3658220"/>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2. </a:t>
            </a:r>
            <a:r>
              <a:rPr lang="fr-FR" sz="2400" b="1" dirty="0">
                <a:solidFill>
                  <a:schemeClr val="tx1"/>
                </a:solidFill>
              </a:rPr>
              <a:t>Préciser la signification des préfixes</a:t>
            </a:r>
          </a:p>
        </p:txBody>
      </p:sp>
      <p:sp>
        <p:nvSpPr>
          <p:cNvPr id="7" name="ZoneTexte 6">
            <a:extLst>
              <a:ext uri="{FF2B5EF4-FFF2-40B4-BE49-F238E27FC236}">
                <a16:creationId xmlns:a16="http://schemas.microsoft.com/office/drawing/2014/main" id="{41448FE2-0416-ED62-77BC-023664AC7EF2}"/>
              </a:ext>
            </a:extLst>
          </p:cNvPr>
          <p:cNvSpPr txBox="1"/>
          <p:nvPr/>
        </p:nvSpPr>
        <p:spPr>
          <a:xfrm>
            <a:off x="1186837" y="4768374"/>
            <a:ext cx="3669643" cy="523220"/>
          </a:xfrm>
          <a:prstGeom prst="rect">
            <a:avLst/>
          </a:prstGeom>
          <a:noFill/>
          <a:ln>
            <a:solidFill>
              <a:schemeClr val="tx1"/>
            </a:solidFill>
          </a:ln>
        </p:spPr>
        <p:txBody>
          <a:bodyPr wrap="square" rtlCol="0">
            <a:spAutoFit/>
          </a:bodyPr>
          <a:lstStyle/>
          <a:p>
            <a:r>
              <a:rPr lang="fr-FR" sz="2800" b="1" dirty="0">
                <a:solidFill>
                  <a:srgbClr val="5FADE4"/>
                </a:solidFill>
              </a:rPr>
              <a:t>Mon</a:t>
            </a:r>
            <a:r>
              <a:rPr lang="fr-FR" sz="2800" b="1" dirty="0">
                <a:solidFill>
                  <a:srgbClr val="FF6565"/>
                </a:solidFill>
              </a:rPr>
              <a:t>oxyde</a:t>
            </a:r>
            <a:r>
              <a:rPr lang="fr-FR" sz="2800" b="1" dirty="0">
                <a:solidFill>
                  <a:srgbClr val="5FADE4"/>
                </a:solidFill>
              </a:rPr>
              <a:t> </a:t>
            </a:r>
            <a:r>
              <a:rPr lang="fr-FR" sz="2800" b="1" dirty="0"/>
              <a:t>de</a:t>
            </a:r>
            <a:r>
              <a:rPr lang="fr-FR" sz="2800" b="1" dirty="0">
                <a:solidFill>
                  <a:srgbClr val="5FADE4"/>
                </a:solidFill>
              </a:rPr>
              <a:t> </a:t>
            </a:r>
            <a:r>
              <a:rPr lang="fr-FR" sz="2800" b="1" dirty="0">
                <a:solidFill>
                  <a:srgbClr val="FF6565"/>
                </a:solidFill>
              </a:rPr>
              <a:t>carbone</a:t>
            </a:r>
          </a:p>
        </p:txBody>
      </p:sp>
      <p:sp>
        <p:nvSpPr>
          <p:cNvPr id="14" name="Flèche : virage 13">
            <a:extLst>
              <a:ext uri="{FF2B5EF4-FFF2-40B4-BE49-F238E27FC236}">
                <a16:creationId xmlns:a16="http://schemas.microsoft.com/office/drawing/2014/main" id="{D91B4D54-249F-7B6E-1880-F199C85992D0}"/>
              </a:ext>
            </a:extLst>
          </p:cNvPr>
          <p:cNvSpPr/>
          <p:nvPr/>
        </p:nvSpPr>
        <p:spPr>
          <a:xfrm flipV="1">
            <a:off x="1714521" y="5534132"/>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Rectangle 14">
            <a:extLst>
              <a:ext uri="{FF2B5EF4-FFF2-40B4-BE49-F238E27FC236}">
                <a16:creationId xmlns:a16="http://schemas.microsoft.com/office/drawing/2014/main" id="{8D9857F5-0DAE-4199-31A0-786268D75D69}"/>
              </a:ext>
            </a:extLst>
          </p:cNvPr>
          <p:cNvSpPr/>
          <p:nvPr/>
        </p:nvSpPr>
        <p:spPr>
          <a:xfrm flipH="1">
            <a:off x="1715508" y="5168074"/>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983E868-35F3-F035-651E-E752C5FC991F}"/>
              </a:ext>
            </a:extLst>
          </p:cNvPr>
          <p:cNvSpPr txBox="1"/>
          <p:nvPr/>
        </p:nvSpPr>
        <p:spPr>
          <a:xfrm>
            <a:off x="5742857" y="5487334"/>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0" name="ZoneTexte 9">
            <a:extLst>
              <a:ext uri="{FF2B5EF4-FFF2-40B4-BE49-F238E27FC236}">
                <a16:creationId xmlns:a16="http://schemas.microsoft.com/office/drawing/2014/main" id="{574965D1-422C-7941-E604-7D8EAFE74D8C}"/>
              </a:ext>
            </a:extLst>
          </p:cNvPr>
          <p:cNvSpPr txBox="1"/>
          <p:nvPr/>
        </p:nvSpPr>
        <p:spPr>
          <a:xfrm>
            <a:off x="8946917" y="4725793"/>
            <a:ext cx="2058246" cy="1200329"/>
          </a:xfrm>
          <a:prstGeom prst="rect">
            <a:avLst/>
          </a:prstGeom>
          <a:solidFill>
            <a:schemeClr val="accent4">
              <a:lumMod val="20000"/>
              <a:lumOff val="80000"/>
            </a:schemeClr>
          </a:solidFill>
        </p:spPr>
        <p:txBody>
          <a:bodyPr wrap="square" rtlCol="0">
            <a:spAutoFit/>
          </a:bodyPr>
          <a:lstStyle/>
          <a:p>
            <a:r>
              <a:rPr lang="fr-FR" sz="2400" b="1" dirty="0">
                <a:solidFill>
                  <a:srgbClr val="FF6565"/>
                </a:solidFill>
              </a:rPr>
              <a:t>Mono</a:t>
            </a:r>
            <a:r>
              <a:rPr lang="fr-FR" sz="2400" dirty="0">
                <a:solidFill>
                  <a:srgbClr val="FF6565"/>
                </a:solidFill>
              </a:rPr>
              <a:t>: 1</a:t>
            </a:r>
          </a:p>
          <a:p>
            <a:r>
              <a:rPr lang="fr-FR" sz="2400" b="1" dirty="0"/>
              <a:t>Di</a:t>
            </a:r>
            <a:r>
              <a:rPr lang="fr-FR" sz="2400" dirty="0"/>
              <a:t>: 2</a:t>
            </a:r>
          </a:p>
          <a:p>
            <a:r>
              <a:rPr lang="fr-FR" sz="2400" b="1" dirty="0"/>
              <a:t>Tri</a:t>
            </a:r>
            <a:r>
              <a:rPr lang="fr-FR" sz="2400" dirty="0"/>
              <a:t>: 3</a:t>
            </a:r>
          </a:p>
        </p:txBody>
      </p:sp>
      <p:sp>
        <p:nvSpPr>
          <p:cNvPr id="11" name="Triangle isocèle 10">
            <a:extLst>
              <a:ext uri="{FF2B5EF4-FFF2-40B4-BE49-F238E27FC236}">
                <a16:creationId xmlns:a16="http://schemas.microsoft.com/office/drawing/2014/main" id="{FAD295A5-A03A-30F9-30D4-F725D6804B5B}"/>
              </a:ext>
            </a:extLst>
          </p:cNvPr>
          <p:cNvSpPr/>
          <p:nvPr/>
        </p:nvSpPr>
        <p:spPr>
          <a:xfrm>
            <a:off x="8582002" y="4224829"/>
            <a:ext cx="493776" cy="46166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a:t>
            </a:r>
          </a:p>
        </p:txBody>
      </p:sp>
      <p:sp>
        <p:nvSpPr>
          <p:cNvPr id="12" name="ZoneTexte 11">
            <a:extLst>
              <a:ext uri="{FF2B5EF4-FFF2-40B4-BE49-F238E27FC236}">
                <a16:creationId xmlns:a16="http://schemas.microsoft.com/office/drawing/2014/main" id="{F0147D3E-AD39-BD52-2EC8-54618786DE1F}"/>
              </a:ext>
            </a:extLst>
          </p:cNvPr>
          <p:cNvSpPr txBox="1"/>
          <p:nvPr/>
        </p:nvSpPr>
        <p:spPr>
          <a:xfrm>
            <a:off x="6400275" y="5386308"/>
            <a:ext cx="522073" cy="584775"/>
          </a:xfrm>
          <a:prstGeom prst="rect">
            <a:avLst/>
          </a:prstGeom>
          <a:noFill/>
        </p:spPr>
        <p:txBody>
          <a:bodyPr wrap="square" rtlCol="0">
            <a:spAutoFit/>
          </a:bodyPr>
          <a:lstStyle/>
          <a:p>
            <a:r>
              <a:rPr lang="fr-FR" sz="3200" b="1" dirty="0">
                <a:solidFill>
                  <a:srgbClr val="5FADE4"/>
                </a:solidFill>
              </a:rPr>
              <a:t>1</a:t>
            </a:r>
          </a:p>
        </p:txBody>
      </p:sp>
    </p:spTree>
    <p:extLst>
      <p:ext uri="{BB962C8B-B14F-4D97-AF65-F5344CB8AC3E}">
        <p14:creationId xmlns:p14="http://schemas.microsoft.com/office/powerpoint/2010/main" val="2567258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321A1-F107-E3AE-43E5-03E8865A3463}"/>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AA9647F1-24C4-1E6D-C2AB-95B3E88EC1A6}"/>
              </a:ext>
            </a:extLst>
          </p:cNvPr>
          <p:cNvSpPr txBox="1"/>
          <p:nvPr/>
        </p:nvSpPr>
        <p:spPr>
          <a:xfrm>
            <a:off x="765810" y="321492"/>
            <a:ext cx="10543399" cy="412403"/>
          </a:xfrm>
          <a:prstGeom prst="rect">
            <a:avLst/>
          </a:prstGeom>
          <a:noFill/>
        </p:spPr>
        <p:txBody>
          <a:bodyPr wrap="square" rtlCol="0" anchor="ctr">
            <a:noAutofit/>
          </a:bodyPr>
          <a:lstStyle/>
          <a:p>
            <a:r>
              <a:rPr lang="fr-FR" sz="1600" b="1" dirty="0">
                <a:solidFill>
                  <a:schemeClr val="bg1">
                    <a:lumMod val="65000"/>
                  </a:schemeClr>
                </a:solidFill>
              </a:rPr>
              <a:t>Troisième </a:t>
            </a:r>
            <a:r>
              <a:rPr lang="fr-FR" sz="1600" b="1" noProof="0" dirty="0">
                <a:solidFill>
                  <a:schemeClr val="bg1">
                    <a:lumMod val="65000"/>
                  </a:schemeClr>
                </a:solidFill>
              </a:rPr>
              <a:t>étape: je me demande :  comment écrire le symbole de la molécule ? </a:t>
            </a:r>
            <a:r>
              <a:rPr lang="fr-FR" sz="1600" b="1" dirty="0">
                <a:solidFill>
                  <a:schemeClr val="bg1">
                    <a:lumMod val="65000"/>
                  </a:schemeClr>
                </a:solidFill>
              </a:rPr>
              <a:t>La molécule est constituée </a:t>
            </a:r>
            <a:r>
              <a:rPr lang="fr-FR" sz="1600" b="1" noProof="0" dirty="0">
                <a:solidFill>
                  <a:schemeClr val="bg1">
                    <a:lumMod val="65000"/>
                  </a:schemeClr>
                </a:solidFill>
              </a:rPr>
              <a:t>d’un seul atome d’oxygène et d’un seul atome de carbone.</a:t>
            </a:r>
          </a:p>
        </p:txBody>
      </p:sp>
      <p:sp>
        <p:nvSpPr>
          <p:cNvPr id="8" name="Oval 7">
            <a:extLst>
              <a:ext uri="{FF2B5EF4-FFF2-40B4-BE49-F238E27FC236}">
                <a16:creationId xmlns:a16="http://schemas.microsoft.com/office/drawing/2014/main" id="{40700431-E3BA-1EF8-0371-3478A787F2D0}"/>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5F612145-B5CD-5EF3-3A7B-9C73136011AC}"/>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674DA690-C957-620C-F795-2A2DF6BE71B9}"/>
              </a:ext>
            </a:extLst>
          </p:cNvPr>
          <p:cNvSpPr txBox="1"/>
          <p:nvPr/>
        </p:nvSpPr>
        <p:spPr>
          <a:xfrm>
            <a:off x="508000" y="71333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montre que le préfixe « mono » ne figure pas dans les noms des atomes.</a:t>
            </a:r>
          </a:p>
        </p:txBody>
      </p:sp>
      <p:sp>
        <p:nvSpPr>
          <p:cNvPr id="3" name="Freeform 7100">
            <a:extLst>
              <a:ext uri="{FF2B5EF4-FFF2-40B4-BE49-F238E27FC236}">
                <a16:creationId xmlns:a16="http://schemas.microsoft.com/office/drawing/2014/main" id="{AB979CEE-4C6E-6A94-EF5E-AEFA93EA8940}"/>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AE288FAA-2B08-F284-C872-C24898FBBE69}"/>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2" name="Rectangle à coins arrondis 5">
            <a:extLst>
              <a:ext uri="{FF2B5EF4-FFF2-40B4-BE49-F238E27FC236}">
                <a16:creationId xmlns:a16="http://schemas.microsoft.com/office/drawing/2014/main" id="{08D5A496-225A-8B29-4D0F-B2DD598531B7}"/>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2</a:t>
            </a:r>
          </a:p>
        </p:txBody>
      </p:sp>
      <p:sp>
        <p:nvSpPr>
          <p:cNvPr id="6" name="Freeform 443">
            <a:extLst>
              <a:ext uri="{FF2B5EF4-FFF2-40B4-BE49-F238E27FC236}">
                <a16:creationId xmlns:a16="http://schemas.microsoft.com/office/drawing/2014/main" id="{B9F2F55D-74BB-E9D0-8E62-035D1B47CC7F}"/>
              </a:ext>
            </a:extLst>
          </p:cNvPr>
          <p:cNvSpPr/>
          <p:nvPr/>
        </p:nvSpPr>
        <p:spPr>
          <a:xfrm>
            <a:off x="1186837" y="3658220"/>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3. </a:t>
            </a:r>
            <a:r>
              <a:rPr lang="fr-FR" sz="2400" b="1" dirty="0">
                <a:solidFill>
                  <a:schemeClr val="tx1"/>
                </a:solidFill>
              </a:rPr>
              <a:t>Déduire la formule de cette molécule</a:t>
            </a:r>
          </a:p>
        </p:txBody>
      </p:sp>
      <p:sp>
        <p:nvSpPr>
          <p:cNvPr id="13" name="ZoneTexte 12">
            <a:extLst>
              <a:ext uri="{FF2B5EF4-FFF2-40B4-BE49-F238E27FC236}">
                <a16:creationId xmlns:a16="http://schemas.microsoft.com/office/drawing/2014/main" id="{15047757-3E7A-6843-B5E2-780746AB2988}"/>
              </a:ext>
            </a:extLst>
          </p:cNvPr>
          <p:cNvSpPr txBox="1"/>
          <p:nvPr/>
        </p:nvSpPr>
        <p:spPr>
          <a:xfrm>
            <a:off x="6339842" y="5064334"/>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8" name="ZoneTexte 17">
            <a:extLst>
              <a:ext uri="{FF2B5EF4-FFF2-40B4-BE49-F238E27FC236}">
                <a16:creationId xmlns:a16="http://schemas.microsoft.com/office/drawing/2014/main" id="{998BF31E-AEFB-88C7-FF09-243E0F00265D}"/>
              </a:ext>
            </a:extLst>
          </p:cNvPr>
          <p:cNvSpPr txBox="1"/>
          <p:nvPr/>
        </p:nvSpPr>
        <p:spPr>
          <a:xfrm>
            <a:off x="1186837" y="5506239"/>
            <a:ext cx="3237737" cy="461665"/>
          </a:xfrm>
          <a:prstGeom prst="rect">
            <a:avLst/>
          </a:prstGeom>
          <a:noFill/>
        </p:spPr>
        <p:txBody>
          <a:bodyPr wrap="square" rtlCol="0">
            <a:spAutoFit/>
          </a:bodyPr>
          <a:lstStyle/>
          <a:p>
            <a:r>
              <a:rPr lang="fr-FR" sz="2400" b="1" dirty="0">
                <a:solidFill>
                  <a:srgbClr val="5FADE4"/>
                </a:solidFill>
              </a:rPr>
              <a:t>1 seul atome d’oxygène </a:t>
            </a:r>
          </a:p>
        </p:txBody>
      </p:sp>
      <p:sp>
        <p:nvSpPr>
          <p:cNvPr id="19" name="ZoneTexte 18">
            <a:extLst>
              <a:ext uri="{FF2B5EF4-FFF2-40B4-BE49-F238E27FC236}">
                <a16:creationId xmlns:a16="http://schemas.microsoft.com/office/drawing/2014/main" id="{B8A9491D-7DD4-CFC3-1A73-5AF256041101}"/>
              </a:ext>
            </a:extLst>
          </p:cNvPr>
          <p:cNvSpPr txBox="1"/>
          <p:nvPr/>
        </p:nvSpPr>
        <p:spPr>
          <a:xfrm>
            <a:off x="1186837" y="4681989"/>
            <a:ext cx="3568043" cy="461665"/>
          </a:xfrm>
          <a:prstGeom prst="rect">
            <a:avLst/>
          </a:prstGeom>
          <a:noFill/>
        </p:spPr>
        <p:txBody>
          <a:bodyPr wrap="square" rtlCol="0">
            <a:spAutoFit/>
          </a:bodyPr>
          <a:lstStyle/>
          <a:p>
            <a:r>
              <a:rPr lang="fr-FR" sz="2400" b="1" dirty="0">
                <a:solidFill>
                  <a:srgbClr val="5FADE4"/>
                </a:solidFill>
              </a:rPr>
              <a:t>1 seul atome de carbone </a:t>
            </a:r>
          </a:p>
        </p:txBody>
      </p:sp>
      <p:sp>
        <p:nvSpPr>
          <p:cNvPr id="21" name="Flèche : droite 20">
            <a:extLst>
              <a:ext uri="{FF2B5EF4-FFF2-40B4-BE49-F238E27FC236}">
                <a16:creationId xmlns:a16="http://schemas.microsoft.com/office/drawing/2014/main" id="{44FE4E28-10AF-17DC-BA6C-319CFF54688B}"/>
              </a:ext>
            </a:extLst>
          </p:cNvPr>
          <p:cNvSpPr/>
          <p:nvPr/>
        </p:nvSpPr>
        <p:spPr>
          <a:xfrm flipV="1">
            <a:off x="4887976" y="5279110"/>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Accolade ouvrante 22">
            <a:extLst>
              <a:ext uri="{FF2B5EF4-FFF2-40B4-BE49-F238E27FC236}">
                <a16:creationId xmlns:a16="http://schemas.microsoft.com/office/drawing/2014/main" id="{9BACAAD9-687A-D7D8-FE63-188B308A819B}"/>
              </a:ext>
            </a:extLst>
          </p:cNvPr>
          <p:cNvSpPr/>
          <p:nvPr/>
        </p:nvSpPr>
        <p:spPr>
          <a:xfrm flipH="1">
            <a:off x="4573017" y="4808496"/>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69961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58012-D355-6205-7CF6-D80DF9C470C5}"/>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8E4C0339-B007-1FF7-15A2-DE07728ED89C}"/>
              </a:ext>
            </a:extLst>
          </p:cNvPr>
          <p:cNvSpPr txBox="1"/>
          <p:nvPr/>
        </p:nvSpPr>
        <p:spPr>
          <a:xfrm>
            <a:off x="765810" y="321492"/>
            <a:ext cx="10543399" cy="412403"/>
          </a:xfrm>
          <a:prstGeom prst="rect">
            <a:avLst/>
          </a:prstGeom>
          <a:noFill/>
        </p:spPr>
        <p:txBody>
          <a:bodyPr wrap="square" rtlCol="0" anchor="ctr">
            <a:noAutofit/>
          </a:bodyPr>
          <a:lstStyle/>
          <a:p>
            <a:r>
              <a:rPr lang="fr-FR" sz="1600" b="1" dirty="0">
                <a:solidFill>
                  <a:schemeClr val="bg1">
                    <a:lumMod val="65000"/>
                  </a:schemeClr>
                </a:solidFill>
              </a:rPr>
              <a:t>La formule chimique de cette molécule est formée des symboles des deux atomes qui la constituent. On écrit d’abord le carbone, car c’est lui qui vient après “de” dans le nom monoxyde de carbone</a:t>
            </a:r>
            <a:r>
              <a:rPr lang="fr-FR" sz="1600" dirty="0"/>
              <a:t>. </a:t>
            </a:r>
            <a:endParaRPr lang="fr-FR" sz="1600" b="1" noProof="0" dirty="0">
              <a:solidFill>
                <a:schemeClr val="bg1">
                  <a:lumMod val="65000"/>
                </a:schemeClr>
              </a:solidFill>
            </a:endParaRPr>
          </a:p>
        </p:txBody>
      </p:sp>
      <p:sp>
        <p:nvSpPr>
          <p:cNvPr id="8" name="Oval 7">
            <a:extLst>
              <a:ext uri="{FF2B5EF4-FFF2-40B4-BE49-F238E27FC236}">
                <a16:creationId xmlns:a16="http://schemas.microsoft.com/office/drawing/2014/main" id="{B0EF7C87-C440-79BA-DC31-DEB243054798}"/>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0D9CB2F1-E697-D633-5B14-ABA9CC11BBC7}"/>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83A75415-84BD-3A03-E39A-3BF944145C0E}"/>
              </a:ext>
            </a:extLst>
          </p:cNvPr>
          <p:cNvSpPr txBox="1"/>
          <p:nvPr/>
        </p:nvSpPr>
        <p:spPr>
          <a:xfrm>
            <a:off x="508000" y="71333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montre que le préfixe « mono » ne figure pas dans les noms des atomes.</a:t>
            </a:r>
          </a:p>
        </p:txBody>
      </p:sp>
      <p:sp>
        <p:nvSpPr>
          <p:cNvPr id="3" name="Freeform 7100">
            <a:extLst>
              <a:ext uri="{FF2B5EF4-FFF2-40B4-BE49-F238E27FC236}">
                <a16:creationId xmlns:a16="http://schemas.microsoft.com/office/drawing/2014/main" id="{4C344AEB-E21F-97F6-29EB-1A033266D178}"/>
              </a:ext>
            </a:extLst>
          </p:cNvPr>
          <p:cNvSpPr/>
          <p:nvPr/>
        </p:nvSpPr>
        <p:spPr>
          <a:xfrm>
            <a:off x="1186837" y="2298903"/>
            <a:ext cx="9148242" cy="1035171"/>
          </a:xfrm>
          <a:custGeom>
            <a:avLst/>
            <a:gdLst/>
            <a:ahLst/>
            <a:cxnLst/>
            <a:rect l="0" t="0" r="0" b="0"/>
            <a:pathLst>
              <a:path w="6310795" h="350939">
                <a:moveTo>
                  <a:pt x="0" y="0"/>
                </a:moveTo>
                <a:lnTo>
                  <a:pt x="0" y="350939"/>
                </a:lnTo>
                <a:lnTo>
                  <a:pt x="6274980" y="350939"/>
                </a:lnTo>
                <a:cubicBezTo>
                  <a:pt x="6294767" y="350939"/>
                  <a:pt x="6310795" y="300507"/>
                  <a:pt x="6310795" y="269189"/>
                </a:cubicBezTo>
                <a:lnTo>
                  <a:pt x="6310795" y="56705"/>
                </a:lnTo>
                <a:cubicBezTo>
                  <a:pt x="6310795" y="25387"/>
                  <a:pt x="6294767" y="0"/>
                  <a:pt x="627498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 name="Rectangle 7132">
            <a:extLst>
              <a:ext uri="{FF2B5EF4-FFF2-40B4-BE49-F238E27FC236}">
                <a16:creationId xmlns:a16="http://schemas.microsoft.com/office/drawing/2014/main" id="{1BB14E6A-5E7D-214B-56CB-26CEBFF7BFBE}"/>
              </a:ext>
            </a:extLst>
          </p:cNvPr>
          <p:cNvSpPr/>
          <p:nvPr/>
        </p:nvSpPr>
        <p:spPr>
          <a:xfrm>
            <a:off x="1346159" y="2447156"/>
            <a:ext cx="8829597" cy="738664"/>
          </a:xfrm>
          <a:prstGeom prst="rect">
            <a:avLst/>
          </a:prstGeom>
        </p:spPr>
        <p:txBody>
          <a:bodyPr wrap="none" lIns="0" tIns="0" rIns="0" bIns="0">
            <a:spAutoFit/>
          </a:bodyPr>
          <a:lstStyle/>
          <a:p>
            <a:pPr marL="0"/>
            <a:r>
              <a:rPr lang="en-US" sz="2400" b="0" i="0" spc="0" baseline="0" dirty="0">
                <a:solidFill>
                  <a:srgbClr val="231F20"/>
                </a:solidFill>
                <a:latin typeface="Calibri"/>
              </a:rPr>
              <a:t>Le </a:t>
            </a:r>
            <a:r>
              <a:rPr lang="en-US" sz="2400" b="1" i="0" spc="0" baseline="0" dirty="0" err="1">
                <a:solidFill>
                  <a:srgbClr val="0040C0"/>
                </a:solidFill>
                <a:latin typeface="Calibri"/>
              </a:rPr>
              <a:t>monoxyde</a:t>
            </a:r>
            <a:r>
              <a:rPr lang="en-US" sz="2400" b="1" i="0" spc="0" baseline="0" dirty="0">
                <a:solidFill>
                  <a:srgbClr val="0040C0"/>
                </a:solidFill>
                <a:latin typeface="Calibri"/>
              </a:rPr>
              <a:t> de </a:t>
            </a:r>
            <a:r>
              <a:rPr lang="en-US" sz="2400" b="1" i="0" spc="0" baseline="0" dirty="0" err="1">
                <a:solidFill>
                  <a:srgbClr val="0040C0"/>
                </a:solidFill>
                <a:latin typeface="Calibri"/>
              </a:rPr>
              <a:t>carbone</a:t>
            </a:r>
            <a:r>
              <a:rPr lang="en-US" sz="2400" b="1" dirty="0">
                <a:solidFill>
                  <a:srgbClr val="0040C0"/>
                </a:solidFill>
                <a:latin typeface="Calibri"/>
              </a:rPr>
              <a:t> </a:t>
            </a:r>
            <a:r>
              <a:rPr lang="en-US" sz="2400" b="0" i="0" spc="0" baseline="0" dirty="0" err="1">
                <a:solidFill>
                  <a:srgbClr val="231F20"/>
                </a:solidFill>
                <a:latin typeface="Calibri"/>
              </a:rPr>
              <a:t>est</a:t>
            </a:r>
            <a:r>
              <a:rPr lang="en-US" sz="2400" b="0" i="0" spc="0" baseline="0" dirty="0">
                <a:solidFill>
                  <a:srgbClr val="231F20"/>
                </a:solidFill>
                <a:latin typeface="Calibri"/>
              </a:rPr>
              <a:t> un gaz toxique qui n’a ni odeur </a:t>
            </a:r>
            <a:r>
              <a:rPr lang="en-US" sz="2400" b="0" i="0" spc="0" baseline="0" dirty="0" err="1">
                <a:solidFill>
                  <a:srgbClr val="231F20"/>
                </a:solidFill>
                <a:latin typeface="Calibri"/>
              </a:rPr>
              <a:t>ni</a:t>
            </a:r>
            <a:r>
              <a:rPr lang="en-US" sz="2400" b="0" i="0" spc="0" baseline="0" dirty="0">
                <a:solidFill>
                  <a:srgbClr val="231F20"/>
                </a:solidFill>
                <a:latin typeface="Calibri"/>
              </a:rPr>
              <a:t> couleur.</a:t>
            </a:r>
          </a:p>
          <a:p>
            <a:pPr marL="0"/>
            <a:r>
              <a:rPr lang="en-US" sz="2400" b="0" i="0" spc="0" baseline="0" dirty="0">
                <a:solidFill>
                  <a:srgbClr val="231F20"/>
                </a:solidFill>
                <a:latin typeface="Calibri"/>
              </a:rPr>
              <a:t> On veut écrire sa formule chimique.</a:t>
            </a:r>
          </a:p>
        </p:txBody>
      </p:sp>
      <p:sp>
        <p:nvSpPr>
          <p:cNvPr id="22" name="Rectangle à coins arrondis 5">
            <a:extLst>
              <a:ext uri="{FF2B5EF4-FFF2-40B4-BE49-F238E27FC236}">
                <a16:creationId xmlns:a16="http://schemas.microsoft.com/office/drawing/2014/main" id="{DB82DEE9-7660-5EDC-295B-17005408B6E6}"/>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2</a:t>
            </a:r>
          </a:p>
        </p:txBody>
      </p:sp>
      <p:sp>
        <p:nvSpPr>
          <p:cNvPr id="6" name="Freeform 443">
            <a:extLst>
              <a:ext uri="{FF2B5EF4-FFF2-40B4-BE49-F238E27FC236}">
                <a16:creationId xmlns:a16="http://schemas.microsoft.com/office/drawing/2014/main" id="{684D1EE9-1050-C18F-DCB1-667CB6D9CE72}"/>
              </a:ext>
            </a:extLst>
          </p:cNvPr>
          <p:cNvSpPr/>
          <p:nvPr/>
        </p:nvSpPr>
        <p:spPr>
          <a:xfrm>
            <a:off x="1199685" y="3548405"/>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3. </a:t>
            </a:r>
            <a:r>
              <a:rPr lang="fr-FR" sz="2400" b="1" dirty="0">
                <a:solidFill>
                  <a:schemeClr val="tx1"/>
                </a:solidFill>
              </a:rPr>
              <a:t>Déduire la formule de cette molécule</a:t>
            </a:r>
          </a:p>
        </p:txBody>
      </p:sp>
      <p:sp>
        <p:nvSpPr>
          <p:cNvPr id="13" name="ZoneTexte 12">
            <a:extLst>
              <a:ext uri="{FF2B5EF4-FFF2-40B4-BE49-F238E27FC236}">
                <a16:creationId xmlns:a16="http://schemas.microsoft.com/office/drawing/2014/main" id="{0F3004CD-4693-0EC5-4A65-7BD1FF0463BB}"/>
              </a:ext>
            </a:extLst>
          </p:cNvPr>
          <p:cNvSpPr txBox="1"/>
          <p:nvPr/>
        </p:nvSpPr>
        <p:spPr>
          <a:xfrm>
            <a:off x="6339843" y="5064334"/>
            <a:ext cx="1801218"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18" name="ZoneTexte 17">
            <a:extLst>
              <a:ext uri="{FF2B5EF4-FFF2-40B4-BE49-F238E27FC236}">
                <a16:creationId xmlns:a16="http://schemas.microsoft.com/office/drawing/2014/main" id="{26451340-D759-F97D-BBED-F52FCBF270E9}"/>
              </a:ext>
            </a:extLst>
          </p:cNvPr>
          <p:cNvSpPr txBox="1"/>
          <p:nvPr/>
        </p:nvSpPr>
        <p:spPr>
          <a:xfrm>
            <a:off x="1186837" y="5506239"/>
            <a:ext cx="3237737" cy="461665"/>
          </a:xfrm>
          <a:prstGeom prst="rect">
            <a:avLst/>
          </a:prstGeom>
          <a:noFill/>
        </p:spPr>
        <p:txBody>
          <a:bodyPr wrap="square" rtlCol="0">
            <a:spAutoFit/>
          </a:bodyPr>
          <a:lstStyle/>
          <a:p>
            <a:r>
              <a:rPr lang="fr-FR" sz="2400" b="1" dirty="0">
                <a:solidFill>
                  <a:srgbClr val="5FADE4"/>
                </a:solidFill>
              </a:rPr>
              <a:t>1 seul atome d’oxygène </a:t>
            </a:r>
          </a:p>
        </p:txBody>
      </p:sp>
      <p:sp>
        <p:nvSpPr>
          <p:cNvPr id="19" name="ZoneTexte 18">
            <a:extLst>
              <a:ext uri="{FF2B5EF4-FFF2-40B4-BE49-F238E27FC236}">
                <a16:creationId xmlns:a16="http://schemas.microsoft.com/office/drawing/2014/main" id="{5915FC82-C9C4-4D6B-77E9-6D88FA331D19}"/>
              </a:ext>
            </a:extLst>
          </p:cNvPr>
          <p:cNvSpPr txBox="1"/>
          <p:nvPr/>
        </p:nvSpPr>
        <p:spPr>
          <a:xfrm>
            <a:off x="1186837" y="4681989"/>
            <a:ext cx="3568043" cy="461665"/>
          </a:xfrm>
          <a:prstGeom prst="rect">
            <a:avLst/>
          </a:prstGeom>
          <a:noFill/>
        </p:spPr>
        <p:txBody>
          <a:bodyPr wrap="square" rtlCol="0">
            <a:spAutoFit/>
          </a:bodyPr>
          <a:lstStyle/>
          <a:p>
            <a:r>
              <a:rPr lang="fr-FR" sz="2400" b="1" dirty="0">
                <a:solidFill>
                  <a:srgbClr val="5FADE4"/>
                </a:solidFill>
              </a:rPr>
              <a:t>1 seul atome de carbone </a:t>
            </a:r>
          </a:p>
        </p:txBody>
      </p:sp>
      <p:sp>
        <p:nvSpPr>
          <p:cNvPr id="21" name="Flèche : droite 20">
            <a:extLst>
              <a:ext uri="{FF2B5EF4-FFF2-40B4-BE49-F238E27FC236}">
                <a16:creationId xmlns:a16="http://schemas.microsoft.com/office/drawing/2014/main" id="{1D4ADB52-D5CC-AA35-F8A8-86F22C492B66}"/>
              </a:ext>
            </a:extLst>
          </p:cNvPr>
          <p:cNvSpPr/>
          <p:nvPr/>
        </p:nvSpPr>
        <p:spPr>
          <a:xfrm flipV="1">
            <a:off x="4887976" y="5279110"/>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Accolade ouvrante 22">
            <a:extLst>
              <a:ext uri="{FF2B5EF4-FFF2-40B4-BE49-F238E27FC236}">
                <a16:creationId xmlns:a16="http://schemas.microsoft.com/office/drawing/2014/main" id="{C1EE0F20-F4A7-D48E-EAF4-66E145241C1A}"/>
              </a:ext>
            </a:extLst>
          </p:cNvPr>
          <p:cNvSpPr/>
          <p:nvPr/>
        </p:nvSpPr>
        <p:spPr>
          <a:xfrm flipH="1">
            <a:off x="4573017" y="4808496"/>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ZoneTexte 6">
            <a:extLst>
              <a:ext uri="{FF2B5EF4-FFF2-40B4-BE49-F238E27FC236}">
                <a16:creationId xmlns:a16="http://schemas.microsoft.com/office/drawing/2014/main" id="{2B9B1404-7BA9-CDD5-5E65-8A6F5042EB75}"/>
              </a:ext>
            </a:extLst>
          </p:cNvPr>
          <p:cNvSpPr txBox="1"/>
          <p:nvPr/>
        </p:nvSpPr>
        <p:spPr>
          <a:xfrm>
            <a:off x="6547634" y="4879668"/>
            <a:ext cx="866246" cy="646331"/>
          </a:xfrm>
          <a:prstGeom prst="rect">
            <a:avLst/>
          </a:prstGeom>
          <a:noFill/>
        </p:spPr>
        <p:txBody>
          <a:bodyPr wrap="square" rtlCol="0">
            <a:spAutoFit/>
          </a:bodyPr>
          <a:lstStyle/>
          <a:p>
            <a:r>
              <a:rPr lang="fr-FR" sz="3600" b="1" dirty="0">
                <a:solidFill>
                  <a:srgbClr val="FF0000"/>
                </a:solidFill>
              </a:rPr>
              <a:t>CO</a:t>
            </a:r>
          </a:p>
        </p:txBody>
      </p:sp>
      <p:sp>
        <p:nvSpPr>
          <p:cNvPr id="10" name="ZoneTexte 9">
            <a:extLst>
              <a:ext uri="{FF2B5EF4-FFF2-40B4-BE49-F238E27FC236}">
                <a16:creationId xmlns:a16="http://schemas.microsoft.com/office/drawing/2014/main" id="{257CA306-73CD-D380-6543-7750D5054AD3}"/>
              </a:ext>
            </a:extLst>
          </p:cNvPr>
          <p:cNvSpPr txBox="1"/>
          <p:nvPr/>
        </p:nvSpPr>
        <p:spPr>
          <a:xfrm>
            <a:off x="9164647" y="5213069"/>
            <a:ext cx="1170432" cy="1323439"/>
          </a:xfrm>
          <a:prstGeom prst="rect">
            <a:avLst/>
          </a:prstGeom>
          <a:noFill/>
        </p:spPr>
        <p:txBody>
          <a:bodyPr wrap="square" rtlCol="0">
            <a:spAutoFit/>
          </a:bodyPr>
          <a:lstStyle/>
          <a:p>
            <a:r>
              <a:rPr lang="fr-FR" sz="8000" noProof="0" dirty="0">
                <a:solidFill>
                  <a:srgbClr val="FF0000"/>
                </a:solidFill>
              </a:rPr>
              <a:t>X</a:t>
            </a:r>
          </a:p>
        </p:txBody>
      </p:sp>
      <p:sp>
        <p:nvSpPr>
          <p:cNvPr id="11" name="ZoneTexte 10">
            <a:extLst>
              <a:ext uri="{FF2B5EF4-FFF2-40B4-BE49-F238E27FC236}">
                <a16:creationId xmlns:a16="http://schemas.microsoft.com/office/drawing/2014/main" id="{5F43DE52-9FD0-C815-1E62-219A9F9D244E}"/>
              </a:ext>
            </a:extLst>
          </p:cNvPr>
          <p:cNvSpPr txBox="1"/>
          <p:nvPr/>
        </p:nvSpPr>
        <p:spPr>
          <a:xfrm>
            <a:off x="9164647" y="5497290"/>
            <a:ext cx="1548384" cy="769441"/>
          </a:xfrm>
          <a:prstGeom prst="rect">
            <a:avLst/>
          </a:prstGeom>
          <a:noFill/>
        </p:spPr>
        <p:txBody>
          <a:bodyPr wrap="square" rtlCol="0">
            <a:spAutoFit/>
          </a:bodyPr>
          <a:lstStyle/>
          <a:p>
            <a:r>
              <a:rPr lang="en-US" sz="4400" b="1" dirty="0"/>
              <a:t>OC</a:t>
            </a:r>
            <a:endParaRPr lang="fr-FR" sz="4400" baseline="-25000" dirty="0"/>
          </a:p>
        </p:txBody>
      </p:sp>
      <p:sp>
        <p:nvSpPr>
          <p:cNvPr id="12" name="Triangle isocèle 11">
            <a:extLst>
              <a:ext uri="{FF2B5EF4-FFF2-40B4-BE49-F238E27FC236}">
                <a16:creationId xmlns:a16="http://schemas.microsoft.com/office/drawing/2014/main" id="{123C9DEB-73DD-86AC-74DE-9232091EF61C}"/>
              </a:ext>
            </a:extLst>
          </p:cNvPr>
          <p:cNvSpPr/>
          <p:nvPr/>
        </p:nvSpPr>
        <p:spPr>
          <a:xfrm>
            <a:off x="8079888" y="4285518"/>
            <a:ext cx="493776" cy="46166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a:t>
            </a:r>
          </a:p>
        </p:txBody>
      </p:sp>
      <p:sp>
        <p:nvSpPr>
          <p:cNvPr id="14" name="ZoneTexte 13">
            <a:extLst>
              <a:ext uri="{FF2B5EF4-FFF2-40B4-BE49-F238E27FC236}">
                <a16:creationId xmlns:a16="http://schemas.microsoft.com/office/drawing/2014/main" id="{703A4A7A-940B-0820-2B00-4A57BB445932}"/>
              </a:ext>
            </a:extLst>
          </p:cNvPr>
          <p:cNvSpPr txBox="1"/>
          <p:nvPr/>
        </p:nvSpPr>
        <p:spPr>
          <a:xfrm>
            <a:off x="8689486" y="4312656"/>
            <a:ext cx="2842547" cy="1200329"/>
          </a:xfrm>
          <a:prstGeom prst="rect">
            <a:avLst/>
          </a:prstGeom>
          <a:noFill/>
        </p:spPr>
        <p:txBody>
          <a:bodyPr wrap="square" rtlCol="0">
            <a:spAutoFit/>
          </a:bodyPr>
          <a:lstStyle/>
          <a:p>
            <a:r>
              <a:rPr lang="fr-FR" dirty="0"/>
              <a:t>je commence par le symbole de l’atome qui vient après « </a:t>
            </a:r>
            <a:r>
              <a:rPr lang="fr-FR" dirty="0">
                <a:solidFill>
                  <a:srgbClr val="FF0000"/>
                </a:solidFill>
              </a:rPr>
              <a:t>de</a:t>
            </a:r>
            <a:r>
              <a:rPr lang="fr-FR" dirty="0"/>
              <a:t> » dans le nom de la molécule</a:t>
            </a:r>
          </a:p>
        </p:txBody>
      </p:sp>
    </p:spTree>
    <p:extLst>
      <p:ext uri="{BB962C8B-B14F-4D97-AF65-F5344CB8AC3E}">
        <p14:creationId xmlns:p14="http://schemas.microsoft.com/office/powerpoint/2010/main" val="1947270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42020-D143-8645-450D-D650AB63CDE1}"/>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71190C85-445C-643A-B343-5FA9887C7B34}"/>
              </a:ext>
            </a:extLst>
          </p:cNvPr>
          <p:cNvSpPr txBox="1"/>
          <p:nvPr/>
        </p:nvSpPr>
        <p:spPr>
          <a:xfrm>
            <a:off x="823101" y="197502"/>
            <a:ext cx="10543399" cy="525244"/>
          </a:xfrm>
          <a:prstGeom prst="rect">
            <a:avLst/>
          </a:prstGeom>
          <a:noFill/>
        </p:spPr>
        <p:txBody>
          <a:bodyPr wrap="square" rtlCol="0" anchor="ctr">
            <a:noAutofit/>
          </a:bodyPr>
          <a:lstStyle/>
          <a:p>
            <a:r>
              <a:rPr lang="fr-FR" sz="1600" b="1" dirty="0">
                <a:solidFill>
                  <a:schemeClr val="bg1">
                    <a:lumMod val="65000"/>
                  </a:schemeClr>
                </a:solidFill>
              </a:rPr>
              <a:t>Je  récapitule: pour déterminer la formule chimique d’une molécule à partir de son modèle je suis les étapes suivantes: </a:t>
            </a:r>
          </a:p>
        </p:txBody>
      </p:sp>
      <p:sp>
        <p:nvSpPr>
          <p:cNvPr id="8" name="Oval 7">
            <a:extLst>
              <a:ext uri="{FF2B5EF4-FFF2-40B4-BE49-F238E27FC236}">
                <a16:creationId xmlns:a16="http://schemas.microsoft.com/office/drawing/2014/main" id="{DA488AC7-E56F-421A-F94A-BC0AF44059A5}"/>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344CDCE6-96EB-E618-B47B-8B8080212D84}"/>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4C86F259-ED4D-061E-FE33-21F6D9791BCB}"/>
              </a:ext>
            </a:extLst>
          </p:cNvPr>
          <p:cNvSpPr txBox="1"/>
          <p:nvPr/>
        </p:nvSpPr>
        <p:spPr>
          <a:xfrm>
            <a:off x="629412" y="658182"/>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veille à </a:t>
            </a:r>
            <a:r>
              <a:rPr lang="fr-FR" sz="1400" i="1" dirty="0" err="1">
                <a:solidFill>
                  <a:schemeClr val="bg1">
                    <a:lumMod val="65000"/>
                  </a:schemeClr>
                </a:solidFill>
              </a:rPr>
              <a:t>vérbaliser</a:t>
            </a:r>
            <a:r>
              <a:rPr lang="fr-FR" sz="1400" i="1" dirty="0">
                <a:solidFill>
                  <a:schemeClr val="bg1">
                    <a:lumMod val="65000"/>
                  </a:schemeClr>
                </a:solidFill>
              </a:rPr>
              <a:t> les étapes.</a:t>
            </a:r>
          </a:p>
        </p:txBody>
      </p:sp>
      <p:sp>
        <p:nvSpPr>
          <p:cNvPr id="5" name="ZoneTexte 4">
            <a:extLst>
              <a:ext uri="{FF2B5EF4-FFF2-40B4-BE49-F238E27FC236}">
                <a16:creationId xmlns:a16="http://schemas.microsoft.com/office/drawing/2014/main" id="{D2446EA0-5CC7-AF99-4B96-D02959B54991}"/>
              </a:ext>
            </a:extLst>
          </p:cNvPr>
          <p:cNvSpPr txBox="1"/>
          <p:nvPr/>
        </p:nvSpPr>
        <p:spPr>
          <a:xfrm>
            <a:off x="1225296" y="2129810"/>
            <a:ext cx="10271760" cy="461665"/>
          </a:xfrm>
          <a:prstGeom prst="rect">
            <a:avLst/>
          </a:prstGeom>
          <a:noFill/>
        </p:spPr>
        <p:txBody>
          <a:bodyPr wrap="square" rtlCol="0">
            <a:spAutoFit/>
          </a:bodyPr>
          <a:lstStyle/>
          <a:p>
            <a:r>
              <a:rPr lang="fr-FR" sz="2400" b="1" noProof="0" dirty="0">
                <a:solidFill>
                  <a:srgbClr val="0040C0"/>
                </a:solidFill>
              </a:rPr>
              <a:t>Etape 1: </a:t>
            </a:r>
            <a:r>
              <a:rPr lang="fr-FR" sz="2400" b="1" dirty="0"/>
              <a:t>Je précise</a:t>
            </a:r>
            <a:r>
              <a:rPr lang="fr-FR" sz="2400" b="1" noProof="0" dirty="0"/>
              <a:t> le symbole de chaque atome constituant la molécule.</a:t>
            </a:r>
          </a:p>
        </p:txBody>
      </p:sp>
      <p:sp>
        <p:nvSpPr>
          <p:cNvPr id="6" name="ZoneTexte 5">
            <a:extLst>
              <a:ext uri="{FF2B5EF4-FFF2-40B4-BE49-F238E27FC236}">
                <a16:creationId xmlns:a16="http://schemas.microsoft.com/office/drawing/2014/main" id="{F793EFF6-4E4C-C262-A42F-30D06FF5BA8C}"/>
              </a:ext>
            </a:extLst>
          </p:cNvPr>
          <p:cNvSpPr txBox="1"/>
          <p:nvPr/>
        </p:nvSpPr>
        <p:spPr>
          <a:xfrm>
            <a:off x="1225296" y="3192474"/>
            <a:ext cx="10271760" cy="461665"/>
          </a:xfrm>
          <a:prstGeom prst="rect">
            <a:avLst/>
          </a:prstGeom>
          <a:noFill/>
        </p:spPr>
        <p:txBody>
          <a:bodyPr wrap="square" rtlCol="0">
            <a:spAutoFit/>
          </a:bodyPr>
          <a:lstStyle/>
          <a:p>
            <a:r>
              <a:rPr lang="fr-FR" sz="2400" b="1" noProof="0" dirty="0">
                <a:solidFill>
                  <a:srgbClr val="0040C0"/>
                </a:solidFill>
              </a:rPr>
              <a:t>Etape 2: </a:t>
            </a:r>
            <a:r>
              <a:rPr lang="en-US" sz="2400" b="1" noProof="0" dirty="0">
                <a:solidFill>
                  <a:srgbClr val="231F20"/>
                </a:solidFill>
              </a:rPr>
              <a:t>Je d</a:t>
            </a:r>
            <a:r>
              <a:rPr lang="en-US" sz="2400" b="1" dirty="0" err="1">
                <a:solidFill>
                  <a:srgbClr val="231F20"/>
                </a:solidFill>
              </a:rPr>
              <a:t>étermine</a:t>
            </a:r>
            <a:r>
              <a:rPr lang="en-US" sz="2400" b="1" dirty="0">
                <a:solidFill>
                  <a:srgbClr val="231F20"/>
                </a:solidFill>
              </a:rPr>
              <a:t> le </a:t>
            </a:r>
            <a:r>
              <a:rPr lang="en-US" sz="2400" b="1" dirty="0" err="1">
                <a:solidFill>
                  <a:srgbClr val="231F20"/>
                </a:solidFill>
              </a:rPr>
              <a:t>nombre</a:t>
            </a:r>
            <a:r>
              <a:rPr lang="en-US" sz="2400" b="1" dirty="0">
                <a:solidFill>
                  <a:srgbClr val="231F20"/>
                </a:solidFill>
              </a:rPr>
              <a:t> </a:t>
            </a:r>
            <a:r>
              <a:rPr lang="en-US" sz="2400" b="1" dirty="0" err="1">
                <a:solidFill>
                  <a:srgbClr val="231F20"/>
                </a:solidFill>
              </a:rPr>
              <a:t>d’atomes</a:t>
            </a:r>
            <a:r>
              <a:rPr lang="en-US" sz="2400" b="1" dirty="0">
                <a:solidFill>
                  <a:srgbClr val="231F20"/>
                </a:solidFill>
              </a:rPr>
              <a:t> dans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molécule</a:t>
            </a:r>
            <a:r>
              <a:rPr lang="en-US" sz="2400" dirty="0">
                <a:solidFill>
                  <a:srgbClr val="231F20"/>
                </a:solidFill>
              </a:rPr>
              <a:t>.</a:t>
            </a:r>
          </a:p>
        </p:txBody>
      </p:sp>
      <p:sp>
        <p:nvSpPr>
          <p:cNvPr id="7" name="ZoneTexte 6">
            <a:extLst>
              <a:ext uri="{FF2B5EF4-FFF2-40B4-BE49-F238E27FC236}">
                <a16:creationId xmlns:a16="http://schemas.microsoft.com/office/drawing/2014/main" id="{EEE6FF22-1353-334B-2264-E2812637A80E}"/>
              </a:ext>
            </a:extLst>
          </p:cNvPr>
          <p:cNvSpPr txBox="1"/>
          <p:nvPr/>
        </p:nvSpPr>
        <p:spPr>
          <a:xfrm>
            <a:off x="1225296" y="4255138"/>
            <a:ext cx="10271760" cy="461665"/>
          </a:xfrm>
          <a:prstGeom prst="rect">
            <a:avLst/>
          </a:prstGeom>
          <a:noFill/>
        </p:spPr>
        <p:txBody>
          <a:bodyPr wrap="square" rtlCol="0">
            <a:spAutoFit/>
          </a:bodyPr>
          <a:lstStyle/>
          <a:p>
            <a:r>
              <a:rPr lang="fr-FR" sz="2400" b="1" noProof="0" dirty="0">
                <a:solidFill>
                  <a:srgbClr val="0040C0"/>
                </a:solidFill>
              </a:rPr>
              <a:t>Etape 3: </a:t>
            </a:r>
            <a:r>
              <a:rPr lang="fr-FR" sz="2400" b="1" dirty="0">
                <a:solidFill>
                  <a:srgbClr val="231F20"/>
                </a:solidFill>
              </a:rPr>
              <a:t>Je d</a:t>
            </a:r>
            <a:r>
              <a:rPr lang="fr-FR" sz="2400" b="1" noProof="0" dirty="0" err="1">
                <a:solidFill>
                  <a:srgbClr val="231F20"/>
                </a:solidFill>
              </a:rPr>
              <a:t>éduis</a:t>
            </a:r>
            <a:r>
              <a:rPr lang="fr-FR" sz="2400" b="1" noProof="0" dirty="0">
                <a:solidFill>
                  <a:srgbClr val="231F20"/>
                </a:solidFill>
              </a:rPr>
              <a:t> la formule chimique de la molécule</a:t>
            </a:r>
            <a:r>
              <a:rPr lang="fr-FR" sz="2400" noProof="0" dirty="0">
                <a:solidFill>
                  <a:srgbClr val="231F20"/>
                </a:solidFill>
              </a:rPr>
              <a:t>.</a:t>
            </a:r>
          </a:p>
        </p:txBody>
      </p:sp>
    </p:spTree>
    <p:extLst>
      <p:ext uri="{BB962C8B-B14F-4D97-AF65-F5344CB8AC3E}">
        <p14:creationId xmlns:p14="http://schemas.microsoft.com/office/powerpoint/2010/main" val="1811271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32201" y="1087290"/>
            <a:ext cx="8127601" cy="50727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Structure de la séance</a:t>
            </a:r>
            <a:endParaRPr lang="fr-FR" sz="1467" kern="0" noProof="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5" y="1288057"/>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2">
                <a:lumMod val="50000"/>
                <a:lumOff val="50000"/>
              </a:schemeClr>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1</a:t>
              </a:r>
              <a:endParaRPr lang="fr-FR" sz="1467" kern="0" noProof="0" dirty="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tx2">
                  <a:lumMod val="50000"/>
                  <a:lumOff val="50000"/>
                </a:schemeClr>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Ouverture de la séance</a:t>
              </a:r>
            </a:p>
          </p:txBody>
        </p:sp>
      </p:grpSp>
      <p:grpSp>
        <p:nvGrpSpPr>
          <p:cNvPr id="45" name="Group 44">
            <a:extLst>
              <a:ext uri="{FF2B5EF4-FFF2-40B4-BE49-F238E27FC236}">
                <a16:creationId xmlns:a16="http://schemas.microsoft.com/office/drawing/2014/main" id="{7AA13D06-2280-5296-5273-3F265180E7AD}"/>
              </a:ext>
            </a:extLst>
          </p:cNvPr>
          <p:cNvGrpSpPr/>
          <p:nvPr/>
        </p:nvGrpSpPr>
        <p:grpSpPr>
          <a:xfrm>
            <a:off x="2336945" y="2114436"/>
            <a:ext cx="7518111" cy="548005"/>
            <a:chOff x="1764463" y="1060636"/>
            <a:chExt cx="5638583" cy="411004"/>
          </a:xfrm>
        </p:grpSpPr>
        <p:sp>
          <p:nvSpPr>
            <p:cNvPr id="46" name="Google Shape;275;p28">
              <a:extLst>
                <a:ext uri="{FF2B5EF4-FFF2-40B4-BE49-F238E27FC236}">
                  <a16:creationId xmlns:a16="http://schemas.microsoft.com/office/drawing/2014/main" id="{DE71CE43-6CD4-0ED5-4059-3B350EA71DB5}"/>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2</a:t>
              </a:r>
              <a:endParaRPr lang="fr-FR" sz="1467" kern="0" noProof="0" dirty="0">
                <a:solidFill>
                  <a:srgbClr val="000000"/>
                </a:solidFill>
                <a:latin typeface="Arial"/>
                <a:ea typeface="Arial"/>
                <a:cs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Modelage</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336945" y="294081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3</a:t>
              </a:r>
              <a:endParaRPr lang="fr-FR" sz="1467" kern="0" noProof="0" dirty="0">
                <a:solidFill>
                  <a:srgbClr val="000000"/>
                </a:solidFill>
                <a:latin typeface="Arial"/>
                <a:ea typeface="Arial"/>
                <a:cs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15 min</a:t>
              </a:r>
              <a:endParaRPr lang="fr-FR" sz="1467" b="1" kern="0" noProof="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Pratique collective</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5" y="3767193"/>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B07D"/>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4</a:t>
              </a:r>
              <a:endParaRPr lang="fr-FR" sz="1467" kern="0" noProof="0" dirty="0">
                <a:solidFill>
                  <a:srgbClr val="000000"/>
                </a:solidFill>
                <a:latin typeface="Arial"/>
                <a:ea typeface="Arial"/>
                <a:cs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BEB07D"/>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Pratique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5" y="4593572"/>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5</a:t>
              </a:r>
              <a:endParaRPr lang="fr-FR" sz="1467" kern="0" noProof="0" dirty="0">
                <a:solidFill>
                  <a:srgbClr val="000000"/>
                </a:solidFill>
                <a:latin typeface="Arial"/>
                <a:ea typeface="Arial"/>
                <a:cs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7 min</a:t>
              </a:r>
              <a:endParaRPr lang="fr-FR" sz="1467" b="1" kern="0" noProof="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5" y="5419952"/>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CA6A2"/>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noProof="0" dirty="0">
                  <a:solidFill>
                    <a:srgbClr val="FFFFFF"/>
                  </a:solidFill>
                  <a:latin typeface="Calibri"/>
                  <a:ea typeface="Calibri"/>
                  <a:cs typeface="Calibri"/>
                </a:rPr>
                <a:t>6</a:t>
              </a:r>
              <a:endParaRPr lang="fr-FR" sz="1467" kern="0" noProof="0" dirty="0">
                <a:solidFill>
                  <a:srgbClr val="000000"/>
                </a:solidFill>
                <a:latin typeface="Arial"/>
                <a:ea typeface="Arial"/>
                <a:cs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6CA6A2"/>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3 min</a:t>
              </a:r>
              <a:endParaRPr lang="fr-FR" sz="1467" b="1" kern="0" noProof="0" dirty="0">
                <a:solidFill>
                  <a:srgbClr val="000000"/>
                </a:solidFill>
                <a:latin typeface="Arial"/>
                <a:ea typeface="Arial"/>
                <a:cs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Clôture</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430EF-7CB0-21ED-CED0-F10C4612F247}"/>
            </a:ext>
          </a:extLst>
        </p:cNvPr>
        <p:cNvGrpSpPr/>
        <p:nvPr/>
      </p:nvGrpSpPr>
      <p:grpSpPr>
        <a:xfrm>
          <a:off x="0" y="0"/>
          <a:ext cx="0" cy="0"/>
          <a:chOff x="0" y="0"/>
          <a:chExt cx="0" cy="0"/>
        </a:xfrm>
      </p:grpSpPr>
      <p:sp>
        <p:nvSpPr>
          <p:cNvPr id="4" name="D_A_01">
            <a:extLst>
              <a:ext uri="{FF2B5EF4-FFF2-40B4-BE49-F238E27FC236}">
                <a16:creationId xmlns:a16="http://schemas.microsoft.com/office/drawing/2014/main" id="{AADB4159-1152-89EF-BB2E-248DEA63AE65}"/>
              </a:ext>
            </a:extLst>
          </p:cNvPr>
          <p:cNvSpPr txBox="1"/>
          <p:nvPr/>
        </p:nvSpPr>
        <p:spPr>
          <a:xfrm>
            <a:off x="823101" y="197502"/>
            <a:ext cx="10543399" cy="525244"/>
          </a:xfrm>
          <a:prstGeom prst="rect">
            <a:avLst/>
          </a:prstGeom>
          <a:noFill/>
        </p:spPr>
        <p:txBody>
          <a:bodyPr wrap="square" rtlCol="0" anchor="ctr">
            <a:noAutofit/>
          </a:bodyPr>
          <a:lstStyle/>
          <a:p>
            <a:r>
              <a:rPr lang="fr-FR" sz="1600" b="1" dirty="0">
                <a:solidFill>
                  <a:schemeClr val="bg1">
                    <a:lumMod val="65000"/>
                  </a:schemeClr>
                </a:solidFill>
              </a:rPr>
              <a:t>Et voici les étapes à suivre pour déterminer la formule chimique d’une molécule à partir de son nom:</a:t>
            </a:r>
          </a:p>
        </p:txBody>
      </p:sp>
      <p:sp>
        <p:nvSpPr>
          <p:cNvPr id="8" name="Oval 7">
            <a:extLst>
              <a:ext uri="{FF2B5EF4-FFF2-40B4-BE49-F238E27FC236}">
                <a16:creationId xmlns:a16="http://schemas.microsoft.com/office/drawing/2014/main" id="{58D16FAE-6504-11FE-8AC5-13B5376DE320}"/>
              </a:ext>
            </a:extLst>
          </p:cNvPr>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M</a:t>
            </a:r>
            <a:endParaRPr lang="fr-FR" sz="1200" b="1" noProof="0" dirty="0">
              <a:latin typeface="Dosis Bold" pitchFamily="2" charset="0"/>
            </a:endParaRPr>
          </a:p>
        </p:txBody>
      </p:sp>
      <p:pic>
        <p:nvPicPr>
          <p:cNvPr id="9" name="Image 9">
            <a:extLst>
              <a:ext uri="{FF2B5EF4-FFF2-40B4-BE49-F238E27FC236}">
                <a16:creationId xmlns:a16="http://schemas.microsoft.com/office/drawing/2014/main" id="{2F4BCF42-CBB4-BE3F-6082-DCA3E0B071B5}"/>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0EBE1D8E-1245-12EB-33E0-A0A76753476A}"/>
              </a:ext>
            </a:extLst>
          </p:cNvPr>
          <p:cNvSpPr txBox="1"/>
          <p:nvPr/>
        </p:nvSpPr>
        <p:spPr>
          <a:xfrm>
            <a:off x="629412" y="658182"/>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veille à verbaliser les étapes.</a:t>
            </a:r>
          </a:p>
        </p:txBody>
      </p:sp>
      <p:sp>
        <p:nvSpPr>
          <p:cNvPr id="3" name="ZoneTexte 2">
            <a:extLst>
              <a:ext uri="{FF2B5EF4-FFF2-40B4-BE49-F238E27FC236}">
                <a16:creationId xmlns:a16="http://schemas.microsoft.com/office/drawing/2014/main" id="{5FFBDED0-28EE-CE84-BD8F-3F40FAADD504}"/>
              </a:ext>
            </a:extLst>
          </p:cNvPr>
          <p:cNvSpPr txBox="1"/>
          <p:nvPr/>
        </p:nvSpPr>
        <p:spPr>
          <a:xfrm>
            <a:off x="996696" y="1590699"/>
            <a:ext cx="9815924" cy="461665"/>
          </a:xfrm>
          <a:prstGeom prst="rect">
            <a:avLst/>
          </a:prstGeom>
          <a:noFill/>
        </p:spPr>
        <p:txBody>
          <a:bodyPr wrap="square" rtlCol="0">
            <a:spAutoFit/>
          </a:bodyPr>
          <a:lstStyle/>
          <a:p>
            <a:r>
              <a:rPr lang="fr-FR" sz="2400" b="1" noProof="0" dirty="0">
                <a:solidFill>
                  <a:srgbClr val="0040C0"/>
                </a:solidFill>
              </a:rPr>
              <a:t>Etape 1: </a:t>
            </a:r>
            <a:r>
              <a:rPr lang="en-US" sz="2400" b="1" dirty="0" err="1">
                <a:solidFill>
                  <a:srgbClr val="231F20"/>
                </a:solidFill>
              </a:rPr>
              <a:t>Associer</a:t>
            </a:r>
            <a:r>
              <a:rPr lang="en-US" sz="2400" b="1" dirty="0">
                <a:solidFill>
                  <a:srgbClr val="231F20"/>
                </a:solidFill>
              </a:rPr>
              <a:t> à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atome</a:t>
            </a:r>
            <a:r>
              <a:rPr lang="en-US" sz="2400" b="1" dirty="0">
                <a:solidFill>
                  <a:srgbClr val="231F20"/>
                </a:solidFill>
              </a:rPr>
              <a:t> de la </a:t>
            </a:r>
            <a:r>
              <a:rPr lang="en-US" sz="2400" b="1" dirty="0" err="1">
                <a:solidFill>
                  <a:srgbClr val="231F20"/>
                </a:solidFill>
              </a:rPr>
              <a:t>molécule</a:t>
            </a:r>
            <a:r>
              <a:rPr lang="en-US" sz="2400" b="1" dirty="0">
                <a:solidFill>
                  <a:srgbClr val="231F20"/>
                </a:solidFill>
              </a:rPr>
              <a:t> son </a:t>
            </a:r>
            <a:r>
              <a:rPr lang="en-US" sz="2400" b="1" dirty="0" err="1">
                <a:solidFill>
                  <a:srgbClr val="231F20"/>
                </a:solidFill>
              </a:rPr>
              <a:t>symbole</a:t>
            </a:r>
            <a:r>
              <a:rPr lang="en-US" sz="2400" b="1" dirty="0">
                <a:solidFill>
                  <a:srgbClr val="231F20"/>
                </a:solidFill>
              </a:rPr>
              <a:t>.</a:t>
            </a:r>
            <a:endParaRPr lang="fr-FR" sz="2400" b="1" noProof="0" dirty="0"/>
          </a:p>
        </p:txBody>
      </p:sp>
      <p:sp>
        <p:nvSpPr>
          <p:cNvPr id="10" name="ZoneTexte 9">
            <a:extLst>
              <a:ext uri="{FF2B5EF4-FFF2-40B4-BE49-F238E27FC236}">
                <a16:creationId xmlns:a16="http://schemas.microsoft.com/office/drawing/2014/main" id="{82DD5F58-0A38-86B7-6A54-E9D1B0D0F0E7}"/>
              </a:ext>
            </a:extLst>
          </p:cNvPr>
          <p:cNvSpPr txBox="1"/>
          <p:nvPr/>
        </p:nvSpPr>
        <p:spPr>
          <a:xfrm>
            <a:off x="996696" y="3026569"/>
            <a:ext cx="9815924" cy="461665"/>
          </a:xfrm>
          <a:prstGeom prst="rect">
            <a:avLst/>
          </a:prstGeom>
          <a:noFill/>
        </p:spPr>
        <p:txBody>
          <a:bodyPr wrap="square" rtlCol="0">
            <a:spAutoFit/>
          </a:bodyPr>
          <a:lstStyle/>
          <a:p>
            <a:r>
              <a:rPr lang="fr-FR" sz="2400" b="1" noProof="0" dirty="0">
                <a:solidFill>
                  <a:srgbClr val="0040C0"/>
                </a:solidFill>
              </a:rPr>
              <a:t>Etape 2: </a:t>
            </a:r>
            <a:r>
              <a:rPr lang="en-US" sz="2400" b="1" dirty="0" err="1">
                <a:solidFill>
                  <a:srgbClr val="231F20"/>
                </a:solidFill>
              </a:rPr>
              <a:t>Déterminer</a:t>
            </a:r>
            <a:r>
              <a:rPr lang="en-US" sz="2400" b="1" dirty="0">
                <a:solidFill>
                  <a:srgbClr val="231F20"/>
                </a:solidFill>
              </a:rPr>
              <a:t> le </a:t>
            </a:r>
            <a:r>
              <a:rPr lang="en-US" sz="2400" b="1" dirty="0" err="1">
                <a:solidFill>
                  <a:srgbClr val="231F20"/>
                </a:solidFill>
              </a:rPr>
              <a:t>nombre</a:t>
            </a:r>
            <a:r>
              <a:rPr lang="en-US" sz="2400" b="1" dirty="0">
                <a:solidFill>
                  <a:srgbClr val="231F20"/>
                </a:solidFill>
              </a:rPr>
              <a:t> </a:t>
            </a:r>
            <a:r>
              <a:rPr lang="en-US" sz="2400" b="1" dirty="0" err="1">
                <a:solidFill>
                  <a:srgbClr val="231F20"/>
                </a:solidFill>
              </a:rPr>
              <a:t>d’atomes</a:t>
            </a:r>
            <a:r>
              <a:rPr lang="en-US" sz="2400" b="1" dirty="0">
                <a:solidFill>
                  <a:srgbClr val="231F20"/>
                </a:solidFill>
              </a:rPr>
              <a:t> dans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molécule</a:t>
            </a:r>
            <a:r>
              <a:rPr lang="en-US" sz="2400" b="1" dirty="0">
                <a:solidFill>
                  <a:srgbClr val="231F20"/>
                </a:solidFill>
              </a:rPr>
              <a:t>.</a:t>
            </a:r>
            <a:endParaRPr lang="fr-FR" sz="2400" b="1" noProof="0" dirty="0"/>
          </a:p>
        </p:txBody>
      </p:sp>
      <p:sp>
        <p:nvSpPr>
          <p:cNvPr id="11" name="ZoneTexte 10">
            <a:extLst>
              <a:ext uri="{FF2B5EF4-FFF2-40B4-BE49-F238E27FC236}">
                <a16:creationId xmlns:a16="http://schemas.microsoft.com/office/drawing/2014/main" id="{BCE50316-9E25-4E1A-7F3A-154AB4A45AA8}"/>
              </a:ext>
            </a:extLst>
          </p:cNvPr>
          <p:cNvSpPr txBox="1"/>
          <p:nvPr/>
        </p:nvSpPr>
        <p:spPr>
          <a:xfrm>
            <a:off x="1060704" y="4908452"/>
            <a:ext cx="9815924" cy="461665"/>
          </a:xfrm>
          <a:prstGeom prst="rect">
            <a:avLst/>
          </a:prstGeom>
          <a:noFill/>
        </p:spPr>
        <p:txBody>
          <a:bodyPr wrap="square" rtlCol="0">
            <a:spAutoFit/>
          </a:bodyPr>
          <a:lstStyle/>
          <a:p>
            <a:r>
              <a:rPr lang="fr-FR" sz="2400" b="1" noProof="0" dirty="0">
                <a:solidFill>
                  <a:srgbClr val="0040C0"/>
                </a:solidFill>
              </a:rPr>
              <a:t>Etape 3: </a:t>
            </a:r>
            <a:r>
              <a:rPr lang="fr-FR" sz="2400" b="1" dirty="0">
                <a:solidFill>
                  <a:srgbClr val="231F20"/>
                </a:solidFill>
              </a:rPr>
              <a:t>Déduire la formule chimique de la molécule</a:t>
            </a:r>
            <a:r>
              <a:rPr lang="fr-FR" sz="2400" dirty="0">
                <a:solidFill>
                  <a:srgbClr val="231F20"/>
                </a:solidFill>
              </a:rPr>
              <a:t>.</a:t>
            </a:r>
            <a:endParaRPr lang="fr-FR" sz="2400" b="1" noProof="0" dirty="0"/>
          </a:p>
        </p:txBody>
      </p:sp>
      <p:sp>
        <p:nvSpPr>
          <p:cNvPr id="12" name="ZoneTexte 11">
            <a:extLst>
              <a:ext uri="{FF2B5EF4-FFF2-40B4-BE49-F238E27FC236}">
                <a16:creationId xmlns:a16="http://schemas.microsoft.com/office/drawing/2014/main" id="{8F05324E-CE4C-715D-21E6-DFDD3E9427DB}"/>
              </a:ext>
            </a:extLst>
          </p:cNvPr>
          <p:cNvSpPr txBox="1"/>
          <p:nvPr/>
        </p:nvSpPr>
        <p:spPr>
          <a:xfrm>
            <a:off x="3232728" y="3626035"/>
            <a:ext cx="2862072" cy="923330"/>
          </a:xfrm>
          <a:prstGeom prst="rect">
            <a:avLst/>
          </a:prstGeom>
          <a:solidFill>
            <a:schemeClr val="accent4"/>
          </a:solidFill>
        </p:spPr>
        <p:txBody>
          <a:bodyPr wrap="square" rtlCol="0">
            <a:spAutoFit/>
          </a:bodyPr>
          <a:lstStyle/>
          <a:p>
            <a:r>
              <a:rPr lang="fr-FR" b="1" dirty="0">
                <a:solidFill>
                  <a:schemeClr val="bg1"/>
                </a:solidFill>
              </a:rPr>
              <a:t>Mono : un seul atome</a:t>
            </a:r>
          </a:p>
          <a:p>
            <a:r>
              <a:rPr lang="fr-FR" b="1" dirty="0">
                <a:solidFill>
                  <a:schemeClr val="bg1"/>
                </a:solidFill>
              </a:rPr>
              <a:t>Di  : deux atomes</a:t>
            </a:r>
          </a:p>
          <a:p>
            <a:r>
              <a:rPr lang="fr-FR" b="1" dirty="0">
                <a:solidFill>
                  <a:schemeClr val="bg1"/>
                </a:solidFill>
              </a:rPr>
              <a:t>Tri: trois atomes</a:t>
            </a:r>
          </a:p>
        </p:txBody>
      </p:sp>
      <p:sp>
        <p:nvSpPr>
          <p:cNvPr id="13" name="ZoneTexte 12">
            <a:extLst>
              <a:ext uri="{FF2B5EF4-FFF2-40B4-BE49-F238E27FC236}">
                <a16:creationId xmlns:a16="http://schemas.microsoft.com/office/drawing/2014/main" id="{128FA86E-DD91-19AC-9DDF-6DF2DF23EB08}"/>
              </a:ext>
            </a:extLst>
          </p:cNvPr>
          <p:cNvSpPr txBox="1"/>
          <p:nvPr/>
        </p:nvSpPr>
        <p:spPr>
          <a:xfrm>
            <a:off x="3355340" y="2077801"/>
            <a:ext cx="2862072" cy="923330"/>
          </a:xfrm>
          <a:prstGeom prst="rect">
            <a:avLst/>
          </a:prstGeom>
          <a:solidFill>
            <a:schemeClr val="bg1">
              <a:lumMod val="95000"/>
            </a:schemeClr>
          </a:solidFill>
        </p:spPr>
        <p:txBody>
          <a:bodyPr wrap="square" rtlCol="0">
            <a:spAutoFit/>
          </a:bodyPr>
          <a:lstStyle/>
          <a:p>
            <a:r>
              <a:rPr lang="fr-FR" b="1" dirty="0">
                <a:solidFill>
                  <a:srgbClr val="FF0000"/>
                </a:solidFill>
              </a:rPr>
              <a:t>oxyde:   oxygène O</a:t>
            </a:r>
          </a:p>
          <a:p>
            <a:r>
              <a:rPr lang="fr-FR" b="1" dirty="0" err="1">
                <a:solidFill>
                  <a:srgbClr val="FF0000"/>
                </a:solidFill>
              </a:rPr>
              <a:t>bromo</a:t>
            </a:r>
            <a:r>
              <a:rPr lang="fr-FR" b="1" dirty="0">
                <a:solidFill>
                  <a:srgbClr val="FF0000"/>
                </a:solidFill>
              </a:rPr>
              <a:t>  : brome Br</a:t>
            </a:r>
          </a:p>
          <a:p>
            <a:r>
              <a:rPr lang="fr-FR" b="1" dirty="0" err="1">
                <a:solidFill>
                  <a:srgbClr val="FF0000"/>
                </a:solidFill>
              </a:rPr>
              <a:t>Chloro</a:t>
            </a:r>
            <a:r>
              <a:rPr lang="fr-FR" b="1" dirty="0">
                <a:solidFill>
                  <a:srgbClr val="FF0000"/>
                </a:solidFill>
              </a:rPr>
              <a:t>: Chlore Cl</a:t>
            </a:r>
          </a:p>
        </p:txBody>
      </p:sp>
      <p:sp>
        <p:nvSpPr>
          <p:cNvPr id="5" name="ZoneTexte 4">
            <a:extLst>
              <a:ext uri="{FF2B5EF4-FFF2-40B4-BE49-F238E27FC236}">
                <a16:creationId xmlns:a16="http://schemas.microsoft.com/office/drawing/2014/main" id="{46A94E63-7F6A-B072-E762-01D7DD6C01D9}"/>
              </a:ext>
            </a:extLst>
          </p:cNvPr>
          <p:cNvSpPr txBox="1"/>
          <p:nvPr/>
        </p:nvSpPr>
        <p:spPr>
          <a:xfrm>
            <a:off x="1188720" y="5487887"/>
            <a:ext cx="9034272" cy="369332"/>
          </a:xfrm>
          <a:prstGeom prst="rect">
            <a:avLst/>
          </a:prstGeom>
          <a:noFill/>
        </p:spPr>
        <p:txBody>
          <a:bodyPr wrap="square" rtlCol="0">
            <a:spAutoFit/>
          </a:bodyPr>
          <a:lstStyle/>
          <a:p>
            <a:r>
              <a:rPr lang="fr-FR" dirty="0"/>
              <a:t>je commence par le symbole de l’atome qui vient après « de » dans le nom de la molécule</a:t>
            </a:r>
          </a:p>
        </p:txBody>
      </p:sp>
    </p:spTree>
    <p:extLst>
      <p:ext uri="{BB962C8B-B14F-4D97-AF65-F5344CB8AC3E}">
        <p14:creationId xmlns:p14="http://schemas.microsoft.com/office/powerpoint/2010/main" val="3558457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283D-1C3B-66D5-27D1-4238389C3FF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E59C51D-C642-1DDB-EF5F-B545F91AB698}"/>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2AC10689-3538-031D-3802-6C268474D71E}"/>
                </a:ext>
              </a:extLst>
            </p:cNvPr>
            <p:cNvSpPr/>
            <p:nvPr/>
          </p:nvSpPr>
          <p:spPr>
            <a:xfrm>
              <a:off x="2184400" y="1402025"/>
              <a:ext cx="7823200" cy="4942038"/>
            </a:xfrm>
            <a:prstGeom prst="roundRect">
              <a:avLst>
                <a:gd name="adj" fmla="val 2665"/>
              </a:avLst>
            </a:prstGeom>
            <a:solidFill>
              <a:srgbClr val="00B0F0"/>
            </a:solidFill>
            <a:ln>
              <a:solidFill>
                <a:srgbClr val="00B0F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459FA3B0-C0C9-55E3-B2A1-609E84332F6A}"/>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Pratique guidée collective </a:t>
              </a:r>
            </a:p>
          </p:txBody>
        </p:sp>
      </p:grpSp>
      <p:grpSp>
        <p:nvGrpSpPr>
          <p:cNvPr id="44" name="Group 43">
            <a:extLst>
              <a:ext uri="{FF2B5EF4-FFF2-40B4-BE49-F238E27FC236}">
                <a16:creationId xmlns:a16="http://schemas.microsoft.com/office/drawing/2014/main" id="{7100EAE4-D5B0-58C8-BFB8-0BAA58F2E6E5}"/>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D5EC100-C703-5BF8-D45D-0A631A5A8E6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33031D0-700D-C15C-0602-547A49E0B346}"/>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pic>
        <p:nvPicPr>
          <p:cNvPr id="2" name="Google Shape;644;p20">
            <a:extLst>
              <a:ext uri="{FF2B5EF4-FFF2-40B4-BE49-F238E27FC236}">
                <a16:creationId xmlns:a16="http://schemas.microsoft.com/office/drawing/2014/main" id="{0C1897B8-15A0-CA98-8528-3D7D0ADB0BAA}"/>
              </a:ext>
            </a:extLst>
          </p:cNvPr>
          <p:cNvPicPr preferRelativeResize="0"/>
          <p:nvPr/>
        </p:nvPicPr>
        <p:blipFill rotWithShape="1">
          <a:blip r:embed="rId3">
            <a:alphaModFix/>
          </a:blip>
          <a:srcRect/>
          <a:stretch/>
        </p:blipFill>
        <p:spPr>
          <a:xfrm>
            <a:off x="4866134" y="1253994"/>
            <a:ext cx="1768346" cy="1768346"/>
          </a:xfrm>
          <a:prstGeom prst="rect">
            <a:avLst/>
          </a:prstGeom>
          <a:noFill/>
          <a:ln>
            <a:noFill/>
          </a:ln>
        </p:spPr>
      </p:pic>
    </p:spTree>
    <p:extLst>
      <p:ext uri="{BB962C8B-B14F-4D97-AF65-F5344CB8AC3E}">
        <p14:creationId xmlns:p14="http://schemas.microsoft.com/office/powerpoint/2010/main" val="2652333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D_A_01">
            <a:extLst>
              <a:ext uri="{FF2B5EF4-FFF2-40B4-BE49-F238E27FC236}">
                <a16:creationId xmlns:a16="http://schemas.microsoft.com/office/drawing/2014/main" id="{37EF2ADE-B959-5993-A71F-4320DC335AB1}"/>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Gardez vos livrets fermés, prenez vos ardoises et écrivez-y vos réponses.</a:t>
            </a:r>
          </a:p>
        </p:txBody>
      </p:sp>
      <p:sp>
        <p:nvSpPr>
          <p:cNvPr id="25" name="Rectangle: Rounded Corners 24"/>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pic>
        <p:nvPicPr>
          <p:cNvPr id="13" name="Picture 2">
            <a:extLst>
              <a:ext uri="{FF2B5EF4-FFF2-40B4-BE49-F238E27FC236}">
                <a16:creationId xmlns:a16="http://schemas.microsoft.com/office/drawing/2014/main" id="{F6BB8D40-3374-41FD-A76D-232CB75A9F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72F87C0-16DE-BAC3-E925-1D6B8DFF5047}"/>
              </a:ext>
            </a:extLst>
          </p:cNvPr>
          <p:cNvSpPr txBox="1"/>
          <p:nvPr/>
        </p:nvSpPr>
        <p:spPr>
          <a:xfrm>
            <a:off x="1216804" y="1624119"/>
            <a:ext cx="10002520" cy="830997"/>
          </a:xfrm>
          <a:prstGeom prst="rect">
            <a:avLst/>
          </a:prstGeom>
          <a:solidFill>
            <a:schemeClr val="accent3">
              <a:lumMod val="20000"/>
              <a:lumOff val="80000"/>
            </a:schemeClr>
          </a:solidFill>
        </p:spPr>
        <p:txBody>
          <a:bodyPr wrap="square" rtlCol="0">
            <a:spAutoFit/>
          </a:bodyPr>
          <a:lstStyle/>
          <a:p>
            <a:r>
              <a:rPr lang="fr-FR" sz="2400" noProof="0" dirty="0"/>
              <a:t>La formule chimique d’une molécule contient les symboles des atomes qui la constituent ainsi que leurs nombres en exposant.</a:t>
            </a:r>
          </a:p>
        </p:txBody>
      </p:sp>
      <p:sp>
        <p:nvSpPr>
          <p:cNvPr id="3" name="Rectangle : coins arrondis 2">
            <a:extLst>
              <a:ext uri="{FF2B5EF4-FFF2-40B4-BE49-F238E27FC236}">
                <a16:creationId xmlns:a16="http://schemas.microsoft.com/office/drawing/2014/main" id="{BFD91B09-0620-A8D1-AA89-EE2023FBBEA7}"/>
              </a:ext>
            </a:extLst>
          </p:cNvPr>
          <p:cNvSpPr/>
          <p:nvPr/>
        </p:nvSpPr>
        <p:spPr>
          <a:xfrm>
            <a:off x="2157734" y="3375072"/>
            <a:ext cx="161203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4" name="Rectangle : coins arrondis 3">
            <a:extLst>
              <a:ext uri="{FF2B5EF4-FFF2-40B4-BE49-F238E27FC236}">
                <a16:creationId xmlns:a16="http://schemas.microsoft.com/office/drawing/2014/main" id="{5AC8850E-420E-F92F-ED31-22D4A9268143}"/>
              </a:ext>
            </a:extLst>
          </p:cNvPr>
          <p:cNvSpPr/>
          <p:nvPr/>
        </p:nvSpPr>
        <p:spPr>
          <a:xfrm>
            <a:off x="8639773" y="3375072"/>
            <a:ext cx="17197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sp>
        <p:nvSpPr>
          <p:cNvPr id="5" name="D_A_02">
            <a:extLst>
              <a:ext uri="{FF2B5EF4-FFF2-40B4-BE49-F238E27FC236}">
                <a16:creationId xmlns:a16="http://schemas.microsoft.com/office/drawing/2014/main" id="{DB8FC811-75B5-43AE-72B2-9FE6175EB6FA}"/>
              </a:ext>
            </a:extLst>
          </p:cNvPr>
          <p:cNvSpPr txBox="1"/>
          <p:nvPr/>
        </p:nvSpPr>
        <p:spPr>
          <a:xfrm>
            <a:off x="229137" y="655044"/>
            <a:ext cx="11733726"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demande aux élèves de lever les ardoises.</a:t>
            </a:r>
          </a:p>
        </p:txBody>
      </p:sp>
    </p:spTree>
    <p:extLst>
      <p:ext uri="{BB962C8B-B14F-4D97-AF65-F5344CB8AC3E}">
        <p14:creationId xmlns:p14="http://schemas.microsoft.com/office/powerpoint/2010/main" val="4018945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E0793-52C5-BD57-9055-CD526551E187}"/>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DEFE3D28-9BE5-14D2-D9CA-2030DCE20748}"/>
              </a:ext>
            </a:extLst>
          </p:cNvPr>
          <p:cNvSpPr txBox="1"/>
          <p:nvPr/>
        </p:nvSpPr>
        <p:spPr>
          <a:xfrm>
            <a:off x="819150" y="318083"/>
            <a:ext cx="10553700" cy="508000"/>
          </a:xfrm>
          <a:prstGeom prst="rect">
            <a:avLst/>
          </a:prstGeom>
          <a:noFill/>
        </p:spPr>
        <p:txBody>
          <a:bodyPr wrap="square" rtlCol="0" anchor="ctr">
            <a:noAutofit/>
          </a:bodyPr>
          <a:lstStyle/>
          <a:p>
            <a:r>
              <a:rPr lang="fr-FR" sz="1600" b="1" dirty="0">
                <a:solidFill>
                  <a:schemeClr val="bg1">
                    <a:lumMod val="65000"/>
                  </a:schemeClr>
                </a:solidFill>
              </a:rPr>
              <a:t>C’est faux car l</a:t>
            </a:r>
            <a:r>
              <a:rPr lang="fr-FR" sz="1600" b="1" noProof="0" dirty="0">
                <a:solidFill>
                  <a:schemeClr val="bg1">
                    <a:lumMod val="65000"/>
                  </a:schemeClr>
                </a:solidFill>
              </a:rPr>
              <a:t>e nombre de chaque type d’atome est en indice.</a:t>
            </a:r>
          </a:p>
        </p:txBody>
      </p:sp>
      <p:sp>
        <p:nvSpPr>
          <p:cNvPr id="3" name="Rectangle : coins arrondis 2">
            <a:extLst>
              <a:ext uri="{FF2B5EF4-FFF2-40B4-BE49-F238E27FC236}">
                <a16:creationId xmlns:a16="http://schemas.microsoft.com/office/drawing/2014/main" id="{84472235-30C4-6B4C-1F75-E14D9FA88798}"/>
              </a:ext>
            </a:extLst>
          </p:cNvPr>
          <p:cNvSpPr/>
          <p:nvPr/>
        </p:nvSpPr>
        <p:spPr>
          <a:xfrm>
            <a:off x="2157734" y="3375072"/>
            <a:ext cx="161203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4" name="Rectangle : coins arrondis 3">
            <a:extLst>
              <a:ext uri="{FF2B5EF4-FFF2-40B4-BE49-F238E27FC236}">
                <a16:creationId xmlns:a16="http://schemas.microsoft.com/office/drawing/2014/main" id="{CB363641-A1A1-E776-A615-33FA1343ADD3}"/>
              </a:ext>
            </a:extLst>
          </p:cNvPr>
          <p:cNvSpPr/>
          <p:nvPr/>
        </p:nvSpPr>
        <p:spPr>
          <a:xfrm>
            <a:off x="8639773" y="3375072"/>
            <a:ext cx="17197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pic>
        <p:nvPicPr>
          <p:cNvPr id="5" name="Graphique 4" descr="Coche avec un remplissage uni">
            <a:extLst>
              <a:ext uri="{FF2B5EF4-FFF2-40B4-BE49-F238E27FC236}">
                <a16:creationId xmlns:a16="http://schemas.microsoft.com/office/drawing/2014/main" id="{367D0B60-878C-CDDC-DCA2-783A88F90B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89742" y="3807072"/>
            <a:ext cx="684830" cy="684830"/>
          </a:xfrm>
          <a:prstGeom prst="rect">
            <a:avLst/>
          </a:prstGeom>
        </p:spPr>
      </p:pic>
      <p:pic>
        <p:nvPicPr>
          <p:cNvPr id="6" name="Image 9">
            <a:extLst>
              <a:ext uri="{FF2B5EF4-FFF2-40B4-BE49-F238E27FC236}">
                <a16:creationId xmlns:a16="http://schemas.microsoft.com/office/drawing/2014/main" id="{02D9E756-AE46-B401-DB6D-42AEBB9507E8}"/>
              </a:ext>
            </a:extLst>
          </p:cNvPr>
          <p:cNvPicPr>
            <a:picLocks noChangeAspect="1"/>
          </p:cNvPicPr>
          <p:nvPr/>
        </p:nvPicPr>
        <p:blipFill>
          <a:blip r:embed="rId4"/>
          <a:stretch>
            <a:fillRect/>
          </a:stretch>
        </p:blipFill>
        <p:spPr>
          <a:xfrm>
            <a:off x="11309209" y="924848"/>
            <a:ext cx="583170" cy="583170"/>
          </a:xfrm>
          <a:prstGeom prst="rect">
            <a:avLst/>
          </a:prstGeom>
        </p:spPr>
      </p:pic>
      <p:sp>
        <p:nvSpPr>
          <p:cNvPr id="7" name="ZoneTexte 6">
            <a:extLst>
              <a:ext uri="{FF2B5EF4-FFF2-40B4-BE49-F238E27FC236}">
                <a16:creationId xmlns:a16="http://schemas.microsoft.com/office/drawing/2014/main" id="{2FFE7456-5E59-772F-6FEB-BA10955685C8}"/>
              </a:ext>
            </a:extLst>
          </p:cNvPr>
          <p:cNvSpPr txBox="1"/>
          <p:nvPr/>
        </p:nvSpPr>
        <p:spPr>
          <a:xfrm>
            <a:off x="1216804" y="1624119"/>
            <a:ext cx="10002520" cy="830997"/>
          </a:xfrm>
          <a:prstGeom prst="rect">
            <a:avLst/>
          </a:prstGeom>
          <a:solidFill>
            <a:schemeClr val="accent3">
              <a:lumMod val="20000"/>
              <a:lumOff val="80000"/>
            </a:schemeClr>
          </a:solidFill>
        </p:spPr>
        <p:txBody>
          <a:bodyPr wrap="square" rtlCol="0">
            <a:spAutoFit/>
          </a:bodyPr>
          <a:lstStyle/>
          <a:p>
            <a:r>
              <a:rPr lang="fr-FR" sz="2400" noProof="0" dirty="0"/>
              <a:t>La formule chimique d’une molécule contient les symboles des atomes qui la constituent ainsi que leurs nombres en exposant.</a:t>
            </a:r>
          </a:p>
        </p:txBody>
      </p:sp>
    </p:spTree>
    <p:extLst>
      <p:ext uri="{BB962C8B-B14F-4D97-AF65-F5344CB8AC3E}">
        <p14:creationId xmlns:p14="http://schemas.microsoft.com/office/powerpoint/2010/main" val="1644897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D24B0-AD69-8D69-14F5-28917F7EDC1E}"/>
            </a:ext>
          </a:extLst>
        </p:cNvPr>
        <p:cNvGrpSpPr/>
        <p:nvPr/>
      </p:nvGrpSpPr>
      <p:grpSpPr>
        <a:xfrm>
          <a:off x="0" y="0"/>
          <a:ext cx="0" cy="0"/>
          <a:chOff x="0" y="0"/>
          <a:chExt cx="0" cy="0"/>
        </a:xfrm>
      </p:grpSpPr>
      <p:sp>
        <p:nvSpPr>
          <p:cNvPr id="14" name="Rectangle : coins arrondis 13">
            <a:extLst>
              <a:ext uri="{FF2B5EF4-FFF2-40B4-BE49-F238E27FC236}">
                <a16:creationId xmlns:a16="http://schemas.microsoft.com/office/drawing/2014/main" id="{EF627096-92A3-8E0B-BA38-C46B46D45DCE}"/>
              </a:ext>
            </a:extLst>
          </p:cNvPr>
          <p:cNvSpPr/>
          <p:nvPr/>
        </p:nvSpPr>
        <p:spPr>
          <a:xfrm>
            <a:off x="8448692" y="4885808"/>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trois atomes.</a:t>
            </a:r>
            <a:endParaRPr lang="fr-FR" sz="2400" noProof="0" dirty="0">
              <a:solidFill>
                <a:schemeClr val="tx1"/>
              </a:solidFill>
            </a:endParaRPr>
          </a:p>
        </p:txBody>
      </p:sp>
      <p:sp>
        <p:nvSpPr>
          <p:cNvPr id="16" name="Rectangle : coins arrondis 15">
            <a:extLst>
              <a:ext uri="{FF2B5EF4-FFF2-40B4-BE49-F238E27FC236}">
                <a16:creationId xmlns:a16="http://schemas.microsoft.com/office/drawing/2014/main" id="{4F4A8B73-79AE-FF2C-FD0B-F0F0FEFA4071}"/>
              </a:ext>
            </a:extLst>
          </p:cNvPr>
          <p:cNvSpPr/>
          <p:nvPr/>
        </p:nvSpPr>
        <p:spPr>
          <a:xfrm>
            <a:off x="8448692" y="2331832"/>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Un atome.</a:t>
            </a:r>
          </a:p>
        </p:txBody>
      </p:sp>
      <p:sp>
        <p:nvSpPr>
          <p:cNvPr id="5" name="Rectangle : coins arrondis 4">
            <a:extLst>
              <a:ext uri="{FF2B5EF4-FFF2-40B4-BE49-F238E27FC236}">
                <a16:creationId xmlns:a16="http://schemas.microsoft.com/office/drawing/2014/main" id="{C4E0CDB1-5321-A1E9-A7C3-CA8CE9D72C88}"/>
              </a:ext>
            </a:extLst>
          </p:cNvPr>
          <p:cNvSpPr/>
          <p:nvPr/>
        </p:nvSpPr>
        <p:spPr>
          <a:xfrm>
            <a:off x="8448692" y="3608820"/>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deux atomes.</a:t>
            </a:r>
            <a:endParaRPr lang="fr-FR" sz="2400" noProof="0" dirty="0">
              <a:solidFill>
                <a:schemeClr val="tx1"/>
              </a:solidFill>
            </a:endParaRPr>
          </a:p>
        </p:txBody>
      </p:sp>
      <p:pic>
        <p:nvPicPr>
          <p:cNvPr id="2" name="Picture 2">
            <a:extLst>
              <a:ext uri="{FF2B5EF4-FFF2-40B4-BE49-F238E27FC236}">
                <a16:creationId xmlns:a16="http://schemas.microsoft.com/office/drawing/2014/main" id="{58F19178-84D1-D809-8438-68175BC0E4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24">
            <a:extLst>
              <a:ext uri="{FF2B5EF4-FFF2-40B4-BE49-F238E27FC236}">
                <a16:creationId xmlns:a16="http://schemas.microsoft.com/office/drawing/2014/main" id="{925294F6-B504-98C2-FDE8-BDB3D77B18D2}"/>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
        <p:nvSpPr>
          <p:cNvPr id="7" name="Rectangle : coins arrondis 6">
            <a:extLst>
              <a:ext uri="{FF2B5EF4-FFF2-40B4-BE49-F238E27FC236}">
                <a16:creationId xmlns:a16="http://schemas.microsoft.com/office/drawing/2014/main" id="{4C7C61F5-8845-5F78-00A7-7C8DCEDB6627}"/>
              </a:ext>
            </a:extLst>
          </p:cNvPr>
          <p:cNvSpPr/>
          <p:nvPr/>
        </p:nvSpPr>
        <p:spPr>
          <a:xfrm>
            <a:off x="2246012" y="2331832"/>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di</a:t>
            </a:r>
          </a:p>
        </p:txBody>
      </p:sp>
      <p:sp>
        <p:nvSpPr>
          <p:cNvPr id="8" name="Rectangle : coins arrondis 7">
            <a:extLst>
              <a:ext uri="{FF2B5EF4-FFF2-40B4-BE49-F238E27FC236}">
                <a16:creationId xmlns:a16="http://schemas.microsoft.com/office/drawing/2014/main" id="{CDF8AD50-C9D6-EC36-BBC7-C436666500AA}"/>
              </a:ext>
            </a:extLst>
          </p:cNvPr>
          <p:cNvSpPr/>
          <p:nvPr/>
        </p:nvSpPr>
        <p:spPr>
          <a:xfrm>
            <a:off x="2246012" y="4885808"/>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mono</a:t>
            </a:r>
            <a:endParaRPr lang="fr-FR" sz="2400" noProof="0" dirty="0">
              <a:solidFill>
                <a:schemeClr val="tx1"/>
              </a:solidFill>
            </a:endParaRPr>
          </a:p>
        </p:txBody>
      </p:sp>
      <p:sp>
        <p:nvSpPr>
          <p:cNvPr id="9" name="Rectangle : coins arrondis 8">
            <a:extLst>
              <a:ext uri="{FF2B5EF4-FFF2-40B4-BE49-F238E27FC236}">
                <a16:creationId xmlns:a16="http://schemas.microsoft.com/office/drawing/2014/main" id="{26877BB5-C62D-D6A0-CEAD-7793B6729950}"/>
              </a:ext>
            </a:extLst>
          </p:cNvPr>
          <p:cNvSpPr/>
          <p:nvPr/>
        </p:nvSpPr>
        <p:spPr>
          <a:xfrm>
            <a:off x="2246012" y="3608820"/>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tri</a:t>
            </a:r>
          </a:p>
        </p:txBody>
      </p:sp>
      <p:sp>
        <p:nvSpPr>
          <p:cNvPr id="10" name="D_A_01">
            <a:extLst>
              <a:ext uri="{FF2B5EF4-FFF2-40B4-BE49-F238E27FC236}">
                <a16:creationId xmlns:a16="http://schemas.microsoft.com/office/drawing/2014/main" id="{E604989B-ED69-D473-FBB0-2A9787E0B934}"/>
              </a:ext>
            </a:extLst>
          </p:cNvPr>
          <p:cNvSpPr txBox="1"/>
          <p:nvPr/>
        </p:nvSpPr>
        <p:spPr>
          <a:xfrm>
            <a:off x="765809" y="149126"/>
            <a:ext cx="10543399" cy="525244"/>
          </a:xfrm>
          <a:prstGeom prst="rect">
            <a:avLst/>
          </a:prstGeom>
          <a:noFill/>
        </p:spPr>
        <p:txBody>
          <a:bodyPr wrap="square" rtlCol="0" anchor="ctr">
            <a:noAutofit/>
          </a:bodyPr>
          <a:lstStyle/>
          <a:p>
            <a:r>
              <a:rPr lang="fr-FR" sz="1600" b="1" noProof="0" dirty="0">
                <a:solidFill>
                  <a:schemeClr val="bg1">
                    <a:lumMod val="65000"/>
                  </a:schemeClr>
                </a:solidFill>
              </a:rPr>
              <a:t>Reliez chaque préfixe au nombre d’atomes correspondant dans la molécule.</a:t>
            </a:r>
          </a:p>
        </p:txBody>
      </p:sp>
      <p:sp>
        <p:nvSpPr>
          <p:cNvPr id="11" name="D_A_02">
            <a:extLst>
              <a:ext uri="{FF2B5EF4-FFF2-40B4-BE49-F238E27FC236}">
                <a16:creationId xmlns:a16="http://schemas.microsoft.com/office/drawing/2014/main" id="{6D241F26-81FB-54ED-B721-E1E5BC1138F5}"/>
              </a:ext>
            </a:extLst>
          </p:cNvPr>
          <p:cNvSpPr txBox="1"/>
          <p:nvPr/>
        </p:nvSpPr>
        <p:spPr>
          <a:xfrm>
            <a:off x="229137" y="655044"/>
            <a:ext cx="11733726"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peuvent, sur leur ardoise, associer chaque préfixe au nombre correspondant : 1, 2 ou 3.</a:t>
            </a:r>
          </a:p>
        </p:txBody>
      </p:sp>
    </p:spTree>
    <p:extLst>
      <p:ext uri="{BB962C8B-B14F-4D97-AF65-F5344CB8AC3E}">
        <p14:creationId xmlns:p14="http://schemas.microsoft.com/office/powerpoint/2010/main" val="957644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78E66-BAC0-EA64-08CA-18550075ADF4}"/>
            </a:ext>
          </a:extLst>
        </p:cNvPr>
        <p:cNvGrpSpPr/>
        <p:nvPr/>
      </p:nvGrpSpPr>
      <p:grpSpPr>
        <a:xfrm>
          <a:off x="0" y="0"/>
          <a:ext cx="0" cy="0"/>
          <a:chOff x="0" y="0"/>
          <a:chExt cx="0" cy="0"/>
        </a:xfrm>
      </p:grpSpPr>
      <p:sp>
        <p:nvSpPr>
          <p:cNvPr id="14" name="Rectangle : coins arrondis 13">
            <a:extLst>
              <a:ext uri="{FF2B5EF4-FFF2-40B4-BE49-F238E27FC236}">
                <a16:creationId xmlns:a16="http://schemas.microsoft.com/office/drawing/2014/main" id="{DED1947B-557C-CD36-21CB-C3C4BFFDB16B}"/>
              </a:ext>
            </a:extLst>
          </p:cNvPr>
          <p:cNvSpPr/>
          <p:nvPr/>
        </p:nvSpPr>
        <p:spPr>
          <a:xfrm>
            <a:off x="8448692" y="4885808"/>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trois atomes.</a:t>
            </a:r>
            <a:endParaRPr lang="fr-FR" sz="2400" noProof="0" dirty="0">
              <a:solidFill>
                <a:schemeClr val="tx1"/>
              </a:solidFill>
            </a:endParaRPr>
          </a:p>
        </p:txBody>
      </p:sp>
      <p:sp>
        <p:nvSpPr>
          <p:cNvPr id="16" name="Rectangle : coins arrondis 15">
            <a:extLst>
              <a:ext uri="{FF2B5EF4-FFF2-40B4-BE49-F238E27FC236}">
                <a16:creationId xmlns:a16="http://schemas.microsoft.com/office/drawing/2014/main" id="{D5B0E0A7-D808-1951-518F-5D67DB450F40}"/>
              </a:ext>
            </a:extLst>
          </p:cNvPr>
          <p:cNvSpPr/>
          <p:nvPr/>
        </p:nvSpPr>
        <p:spPr>
          <a:xfrm>
            <a:off x="8448692" y="2331832"/>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Un atome.</a:t>
            </a:r>
          </a:p>
        </p:txBody>
      </p:sp>
      <p:sp>
        <p:nvSpPr>
          <p:cNvPr id="5" name="Rectangle : coins arrondis 4">
            <a:extLst>
              <a:ext uri="{FF2B5EF4-FFF2-40B4-BE49-F238E27FC236}">
                <a16:creationId xmlns:a16="http://schemas.microsoft.com/office/drawing/2014/main" id="{BBCB4C94-C9A2-A042-C68E-20ED6C12F448}"/>
              </a:ext>
            </a:extLst>
          </p:cNvPr>
          <p:cNvSpPr/>
          <p:nvPr/>
        </p:nvSpPr>
        <p:spPr>
          <a:xfrm>
            <a:off x="8448692" y="3608820"/>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deux atomes.</a:t>
            </a:r>
            <a:endParaRPr lang="fr-FR" sz="2400" noProof="0" dirty="0">
              <a:solidFill>
                <a:schemeClr val="tx1"/>
              </a:solidFill>
            </a:endParaRPr>
          </a:p>
        </p:txBody>
      </p:sp>
      <p:sp>
        <p:nvSpPr>
          <p:cNvPr id="7" name="Rectangle : coins arrondis 6">
            <a:extLst>
              <a:ext uri="{FF2B5EF4-FFF2-40B4-BE49-F238E27FC236}">
                <a16:creationId xmlns:a16="http://schemas.microsoft.com/office/drawing/2014/main" id="{E8D7C1BA-1793-21C5-E9E6-9CFEBDA2B1DF}"/>
              </a:ext>
            </a:extLst>
          </p:cNvPr>
          <p:cNvSpPr/>
          <p:nvPr/>
        </p:nvSpPr>
        <p:spPr>
          <a:xfrm>
            <a:off x="2246012" y="2331832"/>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di</a:t>
            </a:r>
          </a:p>
        </p:txBody>
      </p:sp>
      <p:sp>
        <p:nvSpPr>
          <p:cNvPr id="8" name="Rectangle : coins arrondis 7">
            <a:extLst>
              <a:ext uri="{FF2B5EF4-FFF2-40B4-BE49-F238E27FC236}">
                <a16:creationId xmlns:a16="http://schemas.microsoft.com/office/drawing/2014/main" id="{6BE3B96D-A46F-E08F-0F1C-1EC80A687DF8}"/>
              </a:ext>
            </a:extLst>
          </p:cNvPr>
          <p:cNvSpPr/>
          <p:nvPr/>
        </p:nvSpPr>
        <p:spPr>
          <a:xfrm>
            <a:off x="2246012" y="4885808"/>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mono</a:t>
            </a:r>
            <a:endParaRPr lang="fr-FR" sz="2400" noProof="0" dirty="0">
              <a:solidFill>
                <a:schemeClr val="tx1"/>
              </a:solidFill>
            </a:endParaRPr>
          </a:p>
        </p:txBody>
      </p:sp>
      <p:sp>
        <p:nvSpPr>
          <p:cNvPr id="9" name="Rectangle : coins arrondis 8">
            <a:extLst>
              <a:ext uri="{FF2B5EF4-FFF2-40B4-BE49-F238E27FC236}">
                <a16:creationId xmlns:a16="http://schemas.microsoft.com/office/drawing/2014/main" id="{9CA3C71E-6C2C-7EB4-0820-55FB0170C0BD}"/>
              </a:ext>
            </a:extLst>
          </p:cNvPr>
          <p:cNvSpPr/>
          <p:nvPr/>
        </p:nvSpPr>
        <p:spPr>
          <a:xfrm>
            <a:off x="2246012" y="3608820"/>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tri</a:t>
            </a:r>
          </a:p>
        </p:txBody>
      </p:sp>
      <p:pic>
        <p:nvPicPr>
          <p:cNvPr id="3" name="Image 9">
            <a:extLst>
              <a:ext uri="{FF2B5EF4-FFF2-40B4-BE49-F238E27FC236}">
                <a16:creationId xmlns:a16="http://schemas.microsoft.com/office/drawing/2014/main" id="{486F1F10-1D39-649D-DFEA-E23DAE43A86E}"/>
              </a:ext>
            </a:extLst>
          </p:cNvPr>
          <p:cNvPicPr>
            <a:picLocks noChangeAspect="1"/>
          </p:cNvPicPr>
          <p:nvPr/>
        </p:nvPicPr>
        <p:blipFill>
          <a:blip r:embed="rId2"/>
          <a:stretch>
            <a:fillRect/>
          </a:stretch>
        </p:blipFill>
        <p:spPr>
          <a:xfrm>
            <a:off x="11309209" y="1043720"/>
            <a:ext cx="583170" cy="583170"/>
          </a:xfrm>
          <a:prstGeom prst="rect">
            <a:avLst/>
          </a:prstGeom>
        </p:spPr>
      </p:pic>
      <p:sp>
        <p:nvSpPr>
          <p:cNvPr id="10" name="Flèche : droite 9">
            <a:extLst>
              <a:ext uri="{FF2B5EF4-FFF2-40B4-BE49-F238E27FC236}">
                <a16:creationId xmlns:a16="http://schemas.microsoft.com/office/drawing/2014/main" id="{4107287C-A3BD-3E82-1720-B84EA03AE513}"/>
              </a:ext>
            </a:extLst>
          </p:cNvPr>
          <p:cNvSpPr/>
          <p:nvPr/>
        </p:nvSpPr>
        <p:spPr>
          <a:xfrm rot="1221375">
            <a:off x="4936439" y="3043634"/>
            <a:ext cx="3580813" cy="1817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droite 10">
            <a:extLst>
              <a:ext uri="{FF2B5EF4-FFF2-40B4-BE49-F238E27FC236}">
                <a16:creationId xmlns:a16="http://schemas.microsoft.com/office/drawing/2014/main" id="{6FF7F8F7-E7EC-E2C9-BC45-14CFEC1A4A14}"/>
              </a:ext>
            </a:extLst>
          </p:cNvPr>
          <p:cNvSpPr/>
          <p:nvPr/>
        </p:nvSpPr>
        <p:spPr>
          <a:xfrm rot="1221375">
            <a:off x="4948085" y="4229162"/>
            <a:ext cx="3580813" cy="1817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droite 11">
            <a:extLst>
              <a:ext uri="{FF2B5EF4-FFF2-40B4-BE49-F238E27FC236}">
                <a16:creationId xmlns:a16="http://schemas.microsoft.com/office/drawing/2014/main" id="{10F29F47-EA68-BE64-344D-F0BE6DDEA24B}"/>
              </a:ext>
            </a:extLst>
          </p:cNvPr>
          <p:cNvSpPr/>
          <p:nvPr/>
        </p:nvSpPr>
        <p:spPr>
          <a:xfrm rot="19304145">
            <a:off x="4625900" y="3720242"/>
            <a:ext cx="4316983" cy="1980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D_A_01">
            <a:extLst>
              <a:ext uri="{FF2B5EF4-FFF2-40B4-BE49-F238E27FC236}">
                <a16:creationId xmlns:a16="http://schemas.microsoft.com/office/drawing/2014/main" id="{9D9DD35D-C805-2040-C446-68D5BD4010F1}"/>
              </a:ext>
            </a:extLst>
          </p:cNvPr>
          <p:cNvSpPr txBox="1"/>
          <p:nvPr/>
        </p:nvSpPr>
        <p:spPr>
          <a:xfrm>
            <a:off x="824300" y="239439"/>
            <a:ext cx="10543399" cy="525244"/>
          </a:xfrm>
          <a:prstGeom prst="rect">
            <a:avLst/>
          </a:prstGeom>
          <a:noFill/>
        </p:spPr>
        <p:txBody>
          <a:bodyPr wrap="square" rtlCol="0" anchor="ctr">
            <a:noAutofit/>
          </a:bodyPr>
          <a:lstStyle/>
          <a:p>
            <a:r>
              <a:rPr lang="fr-FR" sz="1600" b="1" dirty="0">
                <a:solidFill>
                  <a:schemeClr val="bg1">
                    <a:lumMod val="65000"/>
                  </a:schemeClr>
                </a:solidFill>
              </a:rPr>
              <a:t>Effectivement, chaque préfixe permet de savoir combien d’atomes il y a dans la molécule. Il est important de les</a:t>
            </a:r>
          </a:p>
          <a:p>
            <a:r>
              <a:rPr lang="fr-FR" sz="1600" b="1" dirty="0">
                <a:solidFill>
                  <a:schemeClr val="bg1">
                    <a:lumMod val="65000"/>
                  </a:schemeClr>
                </a:solidFill>
              </a:rPr>
              <a:t> retenir. </a:t>
            </a:r>
          </a:p>
        </p:txBody>
      </p:sp>
      <p:sp>
        <p:nvSpPr>
          <p:cNvPr id="2" name="D_A_02">
            <a:extLst>
              <a:ext uri="{FF2B5EF4-FFF2-40B4-BE49-F238E27FC236}">
                <a16:creationId xmlns:a16="http://schemas.microsoft.com/office/drawing/2014/main" id="{32A6FD01-D742-746B-C342-C1E650F061D3}"/>
              </a:ext>
            </a:extLst>
          </p:cNvPr>
          <p:cNvSpPr txBox="1"/>
          <p:nvPr/>
        </p:nvSpPr>
        <p:spPr>
          <a:xfrm>
            <a:off x="991137" y="711162"/>
            <a:ext cx="11733726"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incite les élèves à verbaliser leurs réponses à haute voix.</a:t>
            </a:r>
          </a:p>
        </p:txBody>
      </p:sp>
    </p:spTree>
    <p:extLst>
      <p:ext uri="{BB962C8B-B14F-4D97-AF65-F5344CB8AC3E}">
        <p14:creationId xmlns:p14="http://schemas.microsoft.com/office/powerpoint/2010/main" val="607462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1A28-9BFE-95F8-9210-0430D797E957}"/>
            </a:ext>
          </a:extLst>
        </p:cNvPr>
        <p:cNvGrpSpPr/>
        <p:nvPr/>
      </p:nvGrpSpPr>
      <p:grpSpPr>
        <a:xfrm>
          <a:off x="0" y="0"/>
          <a:ext cx="0" cy="0"/>
          <a:chOff x="0" y="0"/>
          <a:chExt cx="0" cy="0"/>
        </a:xfrm>
      </p:grpSpPr>
      <p:sp>
        <p:nvSpPr>
          <p:cNvPr id="14" name="Rectangle : coins arrondis 13">
            <a:extLst>
              <a:ext uri="{FF2B5EF4-FFF2-40B4-BE49-F238E27FC236}">
                <a16:creationId xmlns:a16="http://schemas.microsoft.com/office/drawing/2014/main" id="{26F45319-6104-E7DE-8AD0-8981C015F6FB}"/>
              </a:ext>
            </a:extLst>
          </p:cNvPr>
          <p:cNvSpPr/>
          <p:nvPr/>
        </p:nvSpPr>
        <p:spPr>
          <a:xfrm>
            <a:off x="8448692" y="4885808"/>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Cl</a:t>
            </a:r>
            <a:endParaRPr lang="fr-FR" sz="2400" b="1" noProof="0" dirty="0">
              <a:solidFill>
                <a:schemeClr val="tx1"/>
              </a:solidFill>
            </a:endParaRPr>
          </a:p>
        </p:txBody>
      </p:sp>
      <p:sp>
        <p:nvSpPr>
          <p:cNvPr id="16" name="Rectangle : coins arrondis 15">
            <a:extLst>
              <a:ext uri="{FF2B5EF4-FFF2-40B4-BE49-F238E27FC236}">
                <a16:creationId xmlns:a16="http://schemas.microsoft.com/office/drawing/2014/main" id="{361CA7B9-DBE0-562B-017E-F43706FD21B4}"/>
              </a:ext>
            </a:extLst>
          </p:cNvPr>
          <p:cNvSpPr/>
          <p:nvPr/>
        </p:nvSpPr>
        <p:spPr>
          <a:xfrm>
            <a:off x="8448692" y="2331832"/>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Br</a:t>
            </a:r>
          </a:p>
        </p:txBody>
      </p:sp>
      <p:sp>
        <p:nvSpPr>
          <p:cNvPr id="5" name="Rectangle : coins arrondis 4">
            <a:extLst>
              <a:ext uri="{FF2B5EF4-FFF2-40B4-BE49-F238E27FC236}">
                <a16:creationId xmlns:a16="http://schemas.microsoft.com/office/drawing/2014/main" id="{20E070BD-B37E-C029-1ACB-7685227A9141}"/>
              </a:ext>
            </a:extLst>
          </p:cNvPr>
          <p:cNvSpPr/>
          <p:nvPr/>
        </p:nvSpPr>
        <p:spPr>
          <a:xfrm>
            <a:off x="8448692" y="3608820"/>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O</a:t>
            </a:r>
            <a:endParaRPr lang="fr-FR" sz="2400" b="1" noProof="0" dirty="0">
              <a:solidFill>
                <a:schemeClr val="tx1"/>
              </a:solidFill>
            </a:endParaRPr>
          </a:p>
        </p:txBody>
      </p:sp>
      <p:pic>
        <p:nvPicPr>
          <p:cNvPr id="2" name="Picture 2">
            <a:extLst>
              <a:ext uri="{FF2B5EF4-FFF2-40B4-BE49-F238E27FC236}">
                <a16:creationId xmlns:a16="http://schemas.microsoft.com/office/drawing/2014/main" id="{87D03C79-989A-EAA1-773F-AFA76256B6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548" y="25723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24">
            <a:extLst>
              <a:ext uri="{FF2B5EF4-FFF2-40B4-BE49-F238E27FC236}">
                <a16:creationId xmlns:a16="http://schemas.microsoft.com/office/drawing/2014/main" id="{99772F72-E292-212F-A2EB-28A8947CAB98}"/>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
        <p:nvSpPr>
          <p:cNvPr id="7" name="Rectangle : coins arrondis 6">
            <a:extLst>
              <a:ext uri="{FF2B5EF4-FFF2-40B4-BE49-F238E27FC236}">
                <a16:creationId xmlns:a16="http://schemas.microsoft.com/office/drawing/2014/main" id="{583067FA-CB72-298B-BB2B-F14ADE769414}"/>
              </a:ext>
            </a:extLst>
          </p:cNvPr>
          <p:cNvSpPr/>
          <p:nvPr/>
        </p:nvSpPr>
        <p:spPr>
          <a:xfrm>
            <a:off x="2246012" y="2331832"/>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err="1">
                <a:solidFill>
                  <a:schemeClr val="tx1"/>
                </a:solidFill>
              </a:rPr>
              <a:t>chloro</a:t>
            </a:r>
            <a:endParaRPr lang="fr-FR" sz="2400" noProof="0" dirty="0">
              <a:solidFill>
                <a:schemeClr val="tx1"/>
              </a:solidFill>
            </a:endParaRPr>
          </a:p>
        </p:txBody>
      </p:sp>
      <p:sp>
        <p:nvSpPr>
          <p:cNvPr id="8" name="Rectangle : coins arrondis 7">
            <a:extLst>
              <a:ext uri="{FF2B5EF4-FFF2-40B4-BE49-F238E27FC236}">
                <a16:creationId xmlns:a16="http://schemas.microsoft.com/office/drawing/2014/main" id="{6AB6CD79-D5F3-D821-80D7-16823539365D}"/>
              </a:ext>
            </a:extLst>
          </p:cNvPr>
          <p:cNvSpPr/>
          <p:nvPr/>
        </p:nvSpPr>
        <p:spPr>
          <a:xfrm>
            <a:off x="2246012" y="4885808"/>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err="1">
                <a:solidFill>
                  <a:schemeClr val="tx1"/>
                </a:solidFill>
              </a:rPr>
              <a:t>bromo</a:t>
            </a:r>
            <a:endParaRPr lang="fr-FR" sz="2400" noProof="0" dirty="0">
              <a:solidFill>
                <a:schemeClr val="tx1"/>
              </a:solidFill>
            </a:endParaRPr>
          </a:p>
        </p:txBody>
      </p:sp>
      <p:sp>
        <p:nvSpPr>
          <p:cNvPr id="9" name="Rectangle : coins arrondis 8">
            <a:extLst>
              <a:ext uri="{FF2B5EF4-FFF2-40B4-BE49-F238E27FC236}">
                <a16:creationId xmlns:a16="http://schemas.microsoft.com/office/drawing/2014/main" id="{FE1FE7A9-FB9A-991C-B574-47F4A1DFE9D7}"/>
              </a:ext>
            </a:extLst>
          </p:cNvPr>
          <p:cNvSpPr/>
          <p:nvPr/>
        </p:nvSpPr>
        <p:spPr>
          <a:xfrm>
            <a:off x="2246012" y="3608820"/>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oxyde</a:t>
            </a:r>
          </a:p>
        </p:txBody>
      </p:sp>
      <p:sp>
        <p:nvSpPr>
          <p:cNvPr id="10" name="D_A_01">
            <a:extLst>
              <a:ext uri="{FF2B5EF4-FFF2-40B4-BE49-F238E27FC236}">
                <a16:creationId xmlns:a16="http://schemas.microsoft.com/office/drawing/2014/main" id="{DB02AADA-40F2-7636-41BF-B8B94CA360BB}"/>
              </a:ext>
            </a:extLst>
          </p:cNvPr>
          <p:cNvSpPr txBox="1"/>
          <p:nvPr/>
        </p:nvSpPr>
        <p:spPr>
          <a:xfrm>
            <a:off x="765809" y="149126"/>
            <a:ext cx="10543399" cy="525244"/>
          </a:xfrm>
          <a:prstGeom prst="rect">
            <a:avLst/>
          </a:prstGeom>
          <a:noFill/>
        </p:spPr>
        <p:txBody>
          <a:bodyPr wrap="square" rtlCol="0" anchor="ctr">
            <a:noAutofit/>
          </a:bodyPr>
          <a:lstStyle/>
          <a:p>
            <a:r>
              <a:rPr lang="fr-FR" sz="1600" b="1" noProof="0" dirty="0">
                <a:solidFill>
                  <a:schemeClr val="bg1">
                    <a:lumMod val="65000"/>
                  </a:schemeClr>
                </a:solidFill>
              </a:rPr>
              <a:t>Associez Chaque </a:t>
            </a:r>
            <a:r>
              <a:rPr lang="fr-FR" sz="1600" b="1" dirty="0">
                <a:solidFill>
                  <a:schemeClr val="bg1">
                    <a:lumMod val="65000"/>
                  </a:schemeClr>
                </a:solidFill>
              </a:rPr>
              <a:t>préfixe </a:t>
            </a:r>
            <a:r>
              <a:rPr lang="fr-FR" sz="1600" b="1" noProof="0" dirty="0">
                <a:solidFill>
                  <a:schemeClr val="bg1">
                    <a:lumMod val="65000"/>
                  </a:schemeClr>
                </a:solidFill>
              </a:rPr>
              <a:t>au symbole de l’atome correspondante.</a:t>
            </a:r>
          </a:p>
        </p:txBody>
      </p:sp>
      <p:sp>
        <p:nvSpPr>
          <p:cNvPr id="3" name="D_A_02">
            <a:extLst>
              <a:ext uri="{FF2B5EF4-FFF2-40B4-BE49-F238E27FC236}">
                <a16:creationId xmlns:a16="http://schemas.microsoft.com/office/drawing/2014/main" id="{D2EB41B4-6C42-D66D-A81A-BA641F6773FA}"/>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Tree>
    <p:extLst>
      <p:ext uri="{BB962C8B-B14F-4D97-AF65-F5344CB8AC3E}">
        <p14:creationId xmlns:p14="http://schemas.microsoft.com/office/powerpoint/2010/main" val="11948160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FE1B7-2A93-CAC6-0380-54267C5F08B5}"/>
            </a:ext>
          </a:extLst>
        </p:cNvPr>
        <p:cNvGrpSpPr/>
        <p:nvPr/>
      </p:nvGrpSpPr>
      <p:grpSpPr>
        <a:xfrm>
          <a:off x="0" y="0"/>
          <a:ext cx="0" cy="0"/>
          <a:chOff x="0" y="0"/>
          <a:chExt cx="0" cy="0"/>
        </a:xfrm>
      </p:grpSpPr>
      <p:sp>
        <p:nvSpPr>
          <p:cNvPr id="14" name="Rectangle : coins arrondis 13">
            <a:extLst>
              <a:ext uri="{FF2B5EF4-FFF2-40B4-BE49-F238E27FC236}">
                <a16:creationId xmlns:a16="http://schemas.microsoft.com/office/drawing/2014/main" id="{90A87963-6CBA-5597-5648-9C658FCA2C7D}"/>
              </a:ext>
            </a:extLst>
          </p:cNvPr>
          <p:cNvSpPr/>
          <p:nvPr/>
        </p:nvSpPr>
        <p:spPr>
          <a:xfrm>
            <a:off x="8448692" y="4885808"/>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Cl</a:t>
            </a:r>
            <a:endParaRPr lang="fr-FR" sz="2400" noProof="0" dirty="0">
              <a:solidFill>
                <a:schemeClr val="tx1"/>
              </a:solidFill>
            </a:endParaRPr>
          </a:p>
        </p:txBody>
      </p:sp>
      <p:sp>
        <p:nvSpPr>
          <p:cNvPr id="16" name="Rectangle : coins arrondis 15">
            <a:extLst>
              <a:ext uri="{FF2B5EF4-FFF2-40B4-BE49-F238E27FC236}">
                <a16:creationId xmlns:a16="http://schemas.microsoft.com/office/drawing/2014/main" id="{9B533983-9E5E-C618-AE76-21F47B223B15}"/>
              </a:ext>
            </a:extLst>
          </p:cNvPr>
          <p:cNvSpPr/>
          <p:nvPr/>
        </p:nvSpPr>
        <p:spPr>
          <a:xfrm>
            <a:off x="8448692" y="2331832"/>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Br</a:t>
            </a:r>
          </a:p>
        </p:txBody>
      </p:sp>
      <p:sp>
        <p:nvSpPr>
          <p:cNvPr id="5" name="Rectangle : coins arrondis 4">
            <a:extLst>
              <a:ext uri="{FF2B5EF4-FFF2-40B4-BE49-F238E27FC236}">
                <a16:creationId xmlns:a16="http://schemas.microsoft.com/office/drawing/2014/main" id="{B18934F2-3066-C40A-93F5-63E200ECA31E}"/>
              </a:ext>
            </a:extLst>
          </p:cNvPr>
          <p:cNvSpPr/>
          <p:nvPr/>
        </p:nvSpPr>
        <p:spPr>
          <a:xfrm>
            <a:off x="8448692" y="3608820"/>
            <a:ext cx="27706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O</a:t>
            </a:r>
            <a:endParaRPr lang="fr-FR" sz="2400" noProof="0" dirty="0">
              <a:solidFill>
                <a:schemeClr val="tx1"/>
              </a:solidFill>
            </a:endParaRPr>
          </a:p>
        </p:txBody>
      </p:sp>
      <p:sp>
        <p:nvSpPr>
          <p:cNvPr id="7" name="Rectangle : coins arrondis 6">
            <a:extLst>
              <a:ext uri="{FF2B5EF4-FFF2-40B4-BE49-F238E27FC236}">
                <a16:creationId xmlns:a16="http://schemas.microsoft.com/office/drawing/2014/main" id="{AEBF1650-4A8A-8B19-49B9-C958777D9F15}"/>
              </a:ext>
            </a:extLst>
          </p:cNvPr>
          <p:cNvSpPr/>
          <p:nvPr/>
        </p:nvSpPr>
        <p:spPr>
          <a:xfrm>
            <a:off x="2246012" y="2331832"/>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err="1">
                <a:solidFill>
                  <a:schemeClr val="tx1"/>
                </a:solidFill>
              </a:rPr>
              <a:t>chloro</a:t>
            </a:r>
            <a:endParaRPr lang="fr-FR" sz="2400" noProof="0" dirty="0">
              <a:solidFill>
                <a:schemeClr val="tx1"/>
              </a:solidFill>
            </a:endParaRPr>
          </a:p>
        </p:txBody>
      </p:sp>
      <p:sp>
        <p:nvSpPr>
          <p:cNvPr id="8" name="Rectangle : coins arrondis 7">
            <a:extLst>
              <a:ext uri="{FF2B5EF4-FFF2-40B4-BE49-F238E27FC236}">
                <a16:creationId xmlns:a16="http://schemas.microsoft.com/office/drawing/2014/main" id="{C6712A46-457D-BC7D-9AAD-929477A6B5CF}"/>
              </a:ext>
            </a:extLst>
          </p:cNvPr>
          <p:cNvSpPr/>
          <p:nvPr/>
        </p:nvSpPr>
        <p:spPr>
          <a:xfrm>
            <a:off x="2246012" y="4885808"/>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err="1">
                <a:solidFill>
                  <a:schemeClr val="tx1"/>
                </a:solidFill>
              </a:rPr>
              <a:t>bromo</a:t>
            </a:r>
            <a:endParaRPr lang="fr-FR" sz="2400" noProof="0" dirty="0">
              <a:solidFill>
                <a:schemeClr val="tx1"/>
              </a:solidFill>
            </a:endParaRPr>
          </a:p>
        </p:txBody>
      </p:sp>
      <p:sp>
        <p:nvSpPr>
          <p:cNvPr id="9" name="Rectangle : coins arrondis 8">
            <a:extLst>
              <a:ext uri="{FF2B5EF4-FFF2-40B4-BE49-F238E27FC236}">
                <a16:creationId xmlns:a16="http://schemas.microsoft.com/office/drawing/2014/main" id="{54CE2AE7-5A5A-44F9-3D93-4A0860123414}"/>
              </a:ext>
            </a:extLst>
          </p:cNvPr>
          <p:cNvSpPr/>
          <p:nvPr/>
        </p:nvSpPr>
        <p:spPr>
          <a:xfrm>
            <a:off x="2246012" y="3608820"/>
            <a:ext cx="2770632" cy="43200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oxyde</a:t>
            </a:r>
          </a:p>
        </p:txBody>
      </p:sp>
      <p:sp>
        <p:nvSpPr>
          <p:cNvPr id="10" name="D_A_01">
            <a:extLst>
              <a:ext uri="{FF2B5EF4-FFF2-40B4-BE49-F238E27FC236}">
                <a16:creationId xmlns:a16="http://schemas.microsoft.com/office/drawing/2014/main" id="{BF06A66A-6CDE-18D1-C92F-7F4EF29D3225}"/>
              </a:ext>
            </a:extLst>
          </p:cNvPr>
          <p:cNvSpPr txBox="1"/>
          <p:nvPr/>
        </p:nvSpPr>
        <p:spPr>
          <a:xfrm>
            <a:off x="765809" y="149126"/>
            <a:ext cx="10796271" cy="525244"/>
          </a:xfrm>
          <a:prstGeom prst="rect">
            <a:avLst/>
          </a:prstGeom>
          <a:noFill/>
        </p:spPr>
        <p:txBody>
          <a:bodyPr wrap="square" rtlCol="0" anchor="ctr">
            <a:noAutofit/>
          </a:bodyPr>
          <a:lstStyle/>
          <a:p>
            <a:r>
              <a:rPr lang="fr-FR" sz="1600" b="1" noProof="0" dirty="0">
                <a:solidFill>
                  <a:schemeClr val="bg1">
                    <a:lumMod val="65000"/>
                  </a:schemeClr>
                </a:solidFill>
              </a:rPr>
              <a:t>Le préfixe « </a:t>
            </a:r>
            <a:r>
              <a:rPr lang="fr-FR" sz="1600" b="1" noProof="0" dirty="0" err="1">
                <a:solidFill>
                  <a:schemeClr val="bg1">
                    <a:lumMod val="65000"/>
                  </a:schemeClr>
                </a:solidFill>
              </a:rPr>
              <a:t>chlor</a:t>
            </a:r>
            <a:r>
              <a:rPr lang="fr-FR" sz="1600" b="1" dirty="0">
                <a:solidFill>
                  <a:schemeClr val="bg1">
                    <a:lumMod val="65000"/>
                  </a:schemeClr>
                </a:solidFill>
              </a:rPr>
              <a:t>o » correspond à l’atome  chlore de symbole Cl. Le préfixe « </a:t>
            </a:r>
            <a:r>
              <a:rPr lang="fr-FR" sz="1600" b="1" dirty="0" err="1">
                <a:solidFill>
                  <a:schemeClr val="bg1">
                    <a:lumMod val="65000"/>
                  </a:schemeClr>
                </a:solidFill>
              </a:rPr>
              <a:t>bromo</a:t>
            </a:r>
            <a:r>
              <a:rPr lang="fr-FR" sz="1600" b="1" dirty="0">
                <a:solidFill>
                  <a:schemeClr val="bg1">
                    <a:lumMod val="65000"/>
                  </a:schemeClr>
                </a:solidFill>
              </a:rPr>
              <a:t> » correspond à l’atome du brome Br tandis que « oxyde » correspond à l’atome d’oxygène.</a:t>
            </a:r>
            <a:endParaRPr lang="fr-FR" sz="1600" b="1" noProof="0" dirty="0">
              <a:solidFill>
                <a:schemeClr val="bg1">
                  <a:lumMod val="65000"/>
                </a:schemeClr>
              </a:solidFill>
            </a:endParaRPr>
          </a:p>
        </p:txBody>
      </p:sp>
      <p:sp>
        <p:nvSpPr>
          <p:cNvPr id="3" name="Flèche : droite 2">
            <a:extLst>
              <a:ext uri="{FF2B5EF4-FFF2-40B4-BE49-F238E27FC236}">
                <a16:creationId xmlns:a16="http://schemas.microsoft.com/office/drawing/2014/main" id="{5711E49A-C7CD-1D82-826E-A22B41521099}"/>
              </a:ext>
            </a:extLst>
          </p:cNvPr>
          <p:cNvSpPr/>
          <p:nvPr/>
        </p:nvSpPr>
        <p:spPr>
          <a:xfrm rot="2014924">
            <a:off x="4755673" y="3789689"/>
            <a:ext cx="3953992" cy="1201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 droite 3">
            <a:extLst>
              <a:ext uri="{FF2B5EF4-FFF2-40B4-BE49-F238E27FC236}">
                <a16:creationId xmlns:a16="http://schemas.microsoft.com/office/drawing/2014/main" id="{05E5F51D-8A85-2CB3-22C6-81564777D0FD}"/>
              </a:ext>
            </a:extLst>
          </p:cNvPr>
          <p:cNvSpPr/>
          <p:nvPr/>
        </p:nvSpPr>
        <p:spPr>
          <a:xfrm rot="19608990">
            <a:off x="4795424" y="3828071"/>
            <a:ext cx="3874487" cy="1142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droite 10">
            <a:extLst>
              <a:ext uri="{FF2B5EF4-FFF2-40B4-BE49-F238E27FC236}">
                <a16:creationId xmlns:a16="http://schemas.microsoft.com/office/drawing/2014/main" id="{B531452C-E7C4-631C-62DB-A44497DEC98A}"/>
              </a:ext>
            </a:extLst>
          </p:cNvPr>
          <p:cNvSpPr/>
          <p:nvPr/>
        </p:nvSpPr>
        <p:spPr>
          <a:xfrm>
            <a:off x="5016644" y="3759738"/>
            <a:ext cx="3396276" cy="1301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9">
            <a:extLst>
              <a:ext uri="{FF2B5EF4-FFF2-40B4-BE49-F238E27FC236}">
                <a16:creationId xmlns:a16="http://schemas.microsoft.com/office/drawing/2014/main" id="{3702DE15-5F8A-23F1-19FF-B0FC92183EDC}"/>
              </a:ext>
            </a:extLst>
          </p:cNvPr>
          <p:cNvPicPr>
            <a:picLocks noChangeAspect="1"/>
          </p:cNvPicPr>
          <p:nvPr/>
        </p:nvPicPr>
        <p:blipFill>
          <a:blip r:embed="rId2"/>
          <a:stretch>
            <a:fillRect/>
          </a:stretch>
        </p:blipFill>
        <p:spPr>
          <a:xfrm>
            <a:off x="11309209" y="924848"/>
            <a:ext cx="583170" cy="583170"/>
          </a:xfrm>
          <a:prstGeom prst="rect">
            <a:avLst/>
          </a:prstGeom>
        </p:spPr>
      </p:pic>
      <p:sp>
        <p:nvSpPr>
          <p:cNvPr id="2" name="D_A_02">
            <a:extLst>
              <a:ext uri="{FF2B5EF4-FFF2-40B4-BE49-F238E27FC236}">
                <a16:creationId xmlns:a16="http://schemas.microsoft.com/office/drawing/2014/main" id="{BA405EC8-A470-0B2D-702B-96C74A5FDBEA}"/>
              </a:ext>
            </a:extLst>
          </p:cNvPr>
          <p:cNvSpPr txBox="1"/>
          <p:nvPr/>
        </p:nvSpPr>
        <p:spPr>
          <a:xfrm>
            <a:off x="241300" y="6858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choisit au hasard deux élèves pour justifier oralement leur raisonnement.</a:t>
            </a:r>
          </a:p>
        </p:txBody>
      </p:sp>
    </p:spTree>
    <p:extLst>
      <p:ext uri="{BB962C8B-B14F-4D97-AF65-F5344CB8AC3E}">
        <p14:creationId xmlns:p14="http://schemas.microsoft.com/office/powerpoint/2010/main" val="22213741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A51E1-714E-41B5-8492-4E1CCFCAB289}"/>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8C1F23FA-FCF9-1D30-5FEC-A8CB9BBA3BE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33284" y="16579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0" name="D_A_01">
            <a:extLst>
              <a:ext uri="{FF2B5EF4-FFF2-40B4-BE49-F238E27FC236}">
                <a16:creationId xmlns:a16="http://schemas.microsoft.com/office/drawing/2014/main" id="{143A8283-85A0-1AB4-4FCC-5426BA187CB7}"/>
              </a:ext>
            </a:extLst>
          </p:cNvPr>
          <p:cNvSpPr txBox="1"/>
          <p:nvPr/>
        </p:nvSpPr>
        <p:spPr>
          <a:xfrm>
            <a:off x="704023" y="206853"/>
            <a:ext cx="9829261" cy="525244"/>
          </a:xfrm>
          <a:prstGeom prst="rect">
            <a:avLst/>
          </a:prstGeom>
          <a:noFill/>
        </p:spPr>
        <p:txBody>
          <a:bodyPr wrap="square" rtlCol="0" anchor="ctr">
            <a:noAutofit/>
          </a:bodyPr>
          <a:lstStyle/>
          <a:p>
            <a:r>
              <a:rPr lang="fr-FR" sz="1600" b="1" noProof="0" dirty="0">
                <a:solidFill>
                  <a:schemeClr val="bg1">
                    <a:lumMod val="65000"/>
                  </a:schemeClr>
                </a:solidFill>
              </a:rPr>
              <a:t>Maintenant on va travailler une tâche similaire à la première </a:t>
            </a:r>
            <a:r>
              <a:rPr lang="fr-FR" sz="1600" b="1" dirty="0">
                <a:solidFill>
                  <a:schemeClr val="bg1">
                    <a:lumMod val="65000"/>
                  </a:schemeClr>
                </a:solidFill>
              </a:rPr>
              <a:t>première</a:t>
            </a:r>
            <a:r>
              <a:rPr lang="fr-FR" sz="1600" b="1" noProof="0" dirty="0">
                <a:solidFill>
                  <a:schemeClr val="bg1">
                    <a:lumMod val="65000"/>
                  </a:schemeClr>
                </a:solidFill>
              </a:rPr>
              <a:t> modelée en suivant exactement les mêmes étapes.</a:t>
            </a:r>
          </a:p>
        </p:txBody>
      </p:sp>
      <p:sp>
        <p:nvSpPr>
          <p:cNvPr id="3" name="ZoneTexte 2">
            <a:extLst>
              <a:ext uri="{FF2B5EF4-FFF2-40B4-BE49-F238E27FC236}">
                <a16:creationId xmlns:a16="http://schemas.microsoft.com/office/drawing/2014/main" id="{0A0C30A8-EA00-1918-0379-E80C7D57BF8E}"/>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Ci-contre le modèle moléculaire d’une molécule de dioxyde de soufre.</a:t>
            </a:r>
          </a:p>
          <a:p>
            <a:r>
              <a:rPr lang="fr-FR" sz="2400" dirty="0"/>
              <a:t>On veut lui attribuer une formule chimique.</a:t>
            </a:r>
          </a:p>
        </p:txBody>
      </p:sp>
      <p:pic>
        <p:nvPicPr>
          <p:cNvPr id="11" name="Image 10">
            <a:extLst>
              <a:ext uri="{FF2B5EF4-FFF2-40B4-BE49-F238E27FC236}">
                <a16:creationId xmlns:a16="http://schemas.microsoft.com/office/drawing/2014/main" id="{D8DDA01C-BB27-5FF4-BA26-CCDEAA132BDC}"/>
              </a:ext>
            </a:extLst>
          </p:cNvPr>
          <p:cNvPicPr>
            <a:picLocks noChangeAspect="1"/>
          </p:cNvPicPr>
          <p:nvPr/>
        </p:nvPicPr>
        <p:blipFill>
          <a:blip r:embed="rId3"/>
          <a:stretch>
            <a:fillRect/>
          </a:stretch>
        </p:blipFill>
        <p:spPr>
          <a:xfrm>
            <a:off x="9656862" y="1237245"/>
            <a:ext cx="876422" cy="704948"/>
          </a:xfrm>
          <a:prstGeom prst="rect">
            <a:avLst/>
          </a:prstGeom>
        </p:spPr>
      </p:pic>
      <p:sp>
        <p:nvSpPr>
          <p:cNvPr id="15" name="D_A_02">
            <a:extLst>
              <a:ext uri="{FF2B5EF4-FFF2-40B4-BE49-F238E27FC236}">
                <a16:creationId xmlns:a16="http://schemas.microsoft.com/office/drawing/2014/main" id="{794B633A-EB41-7FAD-3071-D72AC42C92A0}"/>
              </a:ext>
            </a:extLst>
          </p:cNvPr>
          <p:cNvSpPr txBox="1"/>
          <p:nvPr/>
        </p:nvSpPr>
        <p:spPr>
          <a:xfrm>
            <a:off x="311977" y="680019"/>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présente clairement la situation et peut recourir à l’alternance linguistique si nécessaire. IL/elle fait participer les élèves.</a:t>
            </a:r>
          </a:p>
        </p:txBody>
      </p:sp>
      <p:sp>
        <p:nvSpPr>
          <p:cNvPr id="4" name="ZoneTexte 3">
            <a:extLst>
              <a:ext uri="{FF2B5EF4-FFF2-40B4-BE49-F238E27FC236}">
                <a16:creationId xmlns:a16="http://schemas.microsoft.com/office/drawing/2014/main" id="{8C9362C1-862C-2793-604A-324E6CB7CEB4}"/>
              </a:ext>
            </a:extLst>
          </p:cNvPr>
          <p:cNvSpPr txBox="1"/>
          <p:nvPr/>
        </p:nvSpPr>
        <p:spPr>
          <a:xfrm>
            <a:off x="5528792" y="3658551"/>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5" name="Flèche : droite 4">
            <a:extLst>
              <a:ext uri="{FF2B5EF4-FFF2-40B4-BE49-F238E27FC236}">
                <a16:creationId xmlns:a16="http://schemas.microsoft.com/office/drawing/2014/main" id="{E673B15B-5FC5-5FE6-E14C-F870D6898A2D}"/>
              </a:ext>
            </a:extLst>
          </p:cNvPr>
          <p:cNvSpPr/>
          <p:nvPr/>
        </p:nvSpPr>
        <p:spPr>
          <a:xfrm flipV="1">
            <a:off x="2693952" y="3829153"/>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D5A0D220-3A5B-6ECB-FCF6-CE34CEC545E0}"/>
              </a:ext>
            </a:extLst>
          </p:cNvPr>
          <p:cNvSpPr txBox="1"/>
          <p:nvPr/>
        </p:nvSpPr>
        <p:spPr>
          <a:xfrm>
            <a:off x="5528792" y="4652268"/>
            <a:ext cx="2926283"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8" name="Freeform 6527">
            <a:extLst>
              <a:ext uri="{FF2B5EF4-FFF2-40B4-BE49-F238E27FC236}">
                <a16:creationId xmlns:a16="http://schemas.microsoft.com/office/drawing/2014/main" id="{695365A6-8B83-82C4-334F-322A8C06FEC2}"/>
              </a:ext>
            </a:extLst>
          </p:cNvPr>
          <p:cNvSpPr/>
          <p:nvPr/>
        </p:nvSpPr>
        <p:spPr>
          <a:xfrm>
            <a:off x="2134174" y="4634849"/>
            <a:ext cx="435088" cy="436856"/>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9" name="Flèche : droite 8">
            <a:extLst>
              <a:ext uri="{FF2B5EF4-FFF2-40B4-BE49-F238E27FC236}">
                <a16:creationId xmlns:a16="http://schemas.microsoft.com/office/drawing/2014/main" id="{49BFF09C-00B1-5590-59CB-CCA0EDE6BCD9}"/>
              </a:ext>
            </a:extLst>
          </p:cNvPr>
          <p:cNvSpPr/>
          <p:nvPr/>
        </p:nvSpPr>
        <p:spPr>
          <a:xfrm flipV="1">
            <a:off x="2693951" y="4792757"/>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D12FBFC6-B591-3155-EA9C-F0666F6EFA7C}"/>
              </a:ext>
            </a:extLst>
          </p:cNvPr>
          <p:cNvSpPr/>
          <p:nvPr/>
        </p:nvSpPr>
        <p:spPr>
          <a:xfrm>
            <a:off x="2043952" y="3648692"/>
            <a:ext cx="525312" cy="461665"/>
          </a:xfrm>
          <a:prstGeom prst="ellips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reeform 443">
            <a:extLst>
              <a:ext uri="{FF2B5EF4-FFF2-40B4-BE49-F238E27FC236}">
                <a16:creationId xmlns:a16="http://schemas.microsoft.com/office/drawing/2014/main" id="{B4996909-5620-1FE5-8A9D-D3B4CC21EA7A}"/>
              </a:ext>
            </a:extLst>
          </p:cNvPr>
          <p:cNvSpPr/>
          <p:nvPr/>
        </p:nvSpPr>
        <p:spPr>
          <a:xfrm>
            <a:off x="935525" y="2583839"/>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1. </a:t>
            </a:r>
            <a:r>
              <a:rPr lang="fr-FR" sz="2400" b="1" dirty="0">
                <a:solidFill>
                  <a:schemeClr val="tx1"/>
                </a:solidFill>
              </a:rPr>
              <a:t>Préciser le symbole de chaque atome</a:t>
            </a:r>
          </a:p>
        </p:txBody>
      </p:sp>
      <p:sp>
        <p:nvSpPr>
          <p:cNvPr id="6" name="Rectangle: Rounded Corners 24">
            <a:extLst>
              <a:ext uri="{FF2B5EF4-FFF2-40B4-BE49-F238E27FC236}">
                <a16:creationId xmlns:a16="http://schemas.microsoft.com/office/drawing/2014/main" id="{1097A9D5-165C-B779-817A-9576E90A5675}"/>
              </a:ext>
            </a:extLst>
          </p:cNvPr>
          <p:cNvSpPr/>
          <p:nvPr/>
        </p:nvSpPr>
        <p:spPr>
          <a:xfrm>
            <a:off x="11283332" y="193223"/>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Tree>
    <p:extLst>
      <p:ext uri="{BB962C8B-B14F-4D97-AF65-F5344CB8AC3E}">
        <p14:creationId xmlns:p14="http://schemas.microsoft.com/office/powerpoint/2010/main" val="140318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68C55-6CDE-D2DB-EE05-FF7E668C3162}"/>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CF7A8ECF-A7DF-E858-0ED8-79C8E3A8849C}"/>
              </a:ext>
            </a:extLst>
          </p:cNvPr>
          <p:cNvSpPr txBox="1"/>
          <p:nvPr/>
        </p:nvSpPr>
        <p:spPr>
          <a:xfrm>
            <a:off x="951515" y="225139"/>
            <a:ext cx="9829261" cy="525244"/>
          </a:xfrm>
          <a:prstGeom prst="rect">
            <a:avLst/>
          </a:prstGeom>
          <a:noFill/>
        </p:spPr>
        <p:txBody>
          <a:bodyPr wrap="square" rtlCol="0" anchor="ctr">
            <a:noAutofit/>
          </a:bodyPr>
          <a:lstStyle/>
          <a:p>
            <a:r>
              <a:rPr lang="fr-FR" b="1" noProof="0" dirty="0">
                <a:solidFill>
                  <a:srgbClr val="FF0000"/>
                </a:solidFill>
              </a:rPr>
              <a:t>S</a:t>
            </a:r>
            <a:r>
              <a:rPr lang="fr-FR" sz="1600" b="1" noProof="0" dirty="0">
                <a:solidFill>
                  <a:srgbClr val="FF0000"/>
                </a:solidFill>
              </a:rPr>
              <a:t> </a:t>
            </a:r>
            <a:r>
              <a:rPr lang="fr-FR" sz="1600" b="1" noProof="0" dirty="0">
                <a:solidFill>
                  <a:schemeClr val="bg1">
                    <a:lumMod val="65000"/>
                  </a:schemeClr>
                </a:solidFill>
              </a:rPr>
              <a:t>est la première lettre en majuscule de l’atome de soufre et </a:t>
            </a:r>
            <a:r>
              <a:rPr lang="fr-FR" b="1" noProof="0" dirty="0">
                <a:solidFill>
                  <a:srgbClr val="FF0000"/>
                </a:solidFill>
              </a:rPr>
              <a:t>O</a:t>
            </a:r>
            <a:r>
              <a:rPr lang="fr-FR" sz="1600" b="1" noProof="0" dirty="0">
                <a:solidFill>
                  <a:schemeClr val="bg1">
                    <a:lumMod val="65000"/>
                  </a:schemeClr>
                </a:solidFill>
              </a:rPr>
              <a:t> est la première lettre en majuscule de l’atome d’oxygène.</a:t>
            </a:r>
          </a:p>
        </p:txBody>
      </p:sp>
      <p:sp>
        <p:nvSpPr>
          <p:cNvPr id="3" name="ZoneTexte 2">
            <a:extLst>
              <a:ext uri="{FF2B5EF4-FFF2-40B4-BE49-F238E27FC236}">
                <a16:creationId xmlns:a16="http://schemas.microsoft.com/office/drawing/2014/main" id="{F01F6A57-AE13-9612-C212-AAA8848E73A5}"/>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Ci-contre modèle moléculaire d’une molécule de dioxyde de soufre.</a:t>
            </a:r>
          </a:p>
          <a:p>
            <a:r>
              <a:rPr lang="fr-FR" sz="2400" dirty="0"/>
              <a:t>On veut lui attribuer une formule chimique.</a:t>
            </a:r>
          </a:p>
        </p:txBody>
      </p:sp>
      <p:pic>
        <p:nvPicPr>
          <p:cNvPr id="11" name="Image 10">
            <a:extLst>
              <a:ext uri="{FF2B5EF4-FFF2-40B4-BE49-F238E27FC236}">
                <a16:creationId xmlns:a16="http://schemas.microsoft.com/office/drawing/2014/main" id="{250DB45A-464A-3853-6868-513933DB5B3C}"/>
              </a:ext>
            </a:extLst>
          </p:cNvPr>
          <p:cNvPicPr>
            <a:picLocks noChangeAspect="1"/>
          </p:cNvPicPr>
          <p:nvPr/>
        </p:nvPicPr>
        <p:blipFill>
          <a:blip r:embed="rId2"/>
          <a:stretch>
            <a:fillRect/>
          </a:stretch>
        </p:blipFill>
        <p:spPr>
          <a:xfrm>
            <a:off x="9656862" y="1237245"/>
            <a:ext cx="876422" cy="704948"/>
          </a:xfrm>
          <a:prstGeom prst="rect">
            <a:avLst/>
          </a:prstGeom>
        </p:spPr>
      </p:pic>
      <p:sp>
        <p:nvSpPr>
          <p:cNvPr id="15" name="D_A_02">
            <a:extLst>
              <a:ext uri="{FF2B5EF4-FFF2-40B4-BE49-F238E27FC236}">
                <a16:creationId xmlns:a16="http://schemas.microsoft.com/office/drawing/2014/main" id="{408F28BD-1CFE-8170-7921-F961F7AE6A2A}"/>
              </a:ext>
            </a:extLst>
          </p:cNvPr>
          <p:cNvSpPr txBox="1"/>
          <p:nvPr/>
        </p:nvSpPr>
        <p:spPr>
          <a:xfrm>
            <a:off x="311977" y="680019"/>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verbaliser.</a:t>
            </a:r>
          </a:p>
        </p:txBody>
      </p:sp>
      <p:sp>
        <p:nvSpPr>
          <p:cNvPr id="4" name="ZoneTexte 3">
            <a:extLst>
              <a:ext uri="{FF2B5EF4-FFF2-40B4-BE49-F238E27FC236}">
                <a16:creationId xmlns:a16="http://schemas.microsoft.com/office/drawing/2014/main" id="{C2961220-43C5-51B9-775E-4CDCEABA2656}"/>
              </a:ext>
            </a:extLst>
          </p:cNvPr>
          <p:cNvSpPr txBox="1"/>
          <p:nvPr/>
        </p:nvSpPr>
        <p:spPr>
          <a:xfrm>
            <a:off x="5528792" y="3526471"/>
            <a:ext cx="3237737"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5" name="Flèche : droite 4">
            <a:extLst>
              <a:ext uri="{FF2B5EF4-FFF2-40B4-BE49-F238E27FC236}">
                <a16:creationId xmlns:a16="http://schemas.microsoft.com/office/drawing/2014/main" id="{5EC0192E-3598-C56E-8010-0979818F9CE1}"/>
              </a:ext>
            </a:extLst>
          </p:cNvPr>
          <p:cNvSpPr/>
          <p:nvPr/>
        </p:nvSpPr>
        <p:spPr>
          <a:xfrm flipV="1">
            <a:off x="2693952" y="3697073"/>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CAF34A99-4D87-2E79-A2C7-CBF748619E68}"/>
              </a:ext>
            </a:extLst>
          </p:cNvPr>
          <p:cNvSpPr txBox="1"/>
          <p:nvPr/>
        </p:nvSpPr>
        <p:spPr>
          <a:xfrm>
            <a:off x="5528792" y="4520188"/>
            <a:ext cx="2926283"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8" name="Freeform 6527">
            <a:extLst>
              <a:ext uri="{FF2B5EF4-FFF2-40B4-BE49-F238E27FC236}">
                <a16:creationId xmlns:a16="http://schemas.microsoft.com/office/drawing/2014/main" id="{6FDBA2B8-4FE4-97A9-E6A1-04ED29718314}"/>
              </a:ext>
            </a:extLst>
          </p:cNvPr>
          <p:cNvSpPr/>
          <p:nvPr/>
        </p:nvSpPr>
        <p:spPr>
          <a:xfrm>
            <a:off x="2134174" y="4502769"/>
            <a:ext cx="435088" cy="436856"/>
          </a:xfrm>
          <a:custGeom>
            <a:avLst/>
            <a:gdLst/>
            <a:ahLst/>
            <a:cxnLst/>
            <a:rect l="0" t="0" r="0" b="0"/>
            <a:pathLst>
              <a:path w="315010" h="314998">
                <a:moveTo>
                  <a:pt x="157505" y="314998"/>
                </a:moveTo>
                <a:cubicBezTo>
                  <a:pt x="244487" y="314998"/>
                  <a:pt x="315010" y="244488"/>
                  <a:pt x="315010" y="157493"/>
                </a:cubicBezTo>
                <a:cubicBezTo>
                  <a:pt x="315010" y="70511"/>
                  <a:pt x="244487" y="0"/>
                  <a:pt x="157505" y="0"/>
                </a:cubicBezTo>
                <a:cubicBezTo>
                  <a:pt x="70523" y="0"/>
                  <a:pt x="0" y="70511"/>
                  <a:pt x="0" y="157493"/>
                </a:cubicBezTo>
                <a:cubicBezTo>
                  <a:pt x="0" y="244488"/>
                  <a:pt x="70523" y="314998"/>
                  <a:pt x="157505" y="314998"/>
                </a:cubicBezTo>
              </a:path>
            </a:pathLst>
          </a:custGeom>
          <a:solidFill>
            <a:srgbClr val="EE3338">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9" name="Flèche : droite 8">
            <a:extLst>
              <a:ext uri="{FF2B5EF4-FFF2-40B4-BE49-F238E27FC236}">
                <a16:creationId xmlns:a16="http://schemas.microsoft.com/office/drawing/2014/main" id="{D7809F3B-FF25-D6D3-8A2F-F3CFA2886DCC}"/>
              </a:ext>
            </a:extLst>
          </p:cNvPr>
          <p:cNvSpPr/>
          <p:nvPr/>
        </p:nvSpPr>
        <p:spPr>
          <a:xfrm flipV="1">
            <a:off x="2693951" y="4660677"/>
            <a:ext cx="2710152" cy="194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F13AF31C-3A24-86A7-59A9-991A1D34DBFC}"/>
              </a:ext>
            </a:extLst>
          </p:cNvPr>
          <p:cNvSpPr/>
          <p:nvPr/>
        </p:nvSpPr>
        <p:spPr>
          <a:xfrm>
            <a:off x="2043952" y="3516612"/>
            <a:ext cx="525312" cy="461665"/>
          </a:xfrm>
          <a:prstGeom prst="ellips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9">
            <a:extLst>
              <a:ext uri="{FF2B5EF4-FFF2-40B4-BE49-F238E27FC236}">
                <a16:creationId xmlns:a16="http://schemas.microsoft.com/office/drawing/2014/main" id="{A97569AF-6840-A09B-17B4-2708493F5A6E}"/>
              </a:ext>
            </a:extLst>
          </p:cNvPr>
          <p:cNvPicPr>
            <a:picLocks noChangeAspect="1"/>
          </p:cNvPicPr>
          <p:nvPr/>
        </p:nvPicPr>
        <p:blipFill>
          <a:blip r:embed="rId3"/>
          <a:stretch>
            <a:fillRect/>
          </a:stretch>
        </p:blipFill>
        <p:spPr>
          <a:xfrm>
            <a:off x="11309209" y="924848"/>
            <a:ext cx="583170" cy="583170"/>
          </a:xfrm>
          <a:prstGeom prst="rect">
            <a:avLst/>
          </a:prstGeom>
        </p:spPr>
      </p:pic>
      <p:sp>
        <p:nvSpPr>
          <p:cNvPr id="12" name="ZoneTexte 11">
            <a:extLst>
              <a:ext uri="{FF2B5EF4-FFF2-40B4-BE49-F238E27FC236}">
                <a16:creationId xmlns:a16="http://schemas.microsoft.com/office/drawing/2014/main" id="{E27750EB-2C88-1B47-F0D2-4E5C225A9549}"/>
              </a:ext>
            </a:extLst>
          </p:cNvPr>
          <p:cNvSpPr txBox="1"/>
          <p:nvPr/>
        </p:nvSpPr>
        <p:spPr>
          <a:xfrm>
            <a:off x="5528792" y="3326558"/>
            <a:ext cx="3162392" cy="646331"/>
          </a:xfrm>
          <a:prstGeom prst="rect">
            <a:avLst/>
          </a:prstGeom>
          <a:noFill/>
        </p:spPr>
        <p:txBody>
          <a:bodyPr wrap="square" rtlCol="0">
            <a:spAutoFit/>
          </a:bodyPr>
          <a:lstStyle/>
          <a:p>
            <a:r>
              <a:rPr lang="fr-FR" sz="2400" dirty="0"/>
              <a:t>Atome de soufre : </a:t>
            </a:r>
            <a:r>
              <a:rPr lang="fr-FR" sz="3600" b="1" dirty="0">
                <a:solidFill>
                  <a:srgbClr val="FF0000"/>
                </a:solidFill>
              </a:rPr>
              <a:t>S</a:t>
            </a:r>
            <a:endParaRPr lang="fr-FR" sz="2400" b="1" dirty="0">
              <a:solidFill>
                <a:srgbClr val="FF0000"/>
              </a:solidFill>
            </a:endParaRPr>
          </a:p>
        </p:txBody>
      </p:sp>
      <p:sp>
        <p:nvSpPr>
          <p:cNvPr id="16" name="ZoneTexte 15">
            <a:extLst>
              <a:ext uri="{FF2B5EF4-FFF2-40B4-BE49-F238E27FC236}">
                <a16:creationId xmlns:a16="http://schemas.microsoft.com/office/drawing/2014/main" id="{86BA596E-AD82-3359-AE88-80D7EED22710}"/>
              </a:ext>
            </a:extLst>
          </p:cNvPr>
          <p:cNvSpPr txBox="1"/>
          <p:nvPr/>
        </p:nvSpPr>
        <p:spPr>
          <a:xfrm>
            <a:off x="5528792" y="4307327"/>
            <a:ext cx="3162392" cy="646331"/>
          </a:xfrm>
          <a:prstGeom prst="rect">
            <a:avLst/>
          </a:prstGeom>
          <a:noFill/>
        </p:spPr>
        <p:txBody>
          <a:bodyPr wrap="square" rtlCol="0">
            <a:spAutoFit/>
          </a:bodyPr>
          <a:lstStyle/>
          <a:p>
            <a:r>
              <a:rPr lang="fr-FR" sz="2400" dirty="0"/>
              <a:t>Atome d’oxygène : </a:t>
            </a:r>
            <a:r>
              <a:rPr lang="fr-FR" sz="3600" b="1" dirty="0">
                <a:solidFill>
                  <a:srgbClr val="FF0000"/>
                </a:solidFill>
              </a:rPr>
              <a:t>O</a:t>
            </a:r>
          </a:p>
        </p:txBody>
      </p:sp>
      <p:sp>
        <p:nvSpPr>
          <p:cNvPr id="17" name="Freeform 443">
            <a:extLst>
              <a:ext uri="{FF2B5EF4-FFF2-40B4-BE49-F238E27FC236}">
                <a16:creationId xmlns:a16="http://schemas.microsoft.com/office/drawing/2014/main" id="{1A13F4D2-B9E4-E82D-F657-09E82FE25EEC}"/>
              </a:ext>
            </a:extLst>
          </p:cNvPr>
          <p:cNvSpPr/>
          <p:nvPr/>
        </p:nvSpPr>
        <p:spPr>
          <a:xfrm>
            <a:off x="935525" y="2583839"/>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1. </a:t>
            </a:r>
            <a:r>
              <a:rPr lang="fr-FR" sz="2400" b="1" dirty="0">
                <a:solidFill>
                  <a:schemeClr val="tx1"/>
                </a:solidFill>
              </a:rPr>
              <a:t>Préciser le symbole de chaque atome</a:t>
            </a:r>
          </a:p>
        </p:txBody>
      </p:sp>
      <p:pic>
        <p:nvPicPr>
          <p:cNvPr id="18" name="Image 17">
            <a:extLst>
              <a:ext uri="{FF2B5EF4-FFF2-40B4-BE49-F238E27FC236}">
                <a16:creationId xmlns:a16="http://schemas.microsoft.com/office/drawing/2014/main" id="{1DEF34A2-28C8-B61D-691A-5D627B6B4FC2}"/>
              </a:ext>
            </a:extLst>
          </p:cNvPr>
          <p:cNvPicPr>
            <a:picLocks noChangeAspect="1"/>
          </p:cNvPicPr>
          <p:nvPr/>
        </p:nvPicPr>
        <p:blipFill>
          <a:blip r:embed="rId4"/>
          <a:stretch>
            <a:fillRect/>
          </a:stretch>
        </p:blipFill>
        <p:spPr>
          <a:xfrm>
            <a:off x="1794862" y="5443044"/>
            <a:ext cx="8602275" cy="866896"/>
          </a:xfrm>
          <a:prstGeom prst="rect">
            <a:avLst/>
          </a:prstGeom>
        </p:spPr>
      </p:pic>
      <p:sp>
        <p:nvSpPr>
          <p:cNvPr id="19" name="Triangle isocèle 18">
            <a:extLst>
              <a:ext uri="{FF2B5EF4-FFF2-40B4-BE49-F238E27FC236}">
                <a16:creationId xmlns:a16="http://schemas.microsoft.com/office/drawing/2014/main" id="{FE369E86-B5F9-1024-6CD9-51BE4CC91C14}"/>
              </a:ext>
            </a:extLst>
          </p:cNvPr>
          <p:cNvSpPr/>
          <p:nvPr/>
        </p:nvSpPr>
        <p:spPr>
          <a:xfrm>
            <a:off x="1301086" y="5024676"/>
            <a:ext cx="493776" cy="46166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a:t>
            </a:r>
          </a:p>
        </p:txBody>
      </p:sp>
    </p:spTree>
    <p:extLst>
      <p:ext uri="{BB962C8B-B14F-4D97-AF65-F5344CB8AC3E}">
        <p14:creationId xmlns:p14="http://schemas.microsoft.com/office/powerpoint/2010/main" val="172627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257907" y="1041305"/>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a:t>
            </a:r>
            <a:r>
              <a:rPr lang="fr-FR" sz="1867" b="1" kern="0" dirty="0">
                <a:solidFill>
                  <a:srgbClr val="FFFFFF"/>
                </a:solidFill>
                <a:latin typeface="Calibri" panose="020F0502020204030204" pitchFamily="34" charset="0"/>
                <a:ea typeface="Calibri" panose="020F0502020204030204" pitchFamily="34" charset="0"/>
                <a:cs typeface="Calibri" panose="020F0502020204030204" pitchFamily="34" charset="0"/>
              </a:rPr>
              <a:t>de l’enseignant </a:t>
            </a:r>
            <a:endPar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dirty="0">
                <a:solidFill>
                  <a:srgbClr val="FFFFFF"/>
                </a:solidFill>
                <a:latin typeface="Calibri" panose="020F0502020204030204" pitchFamily="34" charset="0"/>
                <a:ea typeface="Calibri" panose="020F0502020204030204" pitchFamily="34" charset="0"/>
                <a:cs typeface="Calibri" panose="020F0502020204030204" pitchFamily="34" charset="0"/>
              </a:rPr>
              <a:t>M</a:t>
            </a:r>
            <a:r>
              <a:rPr lang="fr-FR" sz="1867" b="1" kern="0" noProof="0" dirty="0" err="1">
                <a:solidFill>
                  <a:srgbClr val="FFFFFF"/>
                </a:solidFill>
                <a:latin typeface="Calibri" panose="020F0502020204030204" pitchFamily="34" charset="0"/>
                <a:ea typeface="Calibri" panose="020F0502020204030204" pitchFamily="34" charset="0"/>
                <a:cs typeface="Calibri" panose="020F0502020204030204" pitchFamily="34" charset="0"/>
              </a:rPr>
              <a:t>atériel</a:t>
            </a: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de l’élève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5981242" y="4529948"/>
            <a:ext cx="2454437" cy="273456"/>
          </a:xfrm>
          <a:prstGeom prst="rect">
            <a:avLst/>
          </a:prstGeom>
        </p:spPr>
      </p:pic>
      <p:pic>
        <p:nvPicPr>
          <p:cNvPr id="22" name="Picture 21">
            <a:extLst>
              <a:ext uri="{FF2B5EF4-FFF2-40B4-BE49-F238E27FC236}">
                <a16:creationId xmlns:a16="http://schemas.microsoft.com/office/drawing/2014/main" id="{166E59D9-571C-BF58-B8D6-160ED8C46B2C}"/>
              </a:ext>
            </a:extLst>
          </p:cNvPr>
          <p:cNvPicPr>
            <a:picLocks noChangeAspect="1"/>
          </p:cNvPicPr>
          <p:nvPr/>
        </p:nvPicPr>
        <p:blipFill>
          <a:blip r:embed="rId4">
            <a:clrChange>
              <a:clrFrom>
                <a:srgbClr val="FEFFFF"/>
              </a:clrFrom>
              <a:clrTo>
                <a:srgbClr val="FEFFFF">
                  <a:alpha val="0"/>
                </a:srgbClr>
              </a:clrTo>
            </a:clrChange>
          </a:blip>
          <a:stretch>
            <a:fillRect/>
          </a:stretch>
        </p:blipFill>
        <p:spPr>
          <a:xfrm>
            <a:off x="8720052" y="2115869"/>
            <a:ext cx="1632389" cy="1164080"/>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493483" y="2329261"/>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52411" y="4580759"/>
            <a:ext cx="894928" cy="860453"/>
          </a:xfrm>
          <a:prstGeom prst="rect">
            <a:avLst/>
          </a:prstGeom>
        </p:spPr>
      </p:pic>
      <p:pic>
        <p:nvPicPr>
          <p:cNvPr id="8" name="Image 7">
            <a:extLst>
              <a:ext uri="{FF2B5EF4-FFF2-40B4-BE49-F238E27FC236}">
                <a16:creationId xmlns:a16="http://schemas.microsoft.com/office/drawing/2014/main" id="{0D0091D1-9533-5699-CEA0-485D2BE1EED5}"/>
              </a:ext>
            </a:extLst>
          </p:cNvPr>
          <p:cNvPicPr>
            <a:picLocks noChangeAspect="1"/>
          </p:cNvPicPr>
          <p:nvPr/>
        </p:nvPicPr>
        <p:blipFill>
          <a:blip r:embed="rId7"/>
          <a:stretch>
            <a:fillRect/>
          </a:stretch>
        </p:blipFill>
        <p:spPr>
          <a:xfrm>
            <a:off x="8852541" y="3909005"/>
            <a:ext cx="1367410" cy="1813354"/>
          </a:xfrm>
          <a:prstGeom prst="rect">
            <a:avLst/>
          </a:prstGeom>
        </p:spPr>
      </p:pic>
      <p:pic>
        <p:nvPicPr>
          <p:cNvPr id="13" name="Image 12">
            <a:extLst>
              <a:ext uri="{FF2B5EF4-FFF2-40B4-BE49-F238E27FC236}">
                <a16:creationId xmlns:a16="http://schemas.microsoft.com/office/drawing/2014/main" id="{6E2E6F6B-D33C-72BB-011D-5E168C725C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40395" y="2365051"/>
            <a:ext cx="2600325" cy="2705100"/>
          </a:xfrm>
          <a:prstGeom prst="rect">
            <a:avLst/>
          </a:prstGeom>
        </p:spPr>
      </p:pic>
    </p:spTree>
    <p:extLst>
      <p:ext uri="{BB962C8B-B14F-4D97-AF65-F5344CB8AC3E}">
        <p14:creationId xmlns:p14="http://schemas.microsoft.com/office/powerpoint/2010/main" val="797224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D18B-1B0C-7DA3-9B19-E87244532993}"/>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63C91529-E729-5331-23B2-829617A9987E}"/>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Deuxième étape: associez à chaque modèle d’atome le nombre correspondant.</a:t>
            </a:r>
          </a:p>
        </p:txBody>
      </p:sp>
      <p:sp>
        <p:nvSpPr>
          <p:cNvPr id="2" name="ZoneTexte 1">
            <a:extLst>
              <a:ext uri="{FF2B5EF4-FFF2-40B4-BE49-F238E27FC236}">
                <a16:creationId xmlns:a16="http://schemas.microsoft.com/office/drawing/2014/main" id="{A6D7634F-993E-D69D-0474-5806B24CAE79}"/>
              </a:ext>
            </a:extLst>
          </p:cNvPr>
          <p:cNvSpPr txBox="1"/>
          <p:nvPr/>
        </p:nvSpPr>
        <p:spPr>
          <a:xfrm>
            <a:off x="765809" y="1115568"/>
            <a:ext cx="9939528" cy="830997"/>
          </a:xfrm>
          <a:prstGeom prst="rect">
            <a:avLst/>
          </a:prstGeom>
          <a:solidFill>
            <a:schemeClr val="accent5">
              <a:lumMod val="20000"/>
              <a:lumOff val="80000"/>
            </a:schemeClr>
          </a:solidFill>
        </p:spPr>
        <p:txBody>
          <a:bodyPr wrap="square" rtlCol="0">
            <a:spAutoFit/>
          </a:bodyPr>
          <a:lstStyle/>
          <a:p>
            <a:r>
              <a:rPr lang="fr-FR" sz="2400" dirty="0"/>
              <a:t>Ci-contre modèle moléculaire d’une molécule de dioxyde de soufre.</a:t>
            </a:r>
          </a:p>
          <a:p>
            <a:pPr marL="342900" indent="-342900">
              <a:buFont typeface="Wingdings" panose="05000000000000000000" pitchFamily="2" charset="2"/>
              <a:buChar char="Ø"/>
            </a:pPr>
            <a:r>
              <a:rPr lang="fr-FR" sz="2400" dirty="0"/>
              <a:t>On veut lui attribuer une formule chimique.</a:t>
            </a:r>
          </a:p>
        </p:txBody>
      </p:sp>
      <p:pic>
        <p:nvPicPr>
          <p:cNvPr id="6" name="Image 5">
            <a:extLst>
              <a:ext uri="{FF2B5EF4-FFF2-40B4-BE49-F238E27FC236}">
                <a16:creationId xmlns:a16="http://schemas.microsoft.com/office/drawing/2014/main" id="{71451D72-4AAE-B232-7F86-F0EA7ED0ADF7}"/>
              </a:ext>
            </a:extLst>
          </p:cNvPr>
          <p:cNvPicPr>
            <a:picLocks noChangeAspect="1"/>
          </p:cNvPicPr>
          <p:nvPr/>
        </p:nvPicPr>
        <p:blipFill>
          <a:blip r:embed="rId2"/>
          <a:stretch>
            <a:fillRect/>
          </a:stretch>
        </p:blipFill>
        <p:spPr>
          <a:xfrm>
            <a:off x="9581423" y="1145805"/>
            <a:ext cx="876422" cy="704948"/>
          </a:xfrm>
          <a:prstGeom prst="rect">
            <a:avLst/>
          </a:prstGeom>
        </p:spPr>
      </p:pic>
      <p:pic>
        <p:nvPicPr>
          <p:cNvPr id="15" name="Image 14">
            <a:extLst>
              <a:ext uri="{FF2B5EF4-FFF2-40B4-BE49-F238E27FC236}">
                <a16:creationId xmlns:a16="http://schemas.microsoft.com/office/drawing/2014/main" id="{2A082C6F-E7C2-BCF3-7D97-6A8A4F3BB87C}"/>
              </a:ext>
            </a:extLst>
          </p:cNvPr>
          <p:cNvPicPr>
            <a:picLocks noChangeAspect="1"/>
          </p:cNvPicPr>
          <p:nvPr/>
        </p:nvPicPr>
        <p:blipFill>
          <a:blip r:embed="rId2"/>
          <a:stretch>
            <a:fillRect/>
          </a:stretch>
        </p:blipFill>
        <p:spPr>
          <a:xfrm rot="5400000">
            <a:off x="5057819" y="3603510"/>
            <a:ext cx="876422" cy="704948"/>
          </a:xfrm>
          <a:prstGeom prst="rect">
            <a:avLst/>
          </a:prstGeom>
        </p:spPr>
      </p:pic>
      <p:cxnSp>
        <p:nvCxnSpPr>
          <p:cNvPr id="18" name="Connecteur droit avec flèche 17">
            <a:extLst>
              <a:ext uri="{FF2B5EF4-FFF2-40B4-BE49-F238E27FC236}">
                <a16:creationId xmlns:a16="http://schemas.microsoft.com/office/drawing/2014/main" id="{8883FE5F-ED3F-3170-FACC-528AF283B9C7}"/>
              </a:ext>
            </a:extLst>
          </p:cNvPr>
          <p:cNvCxnSpPr>
            <a:cxnSpLocks/>
          </p:cNvCxnSpPr>
          <p:nvPr/>
        </p:nvCxnSpPr>
        <p:spPr>
          <a:xfrm flipV="1">
            <a:off x="3444240" y="3600704"/>
            <a:ext cx="1874484" cy="2743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Connecteur droit avec flèche 20">
            <a:extLst>
              <a:ext uri="{FF2B5EF4-FFF2-40B4-BE49-F238E27FC236}">
                <a16:creationId xmlns:a16="http://schemas.microsoft.com/office/drawing/2014/main" id="{7CE36BB8-A957-7FA7-B500-0301EF82D376}"/>
              </a:ext>
            </a:extLst>
          </p:cNvPr>
          <p:cNvCxnSpPr>
            <a:cxnSpLocks/>
          </p:cNvCxnSpPr>
          <p:nvPr/>
        </p:nvCxnSpPr>
        <p:spPr>
          <a:xfrm>
            <a:off x="3444240" y="3875024"/>
            <a:ext cx="1874484" cy="3535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Connecteur droit avec flèche 21">
            <a:extLst>
              <a:ext uri="{FF2B5EF4-FFF2-40B4-BE49-F238E27FC236}">
                <a16:creationId xmlns:a16="http://schemas.microsoft.com/office/drawing/2014/main" id="{FD427629-FA8A-9EB2-3669-4DFE47093B06}"/>
              </a:ext>
            </a:extLst>
          </p:cNvPr>
          <p:cNvCxnSpPr>
            <a:cxnSpLocks/>
          </p:cNvCxnSpPr>
          <p:nvPr/>
        </p:nvCxnSpPr>
        <p:spPr>
          <a:xfrm flipH="1">
            <a:off x="5739348" y="3875024"/>
            <a:ext cx="130759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ZoneTexte 27">
            <a:extLst>
              <a:ext uri="{FF2B5EF4-FFF2-40B4-BE49-F238E27FC236}">
                <a16:creationId xmlns:a16="http://schemas.microsoft.com/office/drawing/2014/main" id="{9D762DB8-35A5-F25D-C551-FACCA19C45C7}"/>
              </a:ext>
            </a:extLst>
          </p:cNvPr>
          <p:cNvSpPr txBox="1"/>
          <p:nvPr/>
        </p:nvSpPr>
        <p:spPr>
          <a:xfrm>
            <a:off x="1236228" y="3531997"/>
            <a:ext cx="2033876"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29" name="ZoneTexte 28">
            <a:extLst>
              <a:ext uri="{FF2B5EF4-FFF2-40B4-BE49-F238E27FC236}">
                <a16:creationId xmlns:a16="http://schemas.microsoft.com/office/drawing/2014/main" id="{332DFB4F-F1F1-8508-7EB0-966014CC4A59}"/>
              </a:ext>
            </a:extLst>
          </p:cNvPr>
          <p:cNvSpPr txBox="1"/>
          <p:nvPr/>
        </p:nvSpPr>
        <p:spPr>
          <a:xfrm>
            <a:off x="7228716" y="3563493"/>
            <a:ext cx="3162392"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33" name="D_A_02">
            <a:extLst>
              <a:ext uri="{FF2B5EF4-FFF2-40B4-BE49-F238E27FC236}">
                <a16:creationId xmlns:a16="http://schemas.microsoft.com/office/drawing/2014/main" id="{3940B3FD-72DE-F632-F5D9-F539C79BFF63}"/>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demande aux élèves de rédiger leurs réponses sur les ardoises.</a:t>
            </a:r>
          </a:p>
        </p:txBody>
      </p:sp>
      <p:sp>
        <p:nvSpPr>
          <p:cNvPr id="3" name="Freeform 443">
            <a:extLst>
              <a:ext uri="{FF2B5EF4-FFF2-40B4-BE49-F238E27FC236}">
                <a16:creationId xmlns:a16="http://schemas.microsoft.com/office/drawing/2014/main" id="{BF1285BA-1103-C55D-DD22-60CFDFEC29BD}"/>
              </a:ext>
            </a:extLst>
          </p:cNvPr>
          <p:cNvSpPr/>
          <p:nvPr/>
        </p:nvSpPr>
        <p:spPr>
          <a:xfrm>
            <a:off x="765809" y="2246024"/>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2. </a:t>
            </a:r>
            <a:r>
              <a:rPr lang="fr-FR" sz="2400" b="1" dirty="0">
                <a:solidFill>
                  <a:schemeClr val="tx1"/>
                </a:solidFill>
              </a:rPr>
              <a:t>Préciser le nombre de chaque atome</a:t>
            </a:r>
          </a:p>
        </p:txBody>
      </p:sp>
      <p:pic>
        <p:nvPicPr>
          <p:cNvPr id="4" name="Picture 2">
            <a:extLst>
              <a:ext uri="{FF2B5EF4-FFF2-40B4-BE49-F238E27FC236}">
                <a16:creationId xmlns:a16="http://schemas.microsoft.com/office/drawing/2014/main" id="{9CE79DEB-1688-6C3A-1AC3-5FEA03C139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33284" y="165791"/>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24">
            <a:extLst>
              <a:ext uri="{FF2B5EF4-FFF2-40B4-BE49-F238E27FC236}">
                <a16:creationId xmlns:a16="http://schemas.microsoft.com/office/drawing/2014/main" id="{E4785922-AA68-AC9F-6D2F-CED539A0D373}"/>
              </a:ext>
            </a:extLst>
          </p:cNvPr>
          <p:cNvSpPr/>
          <p:nvPr/>
        </p:nvSpPr>
        <p:spPr>
          <a:xfrm>
            <a:off x="11283332" y="229799"/>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Tree>
    <p:extLst>
      <p:ext uri="{BB962C8B-B14F-4D97-AF65-F5344CB8AC3E}">
        <p14:creationId xmlns:p14="http://schemas.microsoft.com/office/powerpoint/2010/main" val="647580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59530-844D-227E-C155-8A0B1BF87547}"/>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BBF047EA-3735-808D-F5B9-37ADCE535779}"/>
              </a:ext>
            </a:extLst>
          </p:cNvPr>
          <p:cNvSpPr txBox="1"/>
          <p:nvPr/>
        </p:nvSpPr>
        <p:spPr>
          <a:xfrm>
            <a:off x="765809" y="149126"/>
            <a:ext cx="10543399" cy="525244"/>
          </a:xfrm>
          <a:prstGeom prst="rect">
            <a:avLst/>
          </a:prstGeom>
          <a:noFill/>
        </p:spPr>
        <p:txBody>
          <a:bodyPr wrap="square" rtlCol="0" anchor="ctr">
            <a:noAutofit/>
          </a:bodyPr>
          <a:lstStyle/>
          <a:p>
            <a:r>
              <a:rPr lang="fr-FR" sz="1600" b="1" dirty="0">
                <a:solidFill>
                  <a:schemeClr val="bg1">
                    <a:lumMod val="65000"/>
                  </a:schemeClr>
                </a:solidFill>
              </a:rPr>
              <a:t>Dans cette molécule, il y a un seul atome de soufre et deux atomes d’oxygène.</a:t>
            </a:r>
          </a:p>
        </p:txBody>
      </p:sp>
      <p:sp>
        <p:nvSpPr>
          <p:cNvPr id="2" name="ZoneTexte 1">
            <a:extLst>
              <a:ext uri="{FF2B5EF4-FFF2-40B4-BE49-F238E27FC236}">
                <a16:creationId xmlns:a16="http://schemas.microsoft.com/office/drawing/2014/main" id="{094C8E5D-CDA9-F96B-02C9-46074B64A68D}"/>
              </a:ext>
            </a:extLst>
          </p:cNvPr>
          <p:cNvSpPr txBox="1"/>
          <p:nvPr/>
        </p:nvSpPr>
        <p:spPr>
          <a:xfrm>
            <a:off x="765809" y="1115568"/>
            <a:ext cx="9939528" cy="830997"/>
          </a:xfrm>
          <a:prstGeom prst="rect">
            <a:avLst/>
          </a:prstGeom>
          <a:solidFill>
            <a:schemeClr val="accent5">
              <a:lumMod val="20000"/>
              <a:lumOff val="80000"/>
            </a:schemeClr>
          </a:solidFill>
        </p:spPr>
        <p:txBody>
          <a:bodyPr wrap="square" rtlCol="0">
            <a:spAutoFit/>
          </a:bodyPr>
          <a:lstStyle/>
          <a:p>
            <a:r>
              <a:rPr lang="fr-FR" sz="2400" dirty="0"/>
              <a:t>Ci-contre modèle moléculaire d’une molécule de dioxyde de soufre.</a:t>
            </a:r>
          </a:p>
          <a:p>
            <a:pPr marL="342900" indent="-342900">
              <a:buFont typeface="Wingdings" panose="05000000000000000000" pitchFamily="2" charset="2"/>
              <a:buChar char="Ø"/>
            </a:pPr>
            <a:r>
              <a:rPr lang="fr-FR" sz="2400" dirty="0"/>
              <a:t>On veut lui attribuer une formule chimique.</a:t>
            </a:r>
          </a:p>
        </p:txBody>
      </p:sp>
      <p:pic>
        <p:nvPicPr>
          <p:cNvPr id="6" name="Image 5">
            <a:extLst>
              <a:ext uri="{FF2B5EF4-FFF2-40B4-BE49-F238E27FC236}">
                <a16:creationId xmlns:a16="http://schemas.microsoft.com/office/drawing/2014/main" id="{9729EE99-CADE-5416-8D37-7504F23190D8}"/>
              </a:ext>
            </a:extLst>
          </p:cNvPr>
          <p:cNvPicPr>
            <a:picLocks noChangeAspect="1"/>
          </p:cNvPicPr>
          <p:nvPr/>
        </p:nvPicPr>
        <p:blipFill>
          <a:blip r:embed="rId2"/>
          <a:stretch>
            <a:fillRect/>
          </a:stretch>
        </p:blipFill>
        <p:spPr>
          <a:xfrm>
            <a:off x="9581423" y="1145805"/>
            <a:ext cx="876422" cy="704948"/>
          </a:xfrm>
          <a:prstGeom prst="rect">
            <a:avLst/>
          </a:prstGeom>
        </p:spPr>
      </p:pic>
      <p:pic>
        <p:nvPicPr>
          <p:cNvPr id="15" name="Image 14">
            <a:extLst>
              <a:ext uri="{FF2B5EF4-FFF2-40B4-BE49-F238E27FC236}">
                <a16:creationId xmlns:a16="http://schemas.microsoft.com/office/drawing/2014/main" id="{229635A9-E089-4925-941C-D3AF54F42A5B}"/>
              </a:ext>
            </a:extLst>
          </p:cNvPr>
          <p:cNvPicPr>
            <a:picLocks noChangeAspect="1"/>
          </p:cNvPicPr>
          <p:nvPr/>
        </p:nvPicPr>
        <p:blipFill>
          <a:blip r:embed="rId2"/>
          <a:stretch>
            <a:fillRect/>
          </a:stretch>
        </p:blipFill>
        <p:spPr>
          <a:xfrm rot="5400000">
            <a:off x="5057819" y="3603510"/>
            <a:ext cx="876422" cy="704948"/>
          </a:xfrm>
          <a:prstGeom prst="rect">
            <a:avLst/>
          </a:prstGeom>
        </p:spPr>
      </p:pic>
      <p:cxnSp>
        <p:nvCxnSpPr>
          <p:cNvPr id="18" name="Connecteur droit avec flèche 17">
            <a:extLst>
              <a:ext uri="{FF2B5EF4-FFF2-40B4-BE49-F238E27FC236}">
                <a16:creationId xmlns:a16="http://schemas.microsoft.com/office/drawing/2014/main" id="{E529CA34-3AC0-8278-9991-ADBE4B32B44D}"/>
              </a:ext>
            </a:extLst>
          </p:cNvPr>
          <p:cNvCxnSpPr>
            <a:cxnSpLocks/>
          </p:cNvCxnSpPr>
          <p:nvPr/>
        </p:nvCxnSpPr>
        <p:spPr>
          <a:xfrm flipV="1">
            <a:off x="3444240" y="3600704"/>
            <a:ext cx="1874484" cy="2743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Connecteur droit avec flèche 20">
            <a:extLst>
              <a:ext uri="{FF2B5EF4-FFF2-40B4-BE49-F238E27FC236}">
                <a16:creationId xmlns:a16="http://schemas.microsoft.com/office/drawing/2014/main" id="{F18D875E-0D3E-A0C2-2AEB-6FB1CF63CE93}"/>
              </a:ext>
            </a:extLst>
          </p:cNvPr>
          <p:cNvCxnSpPr>
            <a:cxnSpLocks/>
          </p:cNvCxnSpPr>
          <p:nvPr/>
        </p:nvCxnSpPr>
        <p:spPr>
          <a:xfrm>
            <a:off x="3444240" y="3875024"/>
            <a:ext cx="1874484" cy="3535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Connecteur droit avec flèche 21">
            <a:extLst>
              <a:ext uri="{FF2B5EF4-FFF2-40B4-BE49-F238E27FC236}">
                <a16:creationId xmlns:a16="http://schemas.microsoft.com/office/drawing/2014/main" id="{2022BCF9-FF0D-9A8C-EA45-60DCBF5E1784}"/>
              </a:ext>
            </a:extLst>
          </p:cNvPr>
          <p:cNvCxnSpPr>
            <a:cxnSpLocks/>
          </p:cNvCxnSpPr>
          <p:nvPr/>
        </p:nvCxnSpPr>
        <p:spPr>
          <a:xfrm flipH="1">
            <a:off x="5739348" y="3875024"/>
            <a:ext cx="130759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ZoneTexte 27">
            <a:extLst>
              <a:ext uri="{FF2B5EF4-FFF2-40B4-BE49-F238E27FC236}">
                <a16:creationId xmlns:a16="http://schemas.microsoft.com/office/drawing/2014/main" id="{C2C3B45C-4824-F801-4FC8-DE1E0861A93D}"/>
              </a:ext>
            </a:extLst>
          </p:cNvPr>
          <p:cNvSpPr txBox="1"/>
          <p:nvPr/>
        </p:nvSpPr>
        <p:spPr>
          <a:xfrm>
            <a:off x="600952" y="3531997"/>
            <a:ext cx="2669152"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29" name="ZoneTexte 28">
            <a:extLst>
              <a:ext uri="{FF2B5EF4-FFF2-40B4-BE49-F238E27FC236}">
                <a16:creationId xmlns:a16="http://schemas.microsoft.com/office/drawing/2014/main" id="{4A7A9C63-F9E5-1BEB-CD39-55A178A286CE}"/>
              </a:ext>
            </a:extLst>
          </p:cNvPr>
          <p:cNvSpPr txBox="1"/>
          <p:nvPr/>
        </p:nvSpPr>
        <p:spPr>
          <a:xfrm>
            <a:off x="7228716" y="3563493"/>
            <a:ext cx="3162392" cy="461665"/>
          </a:xfrm>
          <a:prstGeom prst="rect">
            <a:avLst/>
          </a:prstGeom>
          <a:noFill/>
        </p:spPr>
        <p:txBody>
          <a:bodyPr wrap="square" rtlCol="0">
            <a:spAutoFit/>
          </a:bodyPr>
          <a:lstStyle/>
          <a:p>
            <a:r>
              <a:rPr lang="fr-FR" sz="2400" dirty="0"/>
              <a:t>………………………</a:t>
            </a:r>
            <a:endParaRPr lang="fr-FR" sz="2400" b="1" dirty="0">
              <a:solidFill>
                <a:srgbClr val="0040C0"/>
              </a:solidFill>
            </a:endParaRPr>
          </a:p>
        </p:txBody>
      </p:sp>
      <p:sp>
        <p:nvSpPr>
          <p:cNvPr id="33" name="D_A_02">
            <a:extLst>
              <a:ext uri="{FF2B5EF4-FFF2-40B4-BE49-F238E27FC236}">
                <a16:creationId xmlns:a16="http://schemas.microsoft.com/office/drawing/2014/main" id="{58786842-625A-EA41-0642-79A9DFE1477F}"/>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verbaliser.</a:t>
            </a:r>
          </a:p>
        </p:txBody>
      </p:sp>
      <p:sp>
        <p:nvSpPr>
          <p:cNvPr id="3" name="Freeform 443">
            <a:extLst>
              <a:ext uri="{FF2B5EF4-FFF2-40B4-BE49-F238E27FC236}">
                <a16:creationId xmlns:a16="http://schemas.microsoft.com/office/drawing/2014/main" id="{EF63CDA4-E026-114B-5317-F88D077DC258}"/>
              </a:ext>
            </a:extLst>
          </p:cNvPr>
          <p:cNvSpPr/>
          <p:nvPr/>
        </p:nvSpPr>
        <p:spPr>
          <a:xfrm>
            <a:off x="765809" y="2246024"/>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2. </a:t>
            </a:r>
            <a:r>
              <a:rPr lang="fr-FR" sz="2400" b="1" dirty="0">
                <a:solidFill>
                  <a:schemeClr val="tx1"/>
                </a:solidFill>
              </a:rPr>
              <a:t>Préciser le nombre de chaque atome</a:t>
            </a:r>
          </a:p>
        </p:txBody>
      </p:sp>
      <p:sp>
        <p:nvSpPr>
          <p:cNvPr id="5" name="ZoneTexte 4">
            <a:extLst>
              <a:ext uri="{FF2B5EF4-FFF2-40B4-BE49-F238E27FC236}">
                <a16:creationId xmlns:a16="http://schemas.microsoft.com/office/drawing/2014/main" id="{5763D71E-9C5F-025B-DADF-C944618A3CCA}"/>
              </a:ext>
            </a:extLst>
          </p:cNvPr>
          <p:cNvSpPr txBox="1"/>
          <p:nvPr/>
        </p:nvSpPr>
        <p:spPr>
          <a:xfrm>
            <a:off x="600952" y="3474319"/>
            <a:ext cx="3162392" cy="461665"/>
          </a:xfrm>
          <a:prstGeom prst="rect">
            <a:avLst/>
          </a:prstGeom>
          <a:noFill/>
        </p:spPr>
        <p:txBody>
          <a:bodyPr wrap="square" rtlCol="0">
            <a:spAutoFit/>
          </a:bodyPr>
          <a:lstStyle/>
          <a:p>
            <a:r>
              <a:rPr lang="fr-FR" sz="2400" dirty="0">
                <a:solidFill>
                  <a:srgbClr val="FF0000"/>
                </a:solidFill>
              </a:rPr>
              <a:t>2 atomes d’oxygène</a:t>
            </a:r>
            <a:endParaRPr lang="fr-FR" sz="2400" b="1" dirty="0">
              <a:solidFill>
                <a:srgbClr val="FF0000"/>
              </a:solidFill>
            </a:endParaRPr>
          </a:p>
        </p:txBody>
      </p:sp>
      <p:sp>
        <p:nvSpPr>
          <p:cNvPr id="7" name="ZoneTexte 6">
            <a:extLst>
              <a:ext uri="{FF2B5EF4-FFF2-40B4-BE49-F238E27FC236}">
                <a16:creationId xmlns:a16="http://schemas.microsoft.com/office/drawing/2014/main" id="{C034219D-3C2F-F101-EEC0-1EBAF6E489F2}"/>
              </a:ext>
            </a:extLst>
          </p:cNvPr>
          <p:cNvSpPr txBox="1"/>
          <p:nvPr/>
        </p:nvSpPr>
        <p:spPr>
          <a:xfrm>
            <a:off x="7228716" y="3529330"/>
            <a:ext cx="3162392" cy="461665"/>
          </a:xfrm>
          <a:prstGeom prst="rect">
            <a:avLst/>
          </a:prstGeom>
          <a:noFill/>
        </p:spPr>
        <p:txBody>
          <a:bodyPr wrap="square" rtlCol="0">
            <a:spAutoFit/>
          </a:bodyPr>
          <a:lstStyle/>
          <a:p>
            <a:r>
              <a:rPr lang="fr-FR" sz="2400" dirty="0">
                <a:solidFill>
                  <a:srgbClr val="FF0000"/>
                </a:solidFill>
              </a:rPr>
              <a:t>1 seul atome de soufre</a:t>
            </a:r>
            <a:endParaRPr lang="fr-FR" sz="2400" b="1" dirty="0">
              <a:solidFill>
                <a:srgbClr val="FF0000"/>
              </a:solidFill>
            </a:endParaRPr>
          </a:p>
        </p:txBody>
      </p:sp>
      <p:pic>
        <p:nvPicPr>
          <p:cNvPr id="8" name="Image 9">
            <a:extLst>
              <a:ext uri="{FF2B5EF4-FFF2-40B4-BE49-F238E27FC236}">
                <a16:creationId xmlns:a16="http://schemas.microsoft.com/office/drawing/2014/main" id="{47AE0628-508F-CAA4-E411-9A3A73CA7218}"/>
              </a:ext>
            </a:extLst>
          </p:cNvPr>
          <p:cNvPicPr>
            <a:picLocks noChangeAspect="1"/>
          </p:cNvPicPr>
          <p:nvPr/>
        </p:nvPicPr>
        <p:blipFill>
          <a:blip r:embed="rId3"/>
          <a:stretch>
            <a:fillRect/>
          </a:stretch>
        </p:blipFill>
        <p:spPr>
          <a:xfrm>
            <a:off x="11309209" y="1043720"/>
            <a:ext cx="583170" cy="583170"/>
          </a:xfrm>
          <a:prstGeom prst="rect">
            <a:avLst/>
          </a:prstGeom>
        </p:spPr>
      </p:pic>
    </p:spTree>
    <p:extLst>
      <p:ext uri="{BB962C8B-B14F-4D97-AF65-F5344CB8AC3E}">
        <p14:creationId xmlns:p14="http://schemas.microsoft.com/office/powerpoint/2010/main" val="5460629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A861F-BE03-5B9E-03D5-4EA5ACFB9452}"/>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6A395F01-2D18-F3C5-CFC9-52A0852C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15147" y="232080"/>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0" name="D_A_01">
            <a:extLst>
              <a:ext uri="{FF2B5EF4-FFF2-40B4-BE49-F238E27FC236}">
                <a16:creationId xmlns:a16="http://schemas.microsoft.com/office/drawing/2014/main" id="{12432CEF-B14B-FACE-FC70-9761956ACA4B}"/>
              </a:ext>
            </a:extLst>
          </p:cNvPr>
          <p:cNvSpPr txBox="1"/>
          <p:nvPr/>
        </p:nvSpPr>
        <p:spPr>
          <a:xfrm>
            <a:off x="841249" y="178197"/>
            <a:ext cx="9318752" cy="525244"/>
          </a:xfrm>
          <a:prstGeom prst="rect">
            <a:avLst/>
          </a:prstGeom>
          <a:noFill/>
        </p:spPr>
        <p:txBody>
          <a:bodyPr wrap="square" rtlCol="0" anchor="ctr">
            <a:noAutofit/>
          </a:bodyPr>
          <a:lstStyle/>
          <a:p>
            <a:r>
              <a:rPr lang="fr-FR" sz="1600" b="1" noProof="0" dirty="0">
                <a:solidFill>
                  <a:schemeClr val="bg1">
                    <a:lumMod val="65000"/>
                  </a:schemeClr>
                </a:solidFill>
              </a:rPr>
              <a:t>Troisième étape : écrivez la formule chimique de la molécule de dioxyde d</a:t>
            </a:r>
            <a:r>
              <a:rPr lang="fr-FR" sz="1600" b="1" dirty="0">
                <a:solidFill>
                  <a:schemeClr val="bg1">
                    <a:lumMod val="65000"/>
                  </a:schemeClr>
                </a:solidFill>
              </a:rPr>
              <a:t>e soufre</a:t>
            </a:r>
            <a:r>
              <a:rPr lang="fr-FR" sz="1600" b="1" noProof="0" dirty="0">
                <a:solidFill>
                  <a:schemeClr val="bg1">
                    <a:lumMod val="65000"/>
                  </a:schemeClr>
                </a:solidFill>
              </a:rPr>
              <a:t>.</a:t>
            </a:r>
          </a:p>
        </p:txBody>
      </p:sp>
      <p:sp>
        <p:nvSpPr>
          <p:cNvPr id="3" name="ZoneTexte 2">
            <a:extLst>
              <a:ext uri="{FF2B5EF4-FFF2-40B4-BE49-F238E27FC236}">
                <a16:creationId xmlns:a16="http://schemas.microsoft.com/office/drawing/2014/main" id="{C57C5B94-DE29-989E-00B8-A8F950EE191A}"/>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Ci-contre modèle moléculaire d’une molécule de dioxyde de soufre.</a:t>
            </a:r>
          </a:p>
          <a:p>
            <a:pPr marL="342900" indent="-342900">
              <a:buFont typeface="Wingdings" panose="05000000000000000000" pitchFamily="2" charset="2"/>
              <a:buChar char="Ø"/>
            </a:pPr>
            <a:r>
              <a:rPr lang="fr-FR" sz="2400" dirty="0"/>
              <a:t>On veut lui attribuer une formule chimique.</a:t>
            </a:r>
          </a:p>
        </p:txBody>
      </p:sp>
      <p:pic>
        <p:nvPicPr>
          <p:cNvPr id="11" name="Image 10">
            <a:extLst>
              <a:ext uri="{FF2B5EF4-FFF2-40B4-BE49-F238E27FC236}">
                <a16:creationId xmlns:a16="http://schemas.microsoft.com/office/drawing/2014/main" id="{ED1D8E8A-19F5-1C10-461F-B025A2CD8DFD}"/>
              </a:ext>
            </a:extLst>
          </p:cNvPr>
          <p:cNvPicPr>
            <a:picLocks noChangeAspect="1"/>
          </p:cNvPicPr>
          <p:nvPr/>
        </p:nvPicPr>
        <p:blipFill>
          <a:blip r:embed="rId3"/>
          <a:stretch>
            <a:fillRect/>
          </a:stretch>
        </p:blipFill>
        <p:spPr>
          <a:xfrm>
            <a:off x="9656862" y="1237245"/>
            <a:ext cx="876422" cy="704948"/>
          </a:xfrm>
          <a:prstGeom prst="rect">
            <a:avLst/>
          </a:prstGeom>
        </p:spPr>
      </p:pic>
      <p:sp>
        <p:nvSpPr>
          <p:cNvPr id="8" name="D_A_02">
            <a:extLst>
              <a:ext uri="{FF2B5EF4-FFF2-40B4-BE49-F238E27FC236}">
                <a16:creationId xmlns:a16="http://schemas.microsoft.com/office/drawing/2014/main" id="{9AC16A8B-5F2B-B3DA-B407-06C6D1964FCC}"/>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au hasard des élèves pour répondre à la question.</a:t>
            </a:r>
          </a:p>
        </p:txBody>
      </p:sp>
      <p:sp>
        <p:nvSpPr>
          <p:cNvPr id="4" name="ZoneTexte 3">
            <a:extLst>
              <a:ext uri="{FF2B5EF4-FFF2-40B4-BE49-F238E27FC236}">
                <a16:creationId xmlns:a16="http://schemas.microsoft.com/office/drawing/2014/main" id="{240791D4-60BC-6207-5BEB-757C49E6C844}"/>
              </a:ext>
            </a:extLst>
          </p:cNvPr>
          <p:cNvSpPr txBox="1"/>
          <p:nvPr/>
        </p:nvSpPr>
        <p:spPr>
          <a:xfrm>
            <a:off x="5358796" y="3757573"/>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9" name="ZoneTexte 8">
            <a:extLst>
              <a:ext uri="{FF2B5EF4-FFF2-40B4-BE49-F238E27FC236}">
                <a16:creationId xmlns:a16="http://schemas.microsoft.com/office/drawing/2014/main" id="{ACA2D47A-E944-5914-FC6F-5FF97CF52396}"/>
              </a:ext>
            </a:extLst>
          </p:cNvPr>
          <p:cNvSpPr txBox="1"/>
          <p:nvPr/>
        </p:nvSpPr>
        <p:spPr>
          <a:xfrm>
            <a:off x="1109376" y="4232363"/>
            <a:ext cx="3237737" cy="461665"/>
          </a:xfrm>
          <a:prstGeom prst="rect">
            <a:avLst/>
          </a:prstGeom>
          <a:noFill/>
        </p:spPr>
        <p:txBody>
          <a:bodyPr wrap="square" rtlCol="0">
            <a:spAutoFit/>
          </a:bodyPr>
          <a:lstStyle/>
          <a:p>
            <a:r>
              <a:rPr lang="fr-FR" sz="2400" b="1" dirty="0">
                <a:solidFill>
                  <a:srgbClr val="FF0000"/>
                </a:solidFill>
              </a:rPr>
              <a:t>2</a:t>
            </a:r>
            <a:r>
              <a:rPr lang="fr-FR" sz="2400" b="1" dirty="0">
                <a:solidFill>
                  <a:srgbClr val="5FADE4"/>
                </a:solidFill>
              </a:rPr>
              <a:t> O</a:t>
            </a:r>
          </a:p>
        </p:txBody>
      </p:sp>
      <p:sp>
        <p:nvSpPr>
          <p:cNvPr id="12" name="ZoneTexte 11">
            <a:extLst>
              <a:ext uri="{FF2B5EF4-FFF2-40B4-BE49-F238E27FC236}">
                <a16:creationId xmlns:a16="http://schemas.microsoft.com/office/drawing/2014/main" id="{E81FEF33-8C07-B677-362A-EBECA9CAEF70}"/>
              </a:ext>
            </a:extLst>
          </p:cNvPr>
          <p:cNvSpPr txBox="1"/>
          <p:nvPr/>
        </p:nvSpPr>
        <p:spPr>
          <a:xfrm>
            <a:off x="1129316" y="3156795"/>
            <a:ext cx="3237737" cy="461665"/>
          </a:xfrm>
          <a:prstGeom prst="rect">
            <a:avLst/>
          </a:prstGeom>
          <a:noFill/>
        </p:spPr>
        <p:txBody>
          <a:bodyPr wrap="square" rtlCol="0">
            <a:spAutoFit/>
          </a:bodyPr>
          <a:lstStyle/>
          <a:p>
            <a:r>
              <a:rPr lang="fr-FR" sz="2400" b="1" dirty="0">
                <a:solidFill>
                  <a:srgbClr val="FF0000"/>
                </a:solidFill>
              </a:rPr>
              <a:t>1</a:t>
            </a:r>
            <a:r>
              <a:rPr lang="fr-FR" sz="2400" b="1" dirty="0">
                <a:solidFill>
                  <a:srgbClr val="5FADE4"/>
                </a:solidFill>
              </a:rPr>
              <a:t> S</a:t>
            </a:r>
          </a:p>
        </p:txBody>
      </p:sp>
      <p:sp>
        <p:nvSpPr>
          <p:cNvPr id="13" name="Flèche : droite 12">
            <a:extLst>
              <a:ext uri="{FF2B5EF4-FFF2-40B4-BE49-F238E27FC236}">
                <a16:creationId xmlns:a16="http://schemas.microsoft.com/office/drawing/2014/main" id="{1E892C77-EBE2-4985-4933-2A6BBC686D9B}"/>
              </a:ext>
            </a:extLst>
          </p:cNvPr>
          <p:cNvSpPr/>
          <p:nvPr/>
        </p:nvSpPr>
        <p:spPr>
          <a:xfrm flipV="1">
            <a:off x="2061242" y="3376717"/>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droite 13">
            <a:extLst>
              <a:ext uri="{FF2B5EF4-FFF2-40B4-BE49-F238E27FC236}">
                <a16:creationId xmlns:a16="http://schemas.microsoft.com/office/drawing/2014/main" id="{E04C9AA5-8E2D-F16A-8CEE-B9C23345633D}"/>
              </a:ext>
            </a:extLst>
          </p:cNvPr>
          <p:cNvSpPr/>
          <p:nvPr/>
        </p:nvSpPr>
        <p:spPr>
          <a:xfrm flipV="1">
            <a:off x="2124232" y="4351860"/>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Accolade ouvrante 17">
            <a:extLst>
              <a:ext uri="{FF2B5EF4-FFF2-40B4-BE49-F238E27FC236}">
                <a16:creationId xmlns:a16="http://schemas.microsoft.com/office/drawing/2014/main" id="{B9AFD3D8-4647-7A6B-F8DE-9F9142823513}"/>
              </a:ext>
            </a:extLst>
          </p:cNvPr>
          <p:cNvSpPr/>
          <p:nvPr/>
        </p:nvSpPr>
        <p:spPr>
          <a:xfrm flipH="1">
            <a:off x="3492214" y="3410321"/>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Flèche : droite 18">
            <a:extLst>
              <a:ext uri="{FF2B5EF4-FFF2-40B4-BE49-F238E27FC236}">
                <a16:creationId xmlns:a16="http://schemas.microsoft.com/office/drawing/2014/main" id="{79F2E327-9F93-98DA-0140-8E954E00450F}"/>
              </a:ext>
            </a:extLst>
          </p:cNvPr>
          <p:cNvSpPr/>
          <p:nvPr/>
        </p:nvSpPr>
        <p:spPr>
          <a:xfrm flipV="1">
            <a:off x="3870274" y="3909904"/>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reeform 443">
            <a:extLst>
              <a:ext uri="{FF2B5EF4-FFF2-40B4-BE49-F238E27FC236}">
                <a16:creationId xmlns:a16="http://schemas.microsoft.com/office/drawing/2014/main" id="{F7F1EA4C-31C3-444A-38CD-383B5A771D9C}"/>
              </a:ext>
            </a:extLst>
          </p:cNvPr>
          <p:cNvSpPr/>
          <p:nvPr/>
        </p:nvSpPr>
        <p:spPr>
          <a:xfrm>
            <a:off x="841248" y="2347835"/>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3. </a:t>
            </a:r>
            <a:r>
              <a:rPr lang="fr-FR" sz="2400" b="1" dirty="0">
                <a:solidFill>
                  <a:schemeClr val="tx1"/>
                </a:solidFill>
              </a:rPr>
              <a:t>Déduire la formule de la molécule.</a:t>
            </a:r>
          </a:p>
        </p:txBody>
      </p:sp>
      <p:sp>
        <p:nvSpPr>
          <p:cNvPr id="5" name="Rectangle: Rounded Corners 24">
            <a:extLst>
              <a:ext uri="{FF2B5EF4-FFF2-40B4-BE49-F238E27FC236}">
                <a16:creationId xmlns:a16="http://schemas.microsoft.com/office/drawing/2014/main" id="{46D8DEB4-4D34-1285-CBC6-F99CFAE18C82}"/>
              </a:ext>
            </a:extLst>
          </p:cNvPr>
          <p:cNvSpPr/>
          <p:nvPr/>
        </p:nvSpPr>
        <p:spPr>
          <a:xfrm>
            <a:off x="11276641" y="23590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Tree>
    <p:extLst>
      <p:ext uri="{BB962C8B-B14F-4D97-AF65-F5344CB8AC3E}">
        <p14:creationId xmlns:p14="http://schemas.microsoft.com/office/powerpoint/2010/main" val="2037781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D6187-D913-F9E2-D5D4-D448292A848F}"/>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D9A36D13-1CFA-EB7A-65F4-8BD30FF59DC8}"/>
              </a:ext>
            </a:extLst>
          </p:cNvPr>
          <p:cNvSpPr txBox="1"/>
          <p:nvPr/>
        </p:nvSpPr>
        <p:spPr>
          <a:xfrm>
            <a:off x="765811" y="179665"/>
            <a:ext cx="9912350" cy="525244"/>
          </a:xfrm>
          <a:prstGeom prst="rect">
            <a:avLst/>
          </a:prstGeom>
          <a:noFill/>
        </p:spPr>
        <p:txBody>
          <a:bodyPr wrap="square" rtlCol="0" anchor="ctr">
            <a:noAutofit/>
          </a:bodyPr>
          <a:lstStyle/>
          <a:p>
            <a:r>
              <a:rPr lang="fr-FR" sz="1600" b="1" noProof="0" dirty="0">
                <a:solidFill>
                  <a:schemeClr val="bg1">
                    <a:lumMod val="65000"/>
                  </a:schemeClr>
                </a:solidFill>
              </a:rPr>
              <a:t>On écrit la formule </a:t>
            </a:r>
            <a:r>
              <a:rPr lang="fr-FR" sz="1600" b="1" dirty="0">
                <a:solidFill>
                  <a:schemeClr val="bg1">
                    <a:lumMod val="65000"/>
                  </a:schemeClr>
                </a:solidFill>
              </a:rPr>
              <a:t>en plaçant les deux symboles des deux atomes un à coté de l’autre. En indice, on écrit le nombre de chaque type d’atomes</a:t>
            </a:r>
            <a:r>
              <a:rPr lang="fr-FR" sz="1600" b="1" noProof="0" dirty="0">
                <a:solidFill>
                  <a:schemeClr val="bg1">
                    <a:lumMod val="65000"/>
                  </a:schemeClr>
                </a:solidFill>
              </a:rPr>
              <a:t>.</a:t>
            </a:r>
          </a:p>
        </p:txBody>
      </p:sp>
      <p:sp>
        <p:nvSpPr>
          <p:cNvPr id="3" name="ZoneTexte 2">
            <a:extLst>
              <a:ext uri="{FF2B5EF4-FFF2-40B4-BE49-F238E27FC236}">
                <a16:creationId xmlns:a16="http://schemas.microsoft.com/office/drawing/2014/main" id="{E8647E24-644B-716C-FECB-C6A3D76FB4AA}"/>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Ci-contre modèle moléculaire d’une molécule de dioxyde de soufre.</a:t>
            </a:r>
          </a:p>
          <a:p>
            <a:pPr marL="342900" indent="-342900">
              <a:buFont typeface="Wingdings" panose="05000000000000000000" pitchFamily="2" charset="2"/>
              <a:buChar char="Ø"/>
            </a:pPr>
            <a:r>
              <a:rPr lang="fr-FR" sz="2400" dirty="0"/>
              <a:t>On veut lui attribuer une formule chimique.</a:t>
            </a:r>
          </a:p>
        </p:txBody>
      </p:sp>
      <p:pic>
        <p:nvPicPr>
          <p:cNvPr id="11" name="Image 10">
            <a:extLst>
              <a:ext uri="{FF2B5EF4-FFF2-40B4-BE49-F238E27FC236}">
                <a16:creationId xmlns:a16="http://schemas.microsoft.com/office/drawing/2014/main" id="{791D4006-33A3-964E-8669-115F3A290F79}"/>
              </a:ext>
            </a:extLst>
          </p:cNvPr>
          <p:cNvPicPr>
            <a:picLocks noChangeAspect="1"/>
          </p:cNvPicPr>
          <p:nvPr/>
        </p:nvPicPr>
        <p:blipFill>
          <a:blip r:embed="rId2"/>
          <a:stretch>
            <a:fillRect/>
          </a:stretch>
        </p:blipFill>
        <p:spPr>
          <a:xfrm>
            <a:off x="9656862" y="1237245"/>
            <a:ext cx="876422" cy="704948"/>
          </a:xfrm>
          <a:prstGeom prst="rect">
            <a:avLst/>
          </a:prstGeom>
        </p:spPr>
      </p:pic>
      <p:sp>
        <p:nvSpPr>
          <p:cNvPr id="8" name="D_A_02">
            <a:extLst>
              <a:ext uri="{FF2B5EF4-FFF2-40B4-BE49-F238E27FC236}">
                <a16:creationId xmlns:a16="http://schemas.microsoft.com/office/drawing/2014/main" id="{6432B3D1-3F22-C8F7-E2EF-391F9D89730E}"/>
              </a:ext>
            </a:extLst>
          </p:cNvPr>
          <p:cNvSpPr txBox="1"/>
          <p:nvPr/>
        </p:nvSpPr>
        <p:spPr>
          <a:xfrm>
            <a:off x="424794" y="679172"/>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attire l’attention des élèves à ne pas mettre le nombre 1 en indice.</a:t>
            </a:r>
          </a:p>
        </p:txBody>
      </p:sp>
      <p:sp>
        <p:nvSpPr>
          <p:cNvPr id="4" name="ZoneTexte 3">
            <a:extLst>
              <a:ext uri="{FF2B5EF4-FFF2-40B4-BE49-F238E27FC236}">
                <a16:creationId xmlns:a16="http://schemas.microsoft.com/office/drawing/2014/main" id="{AB643E42-7466-31BB-D254-6738277E8477}"/>
              </a:ext>
            </a:extLst>
          </p:cNvPr>
          <p:cNvSpPr txBox="1"/>
          <p:nvPr/>
        </p:nvSpPr>
        <p:spPr>
          <a:xfrm>
            <a:off x="5358796" y="3757573"/>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9" name="ZoneTexte 8">
            <a:extLst>
              <a:ext uri="{FF2B5EF4-FFF2-40B4-BE49-F238E27FC236}">
                <a16:creationId xmlns:a16="http://schemas.microsoft.com/office/drawing/2014/main" id="{DD3B104F-498C-E55E-B99C-777B049A54A5}"/>
              </a:ext>
            </a:extLst>
          </p:cNvPr>
          <p:cNvSpPr txBox="1"/>
          <p:nvPr/>
        </p:nvSpPr>
        <p:spPr>
          <a:xfrm>
            <a:off x="1109376" y="4232363"/>
            <a:ext cx="3237737" cy="461665"/>
          </a:xfrm>
          <a:prstGeom prst="rect">
            <a:avLst/>
          </a:prstGeom>
          <a:noFill/>
        </p:spPr>
        <p:txBody>
          <a:bodyPr wrap="square" rtlCol="0">
            <a:spAutoFit/>
          </a:bodyPr>
          <a:lstStyle/>
          <a:p>
            <a:r>
              <a:rPr lang="fr-FR" sz="2400" b="1" dirty="0">
                <a:solidFill>
                  <a:srgbClr val="FF0000"/>
                </a:solidFill>
              </a:rPr>
              <a:t>2</a:t>
            </a:r>
            <a:r>
              <a:rPr lang="fr-FR" sz="2400" b="1" dirty="0">
                <a:solidFill>
                  <a:srgbClr val="5FADE4"/>
                </a:solidFill>
              </a:rPr>
              <a:t> O</a:t>
            </a:r>
          </a:p>
        </p:txBody>
      </p:sp>
      <p:sp>
        <p:nvSpPr>
          <p:cNvPr id="12" name="ZoneTexte 11">
            <a:extLst>
              <a:ext uri="{FF2B5EF4-FFF2-40B4-BE49-F238E27FC236}">
                <a16:creationId xmlns:a16="http://schemas.microsoft.com/office/drawing/2014/main" id="{3ACF0279-B950-33A0-CAF7-C3D2C4DA907C}"/>
              </a:ext>
            </a:extLst>
          </p:cNvPr>
          <p:cNvSpPr txBox="1"/>
          <p:nvPr/>
        </p:nvSpPr>
        <p:spPr>
          <a:xfrm>
            <a:off x="1129316" y="3156795"/>
            <a:ext cx="3237737" cy="461665"/>
          </a:xfrm>
          <a:prstGeom prst="rect">
            <a:avLst/>
          </a:prstGeom>
          <a:noFill/>
        </p:spPr>
        <p:txBody>
          <a:bodyPr wrap="square" rtlCol="0">
            <a:spAutoFit/>
          </a:bodyPr>
          <a:lstStyle/>
          <a:p>
            <a:r>
              <a:rPr lang="fr-FR" sz="2400" b="1" dirty="0">
                <a:solidFill>
                  <a:srgbClr val="FF0000"/>
                </a:solidFill>
              </a:rPr>
              <a:t>1</a:t>
            </a:r>
            <a:r>
              <a:rPr lang="fr-FR" sz="2400" b="1" dirty="0">
                <a:solidFill>
                  <a:srgbClr val="5FADE4"/>
                </a:solidFill>
              </a:rPr>
              <a:t> S</a:t>
            </a:r>
          </a:p>
        </p:txBody>
      </p:sp>
      <p:sp>
        <p:nvSpPr>
          <p:cNvPr id="13" name="Flèche : droite 12">
            <a:extLst>
              <a:ext uri="{FF2B5EF4-FFF2-40B4-BE49-F238E27FC236}">
                <a16:creationId xmlns:a16="http://schemas.microsoft.com/office/drawing/2014/main" id="{67F30DD4-4989-82B6-D251-1CF5EE850C9C}"/>
              </a:ext>
            </a:extLst>
          </p:cNvPr>
          <p:cNvSpPr/>
          <p:nvPr/>
        </p:nvSpPr>
        <p:spPr>
          <a:xfrm flipV="1">
            <a:off x="2061242" y="3376717"/>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droite 13">
            <a:extLst>
              <a:ext uri="{FF2B5EF4-FFF2-40B4-BE49-F238E27FC236}">
                <a16:creationId xmlns:a16="http://schemas.microsoft.com/office/drawing/2014/main" id="{6F4F2AA3-9511-E0F2-6B78-F385744D0D8D}"/>
              </a:ext>
            </a:extLst>
          </p:cNvPr>
          <p:cNvSpPr/>
          <p:nvPr/>
        </p:nvSpPr>
        <p:spPr>
          <a:xfrm flipV="1">
            <a:off x="2124232" y="4351860"/>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Accolade ouvrante 17">
            <a:extLst>
              <a:ext uri="{FF2B5EF4-FFF2-40B4-BE49-F238E27FC236}">
                <a16:creationId xmlns:a16="http://schemas.microsoft.com/office/drawing/2014/main" id="{33B7A7CF-7AE1-93BD-1054-BDE295037450}"/>
              </a:ext>
            </a:extLst>
          </p:cNvPr>
          <p:cNvSpPr/>
          <p:nvPr/>
        </p:nvSpPr>
        <p:spPr>
          <a:xfrm flipH="1">
            <a:off x="3492214" y="3410321"/>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Flèche : droite 18">
            <a:extLst>
              <a:ext uri="{FF2B5EF4-FFF2-40B4-BE49-F238E27FC236}">
                <a16:creationId xmlns:a16="http://schemas.microsoft.com/office/drawing/2014/main" id="{5C997959-0682-6BA9-64AD-6CE706E16F92}"/>
              </a:ext>
            </a:extLst>
          </p:cNvPr>
          <p:cNvSpPr/>
          <p:nvPr/>
        </p:nvSpPr>
        <p:spPr>
          <a:xfrm flipV="1">
            <a:off x="3870274" y="3909904"/>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C5F3DCCA-1389-1DE9-908B-EF0C7C5C32F2}"/>
              </a:ext>
            </a:extLst>
          </p:cNvPr>
          <p:cNvSpPr txBox="1"/>
          <p:nvPr/>
        </p:nvSpPr>
        <p:spPr>
          <a:xfrm>
            <a:off x="5949155" y="3485807"/>
            <a:ext cx="979965" cy="646331"/>
          </a:xfrm>
          <a:prstGeom prst="rect">
            <a:avLst/>
          </a:prstGeom>
          <a:noFill/>
        </p:spPr>
        <p:txBody>
          <a:bodyPr wrap="square" rtlCol="0">
            <a:spAutoFit/>
          </a:bodyPr>
          <a:lstStyle/>
          <a:p>
            <a:r>
              <a:rPr lang="fr-FR" sz="3600" b="1" dirty="0">
                <a:solidFill>
                  <a:srgbClr val="5FADE4"/>
                </a:solidFill>
              </a:rPr>
              <a:t>NO</a:t>
            </a:r>
            <a:r>
              <a:rPr lang="fr-FR" sz="3600" b="1" baseline="-25000" dirty="0">
                <a:solidFill>
                  <a:srgbClr val="FF0000"/>
                </a:solidFill>
              </a:rPr>
              <a:t>2</a:t>
            </a:r>
          </a:p>
        </p:txBody>
      </p:sp>
      <p:sp>
        <p:nvSpPr>
          <p:cNvPr id="21" name="Freeform 443">
            <a:extLst>
              <a:ext uri="{FF2B5EF4-FFF2-40B4-BE49-F238E27FC236}">
                <a16:creationId xmlns:a16="http://schemas.microsoft.com/office/drawing/2014/main" id="{7D1F1969-157D-EE6B-9ACE-09CAD1505D82}"/>
              </a:ext>
            </a:extLst>
          </p:cNvPr>
          <p:cNvSpPr/>
          <p:nvPr/>
        </p:nvSpPr>
        <p:spPr>
          <a:xfrm>
            <a:off x="841248" y="2347835"/>
            <a:ext cx="8474101"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fr-FR" sz="2400" b="1" dirty="0">
                <a:solidFill>
                  <a:srgbClr val="FDDF43"/>
                </a:solidFill>
              </a:rPr>
              <a:t>3. </a:t>
            </a:r>
            <a:r>
              <a:rPr lang="fr-FR" sz="2400" b="1" dirty="0">
                <a:solidFill>
                  <a:schemeClr val="tx1"/>
                </a:solidFill>
              </a:rPr>
              <a:t>Déduire la formule de la molécule.</a:t>
            </a:r>
          </a:p>
        </p:txBody>
      </p:sp>
      <p:pic>
        <p:nvPicPr>
          <p:cNvPr id="5" name="Image 9">
            <a:extLst>
              <a:ext uri="{FF2B5EF4-FFF2-40B4-BE49-F238E27FC236}">
                <a16:creationId xmlns:a16="http://schemas.microsoft.com/office/drawing/2014/main" id="{B784B7D4-A5BC-73A7-B65B-530E214B6B3F}"/>
              </a:ext>
            </a:extLst>
          </p:cNvPr>
          <p:cNvPicPr>
            <a:picLocks noChangeAspect="1"/>
          </p:cNvPicPr>
          <p:nvPr/>
        </p:nvPicPr>
        <p:blipFill>
          <a:blip r:embed="rId3"/>
          <a:stretch>
            <a:fillRect/>
          </a:stretch>
        </p:blipFill>
        <p:spPr>
          <a:xfrm>
            <a:off x="11309209" y="1043720"/>
            <a:ext cx="583170" cy="583170"/>
          </a:xfrm>
          <a:prstGeom prst="rect">
            <a:avLst/>
          </a:prstGeom>
        </p:spPr>
      </p:pic>
    </p:spTree>
    <p:extLst>
      <p:ext uri="{BB962C8B-B14F-4D97-AF65-F5344CB8AC3E}">
        <p14:creationId xmlns:p14="http://schemas.microsoft.com/office/powerpoint/2010/main" val="17886647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9AD79-38A4-BA90-A026-A948F378CF0C}"/>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7819B823-7121-4724-8E2E-E1781E7866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99118" y="227962"/>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0" name="D_A_01">
            <a:extLst>
              <a:ext uri="{FF2B5EF4-FFF2-40B4-BE49-F238E27FC236}">
                <a16:creationId xmlns:a16="http://schemas.microsoft.com/office/drawing/2014/main" id="{AB751881-0462-FEB0-9691-571140C5EC47}"/>
              </a:ext>
            </a:extLst>
          </p:cNvPr>
          <p:cNvSpPr txBox="1"/>
          <p:nvPr/>
        </p:nvSpPr>
        <p:spPr>
          <a:xfrm>
            <a:off x="841248" y="157734"/>
            <a:ext cx="10313901" cy="525244"/>
          </a:xfrm>
          <a:prstGeom prst="rect">
            <a:avLst/>
          </a:prstGeom>
          <a:noFill/>
        </p:spPr>
        <p:txBody>
          <a:bodyPr wrap="square" rtlCol="0" anchor="ctr">
            <a:noAutofit/>
          </a:bodyPr>
          <a:lstStyle/>
          <a:p>
            <a:r>
              <a:rPr lang="fr-FR" sz="1600" b="1" noProof="0" dirty="0">
                <a:solidFill>
                  <a:schemeClr val="bg1">
                    <a:lumMod val="65000"/>
                  </a:schemeClr>
                </a:solidFill>
              </a:rPr>
              <a:t>Maintenant on va déterminer la formule d’une molécule à partir de son nom. On commence par associer chaque nom d’atome constituant la molécule à son symbole. </a:t>
            </a:r>
          </a:p>
        </p:txBody>
      </p:sp>
      <p:sp>
        <p:nvSpPr>
          <p:cNvPr id="3" name="ZoneTexte 2">
            <a:extLst>
              <a:ext uri="{FF2B5EF4-FFF2-40B4-BE49-F238E27FC236}">
                <a16:creationId xmlns:a16="http://schemas.microsoft.com/office/drawing/2014/main" id="{E93A12DA-5029-260C-4D74-583433A2F258}"/>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L’air est constitué essentiellement de </a:t>
            </a:r>
            <a:r>
              <a:rPr lang="fr-FR" sz="2400" b="1" dirty="0">
                <a:solidFill>
                  <a:srgbClr val="0040C0"/>
                </a:solidFill>
              </a:rPr>
              <a:t>diazote</a:t>
            </a:r>
            <a:r>
              <a:rPr lang="fr-FR" sz="2400" dirty="0"/>
              <a:t>. </a:t>
            </a:r>
          </a:p>
          <a:p>
            <a:pPr marL="342900" indent="-342900">
              <a:buFont typeface="Wingdings" panose="05000000000000000000" pitchFamily="2" charset="2"/>
              <a:buChar char="Ø"/>
            </a:pPr>
            <a:r>
              <a:rPr lang="fr-FR" sz="2400" dirty="0"/>
              <a:t>On veut déterminer la formule chimique de diazote.</a:t>
            </a:r>
          </a:p>
        </p:txBody>
      </p:sp>
      <p:sp>
        <p:nvSpPr>
          <p:cNvPr id="4" name="ZoneTexte 3">
            <a:extLst>
              <a:ext uri="{FF2B5EF4-FFF2-40B4-BE49-F238E27FC236}">
                <a16:creationId xmlns:a16="http://schemas.microsoft.com/office/drawing/2014/main" id="{FE66E9E8-5039-11EA-BDAE-E3B133334A7F}"/>
              </a:ext>
            </a:extLst>
          </p:cNvPr>
          <p:cNvSpPr txBox="1"/>
          <p:nvPr/>
        </p:nvSpPr>
        <p:spPr>
          <a:xfrm>
            <a:off x="841248" y="2203704"/>
            <a:ext cx="9939528" cy="461665"/>
          </a:xfrm>
          <a:prstGeom prst="rect">
            <a:avLst/>
          </a:prstGeom>
          <a:solidFill>
            <a:schemeClr val="accent5">
              <a:lumMod val="20000"/>
              <a:lumOff val="80000"/>
            </a:schemeClr>
          </a:solidFill>
        </p:spPr>
        <p:txBody>
          <a:bodyPr wrap="square" rtlCol="0">
            <a:spAutoFit/>
          </a:bodyPr>
          <a:lstStyle/>
          <a:p>
            <a:r>
              <a:rPr lang="fr-FR" sz="2400" b="1" dirty="0">
                <a:solidFill>
                  <a:srgbClr val="FDDF43"/>
                </a:solidFill>
              </a:rPr>
              <a:t>1</a:t>
            </a:r>
            <a:r>
              <a:rPr lang="fr-FR" sz="2400" dirty="0"/>
              <a:t>. </a:t>
            </a:r>
            <a:r>
              <a:rPr lang="fr-FR" sz="2400" b="1" dirty="0"/>
              <a:t>Associer à chaque atome son symbole chimique</a:t>
            </a:r>
            <a:r>
              <a:rPr lang="fr-FR" sz="2400" dirty="0"/>
              <a:t>. </a:t>
            </a:r>
          </a:p>
        </p:txBody>
      </p:sp>
      <p:sp>
        <p:nvSpPr>
          <p:cNvPr id="5" name="D_A_02">
            <a:extLst>
              <a:ext uri="{FF2B5EF4-FFF2-40B4-BE49-F238E27FC236}">
                <a16:creationId xmlns:a16="http://schemas.microsoft.com/office/drawing/2014/main" id="{BDD2EF1A-503D-2F51-4739-B76B159788FC}"/>
              </a:ext>
            </a:extLst>
          </p:cNvPr>
          <p:cNvSpPr txBox="1"/>
          <p:nvPr/>
        </p:nvSpPr>
        <p:spPr>
          <a:xfrm>
            <a:off x="336219" y="640193"/>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la consigne.</a:t>
            </a:r>
          </a:p>
        </p:txBody>
      </p:sp>
      <p:sp>
        <p:nvSpPr>
          <p:cNvPr id="8" name="ZoneTexte 7">
            <a:extLst>
              <a:ext uri="{FF2B5EF4-FFF2-40B4-BE49-F238E27FC236}">
                <a16:creationId xmlns:a16="http://schemas.microsoft.com/office/drawing/2014/main" id="{C83A9512-DE71-D966-5BAE-2C870719E3D9}"/>
              </a:ext>
            </a:extLst>
          </p:cNvPr>
          <p:cNvSpPr txBox="1"/>
          <p:nvPr/>
        </p:nvSpPr>
        <p:spPr>
          <a:xfrm>
            <a:off x="1613557" y="3381196"/>
            <a:ext cx="1525883" cy="523220"/>
          </a:xfrm>
          <a:prstGeom prst="rect">
            <a:avLst/>
          </a:prstGeom>
          <a:noFill/>
          <a:ln>
            <a:solidFill>
              <a:schemeClr val="tx1"/>
            </a:solidFill>
          </a:ln>
        </p:spPr>
        <p:txBody>
          <a:bodyPr wrap="square" rtlCol="0">
            <a:spAutoFit/>
          </a:bodyPr>
          <a:lstStyle/>
          <a:p>
            <a:r>
              <a:rPr lang="fr-FR" sz="2800" b="1" dirty="0">
                <a:solidFill>
                  <a:srgbClr val="5FADE4"/>
                </a:solidFill>
              </a:rPr>
              <a:t>Di</a:t>
            </a:r>
            <a:r>
              <a:rPr lang="fr-FR" sz="2800" b="1" dirty="0">
                <a:solidFill>
                  <a:srgbClr val="FF0000"/>
                </a:solidFill>
              </a:rPr>
              <a:t>azote</a:t>
            </a:r>
          </a:p>
        </p:txBody>
      </p:sp>
      <p:sp>
        <p:nvSpPr>
          <p:cNvPr id="11" name="Flèche : virage 10">
            <a:extLst>
              <a:ext uri="{FF2B5EF4-FFF2-40B4-BE49-F238E27FC236}">
                <a16:creationId xmlns:a16="http://schemas.microsoft.com/office/drawing/2014/main" id="{6BFA1390-A715-0A1C-8E10-81D310AE780F}"/>
              </a:ext>
            </a:extLst>
          </p:cNvPr>
          <p:cNvSpPr/>
          <p:nvPr/>
        </p:nvSpPr>
        <p:spPr>
          <a:xfrm flipV="1">
            <a:off x="2255520" y="4452865"/>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a:extLst>
              <a:ext uri="{FF2B5EF4-FFF2-40B4-BE49-F238E27FC236}">
                <a16:creationId xmlns:a16="http://schemas.microsoft.com/office/drawing/2014/main" id="{46DE5675-E5B8-E890-EA7E-CDDF414CEE94}"/>
              </a:ext>
            </a:extLst>
          </p:cNvPr>
          <p:cNvSpPr/>
          <p:nvPr/>
        </p:nvSpPr>
        <p:spPr>
          <a:xfrm flipH="1">
            <a:off x="2255520" y="3929645"/>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949633BA-6C33-8DD3-9FF2-F11D6D271101}"/>
              </a:ext>
            </a:extLst>
          </p:cNvPr>
          <p:cNvSpPr txBox="1"/>
          <p:nvPr/>
        </p:nvSpPr>
        <p:spPr>
          <a:xfrm>
            <a:off x="6096000" y="4320935"/>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6" name="Rectangle: Rounded Corners 24">
            <a:extLst>
              <a:ext uri="{FF2B5EF4-FFF2-40B4-BE49-F238E27FC236}">
                <a16:creationId xmlns:a16="http://schemas.microsoft.com/office/drawing/2014/main" id="{A65B0EC6-2EF9-67FB-00AC-4F97050339E5}"/>
              </a:ext>
            </a:extLst>
          </p:cNvPr>
          <p:cNvSpPr/>
          <p:nvPr/>
        </p:nvSpPr>
        <p:spPr>
          <a:xfrm>
            <a:off x="11368963" y="225154"/>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Tree>
    <p:extLst>
      <p:ext uri="{BB962C8B-B14F-4D97-AF65-F5344CB8AC3E}">
        <p14:creationId xmlns:p14="http://schemas.microsoft.com/office/powerpoint/2010/main" val="30660472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A209-93A1-F6A8-8B30-A3E234FDD491}"/>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3DC051E9-24C1-2D76-6574-FFC03ADD96F0}"/>
              </a:ext>
            </a:extLst>
          </p:cNvPr>
          <p:cNvSpPr txBox="1"/>
          <p:nvPr/>
        </p:nvSpPr>
        <p:spPr>
          <a:xfrm>
            <a:off x="841248" y="157734"/>
            <a:ext cx="10313901" cy="525244"/>
          </a:xfrm>
          <a:prstGeom prst="rect">
            <a:avLst/>
          </a:prstGeom>
          <a:noFill/>
        </p:spPr>
        <p:txBody>
          <a:bodyPr wrap="square" rtlCol="0" anchor="ctr">
            <a:noAutofit/>
          </a:bodyPr>
          <a:lstStyle/>
          <a:p>
            <a:r>
              <a:rPr lang="fr-FR" sz="1600" b="1" noProof="0" dirty="0">
                <a:solidFill>
                  <a:schemeClr val="bg1">
                    <a:lumMod val="65000"/>
                  </a:schemeClr>
                </a:solidFill>
              </a:rPr>
              <a:t>Le nom est composé du préfixe « di »  qui signifie 2 et de « azote » de symbole chimique N.</a:t>
            </a:r>
          </a:p>
        </p:txBody>
      </p:sp>
      <p:sp>
        <p:nvSpPr>
          <p:cNvPr id="3" name="ZoneTexte 2">
            <a:extLst>
              <a:ext uri="{FF2B5EF4-FFF2-40B4-BE49-F238E27FC236}">
                <a16:creationId xmlns:a16="http://schemas.microsoft.com/office/drawing/2014/main" id="{EB40B817-9440-F449-F841-C3C1E8F9A116}"/>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L’air est constitué essentiellement de </a:t>
            </a:r>
            <a:r>
              <a:rPr lang="fr-FR" sz="2400" b="1" dirty="0">
                <a:solidFill>
                  <a:srgbClr val="0040C0"/>
                </a:solidFill>
              </a:rPr>
              <a:t>diazote</a:t>
            </a:r>
            <a:r>
              <a:rPr lang="fr-FR" sz="2400" dirty="0"/>
              <a:t>. </a:t>
            </a:r>
          </a:p>
          <a:p>
            <a:pPr marL="342900" indent="-342900">
              <a:buFont typeface="Wingdings" panose="05000000000000000000" pitchFamily="2" charset="2"/>
              <a:buChar char="Ø"/>
            </a:pPr>
            <a:r>
              <a:rPr lang="fr-FR" sz="2400" dirty="0"/>
              <a:t>On veut déterminer la formule chimique de diazote.</a:t>
            </a:r>
          </a:p>
        </p:txBody>
      </p:sp>
      <p:sp>
        <p:nvSpPr>
          <p:cNvPr id="4" name="ZoneTexte 3">
            <a:extLst>
              <a:ext uri="{FF2B5EF4-FFF2-40B4-BE49-F238E27FC236}">
                <a16:creationId xmlns:a16="http://schemas.microsoft.com/office/drawing/2014/main" id="{ABBAFBA9-C1F2-4544-B42D-304267D8E91A}"/>
              </a:ext>
            </a:extLst>
          </p:cNvPr>
          <p:cNvSpPr txBox="1"/>
          <p:nvPr/>
        </p:nvSpPr>
        <p:spPr>
          <a:xfrm>
            <a:off x="841248" y="2203704"/>
            <a:ext cx="9939528" cy="461665"/>
          </a:xfrm>
          <a:prstGeom prst="rect">
            <a:avLst/>
          </a:prstGeom>
          <a:solidFill>
            <a:schemeClr val="accent5">
              <a:lumMod val="20000"/>
              <a:lumOff val="80000"/>
            </a:schemeClr>
          </a:solidFill>
        </p:spPr>
        <p:txBody>
          <a:bodyPr wrap="square" rtlCol="0">
            <a:spAutoFit/>
          </a:bodyPr>
          <a:lstStyle/>
          <a:p>
            <a:r>
              <a:rPr lang="fr-FR" sz="2400" b="1" dirty="0">
                <a:solidFill>
                  <a:srgbClr val="FDDF43"/>
                </a:solidFill>
              </a:rPr>
              <a:t>1</a:t>
            </a:r>
            <a:r>
              <a:rPr lang="fr-FR" sz="2400" dirty="0"/>
              <a:t>. </a:t>
            </a:r>
            <a:r>
              <a:rPr lang="fr-FR" sz="2400" b="1" dirty="0"/>
              <a:t>Associer à chaque atome son symbole chimique</a:t>
            </a:r>
            <a:r>
              <a:rPr lang="fr-FR" sz="2400" dirty="0"/>
              <a:t>. </a:t>
            </a:r>
          </a:p>
        </p:txBody>
      </p:sp>
      <p:sp>
        <p:nvSpPr>
          <p:cNvPr id="5" name="D_A_02">
            <a:extLst>
              <a:ext uri="{FF2B5EF4-FFF2-40B4-BE49-F238E27FC236}">
                <a16:creationId xmlns:a16="http://schemas.microsoft.com/office/drawing/2014/main" id="{5F094093-1CE9-354D-2B8A-D48D78C7EDC7}"/>
              </a:ext>
            </a:extLst>
          </p:cNvPr>
          <p:cNvSpPr txBox="1"/>
          <p:nvPr/>
        </p:nvSpPr>
        <p:spPr>
          <a:xfrm>
            <a:off x="336219" y="640193"/>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peut rappeler qu’il s’agit du la première lettre du nom latin« </a:t>
            </a:r>
            <a:r>
              <a:rPr lang="fr-FR" sz="1400" i="1" dirty="0" err="1">
                <a:solidFill>
                  <a:schemeClr val="bg1">
                    <a:lumMod val="65000"/>
                  </a:schemeClr>
                </a:solidFill>
              </a:rPr>
              <a:t>nitrogenium</a:t>
            </a:r>
            <a:r>
              <a:rPr lang="fr-FR" sz="1400" i="1" dirty="0">
                <a:solidFill>
                  <a:schemeClr val="bg1">
                    <a:lumMod val="65000"/>
                  </a:schemeClr>
                </a:solidFill>
              </a:rPr>
              <a:t> ».</a:t>
            </a:r>
          </a:p>
        </p:txBody>
      </p:sp>
      <p:sp>
        <p:nvSpPr>
          <p:cNvPr id="8" name="ZoneTexte 7">
            <a:extLst>
              <a:ext uri="{FF2B5EF4-FFF2-40B4-BE49-F238E27FC236}">
                <a16:creationId xmlns:a16="http://schemas.microsoft.com/office/drawing/2014/main" id="{0834F8AF-2901-A8D4-EA6D-F68DA1799574}"/>
              </a:ext>
            </a:extLst>
          </p:cNvPr>
          <p:cNvSpPr txBox="1"/>
          <p:nvPr/>
        </p:nvSpPr>
        <p:spPr>
          <a:xfrm>
            <a:off x="1613557" y="3381196"/>
            <a:ext cx="1525883" cy="523220"/>
          </a:xfrm>
          <a:prstGeom prst="rect">
            <a:avLst/>
          </a:prstGeom>
          <a:noFill/>
          <a:ln>
            <a:solidFill>
              <a:schemeClr val="tx1"/>
            </a:solidFill>
          </a:ln>
        </p:spPr>
        <p:txBody>
          <a:bodyPr wrap="square" rtlCol="0">
            <a:spAutoFit/>
          </a:bodyPr>
          <a:lstStyle/>
          <a:p>
            <a:r>
              <a:rPr lang="fr-FR" sz="2800" b="1" dirty="0">
                <a:solidFill>
                  <a:srgbClr val="5FADE4"/>
                </a:solidFill>
              </a:rPr>
              <a:t>Di</a:t>
            </a:r>
            <a:r>
              <a:rPr lang="fr-FR" sz="2800" b="1" dirty="0">
                <a:solidFill>
                  <a:srgbClr val="FF0000"/>
                </a:solidFill>
              </a:rPr>
              <a:t>azote</a:t>
            </a:r>
          </a:p>
        </p:txBody>
      </p:sp>
      <p:sp>
        <p:nvSpPr>
          <p:cNvPr id="11" name="Flèche : virage 10">
            <a:extLst>
              <a:ext uri="{FF2B5EF4-FFF2-40B4-BE49-F238E27FC236}">
                <a16:creationId xmlns:a16="http://schemas.microsoft.com/office/drawing/2014/main" id="{1FE53CC6-76FD-C6E1-E84A-5751A7683409}"/>
              </a:ext>
            </a:extLst>
          </p:cNvPr>
          <p:cNvSpPr/>
          <p:nvPr/>
        </p:nvSpPr>
        <p:spPr>
          <a:xfrm flipV="1">
            <a:off x="2255520" y="4452865"/>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a:extLst>
              <a:ext uri="{FF2B5EF4-FFF2-40B4-BE49-F238E27FC236}">
                <a16:creationId xmlns:a16="http://schemas.microsoft.com/office/drawing/2014/main" id="{2C625DE0-F082-CF0C-29CD-F9AA0AD33A76}"/>
              </a:ext>
            </a:extLst>
          </p:cNvPr>
          <p:cNvSpPr/>
          <p:nvPr/>
        </p:nvSpPr>
        <p:spPr>
          <a:xfrm flipH="1">
            <a:off x="2255520" y="3929645"/>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A2A8419D-09A9-4563-A87D-4F252A859FCC}"/>
              </a:ext>
            </a:extLst>
          </p:cNvPr>
          <p:cNvSpPr txBox="1"/>
          <p:nvPr/>
        </p:nvSpPr>
        <p:spPr>
          <a:xfrm>
            <a:off x="6096000" y="4320935"/>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6" name="ZoneTexte 5">
            <a:extLst>
              <a:ext uri="{FF2B5EF4-FFF2-40B4-BE49-F238E27FC236}">
                <a16:creationId xmlns:a16="http://schemas.microsoft.com/office/drawing/2014/main" id="{68AD37AC-CDAE-064A-3A17-5448B914AD8A}"/>
              </a:ext>
            </a:extLst>
          </p:cNvPr>
          <p:cNvSpPr txBox="1"/>
          <p:nvPr/>
        </p:nvSpPr>
        <p:spPr>
          <a:xfrm>
            <a:off x="6717512" y="4120375"/>
            <a:ext cx="902488" cy="646331"/>
          </a:xfrm>
          <a:prstGeom prst="rect">
            <a:avLst/>
          </a:prstGeom>
          <a:noFill/>
        </p:spPr>
        <p:txBody>
          <a:bodyPr wrap="square" rtlCol="0">
            <a:spAutoFit/>
          </a:bodyPr>
          <a:lstStyle/>
          <a:p>
            <a:r>
              <a:rPr lang="fr-FR" sz="2400" dirty="0"/>
              <a:t> </a:t>
            </a:r>
            <a:r>
              <a:rPr lang="fr-FR" sz="3600" b="1" dirty="0">
                <a:solidFill>
                  <a:srgbClr val="FF0000"/>
                </a:solidFill>
              </a:rPr>
              <a:t>N</a:t>
            </a:r>
            <a:endParaRPr lang="fr-FR" sz="2400" b="1" dirty="0">
              <a:solidFill>
                <a:srgbClr val="FF0000"/>
              </a:solidFill>
            </a:endParaRPr>
          </a:p>
        </p:txBody>
      </p:sp>
      <p:pic>
        <p:nvPicPr>
          <p:cNvPr id="7" name="Image 6">
            <a:extLst>
              <a:ext uri="{FF2B5EF4-FFF2-40B4-BE49-F238E27FC236}">
                <a16:creationId xmlns:a16="http://schemas.microsoft.com/office/drawing/2014/main" id="{B08BF986-D831-67E1-1C43-FCA0F1752707}"/>
              </a:ext>
            </a:extLst>
          </p:cNvPr>
          <p:cNvPicPr>
            <a:picLocks noChangeAspect="1"/>
          </p:cNvPicPr>
          <p:nvPr/>
        </p:nvPicPr>
        <p:blipFill>
          <a:blip r:embed="rId2"/>
          <a:stretch>
            <a:fillRect/>
          </a:stretch>
        </p:blipFill>
        <p:spPr>
          <a:xfrm>
            <a:off x="760548" y="4980037"/>
            <a:ext cx="10100927" cy="1237770"/>
          </a:xfrm>
          <a:prstGeom prst="rect">
            <a:avLst/>
          </a:prstGeom>
        </p:spPr>
      </p:pic>
      <p:sp>
        <p:nvSpPr>
          <p:cNvPr id="9" name="ZoneTexte 8">
            <a:extLst>
              <a:ext uri="{FF2B5EF4-FFF2-40B4-BE49-F238E27FC236}">
                <a16:creationId xmlns:a16="http://schemas.microsoft.com/office/drawing/2014/main" id="{FCEB07E1-AB98-54E9-D163-C33789D86772}"/>
              </a:ext>
            </a:extLst>
          </p:cNvPr>
          <p:cNvSpPr txBox="1"/>
          <p:nvPr/>
        </p:nvSpPr>
        <p:spPr>
          <a:xfrm>
            <a:off x="5650593" y="3411973"/>
            <a:ext cx="5861626" cy="830997"/>
          </a:xfrm>
          <a:prstGeom prst="rect">
            <a:avLst/>
          </a:prstGeom>
          <a:noFill/>
        </p:spPr>
        <p:txBody>
          <a:bodyPr wrap="square" rtlCol="0">
            <a:spAutoFit/>
          </a:bodyPr>
          <a:lstStyle/>
          <a:p>
            <a:r>
              <a:rPr lang="fr-FR" sz="2400" dirty="0"/>
              <a:t>Le symbole de l’azote: </a:t>
            </a:r>
            <a:r>
              <a:rPr lang="fr-FR" sz="2400" b="1" dirty="0">
                <a:solidFill>
                  <a:srgbClr val="0070C0"/>
                </a:solidFill>
              </a:rPr>
              <a:t>N </a:t>
            </a:r>
            <a:r>
              <a:rPr lang="fr-FR" sz="2400" b="1" dirty="0"/>
              <a:t>(</a:t>
            </a:r>
            <a:r>
              <a:rPr lang="fr-FR" sz="2400" b="1" dirty="0" err="1"/>
              <a:t>nitrogenium</a:t>
            </a:r>
            <a:r>
              <a:rPr lang="fr-FR" sz="2400" b="1" dirty="0"/>
              <a:t> en latin)</a:t>
            </a:r>
          </a:p>
        </p:txBody>
      </p:sp>
      <p:pic>
        <p:nvPicPr>
          <p:cNvPr id="13" name="Image 9">
            <a:extLst>
              <a:ext uri="{FF2B5EF4-FFF2-40B4-BE49-F238E27FC236}">
                <a16:creationId xmlns:a16="http://schemas.microsoft.com/office/drawing/2014/main" id="{4041FCA9-D83E-859A-7CEF-855C70C1751A}"/>
              </a:ext>
            </a:extLst>
          </p:cNvPr>
          <p:cNvPicPr>
            <a:picLocks noChangeAspect="1"/>
          </p:cNvPicPr>
          <p:nvPr/>
        </p:nvPicPr>
        <p:blipFill>
          <a:blip r:embed="rId3"/>
          <a:stretch>
            <a:fillRect/>
          </a:stretch>
        </p:blipFill>
        <p:spPr>
          <a:xfrm>
            <a:off x="11309209" y="1043720"/>
            <a:ext cx="583170" cy="583170"/>
          </a:xfrm>
          <a:prstGeom prst="rect">
            <a:avLst/>
          </a:prstGeom>
        </p:spPr>
      </p:pic>
    </p:spTree>
    <p:extLst>
      <p:ext uri="{BB962C8B-B14F-4D97-AF65-F5344CB8AC3E}">
        <p14:creationId xmlns:p14="http://schemas.microsoft.com/office/powerpoint/2010/main" val="502752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89497-699D-9317-3C96-E1603D0A44DF}"/>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80A7E57A-DD6A-B203-1B1B-D47D32E593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08597" y="227529"/>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0" name="D_A_01">
            <a:extLst>
              <a:ext uri="{FF2B5EF4-FFF2-40B4-BE49-F238E27FC236}">
                <a16:creationId xmlns:a16="http://schemas.microsoft.com/office/drawing/2014/main" id="{E4DDBEF0-F658-2ACD-259F-49C48B0537C9}"/>
              </a:ext>
            </a:extLst>
          </p:cNvPr>
          <p:cNvSpPr txBox="1"/>
          <p:nvPr/>
        </p:nvSpPr>
        <p:spPr>
          <a:xfrm>
            <a:off x="841249" y="157734"/>
            <a:ext cx="9003792" cy="525244"/>
          </a:xfrm>
          <a:prstGeom prst="rect">
            <a:avLst/>
          </a:prstGeom>
          <a:noFill/>
        </p:spPr>
        <p:txBody>
          <a:bodyPr wrap="square" rtlCol="0" anchor="ctr">
            <a:noAutofit/>
          </a:bodyPr>
          <a:lstStyle/>
          <a:p>
            <a:r>
              <a:rPr lang="fr-FR" sz="1600" b="1" noProof="0" dirty="0">
                <a:solidFill>
                  <a:schemeClr val="bg1">
                    <a:lumMod val="65000"/>
                  </a:schemeClr>
                </a:solidFill>
              </a:rPr>
              <a:t>L’étape suivante est la détermination du nombre d’atome dans chaque molécule.</a:t>
            </a:r>
          </a:p>
        </p:txBody>
      </p:sp>
      <p:sp>
        <p:nvSpPr>
          <p:cNvPr id="3" name="ZoneTexte 2">
            <a:extLst>
              <a:ext uri="{FF2B5EF4-FFF2-40B4-BE49-F238E27FC236}">
                <a16:creationId xmlns:a16="http://schemas.microsoft.com/office/drawing/2014/main" id="{01C06D3D-17A5-B8A2-400E-F64F2002170B}"/>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L’air est constitué essentiellement de </a:t>
            </a:r>
            <a:r>
              <a:rPr lang="fr-FR" sz="2400" b="1" dirty="0">
                <a:solidFill>
                  <a:srgbClr val="0040C0"/>
                </a:solidFill>
              </a:rPr>
              <a:t>diazote</a:t>
            </a:r>
            <a:r>
              <a:rPr lang="fr-FR" sz="2400" dirty="0"/>
              <a:t>. </a:t>
            </a:r>
          </a:p>
          <a:p>
            <a:pPr marL="342900" indent="-342900">
              <a:buFont typeface="Wingdings" panose="05000000000000000000" pitchFamily="2" charset="2"/>
              <a:buChar char="Ø"/>
            </a:pPr>
            <a:r>
              <a:rPr lang="fr-FR" sz="2400" dirty="0"/>
              <a:t>On veut écrire la formule chimique de diazote.</a:t>
            </a:r>
          </a:p>
        </p:txBody>
      </p:sp>
      <p:sp>
        <p:nvSpPr>
          <p:cNvPr id="4" name="ZoneTexte 3">
            <a:extLst>
              <a:ext uri="{FF2B5EF4-FFF2-40B4-BE49-F238E27FC236}">
                <a16:creationId xmlns:a16="http://schemas.microsoft.com/office/drawing/2014/main" id="{3DF02C88-2FE3-C782-D9EA-BF77888EB675}"/>
              </a:ext>
            </a:extLst>
          </p:cNvPr>
          <p:cNvSpPr txBox="1"/>
          <p:nvPr/>
        </p:nvSpPr>
        <p:spPr>
          <a:xfrm>
            <a:off x="841248" y="2203704"/>
            <a:ext cx="9939528" cy="461665"/>
          </a:xfrm>
          <a:prstGeom prst="rect">
            <a:avLst/>
          </a:prstGeom>
          <a:solidFill>
            <a:schemeClr val="accent5">
              <a:lumMod val="20000"/>
              <a:lumOff val="80000"/>
            </a:schemeClr>
          </a:solidFill>
        </p:spPr>
        <p:txBody>
          <a:bodyPr wrap="square" rtlCol="0">
            <a:spAutoFit/>
          </a:bodyPr>
          <a:lstStyle/>
          <a:p>
            <a:r>
              <a:rPr lang="fr-FR" sz="2400" b="1" dirty="0">
                <a:solidFill>
                  <a:srgbClr val="FDDF43"/>
                </a:solidFill>
              </a:rPr>
              <a:t>2</a:t>
            </a:r>
            <a:r>
              <a:rPr lang="fr-FR" sz="2400" dirty="0"/>
              <a:t>. </a:t>
            </a:r>
            <a:r>
              <a:rPr lang="fr-FR" sz="2400" b="1" dirty="0"/>
              <a:t>Déterminer le nombre d’atomes dans cette molécule</a:t>
            </a:r>
            <a:r>
              <a:rPr lang="fr-FR" sz="2400" dirty="0"/>
              <a:t>. </a:t>
            </a:r>
          </a:p>
        </p:txBody>
      </p:sp>
      <p:sp>
        <p:nvSpPr>
          <p:cNvPr id="5" name="D_A_02">
            <a:extLst>
              <a:ext uri="{FF2B5EF4-FFF2-40B4-BE49-F238E27FC236}">
                <a16:creationId xmlns:a16="http://schemas.microsoft.com/office/drawing/2014/main" id="{F260C19D-0D28-33D8-FC10-4BF40B4A1C27}"/>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quelques élèves pour répondre à la question tout en explicitant leur raisonnement.</a:t>
            </a:r>
          </a:p>
        </p:txBody>
      </p:sp>
      <p:sp>
        <p:nvSpPr>
          <p:cNvPr id="15" name="ZoneTexte 14">
            <a:extLst>
              <a:ext uri="{FF2B5EF4-FFF2-40B4-BE49-F238E27FC236}">
                <a16:creationId xmlns:a16="http://schemas.microsoft.com/office/drawing/2014/main" id="{F381CB17-187E-72F1-3B1A-5361CC87ECE1}"/>
              </a:ext>
            </a:extLst>
          </p:cNvPr>
          <p:cNvSpPr txBox="1"/>
          <p:nvPr/>
        </p:nvSpPr>
        <p:spPr>
          <a:xfrm>
            <a:off x="1613557" y="3381196"/>
            <a:ext cx="1525883" cy="523220"/>
          </a:xfrm>
          <a:prstGeom prst="rect">
            <a:avLst/>
          </a:prstGeom>
          <a:noFill/>
          <a:ln>
            <a:solidFill>
              <a:schemeClr val="tx1"/>
            </a:solidFill>
          </a:ln>
        </p:spPr>
        <p:txBody>
          <a:bodyPr wrap="square" rtlCol="0">
            <a:spAutoFit/>
          </a:bodyPr>
          <a:lstStyle/>
          <a:p>
            <a:r>
              <a:rPr lang="fr-FR" sz="2800" b="1" dirty="0">
                <a:solidFill>
                  <a:srgbClr val="5FADE4"/>
                </a:solidFill>
              </a:rPr>
              <a:t>Di</a:t>
            </a:r>
            <a:r>
              <a:rPr lang="fr-FR" sz="2800" b="1" dirty="0">
                <a:solidFill>
                  <a:srgbClr val="FF0000"/>
                </a:solidFill>
              </a:rPr>
              <a:t>azote</a:t>
            </a:r>
          </a:p>
        </p:txBody>
      </p:sp>
      <p:sp>
        <p:nvSpPr>
          <p:cNvPr id="16" name="Flèche : virage 15">
            <a:extLst>
              <a:ext uri="{FF2B5EF4-FFF2-40B4-BE49-F238E27FC236}">
                <a16:creationId xmlns:a16="http://schemas.microsoft.com/office/drawing/2014/main" id="{FAB4D741-3CD7-EF85-5C2A-88B9190F9B99}"/>
              </a:ext>
            </a:extLst>
          </p:cNvPr>
          <p:cNvSpPr/>
          <p:nvPr/>
        </p:nvSpPr>
        <p:spPr>
          <a:xfrm flipV="1">
            <a:off x="1849120" y="4265551"/>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Rectangle 16">
            <a:extLst>
              <a:ext uri="{FF2B5EF4-FFF2-40B4-BE49-F238E27FC236}">
                <a16:creationId xmlns:a16="http://schemas.microsoft.com/office/drawing/2014/main" id="{125F569B-AF26-667A-DAF3-3BB48B22F5D4}"/>
              </a:ext>
            </a:extLst>
          </p:cNvPr>
          <p:cNvSpPr/>
          <p:nvPr/>
        </p:nvSpPr>
        <p:spPr>
          <a:xfrm flipH="1">
            <a:off x="1838960" y="3794258"/>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4E6FB455-EB28-8F23-5795-42B191636768}"/>
              </a:ext>
            </a:extLst>
          </p:cNvPr>
          <p:cNvSpPr txBox="1"/>
          <p:nvPr/>
        </p:nvSpPr>
        <p:spPr>
          <a:xfrm>
            <a:off x="5811012" y="4191638"/>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6" name="Rectangle: Rounded Corners 24">
            <a:extLst>
              <a:ext uri="{FF2B5EF4-FFF2-40B4-BE49-F238E27FC236}">
                <a16:creationId xmlns:a16="http://schemas.microsoft.com/office/drawing/2014/main" id="{6987DC65-9748-B1A1-0F13-1C115FDCDB7D}"/>
              </a:ext>
            </a:extLst>
          </p:cNvPr>
          <p:cNvSpPr/>
          <p:nvPr/>
        </p:nvSpPr>
        <p:spPr>
          <a:xfrm>
            <a:off x="11255900"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Tree>
    <p:extLst>
      <p:ext uri="{BB962C8B-B14F-4D97-AF65-F5344CB8AC3E}">
        <p14:creationId xmlns:p14="http://schemas.microsoft.com/office/powerpoint/2010/main" val="1740229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CF896-6944-9F44-E6FF-6A676C7909F8}"/>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DE3D198C-1EE4-238E-2D5D-D7A922914F7F}"/>
              </a:ext>
            </a:extLst>
          </p:cNvPr>
          <p:cNvSpPr txBox="1"/>
          <p:nvPr/>
        </p:nvSpPr>
        <p:spPr>
          <a:xfrm>
            <a:off x="787813" y="168242"/>
            <a:ext cx="9087708" cy="525244"/>
          </a:xfrm>
          <a:prstGeom prst="rect">
            <a:avLst/>
          </a:prstGeom>
          <a:noFill/>
        </p:spPr>
        <p:txBody>
          <a:bodyPr wrap="square" rtlCol="0" anchor="ctr">
            <a:noAutofit/>
          </a:bodyPr>
          <a:lstStyle/>
          <a:p>
            <a:r>
              <a:rPr lang="fr-FR" sz="1600" b="1" noProof="0" dirty="0">
                <a:solidFill>
                  <a:schemeClr val="bg1">
                    <a:lumMod val="65000"/>
                  </a:schemeClr>
                </a:solidFill>
              </a:rPr>
              <a:t>Le préfixe « di » signifie deux(2). Donc il y a deux atomes d’azote.</a:t>
            </a:r>
          </a:p>
        </p:txBody>
      </p:sp>
      <p:sp>
        <p:nvSpPr>
          <p:cNvPr id="3" name="ZoneTexte 2">
            <a:extLst>
              <a:ext uri="{FF2B5EF4-FFF2-40B4-BE49-F238E27FC236}">
                <a16:creationId xmlns:a16="http://schemas.microsoft.com/office/drawing/2014/main" id="{1B399DEC-199D-A039-B4CE-762E8A3C606C}"/>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L’air est constitué essentiellement de </a:t>
            </a:r>
            <a:r>
              <a:rPr lang="fr-FR" sz="2400" b="1" dirty="0">
                <a:solidFill>
                  <a:srgbClr val="0040C0"/>
                </a:solidFill>
              </a:rPr>
              <a:t>diazote</a:t>
            </a:r>
            <a:r>
              <a:rPr lang="fr-FR" sz="2400" dirty="0"/>
              <a:t>. </a:t>
            </a:r>
          </a:p>
          <a:p>
            <a:pPr marL="342900" indent="-342900">
              <a:buFont typeface="Wingdings" panose="05000000000000000000" pitchFamily="2" charset="2"/>
              <a:buChar char="Ø"/>
            </a:pPr>
            <a:r>
              <a:rPr lang="fr-FR" sz="2400" dirty="0"/>
              <a:t>On veut déterminer la formule chimique de diazote.</a:t>
            </a:r>
          </a:p>
        </p:txBody>
      </p:sp>
      <p:sp>
        <p:nvSpPr>
          <p:cNvPr id="4" name="ZoneTexte 3">
            <a:extLst>
              <a:ext uri="{FF2B5EF4-FFF2-40B4-BE49-F238E27FC236}">
                <a16:creationId xmlns:a16="http://schemas.microsoft.com/office/drawing/2014/main" id="{327181AC-23DB-CDDF-C493-152E98DCFEA6}"/>
              </a:ext>
            </a:extLst>
          </p:cNvPr>
          <p:cNvSpPr txBox="1"/>
          <p:nvPr/>
        </p:nvSpPr>
        <p:spPr>
          <a:xfrm>
            <a:off x="841248" y="2203704"/>
            <a:ext cx="9939528" cy="461665"/>
          </a:xfrm>
          <a:prstGeom prst="rect">
            <a:avLst/>
          </a:prstGeom>
          <a:solidFill>
            <a:schemeClr val="accent5">
              <a:lumMod val="20000"/>
              <a:lumOff val="80000"/>
            </a:schemeClr>
          </a:solidFill>
        </p:spPr>
        <p:txBody>
          <a:bodyPr wrap="square" rtlCol="0">
            <a:spAutoFit/>
          </a:bodyPr>
          <a:lstStyle/>
          <a:p>
            <a:r>
              <a:rPr lang="fr-FR" sz="2400" b="1" dirty="0">
                <a:solidFill>
                  <a:srgbClr val="FDDF43"/>
                </a:solidFill>
              </a:rPr>
              <a:t>2</a:t>
            </a:r>
            <a:r>
              <a:rPr lang="fr-FR" sz="2400" dirty="0"/>
              <a:t>. </a:t>
            </a:r>
            <a:r>
              <a:rPr lang="fr-FR" sz="2400" b="1" dirty="0"/>
              <a:t>Déterminer le nombre d’atomes dans cette molécule</a:t>
            </a:r>
            <a:r>
              <a:rPr lang="fr-FR" sz="2400" dirty="0"/>
              <a:t>. </a:t>
            </a:r>
          </a:p>
        </p:txBody>
      </p:sp>
      <p:sp>
        <p:nvSpPr>
          <p:cNvPr id="5" name="D_A_02">
            <a:extLst>
              <a:ext uri="{FF2B5EF4-FFF2-40B4-BE49-F238E27FC236}">
                <a16:creationId xmlns:a16="http://schemas.microsoft.com/office/drawing/2014/main" id="{3EF3F3DC-ECCA-6F01-FA67-8E122C846EEE}"/>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quelques élèves pour répondre à la question tout en explicitant leur raisonnement.</a:t>
            </a:r>
          </a:p>
        </p:txBody>
      </p:sp>
      <p:sp>
        <p:nvSpPr>
          <p:cNvPr id="15" name="ZoneTexte 14">
            <a:extLst>
              <a:ext uri="{FF2B5EF4-FFF2-40B4-BE49-F238E27FC236}">
                <a16:creationId xmlns:a16="http://schemas.microsoft.com/office/drawing/2014/main" id="{5D4CF352-D587-A887-71D3-FE6F971E3568}"/>
              </a:ext>
            </a:extLst>
          </p:cNvPr>
          <p:cNvSpPr txBox="1"/>
          <p:nvPr/>
        </p:nvSpPr>
        <p:spPr>
          <a:xfrm>
            <a:off x="1613557" y="3381196"/>
            <a:ext cx="1525883" cy="523220"/>
          </a:xfrm>
          <a:prstGeom prst="rect">
            <a:avLst/>
          </a:prstGeom>
          <a:noFill/>
          <a:ln>
            <a:solidFill>
              <a:schemeClr val="tx1"/>
            </a:solidFill>
          </a:ln>
        </p:spPr>
        <p:txBody>
          <a:bodyPr wrap="square" rtlCol="0">
            <a:spAutoFit/>
          </a:bodyPr>
          <a:lstStyle/>
          <a:p>
            <a:r>
              <a:rPr lang="fr-FR" sz="2800" b="1" dirty="0">
                <a:solidFill>
                  <a:srgbClr val="5FADE4"/>
                </a:solidFill>
              </a:rPr>
              <a:t>Di</a:t>
            </a:r>
            <a:r>
              <a:rPr lang="fr-FR" sz="2800" b="1" dirty="0">
                <a:solidFill>
                  <a:srgbClr val="FF0000"/>
                </a:solidFill>
              </a:rPr>
              <a:t>azote</a:t>
            </a:r>
          </a:p>
        </p:txBody>
      </p:sp>
      <p:sp>
        <p:nvSpPr>
          <p:cNvPr id="16" name="Flèche : virage 15">
            <a:extLst>
              <a:ext uri="{FF2B5EF4-FFF2-40B4-BE49-F238E27FC236}">
                <a16:creationId xmlns:a16="http://schemas.microsoft.com/office/drawing/2014/main" id="{3201DD8A-A9AE-578A-A2AA-6083E836CCC8}"/>
              </a:ext>
            </a:extLst>
          </p:cNvPr>
          <p:cNvSpPr/>
          <p:nvPr/>
        </p:nvSpPr>
        <p:spPr>
          <a:xfrm flipV="1">
            <a:off x="1849120" y="4265551"/>
            <a:ext cx="3718560" cy="313841"/>
          </a:xfrm>
          <a:prstGeom prst="bentArrow">
            <a:avLst>
              <a:gd name="adj1" fmla="val 25000"/>
              <a:gd name="adj2" fmla="val 25000"/>
              <a:gd name="adj3" fmla="val 10412"/>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Rectangle 16">
            <a:extLst>
              <a:ext uri="{FF2B5EF4-FFF2-40B4-BE49-F238E27FC236}">
                <a16:creationId xmlns:a16="http://schemas.microsoft.com/office/drawing/2014/main" id="{28C07F76-3AAF-022E-F5B8-CD613DFC94B4}"/>
              </a:ext>
            </a:extLst>
          </p:cNvPr>
          <p:cNvSpPr/>
          <p:nvPr/>
        </p:nvSpPr>
        <p:spPr>
          <a:xfrm flipH="1">
            <a:off x="1838960" y="3794258"/>
            <a:ext cx="81280" cy="5266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B4345736-6D91-EDC2-2AE8-F7820825772F}"/>
              </a:ext>
            </a:extLst>
          </p:cNvPr>
          <p:cNvSpPr txBox="1"/>
          <p:nvPr/>
        </p:nvSpPr>
        <p:spPr>
          <a:xfrm>
            <a:off x="5811012" y="4191638"/>
            <a:ext cx="3237737"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7" name="ZoneTexte 6">
            <a:extLst>
              <a:ext uri="{FF2B5EF4-FFF2-40B4-BE49-F238E27FC236}">
                <a16:creationId xmlns:a16="http://schemas.microsoft.com/office/drawing/2014/main" id="{7DB7BF13-BB4B-E346-7609-0989B1B00749}"/>
              </a:ext>
            </a:extLst>
          </p:cNvPr>
          <p:cNvSpPr txBox="1"/>
          <p:nvPr/>
        </p:nvSpPr>
        <p:spPr>
          <a:xfrm>
            <a:off x="5924219" y="5091991"/>
            <a:ext cx="4379977" cy="461665"/>
          </a:xfrm>
          <a:prstGeom prst="rect">
            <a:avLst/>
          </a:prstGeom>
          <a:noFill/>
        </p:spPr>
        <p:txBody>
          <a:bodyPr wrap="square" rtlCol="0">
            <a:spAutoFit/>
          </a:bodyPr>
          <a:lstStyle/>
          <a:p>
            <a:r>
              <a:rPr lang="fr-FR" sz="2400" dirty="0"/>
              <a:t>Di-” est un préfixe qui signifie “</a:t>
            </a:r>
            <a:r>
              <a:rPr lang="fr-FR" sz="2400" b="1" dirty="0"/>
              <a:t>2</a:t>
            </a:r>
            <a:r>
              <a:rPr lang="fr-FR" sz="2400" dirty="0"/>
              <a:t>”</a:t>
            </a:r>
          </a:p>
        </p:txBody>
      </p:sp>
      <p:sp>
        <p:nvSpPr>
          <p:cNvPr id="8" name="ZoneTexte 7">
            <a:extLst>
              <a:ext uri="{FF2B5EF4-FFF2-40B4-BE49-F238E27FC236}">
                <a16:creationId xmlns:a16="http://schemas.microsoft.com/office/drawing/2014/main" id="{EC36A20F-B474-E4F5-269C-44F7BA70BB78}"/>
              </a:ext>
            </a:extLst>
          </p:cNvPr>
          <p:cNvSpPr txBox="1"/>
          <p:nvPr/>
        </p:nvSpPr>
        <p:spPr>
          <a:xfrm>
            <a:off x="6449915" y="3951092"/>
            <a:ext cx="397925" cy="646331"/>
          </a:xfrm>
          <a:prstGeom prst="rect">
            <a:avLst/>
          </a:prstGeom>
          <a:noFill/>
        </p:spPr>
        <p:txBody>
          <a:bodyPr wrap="square" rtlCol="0">
            <a:spAutoFit/>
          </a:bodyPr>
          <a:lstStyle/>
          <a:p>
            <a:r>
              <a:rPr lang="fr-FR" sz="3600" b="1" dirty="0">
                <a:solidFill>
                  <a:srgbClr val="5FADE4"/>
                </a:solidFill>
              </a:rPr>
              <a:t>2</a:t>
            </a:r>
            <a:endParaRPr lang="fr-FR" sz="3600" b="1" baseline="-25000" dirty="0">
              <a:solidFill>
                <a:srgbClr val="FF0000"/>
              </a:solidFill>
            </a:endParaRPr>
          </a:p>
        </p:txBody>
      </p:sp>
      <p:pic>
        <p:nvPicPr>
          <p:cNvPr id="6" name="Image 9">
            <a:extLst>
              <a:ext uri="{FF2B5EF4-FFF2-40B4-BE49-F238E27FC236}">
                <a16:creationId xmlns:a16="http://schemas.microsoft.com/office/drawing/2014/main" id="{D3D8CC1F-049E-E3A4-D659-6286D245C8AB}"/>
              </a:ext>
            </a:extLst>
          </p:cNvPr>
          <p:cNvPicPr>
            <a:picLocks noChangeAspect="1"/>
          </p:cNvPicPr>
          <p:nvPr/>
        </p:nvPicPr>
        <p:blipFill>
          <a:blip r:embed="rId2"/>
          <a:stretch>
            <a:fillRect/>
          </a:stretch>
        </p:blipFill>
        <p:spPr>
          <a:xfrm>
            <a:off x="11309209" y="1043720"/>
            <a:ext cx="583170" cy="583170"/>
          </a:xfrm>
          <a:prstGeom prst="rect">
            <a:avLst/>
          </a:prstGeom>
        </p:spPr>
      </p:pic>
    </p:spTree>
    <p:extLst>
      <p:ext uri="{BB962C8B-B14F-4D97-AF65-F5344CB8AC3E}">
        <p14:creationId xmlns:p14="http://schemas.microsoft.com/office/powerpoint/2010/main" val="25072981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71427-D3AF-D10D-3E9C-E369EAFC7A90}"/>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40376E20-841B-842D-1B4C-7BF56380F5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87390" y="234298"/>
            <a:ext cx="714138" cy="518400"/>
          </a:xfrm>
          <a:prstGeom prst="rect">
            <a:avLst/>
          </a:prstGeom>
          <a:noFill/>
          <a:extLst>
            <a:ext uri="{909E8E84-426E-40DD-AFC4-6F175D3DCCD1}">
              <a14:hiddenFill xmlns:a14="http://schemas.microsoft.com/office/drawing/2010/main">
                <a:solidFill>
                  <a:srgbClr val="FFFFFF"/>
                </a:solidFill>
              </a14:hiddenFill>
            </a:ext>
          </a:extLst>
        </p:spPr>
      </p:pic>
      <p:sp>
        <p:nvSpPr>
          <p:cNvPr id="10" name="D_A_01">
            <a:extLst>
              <a:ext uri="{FF2B5EF4-FFF2-40B4-BE49-F238E27FC236}">
                <a16:creationId xmlns:a16="http://schemas.microsoft.com/office/drawing/2014/main" id="{E4ABCFB8-FC95-3ED9-2B10-46FF0375DF84}"/>
              </a:ext>
            </a:extLst>
          </p:cNvPr>
          <p:cNvSpPr txBox="1"/>
          <p:nvPr/>
        </p:nvSpPr>
        <p:spPr>
          <a:xfrm>
            <a:off x="872744" y="173302"/>
            <a:ext cx="9395743" cy="525244"/>
          </a:xfrm>
          <a:prstGeom prst="rect">
            <a:avLst/>
          </a:prstGeom>
          <a:noFill/>
        </p:spPr>
        <p:txBody>
          <a:bodyPr wrap="square" rtlCol="0" anchor="ctr">
            <a:noAutofit/>
          </a:bodyPr>
          <a:lstStyle/>
          <a:p>
            <a:r>
              <a:rPr lang="fr-FR" sz="1600" b="1" noProof="0" dirty="0">
                <a:solidFill>
                  <a:schemeClr val="bg1">
                    <a:lumMod val="65000"/>
                  </a:schemeClr>
                </a:solidFill>
              </a:rPr>
              <a:t>La dernière étape et la déduction de la formule chimique de la molécule de diazote à partir des réponses précédentes.</a:t>
            </a:r>
          </a:p>
        </p:txBody>
      </p:sp>
      <p:sp>
        <p:nvSpPr>
          <p:cNvPr id="3" name="ZoneTexte 2">
            <a:extLst>
              <a:ext uri="{FF2B5EF4-FFF2-40B4-BE49-F238E27FC236}">
                <a16:creationId xmlns:a16="http://schemas.microsoft.com/office/drawing/2014/main" id="{EDB0FB19-6C7F-563C-D9B3-4E5614BD1368}"/>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L’air est constitué essentiellement de </a:t>
            </a:r>
            <a:r>
              <a:rPr lang="fr-FR" sz="2400" b="1" dirty="0">
                <a:solidFill>
                  <a:srgbClr val="0040C0"/>
                </a:solidFill>
              </a:rPr>
              <a:t>diazote</a:t>
            </a:r>
            <a:r>
              <a:rPr lang="fr-FR" sz="2400" dirty="0"/>
              <a:t>. </a:t>
            </a:r>
          </a:p>
          <a:p>
            <a:pPr marL="342900" indent="-342900">
              <a:buFont typeface="Wingdings" panose="05000000000000000000" pitchFamily="2" charset="2"/>
              <a:buChar char="Ø"/>
            </a:pPr>
            <a:r>
              <a:rPr lang="fr-FR" sz="2400" dirty="0"/>
              <a:t>On veut déterminer la formule chimique de diazote.</a:t>
            </a:r>
          </a:p>
        </p:txBody>
      </p:sp>
      <p:sp>
        <p:nvSpPr>
          <p:cNvPr id="4" name="ZoneTexte 3">
            <a:extLst>
              <a:ext uri="{FF2B5EF4-FFF2-40B4-BE49-F238E27FC236}">
                <a16:creationId xmlns:a16="http://schemas.microsoft.com/office/drawing/2014/main" id="{76F93A78-A112-0611-85DF-985CFA594101}"/>
              </a:ext>
            </a:extLst>
          </p:cNvPr>
          <p:cNvSpPr txBox="1"/>
          <p:nvPr/>
        </p:nvSpPr>
        <p:spPr>
          <a:xfrm>
            <a:off x="841248" y="2203704"/>
            <a:ext cx="9939528" cy="461665"/>
          </a:xfrm>
          <a:prstGeom prst="rect">
            <a:avLst/>
          </a:prstGeom>
          <a:solidFill>
            <a:schemeClr val="accent5">
              <a:lumMod val="20000"/>
              <a:lumOff val="80000"/>
            </a:schemeClr>
          </a:solidFill>
        </p:spPr>
        <p:txBody>
          <a:bodyPr wrap="square" rtlCol="0">
            <a:spAutoFit/>
          </a:bodyPr>
          <a:lstStyle/>
          <a:p>
            <a:r>
              <a:rPr lang="fr-FR" sz="2400" dirty="0"/>
              <a:t>2. Déduire la formule chimique de la molécule. </a:t>
            </a:r>
          </a:p>
        </p:txBody>
      </p:sp>
      <p:sp>
        <p:nvSpPr>
          <p:cNvPr id="5" name="D_A_02">
            <a:extLst>
              <a:ext uri="{FF2B5EF4-FFF2-40B4-BE49-F238E27FC236}">
                <a16:creationId xmlns:a16="http://schemas.microsoft.com/office/drawing/2014/main" id="{8A401328-9CD9-7C04-866B-F0BFDB29EE37}"/>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quelques élèves pour répondre à la question.</a:t>
            </a:r>
          </a:p>
        </p:txBody>
      </p:sp>
      <p:sp>
        <p:nvSpPr>
          <p:cNvPr id="7" name="ZoneTexte 6">
            <a:extLst>
              <a:ext uri="{FF2B5EF4-FFF2-40B4-BE49-F238E27FC236}">
                <a16:creationId xmlns:a16="http://schemas.microsoft.com/office/drawing/2014/main" id="{B875B21B-3C11-6B04-F461-C64524F3C2C6}"/>
              </a:ext>
            </a:extLst>
          </p:cNvPr>
          <p:cNvSpPr txBox="1"/>
          <p:nvPr/>
        </p:nvSpPr>
        <p:spPr>
          <a:xfrm>
            <a:off x="6400803" y="3730967"/>
            <a:ext cx="1801218"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8" name="ZoneTexte 7">
            <a:extLst>
              <a:ext uri="{FF2B5EF4-FFF2-40B4-BE49-F238E27FC236}">
                <a16:creationId xmlns:a16="http://schemas.microsoft.com/office/drawing/2014/main" id="{292F3D68-DB15-AB07-2743-80324D8FCF56}"/>
              </a:ext>
            </a:extLst>
          </p:cNvPr>
          <p:cNvSpPr txBox="1"/>
          <p:nvPr/>
        </p:nvSpPr>
        <p:spPr>
          <a:xfrm>
            <a:off x="2015997" y="3730967"/>
            <a:ext cx="3237737" cy="461665"/>
          </a:xfrm>
          <a:prstGeom prst="rect">
            <a:avLst/>
          </a:prstGeom>
          <a:noFill/>
        </p:spPr>
        <p:txBody>
          <a:bodyPr wrap="square" rtlCol="0">
            <a:spAutoFit/>
          </a:bodyPr>
          <a:lstStyle/>
          <a:p>
            <a:r>
              <a:rPr lang="fr-FR" sz="2400" b="1" dirty="0">
                <a:solidFill>
                  <a:srgbClr val="5FADE4"/>
                </a:solidFill>
              </a:rPr>
              <a:t>2 atomes d’azote </a:t>
            </a:r>
          </a:p>
        </p:txBody>
      </p:sp>
      <p:sp>
        <p:nvSpPr>
          <p:cNvPr id="11" name="Flèche : droite 10">
            <a:extLst>
              <a:ext uri="{FF2B5EF4-FFF2-40B4-BE49-F238E27FC236}">
                <a16:creationId xmlns:a16="http://schemas.microsoft.com/office/drawing/2014/main" id="{56354096-75F4-ED97-1448-AB460A43972E}"/>
              </a:ext>
            </a:extLst>
          </p:cNvPr>
          <p:cNvSpPr/>
          <p:nvPr/>
        </p:nvSpPr>
        <p:spPr>
          <a:xfrm flipV="1">
            <a:off x="4948936" y="3945743"/>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ccolade ouvrante 11">
            <a:extLst>
              <a:ext uri="{FF2B5EF4-FFF2-40B4-BE49-F238E27FC236}">
                <a16:creationId xmlns:a16="http://schemas.microsoft.com/office/drawing/2014/main" id="{364FD07F-5B6B-7B7F-DC4D-2E65F79FD043}"/>
              </a:ext>
            </a:extLst>
          </p:cNvPr>
          <p:cNvSpPr/>
          <p:nvPr/>
        </p:nvSpPr>
        <p:spPr>
          <a:xfrm flipH="1">
            <a:off x="4633977" y="3475129"/>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Rectangle: Rounded Corners 24">
            <a:extLst>
              <a:ext uri="{FF2B5EF4-FFF2-40B4-BE49-F238E27FC236}">
                <a16:creationId xmlns:a16="http://schemas.microsoft.com/office/drawing/2014/main" id="{11A7365B-8CE0-21F5-EE01-A0914804023C}"/>
              </a:ext>
            </a:extLst>
          </p:cNvPr>
          <p:cNvSpPr/>
          <p:nvPr/>
        </p:nvSpPr>
        <p:spPr>
          <a:xfrm>
            <a:off x="11329052"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err="1">
                <a:latin typeface="Dosis Bold" pitchFamily="2" charset="0"/>
              </a:rPr>
              <a:t>VdC</a:t>
            </a:r>
            <a:endParaRPr lang="fr-FR" sz="1200" b="1" noProof="0" dirty="0">
              <a:latin typeface="Dosis Bold" pitchFamily="2" charset="0"/>
            </a:endParaRPr>
          </a:p>
        </p:txBody>
      </p:sp>
    </p:spTree>
    <p:extLst>
      <p:ext uri="{BB962C8B-B14F-4D97-AF65-F5344CB8AC3E}">
        <p14:creationId xmlns:p14="http://schemas.microsoft.com/office/powerpoint/2010/main" val="35717802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CD1B-09AE-8622-9550-B3AE10FDF183}"/>
            </a:ext>
          </a:extLst>
        </p:cNvPr>
        <p:cNvGrpSpPr/>
        <p:nvPr/>
      </p:nvGrpSpPr>
      <p:grpSpPr>
        <a:xfrm>
          <a:off x="0" y="0"/>
          <a:ext cx="0" cy="0"/>
          <a:chOff x="0" y="0"/>
          <a:chExt cx="0" cy="0"/>
        </a:xfrm>
      </p:grpSpPr>
      <p:sp>
        <p:nvSpPr>
          <p:cNvPr id="10" name="D_A_01">
            <a:extLst>
              <a:ext uri="{FF2B5EF4-FFF2-40B4-BE49-F238E27FC236}">
                <a16:creationId xmlns:a16="http://schemas.microsoft.com/office/drawing/2014/main" id="{83A6A723-43D9-C018-7B04-3BDD5AD52A66}"/>
              </a:ext>
            </a:extLst>
          </p:cNvPr>
          <p:cNvSpPr txBox="1"/>
          <p:nvPr/>
        </p:nvSpPr>
        <p:spPr>
          <a:xfrm>
            <a:off x="841248" y="157734"/>
            <a:ext cx="9427239" cy="525244"/>
          </a:xfrm>
          <a:prstGeom prst="rect">
            <a:avLst/>
          </a:prstGeom>
          <a:noFill/>
        </p:spPr>
        <p:txBody>
          <a:bodyPr wrap="square" rtlCol="0" anchor="ctr">
            <a:noAutofit/>
          </a:bodyPr>
          <a:lstStyle/>
          <a:p>
            <a:r>
              <a:rPr lang="fr-FR" sz="1600" b="1" noProof="0" dirty="0">
                <a:solidFill>
                  <a:schemeClr val="bg1">
                    <a:lumMod val="65000"/>
                  </a:schemeClr>
                </a:solidFill>
              </a:rPr>
              <a:t>On écrit le symbole de l’azote N suivi du nombre d’atomes(2) en indice.</a:t>
            </a:r>
          </a:p>
        </p:txBody>
      </p:sp>
      <p:sp>
        <p:nvSpPr>
          <p:cNvPr id="3" name="ZoneTexte 2">
            <a:extLst>
              <a:ext uri="{FF2B5EF4-FFF2-40B4-BE49-F238E27FC236}">
                <a16:creationId xmlns:a16="http://schemas.microsoft.com/office/drawing/2014/main" id="{4F737C0C-FA74-8356-F9E8-61EEFEA4D6AE}"/>
              </a:ext>
            </a:extLst>
          </p:cNvPr>
          <p:cNvSpPr txBox="1"/>
          <p:nvPr/>
        </p:nvSpPr>
        <p:spPr>
          <a:xfrm>
            <a:off x="841248" y="1207008"/>
            <a:ext cx="9939528" cy="830997"/>
          </a:xfrm>
          <a:prstGeom prst="rect">
            <a:avLst/>
          </a:prstGeom>
          <a:solidFill>
            <a:schemeClr val="accent5">
              <a:lumMod val="20000"/>
              <a:lumOff val="80000"/>
            </a:schemeClr>
          </a:solidFill>
        </p:spPr>
        <p:txBody>
          <a:bodyPr wrap="square" rtlCol="0">
            <a:spAutoFit/>
          </a:bodyPr>
          <a:lstStyle/>
          <a:p>
            <a:r>
              <a:rPr lang="fr-FR" sz="2400" dirty="0"/>
              <a:t>L’air est constitué essentiellement de </a:t>
            </a:r>
            <a:r>
              <a:rPr lang="fr-FR" sz="2400" b="1" dirty="0">
                <a:solidFill>
                  <a:srgbClr val="0040C0"/>
                </a:solidFill>
              </a:rPr>
              <a:t>diazote</a:t>
            </a:r>
            <a:r>
              <a:rPr lang="fr-FR" sz="2400" dirty="0"/>
              <a:t>. </a:t>
            </a:r>
          </a:p>
          <a:p>
            <a:pPr marL="342900" indent="-342900">
              <a:buFont typeface="Wingdings" panose="05000000000000000000" pitchFamily="2" charset="2"/>
              <a:buChar char="Ø"/>
            </a:pPr>
            <a:r>
              <a:rPr lang="fr-FR" sz="2400" dirty="0"/>
              <a:t>On veut déterminer la formule chimique de diazote.</a:t>
            </a:r>
          </a:p>
        </p:txBody>
      </p:sp>
      <p:sp>
        <p:nvSpPr>
          <p:cNvPr id="4" name="ZoneTexte 3">
            <a:extLst>
              <a:ext uri="{FF2B5EF4-FFF2-40B4-BE49-F238E27FC236}">
                <a16:creationId xmlns:a16="http://schemas.microsoft.com/office/drawing/2014/main" id="{053C3425-4447-A455-C1D2-2CB60379766B}"/>
              </a:ext>
            </a:extLst>
          </p:cNvPr>
          <p:cNvSpPr txBox="1"/>
          <p:nvPr/>
        </p:nvSpPr>
        <p:spPr>
          <a:xfrm>
            <a:off x="841248" y="2203704"/>
            <a:ext cx="9939528" cy="461665"/>
          </a:xfrm>
          <a:prstGeom prst="rect">
            <a:avLst/>
          </a:prstGeom>
          <a:solidFill>
            <a:schemeClr val="accent5">
              <a:lumMod val="20000"/>
              <a:lumOff val="80000"/>
            </a:schemeClr>
          </a:solidFill>
        </p:spPr>
        <p:txBody>
          <a:bodyPr wrap="square" rtlCol="0">
            <a:spAutoFit/>
          </a:bodyPr>
          <a:lstStyle/>
          <a:p>
            <a:r>
              <a:rPr lang="fr-FR" sz="2400" dirty="0"/>
              <a:t>2. Déduire la formule chimique de la molécule. </a:t>
            </a:r>
          </a:p>
        </p:txBody>
      </p:sp>
      <p:sp>
        <p:nvSpPr>
          <p:cNvPr id="5" name="D_A_02">
            <a:extLst>
              <a:ext uri="{FF2B5EF4-FFF2-40B4-BE49-F238E27FC236}">
                <a16:creationId xmlns:a16="http://schemas.microsoft.com/office/drawing/2014/main" id="{BF829C86-1566-C2BF-272A-261F8EE0A53B}"/>
              </a:ext>
            </a:extLst>
          </p:cNvPr>
          <p:cNvSpPr txBox="1"/>
          <p:nvPr/>
        </p:nvSpPr>
        <p:spPr>
          <a:xfrm>
            <a:off x="336219" y="58654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rappelle que s’il s’agit d’un seul atome , on n’écrit pas 1 en indice;.</a:t>
            </a:r>
          </a:p>
        </p:txBody>
      </p:sp>
      <p:sp>
        <p:nvSpPr>
          <p:cNvPr id="7" name="ZoneTexte 6">
            <a:extLst>
              <a:ext uri="{FF2B5EF4-FFF2-40B4-BE49-F238E27FC236}">
                <a16:creationId xmlns:a16="http://schemas.microsoft.com/office/drawing/2014/main" id="{CD0EB46B-278C-C456-BE48-5FE080CD4356}"/>
              </a:ext>
            </a:extLst>
          </p:cNvPr>
          <p:cNvSpPr txBox="1"/>
          <p:nvPr/>
        </p:nvSpPr>
        <p:spPr>
          <a:xfrm>
            <a:off x="6400803" y="3730967"/>
            <a:ext cx="1801218" cy="461665"/>
          </a:xfrm>
          <a:prstGeom prst="rect">
            <a:avLst/>
          </a:prstGeom>
          <a:noFill/>
        </p:spPr>
        <p:txBody>
          <a:bodyPr wrap="square" rtlCol="0">
            <a:spAutoFit/>
          </a:bodyPr>
          <a:lstStyle/>
          <a:p>
            <a:r>
              <a:rPr lang="fr-FR" sz="2400" i="1" dirty="0"/>
              <a:t>………………….</a:t>
            </a:r>
            <a:endParaRPr lang="fr-FR" sz="2400" i="1" dirty="0">
              <a:solidFill>
                <a:srgbClr val="0040C0"/>
              </a:solidFill>
            </a:endParaRPr>
          </a:p>
        </p:txBody>
      </p:sp>
      <p:sp>
        <p:nvSpPr>
          <p:cNvPr id="8" name="ZoneTexte 7">
            <a:extLst>
              <a:ext uri="{FF2B5EF4-FFF2-40B4-BE49-F238E27FC236}">
                <a16:creationId xmlns:a16="http://schemas.microsoft.com/office/drawing/2014/main" id="{D8C669A5-E5E5-7D1A-BEE2-ADD712CA9A4F}"/>
              </a:ext>
            </a:extLst>
          </p:cNvPr>
          <p:cNvSpPr txBox="1"/>
          <p:nvPr/>
        </p:nvSpPr>
        <p:spPr>
          <a:xfrm>
            <a:off x="2015997" y="3730967"/>
            <a:ext cx="3237737" cy="461665"/>
          </a:xfrm>
          <a:prstGeom prst="rect">
            <a:avLst/>
          </a:prstGeom>
          <a:noFill/>
        </p:spPr>
        <p:txBody>
          <a:bodyPr wrap="square" rtlCol="0">
            <a:spAutoFit/>
          </a:bodyPr>
          <a:lstStyle/>
          <a:p>
            <a:r>
              <a:rPr lang="fr-FR" sz="2400" b="1" dirty="0">
                <a:solidFill>
                  <a:srgbClr val="5FADE4"/>
                </a:solidFill>
              </a:rPr>
              <a:t>2 atomes d’azote </a:t>
            </a:r>
          </a:p>
        </p:txBody>
      </p:sp>
      <p:sp>
        <p:nvSpPr>
          <p:cNvPr id="11" name="Flèche : droite 10">
            <a:extLst>
              <a:ext uri="{FF2B5EF4-FFF2-40B4-BE49-F238E27FC236}">
                <a16:creationId xmlns:a16="http://schemas.microsoft.com/office/drawing/2014/main" id="{C8459F32-0BDE-74F7-4157-F32488EFC86E}"/>
              </a:ext>
            </a:extLst>
          </p:cNvPr>
          <p:cNvSpPr/>
          <p:nvPr/>
        </p:nvSpPr>
        <p:spPr>
          <a:xfrm flipV="1">
            <a:off x="4948936" y="3945743"/>
            <a:ext cx="1208024" cy="218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ccolade ouvrante 11">
            <a:extLst>
              <a:ext uri="{FF2B5EF4-FFF2-40B4-BE49-F238E27FC236}">
                <a16:creationId xmlns:a16="http://schemas.microsoft.com/office/drawing/2014/main" id="{E5AD324F-8BD2-63DF-6FD8-284C2F57F30C}"/>
              </a:ext>
            </a:extLst>
          </p:cNvPr>
          <p:cNvSpPr/>
          <p:nvPr/>
        </p:nvSpPr>
        <p:spPr>
          <a:xfrm flipH="1">
            <a:off x="4633977" y="3475129"/>
            <a:ext cx="284480" cy="115940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 name="ZoneTexte 12">
            <a:extLst>
              <a:ext uri="{FF2B5EF4-FFF2-40B4-BE49-F238E27FC236}">
                <a16:creationId xmlns:a16="http://schemas.microsoft.com/office/drawing/2014/main" id="{F09A558D-E7B8-6CB7-82B0-EF7B1BFE3EA4}"/>
              </a:ext>
            </a:extLst>
          </p:cNvPr>
          <p:cNvSpPr txBox="1"/>
          <p:nvPr/>
        </p:nvSpPr>
        <p:spPr>
          <a:xfrm>
            <a:off x="6608594" y="3546301"/>
            <a:ext cx="866246" cy="646331"/>
          </a:xfrm>
          <a:prstGeom prst="rect">
            <a:avLst/>
          </a:prstGeom>
          <a:noFill/>
        </p:spPr>
        <p:txBody>
          <a:bodyPr wrap="square" rtlCol="0">
            <a:spAutoFit/>
          </a:bodyPr>
          <a:lstStyle/>
          <a:p>
            <a:r>
              <a:rPr lang="fr-FR" sz="3600" b="1" dirty="0">
                <a:solidFill>
                  <a:srgbClr val="FF0000"/>
                </a:solidFill>
              </a:rPr>
              <a:t>N</a:t>
            </a:r>
            <a:r>
              <a:rPr lang="fr-FR" sz="3600" b="1" baseline="-25000" dirty="0">
                <a:solidFill>
                  <a:srgbClr val="FF0000"/>
                </a:solidFill>
              </a:rPr>
              <a:t>2</a:t>
            </a:r>
          </a:p>
        </p:txBody>
      </p:sp>
      <p:pic>
        <p:nvPicPr>
          <p:cNvPr id="6" name="Image 9">
            <a:extLst>
              <a:ext uri="{FF2B5EF4-FFF2-40B4-BE49-F238E27FC236}">
                <a16:creationId xmlns:a16="http://schemas.microsoft.com/office/drawing/2014/main" id="{8C38FB64-F7DB-296F-9735-6B749DBFB617}"/>
              </a:ext>
            </a:extLst>
          </p:cNvPr>
          <p:cNvPicPr>
            <a:picLocks noChangeAspect="1"/>
          </p:cNvPicPr>
          <p:nvPr/>
        </p:nvPicPr>
        <p:blipFill>
          <a:blip r:embed="rId2"/>
          <a:stretch>
            <a:fillRect/>
          </a:stretch>
        </p:blipFill>
        <p:spPr>
          <a:xfrm>
            <a:off x="11309209" y="1043720"/>
            <a:ext cx="583170" cy="583170"/>
          </a:xfrm>
          <a:prstGeom prst="rect">
            <a:avLst/>
          </a:prstGeom>
        </p:spPr>
      </p:pic>
    </p:spTree>
    <p:extLst>
      <p:ext uri="{BB962C8B-B14F-4D97-AF65-F5344CB8AC3E}">
        <p14:creationId xmlns:p14="http://schemas.microsoft.com/office/powerpoint/2010/main" val="305822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D307638-52F9-8271-EA15-684CB0DA0CBD}"/>
              </a:ext>
            </a:extLst>
          </p:cNvPr>
          <p:cNvSpPr txBox="1"/>
          <p:nvPr/>
        </p:nvSpPr>
        <p:spPr>
          <a:xfrm>
            <a:off x="4710684" y="347472"/>
            <a:ext cx="2770632" cy="369332"/>
          </a:xfrm>
          <a:prstGeom prst="rect">
            <a:avLst/>
          </a:prstGeom>
          <a:noFill/>
        </p:spPr>
        <p:txBody>
          <a:bodyPr wrap="square" rtlCol="0">
            <a:spAutoFit/>
          </a:bodyPr>
          <a:lstStyle/>
          <a:p>
            <a:r>
              <a:rPr lang="fr-FR" b="1" dirty="0">
                <a:solidFill>
                  <a:srgbClr val="0040C0"/>
                </a:solidFill>
              </a:rPr>
              <a:t>Orientations didactiques</a:t>
            </a:r>
          </a:p>
        </p:txBody>
      </p:sp>
      <p:sp>
        <p:nvSpPr>
          <p:cNvPr id="3" name="Rectangle : coins arrondis 2">
            <a:extLst>
              <a:ext uri="{FF2B5EF4-FFF2-40B4-BE49-F238E27FC236}">
                <a16:creationId xmlns:a16="http://schemas.microsoft.com/office/drawing/2014/main" id="{B3B26B4E-F7A5-DF0C-DD8B-85EAFC002D7D}"/>
              </a:ext>
            </a:extLst>
          </p:cNvPr>
          <p:cNvSpPr/>
          <p:nvPr/>
        </p:nvSpPr>
        <p:spPr>
          <a:xfrm>
            <a:off x="584200" y="4119880"/>
            <a:ext cx="2011680" cy="202996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777E65EF-9DEE-D84D-3396-BF756FE3FC1C}"/>
              </a:ext>
            </a:extLst>
          </p:cNvPr>
          <p:cNvSpPr txBox="1"/>
          <p:nvPr/>
        </p:nvSpPr>
        <p:spPr>
          <a:xfrm>
            <a:off x="648535" y="4769104"/>
            <a:ext cx="1728905" cy="923330"/>
          </a:xfrm>
          <a:prstGeom prst="rect">
            <a:avLst/>
          </a:prstGeom>
          <a:noFill/>
        </p:spPr>
        <p:txBody>
          <a:bodyPr wrap="square" rtlCol="0">
            <a:spAutoFit/>
          </a:bodyPr>
          <a:lstStyle/>
          <a:p>
            <a:r>
              <a:rPr lang="fr-FR" dirty="0">
                <a:solidFill>
                  <a:schemeClr val="bg1"/>
                </a:solidFill>
              </a:rPr>
              <a:t>Conceptions erronées</a:t>
            </a:r>
          </a:p>
          <a:p>
            <a:r>
              <a:rPr lang="fr-FR" dirty="0">
                <a:solidFill>
                  <a:schemeClr val="bg1"/>
                </a:solidFill>
              </a:rPr>
              <a:t> des élèves</a:t>
            </a:r>
          </a:p>
        </p:txBody>
      </p:sp>
      <p:sp>
        <p:nvSpPr>
          <p:cNvPr id="6" name="Rectangle : coins arrondis 5">
            <a:extLst>
              <a:ext uri="{FF2B5EF4-FFF2-40B4-BE49-F238E27FC236}">
                <a16:creationId xmlns:a16="http://schemas.microsoft.com/office/drawing/2014/main" id="{2E3F2674-E41E-57D0-E3AF-9AAC68277F00}"/>
              </a:ext>
            </a:extLst>
          </p:cNvPr>
          <p:cNvSpPr/>
          <p:nvPr/>
        </p:nvSpPr>
        <p:spPr>
          <a:xfrm>
            <a:off x="2739136" y="4119880"/>
            <a:ext cx="9043416" cy="202996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C6D3B898-6AE6-DDD9-CEE5-3ABA3E8F7AA0}"/>
              </a:ext>
            </a:extLst>
          </p:cNvPr>
          <p:cNvSpPr txBox="1"/>
          <p:nvPr/>
        </p:nvSpPr>
        <p:spPr>
          <a:xfrm>
            <a:off x="2843784" y="4350034"/>
            <a:ext cx="8887968" cy="1569660"/>
          </a:xfrm>
          <a:prstGeom prst="rect">
            <a:avLst/>
          </a:prstGeom>
          <a:noFill/>
        </p:spPr>
        <p:txBody>
          <a:bodyPr wrap="square" rtlCol="0">
            <a:spAutoFit/>
          </a:bodyPr>
          <a:lstStyle/>
          <a:p>
            <a:pPr marL="285750" indent="-285750">
              <a:buFont typeface="Arial" panose="020B0604020202020204" pitchFamily="34" charset="0"/>
              <a:buChar char="•"/>
            </a:pPr>
            <a:r>
              <a:rPr lang="fr-FR" sz="1600" dirty="0"/>
              <a:t>Les élèves généralisent la nomenclature systématique et ne comprennent pas que certains noms sont usuels;</a:t>
            </a:r>
          </a:p>
          <a:p>
            <a:pPr marL="285750" indent="-285750">
              <a:buFont typeface="Arial" panose="020B0604020202020204" pitchFamily="34" charset="0"/>
              <a:buChar char="•"/>
            </a:pPr>
            <a:r>
              <a:rPr lang="fr-FR" sz="1600" dirty="0"/>
              <a:t>Certains élèves inversent les symboles, pensant que l’ordre n’a pas d’importance;</a:t>
            </a:r>
          </a:p>
          <a:p>
            <a:pPr marL="285750" indent="-285750">
              <a:buFont typeface="Arial" panose="020B0604020202020204" pitchFamily="34" charset="0"/>
              <a:buChar char="•"/>
            </a:pPr>
            <a:r>
              <a:rPr lang="fr-FR" sz="1600" dirty="0"/>
              <a:t>Certains élèves rejettent les noms usuels (eau, ammoniac) car ils pensent qu’ils ne sont pas “scientifiques”</a:t>
            </a:r>
          </a:p>
          <a:p>
            <a:pPr marL="285750" indent="-285750">
              <a:buFont typeface="Arial" panose="020B0604020202020204" pitchFamily="34" charset="0"/>
              <a:buChar char="•"/>
            </a:pPr>
            <a:r>
              <a:rPr lang="fr-FR" sz="1600" dirty="0"/>
              <a:t>Les élèves croient que les indices indiquent la position ou la taille, plutôt que le nombre d’atomes. </a:t>
            </a:r>
          </a:p>
        </p:txBody>
      </p:sp>
      <p:sp>
        <p:nvSpPr>
          <p:cNvPr id="20" name="Rectangle : coins arrondis 19">
            <a:extLst>
              <a:ext uri="{FF2B5EF4-FFF2-40B4-BE49-F238E27FC236}">
                <a16:creationId xmlns:a16="http://schemas.microsoft.com/office/drawing/2014/main" id="{F3CBCBCE-C8D9-61FD-9E74-A6DDA744DE15}"/>
              </a:ext>
            </a:extLst>
          </p:cNvPr>
          <p:cNvSpPr/>
          <p:nvPr/>
        </p:nvSpPr>
        <p:spPr>
          <a:xfrm>
            <a:off x="568090" y="992501"/>
            <a:ext cx="2011680" cy="2944499"/>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8F46CBD9-A4B1-5EF2-D836-8D8A06DBBE32}"/>
              </a:ext>
            </a:extLst>
          </p:cNvPr>
          <p:cNvSpPr txBox="1"/>
          <p:nvPr/>
        </p:nvSpPr>
        <p:spPr>
          <a:xfrm>
            <a:off x="785695" y="2205658"/>
            <a:ext cx="1728905" cy="646331"/>
          </a:xfrm>
          <a:prstGeom prst="rect">
            <a:avLst/>
          </a:prstGeom>
          <a:noFill/>
        </p:spPr>
        <p:txBody>
          <a:bodyPr wrap="square" rtlCol="0">
            <a:spAutoFit/>
          </a:bodyPr>
          <a:lstStyle/>
          <a:p>
            <a:r>
              <a:rPr lang="fr-FR" dirty="0">
                <a:solidFill>
                  <a:schemeClr val="bg1"/>
                </a:solidFill>
              </a:rPr>
              <a:t>Aperçu de la séance</a:t>
            </a:r>
          </a:p>
        </p:txBody>
      </p:sp>
      <p:sp>
        <p:nvSpPr>
          <p:cNvPr id="22" name="Rectangle : coins arrondis 21">
            <a:extLst>
              <a:ext uri="{FF2B5EF4-FFF2-40B4-BE49-F238E27FC236}">
                <a16:creationId xmlns:a16="http://schemas.microsoft.com/office/drawing/2014/main" id="{5F74D0CF-00AF-8FCE-7A5C-63B6A2C12A28}"/>
              </a:ext>
            </a:extLst>
          </p:cNvPr>
          <p:cNvSpPr/>
          <p:nvPr/>
        </p:nvSpPr>
        <p:spPr>
          <a:xfrm>
            <a:off x="2761488" y="997519"/>
            <a:ext cx="8970264" cy="293948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FB07492A-4511-43BB-799D-8855D0A28491}"/>
              </a:ext>
            </a:extLst>
          </p:cNvPr>
          <p:cNvSpPr txBox="1"/>
          <p:nvPr/>
        </p:nvSpPr>
        <p:spPr>
          <a:xfrm>
            <a:off x="2962656" y="1227673"/>
            <a:ext cx="8653272" cy="2800767"/>
          </a:xfrm>
          <a:prstGeom prst="rect">
            <a:avLst/>
          </a:prstGeom>
          <a:noFill/>
        </p:spPr>
        <p:txBody>
          <a:bodyPr wrap="square" rtlCol="0">
            <a:spAutoFit/>
          </a:bodyPr>
          <a:lstStyle/>
          <a:p>
            <a:r>
              <a:rPr lang="fr-FR" sz="1600" b="1" dirty="0"/>
              <a:t>La tâche principale de la séance</a:t>
            </a:r>
            <a:r>
              <a:rPr lang="fr-FR" sz="1600" dirty="0"/>
              <a:t> consiste à écrire la formule chimique d’une molécule à partir de son modèle moléculaire ou à partir de son nom chimique.</a:t>
            </a:r>
          </a:p>
          <a:p>
            <a:r>
              <a:rPr lang="fr-FR" sz="1600" dirty="0"/>
              <a:t>En s’appuyant sur les modèles atomiques des atomes présentés lors de la séance précédente et en introduisant les symboles chimiques de ces atomes au début du modelage de la tâche, </a:t>
            </a:r>
            <a:r>
              <a:rPr lang="fr-FR" sz="1600" b="1" dirty="0"/>
              <a:t>l’</a:t>
            </a:r>
            <a:r>
              <a:rPr lang="fr-FR" sz="1600" b="1" dirty="0" err="1"/>
              <a:t>enseignant·e</a:t>
            </a:r>
            <a:r>
              <a:rPr lang="fr-FR" sz="1600" b="1" dirty="0"/>
              <a:t> explicite à chaque étape la démarche suivie pour réaliser la tâche</a:t>
            </a:r>
            <a:r>
              <a:rPr lang="fr-FR" sz="1600" dirty="0"/>
              <a:t>.</a:t>
            </a:r>
          </a:p>
          <a:p>
            <a:r>
              <a:rPr lang="fr-FR" sz="1600" dirty="0"/>
              <a:t>Les molécules ayant un </a:t>
            </a:r>
            <a:r>
              <a:rPr lang="fr-FR" sz="1600" b="1" dirty="0"/>
              <a:t>nom usuel</a:t>
            </a:r>
            <a:r>
              <a:rPr lang="fr-FR" sz="1600" dirty="0"/>
              <a:t>, comme </a:t>
            </a:r>
            <a:r>
              <a:rPr lang="fr-FR" sz="1600" b="1" dirty="0"/>
              <a:t>l’eau (H₂O)</a:t>
            </a:r>
            <a:r>
              <a:rPr lang="fr-FR" sz="1600" dirty="0"/>
              <a:t> ou </a:t>
            </a:r>
            <a:r>
              <a:rPr lang="fr-FR" sz="1600" b="1" dirty="0"/>
              <a:t>l’ammoniac (NH₃)</a:t>
            </a:r>
            <a:r>
              <a:rPr lang="fr-FR" sz="1600" dirty="0"/>
              <a:t>, </a:t>
            </a:r>
            <a:r>
              <a:rPr lang="fr-FR" sz="1600" b="1" dirty="0"/>
              <a:t>ne seront pas traitées ici</a:t>
            </a:r>
            <a:r>
              <a:rPr lang="fr-FR" sz="1600" dirty="0"/>
              <a:t> pour en déduire la formule chimique à partir de leur nom.</a:t>
            </a:r>
          </a:p>
          <a:p>
            <a:r>
              <a:rPr lang="fr-FR" sz="1600" dirty="0"/>
              <a:t>On se limitera à la </a:t>
            </a:r>
            <a:r>
              <a:rPr lang="fr-FR" sz="1600" b="1" dirty="0"/>
              <a:t>démarche de nomination</a:t>
            </a:r>
            <a:r>
              <a:rPr lang="fr-FR" sz="1600" dirty="0"/>
              <a:t> des molécules simples telles que </a:t>
            </a:r>
            <a:r>
              <a:rPr lang="fr-FR" sz="1600" b="1" dirty="0"/>
              <a:t>O₂, N₂, CO, CO₂, </a:t>
            </a:r>
            <a:r>
              <a:rPr lang="fr-FR" sz="1600" b="1" dirty="0" err="1"/>
              <a:t>HCl</a:t>
            </a:r>
            <a:r>
              <a:rPr lang="fr-FR" sz="1600" b="1" dirty="0"/>
              <a:t>, Cl₂ et I₂</a:t>
            </a:r>
            <a:r>
              <a:rPr lang="fr-FR" sz="1600" dirty="0"/>
              <a:t>.</a:t>
            </a:r>
          </a:p>
          <a:p>
            <a:r>
              <a:rPr lang="fr-FR" sz="1600" b="1" dirty="0"/>
              <a:t>L’</a:t>
            </a:r>
            <a:r>
              <a:rPr lang="fr-FR" sz="1600" b="1" dirty="0" err="1"/>
              <a:t>enseignant·e</a:t>
            </a:r>
            <a:r>
              <a:rPr lang="fr-FR" sz="1600" b="1" dirty="0"/>
              <a:t> peut utiliser les modèles moléculaires</a:t>
            </a:r>
            <a:r>
              <a:rPr lang="fr-FR" sz="1600" dirty="0"/>
              <a:t> pour amener les élèves à </a:t>
            </a:r>
            <a:r>
              <a:rPr lang="fr-FR" sz="1600" b="1" dirty="0"/>
              <a:t>déduire le nom correspondant</a:t>
            </a:r>
            <a:r>
              <a:rPr lang="fr-FR" sz="1600" dirty="0"/>
              <a:t>, en conformité avec le </a:t>
            </a:r>
            <a:r>
              <a:rPr lang="fr-FR" sz="1600" b="1" dirty="0"/>
              <a:t>livret de l’élève</a:t>
            </a:r>
            <a:r>
              <a:rPr lang="fr-FR" sz="1600" dirty="0"/>
              <a:t>.</a:t>
            </a:r>
          </a:p>
        </p:txBody>
      </p:sp>
      <p:pic>
        <p:nvPicPr>
          <p:cNvPr id="2" name="Picture 2" descr="Image générée">
            <a:extLst>
              <a:ext uri="{FF2B5EF4-FFF2-40B4-BE49-F238E27FC236}">
                <a16:creationId xmlns:a16="http://schemas.microsoft.com/office/drawing/2014/main" id="{AD3B74AD-F4DA-26B4-A286-27FA3088DA9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90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Pratique en binôme</a:t>
              </a: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pic>
        <p:nvPicPr>
          <p:cNvPr id="5" name="Picture 9">
            <a:extLst>
              <a:ext uri="{FF2B5EF4-FFF2-40B4-BE49-F238E27FC236}">
                <a16:creationId xmlns:a16="http://schemas.microsoft.com/office/drawing/2014/main" id="{905D3019-78F1-3FD7-7E47-7F8D041A9F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21" y="1471892"/>
            <a:ext cx="1319419" cy="1231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917964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918E-557C-B06D-444D-B686B8F46E94}"/>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695D9E41-9FD0-627C-9E11-3B5110F08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E1D78294-F818-401F-E4DB-0562EE7A9441}"/>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7" name="D_A_02">
            <a:extLst>
              <a:ext uri="{FF2B5EF4-FFF2-40B4-BE49-F238E27FC236}">
                <a16:creationId xmlns:a16="http://schemas.microsoft.com/office/drawing/2014/main" id="{4BCA2537-C411-7D51-B7DF-83EBB5A22730}"/>
              </a:ext>
            </a:extLst>
          </p:cNvPr>
          <p:cNvSpPr txBox="1"/>
          <p:nvPr/>
        </p:nvSpPr>
        <p:spPr>
          <a:xfrm>
            <a:off x="180771" y="563024"/>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accorde suffisamment de temps au travail individuel avant la discussion en binôme. Circuler entre les rangs et superviser le travail des élèves.</a:t>
            </a:r>
          </a:p>
        </p:txBody>
      </p:sp>
      <p:pic>
        <p:nvPicPr>
          <p:cNvPr id="10" name="Google Shape;228;p39">
            <a:extLst>
              <a:ext uri="{FF2B5EF4-FFF2-40B4-BE49-F238E27FC236}">
                <a16:creationId xmlns:a16="http://schemas.microsoft.com/office/drawing/2014/main" id="{E8CEA787-8ED9-1958-86E8-0DC758691B43}"/>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sp>
        <p:nvSpPr>
          <p:cNvPr id="3" name="ZoneTexte 2">
            <a:extLst>
              <a:ext uri="{FF2B5EF4-FFF2-40B4-BE49-F238E27FC236}">
                <a16:creationId xmlns:a16="http://schemas.microsoft.com/office/drawing/2014/main" id="{F6A8C2D9-AEEB-3DF6-EDD7-F990BF227617}"/>
              </a:ext>
            </a:extLst>
          </p:cNvPr>
          <p:cNvSpPr txBox="1"/>
          <p:nvPr/>
        </p:nvSpPr>
        <p:spPr>
          <a:xfrm>
            <a:off x="820420" y="208076"/>
            <a:ext cx="11009954" cy="369332"/>
          </a:xfrm>
          <a:prstGeom prst="rect">
            <a:avLst/>
          </a:prstGeom>
          <a:noFill/>
        </p:spPr>
        <p:txBody>
          <a:bodyPr wrap="square">
            <a:spAutoFit/>
          </a:bodyPr>
          <a:lstStyle/>
          <a:p>
            <a:r>
              <a:rPr lang="fr-FR" b="1" noProof="0" dirty="0">
                <a:solidFill>
                  <a:schemeClr val="bg1">
                    <a:lumMod val="65000"/>
                  </a:schemeClr>
                </a:solidFill>
              </a:rPr>
              <a:t>Prenez vos livrets page 16, exercice3,  et travaillez individuellement, puis discutez de vos réponses en binômes.</a:t>
            </a:r>
          </a:p>
        </p:txBody>
      </p:sp>
      <p:pic>
        <p:nvPicPr>
          <p:cNvPr id="30" name="Image 29">
            <a:extLst>
              <a:ext uri="{FF2B5EF4-FFF2-40B4-BE49-F238E27FC236}">
                <a16:creationId xmlns:a16="http://schemas.microsoft.com/office/drawing/2014/main" id="{E3064B3D-53CD-4B8B-3A5E-A26D18B7E545}"/>
              </a:ext>
            </a:extLst>
          </p:cNvPr>
          <p:cNvPicPr>
            <a:picLocks noChangeAspect="1"/>
          </p:cNvPicPr>
          <p:nvPr/>
        </p:nvPicPr>
        <p:blipFill>
          <a:blip r:embed="rId4"/>
          <a:stretch>
            <a:fillRect/>
          </a:stretch>
        </p:blipFill>
        <p:spPr>
          <a:xfrm>
            <a:off x="676814" y="1573701"/>
            <a:ext cx="11060527" cy="3985851"/>
          </a:xfrm>
          <a:prstGeom prst="rect">
            <a:avLst/>
          </a:prstGeom>
        </p:spPr>
      </p:pic>
    </p:spTree>
    <p:extLst>
      <p:ext uri="{BB962C8B-B14F-4D97-AF65-F5344CB8AC3E}">
        <p14:creationId xmlns:p14="http://schemas.microsoft.com/office/powerpoint/2010/main" val="23090634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ADFE-D2FE-916A-8697-FD560D50A762}"/>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D4BE2048-C21A-2868-1760-57C4B063C1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FCB6C0D2-E7C2-B845-3A5D-8B7E8F40CE76}"/>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7" name="D_A_02">
            <a:extLst>
              <a:ext uri="{FF2B5EF4-FFF2-40B4-BE49-F238E27FC236}">
                <a16:creationId xmlns:a16="http://schemas.microsoft.com/office/drawing/2014/main" id="{A676A040-DC2A-D833-FF80-BC98744203C6}"/>
              </a:ext>
            </a:extLst>
          </p:cNvPr>
          <p:cNvSpPr txBox="1"/>
          <p:nvPr/>
        </p:nvSpPr>
        <p:spPr>
          <a:xfrm>
            <a:off x="180771" y="51646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des représentants de quelques binômes pour répondre aux questions de l’exercice. </a:t>
            </a:r>
          </a:p>
        </p:txBody>
      </p:sp>
      <p:pic>
        <p:nvPicPr>
          <p:cNvPr id="10" name="Google Shape;228;p39">
            <a:extLst>
              <a:ext uri="{FF2B5EF4-FFF2-40B4-BE49-F238E27FC236}">
                <a16:creationId xmlns:a16="http://schemas.microsoft.com/office/drawing/2014/main" id="{A9B4DE90-E6EB-0871-6B3D-BFC06D81ED06}"/>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sp>
        <p:nvSpPr>
          <p:cNvPr id="3" name="ZoneTexte 2">
            <a:extLst>
              <a:ext uri="{FF2B5EF4-FFF2-40B4-BE49-F238E27FC236}">
                <a16:creationId xmlns:a16="http://schemas.microsoft.com/office/drawing/2014/main" id="{1002888A-F039-8458-D520-33FB6FD6D1F0}"/>
              </a:ext>
            </a:extLst>
          </p:cNvPr>
          <p:cNvSpPr txBox="1"/>
          <p:nvPr/>
        </p:nvSpPr>
        <p:spPr>
          <a:xfrm>
            <a:off x="820420" y="211407"/>
            <a:ext cx="10769347" cy="369332"/>
          </a:xfrm>
          <a:prstGeom prst="rect">
            <a:avLst/>
          </a:prstGeom>
          <a:noFill/>
        </p:spPr>
        <p:txBody>
          <a:bodyPr wrap="square">
            <a:spAutoFit/>
          </a:bodyPr>
          <a:lstStyle/>
          <a:p>
            <a:r>
              <a:rPr lang="fr-FR" b="1" noProof="0" dirty="0">
                <a:solidFill>
                  <a:schemeClr val="bg1">
                    <a:lumMod val="65000"/>
                  </a:schemeClr>
                </a:solidFill>
              </a:rPr>
              <a:t>Passons maintenant à la correction. </a:t>
            </a:r>
          </a:p>
        </p:txBody>
      </p:sp>
      <p:pic>
        <p:nvPicPr>
          <p:cNvPr id="2" name="Image 1">
            <a:extLst>
              <a:ext uri="{FF2B5EF4-FFF2-40B4-BE49-F238E27FC236}">
                <a16:creationId xmlns:a16="http://schemas.microsoft.com/office/drawing/2014/main" id="{42A9C7E1-72F6-56E0-889E-4C9BB84FCF18}"/>
              </a:ext>
            </a:extLst>
          </p:cNvPr>
          <p:cNvPicPr>
            <a:picLocks noChangeAspect="1"/>
          </p:cNvPicPr>
          <p:nvPr/>
        </p:nvPicPr>
        <p:blipFill>
          <a:blip r:embed="rId4"/>
          <a:stretch>
            <a:fillRect/>
          </a:stretch>
        </p:blipFill>
        <p:spPr>
          <a:xfrm>
            <a:off x="676814" y="1573701"/>
            <a:ext cx="11060527" cy="3985851"/>
          </a:xfrm>
          <a:prstGeom prst="rect">
            <a:avLst/>
          </a:prstGeom>
        </p:spPr>
      </p:pic>
      <p:sp>
        <p:nvSpPr>
          <p:cNvPr id="4" name="ZoneTexte 3">
            <a:extLst>
              <a:ext uri="{FF2B5EF4-FFF2-40B4-BE49-F238E27FC236}">
                <a16:creationId xmlns:a16="http://schemas.microsoft.com/office/drawing/2014/main" id="{5AD2D0D1-AC6C-5A13-F531-004277EFF244}"/>
              </a:ext>
            </a:extLst>
          </p:cNvPr>
          <p:cNvSpPr txBox="1"/>
          <p:nvPr/>
        </p:nvSpPr>
        <p:spPr>
          <a:xfrm>
            <a:off x="2450592" y="3104961"/>
            <a:ext cx="1243584" cy="461665"/>
          </a:xfrm>
          <a:prstGeom prst="rect">
            <a:avLst/>
          </a:prstGeom>
          <a:noFill/>
        </p:spPr>
        <p:txBody>
          <a:bodyPr wrap="square" rtlCol="0">
            <a:spAutoFit/>
          </a:bodyPr>
          <a:lstStyle/>
          <a:p>
            <a:r>
              <a:rPr lang="fr-FR" sz="2400" b="1" dirty="0">
                <a:solidFill>
                  <a:srgbClr val="FF0000"/>
                </a:solidFill>
              </a:rPr>
              <a:t>C</a:t>
            </a:r>
          </a:p>
        </p:txBody>
      </p:sp>
      <p:sp>
        <p:nvSpPr>
          <p:cNvPr id="5" name="ZoneTexte 4">
            <a:extLst>
              <a:ext uri="{FF2B5EF4-FFF2-40B4-BE49-F238E27FC236}">
                <a16:creationId xmlns:a16="http://schemas.microsoft.com/office/drawing/2014/main" id="{1E9DF6BB-6CB4-08F3-9B11-1423FFC6BDEE}"/>
              </a:ext>
            </a:extLst>
          </p:cNvPr>
          <p:cNvSpPr txBox="1"/>
          <p:nvPr/>
        </p:nvSpPr>
        <p:spPr>
          <a:xfrm>
            <a:off x="5666232" y="3104961"/>
            <a:ext cx="1243584" cy="461665"/>
          </a:xfrm>
          <a:prstGeom prst="rect">
            <a:avLst/>
          </a:prstGeom>
          <a:noFill/>
        </p:spPr>
        <p:txBody>
          <a:bodyPr wrap="square" rtlCol="0">
            <a:spAutoFit/>
          </a:bodyPr>
          <a:lstStyle/>
          <a:p>
            <a:r>
              <a:rPr lang="fr-FR" sz="2400" b="1" dirty="0">
                <a:solidFill>
                  <a:srgbClr val="FF0000"/>
                </a:solidFill>
              </a:rPr>
              <a:t>H</a:t>
            </a:r>
          </a:p>
        </p:txBody>
      </p:sp>
      <p:sp>
        <p:nvSpPr>
          <p:cNvPr id="8" name="ZoneTexte 7">
            <a:extLst>
              <a:ext uri="{FF2B5EF4-FFF2-40B4-BE49-F238E27FC236}">
                <a16:creationId xmlns:a16="http://schemas.microsoft.com/office/drawing/2014/main" id="{5ABFC1E7-3F00-4E15-4981-ADAC757BB9AE}"/>
              </a:ext>
            </a:extLst>
          </p:cNvPr>
          <p:cNvSpPr txBox="1"/>
          <p:nvPr/>
        </p:nvSpPr>
        <p:spPr>
          <a:xfrm>
            <a:off x="820420" y="4171761"/>
            <a:ext cx="1630172" cy="461665"/>
          </a:xfrm>
          <a:prstGeom prst="rect">
            <a:avLst/>
          </a:prstGeom>
          <a:noFill/>
        </p:spPr>
        <p:txBody>
          <a:bodyPr wrap="square" rtlCol="0">
            <a:spAutoFit/>
          </a:bodyPr>
          <a:lstStyle/>
          <a:p>
            <a:r>
              <a:rPr lang="fr-FR" sz="2400" b="1" dirty="0">
                <a:solidFill>
                  <a:srgbClr val="FF0000"/>
                </a:solidFill>
              </a:rPr>
              <a:t>Carbone</a:t>
            </a:r>
          </a:p>
        </p:txBody>
      </p:sp>
      <p:sp>
        <p:nvSpPr>
          <p:cNvPr id="9" name="ZoneTexte 8">
            <a:extLst>
              <a:ext uri="{FF2B5EF4-FFF2-40B4-BE49-F238E27FC236}">
                <a16:creationId xmlns:a16="http://schemas.microsoft.com/office/drawing/2014/main" id="{6B0DD0D8-EC7A-1799-BE91-9B2FD6A19C03}"/>
              </a:ext>
            </a:extLst>
          </p:cNvPr>
          <p:cNvSpPr txBox="1"/>
          <p:nvPr/>
        </p:nvSpPr>
        <p:spPr>
          <a:xfrm>
            <a:off x="2450592" y="4171761"/>
            <a:ext cx="1243584" cy="461665"/>
          </a:xfrm>
          <a:prstGeom prst="rect">
            <a:avLst/>
          </a:prstGeom>
          <a:noFill/>
        </p:spPr>
        <p:txBody>
          <a:bodyPr wrap="square" rtlCol="0">
            <a:spAutoFit/>
          </a:bodyPr>
          <a:lstStyle/>
          <a:p>
            <a:r>
              <a:rPr lang="fr-FR" sz="2400" b="1" dirty="0">
                <a:solidFill>
                  <a:srgbClr val="FF0000"/>
                </a:solidFill>
              </a:rPr>
              <a:t>1</a:t>
            </a:r>
          </a:p>
        </p:txBody>
      </p:sp>
      <p:sp>
        <p:nvSpPr>
          <p:cNvPr id="11" name="ZoneTexte 10">
            <a:extLst>
              <a:ext uri="{FF2B5EF4-FFF2-40B4-BE49-F238E27FC236}">
                <a16:creationId xmlns:a16="http://schemas.microsoft.com/office/drawing/2014/main" id="{C4A894F4-911E-93C1-61B0-112C7BE04BDD}"/>
              </a:ext>
            </a:extLst>
          </p:cNvPr>
          <p:cNvSpPr txBox="1"/>
          <p:nvPr/>
        </p:nvSpPr>
        <p:spPr>
          <a:xfrm>
            <a:off x="3565652" y="4147513"/>
            <a:ext cx="1758696" cy="461665"/>
          </a:xfrm>
          <a:prstGeom prst="rect">
            <a:avLst/>
          </a:prstGeom>
          <a:noFill/>
        </p:spPr>
        <p:txBody>
          <a:bodyPr wrap="square" rtlCol="0">
            <a:spAutoFit/>
          </a:bodyPr>
          <a:lstStyle/>
          <a:p>
            <a:r>
              <a:rPr lang="fr-FR" sz="2400" b="1" dirty="0">
                <a:solidFill>
                  <a:srgbClr val="FF0000"/>
                </a:solidFill>
              </a:rPr>
              <a:t>Hydrogène</a:t>
            </a:r>
          </a:p>
        </p:txBody>
      </p:sp>
      <p:sp>
        <p:nvSpPr>
          <p:cNvPr id="12" name="ZoneTexte 11">
            <a:extLst>
              <a:ext uri="{FF2B5EF4-FFF2-40B4-BE49-F238E27FC236}">
                <a16:creationId xmlns:a16="http://schemas.microsoft.com/office/drawing/2014/main" id="{6606D246-5F0E-3144-51B3-36F9062F275B}"/>
              </a:ext>
            </a:extLst>
          </p:cNvPr>
          <p:cNvSpPr txBox="1"/>
          <p:nvPr/>
        </p:nvSpPr>
        <p:spPr>
          <a:xfrm>
            <a:off x="5146979" y="4171761"/>
            <a:ext cx="1243584" cy="461665"/>
          </a:xfrm>
          <a:prstGeom prst="rect">
            <a:avLst/>
          </a:prstGeom>
          <a:noFill/>
        </p:spPr>
        <p:txBody>
          <a:bodyPr wrap="square" rtlCol="0">
            <a:spAutoFit/>
          </a:bodyPr>
          <a:lstStyle/>
          <a:p>
            <a:r>
              <a:rPr lang="fr-FR" sz="2400" b="1" dirty="0">
                <a:solidFill>
                  <a:srgbClr val="FF0000"/>
                </a:solidFill>
              </a:rPr>
              <a:t>4</a:t>
            </a:r>
          </a:p>
        </p:txBody>
      </p:sp>
      <p:sp>
        <p:nvSpPr>
          <p:cNvPr id="13" name="ZoneTexte 12">
            <a:extLst>
              <a:ext uri="{FF2B5EF4-FFF2-40B4-BE49-F238E27FC236}">
                <a16:creationId xmlns:a16="http://schemas.microsoft.com/office/drawing/2014/main" id="{A35B8BA6-4DA7-586C-7256-6E28DAB70515}"/>
              </a:ext>
            </a:extLst>
          </p:cNvPr>
          <p:cNvSpPr txBox="1"/>
          <p:nvPr/>
        </p:nvSpPr>
        <p:spPr>
          <a:xfrm>
            <a:off x="5768771" y="5053466"/>
            <a:ext cx="1243584" cy="461665"/>
          </a:xfrm>
          <a:prstGeom prst="rect">
            <a:avLst/>
          </a:prstGeom>
          <a:noFill/>
        </p:spPr>
        <p:txBody>
          <a:bodyPr wrap="square" rtlCol="0">
            <a:spAutoFit/>
          </a:bodyPr>
          <a:lstStyle/>
          <a:p>
            <a:r>
              <a:rPr lang="fr-FR" sz="2400" b="1" dirty="0">
                <a:solidFill>
                  <a:srgbClr val="FF0000"/>
                </a:solidFill>
              </a:rPr>
              <a:t>CH</a:t>
            </a:r>
            <a:r>
              <a:rPr lang="fr-FR" sz="2400" b="1" baseline="-25000" dirty="0">
                <a:solidFill>
                  <a:srgbClr val="FF0000"/>
                </a:solidFill>
              </a:rPr>
              <a:t>4</a:t>
            </a:r>
          </a:p>
        </p:txBody>
      </p:sp>
    </p:spTree>
    <p:extLst>
      <p:ext uri="{BB962C8B-B14F-4D97-AF65-F5344CB8AC3E}">
        <p14:creationId xmlns:p14="http://schemas.microsoft.com/office/powerpoint/2010/main" val="181482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D44D6-AEE3-5B06-DC87-1A7C806DCF9A}"/>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2C5E6944-7DD4-EFC2-5BDB-EC610F2F52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F48AC6CF-4630-C7E5-2B30-A402206326DD}"/>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7" name="D_A_02">
            <a:extLst>
              <a:ext uri="{FF2B5EF4-FFF2-40B4-BE49-F238E27FC236}">
                <a16:creationId xmlns:a16="http://schemas.microsoft.com/office/drawing/2014/main" id="{622D201A-2C61-9BF2-E36F-A0BF79809DDE}"/>
              </a:ext>
            </a:extLst>
          </p:cNvPr>
          <p:cNvSpPr txBox="1"/>
          <p:nvPr/>
        </p:nvSpPr>
        <p:spPr>
          <a:xfrm>
            <a:off x="180771" y="51646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accorde suffisamment de temps au travail individuel avant la discussion en binôme. Circuler entre les rangs et superviser le travail des élèves.</a:t>
            </a:r>
          </a:p>
        </p:txBody>
      </p:sp>
      <p:pic>
        <p:nvPicPr>
          <p:cNvPr id="10" name="Google Shape;228;p39">
            <a:extLst>
              <a:ext uri="{FF2B5EF4-FFF2-40B4-BE49-F238E27FC236}">
                <a16:creationId xmlns:a16="http://schemas.microsoft.com/office/drawing/2014/main" id="{3EBC6909-0054-005A-E538-7BF08B803AD3}"/>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sp>
        <p:nvSpPr>
          <p:cNvPr id="3" name="ZoneTexte 2">
            <a:extLst>
              <a:ext uri="{FF2B5EF4-FFF2-40B4-BE49-F238E27FC236}">
                <a16:creationId xmlns:a16="http://schemas.microsoft.com/office/drawing/2014/main" id="{26CB1349-BBB8-3C6C-5FD2-1523518A4E6B}"/>
              </a:ext>
            </a:extLst>
          </p:cNvPr>
          <p:cNvSpPr txBox="1"/>
          <p:nvPr/>
        </p:nvSpPr>
        <p:spPr>
          <a:xfrm>
            <a:off x="820420" y="211407"/>
            <a:ext cx="10769347" cy="369332"/>
          </a:xfrm>
          <a:prstGeom prst="rect">
            <a:avLst/>
          </a:prstGeom>
          <a:noFill/>
        </p:spPr>
        <p:txBody>
          <a:bodyPr wrap="square">
            <a:spAutoFit/>
          </a:bodyPr>
          <a:lstStyle/>
          <a:p>
            <a:r>
              <a:rPr lang="fr-FR" b="1" dirty="0">
                <a:solidFill>
                  <a:schemeClr val="bg1">
                    <a:lumMod val="65000"/>
                  </a:schemeClr>
                </a:solidFill>
              </a:rPr>
              <a:t>Maintenant, travaillez ,individuellement, l’exercice 4 puis discutez de vos réponses en binômes.</a:t>
            </a:r>
            <a:endParaRPr lang="fr-FR" b="1" noProof="0" dirty="0">
              <a:solidFill>
                <a:schemeClr val="bg1">
                  <a:lumMod val="65000"/>
                </a:schemeClr>
              </a:solidFill>
            </a:endParaRPr>
          </a:p>
        </p:txBody>
      </p:sp>
      <p:sp>
        <p:nvSpPr>
          <p:cNvPr id="2" name="ZoneTexte 1">
            <a:extLst>
              <a:ext uri="{FF2B5EF4-FFF2-40B4-BE49-F238E27FC236}">
                <a16:creationId xmlns:a16="http://schemas.microsoft.com/office/drawing/2014/main" id="{EB3523F5-B16C-D194-E212-1C0587AAA17C}"/>
              </a:ext>
            </a:extLst>
          </p:cNvPr>
          <p:cNvSpPr txBox="1"/>
          <p:nvPr/>
        </p:nvSpPr>
        <p:spPr>
          <a:xfrm>
            <a:off x="688088" y="1114409"/>
            <a:ext cx="11175999" cy="1477328"/>
          </a:xfrm>
          <a:prstGeom prst="rect">
            <a:avLst/>
          </a:prstGeom>
          <a:solidFill>
            <a:schemeClr val="accent3">
              <a:lumMod val="20000"/>
              <a:lumOff val="80000"/>
            </a:schemeClr>
          </a:solidFill>
        </p:spPr>
        <p:txBody>
          <a:bodyPr wrap="square" rtlCol="0">
            <a:spAutoFit/>
          </a:bodyPr>
          <a:lstStyle/>
          <a:p>
            <a:pPr>
              <a:lnSpc>
                <a:spcPct val="150000"/>
              </a:lnSpc>
            </a:pPr>
            <a:r>
              <a:rPr lang="en-US" sz="2400" dirty="0">
                <a:solidFill>
                  <a:srgbClr val="231F20"/>
                </a:solidFill>
              </a:rPr>
              <a:t>Le </a:t>
            </a:r>
            <a:r>
              <a:rPr lang="en-US" sz="2400" b="1" dirty="0" err="1">
                <a:solidFill>
                  <a:srgbClr val="0040C0"/>
                </a:solidFill>
              </a:rPr>
              <a:t>dioxygène</a:t>
            </a:r>
            <a:r>
              <a:rPr lang="en-US" sz="2400" dirty="0">
                <a:solidFill>
                  <a:srgbClr val="231F20"/>
                </a:solidFill>
              </a:rPr>
              <a:t> </a:t>
            </a:r>
            <a:r>
              <a:rPr lang="en-US" sz="2400" dirty="0" err="1">
                <a:solidFill>
                  <a:srgbClr val="231F20"/>
                </a:solidFill>
              </a:rPr>
              <a:t>est</a:t>
            </a:r>
            <a:r>
              <a:rPr lang="en-US" sz="2400" dirty="0">
                <a:solidFill>
                  <a:srgbClr val="231F20"/>
                </a:solidFill>
              </a:rPr>
              <a:t> un </a:t>
            </a:r>
            <a:r>
              <a:rPr lang="en-US" sz="2400" dirty="0" err="1">
                <a:solidFill>
                  <a:srgbClr val="231F20"/>
                </a:solidFill>
              </a:rPr>
              <a:t>gaz</a:t>
            </a:r>
            <a:r>
              <a:rPr lang="en-US" sz="2400" dirty="0">
                <a:solidFill>
                  <a:srgbClr val="231F20"/>
                </a:solidFill>
              </a:rPr>
              <a:t> </a:t>
            </a:r>
            <a:r>
              <a:rPr lang="en-US" sz="2400" dirty="0" err="1">
                <a:solidFill>
                  <a:srgbClr val="231F20"/>
                </a:solidFill>
              </a:rPr>
              <a:t>présent</a:t>
            </a:r>
            <a:r>
              <a:rPr lang="en-US" sz="2400" dirty="0">
                <a:solidFill>
                  <a:srgbClr val="231F20"/>
                </a:solidFill>
              </a:rPr>
              <a:t> dans </a:t>
            </a:r>
            <a:r>
              <a:rPr lang="en-US" sz="2400" dirty="0" err="1">
                <a:solidFill>
                  <a:srgbClr val="231F20"/>
                </a:solidFill>
              </a:rPr>
              <a:t>l’air</a:t>
            </a:r>
            <a:r>
              <a:rPr lang="en-US" sz="2400" dirty="0">
                <a:solidFill>
                  <a:srgbClr val="231F20"/>
                </a:solidFill>
              </a:rPr>
              <a:t>, </a:t>
            </a:r>
            <a:r>
              <a:rPr lang="en-US" sz="2400" dirty="0" err="1">
                <a:solidFill>
                  <a:srgbClr val="231F20"/>
                </a:solidFill>
              </a:rPr>
              <a:t>nécessaire</a:t>
            </a:r>
            <a:r>
              <a:rPr lang="en-US" sz="2400" dirty="0">
                <a:solidFill>
                  <a:srgbClr val="231F20"/>
                </a:solidFill>
              </a:rPr>
              <a:t> pour </a:t>
            </a:r>
            <a:r>
              <a:rPr lang="en-US" sz="2400" dirty="0" err="1">
                <a:solidFill>
                  <a:srgbClr val="231F20"/>
                </a:solidFill>
              </a:rPr>
              <a:t>notre</a:t>
            </a:r>
            <a:r>
              <a:rPr lang="en-US" sz="2400" dirty="0">
                <a:solidFill>
                  <a:srgbClr val="231F20"/>
                </a:solidFill>
              </a:rPr>
              <a:t> respiration.</a:t>
            </a:r>
          </a:p>
          <a:p>
            <a:pPr>
              <a:lnSpc>
                <a:spcPct val="150000"/>
              </a:lnSpc>
            </a:pPr>
            <a:r>
              <a:rPr lang="en-US" sz="2400" dirty="0">
                <a:solidFill>
                  <a:srgbClr val="231F20"/>
                </a:solidFill>
              </a:rPr>
              <a:t>On </a:t>
            </a:r>
            <a:r>
              <a:rPr lang="en-US" sz="2400" dirty="0" err="1">
                <a:solidFill>
                  <a:srgbClr val="231F20"/>
                </a:solidFill>
              </a:rPr>
              <a:t>veut</a:t>
            </a:r>
            <a:r>
              <a:rPr lang="en-US" sz="2400" dirty="0">
                <a:solidFill>
                  <a:srgbClr val="231F20"/>
                </a:solidFill>
              </a:rPr>
              <a:t> </a:t>
            </a:r>
            <a:r>
              <a:rPr lang="en-US" sz="2400" dirty="0" err="1">
                <a:solidFill>
                  <a:srgbClr val="231F20"/>
                </a:solidFill>
              </a:rPr>
              <a:t>écrire</a:t>
            </a:r>
            <a:r>
              <a:rPr lang="en-US" sz="2400" dirty="0">
                <a:solidFill>
                  <a:srgbClr val="231F20"/>
                </a:solidFill>
              </a:rPr>
              <a:t> </a:t>
            </a:r>
            <a:r>
              <a:rPr lang="en-US" sz="2400" dirty="0" err="1">
                <a:solidFill>
                  <a:srgbClr val="231F20"/>
                </a:solidFill>
              </a:rPr>
              <a:t>sa</a:t>
            </a:r>
            <a:r>
              <a:rPr lang="en-US" sz="2400" dirty="0">
                <a:solidFill>
                  <a:srgbClr val="231F20"/>
                </a:solidFill>
              </a:rPr>
              <a:t> </a:t>
            </a:r>
            <a:r>
              <a:rPr lang="en-US" sz="2400" dirty="0" err="1">
                <a:solidFill>
                  <a:srgbClr val="231F20"/>
                </a:solidFill>
              </a:rPr>
              <a:t>formule</a:t>
            </a:r>
            <a:r>
              <a:rPr lang="en-US" sz="2400" dirty="0">
                <a:solidFill>
                  <a:srgbClr val="231F20"/>
                </a:solidFill>
              </a:rPr>
              <a:t> </a:t>
            </a:r>
            <a:r>
              <a:rPr lang="en-US" sz="2400" dirty="0" err="1">
                <a:solidFill>
                  <a:srgbClr val="231F20"/>
                </a:solidFill>
              </a:rPr>
              <a:t>chimique</a:t>
            </a:r>
            <a:r>
              <a:rPr lang="en-US" sz="2400" dirty="0">
                <a:solidFill>
                  <a:srgbClr val="231F20"/>
                </a:solidFill>
              </a:rPr>
              <a:t>.</a:t>
            </a:r>
          </a:p>
          <a:p>
            <a:endParaRPr lang="fr-FR" dirty="0"/>
          </a:p>
        </p:txBody>
      </p:sp>
      <p:pic>
        <p:nvPicPr>
          <p:cNvPr id="5" name="Image 4">
            <a:extLst>
              <a:ext uri="{FF2B5EF4-FFF2-40B4-BE49-F238E27FC236}">
                <a16:creationId xmlns:a16="http://schemas.microsoft.com/office/drawing/2014/main" id="{3BDDD565-2A3C-064D-05D1-097AA44E9C73}"/>
              </a:ext>
            </a:extLst>
          </p:cNvPr>
          <p:cNvPicPr>
            <a:picLocks noChangeAspect="1"/>
          </p:cNvPicPr>
          <p:nvPr/>
        </p:nvPicPr>
        <p:blipFill>
          <a:blip r:embed="rId4"/>
          <a:stretch>
            <a:fillRect/>
          </a:stretch>
        </p:blipFill>
        <p:spPr>
          <a:xfrm>
            <a:off x="688088" y="2883180"/>
            <a:ext cx="11176000" cy="2766167"/>
          </a:xfrm>
          <a:prstGeom prst="rect">
            <a:avLst/>
          </a:prstGeom>
        </p:spPr>
      </p:pic>
    </p:spTree>
    <p:extLst>
      <p:ext uri="{BB962C8B-B14F-4D97-AF65-F5344CB8AC3E}">
        <p14:creationId xmlns:p14="http://schemas.microsoft.com/office/powerpoint/2010/main" val="36594520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9EBD9-B394-F840-FEEA-645D35653BCB}"/>
            </a:ext>
          </a:extLst>
        </p:cNvPr>
        <p:cNvGrpSpPr/>
        <p:nvPr/>
      </p:nvGrpSpPr>
      <p:grpSpPr>
        <a:xfrm>
          <a:off x="0" y="0"/>
          <a:ext cx="0" cy="0"/>
          <a:chOff x="0" y="0"/>
          <a:chExt cx="0" cy="0"/>
        </a:xfrm>
      </p:grpSpPr>
      <p:pic>
        <p:nvPicPr>
          <p:cNvPr id="6" name="Picture 9">
            <a:extLst>
              <a:ext uri="{FF2B5EF4-FFF2-40B4-BE49-F238E27FC236}">
                <a16:creationId xmlns:a16="http://schemas.microsoft.com/office/drawing/2014/main" id="{862AE78C-2F2E-D491-6A14-E641C4DF46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145" name="D_A_01">
            <a:extLst>
              <a:ext uri="{FF2B5EF4-FFF2-40B4-BE49-F238E27FC236}">
                <a16:creationId xmlns:a16="http://schemas.microsoft.com/office/drawing/2014/main" id="{88005317-A48A-45CA-ED94-11471171A5C9}"/>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7" name="D_A_02">
            <a:extLst>
              <a:ext uri="{FF2B5EF4-FFF2-40B4-BE49-F238E27FC236}">
                <a16:creationId xmlns:a16="http://schemas.microsoft.com/office/drawing/2014/main" id="{D1D2614C-048F-9B50-6877-8F5351B6A508}"/>
              </a:ext>
            </a:extLst>
          </p:cNvPr>
          <p:cNvSpPr txBox="1"/>
          <p:nvPr/>
        </p:nvSpPr>
        <p:spPr>
          <a:xfrm>
            <a:off x="336219" y="711195"/>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désigne des représentants de quelques binômes pour répondre aux questions de l’exercice. </a:t>
            </a:r>
          </a:p>
        </p:txBody>
      </p:sp>
      <p:pic>
        <p:nvPicPr>
          <p:cNvPr id="10" name="Google Shape;228;p39">
            <a:extLst>
              <a:ext uri="{FF2B5EF4-FFF2-40B4-BE49-F238E27FC236}">
                <a16:creationId xmlns:a16="http://schemas.microsoft.com/office/drawing/2014/main" id="{5CC0654B-CC0D-26FB-79C0-EF72C1FB2548}"/>
              </a:ext>
            </a:extLst>
          </p:cNvPr>
          <p:cNvPicPr preferRelativeResize="0">
            <a:picLocks noChangeAspect="1"/>
          </p:cNvPicPr>
          <p:nvPr/>
        </p:nvPicPr>
        <p:blipFill rotWithShape="1">
          <a:blip r:embed="rId3">
            <a:alphaModFix/>
          </a:blip>
          <a:srcRect l="2318" t="72303" r="2289" b="454"/>
          <a:stretch/>
        </p:blipFill>
        <p:spPr>
          <a:xfrm>
            <a:off x="10838371" y="243581"/>
            <a:ext cx="518400" cy="518400"/>
          </a:xfrm>
          <a:prstGeom prst="rect">
            <a:avLst/>
          </a:prstGeom>
          <a:noFill/>
          <a:ln>
            <a:noFill/>
          </a:ln>
        </p:spPr>
      </p:pic>
      <p:sp>
        <p:nvSpPr>
          <p:cNvPr id="3" name="ZoneTexte 2">
            <a:extLst>
              <a:ext uri="{FF2B5EF4-FFF2-40B4-BE49-F238E27FC236}">
                <a16:creationId xmlns:a16="http://schemas.microsoft.com/office/drawing/2014/main" id="{D8B7E99F-4DB0-9ECB-F80F-F10BEF73147B}"/>
              </a:ext>
            </a:extLst>
          </p:cNvPr>
          <p:cNvSpPr txBox="1"/>
          <p:nvPr/>
        </p:nvSpPr>
        <p:spPr>
          <a:xfrm>
            <a:off x="820420" y="211407"/>
            <a:ext cx="10769347" cy="369332"/>
          </a:xfrm>
          <a:prstGeom prst="rect">
            <a:avLst/>
          </a:prstGeom>
          <a:noFill/>
        </p:spPr>
        <p:txBody>
          <a:bodyPr wrap="square">
            <a:spAutoFit/>
          </a:bodyPr>
          <a:lstStyle/>
          <a:p>
            <a:r>
              <a:rPr lang="fr-FR" b="1" dirty="0">
                <a:solidFill>
                  <a:schemeClr val="bg1">
                    <a:lumMod val="65000"/>
                  </a:schemeClr>
                </a:solidFill>
              </a:rPr>
              <a:t>Corrigeons ensemble l’exercice. Soyez attentifs.</a:t>
            </a:r>
            <a:endParaRPr lang="fr-FR" b="1" noProof="0" dirty="0">
              <a:solidFill>
                <a:schemeClr val="bg1">
                  <a:lumMod val="65000"/>
                </a:schemeClr>
              </a:solidFill>
            </a:endParaRPr>
          </a:p>
        </p:txBody>
      </p:sp>
      <p:sp>
        <p:nvSpPr>
          <p:cNvPr id="2" name="ZoneTexte 1">
            <a:extLst>
              <a:ext uri="{FF2B5EF4-FFF2-40B4-BE49-F238E27FC236}">
                <a16:creationId xmlns:a16="http://schemas.microsoft.com/office/drawing/2014/main" id="{ABC55B4F-68B8-2C47-AD64-8710CDFB6BBE}"/>
              </a:ext>
            </a:extLst>
          </p:cNvPr>
          <p:cNvSpPr txBox="1"/>
          <p:nvPr/>
        </p:nvSpPr>
        <p:spPr>
          <a:xfrm>
            <a:off x="688088" y="1114409"/>
            <a:ext cx="11175999" cy="1477328"/>
          </a:xfrm>
          <a:prstGeom prst="rect">
            <a:avLst/>
          </a:prstGeom>
          <a:solidFill>
            <a:schemeClr val="accent3">
              <a:lumMod val="20000"/>
              <a:lumOff val="80000"/>
            </a:schemeClr>
          </a:solidFill>
        </p:spPr>
        <p:txBody>
          <a:bodyPr wrap="square" rtlCol="0">
            <a:spAutoFit/>
          </a:bodyPr>
          <a:lstStyle/>
          <a:p>
            <a:pPr>
              <a:lnSpc>
                <a:spcPct val="150000"/>
              </a:lnSpc>
            </a:pPr>
            <a:r>
              <a:rPr lang="en-US" sz="2400" dirty="0">
                <a:solidFill>
                  <a:srgbClr val="231F20"/>
                </a:solidFill>
              </a:rPr>
              <a:t>Le </a:t>
            </a:r>
            <a:r>
              <a:rPr lang="en-US" sz="2400" dirty="0" err="1">
                <a:solidFill>
                  <a:srgbClr val="231F20"/>
                </a:solidFill>
              </a:rPr>
              <a:t>dioxygène</a:t>
            </a:r>
            <a:r>
              <a:rPr lang="en-US" sz="2400" dirty="0">
                <a:solidFill>
                  <a:srgbClr val="231F20"/>
                </a:solidFill>
              </a:rPr>
              <a:t> </a:t>
            </a:r>
            <a:r>
              <a:rPr lang="en-US" sz="2400" dirty="0" err="1">
                <a:solidFill>
                  <a:srgbClr val="231F20"/>
                </a:solidFill>
              </a:rPr>
              <a:t>est</a:t>
            </a:r>
            <a:r>
              <a:rPr lang="en-US" sz="2400" dirty="0">
                <a:solidFill>
                  <a:srgbClr val="231F20"/>
                </a:solidFill>
              </a:rPr>
              <a:t> un </a:t>
            </a:r>
            <a:r>
              <a:rPr lang="en-US" sz="2400" dirty="0" err="1">
                <a:solidFill>
                  <a:srgbClr val="231F20"/>
                </a:solidFill>
              </a:rPr>
              <a:t>gaz</a:t>
            </a:r>
            <a:r>
              <a:rPr lang="en-US" sz="2400" dirty="0">
                <a:solidFill>
                  <a:srgbClr val="231F20"/>
                </a:solidFill>
              </a:rPr>
              <a:t> </a:t>
            </a:r>
            <a:r>
              <a:rPr lang="en-US" sz="2400" dirty="0" err="1">
                <a:solidFill>
                  <a:srgbClr val="231F20"/>
                </a:solidFill>
              </a:rPr>
              <a:t>présent</a:t>
            </a:r>
            <a:r>
              <a:rPr lang="en-US" sz="2400" dirty="0">
                <a:solidFill>
                  <a:srgbClr val="231F20"/>
                </a:solidFill>
              </a:rPr>
              <a:t> dans </a:t>
            </a:r>
            <a:r>
              <a:rPr lang="en-US" sz="2400" dirty="0" err="1">
                <a:solidFill>
                  <a:srgbClr val="231F20"/>
                </a:solidFill>
              </a:rPr>
              <a:t>l’air</a:t>
            </a:r>
            <a:r>
              <a:rPr lang="en-US" sz="2400" dirty="0">
                <a:solidFill>
                  <a:srgbClr val="231F20"/>
                </a:solidFill>
              </a:rPr>
              <a:t>, </a:t>
            </a:r>
            <a:r>
              <a:rPr lang="en-US" sz="2400" dirty="0" err="1">
                <a:solidFill>
                  <a:srgbClr val="231F20"/>
                </a:solidFill>
              </a:rPr>
              <a:t>nécessaire</a:t>
            </a:r>
            <a:r>
              <a:rPr lang="en-US" sz="2400" dirty="0">
                <a:solidFill>
                  <a:srgbClr val="231F20"/>
                </a:solidFill>
              </a:rPr>
              <a:t> pour </a:t>
            </a:r>
            <a:r>
              <a:rPr lang="en-US" sz="2400" dirty="0" err="1">
                <a:solidFill>
                  <a:srgbClr val="231F20"/>
                </a:solidFill>
              </a:rPr>
              <a:t>notre</a:t>
            </a:r>
            <a:r>
              <a:rPr lang="en-US" sz="2400" dirty="0">
                <a:solidFill>
                  <a:srgbClr val="231F20"/>
                </a:solidFill>
              </a:rPr>
              <a:t> respiration.</a:t>
            </a:r>
          </a:p>
          <a:p>
            <a:pPr>
              <a:lnSpc>
                <a:spcPct val="150000"/>
              </a:lnSpc>
            </a:pPr>
            <a:r>
              <a:rPr lang="en-US" sz="2400" dirty="0">
                <a:solidFill>
                  <a:srgbClr val="231F20"/>
                </a:solidFill>
              </a:rPr>
              <a:t>On </a:t>
            </a:r>
            <a:r>
              <a:rPr lang="en-US" sz="2400" dirty="0" err="1">
                <a:solidFill>
                  <a:srgbClr val="231F20"/>
                </a:solidFill>
              </a:rPr>
              <a:t>veut</a:t>
            </a:r>
            <a:r>
              <a:rPr lang="en-US" sz="2400" dirty="0">
                <a:solidFill>
                  <a:srgbClr val="231F20"/>
                </a:solidFill>
              </a:rPr>
              <a:t> </a:t>
            </a:r>
            <a:r>
              <a:rPr lang="en-US" sz="2400" dirty="0" err="1">
                <a:solidFill>
                  <a:srgbClr val="231F20"/>
                </a:solidFill>
              </a:rPr>
              <a:t>écrire</a:t>
            </a:r>
            <a:r>
              <a:rPr lang="en-US" sz="2400" dirty="0">
                <a:solidFill>
                  <a:srgbClr val="231F20"/>
                </a:solidFill>
              </a:rPr>
              <a:t> </a:t>
            </a:r>
            <a:r>
              <a:rPr lang="en-US" sz="2400" dirty="0" err="1">
                <a:solidFill>
                  <a:srgbClr val="231F20"/>
                </a:solidFill>
              </a:rPr>
              <a:t>sa</a:t>
            </a:r>
            <a:r>
              <a:rPr lang="en-US" sz="2400" dirty="0">
                <a:solidFill>
                  <a:srgbClr val="231F20"/>
                </a:solidFill>
              </a:rPr>
              <a:t> </a:t>
            </a:r>
            <a:r>
              <a:rPr lang="en-US" sz="2400" dirty="0" err="1">
                <a:solidFill>
                  <a:srgbClr val="231F20"/>
                </a:solidFill>
              </a:rPr>
              <a:t>formule</a:t>
            </a:r>
            <a:r>
              <a:rPr lang="en-US" sz="2400" dirty="0">
                <a:solidFill>
                  <a:srgbClr val="231F20"/>
                </a:solidFill>
              </a:rPr>
              <a:t> </a:t>
            </a:r>
            <a:r>
              <a:rPr lang="en-US" sz="2400" dirty="0" err="1">
                <a:solidFill>
                  <a:srgbClr val="231F20"/>
                </a:solidFill>
              </a:rPr>
              <a:t>chimique</a:t>
            </a:r>
            <a:r>
              <a:rPr lang="en-US" sz="2400" dirty="0">
                <a:solidFill>
                  <a:srgbClr val="231F20"/>
                </a:solidFill>
              </a:rPr>
              <a:t>.</a:t>
            </a:r>
          </a:p>
          <a:p>
            <a:endParaRPr lang="fr-FR" dirty="0"/>
          </a:p>
        </p:txBody>
      </p:sp>
      <p:pic>
        <p:nvPicPr>
          <p:cNvPr id="5" name="Image 4">
            <a:extLst>
              <a:ext uri="{FF2B5EF4-FFF2-40B4-BE49-F238E27FC236}">
                <a16:creationId xmlns:a16="http://schemas.microsoft.com/office/drawing/2014/main" id="{7BCC2AD8-7B8D-7D62-7E6E-1F99FF1C07BF}"/>
              </a:ext>
            </a:extLst>
          </p:cNvPr>
          <p:cNvPicPr>
            <a:picLocks noChangeAspect="1"/>
          </p:cNvPicPr>
          <p:nvPr/>
        </p:nvPicPr>
        <p:blipFill>
          <a:blip r:embed="rId4"/>
          <a:stretch>
            <a:fillRect/>
          </a:stretch>
        </p:blipFill>
        <p:spPr>
          <a:xfrm>
            <a:off x="688088" y="2883180"/>
            <a:ext cx="11176000" cy="2766167"/>
          </a:xfrm>
          <a:prstGeom prst="rect">
            <a:avLst/>
          </a:prstGeom>
        </p:spPr>
      </p:pic>
      <p:sp>
        <p:nvSpPr>
          <p:cNvPr id="4" name="ZoneTexte 3">
            <a:extLst>
              <a:ext uri="{FF2B5EF4-FFF2-40B4-BE49-F238E27FC236}">
                <a16:creationId xmlns:a16="http://schemas.microsoft.com/office/drawing/2014/main" id="{3F237213-A58C-BF61-1591-1507F069D9E8}"/>
              </a:ext>
            </a:extLst>
          </p:cNvPr>
          <p:cNvSpPr txBox="1"/>
          <p:nvPr/>
        </p:nvSpPr>
        <p:spPr>
          <a:xfrm>
            <a:off x="2916936" y="3198167"/>
            <a:ext cx="2249424" cy="461665"/>
          </a:xfrm>
          <a:prstGeom prst="rect">
            <a:avLst/>
          </a:prstGeom>
          <a:noFill/>
        </p:spPr>
        <p:txBody>
          <a:bodyPr wrap="square" rtlCol="0">
            <a:spAutoFit/>
          </a:bodyPr>
          <a:lstStyle/>
          <a:p>
            <a:r>
              <a:rPr lang="fr-FR" sz="2400" b="1" dirty="0">
                <a:solidFill>
                  <a:srgbClr val="FF0000"/>
                </a:solidFill>
              </a:rPr>
              <a:t>O</a:t>
            </a:r>
          </a:p>
        </p:txBody>
      </p:sp>
      <p:sp>
        <p:nvSpPr>
          <p:cNvPr id="8" name="ZoneTexte 7">
            <a:extLst>
              <a:ext uri="{FF2B5EF4-FFF2-40B4-BE49-F238E27FC236}">
                <a16:creationId xmlns:a16="http://schemas.microsoft.com/office/drawing/2014/main" id="{70E535B0-91ED-E184-11C3-09AC28BB7B7F}"/>
              </a:ext>
            </a:extLst>
          </p:cNvPr>
          <p:cNvSpPr txBox="1"/>
          <p:nvPr/>
        </p:nvSpPr>
        <p:spPr>
          <a:xfrm>
            <a:off x="2831592" y="4192924"/>
            <a:ext cx="2249424" cy="461665"/>
          </a:xfrm>
          <a:prstGeom prst="rect">
            <a:avLst/>
          </a:prstGeom>
          <a:noFill/>
        </p:spPr>
        <p:txBody>
          <a:bodyPr wrap="square" rtlCol="0">
            <a:spAutoFit/>
          </a:bodyPr>
          <a:lstStyle/>
          <a:p>
            <a:r>
              <a:rPr lang="fr-FR" sz="2400" b="1" dirty="0">
                <a:solidFill>
                  <a:srgbClr val="FF0000"/>
                </a:solidFill>
              </a:rPr>
              <a:t>2  (di)</a:t>
            </a:r>
          </a:p>
        </p:txBody>
      </p:sp>
      <p:sp>
        <p:nvSpPr>
          <p:cNvPr id="9" name="ZoneTexte 8">
            <a:extLst>
              <a:ext uri="{FF2B5EF4-FFF2-40B4-BE49-F238E27FC236}">
                <a16:creationId xmlns:a16="http://schemas.microsoft.com/office/drawing/2014/main" id="{046B4C37-6175-FF55-3084-DCF072DB9C49}"/>
              </a:ext>
            </a:extLst>
          </p:cNvPr>
          <p:cNvSpPr txBox="1"/>
          <p:nvPr/>
        </p:nvSpPr>
        <p:spPr>
          <a:xfrm>
            <a:off x="6205093" y="5085099"/>
            <a:ext cx="2249424" cy="461665"/>
          </a:xfrm>
          <a:prstGeom prst="rect">
            <a:avLst/>
          </a:prstGeom>
          <a:noFill/>
        </p:spPr>
        <p:txBody>
          <a:bodyPr wrap="square" rtlCol="0">
            <a:spAutoFit/>
          </a:bodyPr>
          <a:lstStyle/>
          <a:p>
            <a:r>
              <a:rPr lang="fr-FR" sz="2400" b="1" dirty="0">
                <a:solidFill>
                  <a:srgbClr val="FF0000"/>
                </a:solidFill>
              </a:rPr>
              <a:t>O</a:t>
            </a:r>
            <a:r>
              <a:rPr lang="fr-FR" sz="2400" b="1" baseline="-25000" dirty="0">
                <a:solidFill>
                  <a:srgbClr val="FF0000"/>
                </a:solidFill>
              </a:rPr>
              <a:t>2</a:t>
            </a:r>
          </a:p>
        </p:txBody>
      </p:sp>
    </p:spTree>
    <p:extLst>
      <p:ext uri="{BB962C8B-B14F-4D97-AF65-F5344CB8AC3E}">
        <p14:creationId xmlns:p14="http://schemas.microsoft.com/office/powerpoint/2010/main" val="1122670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alpha val="30000"/>
              </a:srgbClr>
            </a:gs>
            <a:gs pos="74000">
              <a:srgbClr val="C00000">
                <a:alpha val="39000"/>
              </a:srgbClr>
            </a:gs>
            <a:gs pos="83000">
              <a:srgbClr val="C00000">
                <a:alpha val="46000"/>
              </a:srgbClr>
            </a:gs>
            <a:gs pos="100000">
              <a:srgbClr val="C00000">
                <a:alpha val="75000"/>
              </a:srgbClr>
            </a:gs>
          </a:gsLst>
          <a:lin ang="5400000" scaled="1"/>
          <a:tileRect/>
        </a:gradFill>
        <a:effectLst/>
      </p:bgPr>
    </p:bg>
    <p:spTree>
      <p:nvGrpSpPr>
        <p:cNvPr id="1" name="">
          <a:extLst>
            <a:ext uri="{FF2B5EF4-FFF2-40B4-BE49-F238E27FC236}">
              <a16:creationId xmlns:a16="http://schemas.microsoft.com/office/drawing/2014/main" id="{CD0F1C31-3269-D9E2-A11B-76E1E7FC1B8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7DC0336-7468-96E4-4C8F-D75D561F5D22}"/>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7AC4A336-553B-C6D9-5960-F469265B1B72}"/>
                </a:ext>
              </a:extLst>
            </p:cNvPr>
            <p:cNvSpPr/>
            <p:nvPr/>
          </p:nvSpPr>
          <p:spPr>
            <a:xfrm>
              <a:off x="2184400" y="1402025"/>
              <a:ext cx="7823200" cy="4942038"/>
            </a:xfrm>
            <a:prstGeom prst="roundRect">
              <a:avLst>
                <a:gd name="adj" fmla="val 2665"/>
              </a:avLst>
            </a:prstGeom>
            <a:solidFill>
              <a:srgbClr val="C0000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69AEEE6E-857A-5D9C-2A33-25EA3FB3D64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Pratique autonome : </a:t>
              </a:r>
              <a:br>
                <a:rPr lang="fr-FR" sz="5600" b="1" noProof="0" dirty="0">
                  <a:solidFill>
                    <a:schemeClr val="tx1"/>
                  </a:solidFill>
                </a:rPr>
              </a:br>
              <a:r>
                <a:rPr lang="fr-FR" sz="5600" b="1" noProof="0" dirty="0">
                  <a:solidFill>
                    <a:schemeClr val="tx1"/>
                  </a:solidFill>
                </a:rPr>
                <a:t>Travail individuel et défi</a:t>
              </a:r>
            </a:p>
          </p:txBody>
        </p:sp>
      </p:grpSp>
      <p:grpSp>
        <p:nvGrpSpPr>
          <p:cNvPr id="44" name="Group 43">
            <a:extLst>
              <a:ext uri="{FF2B5EF4-FFF2-40B4-BE49-F238E27FC236}">
                <a16:creationId xmlns:a16="http://schemas.microsoft.com/office/drawing/2014/main" id="{02F30AD9-A760-1FB7-44E6-C5FB79615A98}"/>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68B5FF32-915A-B598-700D-0EA7533542B3}"/>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199500E8-6AC1-98CD-F98D-D1177176CCC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17 min</a:t>
              </a:r>
            </a:p>
          </p:txBody>
        </p:sp>
      </p:grpSp>
      <p:pic>
        <p:nvPicPr>
          <p:cNvPr id="5" name="Picture 14">
            <a:extLst>
              <a:ext uri="{FF2B5EF4-FFF2-40B4-BE49-F238E27FC236}">
                <a16:creationId xmlns:a16="http://schemas.microsoft.com/office/drawing/2014/main" id="{6D248F83-4C7F-319A-F9E2-F4E054B7BA7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436291" y="1162744"/>
            <a:ext cx="1319419" cy="1319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96989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6F8C8A96-867E-FFA7-6DF7-81B8314FCDC6}"/>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PA</a:t>
            </a:r>
            <a:endParaRPr lang="fr-FR" sz="1200" b="1" noProof="0" dirty="0">
              <a:latin typeface="Dosis Bold" pitchFamily="2" charset="0"/>
            </a:endParaRPr>
          </a:p>
        </p:txBody>
      </p:sp>
      <p:sp>
        <p:nvSpPr>
          <p:cNvPr id="5" name="D_A_01">
            <a:extLst>
              <a:ext uri="{FF2B5EF4-FFF2-40B4-BE49-F238E27FC236}">
                <a16:creationId xmlns:a16="http://schemas.microsoft.com/office/drawing/2014/main" id="{481F5F20-9135-FBCB-6ACE-1A33EA3271CB}"/>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Prenez vos livrets page 16 et répondez individuellement aux questions des exercices 5 et 6.  </a:t>
            </a:r>
          </a:p>
        </p:txBody>
      </p:sp>
      <p:sp>
        <p:nvSpPr>
          <p:cNvPr id="7" name="D_A_02">
            <a:extLst>
              <a:ext uri="{FF2B5EF4-FFF2-40B4-BE49-F238E27FC236}">
                <a16:creationId xmlns:a16="http://schemas.microsoft.com/office/drawing/2014/main" id="{3BE818E7-06DD-7E78-F496-089B5BC74F7B}"/>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circule dans la classe pour repérer les élèves en difficulté et orienter ceux qui maîtrisent la tâche vers les défis proposés à la page 21. </a:t>
            </a:r>
          </a:p>
        </p:txBody>
      </p:sp>
      <p:grpSp>
        <p:nvGrpSpPr>
          <p:cNvPr id="2" name="Groupe 1">
            <a:extLst>
              <a:ext uri="{FF2B5EF4-FFF2-40B4-BE49-F238E27FC236}">
                <a16:creationId xmlns:a16="http://schemas.microsoft.com/office/drawing/2014/main" id="{5F3D11F1-474C-3D4C-2C47-3BD1C96FDD0C}"/>
              </a:ext>
            </a:extLst>
          </p:cNvPr>
          <p:cNvGrpSpPr/>
          <p:nvPr/>
        </p:nvGrpSpPr>
        <p:grpSpPr>
          <a:xfrm>
            <a:off x="10582447" y="187919"/>
            <a:ext cx="630930" cy="588164"/>
            <a:chOff x="582302" y="4457015"/>
            <a:chExt cx="630930" cy="588164"/>
          </a:xfrm>
        </p:grpSpPr>
        <p:pic>
          <p:nvPicPr>
            <p:cNvPr id="3" name="Picture 7">
              <a:extLst>
                <a:ext uri="{FF2B5EF4-FFF2-40B4-BE49-F238E27FC236}">
                  <a16:creationId xmlns:a16="http://schemas.microsoft.com/office/drawing/2014/main" id="{A6C9AC64-A793-F81E-B67C-F53FF17178C5}"/>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F1BD66A4-6C31-D11F-6B8E-505FD31EAEF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F9733D77-5429-BA99-5315-08050990F31A}"/>
              </a:ext>
            </a:extLst>
          </p:cNvPr>
          <p:cNvPicPr>
            <a:picLocks noChangeAspect="1"/>
          </p:cNvPicPr>
          <p:nvPr/>
        </p:nvPicPr>
        <p:blipFill>
          <a:blip r:embed="rId4"/>
          <a:stretch>
            <a:fillRect/>
          </a:stretch>
        </p:blipFill>
        <p:spPr>
          <a:xfrm>
            <a:off x="871011" y="902367"/>
            <a:ext cx="9833450" cy="5530413"/>
          </a:xfrm>
          <a:prstGeom prst="rect">
            <a:avLst/>
          </a:prstGeom>
        </p:spPr>
      </p:pic>
    </p:spTree>
    <p:extLst>
      <p:ext uri="{BB962C8B-B14F-4D97-AF65-F5344CB8AC3E}">
        <p14:creationId xmlns:p14="http://schemas.microsoft.com/office/powerpoint/2010/main" val="28548840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CECF87C6-5AF6-5D7B-E807-1CCB4499B97D}"/>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PA</a:t>
            </a:r>
            <a:endParaRPr lang="fr-FR" sz="1200" b="1" noProof="0" dirty="0">
              <a:latin typeface="Dosis Bold" pitchFamily="2" charset="0"/>
            </a:endParaRPr>
          </a:p>
        </p:txBody>
      </p:sp>
      <p:sp>
        <p:nvSpPr>
          <p:cNvPr id="5" name="D_A_01">
            <a:extLst>
              <a:ext uri="{FF2B5EF4-FFF2-40B4-BE49-F238E27FC236}">
                <a16:creationId xmlns:a16="http://schemas.microsoft.com/office/drawing/2014/main" id="{7CC8F3DE-D50D-34F5-4FD1-36F0F7D99168}"/>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Le temps est terminé. Corrigeons ensemble l’exercice.</a:t>
            </a:r>
          </a:p>
        </p:txBody>
      </p:sp>
      <p:sp>
        <p:nvSpPr>
          <p:cNvPr id="7" name="D_A_02">
            <a:extLst>
              <a:ext uri="{FF2B5EF4-FFF2-40B4-BE49-F238E27FC236}">
                <a16:creationId xmlns:a16="http://schemas.microsoft.com/office/drawing/2014/main" id="{69D41B3C-4BD0-E093-D966-2AD19C0A17C1}"/>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fait participer les élèves à la correction en leur demandant de présenter leurs réponses et de les justifier.</a:t>
            </a:r>
          </a:p>
        </p:txBody>
      </p:sp>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452493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C8275-BAE0-3100-0525-7FD85A39A35B}"/>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441B2A0D-3B9D-9F78-27F6-B7D78ACAA35B}"/>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PA</a:t>
            </a:r>
            <a:endParaRPr lang="fr-FR" sz="1200" b="1" noProof="0" dirty="0">
              <a:latin typeface="Dosis Bold" pitchFamily="2" charset="0"/>
            </a:endParaRPr>
          </a:p>
        </p:txBody>
      </p:sp>
      <p:sp>
        <p:nvSpPr>
          <p:cNvPr id="5" name="D_A_01">
            <a:extLst>
              <a:ext uri="{FF2B5EF4-FFF2-40B4-BE49-F238E27FC236}">
                <a16:creationId xmlns:a16="http://schemas.microsoft.com/office/drawing/2014/main" id="{35856FE5-BD11-5007-569E-8A09ECF18B8B}"/>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Prenez la correction sur vos livrets.</a:t>
            </a:r>
          </a:p>
        </p:txBody>
      </p:sp>
      <p:sp>
        <p:nvSpPr>
          <p:cNvPr id="7" name="D_A_02">
            <a:extLst>
              <a:ext uri="{FF2B5EF4-FFF2-40B4-BE49-F238E27FC236}">
                <a16:creationId xmlns:a16="http://schemas.microsoft.com/office/drawing/2014/main" id="{C8374ED2-3AFE-BA4C-03DC-555E79E74D83}"/>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recopient la solution, et l’</a:t>
            </a:r>
            <a:r>
              <a:rPr lang="fr-FR" sz="1400" i="1" dirty="0" err="1">
                <a:solidFill>
                  <a:schemeClr val="bg1">
                    <a:lumMod val="65000"/>
                  </a:schemeClr>
                </a:solidFill>
              </a:rPr>
              <a:t>enseignant·e</a:t>
            </a:r>
            <a:r>
              <a:rPr lang="fr-FR" sz="1400" i="1" dirty="0">
                <a:solidFill>
                  <a:schemeClr val="bg1">
                    <a:lumMod val="65000"/>
                  </a:schemeClr>
                </a:solidFill>
              </a:rPr>
              <a:t> peut passer aux exercices du défi à la page 21 si le temps le permet. </a:t>
            </a:r>
          </a:p>
        </p:txBody>
      </p:sp>
      <p:grpSp>
        <p:nvGrpSpPr>
          <p:cNvPr id="2" name="Groupe 1">
            <a:extLst>
              <a:ext uri="{FF2B5EF4-FFF2-40B4-BE49-F238E27FC236}">
                <a16:creationId xmlns:a16="http://schemas.microsoft.com/office/drawing/2014/main" id="{8BCFD9F7-D06B-7B16-AB4D-ADDB40A420FB}"/>
              </a:ext>
            </a:extLst>
          </p:cNvPr>
          <p:cNvGrpSpPr/>
          <p:nvPr/>
        </p:nvGrpSpPr>
        <p:grpSpPr>
          <a:xfrm>
            <a:off x="10582447" y="187919"/>
            <a:ext cx="630930" cy="588164"/>
            <a:chOff x="582302" y="4457015"/>
            <a:chExt cx="630930" cy="588164"/>
          </a:xfrm>
        </p:grpSpPr>
        <p:pic>
          <p:nvPicPr>
            <p:cNvPr id="3" name="Picture 7">
              <a:extLst>
                <a:ext uri="{FF2B5EF4-FFF2-40B4-BE49-F238E27FC236}">
                  <a16:creationId xmlns:a16="http://schemas.microsoft.com/office/drawing/2014/main" id="{D65049F9-AE3D-54BA-DC42-0C59C59ED39C}"/>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0C0B26F5-6F26-9AB3-6A00-84778CCE24F2}"/>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C5A42152-30DB-4141-6F28-F968D63E7032}"/>
              </a:ext>
            </a:extLst>
          </p:cNvPr>
          <p:cNvPicPr>
            <a:picLocks noChangeAspect="1"/>
          </p:cNvPicPr>
          <p:nvPr/>
        </p:nvPicPr>
        <p:blipFill>
          <a:blip r:embed="rId4"/>
          <a:stretch>
            <a:fillRect/>
          </a:stretch>
        </p:blipFill>
        <p:spPr>
          <a:xfrm>
            <a:off x="871011" y="902367"/>
            <a:ext cx="9833450" cy="5530413"/>
          </a:xfrm>
          <a:prstGeom prst="rect">
            <a:avLst/>
          </a:prstGeom>
        </p:spPr>
      </p:pic>
      <p:sp>
        <p:nvSpPr>
          <p:cNvPr id="6" name="ZoneTexte 5">
            <a:extLst>
              <a:ext uri="{FF2B5EF4-FFF2-40B4-BE49-F238E27FC236}">
                <a16:creationId xmlns:a16="http://schemas.microsoft.com/office/drawing/2014/main" id="{D2772465-4000-5D64-A3A8-6206CA6936CE}"/>
              </a:ext>
            </a:extLst>
          </p:cNvPr>
          <p:cNvSpPr txBox="1"/>
          <p:nvPr/>
        </p:nvSpPr>
        <p:spPr>
          <a:xfrm>
            <a:off x="1627632" y="2425940"/>
            <a:ext cx="649224" cy="461665"/>
          </a:xfrm>
          <a:prstGeom prst="rect">
            <a:avLst/>
          </a:prstGeom>
          <a:noFill/>
        </p:spPr>
        <p:txBody>
          <a:bodyPr wrap="square" rtlCol="0">
            <a:spAutoFit/>
          </a:bodyPr>
          <a:lstStyle/>
          <a:p>
            <a:r>
              <a:rPr lang="fr-FR" sz="2400" b="1" dirty="0">
                <a:solidFill>
                  <a:srgbClr val="FF0000"/>
                </a:solidFill>
              </a:rPr>
              <a:t>Cl</a:t>
            </a:r>
          </a:p>
        </p:txBody>
      </p:sp>
      <p:sp>
        <p:nvSpPr>
          <p:cNvPr id="8" name="ZoneTexte 7">
            <a:extLst>
              <a:ext uri="{FF2B5EF4-FFF2-40B4-BE49-F238E27FC236}">
                <a16:creationId xmlns:a16="http://schemas.microsoft.com/office/drawing/2014/main" id="{07E8799E-7247-CF1C-A0A4-1522C7B1C257}"/>
              </a:ext>
            </a:extLst>
          </p:cNvPr>
          <p:cNvSpPr txBox="1"/>
          <p:nvPr/>
        </p:nvSpPr>
        <p:spPr>
          <a:xfrm>
            <a:off x="4907280" y="2425940"/>
            <a:ext cx="649224" cy="461665"/>
          </a:xfrm>
          <a:prstGeom prst="rect">
            <a:avLst/>
          </a:prstGeom>
          <a:noFill/>
        </p:spPr>
        <p:txBody>
          <a:bodyPr wrap="square" rtlCol="0">
            <a:spAutoFit/>
          </a:bodyPr>
          <a:lstStyle/>
          <a:p>
            <a:r>
              <a:rPr lang="fr-FR" sz="2400" b="1" dirty="0">
                <a:solidFill>
                  <a:srgbClr val="FF0000"/>
                </a:solidFill>
              </a:rPr>
              <a:t>H</a:t>
            </a:r>
          </a:p>
        </p:txBody>
      </p:sp>
      <p:sp>
        <p:nvSpPr>
          <p:cNvPr id="9" name="ZoneTexte 8">
            <a:extLst>
              <a:ext uri="{FF2B5EF4-FFF2-40B4-BE49-F238E27FC236}">
                <a16:creationId xmlns:a16="http://schemas.microsoft.com/office/drawing/2014/main" id="{A4A55CEF-4FE4-D0A6-DCD9-2A750C792C0C}"/>
              </a:ext>
            </a:extLst>
          </p:cNvPr>
          <p:cNvSpPr txBox="1"/>
          <p:nvPr/>
        </p:nvSpPr>
        <p:spPr>
          <a:xfrm>
            <a:off x="2145792" y="2425940"/>
            <a:ext cx="1475232" cy="461665"/>
          </a:xfrm>
          <a:prstGeom prst="rect">
            <a:avLst/>
          </a:prstGeom>
          <a:noFill/>
        </p:spPr>
        <p:txBody>
          <a:bodyPr wrap="square" rtlCol="0">
            <a:spAutoFit/>
          </a:bodyPr>
          <a:lstStyle/>
          <a:p>
            <a:r>
              <a:rPr lang="fr-FR" sz="2400" b="1" dirty="0">
                <a:solidFill>
                  <a:srgbClr val="FF0000"/>
                </a:solidFill>
              </a:rPr>
              <a:t>Chlore. </a:t>
            </a:r>
          </a:p>
        </p:txBody>
      </p:sp>
      <p:sp>
        <p:nvSpPr>
          <p:cNvPr id="11" name="ZoneTexte 10">
            <a:extLst>
              <a:ext uri="{FF2B5EF4-FFF2-40B4-BE49-F238E27FC236}">
                <a16:creationId xmlns:a16="http://schemas.microsoft.com/office/drawing/2014/main" id="{FFD85C18-044A-50DB-F6BE-7A5A650FC5DB}"/>
              </a:ext>
            </a:extLst>
          </p:cNvPr>
          <p:cNvSpPr txBox="1"/>
          <p:nvPr/>
        </p:nvSpPr>
        <p:spPr>
          <a:xfrm>
            <a:off x="5457386" y="2425939"/>
            <a:ext cx="1720654" cy="461665"/>
          </a:xfrm>
          <a:prstGeom prst="rect">
            <a:avLst/>
          </a:prstGeom>
          <a:noFill/>
        </p:spPr>
        <p:txBody>
          <a:bodyPr wrap="square" rtlCol="0">
            <a:spAutoFit/>
          </a:bodyPr>
          <a:lstStyle/>
          <a:p>
            <a:r>
              <a:rPr lang="fr-FR" sz="2400" b="1" dirty="0">
                <a:solidFill>
                  <a:srgbClr val="FF0000"/>
                </a:solidFill>
              </a:rPr>
              <a:t>Hydrogène. </a:t>
            </a:r>
          </a:p>
        </p:txBody>
      </p:sp>
      <p:sp>
        <p:nvSpPr>
          <p:cNvPr id="12" name="ZoneTexte 11">
            <a:extLst>
              <a:ext uri="{FF2B5EF4-FFF2-40B4-BE49-F238E27FC236}">
                <a16:creationId xmlns:a16="http://schemas.microsoft.com/office/drawing/2014/main" id="{3E268BD5-7733-4308-943E-093FD07988A7}"/>
              </a:ext>
            </a:extLst>
          </p:cNvPr>
          <p:cNvSpPr txBox="1"/>
          <p:nvPr/>
        </p:nvSpPr>
        <p:spPr>
          <a:xfrm>
            <a:off x="1487539" y="3019192"/>
            <a:ext cx="1475232" cy="461665"/>
          </a:xfrm>
          <a:prstGeom prst="rect">
            <a:avLst/>
          </a:prstGeom>
          <a:noFill/>
        </p:spPr>
        <p:txBody>
          <a:bodyPr wrap="square" rtlCol="0">
            <a:spAutoFit/>
          </a:bodyPr>
          <a:lstStyle/>
          <a:p>
            <a:r>
              <a:rPr lang="fr-FR" sz="2400" b="1" dirty="0">
                <a:solidFill>
                  <a:srgbClr val="FF0000"/>
                </a:solidFill>
              </a:rPr>
              <a:t>Chlore </a:t>
            </a:r>
          </a:p>
        </p:txBody>
      </p:sp>
      <p:sp>
        <p:nvSpPr>
          <p:cNvPr id="13" name="ZoneTexte 12">
            <a:extLst>
              <a:ext uri="{FF2B5EF4-FFF2-40B4-BE49-F238E27FC236}">
                <a16:creationId xmlns:a16="http://schemas.microsoft.com/office/drawing/2014/main" id="{A3722720-BACC-B148-D117-C1750CF48BEB}"/>
              </a:ext>
            </a:extLst>
          </p:cNvPr>
          <p:cNvSpPr txBox="1"/>
          <p:nvPr/>
        </p:nvSpPr>
        <p:spPr>
          <a:xfrm>
            <a:off x="3736732" y="3046300"/>
            <a:ext cx="1720654" cy="461665"/>
          </a:xfrm>
          <a:prstGeom prst="rect">
            <a:avLst/>
          </a:prstGeom>
          <a:noFill/>
        </p:spPr>
        <p:txBody>
          <a:bodyPr wrap="square" rtlCol="0">
            <a:spAutoFit/>
          </a:bodyPr>
          <a:lstStyle/>
          <a:p>
            <a:r>
              <a:rPr lang="fr-FR" sz="2400" b="1" dirty="0">
                <a:solidFill>
                  <a:srgbClr val="FF0000"/>
                </a:solidFill>
              </a:rPr>
              <a:t>Hydrogène </a:t>
            </a:r>
          </a:p>
        </p:txBody>
      </p:sp>
      <p:sp>
        <p:nvSpPr>
          <p:cNvPr id="14" name="ZoneTexte 13">
            <a:extLst>
              <a:ext uri="{FF2B5EF4-FFF2-40B4-BE49-F238E27FC236}">
                <a16:creationId xmlns:a16="http://schemas.microsoft.com/office/drawing/2014/main" id="{4CCCD609-201C-7955-F75A-6B75E94DB07B}"/>
              </a:ext>
            </a:extLst>
          </p:cNvPr>
          <p:cNvSpPr txBox="1"/>
          <p:nvPr/>
        </p:nvSpPr>
        <p:spPr>
          <a:xfrm>
            <a:off x="2638159" y="3056792"/>
            <a:ext cx="649224" cy="461665"/>
          </a:xfrm>
          <a:prstGeom prst="rect">
            <a:avLst/>
          </a:prstGeom>
          <a:noFill/>
        </p:spPr>
        <p:txBody>
          <a:bodyPr wrap="square" rtlCol="0">
            <a:spAutoFit/>
          </a:bodyPr>
          <a:lstStyle/>
          <a:p>
            <a:r>
              <a:rPr lang="fr-FR" sz="2400" b="1" dirty="0">
                <a:solidFill>
                  <a:srgbClr val="FF0000"/>
                </a:solidFill>
              </a:rPr>
              <a:t>1</a:t>
            </a:r>
          </a:p>
        </p:txBody>
      </p:sp>
      <p:sp>
        <p:nvSpPr>
          <p:cNvPr id="15" name="ZoneTexte 14">
            <a:extLst>
              <a:ext uri="{FF2B5EF4-FFF2-40B4-BE49-F238E27FC236}">
                <a16:creationId xmlns:a16="http://schemas.microsoft.com/office/drawing/2014/main" id="{671EC400-D39D-9D65-F33C-B115169A1554}"/>
              </a:ext>
            </a:extLst>
          </p:cNvPr>
          <p:cNvSpPr txBox="1"/>
          <p:nvPr/>
        </p:nvSpPr>
        <p:spPr>
          <a:xfrm>
            <a:off x="5179775" y="3056792"/>
            <a:ext cx="649224" cy="461665"/>
          </a:xfrm>
          <a:prstGeom prst="rect">
            <a:avLst/>
          </a:prstGeom>
          <a:noFill/>
        </p:spPr>
        <p:txBody>
          <a:bodyPr wrap="square" rtlCol="0">
            <a:spAutoFit/>
          </a:bodyPr>
          <a:lstStyle/>
          <a:p>
            <a:r>
              <a:rPr lang="fr-FR" sz="2400" b="1" dirty="0">
                <a:solidFill>
                  <a:srgbClr val="FF0000"/>
                </a:solidFill>
              </a:rPr>
              <a:t>1</a:t>
            </a:r>
          </a:p>
        </p:txBody>
      </p:sp>
      <p:sp>
        <p:nvSpPr>
          <p:cNvPr id="17" name="ZoneTexte 16">
            <a:extLst>
              <a:ext uri="{FF2B5EF4-FFF2-40B4-BE49-F238E27FC236}">
                <a16:creationId xmlns:a16="http://schemas.microsoft.com/office/drawing/2014/main" id="{0F21EC0D-95BB-BF79-CEFD-68EDAC70AACD}"/>
              </a:ext>
            </a:extLst>
          </p:cNvPr>
          <p:cNvSpPr txBox="1"/>
          <p:nvPr/>
        </p:nvSpPr>
        <p:spPr>
          <a:xfrm>
            <a:off x="5556504" y="3861278"/>
            <a:ext cx="649224" cy="461665"/>
          </a:xfrm>
          <a:prstGeom prst="rect">
            <a:avLst/>
          </a:prstGeom>
          <a:noFill/>
        </p:spPr>
        <p:txBody>
          <a:bodyPr wrap="square" rtlCol="0">
            <a:spAutoFit/>
          </a:bodyPr>
          <a:lstStyle/>
          <a:p>
            <a:r>
              <a:rPr lang="fr-FR" sz="2400" b="1" dirty="0" err="1">
                <a:solidFill>
                  <a:srgbClr val="FF0000"/>
                </a:solidFill>
              </a:rPr>
              <a:t>HCl</a:t>
            </a:r>
            <a:endParaRPr lang="fr-FR" sz="2400" b="1" dirty="0">
              <a:solidFill>
                <a:srgbClr val="FF0000"/>
              </a:solidFill>
            </a:endParaRPr>
          </a:p>
        </p:txBody>
      </p:sp>
      <p:sp>
        <p:nvSpPr>
          <p:cNvPr id="18" name="ZoneTexte 17">
            <a:extLst>
              <a:ext uri="{FF2B5EF4-FFF2-40B4-BE49-F238E27FC236}">
                <a16:creationId xmlns:a16="http://schemas.microsoft.com/office/drawing/2014/main" id="{10F769CE-8317-ED5E-A927-790605974360}"/>
              </a:ext>
            </a:extLst>
          </p:cNvPr>
          <p:cNvSpPr txBox="1"/>
          <p:nvPr/>
        </p:nvSpPr>
        <p:spPr>
          <a:xfrm>
            <a:off x="1539240" y="5049456"/>
            <a:ext cx="2529840" cy="461665"/>
          </a:xfrm>
          <a:prstGeom prst="rect">
            <a:avLst/>
          </a:prstGeom>
          <a:noFill/>
        </p:spPr>
        <p:txBody>
          <a:bodyPr wrap="square" rtlCol="0">
            <a:spAutoFit/>
          </a:bodyPr>
          <a:lstStyle/>
          <a:p>
            <a:r>
              <a:rPr lang="fr-FR" sz="2400" b="1" dirty="0">
                <a:solidFill>
                  <a:srgbClr val="FF0000"/>
                </a:solidFill>
              </a:rPr>
              <a:t>2 atomes (di)</a:t>
            </a:r>
          </a:p>
        </p:txBody>
      </p:sp>
      <p:sp>
        <p:nvSpPr>
          <p:cNvPr id="19" name="ZoneTexte 18">
            <a:extLst>
              <a:ext uri="{FF2B5EF4-FFF2-40B4-BE49-F238E27FC236}">
                <a16:creationId xmlns:a16="http://schemas.microsoft.com/office/drawing/2014/main" id="{B5CA946B-5C7F-D624-5D28-3C3357A1339F}"/>
              </a:ext>
            </a:extLst>
          </p:cNvPr>
          <p:cNvSpPr txBox="1"/>
          <p:nvPr/>
        </p:nvSpPr>
        <p:spPr>
          <a:xfrm>
            <a:off x="3195037" y="5824876"/>
            <a:ext cx="649224" cy="461665"/>
          </a:xfrm>
          <a:prstGeom prst="rect">
            <a:avLst/>
          </a:prstGeom>
          <a:noFill/>
        </p:spPr>
        <p:txBody>
          <a:bodyPr wrap="square" rtlCol="0">
            <a:spAutoFit/>
          </a:bodyPr>
          <a:lstStyle/>
          <a:p>
            <a:r>
              <a:rPr lang="fr-FR" sz="2400" b="1" dirty="0">
                <a:solidFill>
                  <a:srgbClr val="FF0000"/>
                </a:solidFill>
              </a:rPr>
              <a:t>Cl</a:t>
            </a:r>
            <a:r>
              <a:rPr lang="fr-FR" sz="2400" b="1" baseline="-25000" dirty="0">
                <a:solidFill>
                  <a:srgbClr val="FF0000"/>
                </a:solidFill>
              </a:rPr>
              <a:t>2</a:t>
            </a:r>
          </a:p>
        </p:txBody>
      </p:sp>
    </p:spTree>
    <p:extLst>
      <p:ext uri="{BB962C8B-B14F-4D97-AF65-F5344CB8AC3E}">
        <p14:creationId xmlns:p14="http://schemas.microsoft.com/office/powerpoint/2010/main" val="36194075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27096">
                <a:alpha val="74000"/>
              </a:srgbClr>
            </a:gs>
            <a:gs pos="75000">
              <a:srgbClr val="B27096">
                <a:alpha val="66000"/>
              </a:srgbClr>
            </a:gs>
            <a:gs pos="83000">
              <a:srgbClr val="B27096"/>
            </a:gs>
            <a:gs pos="100000">
              <a:srgbClr val="B27096"/>
            </a:gs>
          </a:gsLst>
          <a:lin ang="5400000" scaled="1"/>
          <a:tileRect/>
        </a:gradFill>
        <a:effectLst/>
      </p:bgPr>
    </p:bg>
    <p:spTree>
      <p:nvGrpSpPr>
        <p:cNvPr id="1" name="">
          <a:extLst>
            <a:ext uri="{FF2B5EF4-FFF2-40B4-BE49-F238E27FC236}">
              <a16:creationId xmlns:a16="http://schemas.microsoft.com/office/drawing/2014/main" id="{97445811-0688-6920-8445-5FF5014A6A56}"/>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ED924B2-E791-8B7A-B452-C222B85004E9}"/>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486D72A5-68DA-9F53-3447-D529DA0810FC}"/>
                </a:ext>
              </a:extLst>
            </p:cNvPr>
            <p:cNvSpPr/>
            <p:nvPr/>
          </p:nvSpPr>
          <p:spPr>
            <a:xfrm>
              <a:off x="2184400" y="1402025"/>
              <a:ext cx="7823200" cy="4942038"/>
            </a:xfrm>
            <a:prstGeom prst="roundRect">
              <a:avLst>
                <a:gd name="adj" fmla="val 2665"/>
              </a:avLst>
            </a:prstGeom>
            <a:solidFill>
              <a:srgbClr val="B27096">
                <a:alpha val="51000"/>
              </a:srgbClr>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9657DAEB-3B33-21E7-5E18-6749EB35BC35}"/>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Clôture</a:t>
              </a:r>
            </a:p>
          </p:txBody>
        </p:sp>
      </p:grpSp>
      <p:grpSp>
        <p:nvGrpSpPr>
          <p:cNvPr id="44" name="Group 43">
            <a:extLst>
              <a:ext uri="{FF2B5EF4-FFF2-40B4-BE49-F238E27FC236}">
                <a16:creationId xmlns:a16="http://schemas.microsoft.com/office/drawing/2014/main" id="{B4167B85-35F4-E9E4-826B-38E277DA0CEC}"/>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41BCA132-56D9-79AD-3968-EBD601A21D5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DF391218-2CD1-984F-E352-04CBFFC6078B}"/>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3 min</a:t>
              </a:r>
            </a:p>
          </p:txBody>
        </p:sp>
      </p:grpSp>
      <p:pic>
        <p:nvPicPr>
          <p:cNvPr id="7" name="Picture 6">
            <a:extLst>
              <a:ext uri="{FF2B5EF4-FFF2-40B4-BE49-F238E27FC236}">
                <a16:creationId xmlns:a16="http://schemas.microsoft.com/office/drawing/2014/main" id="{6272ADB3-44FD-1985-6939-C3D6936E1CD3}"/>
              </a:ext>
            </a:extLst>
          </p:cNvPr>
          <p:cNvPicPr>
            <a:picLocks noChangeAspect="1"/>
          </p:cNvPicPr>
          <p:nvPr/>
        </p:nvPicPr>
        <p:blipFill>
          <a:blip r:embed="rId3"/>
          <a:stretch>
            <a:fillRect/>
          </a:stretch>
        </p:blipFill>
        <p:spPr>
          <a:xfrm>
            <a:off x="5452745" y="1369124"/>
            <a:ext cx="1286510" cy="1417543"/>
          </a:xfrm>
          <a:custGeom>
            <a:avLst/>
            <a:gdLst>
              <a:gd name="connsiteX0" fmla="*/ 0 w 1286510"/>
              <a:gd name="connsiteY0" fmla="*/ 0 h 1417543"/>
              <a:gd name="connsiteX1" fmla="*/ 415972 w 1286510"/>
              <a:gd name="connsiteY1" fmla="*/ 0 h 1417543"/>
              <a:gd name="connsiteX2" fmla="*/ 831943 w 1286510"/>
              <a:gd name="connsiteY2" fmla="*/ 0 h 1417543"/>
              <a:gd name="connsiteX3" fmla="*/ 1286510 w 1286510"/>
              <a:gd name="connsiteY3" fmla="*/ 0 h 1417543"/>
              <a:gd name="connsiteX4" fmla="*/ 1286510 w 1286510"/>
              <a:gd name="connsiteY4" fmla="*/ 429988 h 1417543"/>
              <a:gd name="connsiteX5" fmla="*/ 1286510 w 1286510"/>
              <a:gd name="connsiteY5" fmla="*/ 930853 h 1417543"/>
              <a:gd name="connsiteX6" fmla="*/ 1286510 w 1286510"/>
              <a:gd name="connsiteY6" fmla="*/ 1417543 h 1417543"/>
              <a:gd name="connsiteX7" fmla="*/ 831943 w 1286510"/>
              <a:gd name="connsiteY7" fmla="*/ 1417543 h 1417543"/>
              <a:gd name="connsiteX8" fmla="*/ 390241 w 1286510"/>
              <a:gd name="connsiteY8" fmla="*/ 1417543 h 1417543"/>
              <a:gd name="connsiteX9" fmla="*/ 0 w 1286510"/>
              <a:gd name="connsiteY9" fmla="*/ 1417543 h 1417543"/>
              <a:gd name="connsiteX10" fmla="*/ 0 w 1286510"/>
              <a:gd name="connsiteY10" fmla="*/ 987555 h 1417543"/>
              <a:gd name="connsiteX11" fmla="*/ 0 w 1286510"/>
              <a:gd name="connsiteY11" fmla="*/ 486690 h 1417543"/>
              <a:gd name="connsiteX12" fmla="*/ 0 w 1286510"/>
              <a:gd name="connsiteY12" fmla="*/ 0 h 141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6510" h="1417543" fill="none" extrusionOk="0">
                <a:moveTo>
                  <a:pt x="0" y="0"/>
                </a:moveTo>
                <a:cubicBezTo>
                  <a:pt x="142707" y="-45865"/>
                  <a:pt x="248084" y="30417"/>
                  <a:pt x="415972" y="0"/>
                </a:cubicBezTo>
                <a:cubicBezTo>
                  <a:pt x="583860" y="-30417"/>
                  <a:pt x="628099" y="42114"/>
                  <a:pt x="831943" y="0"/>
                </a:cubicBezTo>
                <a:cubicBezTo>
                  <a:pt x="1035787" y="-42114"/>
                  <a:pt x="1070002" y="48386"/>
                  <a:pt x="1286510" y="0"/>
                </a:cubicBezTo>
                <a:cubicBezTo>
                  <a:pt x="1293381" y="119916"/>
                  <a:pt x="1286198" y="256908"/>
                  <a:pt x="1286510" y="429988"/>
                </a:cubicBezTo>
                <a:cubicBezTo>
                  <a:pt x="1286822" y="603068"/>
                  <a:pt x="1234200" y="823810"/>
                  <a:pt x="1286510" y="930853"/>
                </a:cubicBezTo>
                <a:cubicBezTo>
                  <a:pt x="1338820" y="1037897"/>
                  <a:pt x="1242766" y="1228780"/>
                  <a:pt x="1286510" y="1417543"/>
                </a:cubicBezTo>
                <a:cubicBezTo>
                  <a:pt x="1172213" y="1453310"/>
                  <a:pt x="1056186" y="1401025"/>
                  <a:pt x="831943" y="1417543"/>
                </a:cubicBezTo>
                <a:cubicBezTo>
                  <a:pt x="607700" y="1434061"/>
                  <a:pt x="584959" y="1396528"/>
                  <a:pt x="390241" y="1417543"/>
                </a:cubicBezTo>
                <a:cubicBezTo>
                  <a:pt x="195523" y="1438558"/>
                  <a:pt x="190117" y="1393693"/>
                  <a:pt x="0" y="1417543"/>
                </a:cubicBezTo>
                <a:cubicBezTo>
                  <a:pt x="-7651" y="1208313"/>
                  <a:pt x="1509" y="1089959"/>
                  <a:pt x="0" y="987555"/>
                </a:cubicBezTo>
                <a:cubicBezTo>
                  <a:pt x="-1509" y="885151"/>
                  <a:pt x="40851" y="616431"/>
                  <a:pt x="0" y="486690"/>
                </a:cubicBezTo>
                <a:cubicBezTo>
                  <a:pt x="-40851" y="356950"/>
                  <a:pt x="14342" y="128307"/>
                  <a:pt x="0" y="0"/>
                </a:cubicBezTo>
                <a:close/>
              </a:path>
              <a:path w="1286510" h="1417543" stroke="0" extrusionOk="0">
                <a:moveTo>
                  <a:pt x="0" y="0"/>
                </a:moveTo>
                <a:cubicBezTo>
                  <a:pt x="145176" y="-42189"/>
                  <a:pt x="232295" y="5696"/>
                  <a:pt x="403106" y="0"/>
                </a:cubicBezTo>
                <a:cubicBezTo>
                  <a:pt x="573917" y="-5696"/>
                  <a:pt x="666470" y="23861"/>
                  <a:pt x="793348" y="0"/>
                </a:cubicBezTo>
                <a:cubicBezTo>
                  <a:pt x="920226" y="-23861"/>
                  <a:pt x="1088577" y="42705"/>
                  <a:pt x="1286510" y="0"/>
                </a:cubicBezTo>
                <a:cubicBezTo>
                  <a:pt x="1305054" y="143718"/>
                  <a:pt x="1238239" y="295932"/>
                  <a:pt x="1286510" y="458339"/>
                </a:cubicBezTo>
                <a:cubicBezTo>
                  <a:pt x="1334781" y="620746"/>
                  <a:pt x="1230929" y="752690"/>
                  <a:pt x="1286510" y="930853"/>
                </a:cubicBezTo>
                <a:cubicBezTo>
                  <a:pt x="1342091" y="1109016"/>
                  <a:pt x="1252020" y="1207732"/>
                  <a:pt x="1286510" y="1417543"/>
                </a:cubicBezTo>
                <a:cubicBezTo>
                  <a:pt x="1134982" y="1442443"/>
                  <a:pt x="1031625" y="1416413"/>
                  <a:pt x="857673" y="1417543"/>
                </a:cubicBezTo>
                <a:cubicBezTo>
                  <a:pt x="683721" y="1418673"/>
                  <a:pt x="647731" y="1390980"/>
                  <a:pt x="441702" y="1417543"/>
                </a:cubicBezTo>
                <a:cubicBezTo>
                  <a:pt x="235673" y="1444106"/>
                  <a:pt x="177848" y="1379268"/>
                  <a:pt x="0" y="1417543"/>
                </a:cubicBezTo>
                <a:cubicBezTo>
                  <a:pt x="-12059" y="1196084"/>
                  <a:pt x="36281" y="1148405"/>
                  <a:pt x="0" y="916678"/>
                </a:cubicBezTo>
                <a:cubicBezTo>
                  <a:pt x="-36281" y="684952"/>
                  <a:pt x="16042" y="636855"/>
                  <a:pt x="0" y="486690"/>
                </a:cubicBezTo>
                <a:cubicBezTo>
                  <a:pt x="-16042" y="336525"/>
                  <a:pt x="5907" y="143368"/>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17599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0D1D2-7AEB-8CAF-5491-81B12DBED494}"/>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A345A0A-BD70-E305-6075-A1ECADAADBE8}"/>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A3F5BA16-6963-F17F-0CDD-C66FF80BC447}"/>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9EE17F62-D96D-D8C5-7395-003D8D5A77D6}"/>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Activité rituelle</a:t>
              </a:r>
            </a:p>
          </p:txBody>
        </p:sp>
      </p:grpSp>
      <p:grpSp>
        <p:nvGrpSpPr>
          <p:cNvPr id="44" name="Group 43">
            <a:extLst>
              <a:ext uri="{FF2B5EF4-FFF2-40B4-BE49-F238E27FC236}">
                <a16:creationId xmlns:a16="http://schemas.microsoft.com/office/drawing/2014/main" id="{3B391222-358B-20D2-669D-8ECA122D3606}"/>
              </a:ext>
            </a:extLst>
          </p:cNvPr>
          <p:cNvGrpSpPr/>
          <p:nvPr/>
        </p:nvGrpSpPr>
        <p:grpSpPr>
          <a:xfrm>
            <a:off x="8796759" y="4917801"/>
            <a:ext cx="2425142" cy="936370"/>
            <a:chOff x="8796759" y="4917801"/>
            <a:chExt cx="2425142" cy="936370"/>
          </a:xfrm>
        </p:grpSpPr>
        <p:sp>
          <p:nvSpPr>
            <p:cNvPr id="42" name="Oval 41">
              <a:extLst>
                <a:ext uri="{FF2B5EF4-FFF2-40B4-BE49-F238E27FC236}">
                  <a16:creationId xmlns:a16="http://schemas.microsoft.com/office/drawing/2014/main" id="{1335DF2C-463A-267F-5759-B5812B6396F6}"/>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C0BED87-E73D-E1FA-B687-4B60EABE4F5A}"/>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2 min</a:t>
              </a:r>
            </a:p>
          </p:txBody>
        </p:sp>
      </p:grpSp>
      <p:pic>
        <p:nvPicPr>
          <p:cNvPr id="2" name="Picture 1">
            <a:extLst>
              <a:ext uri="{FF2B5EF4-FFF2-40B4-BE49-F238E27FC236}">
                <a16:creationId xmlns:a16="http://schemas.microsoft.com/office/drawing/2014/main" id="{E00C5BA9-A643-30E4-ECF0-A0E25CFEF764}"/>
              </a:ext>
            </a:extLst>
          </p:cNvPr>
          <p:cNvPicPr>
            <a:picLocks noChangeAspect="1"/>
          </p:cNvPicPr>
          <p:nvPr/>
        </p:nvPicPr>
        <p:blipFill>
          <a:blip r:embed="rId3">
            <a:clrChange>
              <a:clrFrom>
                <a:srgbClr val="FFFFFF"/>
              </a:clrFrom>
              <a:clrTo>
                <a:srgbClr val="FFFFFF">
                  <a:alpha val="0"/>
                </a:srgbClr>
              </a:clrTo>
            </a:clrChange>
            <a:duotone>
              <a:schemeClr val="accent4">
                <a:shade val="45000"/>
                <a:satMod val="135000"/>
              </a:schemeClr>
              <a:prstClr val="white"/>
            </a:duotone>
          </a:blip>
          <a:stretch>
            <a:fillRect/>
          </a:stretch>
        </p:blipFill>
        <p:spPr>
          <a:xfrm>
            <a:off x="5518813" y="1210310"/>
            <a:ext cx="1154374" cy="1162800"/>
          </a:xfrm>
          <a:custGeom>
            <a:avLst/>
            <a:gdLst>
              <a:gd name="connsiteX0" fmla="*/ 0 w 1154374"/>
              <a:gd name="connsiteY0" fmla="*/ 0 h 1162800"/>
              <a:gd name="connsiteX1" fmla="*/ 565643 w 1154374"/>
              <a:gd name="connsiteY1" fmla="*/ 0 h 1162800"/>
              <a:gd name="connsiteX2" fmla="*/ 1154374 w 1154374"/>
              <a:gd name="connsiteY2" fmla="*/ 0 h 1162800"/>
              <a:gd name="connsiteX3" fmla="*/ 1154374 w 1154374"/>
              <a:gd name="connsiteY3" fmla="*/ 593028 h 1162800"/>
              <a:gd name="connsiteX4" fmla="*/ 1154374 w 1154374"/>
              <a:gd name="connsiteY4" fmla="*/ 1162800 h 1162800"/>
              <a:gd name="connsiteX5" fmla="*/ 565643 w 1154374"/>
              <a:gd name="connsiteY5" fmla="*/ 1162800 h 1162800"/>
              <a:gd name="connsiteX6" fmla="*/ 0 w 1154374"/>
              <a:gd name="connsiteY6" fmla="*/ 1162800 h 1162800"/>
              <a:gd name="connsiteX7" fmla="*/ 0 w 1154374"/>
              <a:gd name="connsiteY7" fmla="*/ 604656 h 1162800"/>
              <a:gd name="connsiteX8" fmla="*/ 0 w 1154374"/>
              <a:gd name="connsiteY8" fmla="*/ 0 h 116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374" h="1162800" fill="none" extrusionOk="0">
                <a:moveTo>
                  <a:pt x="0" y="0"/>
                </a:moveTo>
                <a:cubicBezTo>
                  <a:pt x="213644" y="-8733"/>
                  <a:pt x="391840" y="49994"/>
                  <a:pt x="565643" y="0"/>
                </a:cubicBezTo>
                <a:cubicBezTo>
                  <a:pt x="739446" y="-49994"/>
                  <a:pt x="874216" y="50711"/>
                  <a:pt x="1154374" y="0"/>
                </a:cubicBezTo>
                <a:cubicBezTo>
                  <a:pt x="1192048" y="236085"/>
                  <a:pt x="1097035" y="381148"/>
                  <a:pt x="1154374" y="593028"/>
                </a:cubicBezTo>
                <a:cubicBezTo>
                  <a:pt x="1211713" y="804908"/>
                  <a:pt x="1114044" y="1005123"/>
                  <a:pt x="1154374" y="1162800"/>
                </a:cubicBezTo>
                <a:cubicBezTo>
                  <a:pt x="982826" y="1185884"/>
                  <a:pt x="835950" y="1154862"/>
                  <a:pt x="565643" y="1162800"/>
                </a:cubicBezTo>
                <a:cubicBezTo>
                  <a:pt x="295336" y="1170738"/>
                  <a:pt x="275875" y="1110075"/>
                  <a:pt x="0" y="1162800"/>
                </a:cubicBezTo>
                <a:cubicBezTo>
                  <a:pt x="-733" y="951271"/>
                  <a:pt x="9986" y="866916"/>
                  <a:pt x="0" y="604656"/>
                </a:cubicBezTo>
                <a:cubicBezTo>
                  <a:pt x="-9986" y="342396"/>
                  <a:pt x="11489" y="270212"/>
                  <a:pt x="0" y="0"/>
                </a:cubicBezTo>
                <a:close/>
              </a:path>
              <a:path w="1154374" h="1162800" stroke="0" extrusionOk="0">
                <a:moveTo>
                  <a:pt x="0" y="0"/>
                </a:moveTo>
                <a:cubicBezTo>
                  <a:pt x="110579" y="-61253"/>
                  <a:pt x="308700" y="61734"/>
                  <a:pt x="542556" y="0"/>
                </a:cubicBezTo>
                <a:cubicBezTo>
                  <a:pt x="776412" y="-61734"/>
                  <a:pt x="875019" y="16015"/>
                  <a:pt x="1154374" y="0"/>
                </a:cubicBezTo>
                <a:cubicBezTo>
                  <a:pt x="1222263" y="186785"/>
                  <a:pt x="1117997" y="402746"/>
                  <a:pt x="1154374" y="569772"/>
                </a:cubicBezTo>
                <a:cubicBezTo>
                  <a:pt x="1190751" y="736798"/>
                  <a:pt x="1127040" y="902733"/>
                  <a:pt x="1154374" y="1162800"/>
                </a:cubicBezTo>
                <a:cubicBezTo>
                  <a:pt x="983061" y="1195368"/>
                  <a:pt x="722264" y="1140509"/>
                  <a:pt x="588731" y="1162800"/>
                </a:cubicBezTo>
                <a:cubicBezTo>
                  <a:pt x="455198" y="1185091"/>
                  <a:pt x="136416" y="1116172"/>
                  <a:pt x="0" y="1162800"/>
                </a:cubicBezTo>
                <a:cubicBezTo>
                  <a:pt x="-62942" y="938676"/>
                  <a:pt x="67965" y="770173"/>
                  <a:pt x="0" y="569772"/>
                </a:cubicBezTo>
                <a:cubicBezTo>
                  <a:pt x="-67965" y="369371"/>
                  <a:pt x="26860" y="170094"/>
                  <a:pt x="0" y="0"/>
                </a:cubicBezTo>
                <a:close/>
              </a:path>
            </a:pathLst>
          </a:custGeom>
          <a:ln w="57150">
            <a:solidFill>
              <a:srgbClr val="5FADE4"/>
            </a:solidFill>
            <a:extLst>
              <a:ext uri="{C807C97D-BFC1-408E-A445-0C87EB9F89A2}">
                <ask:lineSketchStyleProps xmlns:ask="http://schemas.microsoft.com/office/drawing/2018/sketchyshapes" sd="366377406">
                  <a:prstGeom prst="rect">
                    <a:avLst/>
                  </a:prstGeom>
                  <ask:type>
                    <ask:lineSketchScribble/>
                  </ask:type>
                </ask:lineSketchStyleProps>
              </a:ext>
            </a:extLst>
          </a:ln>
        </p:spPr>
      </p:pic>
    </p:spTree>
    <p:extLst>
      <p:ext uri="{BB962C8B-B14F-4D97-AF65-F5344CB8AC3E}">
        <p14:creationId xmlns:p14="http://schemas.microsoft.com/office/powerpoint/2010/main" val="20574301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48154FEB-A7C1-8412-0A0F-25FFE8B0705A}"/>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peut revenir sur les activités du modelage, de la pratique en binôme et de la pratique autonome pour rappeler la tâche principale.</a:t>
            </a:r>
          </a:p>
        </p:txBody>
      </p:sp>
      <p:sp>
        <p:nvSpPr>
          <p:cNvPr id="5" name="D_A_01">
            <a:extLst>
              <a:ext uri="{FF2B5EF4-FFF2-40B4-BE49-F238E27FC236}">
                <a16:creationId xmlns:a16="http://schemas.microsoft.com/office/drawing/2014/main" id="{12683DF8-055B-F6A0-E431-FCAE5A898B13}"/>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Avant de finir cette séance, c’était quoi notre tâche ?</a:t>
            </a:r>
          </a:p>
        </p:txBody>
      </p:sp>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69B5981A-4807-5A3E-56F0-8ED234BA1E7D}"/>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sp>
        <p:nvSpPr>
          <p:cNvPr id="9" name="ZoneTexte 8">
            <a:extLst>
              <a:ext uri="{FF2B5EF4-FFF2-40B4-BE49-F238E27FC236}">
                <a16:creationId xmlns:a16="http://schemas.microsoft.com/office/drawing/2014/main" id="{98745131-11DB-E892-ABDE-84F68DFCA280}"/>
              </a:ext>
            </a:extLst>
          </p:cNvPr>
          <p:cNvSpPr txBox="1"/>
          <p:nvPr/>
        </p:nvSpPr>
        <p:spPr>
          <a:xfrm>
            <a:off x="1136515" y="2914776"/>
            <a:ext cx="11175999" cy="461665"/>
          </a:xfrm>
          <a:prstGeom prst="rect">
            <a:avLst/>
          </a:prstGeom>
          <a:noFill/>
        </p:spPr>
        <p:txBody>
          <a:bodyPr wrap="square" rtlCol="0">
            <a:spAutoFit/>
          </a:bodyPr>
          <a:lstStyle/>
          <a:p>
            <a:pPr marL="152"/>
            <a:r>
              <a:rPr lang="en-US" sz="2400" b="1" dirty="0" err="1">
                <a:solidFill>
                  <a:srgbClr val="0070C0"/>
                </a:solidFill>
              </a:rPr>
              <a:t>Détermine</a:t>
            </a:r>
            <a:r>
              <a:rPr lang="en-US" sz="2400" b="1" spc="373" dirty="0" err="1">
                <a:solidFill>
                  <a:srgbClr val="0070C0"/>
                </a:solidFill>
              </a:rPr>
              <a:t>r</a:t>
            </a:r>
            <a:r>
              <a:rPr lang="en-US" sz="2400" b="1" dirty="0" err="1">
                <a:solidFill>
                  <a:srgbClr val="0070C0"/>
                </a:solidFill>
              </a:rPr>
              <a:t>l</a:t>
            </a:r>
            <a:r>
              <a:rPr lang="en-US" sz="2400" b="1" spc="370" dirty="0" err="1">
                <a:solidFill>
                  <a:srgbClr val="0070C0"/>
                </a:solidFill>
              </a:rPr>
              <a:t>a</a:t>
            </a:r>
            <a:r>
              <a:rPr lang="en-US" sz="2400" b="1" dirty="0" err="1">
                <a:solidFill>
                  <a:srgbClr val="0070C0"/>
                </a:solidFill>
              </a:rPr>
              <a:t>formul</a:t>
            </a:r>
            <a:r>
              <a:rPr lang="en-US" sz="2400" b="1" spc="373" dirty="0" err="1">
                <a:solidFill>
                  <a:srgbClr val="0070C0"/>
                </a:solidFill>
              </a:rPr>
              <a:t>e</a:t>
            </a:r>
            <a:r>
              <a:rPr lang="en-US" sz="2400" b="1" dirty="0" err="1">
                <a:solidFill>
                  <a:srgbClr val="0070C0"/>
                </a:solidFill>
              </a:rPr>
              <a:t>chimiqu</a:t>
            </a:r>
            <a:r>
              <a:rPr lang="en-US" sz="2400" b="1" spc="372" dirty="0" err="1">
                <a:solidFill>
                  <a:srgbClr val="0070C0"/>
                </a:solidFill>
              </a:rPr>
              <a:t>e</a:t>
            </a:r>
            <a:r>
              <a:rPr lang="en-US" sz="2400" b="1" dirty="0" err="1">
                <a:solidFill>
                  <a:srgbClr val="0070C0"/>
                </a:solidFill>
              </a:rPr>
              <a:t>d’un</a:t>
            </a:r>
            <a:r>
              <a:rPr lang="en-US" sz="2400" b="1" spc="371" dirty="0" err="1">
                <a:solidFill>
                  <a:srgbClr val="0070C0"/>
                </a:solidFill>
              </a:rPr>
              <a:t>e</a:t>
            </a:r>
            <a:r>
              <a:rPr lang="en-US" sz="2400" b="1" dirty="0" err="1">
                <a:solidFill>
                  <a:srgbClr val="0070C0"/>
                </a:solidFill>
              </a:rPr>
              <a:t>molécul</a:t>
            </a:r>
            <a:r>
              <a:rPr lang="en-US" sz="2400" b="1" spc="373" dirty="0" err="1">
                <a:solidFill>
                  <a:srgbClr val="0070C0"/>
                </a:solidFill>
              </a:rPr>
              <a:t>e</a:t>
            </a:r>
            <a:r>
              <a:rPr lang="en-US" sz="2400" b="1" spc="372" dirty="0" err="1">
                <a:solidFill>
                  <a:srgbClr val="0070C0"/>
                </a:solidFill>
              </a:rPr>
              <a:t>à</a:t>
            </a:r>
            <a:r>
              <a:rPr lang="en-US" sz="2400" b="1" dirty="0" err="1">
                <a:solidFill>
                  <a:srgbClr val="0070C0"/>
                </a:solidFill>
              </a:rPr>
              <a:t>parti</a:t>
            </a:r>
            <a:r>
              <a:rPr lang="en-US" sz="2400" b="1" spc="373" dirty="0" err="1">
                <a:solidFill>
                  <a:srgbClr val="0070C0"/>
                </a:solidFill>
              </a:rPr>
              <a:t>r</a:t>
            </a:r>
            <a:r>
              <a:rPr lang="en-US" sz="2400" b="1" dirty="0" err="1">
                <a:solidFill>
                  <a:srgbClr val="0070C0"/>
                </a:solidFill>
              </a:rPr>
              <a:t>d</a:t>
            </a:r>
            <a:r>
              <a:rPr lang="en-US" sz="2400" b="1" spc="371" dirty="0" err="1">
                <a:solidFill>
                  <a:srgbClr val="0070C0"/>
                </a:solidFill>
              </a:rPr>
              <a:t>e</a:t>
            </a:r>
            <a:r>
              <a:rPr lang="en-US" sz="2400" b="1" dirty="0" err="1">
                <a:solidFill>
                  <a:srgbClr val="0070C0"/>
                </a:solidFill>
              </a:rPr>
              <a:t>son</a:t>
            </a:r>
            <a:r>
              <a:rPr lang="en-US" sz="2400" b="1" dirty="0">
                <a:solidFill>
                  <a:srgbClr val="0070C0"/>
                </a:solidFill>
              </a:rPr>
              <a:t> </a:t>
            </a:r>
            <a:r>
              <a:rPr lang="en-US" sz="2400" b="1" dirty="0" err="1">
                <a:solidFill>
                  <a:srgbClr val="0070C0"/>
                </a:solidFill>
              </a:rPr>
              <a:t>no</a:t>
            </a:r>
            <a:r>
              <a:rPr lang="en-US" sz="2400" b="1" spc="271" dirty="0" err="1">
                <a:solidFill>
                  <a:srgbClr val="0070C0"/>
                </a:solidFill>
              </a:rPr>
              <a:t>m</a:t>
            </a:r>
            <a:r>
              <a:rPr lang="en-US" sz="2400" b="1" dirty="0" err="1">
                <a:solidFill>
                  <a:srgbClr val="0070C0"/>
                </a:solidFill>
              </a:rPr>
              <a:t>o</a:t>
            </a:r>
            <a:r>
              <a:rPr lang="en-US" sz="2400" b="1" spc="271" dirty="0" err="1">
                <a:solidFill>
                  <a:srgbClr val="0070C0"/>
                </a:solidFill>
              </a:rPr>
              <a:t>u</a:t>
            </a:r>
            <a:r>
              <a:rPr lang="en-US" sz="2400" b="1" dirty="0" err="1">
                <a:solidFill>
                  <a:srgbClr val="0070C0"/>
                </a:solidFill>
              </a:rPr>
              <a:t>d</a:t>
            </a:r>
            <a:r>
              <a:rPr lang="en-US" sz="2400" b="1" spc="271" dirty="0" err="1">
                <a:solidFill>
                  <a:srgbClr val="0070C0"/>
                </a:solidFill>
              </a:rPr>
              <a:t>e</a:t>
            </a:r>
            <a:r>
              <a:rPr lang="en-US" sz="2400" b="1" dirty="0" err="1">
                <a:solidFill>
                  <a:srgbClr val="0070C0"/>
                </a:solidFill>
              </a:rPr>
              <a:t>so</a:t>
            </a:r>
            <a:r>
              <a:rPr lang="en-US" sz="2400" b="1" spc="271" dirty="0" err="1">
                <a:solidFill>
                  <a:srgbClr val="0070C0"/>
                </a:solidFill>
              </a:rPr>
              <a:t>n</a:t>
            </a:r>
            <a:r>
              <a:rPr lang="en-US" sz="2400" b="1" dirty="0" err="1">
                <a:solidFill>
                  <a:srgbClr val="0070C0"/>
                </a:solidFill>
              </a:rPr>
              <a:t>modèle</a:t>
            </a:r>
            <a:r>
              <a:rPr lang="en-US" sz="2400" b="1" dirty="0">
                <a:solidFill>
                  <a:srgbClr val="0070C0"/>
                </a:solidFill>
              </a:rPr>
              <a:t>.</a:t>
            </a:r>
          </a:p>
        </p:txBody>
      </p:sp>
      <p:sp>
        <p:nvSpPr>
          <p:cNvPr id="3" name="Google Shape;2054;p38">
            <a:extLst>
              <a:ext uri="{FF2B5EF4-FFF2-40B4-BE49-F238E27FC236}">
                <a16:creationId xmlns:a16="http://schemas.microsoft.com/office/drawing/2014/main" id="{9A8E3927-BB60-726B-D949-EAFAA6F754BC}"/>
              </a:ext>
            </a:extLst>
          </p:cNvPr>
          <p:cNvSpPr/>
          <p:nvPr/>
        </p:nvSpPr>
        <p:spPr>
          <a:xfrm>
            <a:off x="743989" y="2876194"/>
            <a:ext cx="11262084"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10" name="Image 23">
            <a:extLst>
              <a:ext uri="{FF2B5EF4-FFF2-40B4-BE49-F238E27FC236}">
                <a16:creationId xmlns:a16="http://schemas.microsoft.com/office/drawing/2014/main" id="{D64A8A60-E67A-F09C-6360-920B0534E6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548" y="2592917"/>
            <a:ext cx="840751" cy="805544"/>
          </a:xfrm>
          <a:prstGeom prst="rect">
            <a:avLst/>
          </a:prstGeom>
        </p:spPr>
      </p:pic>
    </p:spTree>
    <p:extLst>
      <p:ext uri="{BB962C8B-B14F-4D97-AF65-F5344CB8AC3E}">
        <p14:creationId xmlns:p14="http://schemas.microsoft.com/office/powerpoint/2010/main" val="17001317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1F27D-0C97-862C-1E69-D8326A3A569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9B651DF8-2B83-5EA2-A5A7-5316FCCB6F1B}"/>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p>
        </p:txBody>
      </p:sp>
      <p:sp>
        <p:nvSpPr>
          <p:cNvPr id="5" name="D_A_01">
            <a:extLst>
              <a:ext uri="{FF2B5EF4-FFF2-40B4-BE49-F238E27FC236}">
                <a16:creationId xmlns:a16="http://schemas.microsoft.com/office/drawing/2014/main" id="{EC33D128-4F7F-E42F-790C-A4CE539A4EA9}"/>
              </a:ext>
            </a:extLst>
          </p:cNvPr>
          <p:cNvSpPr txBox="1"/>
          <p:nvPr/>
        </p:nvSpPr>
        <p:spPr>
          <a:xfrm>
            <a:off x="923925" y="212713"/>
            <a:ext cx="10591800" cy="508000"/>
          </a:xfrm>
          <a:prstGeom prst="rect">
            <a:avLst/>
          </a:prstGeom>
          <a:noFill/>
        </p:spPr>
        <p:txBody>
          <a:bodyPr wrap="square" rtlCol="0" anchor="ctr">
            <a:noAutofit/>
          </a:bodyPr>
          <a:lstStyle/>
          <a:p>
            <a:r>
              <a:rPr lang="fr-FR" sz="1600" b="1" noProof="0" dirty="0">
                <a:solidFill>
                  <a:schemeClr val="bg1">
                    <a:lumMod val="65000"/>
                  </a:schemeClr>
                </a:solidFill>
              </a:rPr>
              <a:t>Tout d’abord nous avons </a:t>
            </a:r>
            <a:r>
              <a:rPr lang="fr-FR" sz="1600" b="1" dirty="0">
                <a:solidFill>
                  <a:schemeClr val="bg1">
                    <a:lumMod val="65000"/>
                  </a:schemeClr>
                </a:solidFill>
              </a:rPr>
              <a:t>reconnus les symboles de quelques atomes.</a:t>
            </a:r>
            <a:endParaRPr lang="fr-FR" sz="1600" b="1" noProof="0" dirty="0">
              <a:solidFill>
                <a:schemeClr val="bg1">
                  <a:lumMod val="65000"/>
                </a:schemeClr>
              </a:solidFill>
            </a:endParaRPr>
          </a:p>
        </p:txBody>
      </p:sp>
      <p:pic>
        <p:nvPicPr>
          <p:cNvPr id="7" name="Image 8">
            <a:extLst>
              <a:ext uri="{FF2B5EF4-FFF2-40B4-BE49-F238E27FC236}">
                <a16:creationId xmlns:a16="http://schemas.microsoft.com/office/drawing/2014/main" id="{D48B1702-AF38-A24A-98A3-32E81C46B21B}"/>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EDCEE95C-6533-5EA8-1F02-D18560704219}"/>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pic>
        <p:nvPicPr>
          <p:cNvPr id="2" name="Image 1">
            <a:extLst>
              <a:ext uri="{FF2B5EF4-FFF2-40B4-BE49-F238E27FC236}">
                <a16:creationId xmlns:a16="http://schemas.microsoft.com/office/drawing/2014/main" id="{FABA95CE-00F7-3E2C-0C9F-516B2BBFCC61}"/>
              </a:ext>
            </a:extLst>
          </p:cNvPr>
          <p:cNvPicPr>
            <a:picLocks noChangeAspect="1"/>
          </p:cNvPicPr>
          <p:nvPr/>
        </p:nvPicPr>
        <p:blipFill>
          <a:blip r:embed="rId3"/>
          <a:stretch>
            <a:fillRect/>
          </a:stretch>
        </p:blipFill>
        <p:spPr>
          <a:xfrm>
            <a:off x="765809" y="2931895"/>
            <a:ext cx="10100927" cy="1237770"/>
          </a:xfrm>
          <a:prstGeom prst="rect">
            <a:avLst/>
          </a:prstGeom>
        </p:spPr>
      </p:pic>
    </p:spTree>
    <p:extLst>
      <p:ext uri="{BB962C8B-B14F-4D97-AF65-F5344CB8AC3E}">
        <p14:creationId xmlns:p14="http://schemas.microsoft.com/office/powerpoint/2010/main" val="11543481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8F1D1-8E34-9725-DA26-B360D1E17130}"/>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C594E192-EEB1-0CEC-AEC3-8D02A1A1EA30}"/>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fait participer les élèves pour rappeler ces étapes et les lire à haute voix.</a:t>
            </a:r>
          </a:p>
        </p:txBody>
      </p:sp>
      <p:sp>
        <p:nvSpPr>
          <p:cNvPr id="5" name="D_A_01">
            <a:extLst>
              <a:ext uri="{FF2B5EF4-FFF2-40B4-BE49-F238E27FC236}">
                <a16:creationId xmlns:a16="http://schemas.microsoft.com/office/drawing/2014/main" id="{F201C05A-D3E5-B68F-A885-BF565308E61E}"/>
              </a:ext>
            </a:extLst>
          </p:cNvPr>
          <p:cNvSpPr txBox="1"/>
          <p:nvPr/>
        </p:nvSpPr>
        <p:spPr>
          <a:xfrm>
            <a:off x="923925" y="212713"/>
            <a:ext cx="10591800" cy="508000"/>
          </a:xfrm>
          <a:prstGeom prst="rect">
            <a:avLst/>
          </a:prstGeom>
          <a:noFill/>
        </p:spPr>
        <p:txBody>
          <a:bodyPr wrap="square" rtlCol="0" anchor="ctr">
            <a:noAutofit/>
          </a:bodyPr>
          <a:lstStyle/>
          <a:p>
            <a:r>
              <a:rPr lang="fr-FR" sz="1600" b="1" dirty="0">
                <a:solidFill>
                  <a:schemeClr val="bg1">
                    <a:lumMod val="65000"/>
                  </a:schemeClr>
                </a:solidFill>
              </a:rPr>
              <a:t>Puis, </a:t>
            </a:r>
            <a:r>
              <a:rPr lang="fr-FR" sz="1600" b="1" noProof="0" dirty="0">
                <a:solidFill>
                  <a:schemeClr val="bg1">
                    <a:lumMod val="65000"/>
                  </a:schemeClr>
                </a:solidFill>
              </a:rPr>
              <a:t>nous avons écrit les formules de quelques molécules soit à partir de leur modèle moléculaire ou à partir de leur nom.</a:t>
            </a:r>
          </a:p>
        </p:txBody>
      </p:sp>
      <p:pic>
        <p:nvPicPr>
          <p:cNvPr id="7" name="Image 8">
            <a:extLst>
              <a:ext uri="{FF2B5EF4-FFF2-40B4-BE49-F238E27FC236}">
                <a16:creationId xmlns:a16="http://schemas.microsoft.com/office/drawing/2014/main" id="{2FEAAD35-4A79-E0F0-3EBB-7E1874EA7AF9}"/>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A973FFB4-2094-9BDD-D060-F16140DE7720}"/>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sp>
        <p:nvSpPr>
          <p:cNvPr id="3" name="ZoneTexte 2">
            <a:extLst>
              <a:ext uri="{FF2B5EF4-FFF2-40B4-BE49-F238E27FC236}">
                <a16:creationId xmlns:a16="http://schemas.microsoft.com/office/drawing/2014/main" id="{06414C3B-8CA4-4579-9B27-E884C524A0EF}"/>
              </a:ext>
            </a:extLst>
          </p:cNvPr>
          <p:cNvSpPr txBox="1"/>
          <p:nvPr/>
        </p:nvSpPr>
        <p:spPr>
          <a:xfrm>
            <a:off x="1880616" y="2726012"/>
            <a:ext cx="10094976" cy="461665"/>
          </a:xfrm>
          <a:prstGeom prst="rect">
            <a:avLst/>
          </a:prstGeom>
          <a:noFill/>
        </p:spPr>
        <p:txBody>
          <a:bodyPr wrap="square" rtlCol="0">
            <a:spAutoFit/>
          </a:bodyPr>
          <a:lstStyle/>
          <a:p>
            <a:r>
              <a:rPr lang="fr-FR" sz="2400" b="1" noProof="0" dirty="0">
                <a:solidFill>
                  <a:srgbClr val="0040C0"/>
                </a:solidFill>
              </a:rPr>
              <a:t>Étape 1:</a:t>
            </a:r>
            <a:r>
              <a:rPr lang="fr-FR" noProof="0" dirty="0"/>
              <a:t> </a:t>
            </a:r>
            <a:r>
              <a:rPr lang="en-US" sz="2400" dirty="0" err="1">
                <a:solidFill>
                  <a:srgbClr val="231F20"/>
                </a:solidFill>
              </a:rPr>
              <a:t>Associer</a:t>
            </a:r>
            <a:r>
              <a:rPr lang="en-US" sz="2400" dirty="0">
                <a:solidFill>
                  <a:srgbClr val="231F20"/>
                </a:solidFill>
              </a:rPr>
              <a:t> à </a:t>
            </a:r>
            <a:r>
              <a:rPr lang="en-US" sz="2400" dirty="0" err="1">
                <a:solidFill>
                  <a:srgbClr val="231F20"/>
                </a:solidFill>
              </a:rPr>
              <a:t>chaque</a:t>
            </a:r>
            <a:r>
              <a:rPr lang="en-US" sz="2400" dirty="0">
                <a:solidFill>
                  <a:srgbClr val="231F20"/>
                </a:solidFill>
              </a:rPr>
              <a:t> </a:t>
            </a:r>
            <a:r>
              <a:rPr lang="en-US" sz="2400" dirty="0" err="1">
                <a:solidFill>
                  <a:srgbClr val="231F20"/>
                </a:solidFill>
              </a:rPr>
              <a:t>atome</a:t>
            </a:r>
            <a:r>
              <a:rPr lang="en-US" sz="2400" dirty="0">
                <a:solidFill>
                  <a:srgbClr val="231F20"/>
                </a:solidFill>
              </a:rPr>
              <a:t> de la </a:t>
            </a:r>
            <a:r>
              <a:rPr lang="en-US" sz="2400" dirty="0" err="1">
                <a:solidFill>
                  <a:srgbClr val="231F20"/>
                </a:solidFill>
              </a:rPr>
              <a:t>molécule</a:t>
            </a:r>
            <a:r>
              <a:rPr lang="en-US" sz="2400" dirty="0">
                <a:solidFill>
                  <a:srgbClr val="231F20"/>
                </a:solidFill>
              </a:rPr>
              <a:t>, son </a:t>
            </a:r>
            <a:r>
              <a:rPr lang="en-US" sz="2400" dirty="0" err="1">
                <a:solidFill>
                  <a:srgbClr val="231F20"/>
                </a:solidFill>
              </a:rPr>
              <a:t>symbole</a:t>
            </a:r>
            <a:r>
              <a:rPr lang="en-US" sz="2400" dirty="0">
                <a:solidFill>
                  <a:srgbClr val="231F20"/>
                </a:solidFill>
              </a:rPr>
              <a:t>.</a:t>
            </a:r>
            <a:endParaRPr lang="fr-FR" sz="2400" noProof="0" dirty="0"/>
          </a:p>
        </p:txBody>
      </p:sp>
      <p:sp>
        <p:nvSpPr>
          <p:cNvPr id="8" name="ZoneTexte 7">
            <a:extLst>
              <a:ext uri="{FF2B5EF4-FFF2-40B4-BE49-F238E27FC236}">
                <a16:creationId xmlns:a16="http://schemas.microsoft.com/office/drawing/2014/main" id="{AD234D49-0482-C80B-76D9-24BA7FAC836F}"/>
              </a:ext>
            </a:extLst>
          </p:cNvPr>
          <p:cNvSpPr txBox="1"/>
          <p:nvPr/>
        </p:nvSpPr>
        <p:spPr>
          <a:xfrm>
            <a:off x="1880616" y="5203596"/>
            <a:ext cx="10094976" cy="461665"/>
          </a:xfrm>
          <a:prstGeom prst="rect">
            <a:avLst/>
          </a:prstGeom>
          <a:noFill/>
        </p:spPr>
        <p:txBody>
          <a:bodyPr wrap="square" rtlCol="0">
            <a:spAutoFit/>
          </a:bodyPr>
          <a:lstStyle/>
          <a:p>
            <a:r>
              <a:rPr lang="fr-FR" sz="2400" b="1" noProof="0" dirty="0">
                <a:solidFill>
                  <a:srgbClr val="0040C0"/>
                </a:solidFill>
              </a:rPr>
              <a:t>Étape 3: </a:t>
            </a:r>
            <a:r>
              <a:rPr lang="fr-FR" sz="2400" dirty="0"/>
              <a:t>É</a:t>
            </a:r>
            <a:r>
              <a:rPr lang="fr-FR" sz="2400" dirty="0" err="1"/>
              <a:t>crire</a:t>
            </a:r>
            <a:r>
              <a:rPr lang="fr-FR" sz="2400" dirty="0"/>
              <a:t> la formule chimique de la molécule.</a:t>
            </a:r>
          </a:p>
        </p:txBody>
      </p:sp>
      <p:sp>
        <p:nvSpPr>
          <p:cNvPr id="13" name="ZoneTexte 12">
            <a:extLst>
              <a:ext uri="{FF2B5EF4-FFF2-40B4-BE49-F238E27FC236}">
                <a16:creationId xmlns:a16="http://schemas.microsoft.com/office/drawing/2014/main" id="{F6131027-D08B-5AE3-B18C-2167727D97FA}"/>
              </a:ext>
            </a:extLst>
          </p:cNvPr>
          <p:cNvSpPr txBox="1"/>
          <p:nvPr/>
        </p:nvSpPr>
        <p:spPr>
          <a:xfrm>
            <a:off x="1880616" y="3759336"/>
            <a:ext cx="10625328" cy="461665"/>
          </a:xfrm>
          <a:prstGeom prst="rect">
            <a:avLst/>
          </a:prstGeom>
          <a:noFill/>
        </p:spPr>
        <p:txBody>
          <a:bodyPr wrap="square" rtlCol="0">
            <a:spAutoFit/>
          </a:bodyPr>
          <a:lstStyle/>
          <a:p>
            <a:r>
              <a:rPr lang="fr-FR" sz="2400" b="1" noProof="0" dirty="0">
                <a:solidFill>
                  <a:srgbClr val="0040C0"/>
                </a:solidFill>
              </a:rPr>
              <a:t>Étape 2: </a:t>
            </a:r>
            <a:r>
              <a:rPr lang="fr-FR" sz="2400" dirty="0"/>
              <a:t>déterminer le nombre d’atome dans la molécule. </a:t>
            </a:r>
          </a:p>
        </p:txBody>
      </p:sp>
      <p:sp>
        <p:nvSpPr>
          <p:cNvPr id="2" name="ZoneTexte 1">
            <a:extLst>
              <a:ext uri="{FF2B5EF4-FFF2-40B4-BE49-F238E27FC236}">
                <a16:creationId xmlns:a16="http://schemas.microsoft.com/office/drawing/2014/main" id="{A2578AAD-F978-9BC4-BB8C-EF51A25229E7}"/>
              </a:ext>
            </a:extLst>
          </p:cNvPr>
          <p:cNvSpPr txBox="1"/>
          <p:nvPr/>
        </p:nvSpPr>
        <p:spPr>
          <a:xfrm>
            <a:off x="1880616" y="1853411"/>
            <a:ext cx="10094976" cy="461665"/>
          </a:xfrm>
          <a:prstGeom prst="rect">
            <a:avLst/>
          </a:prstGeom>
          <a:noFill/>
        </p:spPr>
        <p:txBody>
          <a:bodyPr wrap="square" rtlCol="0">
            <a:spAutoFit/>
          </a:bodyPr>
          <a:lstStyle/>
          <a:p>
            <a:r>
              <a:rPr lang="fr-FR" b="1" noProof="0" dirty="0">
                <a:solidFill>
                  <a:srgbClr val="0070C0"/>
                </a:solidFill>
              </a:rPr>
              <a:t> </a:t>
            </a:r>
            <a:r>
              <a:rPr lang="fr-FR" sz="2400" b="1" noProof="0" dirty="0">
                <a:solidFill>
                  <a:srgbClr val="0070C0"/>
                </a:solidFill>
              </a:rPr>
              <a:t>Pour écrire la formule chimique à partir du modèle moléculaire:</a:t>
            </a:r>
          </a:p>
        </p:txBody>
      </p:sp>
    </p:spTree>
    <p:extLst>
      <p:ext uri="{BB962C8B-B14F-4D97-AF65-F5344CB8AC3E}">
        <p14:creationId xmlns:p14="http://schemas.microsoft.com/office/powerpoint/2010/main" val="18183007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FD534-5100-601F-DB23-FFFEA2775943}"/>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859887B2-58B0-A99A-0B50-325FFA6D8A38}"/>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fait participer les élèves pour rappeler ces étapes et les lire à haute voix.</a:t>
            </a:r>
          </a:p>
        </p:txBody>
      </p:sp>
      <p:sp>
        <p:nvSpPr>
          <p:cNvPr id="5" name="D_A_01">
            <a:extLst>
              <a:ext uri="{FF2B5EF4-FFF2-40B4-BE49-F238E27FC236}">
                <a16:creationId xmlns:a16="http://schemas.microsoft.com/office/drawing/2014/main" id="{9483BC1A-BE6B-A6B0-81A7-9BA3BB5CC145}"/>
              </a:ext>
            </a:extLst>
          </p:cNvPr>
          <p:cNvSpPr txBox="1"/>
          <p:nvPr/>
        </p:nvSpPr>
        <p:spPr>
          <a:xfrm>
            <a:off x="923925" y="212713"/>
            <a:ext cx="10591800" cy="508000"/>
          </a:xfrm>
          <a:prstGeom prst="rect">
            <a:avLst/>
          </a:prstGeom>
          <a:noFill/>
        </p:spPr>
        <p:txBody>
          <a:bodyPr wrap="square" rtlCol="0" anchor="ctr">
            <a:noAutofit/>
          </a:bodyPr>
          <a:lstStyle/>
          <a:p>
            <a:r>
              <a:rPr lang="fr-FR" sz="1600" b="1" dirty="0">
                <a:solidFill>
                  <a:schemeClr val="bg1">
                    <a:lumMod val="65000"/>
                  </a:schemeClr>
                </a:solidFill>
              </a:rPr>
              <a:t>Pour écrire la formule chimique d'une molécule à partir de son nom en suit les étapes suivantes :</a:t>
            </a:r>
            <a:endParaRPr lang="fr-FR" sz="1600" b="1" noProof="0" dirty="0">
              <a:solidFill>
                <a:schemeClr val="bg1">
                  <a:lumMod val="65000"/>
                </a:schemeClr>
              </a:solidFill>
            </a:endParaRPr>
          </a:p>
        </p:txBody>
      </p:sp>
      <p:pic>
        <p:nvPicPr>
          <p:cNvPr id="7" name="Image 8">
            <a:extLst>
              <a:ext uri="{FF2B5EF4-FFF2-40B4-BE49-F238E27FC236}">
                <a16:creationId xmlns:a16="http://schemas.microsoft.com/office/drawing/2014/main" id="{F4DDA698-DA8A-6491-C85C-4392B7A2BC54}"/>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8F46B26A-EADE-E2DA-E648-8B5A418700DF}"/>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sp>
        <p:nvSpPr>
          <p:cNvPr id="2" name="ZoneTexte 1">
            <a:extLst>
              <a:ext uri="{FF2B5EF4-FFF2-40B4-BE49-F238E27FC236}">
                <a16:creationId xmlns:a16="http://schemas.microsoft.com/office/drawing/2014/main" id="{3461871C-6718-F1B7-9767-90AA4B3E0254}"/>
              </a:ext>
            </a:extLst>
          </p:cNvPr>
          <p:cNvSpPr txBox="1"/>
          <p:nvPr/>
        </p:nvSpPr>
        <p:spPr>
          <a:xfrm>
            <a:off x="1085770" y="1364307"/>
            <a:ext cx="10094976" cy="461665"/>
          </a:xfrm>
          <a:prstGeom prst="rect">
            <a:avLst/>
          </a:prstGeom>
          <a:noFill/>
        </p:spPr>
        <p:txBody>
          <a:bodyPr wrap="square" rtlCol="0">
            <a:spAutoFit/>
          </a:bodyPr>
          <a:lstStyle/>
          <a:p>
            <a:r>
              <a:rPr lang="fr-FR" b="1" noProof="0" dirty="0">
                <a:solidFill>
                  <a:srgbClr val="0070C0"/>
                </a:solidFill>
              </a:rPr>
              <a:t> </a:t>
            </a:r>
            <a:r>
              <a:rPr lang="fr-FR" sz="2400" b="1" noProof="0" dirty="0">
                <a:solidFill>
                  <a:srgbClr val="0070C0"/>
                </a:solidFill>
              </a:rPr>
              <a:t>Pour écrire la formule chimique à partir du nom de la molécule:</a:t>
            </a:r>
          </a:p>
        </p:txBody>
      </p:sp>
      <p:sp>
        <p:nvSpPr>
          <p:cNvPr id="9" name="ZoneTexte 8">
            <a:extLst>
              <a:ext uri="{FF2B5EF4-FFF2-40B4-BE49-F238E27FC236}">
                <a16:creationId xmlns:a16="http://schemas.microsoft.com/office/drawing/2014/main" id="{9828F60A-BD30-7302-B2F8-62EB949E5315}"/>
              </a:ext>
            </a:extLst>
          </p:cNvPr>
          <p:cNvSpPr txBox="1"/>
          <p:nvPr/>
        </p:nvSpPr>
        <p:spPr>
          <a:xfrm>
            <a:off x="1161288" y="2185059"/>
            <a:ext cx="9815924" cy="461665"/>
          </a:xfrm>
          <a:prstGeom prst="rect">
            <a:avLst/>
          </a:prstGeom>
          <a:noFill/>
        </p:spPr>
        <p:txBody>
          <a:bodyPr wrap="square" rtlCol="0">
            <a:spAutoFit/>
          </a:bodyPr>
          <a:lstStyle/>
          <a:p>
            <a:r>
              <a:rPr lang="fr-FR" sz="2400" b="1" noProof="0" dirty="0">
                <a:solidFill>
                  <a:srgbClr val="0040C0"/>
                </a:solidFill>
              </a:rPr>
              <a:t>Etape 1: </a:t>
            </a:r>
            <a:r>
              <a:rPr lang="en-US" sz="2400" b="1" dirty="0" err="1">
                <a:solidFill>
                  <a:srgbClr val="231F20"/>
                </a:solidFill>
              </a:rPr>
              <a:t>Associer</a:t>
            </a:r>
            <a:r>
              <a:rPr lang="en-US" sz="2400" b="1" dirty="0">
                <a:solidFill>
                  <a:srgbClr val="231F20"/>
                </a:solidFill>
              </a:rPr>
              <a:t> à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atome</a:t>
            </a:r>
            <a:r>
              <a:rPr lang="en-US" sz="2400" b="1" dirty="0">
                <a:solidFill>
                  <a:srgbClr val="231F20"/>
                </a:solidFill>
              </a:rPr>
              <a:t> de la </a:t>
            </a:r>
            <a:r>
              <a:rPr lang="en-US" sz="2400" b="1" dirty="0" err="1">
                <a:solidFill>
                  <a:srgbClr val="231F20"/>
                </a:solidFill>
              </a:rPr>
              <a:t>molécule</a:t>
            </a:r>
            <a:r>
              <a:rPr lang="en-US" sz="2400" b="1" dirty="0">
                <a:solidFill>
                  <a:srgbClr val="231F20"/>
                </a:solidFill>
              </a:rPr>
              <a:t> son </a:t>
            </a:r>
            <a:r>
              <a:rPr lang="en-US" sz="2400" b="1" dirty="0" err="1">
                <a:solidFill>
                  <a:srgbClr val="231F20"/>
                </a:solidFill>
              </a:rPr>
              <a:t>symbole</a:t>
            </a:r>
            <a:r>
              <a:rPr lang="en-US" sz="2400" b="1" dirty="0">
                <a:solidFill>
                  <a:srgbClr val="231F20"/>
                </a:solidFill>
              </a:rPr>
              <a:t>.</a:t>
            </a:r>
            <a:endParaRPr lang="fr-FR" sz="2400" b="1" noProof="0" dirty="0"/>
          </a:p>
        </p:txBody>
      </p:sp>
      <p:sp>
        <p:nvSpPr>
          <p:cNvPr id="10" name="ZoneTexte 9">
            <a:extLst>
              <a:ext uri="{FF2B5EF4-FFF2-40B4-BE49-F238E27FC236}">
                <a16:creationId xmlns:a16="http://schemas.microsoft.com/office/drawing/2014/main" id="{A3708333-23F9-2757-BB61-58B7C7D97AC0}"/>
              </a:ext>
            </a:extLst>
          </p:cNvPr>
          <p:cNvSpPr txBox="1"/>
          <p:nvPr/>
        </p:nvSpPr>
        <p:spPr>
          <a:xfrm>
            <a:off x="1161288" y="3620929"/>
            <a:ext cx="9815924" cy="461665"/>
          </a:xfrm>
          <a:prstGeom prst="rect">
            <a:avLst/>
          </a:prstGeom>
          <a:noFill/>
        </p:spPr>
        <p:txBody>
          <a:bodyPr wrap="square" rtlCol="0">
            <a:spAutoFit/>
          </a:bodyPr>
          <a:lstStyle/>
          <a:p>
            <a:r>
              <a:rPr lang="fr-FR" sz="2400" b="1" noProof="0" dirty="0">
                <a:solidFill>
                  <a:srgbClr val="0040C0"/>
                </a:solidFill>
              </a:rPr>
              <a:t>Etape 2: </a:t>
            </a:r>
            <a:r>
              <a:rPr lang="en-US" sz="2400" b="1" dirty="0" err="1">
                <a:solidFill>
                  <a:srgbClr val="231F20"/>
                </a:solidFill>
              </a:rPr>
              <a:t>Déterminer</a:t>
            </a:r>
            <a:r>
              <a:rPr lang="en-US" sz="2400" b="1" dirty="0">
                <a:solidFill>
                  <a:srgbClr val="231F20"/>
                </a:solidFill>
              </a:rPr>
              <a:t> le </a:t>
            </a:r>
            <a:r>
              <a:rPr lang="en-US" sz="2400" b="1" dirty="0" err="1">
                <a:solidFill>
                  <a:srgbClr val="231F20"/>
                </a:solidFill>
              </a:rPr>
              <a:t>nombre</a:t>
            </a:r>
            <a:r>
              <a:rPr lang="en-US" sz="2400" b="1" dirty="0">
                <a:solidFill>
                  <a:srgbClr val="231F20"/>
                </a:solidFill>
              </a:rPr>
              <a:t> </a:t>
            </a:r>
            <a:r>
              <a:rPr lang="en-US" sz="2400" b="1" dirty="0" err="1">
                <a:solidFill>
                  <a:srgbClr val="231F20"/>
                </a:solidFill>
              </a:rPr>
              <a:t>d’atomes</a:t>
            </a:r>
            <a:r>
              <a:rPr lang="en-US" sz="2400" b="1" dirty="0">
                <a:solidFill>
                  <a:srgbClr val="231F20"/>
                </a:solidFill>
              </a:rPr>
              <a:t> dans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molécule</a:t>
            </a:r>
            <a:r>
              <a:rPr lang="en-US" sz="2400" b="1" dirty="0">
                <a:solidFill>
                  <a:srgbClr val="231F20"/>
                </a:solidFill>
              </a:rPr>
              <a:t>.</a:t>
            </a:r>
            <a:endParaRPr lang="fr-FR" sz="2400" b="1" noProof="0" dirty="0"/>
          </a:p>
        </p:txBody>
      </p:sp>
      <p:sp>
        <p:nvSpPr>
          <p:cNvPr id="11" name="ZoneTexte 10">
            <a:extLst>
              <a:ext uri="{FF2B5EF4-FFF2-40B4-BE49-F238E27FC236}">
                <a16:creationId xmlns:a16="http://schemas.microsoft.com/office/drawing/2014/main" id="{D8D90C3C-DC1C-DE0D-59D6-BD0621901FD7}"/>
              </a:ext>
            </a:extLst>
          </p:cNvPr>
          <p:cNvSpPr txBox="1"/>
          <p:nvPr/>
        </p:nvSpPr>
        <p:spPr>
          <a:xfrm>
            <a:off x="1225296" y="5502812"/>
            <a:ext cx="9815924" cy="461665"/>
          </a:xfrm>
          <a:prstGeom prst="rect">
            <a:avLst/>
          </a:prstGeom>
          <a:noFill/>
        </p:spPr>
        <p:txBody>
          <a:bodyPr wrap="square" rtlCol="0">
            <a:spAutoFit/>
          </a:bodyPr>
          <a:lstStyle/>
          <a:p>
            <a:r>
              <a:rPr lang="fr-FR" sz="2400" b="1" noProof="0" dirty="0">
                <a:solidFill>
                  <a:srgbClr val="0040C0"/>
                </a:solidFill>
              </a:rPr>
              <a:t>Etape 3: </a:t>
            </a:r>
            <a:r>
              <a:rPr lang="fr-FR" sz="2400" b="1" dirty="0">
                <a:solidFill>
                  <a:srgbClr val="231F20"/>
                </a:solidFill>
              </a:rPr>
              <a:t>Déduire la formule chimique de la molécule</a:t>
            </a:r>
            <a:r>
              <a:rPr lang="fr-FR" sz="2400" dirty="0">
                <a:solidFill>
                  <a:srgbClr val="231F20"/>
                </a:solidFill>
              </a:rPr>
              <a:t>.</a:t>
            </a:r>
            <a:endParaRPr lang="fr-FR" sz="2400" b="1" noProof="0" dirty="0"/>
          </a:p>
        </p:txBody>
      </p:sp>
      <p:sp>
        <p:nvSpPr>
          <p:cNvPr id="12" name="ZoneTexte 11">
            <a:extLst>
              <a:ext uri="{FF2B5EF4-FFF2-40B4-BE49-F238E27FC236}">
                <a16:creationId xmlns:a16="http://schemas.microsoft.com/office/drawing/2014/main" id="{400692E1-78A9-8F02-2B55-4602E1F34376}"/>
              </a:ext>
            </a:extLst>
          </p:cNvPr>
          <p:cNvSpPr txBox="1"/>
          <p:nvPr/>
        </p:nvSpPr>
        <p:spPr>
          <a:xfrm>
            <a:off x="3397320" y="4220395"/>
            <a:ext cx="2862072" cy="923330"/>
          </a:xfrm>
          <a:prstGeom prst="rect">
            <a:avLst/>
          </a:prstGeom>
          <a:solidFill>
            <a:schemeClr val="accent4"/>
          </a:solidFill>
        </p:spPr>
        <p:txBody>
          <a:bodyPr wrap="square" rtlCol="0">
            <a:spAutoFit/>
          </a:bodyPr>
          <a:lstStyle/>
          <a:p>
            <a:r>
              <a:rPr lang="fr-FR" b="1" dirty="0">
                <a:solidFill>
                  <a:schemeClr val="bg1"/>
                </a:solidFill>
              </a:rPr>
              <a:t>Mono : un seul atome</a:t>
            </a:r>
          </a:p>
          <a:p>
            <a:r>
              <a:rPr lang="fr-FR" b="1" dirty="0">
                <a:solidFill>
                  <a:schemeClr val="bg1"/>
                </a:solidFill>
              </a:rPr>
              <a:t>Di  : deux atomes</a:t>
            </a:r>
          </a:p>
          <a:p>
            <a:r>
              <a:rPr lang="fr-FR" b="1" dirty="0">
                <a:solidFill>
                  <a:schemeClr val="bg1"/>
                </a:solidFill>
              </a:rPr>
              <a:t>Tri: trois atomes</a:t>
            </a:r>
          </a:p>
        </p:txBody>
      </p:sp>
      <p:sp>
        <p:nvSpPr>
          <p:cNvPr id="14" name="ZoneTexte 13">
            <a:extLst>
              <a:ext uri="{FF2B5EF4-FFF2-40B4-BE49-F238E27FC236}">
                <a16:creationId xmlns:a16="http://schemas.microsoft.com/office/drawing/2014/main" id="{B4E06D2C-C86B-864F-8D88-A5C6B8E145A2}"/>
              </a:ext>
            </a:extLst>
          </p:cNvPr>
          <p:cNvSpPr txBox="1"/>
          <p:nvPr/>
        </p:nvSpPr>
        <p:spPr>
          <a:xfrm>
            <a:off x="3519932" y="2672161"/>
            <a:ext cx="2862072" cy="923330"/>
          </a:xfrm>
          <a:prstGeom prst="rect">
            <a:avLst/>
          </a:prstGeom>
          <a:solidFill>
            <a:schemeClr val="bg1">
              <a:lumMod val="95000"/>
            </a:schemeClr>
          </a:solidFill>
        </p:spPr>
        <p:txBody>
          <a:bodyPr wrap="square" rtlCol="0">
            <a:spAutoFit/>
          </a:bodyPr>
          <a:lstStyle/>
          <a:p>
            <a:r>
              <a:rPr lang="fr-FR" b="1" dirty="0">
                <a:solidFill>
                  <a:srgbClr val="FF0000"/>
                </a:solidFill>
              </a:rPr>
              <a:t>oxyde:   oxygène O</a:t>
            </a:r>
          </a:p>
          <a:p>
            <a:r>
              <a:rPr lang="fr-FR" b="1" dirty="0" err="1">
                <a:solidFill>
                  <a:srgbClr val="FF0000"/>
                </a:solidFill>
              </a:rPr>
              <a:t>bromo</a:t>
            </a:r>
            <a:r>
              <a:rPr lang="fr-FR" b="1" dirty="0">
                <a:solidFill>
                  <a:srgbClr val="FF0000"/>
                </a:solidFill>
              </a:rPr>
              <a:t>  : brome Br</a:t>
            </a:r>
          </a:p>
          <a:p>
            <a:r>
              <a:rPr lang="fr-FR" b="1" dirty="0" err="1">
                <a:solidFill>
                  <a:srgbClr val="FF0000"/>
                </a:solidFill>
              </a:rPr>
              <a:t>Chloro</a:t>
            </a:r>
            <a:r>
              <a:rPr lang="fr-FR" b="1" dirty="0">
                <a:solidFill>
                  <a:srgbClr val="FF0000"/>
                </a:solidFill>
              </a:rPr>
              <a:t>: Chlore Cl</a:t>
            </a:r>
          </a:p>
        </p:txBody>
      </p:sp>
    </p:spTree>
    <p:extLst>
      <p:ext uri="{BB962C8B-B14F-4D97-AF65-F5344CB8AC3E}">
        <p14:creationId xmlns:p14="http://schemas.microsoft.com/office/powerpoint/2010/main" val="15903512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p:nvPr>
        </p:nvSpPr>
        <p:spPr>
          <a:xfrm>
            <a:off x="1015448" y="195946"/>
            <a:ext cx="10161104" cy="470617"/>
          </a:xfrm>
        </p:spPr>
        <p:txBody>
          <a:bodyPr/>
          <a:lstStyle/>
          <a:p>
            <a:r>
              <a:rPr lang="fr-FR" noProof="0" dirty="0"/>
              <a:t>Et on termine par cette carte lexicale.</a:t>
            </a:r>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type="body" sz="quarter" idx="10"/>
          </p:nvPr>
        </p:nvSpPr>
        <p:spPr>
          <a:xfrm>
            <a:off x="996949" y="685688"/>
            <a:ext cx="10179603" cy="292443"/>
          </a:xfrm>
        </p:spPr>
        <p:txBody>
          <a:bodyPr/>
          <a:lstStyle/>
          <a:p>
            <a:r>
              <a:rPr lang="fr-FR" noProof="0" dirty="0">
                <a:solidFill>
                  <a:schemeClr val="bg1">
                    <a:lumMod val="65000"/>
                  </a:schemeClr>
                </a:solidFill>
                <a:latin typeface="Calibri" panose="020F0502020204030204" pitchFamily="34" charset="0"/>
                <a:cs typeface="Calibri" panose="020F0502020204030204" pitchFamily="34" charset="0"/>
              </a:rPr>
              <a:t>Faire participer les élèves à la lecture de la carte</a:t>
            </a:r>
          </a:p>
        </p:txBody>
      </p:sp>
      <p:pic>
        <p:nvPicPr>
          <p:cNvPr id="6" name="Picture 1">
            <a:extLst>
              <a:ext uri="{FF2B5EF4-FFF2-40B4-BE49-F238E27FC236}">
                <a16:creationId xmlns:a16="http://schemas.microsoft.com/office/drawing/2014/main" id="{EDB5DCC3-BBE6-4C60-9C55-B225818C4F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952" y="618156"/>
            <a:ext cx="380071" cy="380071"/>
          </a:xfrm>
          <a:prstGeom prst="rect">
            <a:avLst/>
          </a:prstGeom>
        </p:spPr>
      </p:pic>
      <p:pic>
        <p:nvPicPr>
          <p:cNvPr id="7" name="Picture 12">
            <a:extLst>
              <a:ext uri="{FF2B5EF4-FFF2-40B4-BE49-F238E27FC236}">
                <a16:creationId xmlns:a16="http://schemas.microsoft.com/office/drawing/2014/main" id="{65108791-C591-400E-9B11-67DFDDCFBB62}"/>
              </a:ext>
            </a:extLst>
          </p:cNvPr>
          <p:cNvPicPr>
            <a:picLocks noChangeAspect="1"/>
          </p:cNvPicPr>
          <p:nvPr/>
        </p:nvPicPr>
        <p:blipFill>
          <a:blip r:embed="rId4"/>
          <a:stretch>
            <a:fillRect/>
          </a:stretch>
        </p:blipFill>
        <p:spPr>
          <a:xfrm>
            <a:off x="11015146" y="482386"/>
            <a:ext cx="699046" cy="699046"/>
          </a:xfrm>
          <a:prstGeom prst="rect">
            <a:avLst/>
          </a:prstGeom>
        </p:spPr>
      </p:pic>
      <p:grpSp>
        <p:nvGrpSpPr>
          <p:cNvPr id="18" name="Groupe 71"/>
          <p:cNvGrpSpPr/>
          <p:nvPr/>
        </p:nvGrpSpPr>
        <p:grpSpPr>
          <a:xfrm>
            <a:off x="372516" y="1224076"/>
            <a:ext cx="11437717" cy="4979851"/>
            <a:chOff x="415600" y="1645615"/>
            <a:chExt cx="11437717" cy="4979851"/>
          </a:xfrm>
        </p:grpSpPr>
        <p:sp>
          <p:nvSpPr>
            <p:cNvPr id="19" name="Rectangle 18"/>
            <p:cNvSpPr/>
            <p:nvPr/>
          </p:nvSpPr>
          <p:spPr>
            <a:xfrm>
              <a:off x="424850" y="2094106"/>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0" name="Rectangle à coins arrondis 2"/>
            <p:cNvSpPr/>
            <p:nvPr/>
          </p:nvSpPr>
          <p:spPr>
            <a:xfrm>
              <a:off x="4551680" y="2922668"/>
              <a:ext cx="282448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pPr marL="152"/>
              <a:r>
                <a:rPr lang="en-US" b="1" dirty="0" err="1"/>
                <a:t>Détermine</a:t>
              </a:r>
              <a:r>
                <a:rPr lang="en-US" b="1" spc="373" dirty="0" err="1"/>
                <a:t>r</a:t>
              </a:r>
              <a:r>
                <a:rPr lang="en-US" b="1" dirty="0" err="1"/>
                <a:t>l</a:t>
              </a:r>
              <a:r>
                <a:rPr lang="en-US" b="1" spc="370" dirty="0" err="1"/>
                <a:t>a</a:t>
              </a:r>
              <a:r>
                <a:rPr lang="en-US" b="1" dirty="0" err="1"/>
                <a:t>formul</a:t>
              </a:r>
              <a:r>
                <a:rPr lang="en-US" b="1" spc="373" dirty="0" err="1"/>
                <a:t>e</a:t>
              </a:r>
              <a:r>
                <a:rPr lang="en-US" b="1" spc="373" dirty="0"/>
                <a:t> </a:t>
              </a:r>
              <a:r>
                <a:rPr lang="en-US" b="1" dirty="0" err="1"/>
                <a:t>chimiqu</a:t>
              </a:r>
              <a:r>
                <a:rPr lang="en-US" b="1" spc="372" dirty="0" err="1"/>
                <a:t>e</a:t>
              </a:r>
              <a:r>
                <a:rPr lang="en-US" b="1" dirty="0" err="1"/>
                <a:t>d’un</a:t>
              </a:r>
              <a:r>
                <a:rPr lang="en-US" b="1" spc="371" dirty="0" err="1"/>
                <a:t>e</a:t>
              </a:r>
              <a:r>
                <a:rPr lang="en-US" b="1" dirty="0" err="1"/>
                <a:t>molécul</a:t>
              </a:r>
              <a:r>
                <a:rPr lang="en-US" b="1" spc="373" dirty="0" err="1"/>
                <a:t>e</a:t>
              </a:r>
              <a:r>
                <a:rPr lang="en-US" b="1" spc="372" dirty="0" err="1"/>
                <a:t>à</a:t>
              </a:r>
              <a:r>
                <a:rPr lang="en-US" b="1" dirty="0" err="1"/>
                <a:t>parti</a:t>
              </a:r>
              <a:r>
                <a:rPr lang="en-US" b="1" spc="373" dirty="0" err="1"/>
                <a:t>r</a:t>
              </a:r>
              <a:r>
                <a:rPr lang="en-US" b="1" dirty="0" err="1"/>
                <a:t>d</a:t>
              </a:r>
              <a:r>
                <a:rPr lang="en-US" b="1" spc="371" dirty="0" err="1"/>
                <a:t>e</a:t>
              </a:r>
              <a:r>
                <a:rPr lang="en-US" b="1" dirty="0" err="1"/>
                <a:t>son</a:t>
              </a:r>
              <a:r>
                <a:rPr lang="en-US" b="1" dirty="0"/>
                <a:t> </a:t>
              </a:r>
            </a:p>
            <a:p>
              <a:r>
                <a:rPr lang="en-US" b="1" dirty="0" err="1"/>
                <a:t>no</a:t>
              </a:r>
              <a:r>
                <a:rPr lang="en-US" b="1" spc="271" dirty="0" err="1"/>
                <a:t>m</a:t>
              </a:r>
              <a:r>
                <a:rPr lang="en-US" b="1" dirty="0" err="1"/>
                <a:t>o</a:t>
              </a:r>
              <a:r>
                <a:rPr lang="en-US" b="1" spc="271" dirty="0" err="1"/>
                <a:t>u</a:t>
              </a:r>
              <a:r>
                <a:rPr lang="en-US" b="1" dirty="0" err="1"/>
                <a:t>d</a:t>
              </a:r>
              <a:r>
                <a:rPr lang="en-US" b="1" spc="271" dirty="0" err="1"/>
                <a:t>e</a:t>
              </a:r>
              <a:r>
                <a:rPr lang="en-US" b="1" dirty="0" err="1"/>
                <a:t>so</a:t>
              </a:r>
              <a:r>
                <a:rPr lang="en-US" b="1" spc="271" dirty="0" err="1"/>
                <a:t>n</a:t>
              </a:r>
              <a:r>
                <a:rPr lang="en-US" b="1" dirty="0" err="1"/>
                <a:t>modèle</a:t>
              </a:r>
              <a:r>
                <a:rPr lang="en-US" b="1" dirty="0"/>
                <a:t>.</a:t>
              </a:r>
            </a:p>
          </p:txBody>
        </p:sp>
        <p:sp>
          <p:nvSpPr>
            <p:cNvPr id="21" name="Rectangle à coins arrondis 17"/>
            <p:cNvSpPr/>
            <p:nvPr/>
          </p:nvSpPr>
          <p:spPr>
            <a:xfrm>
              <a:off x="680393" y="2624587"/>
              <a:ext cx="2834967" cy="1156370"/>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0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Ma </a:t>
              </a:r>
              <a:r>
                <a:rPr lang="fr-FR" sz="1400" i="1" kern="0" noProof="0" dirty="0">
                  <a:solidFill>
                    <a:srgbClr val="000000"/>
                  </a:solidFill>
                  <a:latin typeface="Arial"/>
                </a:rPr>
                <a:t>tâche</a:t>
              </a:r>
              <a:endParaRPr kumimoji="0" lang="fr-FR" sz="1400" b="0" i="1" u="none" strike="noStrike" kern="0" cap="none" spc="0" normalizeH="0" baseline="0" noProof="0" dirty="0">
                <a:ln>
                  <a:noFill/>
                </a:ln>
                <a:solidFill>
                  <a:srgbClr val="000000"/>
                </a:solidFill>
                <a:effectLst/>
                <a:uLnTx/>
                <a:uFillTx/>
                <a:latin typeface="Arial"/>
              </a:endParaRPr>
            </a:p>
          </p:txBody>
        </p:sp>
        <p:sp>
          <p:nvSpPr>
            <p:cNvPr id="24" name="Rectangle à coins arrondis 24"/>
            <p:cNvSpPr/>
            <p:nvPr/>
          </p:nvSpPr>
          <p:spPr>
            <a:xfrm>
              <a:off x="8432608" y="2582504"/>
              <a:ext cx="2824480" cy="1415202"/>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5" name="ZoneTexte 27"/>
            <p:cNvSpPr txBox="1"/>
            <p:nvPr/>
          </p:nvSpPr>
          <p:spPr>
            <a:xfrm>
              <a:off x="8577345" y="229063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Verbes de consigne</a:t>
              </a:r>
            </a:p>
          </p:txBody>
        </p:sp>
        <p:sp>
          <p:nvSpPr>
            <p:cNvPr id="26" name="Rectangle à coins arrondis 28"/>
            <p:cNvSpPr/>
            <p:nvPr/>
          </p:nvSpPr>
          <p:spPr>
            <a:xfrm>
              <a:off x="904239" y="5461789"/>
              <a:ext cx="6370918" cy="913153"/>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7" name="ZoneTexte 29"/>
            <p:cNvSpPr txBox="1"/>
            <p:nvPr/>
          </p:nvSpPr>
          <p:spPr>
            <a:xfrm>
              <a:off x="904240" y="5160584"/>
              <a:ext cx="338702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Structures pour répondre</a:t>
              </a:r>
            </a:p>
          </p:txBody>
        </p:sp>
        <p:cxnSp>
          <p:nvCxnSpPr>
            <p:cNvPr id="28" name="Connecteur en angle 5"/>
            <p:cNvCxnSpPr>
              <a:cxnSpLocks/>
              <a:stCxn id="21" idx="3"/>
              <a:endCxn id="20" idx="1"/>
            </p:cNvCxnSpPr>
            <p:nvPr/>
          </p:nvCxnSpPr>
          <p:spPr>
            <a:xfrm>
              <a:off x="3515360" y="3202772"/>
              <a:ext cx="1036320" cy="578184"/>
            </a:xfrm>
            <a:prstGeom prst="bentConnector3">
              <a:avLst/>
            </a:prstGeom>
            <a:noFill/>
            <a:ln w="9525" cap="flat" cmpd="sng" algn="ctr">
              <a:solidFill>
                <a:srgbClr val="FFAB40"/>
              </a:solidFill>
              <a:prstDash val="solid"/>
            </a:ln>
            <a:effectLst/>
          </p:spPr>
        </p:cxnSp>
        <p:sp>
          <p:nvSpPr>
            <p:cNvPr id="29" name="ZoneTexte 9"/>
            <p:cNvSpPr txBox="1"/>
            <p:nvPr/>
          </p:nvSpPr>
          <p:spPr>
            <a:xfrm>
              <a:off x="1013556" y="2983959"/>
              <a:ext cx="2402840" cy="307777"/>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Formule chimique</a:t>
              </a:r>
              <a:r>
                <a:rPr kumimoji="0" lang="fr-FR" sz="1400" b="0" i="0" u="none" strike="noStrike" kern="0" cap="none" spc="0" normalizeH="0" baseline="0" noProof="0" dirty="0">
                  <a:ln>
                    <a:noFill/>
                  </a:ln>
                  <a:solidFill>
                    <a:srgbClr val="000000"/>
                  </a:solidFill>
                  <a:effectLst/>
                  <a:uLnTx/>
                  <a:uFillTx/>
                  <a:latin typeface="Arial"/>
                </a:rPr>
                <a:t>     </a:t>
              </a:r>
            </a:p>
          </p:txBody>
        </p:sp>
        <p:sp>
          <p:nvSpPr>
            <p:cNvPr id="30" name="ZoneTexte 32"/>
            <p:cNvSpPr txBox="1"/>
            <p:nvPr/>
          </p:nvSpPr>
          <p:spPr>
            <a:xfrm>
              <a:off x="8605328" y="2764706"/>
              <a:ext cx="2479040" cy="954107"/>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Associer  </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déterminer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Écrire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Déduire</a:t>
              </a:r>
              <a:endParaRPr lang="fr-FR" sz="1400" kern="0" noProof="0" dirty="0">
                <a:solidFill>
                  <a:srgbClr val="000000"/>
                </a:solidFill>
                <a:latin typeface="Arial"/>
              </a:endParaRPr>
            </a:p>
          </p:txBody>
        </p:sp>
        <p:sp>
          <p:nvSpPr>
            <p:cNvPr id="31" name="Rectangle à coins arrondis 34"/>
            <p:cNvSpPr/>
            <p:nvPr/>
          </p:nvSpPr>
          <p:spPr>
            <a:xfrm>
              <a:off x="8467288" y="5064682"/>
              <a:ext cx="2789799" cy="1415202"/>
            </a:xfrm>
            <a:prstGeom prst="roundRect">
              <a:avLst>
                <a:gd name="adj" fmla="val 8096"/>
              </a:avLst>
            </a:prstGeom>
            <a:solidFill>
              <a:srgbClr val="78909C">
                <a:alpha val="30000"/>
              </a:srgbClr>
            </a:solidFill>
            <a:ln w="25400" cap="flat" cmpd="sng" algn="ctr">
              <a:solidFill>
                <a:srgbClr val="78909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32" name="ZoneTexte 35"/>
            <p:cNvSpPr txBox="1"/>
            <p:nvPr/>
          </p:nvSpPr>
          <p:spPr>
            <a:xfrm>
              <a:off x="8437502" y="4661274"/>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Vocabulaire scientifique</a:t>
              </a:r>
            </a:p>
          </p:txBody>
        </p:sp>
        <p:cxnSp>
          <p:nvCxnSpPr>
            <p:cNvPr id="34" name="Connecteur en angle 39"/>
            <p:cNvCxnSpPr>
              <a:cxnSpLocks/>
              <a:stCxn id="20" idx="3"/>
              <a:endCxn id="24" idx="1"/>
            </p:cNvCxnSpPr>
            <p:nvPr/>
          </p:nvCxnSpPr>
          <p:spPr>
            <a:xfrm flipV="1">
              <a:off x="7376160" y="3290105"/>
              <a:ext cx="1056448" cy="490851"/>
            </a:xfrm>
            <a:prstGeom prst="bentConnector3">
              <a:avLst>
                <a:gd name="adj1" fmla="val 50000"/>
              </a:avLst>
            </a:prstGeom>
            <a:noFill/>
            <a:ln w="9525" cap="flat" cmpd="sng" algn="ctr">
              <a:solidFill>
                <a:srgbClr val="FFAB40"/>
              </a:solidFill>
              <a:prstDash val="solid"/>
            </a:ln>
            <a:effectLst/>
          </p:spPr>
        </p:cxnSp>
        <p:cxnSp>
          <p:nvCxnSpPr>
            <p:cNvPr id="35" name="Connecteur en angle 41"/>
            <p:cNvCxnSpPr>
              <a:cxnSpLocks/>
              <a:stCxn id="20" idx="3"/>
              <a:endCxn id="31" idx="1"/>
            </p:cNvCxnSpPr>
            <p:nvPr/>
          </p:nvCxnSpPr>
          <p:spPr>
            <a:xfrm>
              <a:off x="7376160" y="3780956"/>
              <a:ext cx="1091128" cy="1991327"/>
            </a:xfrm>
            <a:prstGeom prst="bentConnector3">
              <a:avLst/>
            </a:prstGeom>
            <a:noFill/>
            <a:ln w="9525" cap="flat" cmpd="sng" algn="ctr">
              <a:solidFill>
                <a:srgbClr val="FFAB40"/>
              </a:solidFill>
              <a:prstDash val="solid"/>
            </a:ln>
            <a:effectLst/>
          </p:spPr>
        </p:cxnSp>
        <p:sp>
          <p:nvSpPr>
            <p:cNvPr id="36" name="ZoneTexte 42"/>
            <p:cNvSpPr txBox="1"/>
            <p:nvPr/>
          </p:nvSpPr>
          <p:spPr>
            <a:xfrm>
              <a:off x="1128670" y="5607527"/>
              <a:ext cx="6263640" cy="523220"/>
            </a:xfrm>
            <a:prstGeom prst="rect">
              <a:avLst/>
            </a:prstGeom>
            <a:noFill/>
          </p:spPr>
          <p:txBody>
            <a:bodyPr wrap="square" rtlCol="0">
              <a:spAutoFit/>
            </a:bodyPr>
            <a:lstStyle/>
            <a:p>
              <a:r>
                <a:rPr lang="en-US" sz="1400" b="1" dirty="0">
                  <a:solidFill>
                    <a:srgbClr val="231F20"/>
                  </a:solidFill>
                </a:rPr>
                <a:t>La </a:t>
              </a:r>
              <a:r>
                <a:rPr lang="en-US" sz="1400" b="1" dirty="0" err="1">
                  <a:solidFill>
                    <a:srgbClr val="231F20"/>
                  </a:solidFill>
                </a:rPr>
                <a:t>formule</a:t>
              </a:r>
              <a:r>
                <a:rPr lang="en-US" sz="1400" b="1" dirty="0">
                  <a:solidFill>
                    <a:srgbClr val="231F20"/>
                  </a:solidFill>
                </a:rPr>
                <a:t> </a:t>
              </a:r>
              <a:r>
                <a:rPr lang="en-US" sz="1400" b="1" dirty="0" err="1">
                  <a:solidFill>
                    <a:srgbClr val="231F20"/>
                  </a:solidFill>
                </a:rPr>
                <a:t>chimique</a:t>
              </a:r>
              <a:r>
                <a:rPr lang="en-US" sz="1400" b="1" dirty="0">
                  <a:solidFill>
                    <a:srgbClr val="231F20"/>
                  </a:solidFill>
                </a:rPr>
                <a:t> de/du</a:t>
              </a:r>
              <a:r>
                <a:rPr lang="en-US" sz="1400" b="1" dirty="0">
                  <a:solidFill>
                    <a:srgbClr val="231F20"/>
                  </a:solidFill>
                  <a:latin typeface="ArialMT-Light"/>
                </a:rPr>
                <a:t>……………………</a:t>
              </a:r>
              <a:r>
                <a:rPr lang="en-US" sz="1400" b="1" dirty="0">
                  <a:solidFill>
                    <a:srgbClr val="231F20"/>
                  </a:solidFill>
                </a:rPr>
                <a:t> </a:t>
              </a:r>
              <a:r>
                <a:rPr lang="en-US" sz="1400" b="1" dirty="0" err="1">
                  <a:solidFill>
                    <a:srgbClr val="231F20"/>
                  </a:solidFill>
                </a:rPr>
                <a:t>est</a:t>
              </a:r>
              <a:r>
                <a:rPr lang="en-US" sz="1400" b="1" dirty="0">
                  <a:solidFill>
                    <a:srgbClr val="231F20"/>
                  </a:solidFill>
                </a:rPr>
                <a:t> : </a:t>
              </a:r>
              <a:r>
                <a:rPr lang="en-US" sz="1400" b="1" dirty="0">
                  <a:solidFill>
                    <a:srgbClr val="231F20"/>
                  </a:solidFill>
                  <a:latin typeface="ArialMT-Light"/>
                </a:rPr>
                <a:t>………………..</a:t>
              </a:r>
            </a:p>
            <a:p>
              <a:endParaRPr lang="fr-FR" sz="1400" kern="0" noProof="0" dirty="0">
                <a:solidFill>
                  <a:srgbClr val="000000"/>
                </a:solidFill>
                <a:latin typeface="Arial"/>
              </a:endParaRPr>
            </a:p>
          </p:txBody>
        </p:sp>
        <p:cxnSp>
          <p:nvCxnSpPr>
            <p:cNvPr id="37" name="Connecteur en angle 44"/>
            <p:cNvCxnSpPr>
              <a:cxnSpLocks/>
              <a:stCxn id="20" idx="2"/>
              <a:endCxn id="26" idx="0"/>
            </p:cNvCxnSpPr>
            <p:nvPr/>
          </p:nvCxnSpPr>
          <p:spPr>
            <a:xfrm rot="5400000">
              <a:off x="4615536" y="4113405"/>
              <a:ext cx="822546" cy="1874222"/>
            </a:xfrm>
            <a:prstGeom prst="bentConnector3">
              <a:avLst/>
            </a:prstGeom>
            <a:noFill/>
            <a:ln w="9525" cap="flat" cmpd="sng" algn="ctr">
              <a:solidFill>
                <a:srgbClr val="FFAB40"/>
              </a:solidFill>
              <a:prstDash val="solid"/>
            </a:ln>
            <a:effectLst/>
          </p:spPr>
        </p:cxnSp>
        <p:sp>
          <p:nvSpPr>
            <p:cNvPr id="42" name="Rectangle 41"/>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FR" sz="1200" b="1" i="0" u="none" strike="noStrike" kern="0" cap="none" spc="0" normalizeH="0" baseline="0" noProof="0" dirty="0">
                <a:ln>
                  <a:noFill/>
                </a:ln>
                <a:solidFill>
                  <a:srgbClr val="FFFFFF"/>
                </a:solidFill>
                <a:effectLst/>
                <a:uLnTx/>
                <a:uFillTx/>
                <a:latin typeface="Arial"/>
                <a:ea typeface="+mn-ea"/>
                <a:cs typeface="+mn-cs"/>
              </a:endParaRPr>
            </a:p>
          </p:txBody>
        </p:sp>
      </p:grpSp>
      <p:sp>
        <p:nvSpPr>
          <p:cNvPr id="15" name="ZoneTexte 9">
            <a:extLst>
              <a:ext uri="{FF2B5EF4-FFF2-40B4-BE49-F238E27FC236}">
                <a16:creationId xmlns:a16="http://schemas.microsoft.com/office/drawing/2014/main" id="{767A45F7-5C8E-9AA0-5D3A-488F401A64A3}"/>
              </a:ext>
            </a:extLst>
          </p:cNvPr>
          <p:cNvSpPr txBox="1"/>
          <p:nvPr/>
        </p:nvSpPr>
        <p:spPr>
          <a:xfrm>
            <a:off x="8663039" y="4547512"/>
            <a:ext cx="2787028" cy="1600438"/>
          </a:xfrm>
          <a:prstGeom prst="rect">
            <a:avLst/>
          </a:prstGeom>
          <a:noFill/>
        </p:spPr>
        <p:txBody>
          <a:bodyPr wrap="square" rtlCol="0">
            <a:spAutoFit/>
          </a:bodyPr>
          <a:lstStyle/>
          <a:p>
            <a:pPr marL="285750" lvl="0" indent="-285750" defTabSz="914400">
              <a:buFont typeface="Arial" panose="020B0604020202020204" pitchFamily="34" charset="0"/>
              <a:buChar char="•"/>
              <a:defRPr/>
            </a:pPr>
            <a:r>
              <a:rPr lang="fr-FR" sz="1400" kern="0" dirty="0">
                <a:solidFill>
                  <a:srgbClr val="000000"/>
                </a:solidFill>
                <a:latin typeface="Arial"/>
              </a:rPr>
              <a:t>Molécule</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Atome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Oxyde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err="1">
                <a:ln>
                  <a:noFill/>
                </a:ln>
                <a:solidFill>
                  <a:srgbClr val="000000"/>
                </a:solidFill>
                <a:effectLst/>
                <a:uLnTx/>
                <a:uFillTx/>
                <a:latin typeface="Arial"/>
              </a:rPr>
              <a:t>Chloro</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err="1">
                <a:solidFill>
                  <a:srgbClr val="000000"/>
                </a:solidFill>
                <a:latin typeface="Arial"/>
              </a:rPr>
              <a:t>Bromo</a:t>
            </a:r>
            <a:endParaRPr lang="fr-FR" sz="1400" kern="0" dirty="0">
              <a:solidFill>
                <a:srgbClr val="000000"/>
              </a:solidFill>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Di…</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Mono…</a:t>
            </a:r>
          </a:p>
        </p:txBody>
      </p:sp>
      <p:sp>
        <p:nvSpPr>
          <p:cNvPr id="8" name="ZoneTexte 20">
            <a:extLst>
              <a:ext uri="{FF2B5EF4-FFF2-40B4-BE49-F238E27FC236}">
                <a16:creationId xmlns:a16="http://schemas.microsoft.com/office/drawing/2014/main" id="{E8AA5182-2622-917E-6171-4E8B307C6789}"/>
              </a:ext>
            </a:extLst>
          </p:cNvPr>
          <p:cNvSpPr txBox="1"/>
          <p:nvPr/>
        </p:nvSpPr>
        <p:spPr>
          <a:xfrm>
            <a:off x="777432" y="1951199"/>
            <a:ext cx="2286000"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Termes thématiques</a:t>
            </a:r>
          </a:p>
        </p:txBody>
      </p:sp>
    </p:spTree>
    <p:extLst>
      <p:ext uri="{BB962C8B-B14F-4D97-AF65-F5344CB8AC3E}">
        <p14:creationId xmlns:p14="http://schemas.microsoft.com/office/powerpoint/2010/main" val="3638236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gradFill>
          <a:gsLst>
            <a:gs pos="0">
              <a:srgbClr val="B27096"/>
            </a:gs>
            <a:gs pos="75000">
              <a:srgbClr val="B27096">
                <a:alpha val="66000"/>
              </a:srgbClr>
            </a:gs>
            <a:gs pos="83000">
              <a:srgbClr val="B27096"/>
            </a:gs>
            <a:gs pos="100000">
              <a:srgbClr val="B27096"/>
            </a:gs>
          </a:gsLst>
          <a:lin ang="5400000" scaled="1"/>
        </a:gradFill>
        <a:effectLst/>
      </p:bgPr>
    </p:bg>
    <p:spTree>
      <p:nvGrpSpPr>
        <p:cNvPr id="1" name="">
          <a:extLst>
            <a:ext uri="{FF2B5EF4-FFF2-40B4-BE49-F238E27FC236}">
              <a16:creationId xmlns:a16="http://schemas.microsoft.com/office/drawing/2014/main" id="{B3C01999-77F8-8798-F49D-18C4A771D08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80E698B-E76C-084D-4F73-F925BF320EBE}"/>
              </a:ext>
            </a:extLst>
          </p:cNvPr>
          <p:cNvSpPr txBox="1"/>
          <p:nvPr/>
        </p:nvSpPr>
        <p:spPr>
          <a:xfrm>
            <a:off x="482599" y="697141"/>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réaliser les exercices à la maison et clore la séance.</a:t>
            </a:r>
          </a:p>
        </p:txBody>
      </p:sp>
      <p:sp>
        <p:nvSpPr>
          <p:cNvPr id="5" name="D_A_01">
            <a:extLst>
              <a:ext uri="{FF2B5EF4-FFF2-40B4-BE49-F238E27FC236}">
                <a16:creationId xmlns:a16="http://schemas.microsoft.com/office/drawing/2014/main" id="{E7826AE4-DC39-080E-D773-C821D18D8E54}"/>
              </a:ext>
            </a:extLst>
          </p:cNvPr>
          <p:cNvSpPr txBox="1"/>
          <p:nvPr/>
        </p:nvSpPr>
        <p:spPr>
          <a:xfrm>
            <a:off x="774699" y="177800"/>
            <a:ext cx="10591800" cy="508000"/>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Voici l’exercice à réaliser à la maison.</a:t>
            </a:r>
          </a:p>
        </p:txBody>
      </p:sp>
      <p:pic>
        <p:nvPicPr>
          <p:cNvPr id="7" name="Image 8">
            <a:extLst>
              <a:ext uri="{FF2B5EF4-FFF2-40B4-BE49-F238E27FC236}">
                <a16:creationId xmlns:a16="http://schemas.microsoft.com/office/drawing/2014/main" id="{E7776F0F-6889-70FD-34F1-D33743EA4E6B}"/>
              </a:ext>
            </a:extLst>
          </p:cNvPr>
          <p:cNvPicPr>
            <a:picLocks noChangeAspect="1"/>
          </p:cNvPicPr>
          <p:nvPr/>
        </p:nvPicPr>
        <p:blipFill>
          <a:blip r:embed="rId2"/>
          <a:stretch>
            <a:fillRect/>
          </a:stretch>
        </p:blipFill>
        <p:spPr>
          <a:xfrm>
            <a:off x="11336818" y="940034"/>
            <a:ext cx="583170" cy="583170"/>
          </a:xfrm>
          <a:prstGeom prst="rect">
            <a:avLst/>
          </a:prstGeom>
        </p:spPr>
      </p:pic>
      <p:sp>
        <p:nvSpPr>
          <p:cNvPr id="8" name="Oval 7">
            <a:extLst>
              <a:ext uri="{FF2B5EF4-FFF2-40B4-BE49-F238E27FC236}">
                <a16:creationId xmlns:a16="http://schemas.microsoft.com/office/drawing/2014/main" id="{11CC93C4-FFAD-1095-356A-566784FA8022}"/>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sp>
        <p:nvSpPr>
          <p:cNvPr id="2" name="ZoneTexte 1">
            <a:extLst>
              <a:ext uri="{FF2B5EF4-FFF2-40B4-BE49-F238E27FC236}">
                <a16:creationId xmlns:a16="http://schemas.microsoft.com/office/drawing/2014/main" id="{633ABDA2-7418-EF85-0F89-813171CEC3BB}"/>
              </a:ext>
            </a:extLst>
          </p:cNvPr>
          <p:cNvSpPr txBox="1"/>
          <p:nvPr/>
        </p:nvSpPr>
        <p:spPr>
          <a:xfrm>
            <a:off x="774699" y="986375"/>
            <a:ext cx="10991087" cy="646331"/>
          </a:xfrm>
          <a:prstGeom prst="rect">
            <a:avLst/>
          </a:prstGeom>
          <a:noFill/>
        </p:spPr>
        <p:txBody>
          <a:bodyPr wrap="square" rtlCol="0">
            <a:spAutoFit/>
          </a:bodyPr>
          <a:lstStyle/>
          <a:p>
            <a:r>
              <a:rPr lang="fr-FR" sz="3600" b="1" i="1" noProof="0" dirty="0">
                <a:solidFill>
                  <a:srgbClr val="0040C0"/>
                </a:solidFill>
              </a:rPr>
              <a:t>Exercices 3, 4 et 5 page 20 + Défi 2 page 21</a:t>
            </a:r>
          </a:p>
        </p:txBody>
      </p:sp>
      <p:pic>
        <p:nvPicPr>
          <p:cNvPr id="6" name="Image 5">
            <a:extLst>
              <a:ext uri="{FF2B5EF4-FFF2-40B4-BE49-F238E27FC236}">
                <a16:creationId xmlns:a16="http://schemas.microsoft.com/office/drawing/2014/main" id="{803575CB-B2C7-EBDC-59C5-86FA1534DDAB}"/>
              </a:ext>
            </a:extLst>
          </p:cNvPr>
          <p:cNvPicPr>
            <a:picLocks noChangeAspect="1"/>
          </p:cNvPicPr>
          <p:nvPr/>
        </p:nvPicPr>
        <p:blipFill>
          <a:blip r:embed="rId3"/>
          <a:stretch>
            <a:fillRect/>
          </a:stretch>
        </p:blipFill>
        <p:spPr>
          <a:xfrm>
            <a:off x="482599" y="1679047"/>
            <a:ext cx="4636529" cy="4240295"/>
          </a:xfrm>
          <a:prstGeom prst="rect">
            <a:avLst/>
          </a:prstGeom>
        </p:spPr>
      </p:pic>
      <p:pic>
        <p:nvPicPr>
          <p:cNvPr id="10" name="Image 9">
            <a:extLst>
              <a:ext uri="{FF2B5EF4-FFF2-40B4-BE49-F238E27FC236}">
                <a16:creationId xmlns:a16="http://schemas.microsoft.com/office/drawing/2014/main" id="{9708AD8A-CB0E-EA84-5A25-0834EB9C590C}"/>
              </a:ext>
            </a:extLst>
          </p:cNvPr>
          <p:cNvPicPr>
            <a:picLocks noChangeAspect="1"/>
          </p:cNvPicPr>
          <p:nvPr/>
        </p:nvPicPr>
        <p:blipFill>
          <a:blip r:embed="rId4"/>
          <a:stretch>
            <a:fillRect/>
          </a:stretch>
        </p:blipFill>
        <p:spPr>
          <a:xfrm>
            <a:off x="5236970" y="1812438"/>
            <a:ext cx="6528816" cy="2419688"/>
          </a:xfrm>
          <a:prstGeom prst="rect">
            <a:avLst/>
          </a:prstGeom>
        </p:spPr>
      </p:pic>
      <p:pic>
        <p:nvPicPr>
          <p:cNvPr id="12" name="Image 11">
            <a:extLst>
              <a:ext uri="{FF2B5EF4-FFF2-40B4-BE49-F238E27FC236}">
                <a16:creationId xmlns:a16="http://schemas.microsoft.com/office/drawing/2014/main" id="{9FE4C288-7A6D-6082-E246-415E17129DDF}"/>
              </a:ext>
            </a:extLst>
          </p:cNvPr>
          <p:cNvPicPr>
            <a:picLocks noChangeAspect="1"/>
          </p:cNvPicPr>
          <p:nvPr/>
        </p:nvPicPr>
        <p:blipFill>
          <a:blip r:embed="rId5"/>
          <a:stretch>
            <a:fillRect/>
          </a:stretch>
        </p:blipFill>
        <p:spPr>
          <a:xfrm>
            <a:off x="5458967" y="4494138"/>
            <a:ext cx="5748481" cy="1733792"/>
          </a:xfrm>
          <a:prstGeom prst="rect">
            <a:avLst/>
          </a:prstGeom>
        </p:spPr>
      </p:pic>
    </p:spTree>
    <p:extLst>
      <p:ext uri="{BB962C8B-B14F-4D97-AF65-F5344CB8AC3E}">
        <p14:creationId xmlns:p14="http://schemas.microsoft.com/office/powerpoint/2010/main" val="906559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onnsiteX0" fmla="*/ 0 w 1466850"/>
              <a:gd name="connsiteY0" fmla="*/ 0 h 1524000"/>
              <a:gd name="connsiteX1" fmla="*/ 474281 w 1466850"/>
              <a:gd name="connsiteY1" fmla="*/ 0 h 1524000"/>
              <a:gd name="connsiteX2" fmla="*/ 948563 w 1466850"/>
              <a:gd name="connsiteY2" fmla="*/ 0 h 1524000"/>
              <a:gd name="connsiteX3" fmla="*/ 1466850 w 1466850"/>
              <a:gd name="connsiteY3" fmla="*/ 0 h 1524000"/>
              <a:gd name="connsiteX4" fmla="*/ 1466850 w 1466850"/>
              <a:gd name="connsiteY4" fmla="*/ 462280 h 1524000"/>
              <a:gd name="connsiteX5" fmla="*/ 1466850 w 1466850"/>
              <a:gd name="connsiteY5" fmla="*/ 1000760 h 1524000"/>
              <a:gd name="connsiteX6" fmla="*/ 1466850 w 1466850"/>
              <a:gd name="connsiteY6" fmla="*/ 1524000 h 1524000"/>
              <a:gd name="connsiteX7" fmla="*/ 948563 w 1466850"/>
              <a:gd name="connsiteY7" fmla="*/ 1524000 h 1524000"/>
              <a:gd name="connsiteX8" fmla="*/ 444945 w 1466850"/>
              <a:gd name="connsiteY8" fmla="*/ 1524000 h 1524000"/>
              <a:gd name="connsiteX9" fmla="*/ 0 w 1466850"/>
              <a:gd name="connsiteY9" fmla="*/ 1524000 h 1524000"/>
              <a:gd name="connsiteX10" fmla="*/ 0 w 1466850"/>
              <a:gd name="connsiteY10" fmla="*/ 1061720 h 1524000"/>
              <a:gd name="connsiteX11" fmla="*/ 0 w 1466850"/>
              <a:gd name="connsiteY11" fmla="*/ 523240 h 1524000"/>
              <a:gd name="connsiteX12" fmla="*/ 0 w 1466850"/>
              <a:gd name="connsiteY12"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820967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65466-C504-F1DA-B2D6-34E9B20776F4}"/>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4F066333-C900-133B-4222-7C9974AB3F04}"/>
              </a:ext>
            </a:extLst>
          </p:cNvPr>
          <p:cNvSpPr txBox="1"/>
          <p:nvPr/>
        </p:nvSpPr>
        <p:spPr>
          <a:xfrm>
            <a:off x="480568" y="667504"/>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fait participer les élèves pour qu’ils expriment ce qu’ils comprennent de l’icône.</a:t>
            </a:r>
          </a:p>
        </p:txBody>
      </p:sp>
      <p:sp>
        <p:nvSpPr>
          <p:cNvPr id="22" name="D_A_01">
            <a:extLst>
              <a:ext uri="{FF2B5EF4-FFF2-40B4-BE49-F238E27FC236}">
                <a16:creationId xmlns:a16="http://schemas.microsoft.com/office/drawing/2014/main" id="{CEFC0D2D-4BB3-97FF-5D7A-6B352E560BA6}"/>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Observez cette icône : à votre avis, quel comportement positif est attendu de vous en classe lorsqu’on voit cette image ?</a:t>
            </a:r>
            <a:endParaRPr lang="fr-FR" noProof="0" dirty="0"/>
          </a:p>
        </p:txBody>
      </p:sp>
      <p:pic>
        <p:nvPicPr>
          <p:cNvPr id="2" name="Image 1">
            <a:extLst>
              <a:ext uri="{FF2B5EF4-FFF2-40B4-BE49-F238E27FC236}">
                <a16:creationId xmlns:a16="http://schemas.microsoft.com/office/drawing/2014/main" id="{2A971426-659C-24D3-C49E-B17CB2E869BC}"/>
              </a:ext>
            </a:extLst>
          </p:cNvPr>
          <p:cNvPicPr>
            <a:picLocks noChangeAspect="1"/>
          </p:cNvPicPr>
          <p:nvPr/>
        </p:nvPicPr>
        <p:blipFill>
          <a:blip r:embed="rId2"/>
          <a:stretch>
            <a:fillRect/>
          </a:stretch>
        </p:blipFill>
        <p:spPr>
          <a:xfrm>
            <a:off x="3770841" y="2208276"/>
            <a:ext cx="4078655" cy="2441448"/>
          </a:xfrm>
          <a:prstGeom prst="rect">
            <a:avLst/>
          </a:prstGeom>
        </p:spPr>
      </p:pic>
    </p:spTree>
    <p:extLst>
      <p:ext uri="{BB962C8B-B14F-4D97-AF65-F5344CB8AC3E}">
        <p14:creationId xmlns:p14="http://schemas.microsoft.com/office/powerpoint/2010/main" val="3346718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B8F6C-3BB2-441B-EDCB-DC1D847BE04E}"/>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393552C5-B445-2FDD-582C-1DA9C33800E8}"/>
              </a:ext>
            </a:extLst>
          </p:cNvPr>
          <p:cNvSpPr txBox="1"/>
          <p:nvPr/>
        </p:nvSpPr>
        <p:spPr>
          <a:xfrm>
            <a:off x="480568" y="667504"/>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recourt à l’alternance linguistique pour expliciter le comportement attendu.</a:t>
            </a:r>
          </a:p>
        </p:txBody>
      </p:sp>
      <p:sp>
        <p:nvSpPr>
          <p:cNvPr id="22" name="D_A_01">
            <a:extLst>
              <a:ext uri="{FF2B5EF4-FFF2-40B4-BE49-F238E27FC236}">
                <a16:creationId xmlns:a16="http://schemas.microsoft.com/office/drawing/2014/main" id="{914FFD71-D4E3-0E76-25E2-69794C8BDD51}"/>
              </a:ext>
            </a:extLst>
          </p:cNvPr>
          <p:cNvSpPr txBox="1"/>
          <p:nvPr/>
        </p:nvSpPr>
        <p:spPr>
          <a:xfrm>
            <a:off x="819150" y="211312"/>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En effet, pour se lever ou quitter la classe, il faut toujours demander l’autorisation. Ainsi, vous évitez le désordre en classe et contribuez au bon déroulement de la séance. </a:t>
            </a:r>
            <a:endParaRPr lang="fr-FR" noProof="0" dirty="0"/>
          </a:p>
        </p:txBody>
      </p:sp>
      <p:sp>
        <p:nvSpPr>
          <p:cNvPr id="2" name="ZoneTexte 1">
            <a:extLst>
              <a:ext uri="{FF2B5EF4-FFF2-40B4-BE49-F238E27FC236}">
                <a16:creationId xmlns:a16="http://schemas.microsoft.com/office/drawing/2014/main" id="{FB589DE7-1AEF-B4BC-3487-9FD0ECA0BE12}"/>
              </a:ext>
            </a:extLst>
          </p:cNvPr>
          <p:cNvSpPr txBox="1"/>
          <p:nvPr/>
        </p:nvSpPr>
        <p:spPr>
          <a:xfrm>
            <a:off x="3071756" y="4226730"/>
            <a:ext cx="8129016" cy="800219"/>
          </a:xfrm>
          <a:prstGeom prst="rect">
            <a:avLst/>
          </a:prstGeom>
          <a:noFill/>
        </p:spPr>
        <p:txBody>
          <a:bodyPr wrap="square" rtlCol="0">
            <a:spAutoFit/>
          </a:bodyPr>
          <a:lstStyle/>
          <a:p>
            <a:pPr marL="285750" indent="-285750">
              <a:buFont typeface="Arial" panose="020B0604020202020204" pitchFamily="34" charset="0"/>
              <a:buChar char="•"/>
            </a:pPr>
            <a:endParaRPr lang="fr-FR" dirty="0"/>
          </a:p>
          <a:p>
            <a:r>
              <a:rPr lang="fr-FR" sz="2800" b="1" dirty="0">
                <a:solidFill>
                  <a:schemeClr val="accent4"/>
                </a:solidFill>
              </a:rPr>
              <a:t>Ne pas se lever sans autorisation.</a:t>
            </a:r>
          </a:p>
        </p:txBody>
      </p:sp>
      <p:pic>
        <p:nvPicPr>
          <p:cNvPr id="4" name="Image 3">
            <a:extLst>
              <a:ext uri="{FF2B5EF4-FFF2-40B4-BE49-F238E27FC236}">
                <a16:creationId xmlns:a16="http://schemas.microsoft.com/office/drawing/2014/main" id="{93FDB0D7-DB21-3E60-C444-A9E37A48ED95}"/>
              </a:ext>
            </a:extLst>
          </p:cNvPr>
          <p:cNvPicPr>
            <a:picLocks noChangeAspect="1"/>
          </p:cNvPicPr>
          <p:nvPr/>
        </p:nvPicPr>
        <p:blipFill>
          <a:blip r:embed="rId2"/>
          <a:stretch>
            <a:fillRect/>
          </a:stretch>
        </p:blipFill>
        <p:spPr>
          <a:xfrm>
            <a:off x="3679401" y="1578848"/>
            <a:ext cx="4078655" cy="2441448"/>
          </a:xfrm>
          <a:prstGeom prst="rect">
            <a:avLst/>
          </a:prstGeom>
        </p:spPr>
      </p:pic>
    </p:spTree>
    <p:extLst>
      <p:ext uri="{BB962C8B-B14F-4D97-AF65-F5344CB8AC3E}">
        <p14:creationId xmlns:p14="http://schemas.microsoft.com/office/powerpoint/2010/main" val="19119622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12036</TotalTime>
  <Words>4086</Words>
  <Application>Microsoft Office PowerPoint</Application>
  <PresentationFormat>Grand écran</PresentationFormat>
  <Paragraphs>578</Paragraphs>
  <Slides>76</Slides>
  <Notes>3</Notes>
  <HiddenSlides>0</HiddenSlides>
  <MMClips>0</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76</vt:i4>
      </vt:variant>
    </vt:vector>
  </HeadingPairs>
  <TitlesOfParts>
    <vt:vector size="87" baseType="lpstr">
      <vt:lpstr>Aptos</vt:lpstr>
      <vt:lpstr>Arial</vt:lpstr>
      <vt:lpstr>ArialMT-Light</vt:lpstr>
      <vt:lpstr>Calibri</vt:lpstr>
      <vt:lpstr>Dosis</vt:lpstr>
      <vt:lpstr>Dosis Bold</vt:lpstr>
      <vt:lpstr>Poppins ExtraBold</vt:lpstr>
      <vt:lpstr>Wingdings</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Et on termine par cette carte lexicale.</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salim elmokhtar</cp:lastModifiedBy>
  <cp:revision>1374</cp:revision>
  <cp:lastPrinted>2024-10-05T19:15:58Z</cp:lastPrinted>
  <dcterms:created xsi:type="dcterms:W3CDTF">2024-05-28T10:13:44Z</dcterms:created>
  <dcterms:modified xsi:type="dcterms:W3CDTF">2025-11-02T00:34:52Z</dcterms:modified>
</cp:coreProperties>
</file>