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32"/>
  </p:notesMasterIdLst>
  <p:handoutMasterIdLst>
    <p:handoutMasterId r:id="rId33"/>
  </p:handoutMasterIdLst>
  <p:sldIdLst>
    <p:sldId id="2147483553" r:id="rId4"/>
    <p:sldId id="2147483485" r:id="rId5"/>
    <p:sldId id="2147483397" r:id="rId6"/>
    <p:sldId id="263" r:id="rId7"/>
    <p:sldId id="2134806567" r:id="rId8"/>
    <p:sldId id="266" r:id="rId9"/>
    <p:sldId id="267" r:id="rId10"/>
    <p:sldId id="2147483620" r:id="rId11"/>
    <p:sldId id="2147483639" r:id="rId12"/>
    <p:sldId id="2134806558" r:id="rId13"/>
    <p:sldId id="2147483618" r:id="rId14"/>
    <p:sldId id="2147483619" r:id="rId15"/>
    <p:sldId id="2147483622" r:id="rId16"/>
    <p:sldId id="2147483640" r:id="rId17"/>
    <p:sldId id="2147483625" r:id="rId18"/>
    <p:sldId id="2147483626" r:id="rId19"/>
    <p:sldId id="2147483627" r:id="rId20"/>
    <p:sldId id="2147483628" r:id="rId21"/>
    <p:sldId id="2147483630" r:id="rId22"/>
    <p:sldId id="2147483632" r:id="rId23"/>
    <p:sldId id="2147483633" r:id="rId24"/>
    <p:sldId id="2147483641" r:id="rId25"/>
    <p:sldId id="2147483634" r:id="rId26"/>
    <p:sldId id="2147483636" r:id="rId27"/>
    <p:sldId id="2147483635" r:id="rId28"/>
    <p:sldId id="2147483637" r:id="rId29"/>
    <p:sldId id="2147483638" r:id="rId30"/>
    <p:sldId id="2134806584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397"/>
            <p14:sldId id="263"/>
            <p14:sldId id="2134806567"/>
            <p14:sldId id="266"/>
            <p14:sldId id="267"/>
            <p14:sldId id="2147483620"/>
            <p14:sldId id="2147483639"/>
          </p14:sldIdLst>
        </p14:section>
        <p14:section name="Activité rituelle" id="{79315A69-A635-48A2-B9BA-98FE67B817D4}">
          <p14:sldIdLst>
            <p14:sldId id="2134806558"/>
            <p14:sldId id="2147483618"/>
            <p14:sldId id="2147483619"/>
            <p14:sldId id="2147483622"/>
            <p14:sldId id="2147483640"/>
            <p14:sldId id="2147483625"/>
            <p14:sldId id="2147483626"/>
            <p14:sldId id="2147483627"/>
            <p14:sldId id="2147483628"/>
            <p14:sldId id="2147483630"/>
            <p14:sldId id="2147483632"/>
            <p14:sldId id="2147483633"/>
            <p14:sldId id="2147483641"/>
            <p14:sldId id="2147483634"/>
            <p14:sldId id="2147483636"/>
            <p14:sldId id="2147483635"/>
            <p14:sldId id="2147483637"/>
            <p14:sldId id="2147483638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0C0"/>
    <a:srgbClr val="FF6565"/>
    <a:srgbClr val="AB20B6"/>
    <a:srgbClr val="DC94DE"/>
    <a:srgbClr val="B27096"/>
    <a:srgbClr val="FDDF43"/>
    <a:srgbClr val="EB926C"/>
    <a:srgbClr val="5FADE4"/>
    <a:srgbClr val="767171"/>
    <a:srgbClr val="F587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03" autoAdjust="0"/>
    <p:restoredTop sz="94690" autoAdjust="0"/>
  </p:normalViewPr>
  <p:slideViewPr>
    <p:cSldViewPr snapToGrid="0">
      <p:cViewPr varScale="1">
        <p:scale>
          <a:sx n="75" d="100"/>
          <a:sy n="75" d="100"/>
        </p:scale>
        <p:origin x="62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07/11/2025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07/11/2025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732897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2F701E9-030C-9268-595D-BAFA661A1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C6B80F56-6885-3930-117C-247E1DDFB8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6E249C91-3FA6-4927-90B8-5751AB771FF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62308CDD-7E16-EE6C-BD54-091F925D78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89880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B7C472-90EE-3493-612A-0BA214C06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0CD9C5D-5410-EEBE-4987-C3FF696B57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59125A7-96DC-4D28-5772-04C231E14A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1CD996-9249-C230-FE25-309EDC6A3B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215978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84387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370D28-8575-5007-8EB6-2A6B486115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FE04558-DC98-F1E2-F568-5CCE6D6829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599E4F1-6900-D2AB-AA31-96BD235782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D83F3B-15E4-D095-E72F-178069243D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344625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7A2EA0-08CA-AAE8-9BC8-BE183AD70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5C38F06-F7EE-E7F3-F02D-E91C907BB0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5C6791A-1D98-0B07-C9B5-41E66F8EF7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127B89C-403F-46EC-E948-17E917DBB9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30406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92704-DA5E-BBE3-0AE7-A44CC91CC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3C183B-D044-178A-2BB3-F8344AEAB3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4D5A000-BD7C-2AB0-471C-3E6EF734BF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9B94F21-EEB9-AFA5-9D63-4217E96278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155381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87510-263D-30E3-AE9B-B8844D89C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E0256C8-DB91-9458-95CA-830A803E3C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14CBB82-0FA6-8262-4DB3-EA69103E30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DE3F49-AD68-5276-5077-6B528ECB5C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05006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07/11/2025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07/11/2025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07/11/2025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07/11/2025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07/11/2025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07/11/2025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07/11/2025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07/11/2025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07/11/2025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  <p:sldLayoutId id="2147483777" r:id="rId17"/>
    <p:sldLayoutId id="2147483778" r:id="rId18"/>
    <p:sldLayoutId id="214748377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noProof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Physique chimie</a:t>
            </a:r>
            <a:endParaRPr lang="fr-FR" sz="18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738;p98">
            <a:extLst>
              <a:ext uri="{FF2B5EF4-FFF2-40B4-BE49-F238E27FC236}">
                <a16:creationId xmlns:a16="http://schemas.microsoft.com/office/drawing/2014/main" id="{0EBDBF7A-898D-CD5E-FD65-31C70CAF2C96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 noProof="0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 noProof="0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 noProof="0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Google Shape;743;p98">
            <a:extLst>
              <a:ext uri="{FF2B5EF4-FFF2-40B4-BE49-F238E27FC236}">
                <a16:creationId xmlns:a16="http://schemas.microsoft.com/office/drawing/2014/main" id="{88D992A8-6E1A-3C30-F0F8-0C7D0E55AA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>
            <a:extLst>
              <a:ext uri="{FF2B5EF4-FFF2-40B4-BE49-F238E27FC236}">
                <a16:creationId xmlns:a16="http://schemas.microsoft.com/office/drawing/2014/main" id="{A0D0C4EB-2935-9420-0EA1-9C5D58DC1BEC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noProof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sp>
        <p:nvSpPr>
          <p:cNvPr id="29" name="Google Shape;223;p26">
            <a:extLst>
              <a:ext uri="{FF2B5EF4-FFF2-40B4-BE49-F238E27FC236}">
                <a16:creationId xmlns:a16="http://schemas.microsoft.com/office/drawing/2014/main" id="{3CFA28FA-0FE6-BD9C-088F-8A2DB9E493B1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</a:t>
            </a:r>
            <a:endParaRPr lang="fr-FR" sz="3200" b="1" kern="0" noProof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F7FABAC2-6E8F-F97A-B858-C03335E397D6}"/>
              </a:ext>
            </a:extLst>
          </p:cNvPr>
          <p:cNvGrpSpPr/>
          <p:nvPr/>
        </p:nvGrpSpPr>
        <p:grpSpPr>
          <a:xfrm>
            <a:off x="253512" y="3710465"/>
            <a:ext cx="5990003" cy="696796"/>
            <a:chOff x="253512" y="3710465"/>
            <a:chExt cx="5990003" cy="696796"/>
          </a:xfrm>
        </p:grpSpPr>
        <p:sp>
          <p:nvSpPr>
            <p:cNvPr id="19" name="Google Shape;223;p26">
              <a:extLst>
                <a:ext uri="{FF2B5EF4-FFF2-40B4-BE49-F238E27FC236}">
                  <a16:creationId xmlns:a16="http://schemas.microsoft.com/office/drawing/2014/main" id="{AD370E4E-0C27-512A-5D4D-C95E4591E73A}"/>
                </a:ext>
              </a:extLst>
            </p:cNvPr>
            <p:cNvSpPr/>
            <p:nvPr/>
          </p:nvSpPr>
          <p:spPr>
            <a:xfrm>
              <a:off x="253512" y="3710465"/>
              <a:ext cx="5990003" cy="696796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Chapitre 1</a:t>
              </a:r>
            </a:p>
          </p:txBody>
        </p:sp>
        <p:sp>
          <p:nvSpPr>
            <p:cNvPr id="21" name="Google Shape;735;p98">
              <a:extLst>
                <a:ext uri="{FF2B5EF4-FFF2-40B4-BE49-F238E27FC236}">
                  <a16:creationId xmlns:a16="http://schemas.microsoft.com/office/drawing/2014/main" id="{5BD26F50-56AE-595E-87DF-05B2E3AA8BAE}"/>
                </a:ext>
              </a:extLst>
            </p:cNvPr>
            <p:cNvSpPr/>
            <p:nvPr/>
          </p:nvSpPr>
          <p:spPr>
            <a:xfrm>
              <a:off x="1850355" y="3785845"/>
              <a:ext cx="65604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3" name="Google Shape;223;p26">
              <a:extLst>
                <a:ext uri="{FF2B5EF4-FFF2-40B4-BE49-F238E27FC236}">
                  <a16:creationId xmlns:a16="http://schemas.microsoft.com/office/drawing/2014/main" id="{FA8BB4DF-DB1A-C1B0-7D42-E4753C316096}"/>
                </a:ext>
              </a:extLst>
            </p:cNvPr>
            <p:cNvSpPr/>
            <p:nvPr/>
          </p:nvSpPr>
          <p:spPr>
            <a:xfrm>
              <a:off x="1937552" y="3770861"/>
              <a:ext cx="4286785" cy="576000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667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507561"/>
            <a:ext cx="5990003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Séances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endParaRPr lang="fr-FR" sz="2667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1" y="5381177"/>
            <a:ext cx="5990003" cy="69679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667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133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Google Shape;91;p1">
            <a:extLst>
              <a:ext uri="{FF2B5EF4-FFF2-40B4-BE49-F238E27FC236}">
                <a16:creationId xmlns:a16="http://schemas.microsoft.com/office/drawing/2014/main" id="{198230B9-2AA3-35B3-0276-4B365BACA0C2}"/>
              </a:ext>
            </a:extLst>
          </p:cNvPr>
          <p:cNvSpPr txBox="1"/>
          <p:nvPr/>
        </p:nvSpPr>
        <p:spPr>
          <a:xfrm>
            <a:off x="1709570" y="3890953"/>
            <a:ext cx="474274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buClr>
                <a:srgbClr val="000000"/>
              </a:buClr>
              <a:buSzPts val="2800"/>
            </a:pPr>
            <a:r>
              <a:rPr lang="fr-FR" sz="2400" b="1" i="1" noProof="0" dirty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Les molécules</a:t>
            </a:r>
            <a:endParaRPr lang="fr-FR" sz="1400" b="0" i="0" u="none" strike="noStrike" cap="none" noProof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" name="Google Shape;91;p1">
            <a:extLst>
              <a:ext uri="{FF2B5EF4-FFF2-40B4-BE49-F238E27FC236}">
                <a16:creationId xmlns:a16="http://schemas.microsoft.com/office/drawing/2014/main" id="{11B7DF38-B518-FE40-DACC-62F9E20B3DF9}"/>
              </a:ext>
            </a:extLst>
          </p:cNvPr>
          <p:cNvSpPr txBox="1"/>
          <p:nvPr/>
        </p:nvSpPr>
        <p:spPr>
          <a:xfrm>
            <a:off x="3103329" y="4693650"/>
            <a:ext cx="358777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400" b="1" i="1" u="none" strike="noStrike" cap="none" noProof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Séance </a:t>
            </a:r>
            <a:r>
              <a:rPr lang="fr-FR" sz="2400" b="1" i="1" noProof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lang="fr-F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CB29DF8-DA9E-E2F5-BC42-B056D8414E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2326" y="3453664"/>
            <a:ext cx="3524244" cy="2609033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85FA101-608F-8034-C381-0446C62E6896}"/>
              </a:ext>
            </a:extLst>
          </p:cNvPr>
          <p:cNvSpPr txBox="1"/>
          <p:nvPr/>
        </p:nvSpPr>
        <p:spPr>
          <a:xfrm>
            <a:off x="3047238" y="3244334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Séances</a:t>
            </a:r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EC0F705-0E1C-D364-1392-D2348C03F219}"/>
              </a:ext>
            </a:extLst>
          </p:cNvPr>
          <p:cNvSpPr txBox="1"/>
          <p:nvPr/>
        </p:nvSpPr>
        <p:spPr>
          <a:xfrm>
            <a:off x="3047238" y="3244334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Séances</a:t>
            </a:r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F840C60-DF1D-0D1A-7546-DD389999E93C}"/>
              </a:ext>
            </a:extLst>
          </p:cNvPr>
          <p:cNvSpPr txBox="1"/>
          <p:nvPr/>
        </p:nvSpPr>
        <p:spPr>
          <a:xfrm>
            <a:off x="3047238" y="3244334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/>
            <a:r>
              <a:rPr lang="fr-FR" sz="1800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Séances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C564AAE-846C-10F1-DB44-2D2D7D25B48F}"/>
              </a:ext>
            </a:extLst>
          </p:cNvPr>
          <p:cNvSpPr txBox="1"/>
          <p:nvPr/>
        </p:nvSpPr>
        <p:spPr>
          <a:xfrm>
            <a:off x="1937551" y="5381173"/>
            <a:ext cx="3913632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fait participer les élèves pour compléter les espaces en pointillés.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Pour réussir cette tâche, vous devez vous rappeler ce qu’est une molécule et savoir comment la représenter à l’aide des modèles correspondant aux différents atomes.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AB601D0-DDF3-FD26-CA4A-3D6ED0B93355}"/>
              </a:ext>
            </a:extLst>
          </p:cNvPr>
          <p:cNvSpPr txBox="1"/>
          <p:nvPr/>
        </p:nvSpPr>
        <p:spPr>
          <a:xfrm>
            <a:off x="521110" y="1239302"/>
            <a:ext cx="107462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0040C0"/>
                </a:solidFill>
              </a:rPr>
              <a:t>Une ……………… est constituée de deux atomes ou plus(identiques ou différents).</a:t>
            </a:r>
            <a:endParaRPr lang="fr-FR" sz="2400" noProof="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8AD1F14-BB03-AA5A-87D2-2C1249268377}"/>
              </a:ext>
            </a:extLst>
          </p:cNvPr>
          <p:cNvSpPr txBox="1"/>
          <p:nvPr/>
        </p:nvSpPr>
        <p:spPr>
          <a:xfrm>
            <a:off x="521110" y="2598003"/>
            <a:ext cx="111527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0040C0"/>
                </a:solidFill>
              </a:rPr>
              <a:t>Pour représenter le modèle moléculaire d’une molécule, on utilise des boules colorées représentant les…………………….</a:t>
            </a:r>
            <a:endParaRPr lang="fr-FR" sz="2400" noProof="0" dirty="0"/>
          </a:p>
        </p:txBody>
      </p:sp>
      <p:pic>
        <p:nvPicPr>
          <p:cNvPr id="60" name="Image 59">
            <a:extLst>
              <a:ext uri="{FF2B5EF4-FFF2-40B4-BE49-F238E27FC236}">
                <a16:creationId xmlns:a16="http://schemas.microsoft.com/office/drawing/2014/main" id="{59415051-2E94-987A-DEED-35D8B17A37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976" y="4008371"/>
            <a:ext cx="9698360" cy="990855"/>
          </a:xfrm>
          <a:prstGeom prst="rect">
            <a:avLst/>
          </a:prstGeom>
        </p:spPr>
      </p:pic>
      <p:sp>
        <p:nvSpPr>
          <p:cNvPr id="61" name="ZoneTexte 60">
            <a:extLst>
              <a:ext uri="{FF2B5EF4-FFF2-40B4-BE49-F238E27FC236}">
                <a16:creationId xmlns:a16="http://schemas.microsoft.com/office/drawing/2014/main" id="{B70ED2D7-4DC1-3112-0581-58C98047D5D8}"/>
              </a:ext>
            </a:extLst>
          </p:cNvPr>
          <p:cNvSpPr txBox="1"/>
          <p:nvPr/>
        </p:nvSpPr>
        <p:spPr>
          <a:xfrm>
            <a:off x="1499616" y="1155685"/>
            <a:ext cx="2468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molécule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B63DCC44-C821-0B00-8874-53645DC0A62E}"/>
              </a:ext>
            </a:extLst>
          </p:cNvPr>
          <p:cNvSpPr txBox="1"/>
          <p:nvPr/>
        </p:nvSpPr>
        <p:spPr>
          <a:xfrm>
            <a:off x="4215384" y="2897513"/>
            <a:ext cx="2127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atomes</a:t>
            </a:r>
            <a:endParaRPr lang="fr-FR" sz="2400" dirty="0">
              <a:solidFill>
                <a:srgbClr val="FF0000"/>
              </a:solidFill>
            </a:endParaRPr>
          </a:p>
        </p:txBody>
      </p:sp>
      <p:pic>
        <p:nvPicPr>
          <p:cNvPr id="3" name="Picture 2" descr="Lever la main - Icônes mains et gestes gratuites">
            <a:extLst>
              <a:ext uri="{FF2B5EF4-FFF2-40B4-BE49-F238E27FC236}">
                <a16:creationId xmlns:a16="http://schemas.microsoft.com/office/drawing/2014/main" id="{68247C4D-5B20-88BC-8EE3-09399DCE1F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1976" y="950781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5167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1" grpId="0"/>
      <p:bldP spid="6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A32197-3BD2-64A7-9FF3-A658DD0F5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B629E77B-5D88-568C-DB82-5A4526BA0735}"/>
              </a:ext>
            </a:extLst>
          </p:cNvPr>
          <p:cNvSpPr txBox="1"/>
          <p:nvPr/>
        </p:nvSpPr>
        <p:spPr>
          <a:xfrm>
            <a:off x="538758" y="571727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noProof="0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fait participer les élèves pour compléter les espaces en pointillés.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BD5DE801-31A2-1988-1FE0-06DFA1CC552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noProof="0" dirty="0"/>
              <a:t>Pour décrire la  matière en termes de molécules à partir de la modélisation d’un échantillon nous suivons les étapes suivantes: </a:t>
            </a:r>
          </a:p>
        </p:txBody>
      </p:sp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2D8527CC-0294-5296-0767-5EDD36C33D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1976" y="950781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94C6A1A-5B32-AC93-3491-9AAAA655C19D}"/>
              </a:ext>
            </a:extLst>
          </p:cNvPr>
          <p:cNvSpPr txBox="1"/>
          <p:nvPr/>
        </p:nvSpPr>
        <p:spPr>
          <a:xfrm>
            <a:off x="1048512" y="1840451"/>
            <a:ext cx="10094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noProof="0" dirty="0">
                <a:solidFill>
                  <a:srgbClr val="0040C0"/>
                </a:solidFill>
              </a:rPr>
              <a:t>Étape 1:</a:t>
            </a:r>
            <a:r>
              <a:rPr lang="fr-FR" noProof="0" dirty="0"/>
              <a:t> </a:t>
            </a:r>
            <a:r>
              <a:rPr lang="fr-FR" sz="2400" dirty="0"/>
              <a:t>………………..</a:t>
            </a:r>
            <a:r>
              <a:rPr lang="fr-FR" sz="2400" noProof="0" dirty="0"/>
              <a:t> une molécule sur la représentation de l’échantillon.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980862F-6440-E73C-1027-1A10255EE293}"/>
              </a:ext>
            </a:extLst>
          </p:cNvPr>
          <p:cNvSpPr txBox="1"/>
          <p:nvPr/>
        </p:nvSpPr>
        <p:spPr>
          <a:xfrm>
            <a:off x="1048512" y="4434637"/>
            <a:ext cx="100949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noProof="0" dirty="0">
                <a:solidFill>
                  <a:srgbClr val="0040C0"/>
                </a:solidFill>
              </a:rPr>
              <a:t>Étape 3: </a:t>
            </a:r>
            <a:r>
              <a:rPr lang="fr-FR" sz="2400" noProof="0" dirty="0"/>
              <a:t>Rédiger la description:</a:t>
            </a:r>
          </a:p>
          <a:p>
            <a:r>
              <a:rPr lang="fr-FR" sz="2400" noProof="0" dirty="0"/>
              <a:t>……….est constitué(e) de molécules dont chacune est composée d’un atome de………..lié à…………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CF87D63-9022-BF70-94BE-25BCFBEB2E40}"/>
              </a:ext>
            </a:extLst>
          </p:cNvPr>
          <p:cNvSpPr txBox="1"/>
          <p:nvPr/>
        </p:nvSpPr>
        <p:spPr>
          <a:xfrm>
            <a:off x="1048512" y="3137544"/>
            <a:ext cx="10625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noProof="0" dirty="0">
                <a:solidFill>
                  <a:srgbClr val="0040C0"/>
                </a:solidFill>
              </a:rPr>
              <a:t>Étape 2:</a:t>
            </a:r>
            <a:r>
              <a:rPr lang="fr-FR" noProof="0" dirty="0"/>
              <a:t> </a:t>
            </a:r>
            <a:r>
              <a:rPr lang="fr-FR" sz="2400" noProof="0" dirty="0"/>
              <a:t>Identifier les ………………(nom et nombre) qui constituent chaque molécule.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FB9A801-F4BB-F34B-5885-30BC2267F75E}"/>
              </a:ext>
            </a:extLst>
          </p:cNvPr>
          <p:cNvSpPr txBox="1"/>
          <p:nvPr/>
        </p:nvSpPr>
        <p:spPr>
          <a:xfrm>
            <a:off x="2295144" y="1766046"/>
            <a:ext cx="1993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Entourer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B3FF0C8-4E99-2CB0-87DA-91CB8CCDC3D3}"/>
              </a:ext>
            </a:extLst>
          </p:cNvPr>
          <p:cNvSpPr txBox="1"/>
          <p:nvPr/>
        </p:nvSpPr>
        <p:spPr>
          <a:xfrm>
            <a:off x="3846576" y="3088298"/>
            <a:ext cx="1993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atomes</a:t>
            </a:r>
          </a:p>
        </p:txBody>
      </p:sp>
    </p:spTree>
    <p:extLst>
      <p:ext uri="{BB962C8B-B14F-4D97-AF65-F5344CB8AC3E}">
        <p14:creationId xmlns:p14="http://schemas.microsoft.com/office/powerpoint/2010/main" val="2968735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0A7A52-BF5B-0BD7-1115-6C2E709D5A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2C76743A-CE1D-08B5-538C-A037D87985E3}"/>
              </a:ext>
            </a:extLst>
          </p:cNvPr>
          <p:cNvSpPr txBox="1"/>
          <p:nvPr/>
        </p:nvSpPr>
        <p:spPr>
          <a:xfrm>
            <a:off x="427168" y="519712"/>
            <a:ext cx="11221884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au hasard des élèves pour répondre, pas à pas, aux questions de l’exercice, en explicitant leur raisonnement avant d’afficher la réponse correcte sur la diapositive.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65FAE44C-C502-B1FB-B1FC-F802D7CFE057}"/>
              </a:ext>
            </a:extLst>
          </p:cNvPr>
          <p:cNvSpPr txBox="1"/>
          <p:nvPr/>
        </p:nvSpPr>
        <p:spPr>
          <a:xfrm>
            <a:off x="843730" y="196488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Commençons par le premier exercice page 19 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EFB7F97-8AF7-5AE1-A75F-CFA9246798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3930" y="1197650"/>
            <a:ext cx="10151030" cy="5108852"/>
          </a:xfrm>
          <a:prstGeom prst="rect">
            <a:avLst/>
          </a:prstGeom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D7802F54-0C27-EF8D-03F9-96922E1062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4559" y="912154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E30C8C93-5B10-3FAA-4691-B36881F4FBE6}"/>
              </a:ext>
            </a:extLst>
          </p:cNvPr>
          <p:cNvSpPr/>
          <p:nvPr/>
        </p:nvSpPr>
        <p:spPr>
          <a:xfrm>
            <a:off x="4768645" y="3087329"/>
            <a:ext cx="757084" cy="69809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C5D0235-E114-4924-9CB9-F17321AB6225}"/>
              </a:ext>
            </a:extLst>
          </p:cNvPr>
          <p:cNvSpPr txBox="1"/>
          <p:nvPr/>
        </p:nvSpPr>
        <p:spPr>
          <a:xfrm>
            <a:off x="5147187" y="4188542"/>
            <a:ext cx="1946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de chlore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C06837D-4CDF-4A07-AA47-8F424A7BA2B7}"/>
              </a:ext>
            </a:extLst>
          </p:cNvPr>
          <p:cNvSpPr txBox="1"/>
          <p:nvPr/>
        </p:nvSpPr>
        <p:spPr>
          <a:xfrm>
            <a:off x="5064716" y="4584295"/>
            <a:ext cx="1946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d’hydrogène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F3B2307-582F-CA36-FBCE-B523A20026AB}"/>
              </a:ext>
            </a:extLst>
          </p:cNvPr>
          <p:cNvSpPr txBox="1"/>
          <p:nvPr/>
        </p:nvSpPr>
        <p:spPr>
          <a:xfrm>
            <a:off x="5122606" y="5383171"/>
            <a:ext cx="1946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molécules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E4C3200-5849-40E9-AA01-5075254FEA0C}"/>
              </a:ext>
            </a:extLst>
          </p:cNvPr>
          <p:cNvSpPr txBox="1"/>
          <p:nvPr/>
        </p:nvSpPr>
        <p:spPr>
          <a:xfrm>
            <a:off x="9425199" y="5429517"/>
            <a:ext cx="24620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atome de chlore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88D0637-CC66-1AB7-65DE-FAF037F75105}"/>
              </a:ext>
            </a:extLst>
          </p:cNvPr>
          <p:cNvSpPr txBox="1"/>
          <p:nvPr/>
        </p:nvSpPr>
        <p:spPr>
          <a:xfrm>
            <a:off x="1583972" y="5758898"/>
            <a:ext cx="45120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Lié à un atome d’hydrogène.</a:t>
            </a:r>
          </a:p>
        </p:txBody>
      </p:sp>
    </p:spTree>
    <p:extLst>
      <p:ext uri="{BB962C8B-B14F-4D97-AF65-F5344CB8AC3E}">
        <p14:creationId xmlns:p14="http://schemas.microsoft.com/office/powerpoint/2010/main" val="177933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6" grpId="0"/>
      <p:bldP spid="7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D0BEA5-2043-536F-953C-E50F009AC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AF47CC36-C62F-EE0E-00D0-EE8C1F988E85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noProof="0" dirty="0"/>
              <a:t>Passons maintenant au deuxième exercice page 19.</a:t>
            </a:r>
          </a:p>
        </p:txBody>
      </p:sp>
      <p:pic>
        <p:nvPicPr>
          <p:cNvPr id="4" name="Image 8">
            <a:extLst>
              <a:ext uri="{FF2B5EF4-FFF2-40B4-BE49-F238E27FC236}">
                <a16:creationId xmlns:a16="http://schemas.microsoft.com/office/drawing/2014/main" id="{20DE1E94-5A54-A96A-C53A-6B620D2E70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80954CDC-6ECE-EDE5-1111-BC3FF516AD4C}"/>
              </a:ext>
            </a:extLst>
          </p:cNvPr>
          <p:cNvGrpSpPr/>
          <p:nvPr/>
        </p:nvGrpSpPr>
        <p:grpSpPr>
          <a:xfrm>
            <a:off x="355024" y="1231619"/>
            <a:ext cx="11564964" cy="5115639"/>
            <a:chOff x="313518" y="871180"/>
            <a:chExt cx="11564964" cy="5115639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352BE705-EC15-901F-AD7E-DD59E2381E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3518" y="871180"/>
              <a:ext cx="11564964" cy="5115639"/>
            </a:xfrm>
            <a:prstGeom prst="rect">
              <a:avLst/>
            </a:prstGeom>
          </p:spPr>
        </p:pic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1604C6AA-4004-2522-E525-AD3DBD5B00EA}"/>
                </a:ext>
              </a:extLst>
            </p:cNvPr>
            <p:cNvSpPr/>
            <p:nvPr/>
          </p:nvSpPr>
          <p:spPr>
            <a:xfrm>
              <a:off x="8970264" y="1661962"/>
              <a:ext cx="246888" cy="276566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ABF1DF5C-ED8D-6940-7EEF-7AE1042A67F6}"/>
                </a:ext>
              </a:extLst>
            </p:cNvPr>
            <p:cNvSpPr/>
            <p:nvPr/>
          </p:nvSpPr>
          <p:spPr>
            <a:xfrm>
              <a:off x="8976360" y="2228088"/>
              <a:ext cx="246888" cy="276566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3136075D-77C1-428B-254D-225A4FEB2E55}"/>
                </a:ext>
              </a:extLst>
            </p:cNvPr>
            <p:cNvSpPr/>
            <p:nvPr/>
          </p:nvSpPr>
          <p:spPr>
            <a:xfrm>
              <a:off x="9811512" y="1661962"/>
              <a:ext cx="246888" cy="276566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D5CFE943-E360-7529-31DE-3C1FBEB547B1}"/>
                </a:ext>
              </a:extLst>
            </p:cNvPr>
            <p:cNvSpPr/>
            <p:nvPr/>
          </p:nvSpPr>
          <p:spPr>
            <a:xfrm>
              <a:off x="9811512" y="2228088"/>
              <a:ext cx="246888" cy="276566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57C630CB-87BE-EDD8-FF7B-CF8044434C63}"/>
                </a:ext>
              </a:extLst>
            </p:cNvPr>
            <p:cNvSpPr/>
            <p:nvPr/>
          </p:nvSpPr>
          <p:spPr>
            <a:xfrm>
              <a:off x="7360920" y="3593592"/>
              <a:ext cx="347472" cy="372658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pic>
        <p:nvPicPr>
          <p:cNvPr id="13" name="Picture 2" descr="Lever la main - Icônes mains et gestes gratuites">
            <a:extLst>
              <a:ext uri="{FF2B5EF4-FFF2-40B4-BE49-F238E27FC236}">
                <a16:creationId xmlns:a16="http://schemas.microsoft.com/office/drawing/2014/main" id="{89BDD706-2AFA-3CF2-D751-6C190E85F6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4559" y="912154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B5C209B5-96C6-10A3-DE1C-EC448B811F4B}"/>
              </a:ext>
            </a:extLst>
          </p:cNvPr>
          <p:cNvSpPr txBox="1"/>
          <p:nvPr/>
        </p:nvSpPr>
        <p:spPr>
          <a:xfrm>
            <a:off x="427168" y="519712"/>
            <a:ext cx="11221884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au hasard des élèves pour répondre, pas à pas, aux questions de l’exercice, en explicitant leur raisonnement avant d’afficher la réponse correcte sur la diapositive.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5F7D715-1861-CD11-AD40-11CC031C36A0}"/>
              </a:ext>
            </a:extLst>
          </p:cNvPr>
          <p:cNvSpPr txBox="1"/>
          <p:nvPr/>
        </p:nvSpPr>
        <p:spPr>
          <a:xfrm>
            <a:off x="4891548" y="3789438"/>
            <a:ext cx="1946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de chlore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6FD5C1C-9DA8-2091-2A28-C7B1193AF5AC}"/>
              </a:ext>
            </a:extLst>
          </p:cNvPr>
          <p:cNvSpPr txBox="1"/>
          <p:nvPr/>
        </p:nvSpPr>
        <p:spPr>
          <a:xfrm>
            <a:off x="4789575" y="4251103"/>
            <a:ext cx="1946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de phosphore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EC31001-9EC6-7306-AECA-F69B9AAE4AD1}"/>
              </a:ext>
            </a:extLst>
          </p:cNvPr>
          <p:cNvSpPr txBox="1"/>
          <p:nvPr/>
        </p:nvSpPr>
        <p:spPr>
          <a:xfrm>
            <a:off x="5340181" y="5174433"/>
            <a:ext cx="1946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molécules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6F1967F-830A-667E-3D35-1A2CDF811B1C}"/>
              </a:ext>
            </a:extLst>
          </p:cNvPr>
          <p:cNvSpPr txBox="1"/>
          <p:nvPr/>
        </p:nvSpPr>
        <p:spPr>
          <a:xfrm>
            <a:off x="9896168" y="5267839"/>
            <a:ext cx="1946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d’un atome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D10C3D43-2826-82CD-D50C-F0706682EF12}"/>
              </a:ext>
            </a:extLst>
          </p:cNvPr>
          <p:cNvSpPr txBox="1"/>
          <p:nvPr/>
        </p:nvSpPr>
        <p:spPr>
          <a:xfrm>
            <a:off x="427168" y="5584234"/>
            <a:ext cx="64111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de phosphore lié à trois atomes de chlore.</a:t>
            </a:r>
          </a:p>
        </p:txBody>
      </p:sp>
    </p:spTree>
    <p:extLst>
      <p:ext uri="{BB962C8B-B14F-4D97-AF65-F5344CB8AC3E}">
        <p14:creationId xmlns:p14="http://schemas.microsoft.com/office/powerpoint/2010/main" val="1509381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  <p:bldP spid="15" grpId="0"/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D256A-C24C-97CE-75FC-45ABB7E3E2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D5C50081-12E8-FE7A-6ABE-2FA764A3D964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275D589E-5826-BD38-F111-F4D89F7D5C0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C01D85-7A9E-56F4-8597-EA733A143EB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Correction des exercices de consolidation</a:t>
              </a:r>
            </a:p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2</a:t>
              </a:r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" name="Group 43">
            <a:extLst>
              <a:ext uri="{FF2B5EF4-FFF2-40B4-BE49-F238E27FC236}">
                <a16:creationId xmlns:a16="http://schemas.microsoft.com/office/drawing/2014/main" id="{57862C77-20E6-06B4-0195-6CC2AAE16DA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5" name="Oval 41">
              <a:extLst>
                <a:ext uri="{FF2B5EF4-FFF2-40B4-BE49-F238E27FC236}">
                  <a16:creationId xmlns:a16="http://schemas.microsoft.com/office/drawing/2014/main" id="{8F0F8E7C-103C-3873-26F4-63520B51C77E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36BCC69-B193-6943-FDC0-71B0F64EE48E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20</a:t>
              </a:r>
              <a:r>
                <a:rPr lang="fr-FR" sz="3600" b="1" noProof="0" dirty="0">
                  <a:solidFill>
                    <a:schemeClr val="tx1"/>
                  </a:solidFill>
                </a:rPr>
                <a:t>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962731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091891-6005-2642-BA0B-09380CECB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C21D8F79-491A-E651-C529-346610DD96C2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Passons maintenant à la correction des exercices correspondant à la deuxième tâche de ce chapitre.</a:t>
            </a:r>
            <a:br>
              <a:rPr lang="fr-FR" dirty="0"/>
            </a:br>
            <a:r>
              <a:rPr lang="fr-FR" dirty="0"/>
              <a:t>Je vous rappelle la tâche principale.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6870A22A-8BCA-623F-B4AD-6CE349E7B1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A99164C-9D85-A3EF-C68F-498B864BEC31}"/>
              </a:ext>
            </a:extLst>
          </p:cNvPr>
          <p:cNvSpPr txBox="1"/>
          <p:nvPr/>
        </p:nvSpPr>
        <p:spPr>
          <a:xfrm>
            <a:off x="1016001" y="3111264"/>
            <a:ext cx="11175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2"/>
            <a:r>
              <a:rPr lang="en-US" sz="2400" b="1" dirty="0" err="1">
                <a:solidFill>
                  <a:srgbClr val="0070C0"/>
                </a:solidFill>
              </a:rPr>
              <a:t>Détermine</a:t>
            </a:r>
            <a:r>
              <a:rPr lang="en-US" sz="2400" b="1" spc="373" dirty="0" err="1">
                <a:solidFill>
                  <a:srgbClr val="0070C0"/>
                </a:solidFill>
              </a:rPr>
              <a:t>r</a:t>
            </a:r>
            <a:r>
              <a:rPr lang="en-US" sz="2400" b="1" dirty="0" err="1">
                <a:solidFill>
                  <a:srgbClr val="0070C0"/>
                </a:solidFill>
              </a:rPr>
              <a:t>l</a:t>
            </a:r>
            <a:r>
              <a:rPr lang="en-US" sz="2400" b="1" spc="370" dirty="0" err="1">
                <a:solidFill>
                  <a:srgbClr val="0070C0"/>
                </a:solidFill>
              </a:rPr>
              <a:t>a</a:t>
            </a:r>
            <a:r>
              <a:rPr lang="en-US" sz="2400" b="1" dirty="0" err="1">
                <a:solidFill>
                  <a:srgbClr val="0070C0"/>
                </a:solidFill>
              </a:rPr>
              <a:t>formul</a:t>
            </a:r>
            <a:r>
              <a:rPr lang="en-US" sz="2400" b="1" spc="373" dirty="0" err="1">
                <a:solidFill>
                  <a:srgbClr val="0070C0"/>
                </a:solidFill>
              </a:rPr>
              <a:t>e</a:t>
            </a:r>
            <a:r>
              <a:rPr lang="en-US" sz="2400" b="1" dirty="0" err="1">
                <a:solidFill>
                  <a:srgbClr val="0070C0"/>
                </a:solidFill>
              </a:rPr>
              <a:t>chimiqu</a:t>
            </a:r>
            <a:r>
              <a:rPr lang="en-US" sz="2400" b="1" spc="372" dirty="0" err="1">
                <a:solidFill>
                  <a:srgbClr val="0070C0"/>
                </a:solidFill>
              </a:rPr>
              <a:t>e</a:t>
            </a:r>
            <a:r>
              <a:rPr lang="en-US" sz="2400" b="1" dirty="0" err="1">
                <a:solidFill>
                  <a:srgbClr val="0070C0"/>
                </a:solidFill>
              </a:rPr>
              <a:t>d’un</a:t>
            </a:r>
            <a:r>
              <a:rPr lang="en-US" sz="2400" b="1" spc="371" dirty="0" err="1">
                <a:solidFill>
                  <a:srgbClr val="0070C0"/>
                </a:solidFill>
              </a:rPr>
              <a:t>e</a:t>
            </a:r>
            <a:r>
              <a:rPr lang="en-US" sz="2400" b="1" dirty="0" err="1">
                <a:solidFill>
                  <a:srgbClr val="0070C0"/>
                </a:solidFill>
              </a:rPr>
              <a:t>molécul</a:t>
            </a:r>
            <a:r>
              <a:rPr lang="en-US" sz="2400" b="1" spc="373" dirty="0" err="1">
                <a:solidFill>
                  <a:srgbClr val="0070C0"/>
                </a:solidFill>
              </a:rPr>
              <a:t>e</a:t>
            </a:r>
            <a:r>
              <a:rPr lang="en-US" sz="2400" b="1" spc="372" dirty="0" err="1">
                <a:solidFill>
                  <a:srgbClr val="0070C0"/>
                </a:solidFill>
              </a:rPr>
              <a:t>à</a:t>
            </a:r>
            <a:r>
              <a:rPr lang="en-US" sz="2400" b="1" dirty="0" err="1">
                <a:solidFill>
                  <a:srgbClr val="0070C0"/>
                </a:solidFill>
              </a:rPr>
              <a:t>parti</a:t>
            </a:r>
            <a:r>
              <a:rPr lang="en-US" sz="2400" b="1" spc="373" dirty="0" err="1">
                <a:solidFill>
                  <a:srgbClr val="0070C0"/>
                </a:solidFill>
              </a:rPr>
              <a:t>r</a:t>
            </a:r>
            <a:r>
              <a:rPr lang="en-US" sz="2400" b="1" dirty="0" err="1">
                <a:solidFill>
                  <a:srgbClr val="0070C0"/>
                </a:solidFill>
              </a:rPr>
              <a:t>d</a:t>
            </a:r>
            <a:r>
              <a:rPr lang="en-US" sz="2400" b="1" spc="371" dirty="0" err="1">
                <a:solidFill>
                  <a:srgbClr val="0070C0"/>
                </a:solidFill>
              </a:rPr>
              <a:t>e</a:t>
            </a:r>
            <a:r>
              <a:rPr lang="en-US" sz="2400" b="1" dirty="0" err="1">
                <a:solidFill>
                  <a:srgbClr val="0070C0"/>
                </a:solidFill>
              </a:rPr>
              <a:t>son</a:t>
            </a:r>
            <a:r>
              <a:rPr lang="en-US" sz="2400" b="1" dirty="0">
                <a:solidFill>
                  <a:srgbClr val="0070C0"/>
                </a:solidFill>
              </a:rPr>
              <a:t> </a:t>
            </a:r>
            <a:r>
              <a:rPr lang="en-US" sz="2400" b="1" dirty="0" err="1">
                <a:solidFill>
                  <a:srgbClr val="0070C0"/>
                </a:solidFill>
              </a:rPr>
              <a:t>no</a:t>
            </a:r>
            <a:r>
              <a:rPr lang="en-US" sz="2400" b="1" spc="271" dirty="0" err="1">
                <a:solidFill>
                  <a:srgbClr val="0070C0"/>
                </a:solidFill>
              </a:rPr>
              <a:t>m</a:t>
            </a:r>
            <a:r>
              <a:rPr lang="en-US" sz="2400" b="1" dirty="0" err="1">
                <a:solidFill>
                  <a:srgbClr val="0070C0"/>
                </a:solidFill>
              </a:rPr>
              <a:t>o</a:t>
            </a:r>
            <a:r>
              <a:rPr lang="en-US" sz="2400" b="1" spc="271" dirty="0" err="1">
                <a:solidFill>
                  <a:srgbClr val="0070C0"/>
                </a:solidFill>
              </a:rPr>
              <a:t>u</a:t>
            </a:r>
            <a:r>
              <a:rPr lang="en-US" sz="2400" b="1" dirty="0" err="1">
                <a:solidFill>
                  <a:srgbClr val="0070C0"/>
                </a:solidFill>
              </a:rPr>
              <a:t>d</a:t>
            </a:r>
            <a:r>
              <a:rPr lang="en-US" sz="2400" b="1" spc="271" dirty="0" err="1">
                <a:solidFill>
                  <a:srgbClr val="0070C0"/>
                </a:solidFill>
              </a:rPr>
              <a:t>e</a:t>
            </a:r>
            <a:r>
              <a:rPr lang="en-US" sz="2400" b="1" dirty="0" err="1">
                <a:solidFill>
                  <a:srgbClr val="0070C0"/>
                </a:solidFill>
              </a:rPr>
              <a:t>so</a:t>
            </a:r>
            <a:r>
              <a:rPr lang="en-US" sz="2400" b="1" spc="271" dirty="0" err="1">
                <a:solidFill>
                  <a:srgbClr val="0070C0"/>
                </a:solidFill>
              </a:rPr>
              <a:t>n</a:t>
            </a:r>
            <a:r>
              <a:rPr lang="en-US" sz="2400" b="1" dirty="0" err="1">
                <a:solidFill>
                  <a:srgbClr val="0070C0"/>
                </a:solidFill>
              </a:rPr>
              <a:t>modèle</a:t>
            </a:r>
            <a:r>
              <a:rPr lang="en-US" sz="2400" b="1" dirty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6" name="Google Shape;2054;p38">
            <a:extLst>
              <a:ext uri="{FF2B5EF4-FFF2-40B4-BE49-F238E27FC236}">
                <a16:creationId xmlns:a16="http://schemas.microsoft.com/office/drawing/2014/main" id="{50AFD5F9-96A1-C773-C478-17D10E46F830}"/>
              </a:ext>
            </a:extLst>
          </p:cNvPr>
          <p:cNvSpPr/>
          <p:nvPr/>
        </p:nvSpPr>
        <p:spPr>
          <a:xfrm>
            <a:off x="623475" y="3072682"/>
            <a:ext cx="11262084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pic>
        <p:nvPicPr>
          <p:cNvPr id="7" name="Image 23">
            <a:extLst>
              <a:ext uri="{FF2B5EF4-FFF2-40B4-BE49-F238E27FC236}">
                <a16:creationId xmlns:a16="http://schemas.microsoft.com/office/drawing/2014/main" id="{52EC1025-000A-3694-1143-523EF247FA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034" y="2789405"/>
            <a:ext cx="840751" cy="805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7940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CDA837-74F8-3767-B08D-63E44D58F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A9E5AAA3-435C-DCC5-BD66-7432D571AE4D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Pour réussir cette tâche, vous devez vous rappeler les symboles chimiques de quelques atomes.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D2E7C3D4-2A3E-AE42-14EC-8A93FE7B3D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C98ED55-F67C-E429-1AF0-D0463A0464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809" y="2931895"/>
            <a:ext cx="10100927" cy="1237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9505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E9948C-4ADF-2315-28AB-3F42B9E952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DF63C7FF-AC73-508B-5287-82DE47B1F7D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fait participer les élèves pour compléter les espaces en pointillés.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67B0B885-2182-95A9-C17F-FF0BEE9DB45A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noProof="0" dirty="0"/>
              <a:t>Pour écrire la formule chimique d’une molécule à partir de son modèle moléculaire, on suit les étapes suivantes: 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657FA54-0DEB-27DF-037D-73792BBFDE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1959274-08BE-C086-0599-377BF3B919BA}"/>
              </a:ext>
            </a:extLst>
          </p:cNvPr>
          <p:cNvSpPr txBox="1"/>
          <p:nvPr/>
        </p:nvSpPr>
        <p:spPr>
          <a:xfrm>
            <a:off x="1048512" y="2104220"/>
            <a:ext cx="10094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noProof="0" dirty="0">
                <a:solidFill>
                  <a:srgbClr val="0040C0"/>
                </a:solidFill>
              </a:rPr>
              <a:t>Étape 1:</a:t>
            </a:r>
            <a:r>
              <a:rPr lang="fr-FR" noProof="0" dirty="0"/>
              <a:t> </a:t>
            </a:r>
            <a:r>
              <a:rPr lang="en-US" sz="2400" dirty="0" err="1">
                <a:solidFill>
                  <a:srgbClr val="231F20"/>
                </a:solidFill>
              </a:rPr>
              <a:t>Associer</a:t>
            </a:r>
            <a:r>
              <a:rPr lang="en-US" sz="2400" dirty="0">
                <a:solidFill>
                  <a:srgbClr val="231F20"/>
                </a:solidFill>
              </a:rPr>
              <a:t> à </a:t>
            </a:r>
            <a:r>
              <a:rPr lang="en-US" sz="2400" dirty="0" err="1">
                <a:solidFill>
                  <a:srgbClr val="231F20"/>
                </a:solidFill>
              </a:rPr>
              <a:t>chaque</a:t>
            </a:r>
            <a:r>
              <a:rPr lang="en-US" sz="2400" dirty="0">
                <a:solidFill>
                  <a:srgbClr val="231F20"/>
                </a:solidFill>
              </a:rPr>
              <a:t> </a:t>
            </a:r>
            <a:r>
              <a:rPr lang="en-US" sz="2400" dirty="0" err="1">
                <a:solidFill>
                  <a:srgbClr val="231F20"/>
                </a:solidFill>
              </a:rPr>
              <a:t>atome</a:t>
            </a:r>
            <a:r>
              <a:rPr lang="en-US" sz="2400" dirty="0">
                <a:solidFill>
                  <a:srgbClr val="231F20"/>
                </a:solidFill>
              </a:rPr>
              <a:t> de la </a:t>
            </a:r>
            <a:r>
              <a:rPr lang="en-US" sz="2400" dirty="0" err="1">
                <a:solidFill>
                  <a:srgbClr val="231F20"/>
                </a:solidFill>
              </a:rPr>
              <a:t>molécule</a:t>
            </a:r>
            <a:r>
              <a:rPr lang="en-US" sz="2400" dirty="0">
                <a:solidFill>
                  <a:srgbClr val="231F20"/>
                </a:solidFill>
              </a:rPr>
              <a:t>, son ……………...</a:t>
            </a:r>
            <a:endParaRPr lang="fr-FR" sz="2400" noProof="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6B98625-09DC-9824-6A63-461CE4390476}"/>
              </a:ext>
            </a:extLst>
          </p:cNvPr>
          <p:cNvSpPr txBox="1"/>
          <p:nvPr/>
        </p:nvSpPr>
        <p:spPr>
          <a:xfrm>
            <a:off x="1048512" y="4581804"/>
            <a:ext cx="10094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noProof="0" dirty="0">
                <a:solidFill>
                  <a:srgbClr val="0040C0"/>
                </a:solidFill>
              </a:rPr>
              <a:t>Étape 3</a:t>
            </a:r>
            <a:r>
              <a:rPr lang="fr-FR" sz="2400" noProof="0" dirty="0"/>
              <a:t>:</a:t>
            </a:r>
            <a:r>
              <a:rPr lang="fr-FR" sz="2400" dirty="0"/>
              <a:t>…..............la formule chimique de la molécule.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60CD777-1EAE-C5D0-ACFF-BFF4FE5DA644}"/>
              </a:ext>
            </a:extLst>
          </p:cNvPr>
          <p:cNvSpPr txBox="1"/>
          <p:nvPr/>
        </p:nvSpPr>
        <p:spPr>
          <a:xfrm>
            <a:off x="1003075" y="3112179"/>
            <a:ext cx="10625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noProof="0" dirty="0">
                <a:solidFill>
                  <a:srgbClr val="0040C0"/>
                </a:solidFill>
              </a:rPr>
              <a:t>Étape 2: </a:t>
            </a:r>
            <a:r>
              <a:rPr lang="fr-FR" sz="2400" dirty="0"/>
              <a:t>déterminer le ………….. d’atome dans la molécule.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2A1E57D-5B9D-0489-B3B9-8737B352EC86}"/>
              </a:ext>
            </a:extLst>
          </p:cNvPr>
          <p:cNvSpPr txBox="1"/>
          <p:nvPr/>
        </p:nvSpPr>
        <p:spPr>
          <a:xfrm>
            <a:off x="1048512" y="1204187"/>
            <a:ext cx="10094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noProof="0" dirty="0">
                <a:solidFill>
                  <a:srgbClr val="0070C0"/>
                </a:solidFill>
              </a:rPr>
              <a:t> </a:t>
            </a:r>
            <a:r>
              <a:rPr lang="fr-FR" sz="2400" b="1" noProof="0" dirty="0">
                <a:solidFill>
                  <a:srgbClr val="0070C0"/>
                </a:solidFill>
              </a:rPr>
              <a:t>Pour écrire la formule chimique à partir du modèle moléculaire: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10E23D7-0392-1CEA-35A9-73D816310225}"/>
              </a:ext>
            </a:extLst>
          </p:cNvPr>
          <p:cNvSpPr txBox="1"/>
          <p:nvPr/>
        </p:nvSpPr>
        <p:spPr>
          <a:xfrm>
            <a:off x="7818120" y="2018345"/>
            <a:ext cx="1636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symbole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329E8FC-304A-E6ED-ED4F-BC85CE9E071E}"/>
              </a:ext>
            </a:extLst>
          </p:cNvPr>
          <p:cNvSpPr txBox="1"/>
          <p:nvPr/>
        </p:nvSpPr>
        <p:spPr>
          <a:xfrm>
            <a:off x="3846576" y="2976821"/>
            <a:ext cx="1636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nombre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A5A3B63-DF08-5D5A-C306-B6A730E611CF}"/>
              </a:ext>
            </a:extLst>
          </p:cNvPr>
          <p:cNvSpPr txBox="1"/>
          <p:nvPr/>
        </p:nvSpPr>
        <p:spPr>
          <a:xfrm>
            <a:off x="2209800" y="4521459"/>
            <a:ext cx="1636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 </a:t>
            </a:r>
            <a:r>
              <a:rPr lang="fr-FR" sz="2400" b="1" dirty="0">
                <a:solidFill>
                  <a:srgbClr val="FF0000"/>
                </a:solidFill>
              </a:rPr>
              <a:t>Écrire</a:t>
            </a:r>
          </a:p>
        </p:txBody>
      </p:sp>
    </p:spTree>
    <p:extLst>
      <p:ext uri="{BB962C8B-B14F-4D97-AF65-F5344CB8AC3E}">
        <p14:creationId xmlns:p14="http://schemas.microsoft.com/office/powerpoint/2010/main" val="215719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573D76-D4EF-3521-0141-BEB9ADBAC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021BA82B-9665-6065-3E6C-7405F046F972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Choisir 3 élèves au hasard pour répondre. 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62A9990A-8F3C-4FF4-BEF5-C43D1D56A754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noProof="0" dirty="0"/>
              <a:t>Et pour écrire la formule chimique de quelques molécules à partir  de leurs noms on suit les étapes suivantes: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02E4D73C-0FE6-1A68-BD2E-F879F03B1F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B78FC4F-D357-554F-4FEC-0531D4E54A7A}"/>
              </a:ext>
            </a:extLst>
          </p:cNvPr>
          <p:cNvSpPr txBox="1"/>
          <p:nvPr/>
        </p:nvSpPr>
        <p:spPr>
          <a:xfrm>
            <a:off x="1047312" y="1103596"/>
            <a:ext cx="10094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noProof="0" dirty="0">
                <a:solidFill>
                  <a:srgbClr val="0070C0"/>
                </a:solidFill>
              </a:rPr>
              <a:t> </a:t>
            </a:r>
            <a:r>
              <a:rPr lang="fr-FR" sz="2400" b="1" noProof="0" dirty="0">
                <a:solidFill>
                  <a:srgbClr val="0070C0"/>
                </a:solidFill>
              </a:rPr>
              <a:t>Pour écrire la formule chimique à partir du nom de la molécule: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E5D9231-9C66-013F-BFE3-C2AB18627493}"/>
              </a:ext>
            </a:extLst>
          </p:cNvPr>
          <p:cNvSpPr txBox="1"/>
          <p:nvPr/>
        </p:nvSpPr>
        <p:spPr>
          <a:xfrm>
            <a:off x="996696" y="1590699"/>
            <a:ext cx="9815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noProof="0" dirty="0">
                <a:solidFill>
                  <a:srgbClr val="0040C0"/>
                </a:solidFill>
              </a:rPr>
              <a:t>Etape 1: </a:t>
            </a:r>
            <a:r>
              <a:rPr lang="en-US" sz="2400" b="1" dirty="0" err="1">
                <a:solidFill>
                  <a:srgbClr val="231F20"/>
                </a:solidFill>
              </a:rPr>
              <a:t>Associer</a:t>
            </a:r>
            <a:r>
              <a:rPr lang="en-US" sz="2400" b="1" dirty="0">
                <a:solidFill>
                  <a:srgbClr val="231F20"/>
                </a:solidFill>
              </a:rPr>
              <a:t> à </a:t>
            </a:r>
            <a:r>
              <a:rPr lang="en-US" sz="2400" b="1" dirty="0" err="1">
                <a:solidFill>
                  <a:srgbClr val="231F20"/>
                </a:solidFill>
              </a:rPr>
              <a:t>chaque</a:t>
            </a:r>
            <a:r>
              <a:rPr lang="en-US" sz="2400" b="1" dirty="0">
                <a:solidFill>
                  <a:srgbClr val="231F20"/>
                </a:solidFill>
              </a:rPr>
              <a:t> </a:t>
            </a:r>
            <a:r>
              <a:rPr lang="en-US" sz="2400" b="1" dirty="0" err="1">
                <a:solidFill>
                  <a:srgbClr val="231F20"/>
                </a:solidFill>
              </a:rPr>
              <a:t>atome</a:t>
            </a:r>
            <a:r>
              <a:rPr lang="en-US" sz="2400" b="1" dirty="0">
                <a:solidFill>
                  <a:srgbClr val="231F20"/>
                </a:solidFill>
              </a:rPr>
              <a:t> de la </a:t>
            </a:r>
            <a:r>
              <a:rPr lang="en-US" sz="2400" b="1" dirty="0" err="1">
                <a:solidFill>
                  <a:srgbClr val="231F20"/>
                </a:solidFill>
              </a:rPr>
              <a:t>molécule</a:t>
            </a:r>
            <a:r>
              <a:rPr lang="en-US" sz="2400" b="1" dirty="0">
                <a:solidFill>
                  <a:srgbClr val="231F20"/>
                </a:solidFill>
              </a:rPr>
              <a:t> son </a:t>
            </a:r>
            <a:r>
              <a:rPr lang="en-US" sz="2400" b="1" dirty="0" err="1">
                <a:solidFill>
                  <a:srgbClr val="231F20"/>
                </a:solidFill>
              </a:rPr>
              <a:t>symbole</a:t>
            </a:r>
            <a:r>
              <a:rPr lang="en-US" sz="2400" b="1" dirty="0">
                <a:solidFill>
                  <a:srgbClr val="231F20"/>
                </a:solidFill>
              </a:rPr>
              <a:t>.</a:t>
            </a:r>
            <a:endParaRPr lang="fr-FR" sz="2400" b="1" noProof="0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58A6D61-832C-57CD-241A-32F5E2A852F5}"/>
              </a:ext>
            </a:extLst>
          </p:cNvPr>
          <p:cNvSpPr txBox="1"/>
          <p:nvPr/>
        </p:nvSpPr>
        <p:spPr>
          <a:xfrm>
            <a:off x="996696" y="3026569"/>
            <a:ext cx="9815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noProof="0" dirty="0">
                <a:solidFill>
                  <a:srgbClr val="0040C0"/>
                </a:solidFill>
              </a:rPr>
              <a:t>Etape 2: </a:t>
            </a:r>
            <a:r>
              <a:rPr lang="en-US" sz="2400" b="1" dirty="0" err="1">
                <a:solidFill>
                  <a:srgbClr val="231F20"/>
                </a:solidFill>
              </a:rPr>
              <a:t>Déterminer</a:t>
            </a:r>
            <a:r>
              <a:rPr lang="en-US" sz="2400" b="1" dirty="0">
                <a:solidFill>
                  <a:srgbClr val="231F20"/>
                </a:solidFill>
              </a:rPr>
              <a:t> le </a:t>
            </a:r>
            <a:r>
              <a:rPr lang="en-US" sz="2400" b="1" dirty="0" err="1">
                <a:solidFill>
                  <a:srgbClr val="231F20"/>
                </a:solidFill>
              </a:rPr>
              <a:t>nombre</a:t>
            </a:r>
            <a:r>
              <a:rPr lang="en-US" sz="2400" b="1" dirty="0">
                <a:solidFill>
                  <a:srgbClr val="231F20"/>
                </a:solidFill>
              </a:rPr>
              <a:t> </a:t>
            </a:r>
            <a:r>
              <a:rPr lang="en-US" sz="2400" b="1" dirty="0" err="1">
                <a:solidFill>
                  <a:srgbClr val="231F20"/>
                </a:solidFill>
              </a:rPr>
              <a:t>d’atomes</a:t>
            </a:r>
            <a:r>
              <a:rPr lang="en-US" sz="2400" b="1" dirty="0">
                <a:solidFill>
                  <a:srgbClr val="231F20"/>
                </a:solidFill>
              </a:rPr>
              <a:t> dans </a:t>
            </a:r>
            <a:r>
              <a:rPr lang="en-US" sz="2400" b="1" dirty="0" err="1">
                <a:solidFill>
                  <a:srgbClr val="231F20"/>
                </a:solidFill>
              </a:rPr>
              <a:t>chaque</a:t>
            </a:r>
            <a:r>
              <a:rPr lang="en-US" sz="2400" b="1" dirty="0">
                <a:solidFill>
                  <a:srgbClr val="231F20"/>
                </a:solidFill>
              </a:rPr>
              <a:t> </a:t>
            </a:r>
            <a:r>
              <a:rPr lang="en-US" sz="2400" b="1" dirty="0" err="1">
                <a:solidFill>
                  <a:srgbClr val="231F20"/>
                </a:solidFill>
              </a:rPr>
              <a:t>molécule</a:t>
            </a:r>
            <a:r>
              <a:rPr lang="en-US" sz="2400" b="1" dirty="0">
                <a:solidFill>
                  <a:srgbClr val="231F20"/>
                </a:solidFill>
              </a:rPr>
              <a:t>.</a:t>
            </a:r>
            <a:endParaRPr lang="fr-FR" sz="2400" b="1" noProof="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99BC211-F09B-6D0B-F6B2-D0A9E7C3020A}"/>
              </a:ext>
            </a:extLst>
          </p:cNvPr>
          <p:cNvSpPr txBox="1"/>
          <p:nvPr/>
        </p:nvSpPr>
        <p:spPr>
          <a:xfrm>
            <a:off x="1060704" y="4908452"/>
            <a:ext cx="9815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noProof="0" dirty="0">
                <a:solidFill>
                  <a:srgbClr val="0040C0"/>
                </a:solidFill>
              </a:rPr>
              <a:t>Etape 3: </a:t>
            </a:r>
            <a:r>
              <a:rPr lang="fr-FR" sz="2400" b="1" dirty="0">
                <a:solidFill>
                  <a:srgbClr val="231F20"/>
                </a:solidFill>
              </a:rPr>
              <a:t>Déduire la formule chimique de la molécule</a:t>
            </a:r>
            <a:r>
              <a:rPr lang="fr-FR" sz="2400" dirty="0">
                <a:solidFill>
                  <a:srgbClr val="231F20"/>
                </a:solidFill>
              </a:rPr>
              <a:t>.</a:t>
            </a:r>
            <a:endParaRPr lang="fr-FR" sz="2400" b="1" noProof="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905DD88-C91A-F015-9CA1-3607B3397EE7}"/>
              </a:ext>
            </a:extLst>
          </p:cNvPr>
          <p:cNvSpPr txBox="1"/>
          <p:nvPr/>
        </p:nvSpPr>
        <p:spPr>
          <a:xfrm>
            <a:off x="3232728" y="3602276"/>
            <a:ext cx="2862072" cy="9233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b="1" dirty="0"/>
              <a:t>Mono : ………………………………</a:t>
            </a:r>
          </a:p>
          <a:p>
            <a:r>
              <a:rPr lang="fr-FR" b="1" dirty="0"/>
              <a:t>Di  : ……………………………..</a:t>
            </a:r>
          </a:p>
          <a:p>
            <a:r>
              <a:rPr lang="fr-FR" b="1" dirty="0"/>
              <a:t>Tri: ……………………………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69B6739-09EE-77F9-75BF-EE3A11732DA1}"/>
              </a:ext>
            </a:extLst>
          </p:cNvPr>
          <p:cNvSpPr txBox="1"/>
          <p:nvPr/>
        </p:nvSpPr>
        <p:spPr>
          <a:xfrm>
            <a:off x="3355340" y="2077801"/>
            <a:ext cx="2862072" cy="9233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……………:   oxygène O</a:t>
            </a:r>
          </a:p>
          <a:p>
            <a:r>
              <a:rPr lang="fr-FR" b="1" dirty="0">
                <a:solidFill>
                  <a:srgbClr val="FF0000"/>
                </a:solidFill>
              </a:rPr>
              <a:t>………….  : brome Br</a:t>
            </a:r>
          </a:p>
          <a:p>
            <a:r>
              <a:rPr lang="fr-FR" b="1" dirty="0">
                <a:solidFill>
                  <a:srgbClr val="FF0000"/>
                </a:solidFill>
              </a:rPr>
              <a:t>…………..: Chlore Cl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B7A8558-9B79-8EFC-BA72-4F27EF0E7D50}"/>
              </a:ext>
            </a:extLst>
          </p:cNvPr>
          <p:cNvSpPr txBox="1"/>
          <p:nvPr/>
        </p:nvSpPr>
        <p:spPr>
          <a:xfrm>
            <a:off x="3355340" y="2020824"/>
            <a:ext cx="1673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70C0"/>
                </a:solidFill>
              </a:rPr>
              <a:t>Oxyde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F23F354-08F4-67AC-5489-D1F4ECE21143}"/>
              </a:ext>
            </a:extLst>
          </p:cNvPr>
          <p:cNvSpPr txBox="1"/>
          <p:nvPr/>
        </p:nvSpPr>
        <p:spPr>
          <a:xfrm>
            <a:off x="3355340" y="2274391"/>
            <a:ext cx="1673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>
                <a:solidFill>
                  <a:srgbClr val="0070C0"/>
                </a:solidFill>
              </a:rPr>
              <a:t>Bromo</a:t>
            </a:r>
            <a:endParaRPr lang="fr-FR" b="1" dirty="0">
              <a:solidFill>
                <a:srgbClr val="0070C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3D30324-28FC-33C8-E4C0-08DB16C7B7D5}"/>
              </a:ext>
            </a:extLst>
          </p:cNvPr>
          <p:cNvSpPr txBox="1"/>
          <p:nvPr/>
        </p:nvSpPr>
        <p:spPr>
          <a:xfrm>
            <a:off x="3355340" y="2577807"/>
            <a:ext cx="1673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>
                <a:solidFill>
                  <a:srgbClr val="0070C0"/>
                </a:solidFill>
              </a:rPr>
              <a:t>Chloro</a:t>
            </a:r>
            <a:endParaRPr lang="fr-FR" b="1" dirty="0">
              <a:solidFill>
                <a:srgbClr val="0070C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B3BA62C-6C6A-2490-2D6D-B7ADE243CC34}"/>
              </a:ext>
            </a:extLst>
          </p:cNvPr>
          <p:cNvSpPr txBox="1"/>
          <p:nvPr/>
        </p:nvSpPr>
        <p:spPr>
          <a:xfrm>
            <a:off x="4092956" y="3551028"/>
            <a:ext cx="1673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Un seul atome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C56AAD7-5197-E04E-A0F9-851912772304}"/>
              </a:ext>
            </a:extLst>
          </p:cNvPr>
          <p:cNvSpPr txBox="1"/>
          <p:nvPr/>
        </p:nvSpPr>
        <p:spPr>
          <a:xfrm>
            <a:off x="3949700" y="3832667"/>
            <a:ext cx="1673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deux atomes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256A9F8-40D9-1D5E-E076-0D0A0663B0E6}"/>
              </a:ext>
            </a:extLst>
          </p:cNvPr>
          <p:cNvSpPr txBox="1"/>
          <p:nvPr/>
        </p:nvSpPr>
        <p:spPr>
          <a:xfrm>
            <a:off x="3827088" y="4068581"/>
            <a:ext cx="1673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trois atomes</a:t>
            </a:r>
          </a:p>
        </p:txBody>
      </p:sp>
    </p:spTree>
    <p:extLst>
      <p:ext uri="{BB962C8B-B14F-4D97-AF65-F5344CB8AC3E}">
        <p14:creationId xmlns:p14="http://schemas.microsoft.com/office/powerpoint/2010/main" val="219334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  <p:bldP spid="10" grpId="0"/>
      <p:bldP spid="11" grpId="0" animBg="1"/>
      <p:bldP spid="13" grpId="0" animBg="1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44B1D8-6F02-0843-6F1B-C449FDCFE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A0451729-E3B6-9D6E-54C5-709D2C5AD24A}"/>
              </a:ext>
            </a:extLst>
          </p:cNvPr>
          <p:cNvSpPr txBox="1"/>
          <p:nvPr/>
        </p:nvSpPr>
        <p:spPr>
          <a:xfrm>
            <a:off x="498856" y="552691"/>
            <a:ext cx="10553700" cy="44175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au hasard des élèves pour répondre, pas à pas, aux questions de l’exercice, en explicitant leur raisonnement avant d’afficher la réponse correcte sur la diapositive.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00A1F537-B547-D81E-5707-9DFD49662D43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Corrigeons ensemble l’exercice 3 page 19. </a:t>
            </a:r>
          </a:p>
        </p:txBody>
      </p:sp>
      <p:pic>
        <p:nvPicPr>
          <p:cNvPr id="3" name="Picture 2" descr="Lever la main - Icônes mains et gestes gratuites">
            <a:extLst>
              <a:ext uri="{FF2B5EF4-FFF2-40B4-BE49-F238E27FC236}">
                <a16:creationId xmlns:a16="http://schemas.microsoft.com/office/drawing/2014/main" id="{EEC0D334-7121-CD69-9287-38DCA798B3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4559" y="994450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AC19540-3266-E51B-F374-AF778154D7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204" y="1497160"/>
            <a:ext cx="11147041" cy="477342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8BA66C2-A157-DF5E-8983-015C361372F4}"/>
              </a:ext>
            </a:extLst>
          </p:cNvPr>
          <p:cNvSpPr txBox="1"/>
          <p:nvPr/>
        </p:nvSpPr>
        <p:spPr>
          <a:xfrm>
            <a:off x="1088197" y="3883874"/>
            <a:ext cx="23137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Soufre</a:t>
            </a:r>
            <a:r>
              <a:rPr lang="fr-FR" dirty="0"/>
              <a:t>:   </a:t>
            </a:r>
            <a:r>
              <a:rPr lang="fr-FR" sz="2400" b="1" dirty="0">
                <a:solidFill>
                  <a:srgbClr val="FF0000"/>
                </a:solidFill>
              </a:rPr>
              <a:t>S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40CA681-A63F-E631-9FC1-D6DB85FBBC33}"/>
              </a:ext>
            </a:extLst>
          </p:cNvPr>
          <p:cNvSpPr txBox="1"/>
          <p:nvPr/>
        </p:nvSpPr>
        <p:spPr>
          <a:xfrm>
            <a:off x="4127957" y="3883874"/>
            <a:ext cx="23137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Hydrogène</a:t>
            </a:r>
            <a:r>
              <a:rPr lang="fr-FR" dirty="0"/>
              <a:t>:   </a:t>
            </a:r>
            <a:r>
              <a:rPr lang="fr-FR" sz="2400" b="1" dirty="0">
                <a:solidFill>
                  <a:srgbClr val="FF0000"/>
                </a:solidFill>
              </a:rPr>
              <a:t>H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172697B-E0A9-CBC4-3492-8DC6619402D3}"/>
              </a:ext>
            </a:extLst>
          </p:cNvPr>
          <p:cNvSpPr txBox="1"/>
          <p:nvPr/>
        </p:nvSpPr>
        <p:spPr>
          <a:xfrm>
            <a:off x="1014456" y="4699712"/>
            <a:ext cx="36263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Soufre</a:t>
            </a:r>
            <a:r>
              <a:rPr lang="fr-FR" dirty="0"/>
              <a:t>:   </a:t>
            </a:r>
            <a:r>
              <a:rPr lang="fr-FR" sz="2400" b="1" dirty="0">
                <a:solidFill>
                  <a:srgbClr val="FF0000"/>
                </a:solidFill>
              </a:rPr>
              <a:t>un atome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505CC14-52F7-4BD9-881C-2EE00A686F3D}"/>
              </a:ext>
            </a:extLst>
          </p:cNvPr>
          <p:cNvSpPr txBox="1"/>
          <p:nvPr/>
        </p:nvSpPr>
        <p:spPr>
          <a:xfrm>
            <a:off x="4374515" y="4699712"/>
            <a:ext cx="4445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Hydrogène</a:t>
            </a:r>
            <a:r>
              <a:rPr lang="fr-FR" dirty="0"/>
              <a:t>:   </a:t>
            </a:r>
            <a:r>
              <a:rPr lang="fr-FR" sz="2400" b="1" dirty="0">
                <a:solidFill>
                  <a:srgbClr val="FF0000"/>
                </a:solidFill>
              </a:rPr>
              <a:t>deux atomes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6C98059-5B80-7B4D-2BCB-CBFD9C06E211}"/>
              </a:ext>
            </a:extLst>
          </p:cNvPr>
          <p:cNvSpPr txBox="1"/>
          <p:nvPr/>
        </p:nvSpPr>
        <p:spPr>
          <a:xfrm>
            <a:off x="1179451" y="5485150"/>
            <a:ext cx="67748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La formule chimique de sulfure d’</a:t>
            </a:r>
            <a:r>
              <a:rPr lang="fr-FR" sz="2400" b="1" dirty="0" err="1">
                <a:solidFill>
                  <a:srgbClr val="FF0000"/>
                </a:solidFill>
              </a:rPr>
              <a:t>hdrogène</a:t>
            </a:r>
            <a:r>
              <a:rPr lang="fr-FR" sz="2400" b="1" dirty="0">
                <a:solidFill>
                  <a:srgbClr val="FF0000"/>
                </a:solidFill>
              </a:rPr>
              <a:t> est: SH</a:t>
            </a:r>
            <a:r>
              <a:rPr lang="fr-FR" sz="2400" b="1" baseline="-25000" dirty="0">
                <a:solidFill>
                  <a:srgbClr val="FF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155569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458727" y="294704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365255" y="110279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fr-FR" sz="18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450935" y="360219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508262" y="199629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31281-7F4C-D95B-A4A3-1FCF6B7AB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5C7734FB-DE67-19A0-3B14-445FF4149F6F}"/>
              </a:ext>
            </a:extLst>
          </p:cNvPr>
          <p:cNvSpPr txBox="1"/>
          <p:nvPr/>
        </p:nvSpPr>
        <p:spPr>
          <a:xfrm>
            <a:off x="519471" y="502765"/>
            <a:ext cx="11153058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au hasard des élèves pour répondre, pas à pas, aux questions de l’exercice, en explicitant leur raisonnement avant d’afficher la réponse correcte sur la diapositive.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13FC36BF-2E8B-5D49-7540-508F7C0734A6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Passons maintenant à l’exercice 4 page 20. </a:t>
            </a:r>
          </a:p>
        </p:txBody>
      </p:sp>
      <p:pic>
        <p:nvPicPr>
          <p:cNvPr id="3" name="Picture 2" descr="Lever la main - Icônes mains et gestes gratuites">
            <a:extLst>
              <a:ext uri="{FF2B5EF4-FFF2-40B4-BE49-F238E27FC236}">
                <a16:creationId xmlns:a16="http://schemas.microsoft.com/office/drawing/2014/main" id="{D555D41B-226C-8941-410B-1E61C4B758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4559" y="994450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ABF20B94-B85B-2056-5B19-F8DED26E8BF5}"/>
              </a:ext>
            </a:extLst>
          </p:cNvPr>
          <p:cNvGrpSpPr/>
          <p:nvPr/>
        </p:nvGrpSpPr>
        <p:grpSpPr>
          <a:xfrm>
            <a:off x="284939" y="2188777"/>
            <a:ext cx="11622122" cy="3705742"/>
            <a:chOff x="284939" y="2188777"/>
            <a:chExt cx="11622122" cy="3705742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82F8D227-A651-0A5C-CB3C-45CBAA8398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4939" y="2188777"/>
              <a:ext cx="11622122" cy="3705742"/>
            </a:xfrm>
            <a:prstGeom prst="rect">
              <a:avLst/>
            </a:prstGeom>
          </p:spPr>
        </p:pic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A856AAF8-6DFB-9127-FB40-70D1531FA882}"/>
                </a:ext>
              </a:extLst>
            </p:cNvPr>
            <p:cNvSpPr/>
            <p:nvPr/>
          </p:nvSpPr>
          <p:spPr>
            <a:xfrm>
              <a:off x="9628632" y="2816352"/>
              <a:ext cx="365760" cy="36576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BE19240E-8FAD-0974-2E6D-2550398CD01D}"/>
              </a:ext>
            </a:extLst>
          </p:cNvPr>
          <p:cNvSpPr txBox="1"/>
          <p:nvPr/>
        </p:nvSpPr>
        <p:spPr>
          <a:xfrm>
            <a:off x="761260" y="3883635"/>
            <a:ext cx="36263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phosphore</a:t>
            </a:r>
            <a:r>
              <a:rPr lang="fr-FR" dirty="0"/>
              <a:t>:   </a:t>
            </a:r>
            <a:r>
              <a:rPr lang="fr-FR" sz="2400" b="1" dirty="0">
                <a:solidFill>
                  <a:srgbClr val="FF0000"/>
                </a:solidFill>
              </a:rPr>
              <a:t>P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74F70D4-247B-55B8-430B-D7479F49780F}"/>
              </a:ext>
            </a:extLst>
          </p:cNvPr>
          <p:cNvSpPr txBox="1"/>
          <p:nvPr/>
        </p:nvSpPr>
        <p:spPr>
          <a:xfrm>
            <a:off x="4387630" y="3883634"/>
            <a:ext cx="36263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chlore</a:t>
            </a:r>
            <a:r>
              <a:rPr lang="fr-FR" dirty="0"/>
              <a:t>:   </a:t>
            </a:r>
            <a:r>
              <a:rPr lang="fr-FR" sz="2400" b="1" dirty="0">
                <a:solidFill>
                  <a:srgbClr val="FF0000"/>
                </a:solidFill>
              </a:rPr>
              <a:t>Cl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005C920-6AC4-6919-80F0-DB393EEE1ECC}"/>
              </a:ext>
            </a:extLst>
          </p:cNvPr>
          <p:cNvSpPr txBox="1"/>
          <p:nvPr/>
        </p:nvSpPr>
        <p:spPr>
          <a:xfrm>
            <a:off x="748145" y="4658244"/>
            <a:ext cx="36263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phosphore</a:t>
            </a:r>
            <a:r>
              <a:rPr lang="fr-FR" dirty="0"/>
              <a:t>:   </a:t>
            </a:r>
            <a:r>
              <a:rPr lang="fr-FR" sz="2400" b="1" dirty="0">
                <a:solidFill>
                  <a:srgbClr val="FF0000"/>
                </a:solidFill>
              </a:rPr>
              <a:t>un atome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228F230-022F-BF91-B21B-D298F184C96F}"/>
              </a:ext>
            </a:extLst>
          </p:cNvPr>
          <p:cNvSpPr txBox="1"/>
          <p:nvPr/>
        </p:nvSpPr>
        <p:spPr>
          <a:xfrm>
            <a:off x="4514418" y="4658244"/>
            <a:ext cx="36263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chlore</a:t>
            </a:r>
            <a:r>
              <a:rPr lang="fr-FR" dirty="0"/>
              <a:t>:   </a:t>
            </a:r>
            <a:r>
              <a:rPr lang="fr-FR" sz="2400" b="1" dirty="0">
                <a:solidFill>
                  <a:srgbClr val="FF0000"/>
                </a:solidFill>
              </a:rPr>
              <a:t>trois atomes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02D9740-36F3-E342-A299-872BE3CA58A6}"/>
              </a:ext>
            </a:extLst>
          </p:cNvPr>
          <p:cNvSpPr txBox="1"/>
          <p:nvPr/>
        </p:nvSpPr>
        <p:spPr>
          <a:xfrm>
            <a:off x="659655" y="5330539"/>
            <a:ext cx="8110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La formule chimique de trichlorure de </a:t>
            </a:r>
            <a:r>
              <a:rPr lang="fr-FR" sz="2400" b="1" dirty="0" err="1">
                <a:solidFill>
                  <a:srgbClr val="FF0000"/>
                </a:solidFill>
              </a:rPr>
              <a:t>phospjore</a:t>
            </a:r>
            <a:r>
              <a:rPr lang="fr-FR" sz="2400" b="1" dirty="0">
                <a:solidFill>
                  <a:srgbClr val="FF0000"/>
                </a:solidFill>
              </a:rPr>
              <a:t> est: PCl</a:t>
            </a:r>
            <a:r>
              <a:rPr lang="fr-FR" sz="2400" b="1" baseline="-25000" dirty="0">
                <a:solidFill>
                  <a:srgbClr val="FF00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28566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081B4C-82D0-0724-938F-BCAD3BD1FA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03F32A40-5FBE-EFAE-5DA0-5AA4FB7318D1}"/>
              </a:ext>
            </a:extLst>
          </p:cNvPr>
          <p:cNvSpPr txBox="1"/>
          <p:nvPr/>
        </p:nvSpPr>
        <p:spPr>
          <a:xfrm>
            <a:off x="456665" y="533048"/>
            <a:ext cx="11162890" cy="46948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au hasard des élèves pour répondre aux questions de l’exercice pas à pas tout en explicitant le raisonnement avant d’afficher la réponse correcte sur la diapositive.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68FA8DCE-DEE0-EBF6-3567-DFEC33B10401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Nous terminons cette partie par l’exercice 5 page 20.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E86E8C3-CBD6-EAC8-A8EE-B130EA62B1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763" y="1996602"/>
            <a:ext cx="11555438" cy="4201111"/>
          </a:xfrm>
          <a:prstGeom prst="rect">
            <a:avLst/>
          </a:prstGeom>
        </p:spPr>
      </p:pic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id="{71FE6D5F-6025-5F89-EABF-75AEE44E08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4559" y="994450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9F278A0-215A-A264-C8A7-A0B0497D1C49}"/>
              </a:ext>
            </a:extLst>
          </p:cNvPr>
          <p:cNvSpPr txBox="1"/>
          <p:nvPr/>
        </p:nvSpPr>
        <p:spPr>
          <a:xfrm>
            <a:off x="2944021" y="4097157"/>
            <a:ext cx="10872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Cl</a:t>
            </a:r>
            <a:r>
              <a:rPr lang="fr-FR" dirty="0"/>
              <a:t>: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C3A0565-8682-490F-33C3-C63292CC7537}"/>
              </a:ext>
            </a:extLst>
          </p:cNvPr>
          <p:cNvSpPr txBox="1"/>
          <p:nvPr/>
        </p:nvSpPr>
        <p:spPr>
          <a:xfrm>
            <a:off x="5810124" y="4097156"/>
            <a:ext cx="10872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2224A66-8A02-FDC3-1503-A953796E7D72}"/>
              </a:ext>
            </a:extLst>
          </p:cNvPr>
          <p:cNvSpPr/>
          <p:nvPr/>
        </p:nvSpPr>
        <p:spPr>
          <a:xfrm>
            <a:off x="10225548" y="2674374"/>
            <a:ext cx="717755" cy="75462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3C4047-9A61-8272-AD5E-08702192E9F1}"/>
              </a:ext>
            </a:extLst>
          </p:cNvPr>
          <p:cNvSpPr/>
          <p:nvPr/>
        </p:nvSpPr>
        <p:spPr>
          <a:xfrm>
            <a:off x="761260" y="2595716"/>
            <a:ext cx="5167592" cy="28513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F07AC3E-350C-7D1A-10E9-78643B5D2680}"/>
              </a:ext>
            </a:extLst>
          </p:cNvPr>
          <p:cNvSpPr/>
          <p:nvPr/>
        </p:nvSpPr>
        <p:spPr>
          <a:xfrm>
            <a:off x="761260" y="2880852"/>
            <a:ext cx="153140" cy="2064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F87EBB7-E599-9275-E389-CB296CB935AE}"/>
              </a:ext>
            </a:extLst>
          </p:cNvPr>
          <p:cNvSpPr txBox="1"/>
          <p:nvPr/>
        </p:nvSpPr>
        <p:spPr>
          <a:xfrm>
            <a:off x="5568708" y="2213816"/>
            <a:ext cx="540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Le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BBA8390-725A-88D7-A958-DAD8F66195F7}"/>
              </a:ext>
            </a:extLst>
          </p:cNvPr>
          <p:cNvSpPr txBox="1"/>
          <p:nvPr/>
        </p:nvSpPr>
        <p:spPr>
          <a:xfrm>
            <a:off x="1729738" y="4868989"/>
            <a:ext cx="10872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2 (di)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2BD0DF5-A476-11A8-5B2E-E17B177F1042}"/>
              </a:ext>
            </a:extLst>
          </p:cNvPr>
          <p:cNvSpPr txBox="1"/>
          <p:nvPr/>
        </p:nvSpPr>
        <p:spPr>
          <a:xfrm>
            <a:off x="4722919" y="4887105"/>
            <a:ext cx="10872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92A50E7-0B2B-27AB-2FA1-D462D124C27F}"/>
              </a:ext>
            </a:extLst>
          </p:cNvPr>
          <p:cNvSpPr txBox="1"/>
          <p:nvPr/>
        </p:nvSpPr>
        <p:spPr>
          <a:xfrm>
            <a:off x="6625461" y="5643269"/>
            <a:ext cx="10872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SCl</a:t>
            </a:r>
            <a:r>
              <a:rPr lang="fr-FR" sz="2400" b="1" baseline="-25000" dirty="0">
                <a:solidFill>
                  <a:srgbClr val="FF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082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 animBg="1"/>
      <p:bldP spid="6" grpId="0" animBg="1"/>
      <p:bldP spid="9" grpId="0"/>
      <p:bldP spid="10" grpId="0"/>
      <p:bldP spid="11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FD778-BB95-E39D-B807-B3BA0F72B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22147B7-1A91-B980-0A69-F658B7E21016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7582F0E-EA5D-4C09-3A1E-A2F55DA72CE5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2BAD05B-4A47-DF55-0B2E-42A0AFD1A0FC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Correction des exercices de consolidation</a:t>
              </a:r>
            </a:p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3</a:t>
              </a:r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" name="Group 43">
            <a:extLst>
              <a:ext uri="{FF2B5EF4-FFF2-40B4-BE49-F238E27FC236}">
                <a16:creationId xmlns:a16="http://schemas.microsoft.com/office/drawing/2014/main" id="{07C939D6-E6D7-6531-861A-B1318F6385D0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5" name="Oval 41">
              <a:extLst>
                <a:ext uri="{FF2B5EF4-FFF2-40B4-BE49-F238E27FC236}">
                  <a16:creationId xmlns:a16="http://schemas.microsoft.com/office/drawing/2014/main" id="{D546292F-7217-B227-1410-DD125611813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540A4DB-5F6A-21C6-803B-74CA50FD206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17</a:t>
              </a:r>
              <a:r>
                <a:rPr lang="fr-FR" sz="3600" b="1" noProof="0" dirty="0">
                  <a:solidFill>
                    <a:schemeClr val="tx1"/>
                  </a:solidFill>
                </a:rPr>
                <a:t>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295054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DFEDDF-A13F-933A-30AF-C7271EF61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485CC4B3-7047-DFCD-4F5D-BC5A1A9F5507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Nous arrivons à la correction des exercices correspondant à la troisième tâche de ce chapitre.</a:t>
            </a:r>
            <a:br>
              <a:rPr lang="fr-FR" dirty="0"/>
            </a:br>
            <a:r>
              <a:rPr lang="fr-FR" dirty="0"/>
              <a:t>Je vous rappelle la tâche principale.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17408075-5968-6141-9418-FFEBDFB77D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Google Shape;2054;p38">
            <a:extLst>
              <a:ext uri="{FF2B5EF4-FFF2-40B4-BE49-F238E27FC236}">
                <a16:creationId xmlns:a16="http://schemas.microsoft.com/office/drawing/2014/main" id="{0D59E27B-C36C-485E-8925-D4CF6FA54A2E}"/>
              </a:ext>
            </a:extLst>
          </p:cNvPr>
          <p:cNvSpPr/>
          <p:nvPr/>
        </p:nvSpPr>
        <p:spPr>
          <a:xfrm>
            <a:off x="774698" y="3191193"/>
            <a:ext cx="11240517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pic>
        <p:nvPicPr>
          <p:cNvPr id="4" name="Image 23">
            <a:extLst>
              <a:ext uri="{FF2B5EF4-FFF2-40B4-BE49-F238E27FC236}">
                <a16:creationId xmlns:a16="http://schemas.microsoft.com/office/drawing/2014/main" id="{441F0B59-7A23-241E-010F-FC27F3256D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5" name="ZoneTexte 3">
            <a:extLst>
              <a:ext uri="{FF2B5EF4-FFF2-40B4-BE49-F238E27FC236}">
                <a16:creationId xmlns:a16="http://schemas.microsoft.com/office/drawing/2014/main" id="{95FA4C8E-2292-A06B-A2E4-F7A2B5081CD1}"/>
              </a:ext>
            </a:extLst>
          </p:cNvPr>
          <p:cNvSpPr txBox="1"/>
          <p:nvPr/>
        </p:nvSpPr>
        <p:spPr>
          <a:xfrm>
            <a:off x="1197864" y="3216215"/>
            <a:ext cx="11113007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defTabSz="342908">
              <a:spcBef>
                <a:spcPts val="600"/>
              </a:spcBef>
              <a:spcAft>
                <a:spcPts val="600"/>
              </a:spcAft>
              <a:defRPr/>
            </a:pPr>
            <a:r>
              <a:rPr lang="fr-FR" b="1" dirty="0">
                <a:solidFill>
                  <a:srgbClr val="0070C0"/>
                </a:solidFill>
              </a:rPr>
              <a:t>Identifier un corps pur simple, un corps pur composé ou un mélange.</a:t>
            </a:r>
          </a:p>
        </p:txBody>
      </p:sp>
    </p:spTree>
    <p:extLst>
      <p:ext uri="{BB962C8B-B14F-4D97-AF65-F5344CB8AC3E}">
        <p14:creationId xmlns:p14="http://schemas.microsoft.com/office/powerpoint/2010/main" val="11482555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C7FEAA-C0E4-B6EA-ADA1-C265CDC035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E45ABDBF-451D-76CF-576B-56721F7C2D2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fait participer les élèves pour compléter les espaces en pointillés.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BC01405E-7486-954F-A045-558CD3CCD529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Pour réussir cette tâche, il faut bien se rappeler ce qu’est un mélange, un corps pur simple et un corps pur composé.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2426A636-090C-A771-4099-764E28806C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A34FBCC-4A8F-FDB8-2791-1E6361145635}"/>
              </a:ext>
            </a:extLst>
          </p:cNvPr>
          <p:cNvSpPr txBox="1"/>
          <p:nvPr/>
        </p:nvSpPr>
        <p:spPr>
          <a:xfrm>
            <a:off x="5013344" y="1319536"/>
            <a:ext cx="2429675" cy="830997"/>
          </a:xfrm>
          <a:prstGeom prst="rect">
            <a:avLst/>
          </a:prstGeom>
          <a:solidFill>
            <a:srgbClr val="004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Matière moléculaire</a:t>
            </a:r>
            <a:endParaRPr lang="fr-FR" sz="2400" b="1" noProof="0" dirty="0">
              <a:solidFill>
                <a:schemeClr val="bg1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DD7B03A-F6B9-F0B5-0390-9ABF21BB961D}"/>
              </a:ext>
            </a:extLst>
          </p:cNvPr>
          <p:cNvSpPr txBox="1"/>
          <p:nvPr/>
        </p:nvSpPr>
        <p:spPr>
          <a:xfrm>
            <a:off x="589937" y="5486400"/>
            <a:ext cx="2674374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Corps pur …………….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F0B2088-7EFB-C93B-CA45-1A56E1F0183C}"/>
              </a:ext>
            </a:extLst>
          </p:cNvPr>
          <p:cNvSpPr txBox="1"/>
          <p:nvPr/>
        </p:nvSpPr>
        <p:spPr>
          <a:xfrm>
            <a:off x="7659329" y="5486399"/>
            <a:ext cx="3210234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Corps pur ……………..</a:t>
            </a:r>
          </a:p>
        </p:txBody>
      </p:sp>
      <p:sp>
        <p:nvSpPr>
          <p:cNvPr id="8" name="Flèche : bas 7">
            <a:extLst>
              <a:ext uri="{FF2B5EF4-FFF2-40B4-BE49-F238E27FC236}">
                <a16:creationId xmlns:a16="http://schemas.microsoft.com/office/drawing/2014/main" id="{8DD98AEB-CE21-F454-EDEA-34DC059A3B72}"/>
              </a:ext>
            </a:extLst>
          </p:cNvPr>
          <p:cNvSpPr/>
          <p:nvPr/>
        </p:nvSpPr>
        <p:spPr>
          <a:xfrm>
            <a:off x="5879690" y="2290916"/>
            <a:ext cx="698091" cy="55246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9" name="Connecteur : en arc 8">
            <a:extLst>
              <a:ext uri="{FF2B5EF4-FFF2-40B4-BE49-F238E27FC236}">
                <a16:creationId xmlns:a16="http://schemas.microsoft.com/office/drawing/2014/main" id="{FBDCC060-0127-C294-08A2-2BD7D3BA9932}"/>
              </a:ext>
            </a:extLst>
          </p:cNvPr>
          <p:cNvCxnSpPr/>
          <p:nvPr/>
        </p:nvCxnSpPr>
        <p:spPr>
          <a:xfrm rot="10800000" flipV="1">
            <a:off x="1956619" y="3429000"/>
            <a:ext cx="4041058" cy="1968910"/>
          </a:xfrm>
          <a:prstGeom prst="curvedConnector3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Connecteur : en arc 9">
            <a:extLst>
              <a:ext uri="{FF2B5EF4-FFF2-40B4-BE49-F238E27FC236}">
                <a16:creationId xmlns:a16="http://schemas.microsoft.com/office/drawing/2014/main" id="{39473396-A780-0B79-717A-8FEA01420591}"/>
              </a:ext>
            </a:extLst>
          </p:cNvPr>
          <p:cNvCxnSpPr/>
          <p:nvPr/>
        </p:nvCxnSpPr>
        <p:spPr>
          <a:xfrm>
            <a:off x="6096000" y="3429000"/>
            <a:ext cx="4257368" cy="1968911"/>
          </a:xfrm>
          <a:prstGeom prst="curvedConnector3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4BC310E8-70A8-30E0-55C0-932FE7F56329}"/>
              </a:ext>
            </a:extLst>
          </p:cNvPr>
          <p:cNvSpPr txBox="1"/>
          <p:nvPr/>
        </p:nvSpPr>
        <p:spPr>
          <a:xfrm>
            <a:off x="2212258" y="4072554"/>
            <a:ext cx="34019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70C0"/>
                </a:solidFill>
              </a:rPr>
              <a:t>Les atomes de chaque molécule</a:t>
            </a:r>
          </a:p>
          <a:p>
            <a:r>
              <a:rPr lang="fr-FR" b="1" dirty="0">
                <a:solidFill>
                  <a:srgbClr val="0070C0"/>
                </a:solidFill>
              </a:rPr>
              <a:t> sont </a:t>
            </a:r>
            <a:r>
              <a:rPr lang="fr-FR" b="1" dirty="0">
                <a:solidFill>
                  <a:srgbClr val="FF0000"/>
                </a:solidFill>
              </a:rPr>
              <a:t>identiques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30BCE82-0962-C074-717A-8D28CBA0B469}"/>
              </a:ext>
            </a:extLst>
          </p:cNvPr>
          <p:cNvSpPr txBox="1"/>
          <p:nvPr/>
        </p:nvSpPr>
        <p:spPr>
          <a:xfrm>
            <a:off x="6710885" y="4107178"/>
            <a:ext cx="32688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70C0"/>
                </a:solidFill>
              </a:rPr>
              <a:t>Les atomes de chaque molécule</a:t>
            </a:r>
          </a:p>
          <a:p>
            <a:r>
              <a:rPr lang="fr-FR" b="1" dirty="0">
                <a:solidFill>
                  <a:srgbClr val="0070C0"/>
                </a:solidFill>
              </a:rPr>
              <a:t> sont </a:t>
            </a:r>
            <a:r>
              <a:rPr lang="fr-FR" b="1" dirty="0">
                <a:solidFill>
                  <a:srgbClr val="FF0000"/>
                </a:solidFill>
              </a:rPr>
              <a:t>différents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F5E9A9D-B1A2-7AA6-47B8-22F0F1BE3607}"/>
              </a:ext>
            </a:extLst>
          </p:cNvPr>
          <p:cNvSpPr txBox="1"/>
          <p:nvPr/>
        </p:nvSpPr>
        <p:spPr>
          <a:xfrm>
            <a:off x="4365523" y="2843376"/>
            <a:ext cx="7393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Les molécules sont </a:t>
            </a:r>
            <a:r>
              <a:rPr lang="fr-FR" sz="2400" b="1" dirty="0">
                <a:solidFill>
                  <a:srgbClr val="FF0000"/>
                </a:solidFill>
              </a:rPr>
              <a:t>identiques</a:t>
            </a:r>
            <a:r>
              <a:rPr lang="fr-FR" sz="2400" b="1" dirty="0"/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CE6C55A-4302-D77F-5AE4-4E2C44BB8FC2}"/>
              </a:ext>
            </a:extLst>
          </p:cNvPr>
          <p:cNvSpPr txBox="1"/>
          <p:nvPr/>
        </p:nvSpPr>
        <p:spPr>
          <a:xfrm>
            <a:off x="2094270" y="5362439"/>
            <a:ext cx="2054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simple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7ACB00C-9AB2-7E8F-B59C-BCBC8D5B0C72}"/>
              </a:ext>
            </a:extLst>
          </p:cNvPr>
          <p:cNvSpPr txBox="1"/>
          <p:nvPr/>
        </p:nvSpPr>
        <p:spPr>
          <a:xfrm>
            <a:off x="9207911" y="5358130"/>
            <a:ext cx="20549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composé</a:t>
            </a:r>
          </a:p>
        </p:txBody>
      </p:sp>
    </p:spTree>
    <p:extLst>
      <p:ext uri="{BB962C8B-B14F-4D97-AF65-F5344CB8AC3E}">
        <p14:creationId xmlns:p14="http://schemas.microsoft.com/office/powerpoint/2010/main" val="3831286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11" grpId="0"/>
      <p:bldP spid="13" grpId="0"/>
      <p:bldP spid="14" grpId="0"/>
      <p:bldP spid="3" grpId="0"/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7C702-228F-6AE2-C65E-952C78BCC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5F2748F9-ABB7-F499-75C0-923BDC9CEB33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fait participer les élèves pour compléter les espaces en pointillés.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AE31F035-FCFF-B514-06B8-1D6C9FBA986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Pour identifier un corps pur simple, un corps pur composé ou un mélange à partir de la modélisation d’un échantillon de matière, on suit les étapes suivantes :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3814BF37-BEFF-9F55-8307-556D220939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A7229B5-9120-B8C8-F208-619DAC676AF7}"/>
              </a:ext>
            </a:extLst>
          </p:cNvPr>
          <p:cNvSpPr txBox="1"/>
          <p:nvPr/>
        </p:nvSpPr>
        <p:spPr>
          <a:xfrm>
            <a:off x="432618" y="1278194"/>
            <a:ext cx="106286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Première étape: </a:t>
            </a:r>
            <a:r>
              <a:rPr lang="fr-FR" sz="2400" b="1" dirty="0">
                <a:solidFill>
                  <a:srgbClr val="0040C0"/>
                </a:solidFill>
              </a:rPr>
              <a:t>j’identifie les molécules sur la représentation</a:t>
            </a:r>
            <a:r>
              <a:rPr lang="fr-FR" sz="2400" dirty="0"/>
              <a:t>. Je vois si elles sont identiques ou différents.  </a:t>
            </a:r>
            <a:r>
              <a:rPr lang="fr-FR" sz="2400" b="1" dirty="0"/>
              <a:t>Si elles sont différentes</a:t>
            </a:r>
            <a:r>
              <a:rPr lang="fr-FR" sz="2400" dirty="0"/>
              <a:t>, c’est un………………...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E6B7C8D-9821-4979-37DD-F5ADADD96B0E}"/>
              </a:ext>
            </a:extLst>
          </p:cNvPr>
          <p:cNvSpPr txBox="1"/>
          <p:nvPr/>
        </p:nvSpPr>
        <p:spPr>
          <a:xfrm>
            <a:off x="464164" y="2598003"/>
            <a:ext cx="106286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Deuxième étape: </a:t>
            </a:r>
            <a:r>
              <a:rPr lang="fr-FR" sz="2400" dirty="0"/>
              <a:t>s’elles sont identiques, </a:t>
            </a:r>
            <a:r>
              <a:rPr lang="fr-FR" sz="2400" b="1" dirty="0">
                <a:solidFill>
                  <a:srgbClr val="0070C0"/>
                </a:solidFill>
              </a:rPr>
              <a:t>j’identifie les atomes qui constitue chaque molécule</a:t>
            </a:r>
            <a:r>
              <a:rPr lang="fr-FR" sz="2400" dirty="0"/>
              <a:t> . Je vois s’ils sont identiques ou différents.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B31C102-14D6-A8A0-F8FD-4491453E0D61}"/>
              </a:ext>
            </a:extLst>
          </p:cNvPr>
          <p:cNvSpPr txBox="1"/>
          <p:nvPr/>
        </p:nvSpPr>
        <p:spPr>
          <a:xfrm>
            <a:off x="464164" y="3982842"/>
            <a:ext cx="106286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Troisième étape: </a:t>
            </a:r>
            <a:r>
              <a:rPr lang="fr-FR" sz="2400" b="1" dirty="0">
                <a:solidFill>
                  <a:srgbClr val="0070C0"/>
                </a:solidFill>
              </a:rPr>
              <a:t>si les atomes </a:t>
            </a:r>
            <a:r>
              <a:rPr lang="fr-FR" sz="2400" dirty="0"/>
              <a:t>constituant chaque molécule </a:t>
            </a:r>
            <a:r>
              <a:rPr lang="fr-FR" sz="2400" b="1" dirty="0">
                <a:solidFill>
                  <a:srgbClr val="0070C0"/>
                </a:solidFill>
              </a:rPr>
              <a:t>sont identiques</a:t>
            </a:r>
            <a:r>
              <a:rPr lang="fr-FR" sz="2400" dirty="0"/>
              <a:t>, </a:t>
            </a:r>
            <a:r>
              <a:rPr lang="fr-FR" sz="2400" b="1" dirty="0">
                <a:solidFill>
                  <a:srgbClr val="0070C0"/>
                </a:solidFill>
              </a:rPr>
              <a:t>je déduis qu’il s’agit d’un corps pur ……………..</a:t>
            </a:r>
            <a:r>
              <a:rPr lang="fr-FR" sz="2400" dirty="0">
                <a:solidFill>
                  <a:srgbClr val="0070C0"/>
                </a:solidFill>
              </a:rPr>
              <a:t>. </a:t>
            </a:r>
            <a:r>
              <a:rPr lang="fr-FR" sz="2400" b="1" dirty="0"/>
              <a:t>S’ils sont différents</a:t>
            </a:r>
            <a:r>
              <a:rPr lang="fr-FR" sz="2400" dirty="0"/>
              <a:t>, c’est un </a:t>
            </a:r>
            <a:r>
              <a:rPr lang="fr-FR" sz="2400" b="1" dirty="0">
                <a:solidFill>
                  <a:srgbClr val="FF0000"/>
                </a:solidFill>
              </a:rPr>
              <a:t>corps pur </a:t>
            </a:r>
            <a:r>
              <a:rPr lang="fr-FR" sz="2400" b="1" dirty="0"/>
              <a:t>………………..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69627BE-92F6-9A10-2F65-F2371DEB7771}"/>
              </a:ext>
            </a:extLst>
          </p:cNvPr>
          <p:cNvSpPr txBox="1"/>
          <p:nvPr/>
        </p:nvSpPr>
        <p:spPr>
          <a:xfrm>
            <a:off x="7846142" y="1572664"/>
            <a:ext cx="2880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mélange</a:t>
            </a:r>
            <a:endParaRPr lang="fr-FR" sz="24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576660D-8274-82F2-E76E-F39A866DD4A0}"/>
              </a:ext>
            </a:extLst>
          </p:cNvPr>
          <p:cNvSpPr txBox="1"/>
          <p:nvPr/>
        </p:nvSpPr>
        <p:spPr>
          <a:xfrm>
            <a:off x="4822723" y="4261787"/>
            <a:ext cx="2880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simple</a:t>
            </a:r>
            <a:endParaRPr lang="fr-FR" sz="2400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04B0755-A3FE-460E-608F-66697F3BEF97}"/>
              </a:ext>
            </a:extLst>
          </p:cNvPr>
          <p:cNvSpPr txBox="1"/>
          <p:nvPr/>
        </p:nvSpPr>
        <p:spPr>
          <a:xfrm>
            <a:off x="508000" y="4603790"/>
            <a:ext cx="15829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composé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4059509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3" grpId="0"/>
      <p:bldP spid="4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2FD4D4-5F54-EBF1-7419-6DDBD781E7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D50DF618-CBFE-15F3-BE4D-10CB713AC014}"/>
              </a:ext>
            </a:extLst>
          </p:cNvPr>
          <p:cNvSpPr txBox="1"/>
          <p:nvPr/>
        </p:nvSpPr>
        <p:spPr>
          <a:xfrm>
            <a:off x="508000" y="635215"/>
            <a:ext cx="11471724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au hasard des élèves pour répondre, pas à pas, aux questions de l’exercice, en explicitant leur raisonnement avant d’afficher la réponse correcte sur la diapositive.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0AA23E3A-1A52-0E18-58E8-CD270FAEA5B9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Corrigeons ensemble l’exercice 3 page 19. 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062C8FDE-CBA0-5266-F949-006D1C75E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8C6A64E-23DE-D1E6-AF14-6C5560BE03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049" y="1828023"/>
            <a:ext cx="11622122" cy="442974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CA3A4DB-5D60-B0D9-8023-DD0974014F0A}"/>
              </a:ext>
            </a:extLst>
          </p:cNvPr>
          <p:cNvSpPr txBox="1"/>
          <p:nvPr/>
        </p:nvSpPr>
        <p:spPr>
          <a:xfrm>
            <a:off x="5679014" y="2688232"/>
            <a:ext cx="2880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un seul type</a:t>
            </a:r>
            <a:endParaRPr lang="fr-FR" sz="24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7D0DC3B-F408-1283-B0A0-579408CEC173}"/>
              </a:ext>
            </a:extLst>
          </p:cNvPr>
          <p:cNvSpPr txBox="1"/>
          <p:nvPr/>
        </p:nvSpPr>
        <p:spPr>
          <a:xfrm>
            <a:off x="8559866" y="3878235"/>
            <a:ext cx="2880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de deux types</a:t>
            </a:r>
            <a:endParaRPr lang="fr-FR" sz="2400" dirty="0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A8E5A200-D238-9E4B-C8E8-F72711852CB1}"/>
              </a:ext>
            </a:extLst>
          </p:cNvPr>
          <p:cNvSpPr/>
          <p:nvPr/>
        </p:nvSpPr>
        <p:spPr>
          <a:xfrm>
            <a:off x="1051560" y="3782464"/>
            <a:ext cx="758952" cy="944984"/>
          </a:xfrm>
          <a:prstGeom prst="ellipse">
            <a:avLst/>
          </a:prstGeom>
          <a:noFill/>
          <a:ln w="28575">
            <a:solidFill>
              <a:srgbClr val="004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E1FBDEE9-6E6F-8B7A-FE53-1049E5EDD2D6}"/>
              </a:ext>
            </a:extLst>
          </p:cNvPr>
          <p:cNvSpPr/>
          <p:nvPr/>
        </p:nvSpPr>
        <p:spPr>
          <a:xfrm>
            <a:off x="3291840" y="4555736"/>
            <a:ext cx="682752" cy="900184"/>
          </a:xfrm>
          <a:prstGeom prst="ellipse">
            <a:avLst/>
          </a:prstGeom>
          <a:noFill/>
          <a:ln w="28575">
            <a:solidFill>
              <a:srgbClr val="004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D5977322-5E23-66AE-32DC-8C7638BB369F}"/>
              </a:ext>
            </a:extLst>
          </p:cNvPr>
          <p:cNvSpPr/>
          <p:nvPr/>
        </p:nvSpPr>
        <p:spPr>
          <a:xfrm>
            <a:off x="2807187" y="3827264"/>
            <a:ext cx="758952" cy="900184"/>
          </a:xfrm>
          <a:prstGeom prst="ellipse">
            <a:avLst/>
          </a:prstGeom>
          <a:noFill/>
          <a:ln w="28575">
            <a:solidFill>
              <a:srgbClr val="004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4C865BF3-187D-EB43-3AC5-31BC7CC02153}"/>
              </a:ext>
            </a:extLst>
          </p:cNvPr>
          <p:cNvSpPr/>
          <p:nvPr/>
        </p:nvSpPr>
        <p:spPr>
          <a:xfrm rot="4402720">
            <a:off x="1916420" y="3725934"/>
            <a:ext cx="668348" cy="908116"/>
          </a:xfrm>
          <a:prstGeom prst="ellipse">
            <a:avLst/>
          </a:prstGeom>
          <a:noFill/>
          <a:ln w="28575">
            <a:solidFill>
              <a:srgbClr val="004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4DC22D0F-5D6E-5A71-A26D-EA8E713D2052}"/>
              </a:ext>
            </a:extLst>
          </p:cNvPr>
          <p:cNvSpPr/>
          <p:nvPr/>
        </p:nvSpPr>
        <p:spPr>
          <a:xfrm>
            <a:off x="1491642" y="4510936"/>
            <a:ext cx="758952" cy="944984"/>
          </a:xfrm>
          <a:prstGeom prst="ellipse">
            <a:avLst/>
          </a:prstGeom>
          <a:noFill/>
          <a:ln w="28575">
            <a:solidFill>
              <a:srgbClr val="004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67A3A868-B6CC-5C60-9DD5-4D50EBEB8121}"/>
              </a:ext>
            </a:extLst>
          </p:cNvPr>
          <p:cNvSpPr/>
          <p:nvPr/>
        </p:nvSpPr>
        <p:spPr>
          <a:xfrm>
            <a:off x="2316153" y="4617909"/>
            <a:ext cx="758952" cy="944984"/>
          </a:xfrm>
          <a:prstGeom prst="ellipse">
            <a:avLst/>
          </a:prstGeom>
          <a:noFill/>
          <a:ln w="28575">
            <a:solidFill>
              <a:srgbClr val="004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3515546-A7E4-1454-13F3-CB67EEDBA0BE}"/>
              </a:ext>
            </a:extLst>
          </p:cNvPr>
          <p:cNvSpPr txBox="1"/>
          <p:nvPr/>
        </p:nvSpPr>
        <p:spPr>
          <a:xfrm>
            <a:off x="8593896" y="4727448"/>
            <a:ext cx="40409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d’un seul type  molécules</a:t>
            </a:r>
            <a:endParaRPr lang="fr-FR" sz="2400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7D1A5A9-E903-F41C-639D-155AAE396F48}"/>
              </a:ext>
            </a:extLst>
          </p:cNvPr>
          <p:cNvSpPr txBox="1"/>
          <p:nvPr/>
        </p:nvSpPr>
        <p:spPr>
          <a:xfrm>
            <a:off x="8102862" y="5133937"/>
            <a:ext cx="2880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de deux types</a:t>
            </a:r>
            <a:endParaRPr lang="fr-FR" sz="2400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A421007-0665-0218-4842-BB9381181237}"/>
              </a:ext>
            </a:extLst>
          </p:cNvPr>
          <p:cNvSpPr txBox="1"/>
          <p:nvPr/>
        </p:nvSpPr>
        <p:spPr>
          <a:xfrm>
            <a:off x="5876771" y="5434196"/>
            <a:ext cx="2880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corps pur composé.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856087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3" grpId="0"/>
      <p:bldP spid="14" grpId="0"/>
      <p:bldP spid="1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B0A18-14DF-F00B-5A5D-CEF58F735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B8820A79-51DE-B9AF-7ACD-A39EE6AD85A6}"/>
              </a:ext>
            </a:extLst>
          </p:cNvPr>
          <p:cNvSpPr txBox="1"/>
          <p:nvPr/>
        </p:nvSpPr>
        <p:spPr>
          <a:xfrm>
            <a:off x="476526" y="575498"/>
            <a:ext cx="11123168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au hasard des élèves pour répondre, pas à pas, aux questions de l’exercice, en explicitant leur raisonnement avant d’afficher la réponse correcte sur la diapositive.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EFBBB67C-6185-BBE7-E04B-E2CF96875832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Faisons maintenant ensemble la correction de l’exercice 7, page 19.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3DD419F9-3144-6428-2D0E-EB3930B95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2193657-D476-27A4-7175-7DC0F36C41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176" y="2438238"/>
            <a:ext cx="11631648" cy="3350341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FB5247FD-3EA5-8A22-50B4-31668C09978F}"/>
              </a:ext>
            </a:extLst>
          </p:cNvPr>
          <p:cNvSpPr/>
          <p:nvPr/>
        </p:nvSpPr>
        <p:spPr>
          <a:xfrm rot="19471632">
            <a:off x="1826143" y="4691721"/>
            <a:ext cx="268253" cy="561841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9BE70866-5B2F-E914-27DB-B1A0019BC11E}"/>
              </a:ext>
            </a:extLst>
          </p:cNvPr>
          <p:cNvSpPr/>
          <p:nvPr/>
        </p:nvSpPr>
        <p:spPr>
          <a:xfrm rot="19471632">
            <a:off x="2811304" y="4961149"/>
            <a:ext cx="268166" cy="561905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342D1373-90EF-CCBE-D073-1EE05C21FB16}"/>
              </a:ext>
            </a:extLst>
          </p:cNvPr>
          <p:cNvSpPr/>
          <p:nvPr/>
        </p:nvSpPr>
        <p:spPr>
          <a:xfrm rot="19471632">
            <a:off x="2301465" y="4265278"/>
            <a:ext cx="306496" cy="569369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E95A86FA-9E34-73D4-1520-9F4FDFAF26D1}"/>
              </a:ext>
            </a:extLst>
          </p:cNvPr>
          <p:cNvSpPr/>
          <p:nvPr/>
        </p:nvSpPr>
        <p:spPr>
          <a:xfrm rot="19471632">
            <a:off x="2778012" y="4339380"/>
            <a:ext cx="295747" cy="60345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0F32075B-E93F-91B4-DE60-0DE8580F024E}"/>
              </a:ext>
            </a:extLst>
          </p:cNvPr>
          <p:cNvSpPr/>
          <p:nvPr/>
        </p:nvSpPr>
        <p:spPr>
          <a:xfrm rot="19298912">
            <a:off x="3169053" y="4549606"/>
            <a:ext cx="258458" cy="475488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7C0928F-D94B-7C9E-977D-1069CECD57AC}"/>
              </a:ext>
            </a:extLst>
          </p:cNvPr>
          <p:cNvSpPr/>
          <p:nvPr/>
        </p:nvSpPr>
        <p:spPr>
          <a:xfrm rot="18413760">
            <a:off x="2121295" y="5057311"/>
            <a:ext cx="258458" cy="475488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06F5E819-27E4-7C86-F0D9-E53BA4D45560}"/>
              </a:ext>
            </a:extLst>
          </p:cNvPr>
          <p:cNvSpPr/>
          <p:nvPr/>
        </p:nvSpPr>
        <p:spPr>
          <a:xfrm rot="18367026">
            <a:off x="2977701" y="4120194"/>
            <a:ext cx="258458" cy="475488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5DF14D06-3B89-7F56-42C0-C4ADF7C9EE8E}"/>
              </a:ext>
            </a:extLst>
          </p:cNvPr>
          <p:cNvSpPr/>
          <p:nvPr/>
        </p:nvSpPr>
        <p:spPr>
          <a:xfrm rot="17989394">
            <a:off x="1878812" y="4279428"/>
            <a:ext cx="258458" cy="475488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89610E9-08E4-8112-A899-08708D9FA406}"/>
              </a:ext>
            </a:extLst>
          </p:cNvPr>
          <p:cNvSpPr txBox="1"/>
          <p:nvPr/>
        </p:nvSpPr>
        <p:spPr>
          <a:xfrm>
            <a:off x="5761310" y="3346600"/>
            <a:ext cx="2880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deux types</a:t>
            </a:r>
            <a:endParaRPr lang="fr-FR" sz="2400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3AABF1A-FBE5-9818-5AA9-2B06842CF753}"/>
              </a:ext>
            </a:extLst>
          </p:cNvPr>
          <p:cNvSpPr txBox="1"/>
          <p:nvPr/>
        </p:nvSpPr>
        <p:spPr>
          <a:xfrm>
            <a:off x="9690182" y="4285858"/>
            <a:ext cx="2880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de deux types</a:t>
            </a:r>
            <a:endParaRPr lang="fr-FR" sz="2400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3F600F0-C619-0119-2409-F298C74508A2}"/>
              </a:ext>
            </a:extLst>
          </p:cNvPr>
          <p:cNvSpPr txBox="1"/>
          <p:nvPr/>
        </p:nvSpPr>
        <p:spPr>
          <a:xfrm>
            <a:off x="7533951" y="4914185"/>
            <a:ext cx="2880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mélange.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509764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/>
      <p:bldP spid="13" grpId="0"/>
      <p:bldP spid="1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6" y="1032161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049439" y="3526574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85280" y="2341977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80090" y="283171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720256" y="2697909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32626" y="4088724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1921E-E09C-D5E3-4E3F-433C5BFE2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8D307638-52F9-8271-EA15-684CB0DA0CBD}"/>
              </a:ext>
            </a:extLst>
          </p:cNvPr>
          <p:cNvSpPr txBox="1"/>
          <p:nvPr/>
        </p:nvSpPr>
        <p:spPr>
          <a:xfrm>
            <a:off x="4182494" y="402121"/>
            <a:ext cx="5229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40C0"/>
                </a:solidFill>
              </a:rPr>
              <a:t>Orientations didactiques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FB07492A-4511-43BB-799D-8855D0A28491}"/>
              </a:ext>
            </a:extLst>
          </p:cNvPr>
          <p:cNvSpPr txBox="1"/>
          <p:nvPr/>
        </p:nvSpPr>
        <p:spPr>
          <a:xfrm>
            <a:off x="1084596" y="863786"/>
            <a:ext cx="1018995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/>
              <a:t>Avant de corriger les exercices de consolidation correspondant à chaque tâche, </a:t>
            </a:r>
            <a:r>
              <a:rPr lang="fr-FR" sz="2000" b="1" dirty="0"/>
              <a:t>l’</a:t>
            </a:r>
            <a:r>
              <a:rPr lang="fr-FR" sz="2000" b="1" dirty="0" err="1"/>
              <a:t>enseignant·e</a:t>
            </a:r>
            <a:r>
              <a:rPr lang="fr-FR" sz="2000" b="1" dirty="0"/>
              <a:t> rappelle la procédure de résolution</a:t>
            </a:r>
            <a:r>
              <a:rPr lang="fr-FR" sz="2000" dirty="0"/>
              <a:t> en </a:t>
            </a:r>
            <a:r>
              <a:rPr lang="fr-FR" sz="2000" b="1" dirty="0"/>
              <a:t>faisant participer les élèves</a:t>
            </a:r>
            <a:r>
              <a:rPr lang="fr-FR" sz="2000" dirty="0"/>
              <a:t>. Ces derniers complètent les </a:t>
            </a:r>
            <a:r>
              <a:rPr lang="fr-FR" sz="2000" b="1" dirty="0"/>
              <a:t>espaces en pointillés</a:t>
            </a:r>
            <a:r>
              <a:rPr lang="fr-FR" sz="2000" dirty="0"/>
              <a:t> qui s’affichent sur les diapositives.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/>
              <a:t>Lors de la correction d’un exercice, </a:t>
            </a:r>
            <a:r>
              <a:rPr lang="fr-FR" sz="2000" b="1" dirty="0"/>
              <a:t>l’</a:t>
            </a:r>
            <a:r>
              <a:rPr lang="fr-FR" sz="2000" b="1" dirty="0" err="1"/>
              <a:t>enseignant·e</a:t>
            </a:r>
            <a:r>
              <a:rPr lang="fr-FR" sz="2000" b="1" dirty="0"/>
              <a:t> sollicite la participation active des élèves</a:t>
            </a:r>
            <a:r>
              <a:rPr lang="fr-FR" sz="2000" dirty="0"/>
              <a:t>, en en choisissant </a:t>
            </a:r>
            <a:r>
              <a:rPr lang="fr-FR" sz="2000" b="1" dirty="0"/>
              <a:t>deux ou trois au hasard</a:t>
            </a:r>
            <a:r>
              <a:rPr lang="fr-FR" sz="2000" dirty="0"/>
              <a:t> pour répondre à chaque question, tout en les invitant à </a:t>
            </a:r>
            <a:r>
              <a:rPr lang="fr-FR" sz="2000" b="1" dirty="0"/>
              <a:t>expliciter leur raisonnement</a:t>
            </a:r>
            <a:r>
              <a:rPr lang="fr-FR" sz="20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b="1" dirty="0"/>
              <a:t>L’</a:t>
            </a:r>
            <a:r>
              <a:rPr lang="fr-FR" sz="2000" b="1" dirty="0" err="1"/>
              <a:t>enseignant·e</a:t>
            </a:r>
            <a:r>
              <a:rPr lang="fr-FR" sz="2000" b="1" dirty="0"/>
              <a:t> veille à fournir un feed-back immédiat et précis</a:t>
            </a:r>
            <a:r>
              <a:rPr lang="fr-FR" sz="2000" dirty="0"/>
              <a:t> afin de </a:t>
            </a:r>
            <a:r>
              <a:rPr lang="fr-FR" sz="2000" b="1" dirty="0"/>
              <a:t>corriger les erreurs conceptuelles ou procédurales</a:t>
            </a:r>
            <a:r>
              <a:rPr lang="fr-FR" sz="2000" dirty="0"/>
              <a:t> et de </a:t>
            </a:r>
            <a:r>
              <a:rPr lang="fr-FR" sz="2000" b="1" dirty="0"/>
              <a:t>renforcer les acquis</a:t>
            </a:r>
            <a:r>
              <a:rPr lang="fr-FR" sz="20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b="1" dirty="0"/>
              <a:t>Le tableau est utilisé pour expliciter les explications</a:t>
            </a:r>
            <a:r>
              <a:rPr lang="fr-FR" sz="2000" dirty="0"/>
              <a:t>, et </a:t>
            </a:r>
            <a:r>
              <a:rPr lang="fr-FR" sz="2000" b="1" dirty="0"/>
              <a:t>l’</a:t>
            </a:r>
            <a:r>
              <a:rPr lang="fr-FR" sz="2000" b="1" dirty="0" err="1"/>
              <a:t>enseignant·e</a:t>
            </a:r>
            <a:r>
              <a:rPr lang="fr-FR" sz="2000" b="1" dirty="0"/>
              <a:t> peut recourir à l’alternance linguistique</a:t>
            </a:r>
            <a:r>
              <a:rPr lang="fr-FR" sz="2000" dirty="0"/>
              <a:t> si nécessaire, afin de favoriser la compréhension de tous les élèves.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/>
              <a:t>Des erreurs se sont glissées dans le livret. </a:t>
            </a:r>
            <a:r>
              <a:rPr lang="fr-FR" sz="2000" b="1" dirty="0"/>
              <a:t>L’</a:t>
            </a:r>
            <a:r>
              <a:rPr lang="fr-FR" sz="2000" b="1" dirty="0" err="1"/>
              <a:t>enseignant·e</a:t>
            </a:r>
            <a:r>
              <a:rPr lang="fr-FR" sz="2000" b="1" dirty="0"/>
              <a:t> veille à les corriger</a:t>
            </a:r>
            <a:r>
              <a:rPr lang="fr-FR" sz="2000" dirty="0"/>
              <a:t> :</a:t>
            </a:r>
          </a:p>
          <a:p>
            <a:r>
              <a:rPr lang="fr-FR" sz="2000" b="1" dirty="0">
                <a:solidFill>
                  <a:srgbClr val="0040C0"/>
                </a:solidFill>
              </a:rPr>
              <a:t>Page 19 </a:t>
            </a:r>
            <a:r>
              <a:rPr lang="fr-FR" sz="2000" b="1" dirty="0"/>
              <a:t>:</a:t>
            </a:r>
            <a:r>
              <a:rPr lang="fr-FR" sz="2000" dirty="0"/>
              <a:t> </a:t>
            </a:r>
            <a:r>
              <a:rPr lang="fr-FR" sz="2000" b="1" dirty="0">
                <a:solidFill>
                  <a:srgbClr val="FF0000"/>
                </a:solidFill>
              </a:rPr>
              <a:t>exercices 2 et 4</a:t>
            </a:r>
            <a:r>
              <a:rPr lang="fr-FR" sz="2000" b="1" dirty="0">
                <a:solidFill>
                  <a:srgbClr val="0040C0"/>
                </a:solidFill>
              </a:rPr>
              <a:t>, </a:t>
            </a:r>
            <a:r>
              <a:rPr lang="fr-FR" sz="2000" dirty="0"/>
              <a:t>le </a:t>
            </a:r>
            <a:r>
              <a:rPr lang="fr-FR" sz="2000" b="1" dirty="0"/>
              <a:t>phosphore</a:t>
            </a:r>
            <a:r>
              <a:rPr lang="fr-FR" sz="2000" dirty="0"/>
              <a:t> est modélisé par une </a:t>
            </a:r>
            <a:r>
              <a:rPr lang="fr-FR" sz="2000" b="1" dirty="0"/>
              <a:t>boule de couleur brune</a:t>
            </a:r>
            <a:r>
              <a:rPr lang="fr-FR" sz="2000" dirty="0"/>
              <a:t> et non pas jaune ( soufre).</a:t>
            </a:r>
          </a:p>
          <a:p>
            <a:r>
              <a:rPr lang="fr-FR" sz="2000" b="1" dirty="0">
                <a:solidFill>
                  <a:srgbClr val="0040C0"/>
                </a:solidFill>
              </a:rPr>
              <a:t>Page 20 : </a:t>
            </a:r>
            <a:r>
              <a:rPr lang="fr-FR" sz="2000" b="1" dirty="0">
                <a:solidFill>
                  <a:srgbClr val="FF0000"/>
                </a:solidFill>
              </a:rPr>
              <a:t>exercice 5</a:t>
            </a:r>
            <a:r>
              <a:rPr lang="fr-FR" sz="2000" b="1" dirty="0">
                <a:solidFill>
                  <a:srgbClr val="0040C0"/>
                </a:solidFill>
              </a:rPr>
              <a:t>; </a:t>
            </a:r>
            <a:r>
              <a:rPr lang="fr-FR" sz="2000" b="1" dirty="0"/>
              <a:t>barrer le modèle erroné</a:t>
            </a:r>
            <a:r>
              <a:rPr lang="fr-FR" sz="2000" dirty="0"/>
              <a:t> et </a:t>
            </a:r>
            <a:r>
              <a:rPr lang="fr-FR" sz="2000" b="1" dirty="0"/>
              <a:t>commencer la phrase par</a:t>
            </a:r>
            <a:r>
              <a:rPr lang="fr-FR" sz="2000" dirty="0"/>
              <a:t> :</a:t>
            </a:r>
          </a:p>
          <a:p>
            <a:r>
              <a:rPr lang="fr-FR" sz="2000" i="1" dirty="0"/>
              <a:t>« Le dichlorure de soufre est un liquide… 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/>
              <a:t>L’</a:t>
            </a:r>
            <a:r>
              <a:rPr lang="fr-FR" sz="2000" dirty="0" err="1"/>
              <a:t>enseignant.e</a:t>
            </a:r>
            <a:r>
              <a:rPr lang="fr-FR" sz="2000" dirty="0"/>
              <a:t> peut passer à </a:t>
            </a:r>
            <a:r>
              <a:rPr lang="fr-FR" sz="2000" b="1" dirty="0">
                <a:solidFill>
                  <a:srgbClr val="0040C0"/>
                </a:solidFill>
              </a:rPr>
              <a:t>la correction des défis </a:t>
            </a:r>
            <a:r>
              <a:rPr lang="fr-FR" sz="2000" dirty="0"/>
              <a:t>s’il dispose du temps.</a:t>
            </a:r>
          </a:p>
          <a:p>
            <a:endParaRPr lang="fr-FR" sz="2000" dirty="0"/>
          </a:p>
        </p:txBody>
      </p:sp>
      <p:pic>
        <p:nvPicPr>
          <p:cNvPr id="8" name="Picture 2" descr="Image générée">
            <a:extLst>
              <a:ext uri="{FF2B5EF4-FFF2-40B4-BE49-F238E27FC236}">
                <a16:creationId xmlns:a16="http://schemas.microsoft.com/office/drawing/2014/main" id="{54ED4F85-D844-0B54-F0D3-CCE6227409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01717" y="81175"/>
            <a:ext cx="546818" cy="641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1790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F65466-C504-F1DA-B2D6-34E9B2077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4F066333-C900-133B-4222-7C9974AB3F04}"/>
              </a:ext>
            </a:extLst>
          </p:cNvPr>
          <p:cNvSpPr txBox="1"/>
          <p:nvPr/>
        </p:nvSpPr>
        <p:spPr>
          <a:xfrm>
            <a:off x="480568" y="667504"/>
            <a:ext cx="10208768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noProof="0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dirty="0"/>
              <a:t>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fait participer les élèves pour qu’ils expriment ce qu’ils comprennent de l’icône.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CEFC0D2D-4BB3-97FF-5D7A-6B352E560BA6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Observez cette icône : à votre avis, quel comportement positif est attendu de vous lorsqu’on voit cette icône ?</a:t>
            </a:r>
            <a:endParaRPr lang="fr-FR" noProof="0" dirty="0"/>
          </a:p>
        </p:txBody>
      </p:sp>
      <p:pic>
        <p:nvPicPr>
          <p:cNvPr id="1026" name="Picture 2" descr="Niño pequeño de dibujos animados estudiando en la mesa | Vector Premium">
            <a:extLst>
              <a:ext uri="{FF2B5EF4-FFF2-40B4-BE49-F238E27FC236}">
                <a16:creationId xmlns:a16="http://schemas.microsoft.com/office/drawing/2014/main" id="{6440096E-4C94-0759-9D64-826348F693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0" y="1662113"/>
            <a:ext cx="3429000" cy="353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6718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DB8F6C-3BB2-441B-EDCB-DC1D847BE0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393552C5-B445-2FDD-582C-1DA9C33800E8}"/>
              </a:ext>
            </a:extLst>
          </p:cNvPr>
          <p:cNvSpPr txBox="1"/>
          <p:nvPr/>
        </p:nvSpPr>
        <p:spPr>
          <a:xfrm>
            <a:off x="480568" y="667504"/>
            <a:ext cx="10208768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noProof="0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dirty="0"/>
              <a:t>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recourt à l’alternance linguistique pour expliciter le comportement attendu.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914FFD71-D4E3-0E76-25E2-69794C8BDD51}"/>
              </a:ext>
            </a:extLst>
          </p:cNvPr>
          <p:cNvSpPr txBox="1"/>
          <p:nvPr/>
        </p:nvSpPr>
        <p:spPr>
          <a:xfrm>
            <a:off x="819150" y="211312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En effet, cette icone nous montre l’importance de la révision </a:t>
            </a:r>
            <a:r>
              <a:rPr lang="fr-FR"/>
              <a:t>régulière pour </a:t>
            </a:r>
            <a:r>
              <a:rPr lang="fr-FR" dirty="0"/>
              <a:t>mieux retenir et réussir.</a:t>
            </a:r>
            <a:endParaRPr lang="fr-FR" noProof="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B589DE7-1AEF-B4BC-3487-9FD0ECA0BE12}"/>
              </a:ext>
            </a:extLst>
          </p:cNvPr>
          <p:cNvSpPr txBox="1"/>
          <p:nvPr/>
        </p:nvSpPr>
        <p:spPr>
          <a:xfrm>
            <a:off x="2031492" y="4422696"/>
            <a:ext cx="812901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algn="ctr"/>
            <a:r>
              <a:rPr lang="fr-FR" sz="2800" b="1" dirty="0">
                <a:solidFill>
                  <a:schemeClr val="accent4"/>
                </a:solidFill>
              </a:rPr>
              <a:t>Je révise mes leçons régulièrement</a:t>
            </a:r>
          </a:p>
          <a:p>
            <a:pPr algn="ctr" rtl="1"/>
            <a:r>
              <a:rPr lang="ar-MA" sz="2800" b="1" dirty="0">
                <a:solidFill>
                  <a:schemeClr val="accent4"/>
                </a:solidFill>
              </a:rPr>
              <a:t>أراجع دروسي بانتظام</a:t>
            </a:r>
            <a:endParaRPr lang="fr-FR" sz="2800" b="1" dirty="0">
              <a:solidFill>
                <a:schemeClr val="accent4"/>
              </a:solidFill>
            </a:endParaRPr>
          </a:p>
          <a:p>
            <a:endParaRPr lang="fr-FR" sz="2800" b="1" dirty="0">
              <a:solidFill>
                <a:schemeClr val="accent4"/>
              </a:solidFill>
            </a:endParaRPr>
          </a:p>
        </p:txBody>
      </p:sp>
      <p:pic>
        <p:nvPicPr>
          <p:cNvPr id="2050" name="Picture 2" descr="Niño pequeño de dibujos animados estudiando en la mesa | Vector Premium">
            <a:extLst>
              <a:ext uri="{FF2B5EF4-FFF2-40B4-BE49-F238E27FC236}">
                <a16:creationId xmlns:a16="http://schemas.microsoft.com/office/drawing/2014/main" id="{9F687F20-0070-5CEF-7E45-16A0516E63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2620" y="972304"/>
            <a:ext cx="3429000" cy="353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1962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26873-17F5-B392-93CF-34F7F836D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BBB253E-7715-E698-FC32-01AFDCE5BC77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336DA-21FA-7507-AC08-0B4424D6723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46D18EA-87D9-4042-A148-650F79141D2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Correction des exercices de consolidation</a:t>
              </a:r>
            </a:p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1</a:t>
              </a:r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" name="Group 43">
            <a:extLst>
              <a:ext uri="{FF2B5EF4-FFF2-40B4-BE49-F238E27FC236}">
                <a16:creationId xmlns:a16="http://schemas.microsoft.com/office/drawing/2014/main" id="{32B791D5-9CD8-5E41-9E27-84E489A0907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5" name="Oval 41">
              <a:extLst>
                <a:ext uri="{FF2B5EF4-FFF2-40B4-BE49-F238E27FC236}">
                  <a16:creationId xmlns:a16="http://schemas.microsoft.com/office/drawing/2014/main" id="{FC7E6DAB-A7AB-30BE-4E9F-2E3A063A71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70A3D3E-D993-0298-8469-A16D403369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20</a:t>
              </a:r>
              <a:r>
                <a:rPr lang="fr-FR" sz="3600" b="1" noProof="0" dirty="0">
                  <a:solidFill>
                    <a:schemeClr val="tx1"/>
                  </a:solidFill>
                </a:rPr>
                <a:t>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489696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F93B8-D94D-A9B0-642E-8C7534659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8D081DD0-A3C3-D060-143D-F8C943E9077D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Nous allons commencer par la correction des exercices correspondant à la première tâche de ce chapitre.</a:t>
            </a:r>
            <a:br>
              <a:rPr lang="fr-FR" dirty="0"/>
            </a:br>
            <a:r>
              <a:rPr lang="fr-FR" dirty="0"/>
              <a:t>Je vous rappelle la tâche principale.</a:t>
            </a:r>
            <a:endParaRPr lang="fr-FR" noProof="0" dirty="0"/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D87A9375-4965-0013-8BF2-466654575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2054;p38">
            <a:extLst>
              <a:ext uri="{FF2B5EF4-FFF2-40B4-BE49-F238E27FC236}">
                <a16:creationId xmlns:a16="http://schemas.microsoft.com/office/drawing/2014/main" id="{91D16ADE-E882-C8BC-24B6-F9AA2E091471}"/>
              </a:ext>
            </a:extLst>
          </p:cNvPr>
          <p:cNvSpPr/>
          <p:nvPr/>
        </p:nvSpPr>
        <p:spPr>
          <a:xfrm>
            <a:off x="774698" y="3191193"/>
            <a:ext cx="11240517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sp>
        <p:nvSpPr>
          <p:cNvPr id="6" name="ZoneTexte 3">
            <a:extLst>
              <a:ext uri="{FF2B5EF4-FFF2-40B4-BE49-F238E27FC236}">
                <a16:creationId xmlns:a16="http://schemas.microsoft.com/office/drawing/2014/main" id="{F56CF034-1496-AF86-9341-4E570B2FEA7C}"/>
              </a:ext>
            </a:extLst>
          </p:cNvPr>
          <p:cNvSpPr txBox="1"/>
          <p:nvPr/>
        </p:nvSpPr>
        <p:spPr>
          <a:xfrm>
            <a:off x="1197864" y="3216215"/>
            <a:ext cx="11113007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b="1" noProof="0" dirty="0">
                <a:solidFill>
                  <a:srgbClr val="106585"/>
                </a:solidFill>
              </a:rPr>
              <a:t>Reconnaître la molécule comme un type de particule constituant certaines matières.</a:t>
            </a:r>
          </a:p>
        </p:txBody>
      </p:sp>
      <p:pic>
        <p:nvPicPr>
          <p:cNvPr id="7" name="Image 23">
            <a:extLst>
              <a:ext uri="{FF2B5EF4-FFF2-40B4-BE49-F238E27FC236}">
                <a16:creationId xmlns:a16="http://schemas.microsoft.com/office/drawing/2014/main" id="{07DFEBF4-06AF-4B8C-2327-3D2A97B577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718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12085</TotalTime>
  <Words>1447</Words>
  <Application>Microsoft Office PowerPoint</Application>
  <PresentationFormat>Grand écran</PresentationFormat>
  <Paragraphs>171</Paragraphs>
  <Slides>28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28</vt:i4>
      </vt:variant>
    </vt:vector>
  </HeadingPairs>
  <TitlesOfParts>
    <vt:vector size="35" baseType="lpstr">
      <vt:lpstr>Aptos</vt:lpstr>
      <vt:lpstr>Arial</vt:lpstr>
      <vt:lpstr>Calibri</vt:lpstr>
      <vt:lpstr>Dosis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ABDERRAHIM IFADISSEN</cp:lastModifiedBy>
  <cp:revision>1455</cp:revision>
  <cp:lastPrinted>2024-10-05T19:15:58Z</cp:lastPrinted>
  <dcterms:created xsi:type="dcterms:W3CDTF">2024-05-28T10:13:44Z</dcterms:created>
  <dcterms:modified xsi:type="dcterms:W3CDTF">2025-11-07T10:22:17Z</dcterms:modified>
</cp:coreProperties>
</file>