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19"/>
  </p:notesMasterIdLst>
  <p:handoutMasterIdLst>
    <p:handoutMasterId r:id="rId20"/>
  </p:handoutMasterIdLst>
  <p:sldIdLst>
    <p:sldId id="2147483553" r:id="rId4"/>
    <p:sldId id="2147483485" r:id="rId5"/>
    <p:sldId id="2147483397" r:id="rId6"/>
    <p:sldId id="263" r:id="rId7"/>
    <p:sldId id="2134806567" r:id="rId8"/>
    <p:sldId id="266" r:id="rId9"/>
    <p:sldId id="267" r:id="rId10"/>
    <p:sldId id="2147483620" r:id="rId11"/>
    <p:sldId id="2147483622" r:id="rId12"/>
    <p:sldId id="2147483625" r:id="rId13"/>
    <p:sldId id="2147483630" r:id="rId14"/>
    <p:sldId id="2147483632" r:id="rId15"/>
    <p:sldId id="2147483633" r:id="rId16"/>
    <p:sldId id="2147483635" r:id="rId17"/>
    <p:sldId id="213480658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7"/>
            <p14:sldId id="263"/>
            <p14:sldId id="2134806567"/>
            <p14:sldId id="266"/>
            <p14:sldId id="267"/>
            <p14:sldId id="2147483620"/>
          </p14:sldIdLst>
        </p14:section>
        <p14:section name="Activité rituelle" id="{79315A69-A635-48A2-B9BA-98FE67B817D4}">
          <p14:sldIdLst>
            <p14:sldId id="2147483622"/>
            <p14:sldId id="2147483625"/>
            <p14:sldId id="2147483630"/>
            <p14:sldId id="2147483632"/>
            <p14:sldId id="2147483633"/>
            <p14:sldId id="21474836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FF6565"/>
    <a:srgbClr val="AB20B6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>
        <p:scale>
          <a:sx n="170" d="100"/>
          <a:sy n="170" d="100"/>
        </p:scale>
        <p:origin x="-370" y="-14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28/11/2025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28/11/2025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3289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A2EA0-08CA-AAE8-9BC8-BE183AD70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5C38F06-F7EE-E7F3-F02D-E91C907BB0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5C6791A-1D98-0B07-C9B5-41E66F8EF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27B89C-403F-46EC-E948-17E917DBB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040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44752" y="3913959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3103329" y="4693650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</a:t>
            </a:r>
            <a:r>
              <a:rPr lang="fr-FR" sz="2400" b="1" i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85FA101-608F-8034-C381-0446C62E6896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EC0F705-0E1C-D364-1392-D2348C03F219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F840C60-DF1D-0D1A-7546-DD389999E93C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539496" y="3974355"/>
            <a:ext cx="535212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Correction du devoir maison n° 1</a:t>
            </a: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1891-6005-2642-BA0B-09380CECB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C21D8F79-491A-E651-C529-346610DD96C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Passons maintenant à l’exercice 2. 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6870A22A-8BCA-623F-B4AD-6CE349E7B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1A327AC-9DE7-8272-1867-18088E1D7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73" y="2152822"/>
            <a:ext cx="11385233" cy="343416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080B297-B1F6-E7A1-2789-66EB6D9C2D69}"/>
              </a:ext>
            </a:extLst>
          </p:cNvPr>
          <p:cNvSpPr txBox="1"/>
          <p:nvPr/>
        </p:nvSpPr>
        <p:spPr>
          <a:xfrm>
            <a:off x="6096000" y="3119464"/>
            <a:ext cx="201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CO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D7A01E-7F9A-E8CB-0AD2-447A03882202}"/>
              </a:ext>
            </a:extLst>
          </p:cNvPr>
          <p:cNvSpPr txBox="1"/>
          <p:nvPr/>
        </p:nvSpPr>
        <p:spPr>
          <a:xfrm>
            <a:off x="2462784" y="4954360"/>
            <a:ext cx="201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Cl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3061C2A1-3A5F-6096-3052-9D1679EBBAC8}"/>
              </a:ext>
            </a:extLst>
          </p:cNvPr>
          <p:cNvSpPr txBox="1"/>
          <p:nvPr/>
        </p:nvSpPr>
        <p:spPr>
          <a:xfrm>
            <a:off x="427168" y="519712"/>
            <a:ext cx="1122188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389879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B1D8-6F02-0843-6F1B-C449FDCF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0451729-E3B6-9D6E-54C5-709D2C5AD24A}"/>
              </a:ext>
            </a:extLst>
          </p:cNvPr>
          <p:cNvSpPr txBox="1"/>
          <p:nvPr/>
        </p:nvSpPr>
        <p:spPr>
          <a:xfrm>
            <a:off x="498856" y="552691"/>
            <a:ext cx="10553700" cy="44175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0A1F537-B547-D81E-5707-9DFD49662D43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Corrigeons ensemble l’exercice 3 . </a:t>
            </a: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EEC0D334-7121-CD69-9287-38DCA798B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559" y="99445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98D8F57-90BD-35EF-074B-A7A16DBB3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91" y="1826426"/>
            <a:ext cx="10771238" cy="437320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E2FE2F5-B147-B1FE-5074-31FDE1408EAD}"/>
              </a:ext>
            </a:extLst>
          </p:cNvPr>
          <p:cNvSpPr txBox="1"/>
          <p:nvPr/>
        </p:nvSpPr>
        <p:spPr>
          <a:xfrm>
            <a:off x="6370320" y="3128608"/>
            <a:ext cx="4682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La matière moléculaire est un corps pur composé.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3D3EC72-4FDB-E64E-CAE3-C0F4A2025A51}"/>
              </a:ext>
            </a:extLst>
          </p:cNvPr>
          <p:cNvSpPr txBox="1"/>
          <p:nvPr/>
        </p:nvSpPr>
        <p:spPr>
          <a:xfrm>
            <a:off x="6096000" y="4791581"/>
            <a:ext cx="241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de molécules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5F30220-9710-C8B2-BC71-961E9B450218}"/>
              </a:ext>
            </a:extLst>
          </p:cNvPr>
          <p:cNvSpPr txBox="1"/>
          <p:nvPr/>
        </p:nvSpPr>
        <p:spPr>
          <a:xfrm>
            <a:off x="7550723" y="5151747"/>
            <a:ext cx="241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de deux types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E1F6DD7-0832-08BF-FC31-466389F01EA9}"/>
              </a:ext>
            </a:extLst>
          </p:cNvPr>
          <p:cNvSpPr txBox="1"/>
          <p:nvPr/>
        </p:nvSpPr>
        <p:spPr>
          <a:xfrm>
            <a:off x="7068944" y="5613412"/>
            <a:ext cx="3272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d’un corps pur composé.</a:t>
            </a:r>
          </a:p>
        </p:txBody>
      </p:sp>
    </p:spTree>
    <p:extLst>
      <p:ext uri="{BB962C8B-B14F-4D97-AF65-F5344CB8AC3E}">
        <p14:creationId xmlns:p14="http://schemas.microsoft.com/office/powerpoint/2010/main" val="215556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31281-7F4C-D95B-A4A3-1FCF6B7AB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5C7734FB-DE67-19A0-3B14-445FF4149F6F}"/>
              </a:ext>
            </a:extLst>
          </p:cNvPr>
          <p:cNvSpPr txBox="1"/>
          <p:nvPr/>
        </p:nvSpPr>
        <p:spPr>
          <a:xfrm>
            <a:off x="519471" y="502765"/>
            <a:ext cx="1115305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3FC36BF-2E8B-5D49-7540-508F7C0734A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Passons maintenant à l’exercice 4 page 20. </a:t>
            </a: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D555D41B-226C-8941-410B-1E61C4B75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559" y="99445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1578D35-8881-68FC-009B-65963E5C4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236297"/>
            <a:ext cx="9525112" cy="511893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CE4F76-3B88-7787-FC73-8B9F276616A2}"/>
              </a:ext>
            </a:extLst>
          </p:cNvPr>
          <p:cNvSpPr txBox="1"/>
          <p:nvPr/>
        </p:nvSpPr>
        <p:spPr>
          <a:xfrm>
            <a:off x="5725664" y="4581269"/>
            <a:ext cx="5218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Le noyau de magnésium est constitué de 12 protons et 12 neutrons.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00A6E7-5E5E-EDF7-1AFF-AE29B3A26A96}"/>
              </a:ext>
            </a:extLst>
          </p:cNvPr>
          <p:cNvSpPr txBox="1"/>
          <p:nvPr/>
        </p:nvSpPr>
        <p:spPr>
          <a:xfrm>
            <a:off x="5983246" y="2844352"/>
            <a:ext cx="265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E894F6-E4DD-B41F-19E2-CD26C2BA4ADD}"/>
              </a:ext>
            </a:extLst>
          </p:cNvPr>
          <p:cNvSpPr txBox="1"/>
          <p:nvPr/>
        </p:nvSpPr>
        <p:spPr>
          <a:xfrm>
            <a:off x="6416040" y="5550533"/>
            <a:ext cx="241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12 électrons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9CEB40-C76A-DC31-E74A-9B99895CC13C}"/>
              </a:ext>
            </a:extLst>
          </p:cNvPr>
          <p:cNvSpPr txBox="1"/>
          <p:nvPr/>
        </p:nvSpPr>
        <p:spPr>
          <a:xfrm>
            <a:off x="4828969" y="5834256"/>
            <a:ext cx="241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12 protons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586FBED-055D-CF54-51E7-F9F8842AEB4E}"/>
              </a:ext>
            </a:extLst>
          </p:cNvPr>
          <p:cNvSpPr txBox="1"/>
          <p:nvPr/>
        </p:nvSpPr>
        <p:spPr>
          <a:xfrm>
            <a:off x="6831646" y="5834256"/>
            <a:ext cx="241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12 neutrons.</a:t>
            </a:r>
          </a:p>
        </p:txBody>
      </p:sp>
    </p:spTree>
    <p:extLst>
      <p:ext uri="{BB962C8B-B14F-4D97-AF65-F5344CB8AC3E}">
        <p14:creationId xmlns:p14="http://schemas.microsoft.com/office/powerpoint/2010/main" val="42856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81B4C-82D0-0724-938F-BCAD3BD1F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5B8B4A1A-CFA0-D0E5-6549-098D5BBD8119}"/>
              </a:ext>
            </a:extLst>
          </p:cNvPr>
          <p:cNvGrpSpPr/>
          <p:nvPr/>
        </p:nvGrpSpPr>
        <p:grpSpPr>
          <a:xfrm>
            <a:off x="2208041" y="1038719"/>
            <a:ext cx="7660138" cy="5588011"/>
            <a:chOff x="2208041" y="1038719"/>
            <a:chExt cx="7660138" cy="558801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E856E8AD-A653-E3A5-345E-50EC1A5E6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8041" y="1038719"/>
              <a:ext cx="7660138" cy="5588011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9DB49F9-1759-55BD-28E7-A3A637540D0B}"/>
                </a:ext>
              </a:extLst>
            </p:cNvPr>
            <p:cNvSpPr txBox="1"/>
            <p:nvPr/>
          </p:nvSpPr>
          <p:spPr>
            <a:xfrm>
              <a:off x="3085076" y="2719952"/>
              <a:ext cx="121349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13,14,13</a:t>
              </a:r>
            </a:p>
          </p:txBody>
        </p:sp>
      </p:grpSp>
      <p:sp>
        <p:nvSpPr>
          <p:cNvPr id="12" name="D_A_02">
            <a:extLst>
              <a:ext uri="{FF2B5EF4-FFF2-40B4-BE49-F238E27FC236}">
                <a16:creationId xmlns:a16="http://schemas.microsoft.com/office/drawing/2014/main" id="{03F32A40-5FBE-EFAE-5DA0-5AA4FB7318D1}"/>
              </a:ext>
            </a:extLst>
          </p:cNvPr>
          <p:cNvSpPr txBox="1"/>
          <p:nvPr/>
        </p:nvSpPr>
        <p:spPr>
          <a:xfrm>
            <a:off x="456665" y="533048"/>
            <a:ext cx="11162890" cy="4694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 aux questions de l’exercice pas à pas tout en explicitant le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8FA8DCE-DEE0-EBF6-3567-DFEC33B1040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Nous terminons cette partie par l’exercice 5 page 32.</a:t>
            </a:r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71FE6D5F-6025-5F89-EABF-75AEE44E0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559" y="99445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B89B8C-4752-C21C-9DAC-E907ECFE33F1}"/>
              </a:ext>
            </a:extLst>
          </p:cNvPr>
          <p:cNvSpPr txBox="1"/>
          <p:nvPr/>
        </p:nvSpPr>
        <p:spPr>
          <a:xfrm>
            <a:off x="2578630" y="3632669"/>
            <a:ext cx="265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523C2E-078C-2CC3-17A3-71E630695113}"/>
              </a:ext>
            </a:extLst>
          </p:cNvPr>
          <p:cNvSpPr txBox="1"/>
          <p:nvPr/>
        </p:nvSpPr>
        <p:spPr>
          <a:xfrm>
            <a:off x="2578630" y="2719952"/>
            <a:ext cx="265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4CC68F3-0978-D19D-B7EA-C2CE7ABBC3AD}"/>
              </a:ext>
            </a:extLst>
          </p:cNvPr>
          <p:cNvSpPr txBox="1"/>
          <p:nvPr/>
        </p:nvSpPr>
        <p:spPr>
          <a:xfrm>
            <a:off x="2578630" y="5224840"/>
            <a:ext cx="265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8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7C702-228F-6AE2-C65E-952C78BCC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5F2748F9-ABB7-F499-75C0-923BDC9CEB33}"/>
              </a:ext>
            </a:extLst>
          </p:cNvPr>
          <p:cNvSpPr txBox="1"/>
          <p:nvPr/>
        </p:nvSpPr>
        <p:spPr>
          <a:xfrm>
            <a:off x="485387" y="575498"/>
            <a:ext cx="11351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 aux questions de l’exercice pas à pas tout en explicitant le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E31F035-FCFF-B514-06B8-1D6C9FBA986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Nous terminons par l’exercice6.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3814BF37-BEFF-9F55-8307-556D22093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69B8083-36BB-4CFB-A116-E0D9A62429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3713" y="1010710"/>
            <a:ext cx="6235116" cy="56603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FA17E01-59B7-B306-B065-699DC22270C3}"/>
              </a:ext>
            </a:extLst>
          </p:cNvPr>
          <p:cNvSpPr txBox="1"/>
          <p:nvPr/>
        </p:nvSpPr>
        <p:spPr>
          <a:xfrm>
            <a:off x="5218176" y="4663565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He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3E5F5E-1C17-4B09-12FC-8E8F25B94D7F}"/>
              </a:ext>
            </a:extLst>
          </p:cNvPr>
          <p:cNvSpPr txBox="1"/>
          <p:nvPr/>
        </p:nvSpPr>
        <p:spPr>
          <a:xfrm>
            <a:off x="5282184" y="5111099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713F50-BC6D-FD45-1E50-A3B816B12123}"/>
              </a:ext>
            </a:extLst>
          </p:cNvPr>
          <p:cNvSpPr txBox="1"/>
          <p:nvPr/>
        </p:nvSpPr>
        <p:spPr>
          <a:xfrm>
            <a:off x="5370576" y="6100539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CD8D306-E1F3-7B33-3361-A1313BDD0484}"/>
              </a:ext>
            </a:extLst>
          </p:cNvPr>
          <p:cNvSpPr txBox="1"/>
          <p:nvPr/>
        </p:nvSpPr>
        <p:spPr>
          <a:xfrm>
            <a:off x="5370576" y="5638874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3808B5D-673C-10F4-18EB-9DD8F940C5AF}"/>
              </a:ext>
            </a:extLst>
          </p:cNvPr>
          <p:cNvSpPr txBox="1"/>
          <p:nvPr/>
        </p:nvSpPr>
        <p:spPr>
          <a:xfrm>
            <a:off x="6096000" y="4630510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A460E-92C3-B0D7-700E-68558963B69E}"/>
              </a:ext>
            </a:extLst>
          </p:cNvPr>
          <p:cNvSpPr txBox="1"/>
          <p:nvPr/>
        </p:nvSpPr>
        <p:spPr>
          <a:xfrm>
            <a:off x="6116170" y="5125230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5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FFCE6DD-1DB9-594D-36BB-36B6E5A715A4}"/>
              </a:ext>
            </a:extLst>
          </p:cNvPr>
          <p:cNvSpPr txBox="1"/>
          <p:nvPr/>
        </p:nvSpPr>
        <p:spPr>
          <a:xfrm>
            <a:off x="6161271" y="5645964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5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F088904-F81F-4A23-6E95-E23358D07A6E}"/>
              </a:ext>
            </a:extLst>
          </p:cNvPr>
          <p:cNvSpPr txBox="1"/>
          <p:nvPr/>
        </p:nvSpPr>
        <p:spPr>
          <a:xfrm>
            <a:off x="6224374" y="6114719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6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385F320-17A2-4CB2-4AE7-EB6242F59E42}"/>
              </a:ext>
            </a:extLst>
          </p:cNvPr>
          <p:cNvSpPr txBox="1"/>
          <p:nvPr/>
        </p:nvSpPr>
        <p:spPr>
          <a:xfrm>
            <a:off x="6973824" y="4611586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N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DDBB029-67F6-42BD-80D2-8033975A3286}"/>
              </a:ext>
            </a:extLst>
          </p:cNvPr>
          <p:cNvSpPr txBox="1"/>
          <p:nvPr/>
        </p:nvSpPr>
        <p:spPr>
          <a:xfrm>
            <a:off x="6981802" y="5089623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7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0A17407-B08E-7405-2120-1F4727BF662D}"/>
              </a:ext>
            </a:extLst>
          </p:cNvPr>
          <p:cNvSpPr txBox="1"/>
          <p:nvPr/>
        </p:nvSpPr>
        <p:spPr>
          <a:xfrm>
            <a:off x="6981802" y="5616457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7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F68319-88A2-811E-AD7D-82508CCABDCC}"/>
              </a:ext>
            </a:extLst>
          </p:cNvPr>
          <p:cNvSpPr txBox="1"/>
          <p:nvPr/>
        </p:nvSpPr>
        <p:spPr>
          <a:xfrm>
            <a:off x="7007710" y="6166698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7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9A6993B-43FA-5697-5FCF-8E46DF529CFE}"/>
              </a:ext>
            </a:extLst>
          </p:cNvPr>
          <p:cNvSpPr txBox="1"/>
          <p:nvPr/>
        </p:nvSpPr>
        <p:spPr>
          <a:xfrm>
            <a:off x="7629144" y="4619772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Mg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3CACDF6-A159-CF08-CDB6-82D7D01FF444}"/>
              </a:ext>
            </a:extLst>
          </p:cNvPr>
          <p:cNvSpPr txBox="1"/>
          <p:nvPr/>
        </p:nvSpPr>
        <p:spPr>
          <a:xfrm>
            <a:off x="7794094" y="5161494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12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A6C35DE-23E7-E28A-68C9-0A35CC133EFD}"/>
              </a:ext>
            </a:extLst>
          </p:cNvPr>
          <p:cNvSpPr txBox="1"/>
          <p:nvPr/>
        </p:nvSpPr>
        <p:spPr>
          <a:xfrm>
            <a:off x="7861508" y="6141323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12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07B9000-0644-80A0-7244-643022EE077F}"/>
              </a:ext>
            </a:extLst>
          </p:cNvPr>
          <p:cNvSpPr txBox="1"/>
          <p:nvPr/>
        </p:nvSpPr>
        <p:spPr>
          <a:xfrm>
            <a:off x="8598123" y="4603144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S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38FC6AE-DCBB-06BC-9E34-5931BBA13D55}"/>
              </a:ext>
            </a:extLst>
          </p:cNvPr>
          <p:cNvSpPr txBox="1"/>
          <p:nvPr/>
        </p:nvSpPr>
        <p:spPr>
          <a:xfrm>
            <a:off x="8478146" y="5153308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16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5049AEC-6D49-327B-8598-0D5FDC456DF4}"/>
              </a:ext>
            </a:extLst>
          </p:cNvPr>
          <p:cNvSpPr txBox="1"/>
          <p:nvPr/>
        </p:nvSpPr>
        <p:spPr>
          <a:xfrm>
            <a:off x="8478146" y="6114719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16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57BD03B-A511-DB4E-9F9F-28FC04178823}"/>
              </a:ext>
            </a:extLst>
          </p:cNvPr>
          <p:cNvSpPr txBox="1"/>
          <p:nvPr/>
        </p:nvSpPr>
        <p:spPr>
          <a:xfrm>
            <a:off x="7513670" y="4305927"/>
            <a:ext cx="13807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i="1" dirty="0">
                <a:solidFill>
                  <a:srgbClr val="FF0000"/>
                </a:solidFill>
              </a:rPr>
              <a:t>Magnésium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EEEC5F1-4BCA-3626-5B86-B3F271F0D5EF}"/>
              </a:ext>
            </a:extLst>
          </p:cNvPr>
          <p:cNvSpPr txBox="1"/>
          <p:nvPr/>
        </p:nvSpPr>
        <p:spPr>
          <a:xfrm>
            <a:off x="8453987" y="4186953"/>
            <a:ext cx="110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>
                <a:solidFill>
                  <a:srgbClr val="FF0000"/>
                </a:solidFill>
              </a:rPr>
              <a:t>Soufre</a:t>
            </a:r>
            <a:r>
              <a:rPr lang="fr-FR" sz="2400" b="1" i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950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6" y="10321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049439" y="3526574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5280" y="2341977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0090" y="283171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720256" y="2697909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2626" y="4088724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4182494" y="402121"/>
            <a:ext cx="5229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07492A-4511-43BB-799D-8855D0A28491}"/>
              </a:ext>
            </a:extLst>
          </p:cNvPr>
          <p:cNvSpPr txBox="1"/>
          <p:nvPr/>
        </p:nvSpPr>
        <p:spPr>
          <a:xfrm>
            <a:off x="1139460" y="1485578"/>
            <a:ext cx="10189956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Lors de la correction d’un exercice,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sollicite la participation active des élèves</a:t>
            </a:r>
            <a:r>
              <a:rPr lang="fr-FR" sz="2000" dirty="0"/>
              <a:t>, en en choisissant </a:t>
            </a:r>
            <a:r>
              <a:rPr lang="fr-FR" sz="2000" b="1" dirty="0"/>
              <a:t>deux ou trois au hasard</a:t>
            </a:r>
            <a:r>
              <a:rPr lang="fr-FR" sz="2000" dirty="0"/>
              <a:t> pour répondre à chaque question, tout en les invitant à </a:t>
            </a:r>
            <a:r>
              <a:rPr lang="fr-FR" sz="2000" b="1" dirty="0"/>
              <a:t>expliciter leur raisonnement</a:t>
            </a:r>
            <a:r>
              <a:rPr lang="fr-FR" sz="2000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veille à fournir un feed-back immédiat et précis</a:t>
            </a:r>
            <a:r>
              <a:rPr lang="fr-FR" sz="2000" dirty="0"/>
              <a:t> afin de </a:t>
            </a:r>
            <a:r>
              <a:rPr lang="fr-FR" sz="2000" b="1" dirty="0"/>
              <a:t>corriger les erreurs conceptuelles ou procédurales</a:t>
            </a:r>
            <a:r>
              <a:rPr lang="fr-FR" sz="2000" dirty="0"/>
              <a:t> et de </a:t>
            </a:r>
            <a:r>
              <a:rPr lang="fr-FR" sz="2000" b="1" dirty="0"/>
              <a:t>renforcer les acquis</a:t>
            </a:r>
            <a:r>
              <a:rPr lang="fr-FR" sz="2000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Le tableau est utilisé pour expliciter les explications</a:t>
            </a:r>
            <a:r>
              <a:rPr lang="fr-FR" sz="2000" dirty="0"/>
              <a:t>, et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peut recourir à l’alternance linguistique</a:t>
            </a:r>
            <a:r>
              <a:rPr lang="fr-FR" sz="2000" dirty="0"/>
              <a:t> si nécessaire, afin de favoriser la compréhension de tous les élèves.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FF0000"/>
                </a:solidFill>
              </a:rPr>
              <a:t>Une erreurs </a:t>
            </a:r>
            <a:r>
              <a:rPr lang="fr-FR" sz="2000" dirty="0"/>
              <a:t>s’est glissée dans le livret. Il faut la corriger et en tenir compte.</a:t>
            </a:r>
          </a:p>
          <a:p>
            <a:pPr>
              <a:lnSpc>
                <a:spcPct val="150000"/>
              </a:lnSpc>
            </a:pPr>
            <a:r>
              <a:rPr lang="fr-FR" sz="2000" i="1" dirty="0"/>
              <a:t>Exercice 5 page 33: question 1; la réponse correcte 13;</a:t>
            </a:r>
            <a:r>
              <a:rPr lang="fr-FR" sz="2000" b="1" i="1" dirty="0"/>
              <a:t>14</a:t>
            </a:r>
            <a:r>
              <a:rPr lang="fr-FR" sz="2000" i="1" dirty="0"/>
              <a:t>;13 au lieu de 13;</a:t>
            </a:r>
            <a:r>
              <a:rPr lang="fr-FR" sz="2000" b="1" i="1" dirty="0"/>
              <a:t>13</a:t>
            </a:r>
            <a:r>
              <a:rPr lang="fr-FR" sz="2000" i="1" dirty="0"/>
              <a:t>;13</a:t>
            </a:r>
          </a:p>
          <a:p>
            <a:pPr>
              <a:lnSpc>
                <a:spcPct val="150000"/>
              </a:lnSpc>
            </a:pPr>
            <a:endParaRPr lang="fr-FR" sz="2000" dirty="0"/>
          </a:p>
        </p:txBody>
      </p:sp>
      <p:pic>
        <p:nvPicPr>
          <p:cNvPr id="8" name="Picture 2" descr="Image générée">
            <a:extLst>
              <a:ext uri="{FF2B5EF4-FFF2-40B4-BE49-F238E27FC236}">
                <a16:creationId xmlns:a16="http://schemas.microsoft.com/office/drawing/2014/main" id="{54ED4F85-D844-0B54-F0D3-CCE6227409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01717" y="81175"/>
            <a:ext cx="546818" cy="64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65466-C504-F1DA-B2D6-34E9B2077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4F066333-C900-133B-4222-7C9974AB3F04}"/>
              </a:ext>
            </a:extLst>
          </p:cNvPr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l’icône.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EFC0D2D-4BB3-97FF-5D7A-6B352E560BA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Observez cette icône : à votre avis, quel comportement positif est attendu de vous lorsqu’on voit cette icône ?</a:t>
            </a:r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667DD2-0218-805B-5297-22A55CC48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468" y="1249175"/>
            <a:ext cx="3286584" cy="343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18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B8F6C-3BB2-441B-EDCB-DC1D847BE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393552C5-B445-2FDD-582C-1DA9C33800E8}"/>
              </a:ext>
            </a:extLst>
          </p:cNvPr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recourt à l’alternance linguistique pour expliciter le comportement attendu.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914FFD71-D4E3-0E76-25E2-69794C8BDD51}"/>
              </a:ext>
            </a:extLst>
          </p:cNvPr>
          <p:cNvSpPr txBox="1"/>
          <p:nvPr/>
        </p:nvSpPr>
        <p:spPr>
          <a:xfrm>
            <a:off x="819150" y="21131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En effet, cette icone nous montre l’importance de la révision </a:t>
            </a:r>
            <a:r>
              <a:rPr lang="fr-FR"/>
              <a:t>régulière pour </a:t>
            </a:r>
            <a:r>
              <a:rPr lang="fr-FR" dirty="0"/>
              <a:t>mieux retenir et réussir.</a:t>
            </a:r>
            <a:endParaRPr lang="fr-FR" noProof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B589DE7-1AEF-B4BC-3487-9FD0ECA0BE12}"/>
              </a:ext>
            </a:extLst>
          </p:cNvPr>
          <p:cNvSpPr txBox="1"/>
          <p:nvPr/>
        </p:nvSpPr>
        <p:spPr>
          <a:xfrm>
            <a:off x="2031492" y="4422696"/>
            <a:ext cx="81290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algn="ctr"/>
            <a:r>
              <a:rPr lang="fr-FR" sz="2800" b="1" dirty="0">
                <a:solidFill>
                  <a:schemeClr val="accent4"/>
                </a:solidFill>
              </a:rPr>
              <a:t>Je révise mes leçons régulièrement</a:t>
            </a:r>
          </a:p>
          <a:p>
            <a:pPr algn="ctr" rtl="1"/>
            <a:r>
              <a:rPr lang="ar-MA" sz="2800" b="1" dirty="0">
                <a:solidFill>
                  <a:schemeClr val="accent4"/>
                </a:solidFill>
              </a:rPr>
              <a:t>أراجع دروسي بانتظام</a:t>
            </a:r>
            <a:endParaRPr lang="fr-FR" sz="2800" b="1" dirty="0">
              <a:solidFill>
                <a:schemeClr val="accent4"/>
              </a:solidFill>
            </a:endParaRPr>
          </a:p>
          <a:p>
            <a:endParaRPr lang="fr-FR" sz="2800" b="1" dirty="0">
              <a:solidFill>
                <a:schemeClr val="accent4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630984C-12EA-3FAA-BC2D-437FBCF07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468" y="1249175"/>
            <a:ext cx="3286584" cy="343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6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8969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0BEA5-2043-536F-953C-E50F009AC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AF47CC36-C62F-EE0E-00D0-EE8C1F988E85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Nous allons corriger ensemble le devoir maison numéro 1. Commençons par l’exercice 1 page 32.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20DE1E94-5A54-A96A-C53A-6B620D2E7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89BDD706-2AFA-3CF2-D751-6C190E85F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559" y="912154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5C209B5-96C6-10A3-DE1C-EC448B811F4B}"/>
              </a:ext>
            </a:extLst>
          </p:cNvPr>
          <p:cNvSpPr txBox="1"/>
          <p:nvPr/>
        </p:nvSpPr>
        <p:spPr>
          <a:xfrm>
            <a:off x="427168" y="519712"/>
            <a:ext cx="1122188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EA499E2-91E9-A8AF-5BD9-284FC4F2A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092" y="1832010"/>
            <a:ext cx="10833815" cy="404152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8B53600-EADE-00C8-177F-DE7AE690FA43}"/>
              </a:ext>
            </a:extLst>
          </p:cNvPr>
          <p:cNvSpPr txBox="1"/>
          <p:nvPr/>
        </p:nvSpPr>
        <p:spPr>
          <a:xfrm>
            <a:off x="10076688" y="3704680"/>
            <a:ext cx="201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molécules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3922706-27E1-3878-C3EE-6C2C32B5B79B}"/>
              </a:ext>
            </a:extLst>
          </p:cNvPr>
          <p:cNvSpPr txBox="1"/>
          <p:nvPr/>
        </p:nvSpPr>
        <p:spPr>
          <a:xfrm>
            <a:off x="5811318" y="4378288"/>
            <a:ext cx="5837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atome d’azote lié à deux atomes d’oxygène.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82D141A-28C1-277C-EF3C-9729D30B0427}"/>
              </a:ext>
            </a:extLst>
          </p:cNvPr>
          <p:cNvSpPr/>
          <p:nvPr/>
        </p:nvSpPr>
        <p:spPr>
          <a:xfrm>
            <a:off x="3136392" y="3575304"/>
            <a:ext cx="1069848" cy="9784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38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12136</TotalTime>
  <Words>591</Words>
  <Application>Microsoft Office PowerPoint</Application>
  <PresentationFormat>Grand écran</PresentationFormat>
  <Paragraphs>86</Paragraphs>
  <Slides>15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Dosis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elmokhtar</cp:lastModifiedBy>
  <cp:revision>1467</cp:revision>
  <cp:lastPrinted>2024-10-05T19:15:58Z</cp:lastPrinted>
  <dcterms:created xsi:type="dcterms:W3CDTF">2024-05-28T10:13:44Z</dcterms:created>
  <dcterms:modified xsi:type="dcterms:W3CDTF">2025-11-28T21:08:44Z</dcterms:modified>
</cp:coreProperties>
</file>