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32"/>
  </p:notesMasterIdLst>
  <p:handoutMasterIdLst>
    <p:handoutMasterId r:id="rId33"/>
  </p:handoutMasterIdLst>
  <p:sldIdLst>
    <p:sldId id="2147483553" r:id="rId4"/>
    <p:sldId id="2147483485" r:id="rId5"/>
    <p:sldId id="2147483397" r:id="rId6"/>
    <p:sldId id="263" r:id="rId7"/>
    <p:sldId id="2134806567" r:id="rId8"/>
    <p:sldId id="266" r:id="rId9"/>
    <p:sldId id="267" r:id="rId10"/>
    <p:sldId id="2147483620" r:id="rId11"/>
    <p:sldId id="2147483639" r:id="rId12"/>
    <p:sldId id="2134806558" r:id="rId13"/>
    <p:sldId id="2147483618" r:id="rId14"/>
    <p:sldId id="2147483619" r:id="rId15"/>
    <p:sldId id="2147483647" r:id="rId16"/>
    <p:sldId id="2147483640" r:id="rId17"/>
    <p:sldId id="2147483625" r:id="rId18"/>
    <p:sldId id="2147483627" r:id="rId19"/>
    <p:sldId id="2147483630" r:id="rId20"/>
    <p:sldId id="2147483641" r:id="rId21"/>
    <p:sldId id="2147483634" r:id="rId22"/>
    <p:sldId id="2147483636" r:id="rId23"/>
    <p:sldId id="2147483637" r:id="rId24"/>
    <p:sldId id="2147483638" r:id="rId25"/>
    <p:sldId id="2147483642" r:id="rId26"/>
    <p:sldId id="2147483643" r:id="rId27"/>
    <p:sldId id="2147483644" r:id="rId28"/>
    <p:sldId id="2147483645" r:id="rId29"/>
    <p:sldId id="2147483646" r:id="rId30"/>
    <p:sldId id="2134806584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7"/>
            <p14:sldId id="263"/>
            <p14:sldId id="2134806567"/>
            <p14:sldId id="266"/>
            <p14:sldId id="267"/>
            <p14:sldId id="2147483620"/>
            <p14:sldId id="2147483639"/>
          </p14:sldIdLst>
        </p14:section>
        <p14:section name="Activité rituelle" id="{79315A69-A635-48A2-B9BA-98FE67B817D4}">
          <p14:sldIdLst>
            <p14:sldId id="2134806558"/>
            <p14:sldId id="2147483618"/>
            <p14:sldId id="2147483619"/>
            <p14:sldId id="2147483647"/>
            <p14:sldId id="2147483640"/>
            <p14:sldId id="2147483625"/>
            <p14:sldId id="2147483627"/>
            <p14:sldId id="2147483630"/>
            <p14:sldId id="2147483641"/>
            <p14:sldId id="2147483634"/>
            <p14:sldId id="2147483636"/>
            <p14:sldId id="2147483637"/>
            <p14:sldId id="2147483638"/>
            <p14:sldId id="2147483642"/>
            <p14:sldId id="2147483643"/>
            <p14:sldId id="2147483644"/>
            <p14:sldId id="2147483645"/>
            <p14:sldId id="2147483646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FF6565"/>
    <a:srgbClr val="AB20B6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62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3289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2D446-B8C2-8010-8CEF-61CC69E32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6431B4-8E18-173B-771C-9639F3DF3E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39DADC3-8F58-9ECC-D19A-70AF4C564F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784F80-B7D0-278D-E48B-B06838CF63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8490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06FE8-62B1-DA1C-6548-78780E6E9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3F10AFC-9270-35FC-36F9-B3D5005498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2EDCFE2-E58B-4F1A-DDEB-D5752180B6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B72606-E7BB-2EE7-1AE3-B1DB93D791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0096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C472-90EE-3493-612A-0BA214C0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CD9C5D-5410-EEBE-4987-C3FF696B5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125A7-96DC-4D28-5772-04C231E1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1CD996-9249-C230-FE25-309EDC6A3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1597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8438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70D28-8575-5007-8EB6-2A6B48611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FE04558-DC98-F1E2-F568-5CCE6D682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99E4F1-6900-D2AB-AA31-96BD235782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D83F3B-15E4-D095-E72F-178069243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4462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5538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87510-263D-30E3-AE9B-B8844D89C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E0256C8-DB91-9458-95CA-830A803E3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14CBB82-0FA6-8262-4DB3-EA69103E3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DE3F49-AD68-5276-5077-6B528ECB5C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5006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E40C2-EEB8-832F-5731-09F4E8658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C4E58A5-DDA6-2715-E094-F657763F4B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8386D25-46FA-D98F-C6AB-387B925E5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4AA41E5-30E2-D144-0CCF-582B653AB2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5241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07B1F-2065-B338-5712-362245019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F19C32-21F5-2FB8-1E25-9151D0CCBD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B11DF73-06D7-2E2D-329B-8CDF81D006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E9AD3D-729A-3A61-7E9B-AC7E91B16B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0558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53512" y="3710465"/>
            <a:ext cx="5990003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3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Séances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38117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1709570" y="3890953"/>
            <a:ext cx="4742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rgbClr val="000000"/>
              </a:buClr>
              <a:buSzPts val="2800"/>
            </a:pPr>
            <a:r>
              <a:rPr lang="fr-FR" sz="24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La transformation chimique</a:t>
            </a:r>
            <a:endParaRPr lang="fr-FR" sz="14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103329" y="4693650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</a:t>
            </a:r>
            <a:r>
              <a:rPr lang="fr-FR" sz="2400" b="1" i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85FA101-608F-8034-C381-0446C62E6896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EC0F705-0E1C-D364-1392-D2348C03F219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F840C60-DF1D-0D1A-7546-DD389999E93C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1850355" y="5514807"/>
            <a:ext cx="391363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125335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Pour réaliser cette tâche, je dois tout d’abord faire la différence entre transformation chimique et transformation physique.</a:t>
            </a:r>
          </a:p>
        </p:txBody>
      </p:sp>
      <p:sp>
        <p:nvSpPr>
          <p:cNvPr id="6" name="Freeform 11385">
            <a:extLst>
              <a:ext uri="{FF2B5EF4-FFF2-40B4-BE49-F238E27FC236}">
                <a16:creationId xmlns:a16="http://schemas.microsoft.com/office/drawing/2014/main" id="{BDEF81DF-8430-231C-29CC-8D10ED078E68}"/>
              </a:ext>
            </a:extLst>
          </p:cNvPr>
          <p:cNvSpPr/>
          <p:nvPr/>
        </p:nvSpPr>
        <p:spPr>
          <a:xfrm>
            <a:off x="1068164" y="3565822"/>
            <a:ext cx="4332871" cy="1988997"/>
          </a:xfrm>
          <a:custGeom>
            <a:avLst/>
            <a:gdLst/>
            <a:ahLst/>
            <a:cxnLst/>
            <a:rect l="0" t="0" r="0" b="0"/>
            <a:pathLst>
              <a:path w="2925647" h="1988997">
                <a:moveTo>
                  <a:pt x="36004" y="0"/>
                </a:moveTo>
                <a:cubicBezTo>
                  <a:pt x="16116" y="0"/>
                  <a:pt x="0" y="16116"/>
                  <a:pt x="0" y="36004"/>
                </a:cubicBezTo>
                <a:lnTo>
                  <a:pt x="0" y="1953005"/>
                </a:lnTo>
                <a:cubicBezTo>
                  <a:pt x="0" y="1972881"/>
                  <a:pt x="16116" y="1988997"/>
                  <a:pt x="36004" y="1988997"/>
                </a:cubicBezTo>
                <a:lnTo>
                  <a:pt x="2889643" y="1988997"/>
                </a:lnTo>
                <a:cubicBezTo>
                  <a:pt x="2909531" y="1988997"/>
                  <a:pt x="2925647" y="1972881"/>
                  <a:pt x="2925647" y="1953005"/>
                </a:cubicBezTo>
                <a:lnTo>
                  <a:pt x="2925647" y="36004"/>
                </a:lnTo>
                <a:cubicBezTo>
                  <a:pt x="2925647" y="16116"/>
                  <a:pt x="2909531" y="0"/>
                  <a:pt x="2889643" y="0"/>
                </a:cubicBezTo>
                <a:close/>
                <a:moveTo>
                  <a:pt x="36004" y="0"/>
                </a:moveTo>
              </a:path>
            </a:pathLst>
          </a:custGeom>
          <a:solidFill>
            <a:srgbClr val="FFEDDD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" name="Freeform 11386">
            <a:extLst>
              <a:ext uri="{FF2B5EF4-FFF2-40B4-BE49-F238E27FC236}">
                <a16:creationId xmlns:a16="http://schemas.microsoft.com/office/drawing/2014/main" id="{FB290F75-122A-0A83-97D9-843C3B7C62B5}"/>
              </a:ext>
            </a:extLst>
          </p:cNvPr>
          <p:cNvSpPr/>
          <p:nvPr/>
        </p:nvSpPr>
        <p:spPr>
          <a:xfrm>
            <a:off x="6722970" y="3630106"/>
            <a:ext cx="4746502" cy="2004300"/>
          </a:xfrm>
          <a:custGeom>
            <a:avLst/>
            <a:gdLst/>
            <a:ahLst/>
            <a:cxnLst/>
            <a:rect l="0" t="0" r="0" b="0"/>
            <a:pathLst>
              <a:path w="2925647" h="1988997">
                <a:moveTo>
                  <a:pt x="36004" y="0"/>
                </a:moveTo>
                <a:cubicBezTo>
                  <a:pt x="16116" y="0"/>
                  <a:pt x="0" y="16116"/>
                  <a:pt x="0" y="36004"/>
                </a:cubicBezTo>
                <a:lnTo>
                  <a:pt x="0" y="1953005"/>
                </a:lnTo>
                <a:cubicBezTo>
                  <a:pt x="0" y="1972881"/>
                  <a:pt x="16116" y="1988997"/>
                  <a:pt x="36004" y="1988997"/>
                </a:cubicBezTo>
                <a:lnTo>
                  <a:pt x="2889643" y="1988997"/>
                </a:lnTo>
                <a:cubicBezTo>
                  <a:pt x="2909531" y="1988997"/>
                  <a:pt x="2925647" y="1972881"/>
                  <a:pt x="2925647" y="1953005"/>
                </a:cubicBezTo>
                <a:lnTo>
                  <a:pt x="2925647" y="36004"/>
                </a:lnTo>
                <a:cubicBezTo>
                  <a:pt x="2925647" y="16116"/>
                  <a:pt x="2909531" y="0"/>
                  <a:pt x="2889643" y="0"/>
                </a:cubicBezTo>
                <a:close/>
                <a:moveTo>
                  <a:pt x="36004" y="0"/>
                </a:moveTo>
              </a:path>
            </a:pathLst>
          </a:custGeom>
          <a:solidFill>
            <a:srgbClr val="E7F1E1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dirty="0"/>
          </a:p>
        </p:txBody>
      </p:sp>
      <p:sp>
        <p:nvSpPr>
          <p:cNvPr id="10" name="Freeform 11442">
            <a:extLst>
              <a:ext uri="{FF2B5EF4-FFF2-40B4-BE49-F238E27FC236}">
                <a16:creationId xmlns:a16="http://schemas.microsoft.com/office/drawing/2014/main" id="{70DD8CCE-34BB-CF31-272D-56B0FFD73CF5}"/>
              </a:ext>
            </a:extLst>
          </p:cNvPr>
          <p:cNvSpPr/>
          <p:nvPr/>
        </p:nvSpPr>
        <p:spPr>
          <a:xfrm>
            <a:off x="1456006" y="2164232"/>
            <a:ext cx="3957919" cy="519129"/>
          </a:xfrm>
          <a:custGeom>
            <a:avLst/>
            <a:gdLst/>
            <a:ahLst/>
            <a:cxnLst/>
            <a:rect l="0" t="0" r="0" b="0"/>
            <a:pathLst>
              <a:path w="2741078" h="387007">
                <a:moveTo>
                  <a:pt x="36004" y="0"/>
                </a:moveTo>
                <a:cubicBezTo>
                  <a:pt x="16116" y="0"/>
                  <a:pt x="0" y="16116"/>
                  <a:pt x="0" y="36004"/>
                </a:cubicBezTo>
                <a:lnTo>
                  <a:pt x="0" y="351002"/>
                </a:lnTo>
                <a:cubicBezTo>
                  <a:pt x="0" y="370878"/>
                  <a:pt x="16116" y="387007"/>
                  <a:pt x="36004" y="387007"/>
                </a:cubicBezTo>
                <a:lnTo>
                  <a:pt x="2705074" y="387007"/>
                </a:lnTo>
                <a:cubicBezTo>
                  <a:pt x="2724962" y="387007"/>
                  <a:pt x="2741078" y="370878"/>
                  <a:pt x="2741078" y="351002"/>
                </a:cubicBezTo>
                <a:lnTo>
                  <a:pt x="2741078" y="36004"/>
                </a:lnTo>
                <a:cubicBezTo>
                  <a:pt x="2741078" y="16116"/>
                  <a:pt x="2724962" y="0"/>
                  <a:pt x="2705074" y="0"/>
                </a:cubicBezTo>
                <a:close/>
                <a:moveTo>
                  <a:pt x="36004" y="0"/>
                </a:moveTo>
              </a:path>
            </a:pathLst>
          </a:custGeom>
          <a:solidFill>
            <a:srgbClr val="FED6B4">
              <a:alpha val="100000"/>
            </a:srgbClr>
          </a:solidFill>
          <a:ln w="237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3" name="Freeform 11444">
            <a:extLst>
              <a:ext uri="{FF2B5EF4-FFF2-40B4-BE49-F238E27FC236}">
                <a16:creationId xmlns:a16="http://schemas.microsoft.com/office/drawing/2014/main" id="{5427B7F6-0F87-97C1-6F08-19EE8191A203}"/>
              </a:ext>
            </a:extLst>
          </p:cNvPr>
          <p:cNvSpPr/>
          <p:nvPr/>
        </p:nvSpPr>
        <p:spPr>
          <a:xfrm>
            <a:off x="3153040" y="2723638"/>
            <a:ext cx="45719" cy="801907"/>
          </a:xfrm>
          <a:custGeom>
            <a:avLst/>
            <a:gdLst/>
            <a:ahLst/>
            <a:cxnLst/>
            <a:rect l="0" t="0" r="0" b="0"/>
            <a:pathLst>
              <a:path h="134099">
                <a:moveTo>
                  <a:pt x="0" y="0"/>
                </a:moveTo>
                <a:lnTo>
                  <a:pt x="0" y="134099"/>
                </a:lnTo>
              </a:path>
            </a:pathLst>
          </a:cu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fr-FR"/>
          </a:p>
        </p:txBody>
      </p:sp>
      <p:sp>
        <p:nvSpPr>
          <p:cNvPr id="14" name="Freeform 11445">
            <a:extLst>
              <a:ext uri="{FF2B5EF4-FFF2-40B4-BE49-F238E27FC236}">
                <a16:creationId xmlns:a16="http://schemas.microsoft.com/office/drawing/2014/main" id="{A3BA2CE1-AE4C-13F5-7898-52DCC7C414B5}"/>
              </a:ext>
            </a:extLst>
          </p:cNvPr>
          <p:cNvSpPr/>
          <p:nvPr/>
        </p:nvSpPr>
        <p:spPr>
          <a:xfrm>
            <a:off x="3027899" y="3436181"/>
            <a:ext cx="275739" cy="193925"/>
          </a:xfrm>
          <a:custGeom>
            <a:avLst/>
            <a:gdLst/>
            <a:ahLst/>
            <a:cxnLst/>
            <a:rect l="0" t="0" r="0" b="0"/>
            <a:pathLst>
              <a:path w="61644" h="84696">
                <a:moveTo>
                  <a:pt x="30822" y="84696"/>
                </a:moveTo>
                <a:lnTo>
                  <a:pt x="61644" y="0"/>
                </a:lnTo>
                <a:lnTo>
                  <a:pt x="30822" y="19965"/>
                </a:lnTo>
                <a:lnTo>
                  <a:pt x="0" y="0"/>
                </a:lnTo>
                <a:close/>
                <a:moveTo>
                  <a:pt x="30822" y="84696"/>
                </a:moveTo>
              </a:path>
            </a:pathLst>
          </a:custGeom>
          <a:solidFill>
            <a:srgbClr val="F58735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4000" dirty="0"/>
          </a:p>
        </p:txBody>
      </p:sp>
      <p:sp>
        <p:nvSpPr>
          <p:cNvPr id="16" name="Freeform 11447">
            <a:extLst>
              <a:ext uri="{FF2B5EF4-FFF2-40B4-BE49-F238E27FC236}">
                <a16:creationId xmlns:a16="http://schemas.microsoft.com/office/drawing/2014/main" id="{57116009-83EF-2A29-1393-23A918B8203E}"/>
              </a:ext>
            </a:extLst>
          </p:cNvPr>
          <p:cNvSpPr/>
          <p:nvPr/>
        </p:nvSpPr>
        <p:spPr>
          <a:xfrm>
            <a:off x="8929532" y="3423020"/>
            <a:ext cx="318471" cy="251943"/>
          </a:xfrm>
          <a:custGeom>
            <a:avLst/>
            <a:gdLst/>
            <a:ahLst/>
            <a:cxnLst/>
            <a:rect l="0" t="0" r="0" b="0"/>
            <a:pathLst>
              <a:path w="61644" h="84696">
                <a:moveTo>
                  <a:pt x="30822" y="84696"/>
                </a:moveTo>
                <a:lnTo>
                  <a:pt x="61644" y="0"/>
                </a:lnTo>
                <a:lnTo>
                  <a:pt x="30822" y="19965"/>
                </a:lnTo>
                <a:lnTo>
                  <a:pt x="0" y="0"/>
                </a:lnTo>
                <a:close/>
                <a:moveTo>
                  <a:pt x="30822" y="84696"/>
                </a:moveTo>
              </a:path>
            </a:pathLst>
          </a:custGeom>
          <a:solidFill>
            <a:srgbClr val="55A049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7" name="Freeform 11448">
            <a:extLst>
              <a:ext uri="{FF2B5EF4-FFF2-40B4-BE49-F238E27FC236}">
                <a16:creationId xmlns:a16="http://schemas.microsoft.com/office/drawing/2014/main" id="{7390C68F-D048-32B4-5F7D-28F1FB772EF6}"/>
              </a:ext>
            </a:extLst>
          </p:cNvPr>
          <p:cNvSpPr/>
          <p:nvPr/>
        </p:nvSpPr>
        <p:spPr>
          <a:xfrm>
            <a:off x="4495289" y="1339918"/>
            <a:ext cx="3655653" cy="402334"/>
          </a:xfrm>
          <a:custGeom>
            <a:avLst/>
            <a:gdLst/>
            <a:ahLst/>
            <a:cxnLst/>
            <a:rect l="0" t="0" r="0" b="0"/>
            <a:pathLst>
              <a:path w="2021268" h="220192">
                <a:moveTo>
                  <a:pt x="36004" y="0"/>
                </a:moveTo>
                <a:cubicBezTo>
                  <a:pt x="16116" y="0"/>
                  <a:pt x="0" y="16116"/>
                  <a:pt x="0" y="36004"/>
                </a:cubicBezTo>
                <a:lnTo>
                  <a:pt x="0" y="184200"/>
                </a:lnTo>
                <a:cubicBezTo>
                  <a:pt x="0" y="204076"/>
                  <a:pt x="16116" y="220192"/>
                  <a:pt x="36004" y="220192"/>
                </a:cubicBezTo>
                <a:lnTo>
                  <a:pt x="1985263" y="220192"/>
                </a:lnTo>
                <a:cubicBezTo>
                  <a:pt x="2005151" y="220192"/>
                  <a:pt x="2021268" y="204076"/>
                  <a:pt x="2021268" y="184200"/>
                </a:cubicBezTo>
                <a:lnTo>
                  <a:pt x="2021268" y="36004"/>
                </a:lnTo>
                <a:cubicBezTo>
                  <a:pt x="2021268" y="16116"/>
                  <a:pt x="2005151" y="0"/>
                  <a:pt x="1985263" y="0"/>
                </a:cubicBezTo>
                <a:close/>
                <a:moveTo>
                  <a:pt x="36004" y="0"/>
                </a:moveTo>
              </a:path>
            </a:pathLst>
          </a:custGeom>
          <a:solidFill>
            <a:srgbClr val="B3D8F3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8" name="Freeform 11449">
            <a:extLst>
              <a:ext uri="{FF2B5EF4-FFF2-40B4-BE49-F238E27FC236}">
                <a16:creationId xmlns:a16="http://schemas.microsoft.com/office/drawing/2014/main" id="{AABA7077-6309-934E-742B-487AD64444FA}"/>
              </a:ext>
            </a:extLst>
          </p:cNvPr>
          <p:cNvSpPr/>
          <p:nvPr/>
        </p:nvSpPr>
        <p:spPr>
          <a:xfrm>
            <a:off x="7133912" y="1779597"/>
            <a:ext cx="1793690" cy="402334"/>
          </a:xfrm>
          <a:custGeom>
            <a:avLst/>
            <a:gdLst/>
            <a:ahLst/>
            <a:cxnLst/>
            <a:rect l="0" t="0" r="0" b="0"/>
            <a:pathLst>
              <a:path w="721093" h="308609">
                <a:moveTo>
                  <a:pt x="699554" y="308609"/>
                </a:moveTo>
                <a:cubicBezTo>
                  <a:pt x="701687" y="306552"/>
                  <a:pt x="702297" y="301332"/>
                  <a:pt x="702741" y="297675"/>
                </a:cubicBezTo>
                <a:cubicBezTo>
                  <a:pt x="704113" y="286346"/>
                  <a:pt x="706412" y="275882"/>
                  <a:pt x="708228" y="264998"/>
                </a:cubicBezTo>
                <a:cubicBezTo>
                  <a:pt x="711885" y="243014"/>
                  <a:pt x="715162" y="220687"/>
                  <a:pt x="719581" y="199326"/>
                </a:cubicBezTo>
                <a:cubicBezTo>
                  <a:pt x="720242" y="196088"/>
                  <a:pt x="720458" y="192379"/>
                  <a:pt x="721093" y="187096"/>
                </a:cubicBezTo>
                <a:cubicBezTo>
                  <a:pt x="713638" y="196456"/>
                  <a:pt x="706843" y="204990"/>
                  <a:pt x="699858" y="213779"/>
                </a:cubicBezTo>
                <a:cubicBezTo>
                  <a:pt x="697395" y="197980"/>
                  <a:pt x="694855" y="182956"/>
                  <a:pt x="691452" y="168592"/>
                </a:cubicBezTo>
                <a:cubicBezTo>
                  <a:pt x="685851" y="144919"/>
                  <a:pt x="678701" y="123990"/>
                  <a:pt x="670319" y="104914"/>
                </a:cubicBezTo>
                <a:cubicBezTo>
                  <a:pt x="659981" y="81407"/>
                  <a:pt x="648081" y="62788"/>
                  <a:pt x="635064" y="47459"/>
                </a:cubicBezTo>
                <a:cubicBezTo>
                  <a:pt x="616954" y="26123"/>
                  <a:pt x="597650" y="12992"/>
                  <a:pt x="577368" y="7035"/>
                </a:cubicBezTo>
                <a:cubicBezTo>
                  <a:pt x="553466" y="0"/>
                  <a:pt x="529438" y="3898"/>
                  <a:pt x="505460" y="3759"/>
                </a:cubicBezTo>
                <a:cubicBezTo>
                  <a:pt x="481330" y="3606"/>
                  <a:pt x="457200" y="5181"/>
                  <a:pt x="433070" y="5803"/>
                </a:cubicBezTo>
                <a:cubicBezTo>
                  <a:pt x="404191" y="6540"/>
                  <a:pt x="375311" y="7061"/>
                  <a:pt x="346431" y="7696"/>
                </a:cubicBezTo>
                <a:cubicBezTo>
                  <a:pt x="319367" y="8293"/>
                  <a:pt x="292304" y="8928"/>
                  <a:pt x="265240" y="9550"/>
                </a:cubicBezTo>
                <a:cubicBezTo>
                  <a:pt x="238595" y="10172"/>
                  <a:pt x="211951" y="10744"/>
                  <a:pt x="185306" y="11430"/>
                </a:cubicBezTo>
                <a:cubicBezTo>
                  <a:pt x="164796" y="11963"/>
                  <a:pt x="144285" y="12661"/>
                  <a:pt x="123787" y="13271"/>
                </a:cubicBezTo>
                <a:cubicBezTo>
                  <a:pt x="102578" y="13906"/>
                  <a:pt x="81382" y="14490"/>
                  <a:pt x="60173" y="15138"/>
                </a:cubicBezTo>
                <a:cubicBezTo>
                  <a:pt x="41491" y="15722"/>
                  <a:pt x="22797" y="16357"/>
                  <a:pt x="4115" y="17043"/>
                </a:cubicBezTo>
                <a:cubicBezTo>
                  <a:pt x="2744" y="17094"/>
                  <a:pt x="1372" y="17780"/>
                  <a:pt x="0" y="18160"/>
                </a:cubicBezTo>
                <a:lnTo>
                  <a:pt x="0" y="21882"/>
                </a:lnTo>
                <a:cubicBezTo>
                  <a:pt x="10033" y="19989"/>
                  <a:pt x="20066" y="21615"/>
                  <a:pt x="30099" y="21767"/>
                </a:cubicBezTo>
                <a:cubicBezTo>
                  <a:pt x="58852" y="22199"/>
                  <a:pt x="87592" y="23025"/>
                  <a:pt x="116332" y="24066"/>
                </a:cubicBezTo>
                <a:cubicBezTo>
                  <a:pt x="166281" y="25857"/>
                  <a:pt x="216231" y="26898"/>
                  <a:pt x="266180" y="28016"/>
                </a:cubicBezTo>
                <a:cubicBezTo>
                  <a:pt x="289471" y="28524"/>
                  <a:pt x="312776" y="28930"/>
                  <a:pt x="336068" y="29565"/>
                </a:cubicBezTo>
                <a:cubicBezTo>
                  <a:pt x="364681" y="30340"/>
                  <a:pt x="393294" y="30276"/>
                  <a:pt x="421882" y="31648"/>
                </a:cubicBezTo>
                <a:cubicBezTo>
                  <a:pt x="445186" y="32766"/>
                  <a:pt x="468491" y="32232"/>
                  <a:pt x="491782" y="33477"/>
                </a:cubicBezTo>
                <a:cubicBezTo>
                  <a:pt x="515074" y="34721"/>
                  <a:pt x="538404" y="33477"/>
                  <a:pt x="561671" y="35496"/>
                </a:cubicBezTo>
                <a:cubicBezTo>
                  <a:pt x="589471" y="37909"/>
                  <a:pt x="615595" y="54584"/>
                  <a:pt x="639623" y="86601"/>
                </a:cubicBezTo>
                <a:cubicBezTo>
                  <a:pt x="651790" y="102819"/>
                  <a:pt x="662686" y="122491"/>
                  <a:pt x="671881" y="146177"/>
                </a:cubicBezTo>
                <a:cubicBezTo>
                  <a:pt x="677939" y="161797"/>
                  <a:pt x="683718" y="178409"/>
                  <a:pt x="687401" y="197865"/>
                </a:cubicBezTo>
                <a:cubicBezTo>
                  <a:pt x="688442" y="203365"/>
                  <a:pt x="690677" y="207683"/>
                  <a:pt x="690677" y="215150"/>
                </a:cubicBezTo>
                <a:cubicBezTo>
                  <a:pt x="683172" y="209245"/>
                  <a:pt x="675729" y="203796"/>
                  <a:pt x="668554" y="196659"/>
                </a:cubicBezTo>
                <a:cubicBezTo>
                  <a:pt x="667728" y="196227"/>
                  <a:pt x="667500" y="196989"/>
                  <a:pt x="667741" y="198678"/>
                </a:cubicBezTo>
                <a:cubicBezTo>
                  <a:pt x="675717" y="226187"/>
                  <a:pt x="683641" y="253771"/>
                  <a:pt x="691693" y="281152"/>
                </a:cubicBezTo>
                <a:cubicBezTo>
                  <a:pt x="694360" y="290245"/>
                  <a:pt x="697523" y="298627"/>
                  <a:pt x="699554" y="308609"/>
                </a:cubicBezTo>
              </a:path>
            </a:pathLst>
          </a:custGeom>
          <a:solidFill>
            <a:srgbClr val="63A751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9" name="Freeform 11450">
            <a:extLst>
              <a:ext uri="{FF2B5EF4-FFF2-40B4-BE49-F238E27FC236}">
                <a16:creationId xmlns:a16="http://schemas.microsoft.com/office/drawing/2014/main" id="{AE104E7B-5CAE-EE23-13F4-A048ABA9AFCB}"/>
              </a:ext>
            </a:extLst>
          </p:cNvPr>
          <p:cNvSpPr/>
          <p:nvPr/>
        </p:nvSpPr>
        <p:spPr>
          <a:xfrm>
            <a:off x="3198759" y="1779597"/>
            <a:ext cx="1983149" cy="369332"/>
          </a:xfrm>
          <a:custGeom>
            <a:avLst/>
            <a:gdLst/>
            <a:ahLst/>
            <a:cxnLst/>
            <a:rect l="0" t="0" r="0" b="0"/>
            <a:pathLst>
              <a:path w="620991" h="308609">
                <a:moveTo>
                  <a:pt x="18542" y="308609"/>
                </a:moveTo>
                <a:cubicBezTo>
                  <a:pt x="16701" y="306552"/>
                  <a:pt x="16180" y="301332"/>
                  <a:pt x="15799" y="297675"/>
                </a:cubicBezTo>
                <a:cubicBezTo>
                  <a:pt x="14618" y="286346"/>
                  <a:pt x="12637" y="275882"/>
                  <a:pt x="11075" y="264998"/>
                </a:cubicBezTo>
                <a:cubicBezTo>
                  <a:pt x="7925" y="243014"/>
                  <a:pt x="5106" y="220687"/>
                  <a:pt x="1296" y="199326"/>
                </a:cubicBezTo>
                <a:cubicBezTo>
                  <a:pt x="724" y="196088"/>
                  <a:pt x="547" y="192379"/>
                  <a:pt x="0" y="187096"/>
                </a:cubicBezTo>
                <a:cubicBezTo>
                  <a:pt x="6414" y="196456"/>
                  <a:pt x="12269" y="204990"/>
                  <a:pt x="18276" y="213779"/>
                </a:cubicBezTo>
                <a:cubicBezTo>
                  <a:pt x="20396" y="197980"/>
                  <a:pt x="22593" y="182956"/>
                  <a:pt x="25514" y="168592"/>
                </a:cubicBezTo>
                <a:cubicBezTo>
                  <a:pt x="30340" y="144919"/>
                  <a:pt x="36499" y="123990"/>
                  <a:pt x="43726" y="104914"/>
                </a:cubicBezTo>
                <a:cubicBezTo>
                  <a:pt x="52616" y="81407"/>
                  <a:pt x="62865" y="62788"/>
                  <a:pt x="74079" y="47459"/>
                </a:cubicBezTo>
                <a:cubicBezTo>
                  <a:pt x="89687" y="26123"/>
                  <a:pt x="106298" y="12992"/>
                  <a:pt x="123761" y="7035"/>
                </a:cubicBezTo>
                <a:cubicBezTo>
                  <a:pt x="144348" y="0"/>
                  <a:pt x="165049" y="3898"/>
                  <a:pt x="185699" y="3759"/>
                </a:cubicBezTo>
                <a:cubicBezTo>
                  <a:pt x="206476" y="3606"/>
                  <a:pt x="227253" y="5181"/>
                  <a:pt x="248043" y="5803"/>
                </a:cubicBezTo>
                <a:cubicBezTo>
                  <a:pt x="272910" y="6540"/>
                  <a:pt x="297776" y="7061"/>
                  <a:pt x="322643" y="7696"/>
                </a:cubicBezTo>
                <a:cubicBezTo>
                  <a:pt x="345960" y="8293"/>
                  <a:pt x="369265" y="8928"/>
                  <a:pt x="392569" y="9550"/>
                </a:cubicBezTo>
                <a:cubicBezTo>
                  <a:pt x="415518" y="10172"/>
                  <a:pt x="438467" y="10744"/>
                  <a:pt x="461416" y="11430"/>
                </a:cubicBezTo>
                <a:cubicBezTo>
                  <a:pt x="479069" y="11963"/>
                  <a:pt x="496735" y="12661"/>
                  <a:pt x="514388" y="13271"/>
                </a:cubicBezTo>
                <a:cubicBezTo>
                  <a:pt x="532650" y="13906"/>
                  <a:pt x="550913" y="14490"/>
                  <a:pt x="569175" y="15138"/>
                </a:cubicBezTo>
                <a:cubicBezTo>
                  <a:pt x="585266" y="15722"/>
                  <a:pt x="601357" y="16357"/>
                  <a:pt x="617461" y="17043"/>
                </a:cubicBezTo>
                <a:cubicBezTo>
                  <a:pt x="618642" y="17094"/>
                  <a:pt x="619810" y="17780"/>
                  <a:pt x="620991" y="18160"/>
                </a:cubicBezTo>
                <a:lnTo>
                  <a:pt x="620991" y="21882"/>
                </a:lnTo>
                <a:cubicBezTo>
                  <a:pt x="612355" y="19989"/>
                  <a:pt x="603707" y="21615"/>
                  <a:pt x="595071" y="21767"/>
                </a:cubicBezTo>
                <a:cubicBezTo>
                  <a:pt x="570318" y="22199"/>
                  <a:pt x="545566" y="23025"/>
                  <a:pt x="520814" y="24066"/>
                </a:cubicBezTo>
                <a:cubicBezTo>
                  <a:pt x="477799" y="25857"/>
                  <a:pt x="434784" y="26898"/>
                  <a:pt x="391769" y="28016"/>
                </a:cubicBezTo>
                <a:cubicBezTo>
                  <a:pt x="371703" y="28524"/>
                  <a:pt x="351637" y="28930"/>
                  <a:pt x="331571" y="29565"/>
                </a:cubicBezTo>
                <a:cubicBezTo>
                  <a:pt x="306933" y="30340"/>
                  <a:pt x="282295" y="30276"/>
                  <a:pt x="257670" y="31648"/>
                </a:cubicBezTo>
                <a:cubicBezTo>
                  <a:pt x="237604" y="32766"/>
                  <a:pt x="217538" y="32232"/>
                  <a:pt x="197472" y="33477"/>
                </a:cubicBezTo>
                <a:cubicBezTo>
                  <a:pt x="177406" y="34721"/>
                  <a:pt x="157327" y="33477"/>
                  <a:pt x="137287" y="35496"/>
                </a:cubicBezTo>
                <a:cubicBezTo>
                  <a:pt x="113347" y="37909"/>
                  <a:pt x="90855" y="54584"/>
                  <a:pt x="70154" y="86601"/>
                </a:cubicBezTo>
                <a:cubicBezTo>
                  <a:pt x="59677" y="102819"/>
                  <a:pt x="50292" y="122491"/>
                  <a:pt x="42379" y="146177"/>
                </a:cubicBezTo>
                <a:cubicBezTo>
                  <a:pt x="37160" y="161797"/>
                  <a:pt x="32181" y="178409"/>
                  <a:pt x="29006" y="197865"/>
                </a:cubicBezTo>
                <a:cubicBezTo>
                  <a:pt x="28117" y="203365"/>
                  <a:pt x="26187" y="207683"/>
                  <a:pt x="26187" y="215150"/>
                </a:cubicBezTo>
                <a:cubicBezTo>
                  <a:pt x="32651" y="209245"/>
                  <a:pt x="39065" y="203796"/>
                  <a:pt x="45237" y="196659"/>
                </a:cubicBezTo>
                <a:cubicBezTo>
                  <a:pt x="45948" y="196227"/>
                  <a:pt x="46151" y="196989"/>
                  <a:pt x="45935" y="198678"/>
                </a:cubicBezTo>
                <a:cubicBezTo>
                  <a:pt x="39065" y="226187"/>
                  <a:pt x="32245" y="253771"/>
                  <a:pt x="25311" y="281152"/>
                </a:cubicBezTo>
                <a:cubicBezTo>
                  <a:pt x="23012" y="290245"/>
                  <a:pt x="20294" y="298627"/>
                  <a:pt x="18542" y="308609"/>
                </a:cubicBezTo>
              </a:path>
            </a:pathLst>
          </a:custGeom>
          <a:solidFill>
            <a:srgbClr val="FCB44C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0" name="Rectangle 11487">
            <a:extLst>
              <a:ext uri="{FF2B5EF4-FFF2-40B4-BE49-F238E27FC236}">
                <a16:creationId xmlns:a16="http://schemas.microsoft.com/office/drawing/2014/main" id="{12D8380D-1FDF-C87B-6B2A-A51040406095}"/>
              </a:ext>
            </a:extLst>
          </p:cNvPr>
          <p:cNvSpPr/>
          <p:nvPr/>
        </p:nvSpPr>
        <p:spPr>
          <a:xfrm>
            <a:off x="1456006" y="2216846"/>
            <a:ext cx="408613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tr-TR" sz="2400" b="1" i="0" spc="0" baseline="0" dirty="0">
                <a:solidFill>
                  <a:srgbClr val="231F20"/>
                </a:solidFill>
                <a:latin typeface="Calibri"/>
              </a:rPr>
              <a:t>Transformation</a:t>
            </a:r>
            <a:r>
              <a:rPr lang="tr-TR" sz="2400" b="0" i="0" spc="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400" b="0" i="0" spc="0" baseline="0" dirty="0">
                <a:solidFill>
                  <a:srgbClr val="231F20"/>
                </a:solidFill>
                <a:latin typeface="Calibri"/>
              </a:rPr>
              <a:t>…………………..</a:t>
            </a:r>
            <a:endParaRPr lang="tr-TR" sz="2400" b="0" i="0" spc="0" baseline="0" dirty="0">
              <a:solidFill>
                <a:srgbClr val="231F20"/>
              </a:solidFill>
              <a:latin typeface="Calibri"/>
            </a:endParaRPr>
          </a:p>
        </p:txBody>
      </p:sp>
      <p:sp>
        <p:nvSpPr>
          <p:cNvPr id="21" name="Rectangle 11491">
            <a:extLst>
              <a:ext uri="{FF2B5EF4-FFF2-40B4-BE49-F238E27FC236}">
                <a16:creationId xmlns:a16="http://schemas.microsoft.com/office/drawing/2014/main" id="{C7F69F8A-6298-3740-D830-B835E0263973}"/>
              </a:ext>
            </a:extLst>
          </p:cNvPr>
          <p:cNvSpPr/>
          <p:nvPr/>
        </p:nvSpPr>
        <p:spPr>
          <a:xfrm>
            <a:off x="1150503" y="3554971"/>
            <a:ext cx="4030529" cy="1604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150000"/>
              </a:lnSpc>
            </a:pPr>
            <a:r>
              <a:rPr lang="tr-TR" sz="2400" b="0" i="0" spc="0" baseline="0" dirty="0">
                <a:solidFill>
                  <a:srgbClr val="00A7DE"/>
                </a:solidFill>
                <a:latin typeface="Calibri"/>
              </a:rPr>
              <a:t>• </a:t>
            </a:r>
            <a:r>
              <a:rPr lang="tr-TR" sz="2400" b="1" i="0" spc="0" baseline="0" dirty="0">
                <a:solidFill>
                  <a:srgbClr val="231F20"/>
                </a:solidFill>
                <a:latin typeface="Calibri"/>
              </a:rPr>
              <a:t>Changement d’état;</a:t>
            </a:r>
          </a:p>
          <a:p>
            <a:pPr marL="0">
              <a:lnSpc>
                <a:spcPct val="150000"/>
              </a:lnSpc>
            </a:pPr>
            <a:r>
              <a:rPr lang="tr-TR" sz="2400" b="1" i="0" spc="0" baseline="0" dirty="0">
                <a:solidFill>
                  <a:srgbClr val="00A7DE"/>
                </a:solidFill>
                <a:latin typeface="Calibri"/>
              </a:rPr>
              <a:t>• </a:t>
            </a:r>
            <a:r>
              <a:rPr lang="tr-TR" sz="2400" b="1" i="0" spc="0" baseline="0" dirty="0">
                <a:solidFill>
                  <a:srgbClr val="231F20"/>
                </a:solidFill>
                <a:latin typeface="Calibri"/>
              </a:rPr>
              <a:t>Changement de forme;</a:t>
            </a:r>
          </a:p>
          <a:p>
            <a:pPr marL="0">
              <a:lnSpc>
                <a:spcPct val="150000"/>
              </a:lnSpc>
            </a:pPr>
            <a:r>
              <a:rPr lang="tr-TR" sz="2400" b="1" i="0" spc="0" baseline="0" dirty="0">
                <a:solidFill>
                  <a:srgbClr val="00A7DE"/>
                </a:solidFill>
                <a:latin typeface="Calibri"/>
              </a:rPr>
              <a:t>• </a:t>
            </a:r>
            <a:r>
              <a:rPr lang="tr-TR" sz="2400" b="1" i="0" spc="0" baseline="0" dirty="0">
                <a:solidFill>
                  <a:srgbClr val="231F20"/>
                </a:solidFill>
                <a:latin typeface="Calibri"/>
              </a:rPr>
              <a:t>Pas de nouveaux produits.</a:t>
            </a:r>
          </a:p>
        </p:txBody>
      </p:sp>
      <p:sp>
        <p:nvSpPr>
          <p:cNvPr id="23" name="Rectangle 11492">
            <a:extLst>
              <a:ext uri="{FF2B5EF4-FFF2-40B4-BE49-F238E27FC236}">
                <a16:creationId xmlns:a16="http://schemas.microsoft.com/office/drawing/2014/main" id="{B4070519-B66C-04AB-52AD-F0CCF4428F4C}"/>
              </a:ext>
            </a:extLst>
          </p:cNvPr>
          <p:cNvSpPr/>
          <p:nvPr/>
        </p:nvSpPr>
        <p:spPr>
          <a:xfrm>
            <a:off x="6858123" y="3428999"/>
            <a:ext cx="4746503" cy="21587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150000"/>
              </a:lnSpc>
            </a:pPr>
            <a:r>
              <a:rPr lang="tr-TR" sz="2400" dirty="0">
                <a:solidFill>
                  <a:srgbClr val="00A7DE"/>
                </a:solidFill>
                <a:latin typeface="Calibri"/>
              </a:rPr>
              <a:t>• </a:t>
            </a:r>
            <a:r>
              <a:rPr lang="tr-TR" sz="2400" b="1" i="0" spc="0" baseline="0" dirty="0">
                <a:solidFill>
                  <a:srgbClr val="231F20"/>
                </a:solidFill>
                <a:latin typeface="Calibri"/>
              </a:rPr>
              <a:t>Changement de couleur; </a:t>
            </a:r>
          </a:p>
          <a:p>
            <a:pPr marL="0">
              <a:lnSpc>
                <a:spcPct val="150000"/>
              </a:lnSpc>
            </a:pPr>
            <a:r>
              <a:rPr lang="tr-TR" sz="2400" b="1" i="0" spc="0" baseline="0" dirty="0">
                <a:solidFill>
                  <a:srgbClr val="00A7DE"/>
                </a:solidFill>
                <a:latin typeface="Calibri"/>
              </a:rPr>
              <a:t>• </a:t>
            </a:r>
            <a:r>
              <a:rPr lang="tr-TR" sz="2400" b="1" i="0" spc="0" baseline="0" dirty="0">
                <a:solidFill>
                  <a:srgbClr val="231F20"/>
                </a:solidFill>
                <a:latin typeface="Calibri"/>
              </a:rPr>
              <a:t>Dégagement d’un gaz;</a:t>
            </a:r>
          </a:p>
          <a:p>
            <a:pPr marL="0">
              <a:lnSpc>
                <a:spcPct val="150000"/>
              </a:lnSpc>
            </a:pPr>
            <a:r>
              <a:rPr lang="tr-TR" sz="2400" b="1" i="0" spc="0" baseline="0" dirty="0">
                <a:solidFill>
                  <a:srgbClr val="00A7DE"/>
                </a:solidFill>
                <a:latin typeface="Calibri"/>
              </a:rPr>
              <a:t>•</a:t>
            </a:r>
            <a:r>
              <a:rPr lang="tr-TR" sz="2400" b="1" i="0" spc="0" baseline="0" dirty="0">
                <a:solidFill>
                  <a:srgbClr val="231F20"/>
                </a:solidFill>
                <a:latin typeface="Calibri"/>
              </a:rPr>
              <a:t> Formation d’un précipité;</a:t>
            </a:r>
          </a:p>
          <a:p>
            <a:pPr marL="0">
              <a:lnSpc>
                <a:spcPct val="150000"/>
              </a:lnSpc>
            </a:pPr>
            <a:r>
              <a:rPr lang="tr-TR" sz="2400" b="1" i="0" spc="0" baseline="0" dirty="0">
                <a:solidFill>
                  <a:srgbClr val="00A7DE"/>
                </a:solidFill>
                <a:latin typeface="Calibri"/>
              </a:rPr>
              <a:t>• </a:t>
            </a:r>
            <a:r>
              <a:rPr lang="tr-TR" sz="2400" b="1" i="0" spc="0" baseline="0" dirty="0">
                <a:solidFill>
                  <a:srgbClr val="231F20"/>
                </a:solidFill>
                <a:latin typeface="Calibri"/>
              </a:rPr>
              <a:t>Formation de nouveaux produits.</a:t>
            </a:r>
          </a:p>
        </p:txBody>
      </p:sp>
      <p:sp>
        <p:nvSpPr>
          <p:cNvPr id="25" name="Rectangle 11494">
            <a:extLst>
              <a:ext uri="{FF2B5EF4-FFF2-40B4-BE49-F238E27FC236}">
                <a16:creationId xmlns:a16="http://schemas.microsoft.com/office/drawing/2014/main" id="{B3E1006B-E611-B013-43F9-226C7AD9E3ED}"/>
              </a:ext>
            </a:extLst>
          </p:cNvPr>
          <p:cNvSpPr/>
          <p:nvPr/>
        </p:nvSpPr>
        <p:spPr>
          <a:xfrm>
            <a:off x="4374515" y="1003507"/>
            <a:ext cx="443231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tr-TR" sz="2400" b="1" i="0" spc="0" baseline="0" dirty="0">
                <a:solidFill>
                  <a:srgbClr val="231F20"/>
                </a:solidFill>
                <a:latin typeface="Calibri"/>
              </a:rPr>
              <a:t>Transformation de la matière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D19B000-9D51-CAB3-BADA-05E198E729B6}"/>
              </a:ext>
            </a:extLst>
          </p:cNvPr>
          <p:cNvSpPr txBox="1"/>
          <p:nvPr/>
        </p:nvSpPr>
        <p:spPr>
          <a:xfrm>
            <a:off x="3594277" y="2047737"/>
            <a:ext cx="2402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physique</a:t>
            </a:r>
          </a:p>
        </p:txBody>
      </p:sp>
      <p:sp>
        <p:nvSpPr>
          <p:cNvPr id="28" name="Freeform 11443">
            <a:extLst>
              <a:ext uri="{FF2B5EF4-FFF2-40B4-BE49-F238E27FC236}">
                <a16:creationId xmlns:a16="http://schemas.microsoft.com/office/drawing/2014/main" id="{093EFC31-840D-8799-2466-8B7D8E1145A6}"/>
              </a:ext>
            </a:extLst>
          </p:cNvPr>
          <p:cNvSpPr/>
          <p:nvPr/>
        </p:nvSpPr>
        <p:spPr>
          <a:xfrm>
            <a:off x="6567865" y="2097441"/>
            <a:ext cx="4265566" cy="519129"/>
          </a:xfrm>
          <a:custGeom>
            <a:avLst/>
            <a:gdLst/>
            <a:ahLst/>
            <a:cxnLst/>
            <a:rect l="0" t="0" r="0" b="0"/>
            <a:pathLst>
              <a:path w="2741078" h="387007">
                <a:moveTo>
                  <a:pt x="36004" y="0"/>
                </a:moveTo>
                <a:cubicBezTo>
                  <a:pt x="16116" y="0"/>
                  <a:pt x="0" y="16116"/>
                  <a:pt x="0" y="36004"/>
                </a:cubicBezTo>
                <a:lnTo>
                  <a:pt x="0" y="351002"/>
                </a:lnTo>
                <a:cubicBezTo>
                  <a:pt x="0" y="370878"/>
                  <a:pt x="16116" y="387007"/>
                  <a:pt x="36004" y="387007"/>
                </a:cubicBezTo>
                <a:lnTo>
                  <a:pt x="2705074" y="387007"/>
                </a:lnTo>
                <a:cubicBezTo>
                  <a:pt x="2724962" y="387007"/>
                  <a:pt x="2741078" y="370878"/>
                  <a:pt x="2741078" y="351002"/>
                </a:cubicBezTo>
                <a:lnTo>
                  <a:pt x="2741078" y="36004"/>
                </a:lnTo>
                <a:cubicBezTo>
                  <a:pt x="2741078" y="16116"/>
                  <a:pt x="2724962" y="0"/>
                  <a:pt x="2705074" y="0"/>
                </a:cubicBezTo>
                <a:close/>
                <a:moveTo>
                  <a:pt x="36004" y="0"/>
                </a:moveTo>
              </a:path>
            </a:pathLst>
          </a:custGeom>
          <a:solidFill>
            <a:srgbClr val="CADFBB">
              <a:alpha val="100000"/>
            </a:srgbClr>
          </a:solidFill>
          <a:ln w="237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9" name="Freeform 11446">
            <a:extLst>
              <a:ext uri="{FF2B5EF4-FFF2-40B4-BE49-F238E27FC236}">
                <a16:creationId xmlns:a16="http://schemas.microsoft.com/office/drawing/2014/main" id="{C1316800-D753-5FC9-1196-F3CBF657BAC9}"/>
              </a:ext>
            </a:extLst>
          </p:cNvPr>
          <p:cNvSpPr/>
          <p:nvPr/>
        </p:nvSpPr>
        <p:spPr>
          <a:xfrm flipH="1">
            <a:off x="8753766" y="2695038"/>
            <a:ext cx="335002" cy="801907"/>
          </a:xfrm>
          <a:custGeom>
            <a:avLst/>
            <a:gdLst/>
            <a:ahLst/>
            <a:cxnLst/>
            <a:rect l="0" t="0" r="0" b="0"/>
            <a:pathLst>
              <a:path h="134099">
                <a:moveTo>
                  <a:pt x="0" y="0"/>
                </a:moveTo>
                <a:lnTo>
                  <a:pt x="0" y="134099"/>
                </a:ln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fr-FR"/>
          </a:p>
        </p:txBody>
      </p:sp>
      <p:sp>
        <p:nvSpPr>
          <p:cNvPr id="32" name="Rectangle 11493">
            <a:extLst>
              <a:ext uri="{FF2B5EF4-FFF2-40B4-BE49-F238E27FC236}">
                <a16:creationId xmlns:a16="http://schemas.microsoft.com/office/drawing/2014/main" id="{98CDC049-2B25-26E8-ACE8-88C98CE19793}"/>
              </a:ext>
            </a:extLst>
          </p:cNvPr>
          <p:cNvSpPr/>
          <p:nvPr/>
        </p:nvSpPr>
        <p:spPr>
          <a:xfrm>
            <a:off x="6789507" y="2190651"/>
            <a:ext cx="382228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tr-TR" sz="2400" b="1" i="0" spc="0" baseline="0" dirty="0">
                <a:solidFill>
                  <a:srgbClr val="231F20"/>
                </a:solidFill>
                <a:latin typeface="Calibri"/>
              </a:rPr>
              <a:t>Transformation</a:t>
            </a:r>
            <a:r>
              <a:rPr lang="tr-TR" sz="2400" b="0" i="0" spc="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400" b="0" i="0" spc="0" baseline="0" dirty="0">
                <a:solidFill>
                  <a:srgbClr val="231F20"/>
                </a:solidFill>
                <a:latin typeface="Calibri"/>
              </a:rPr>
              <a:t>……………………</a:t>
            </a:r>
            <a:endParaRPr lang="tr-TR" sz="2400" b="0" i="0" spc="0" baseline="0" dirty="0">
              <a:solidFill>
                <a:srgbClr val="231F20"/>
              </a:solidFill>
              <a:latin typeface="Calibri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AE3D168-E824-34D1-5341-2228867B70D4}"/>
              </a:ext>
            </a:extLst>
          </p:cNvPr>
          <p:cNvSpPr txBox="1"/>
          <p:nvPr/>
        </p:nvSpPr>
        <p:spPr>
          <a:xfrm>
            <a:off x="8742322" y="2094233"/>
            <a:ext cx="2402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chimique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3EFFEF5-F396-1B3F-CF7B-A717E2462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3" grpId="0"/>
      <p:bldP spid="25" grpId="0"/>
      <p:bldP spid="26" grpId="0"/>
      <p:bldP spid="28" grpId="0" animBg="1"/>
      <p:bldP spid="29" grpId="0" animBg="1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2197-3BD2-64A7-9FF3-A658DD0F5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629E77B-5D88-568C-DB82-5A4526BA0735}"/>
              </a:ext>
            </a:extLst>
          </p:cNvPr>
          <p:cNvSpPr txBox="1"/>
          <p:nvPr/>
        </p:nvSpPr>
        <p:spPr>
          <a:xfrm>
            <a:off x="538758" y="571727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D5DE801-31A2-1988-1FE0-06DFA1CC552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 Et pour identifier l’indice d’une transformation chimique à partir d’un document Je dois: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37020E2-6ED0-50C8-3DF7-38D10A1D9540}"/>
              </a:ext>
            </a:extLst>
          </p:cNvPr>
          <p:cNvSpPr txBox="1"/>
          <p:nvPr/>
        </p:nvSpPr>
        <p:spPr>
          <a:xfrm>
            <a:off x="1012723" y="1278194"/>
            <a:ext cx="873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1</a:t>
            </a:r>
            <a:r>
              <a:rPr lang="fr-FR" sz="2400" dirty="0"/>
              <a:t>. Bien </a:t>
            </a:r>
            <a:r>
              <a:rPr lang="fr-FR" sz="2400" b="1" dirty="0">
                <a:solidFill>
                  <a:srgbClr val="FF0000"/>
                </a:solidFill>
              </a:rPr>
              <a:t>…………………..</a:t>
            </a:r>
            <a:r>
              <a:rPr lang="fr-FR" sz="2400" dirty="0"/>
              <a:t> le document pour en extraire des informations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A20F4F7-DA78-C6F0-884D-E9EC845772B0}"/>
              </a:ext>
            </a:extLst>
          </p:cNvPr>
          <p:cNvSpPr txBox="1"/>
          <p:nvPr/>
        </p:nvSpPr>
        <p:spPr>
          <a:xfrm>
            <a:off x="1012723" y="2777613"/>
            <a:ext cx="99502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</a:t>
            </a:r>
            <a:r>
              <a:rPr lang="fr-FR" sz="2400" dirty="0"/>
              <a:t>. </a:t>
            </a:r>
            <a:r>
              <a:rPr lang="fr-FR" sz="2400" b="1" dirty="0">
                <a:solidFill>
                  <a:srgbClr val="FF0000"/>
                </a:solidFill>
              </a:rPr>
              <a:t>Identifier</a:t>
            </a:r>
            <a:r>
              <a:rPr lang="fr-FR" sz="2400" dirty="0"/>
              <a:t>, d'après les informations extraites, </a:t>
            </a:r>
            <a:r>
              <a:rPr lang="fr-FR" sz="2400" b="1" dirty="0">
                <a:solidFill>
                  <a:srgbClr val="FF0000"/>
                </a:solidFill>
              </a:rPr>
              <a:t>……………………………… d’une transformation chimique</a:t>
            </a:r>
            <a:r>
              <a:rPr lang="fr-FR" sz="2400" dirty="0"/>
              <a:t>(</a:t>
            </a:r>
            <a:r>
              <a:rPr lang="fr-FR" sz="2400" i="1" dirty="0"/>
              <a:t>changement de couleur, dégagement d’un gaz, formation d’un précipité, formation d’un nouveau produit</a:t>
            </a:r>
            <a:r>
              <a:rPr lang="fr-FR" sz="2400" dirty="0"/>
              <a:t>,…)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AEBB853-8D91-1233-C0D9-56FA90BD9EC7}"/>
              </a:ext>
            </a:extLst>
          </p:cNvPr>
          <p:cNvSpPr txBox="1"/>
          <p:nvPr/>
        </p:nvSpPr>
        <p:spPr>
          <a:xfrm>
            <a:off x="1096297" y="4685072"/>
            <a:ext cx="9709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</a:t>
            </a:r>
            <a:r>
              <a:rPr lang="fr-FR" sz="2400" dirty="0"/>
              <a:t>. </a:t>
            </a:r>
            <a:r>
              <a:rPr lang="fr-FR" sz="2400" b="1" dirty="0">
                <a:solidFill>
                  <a:srgbClr val="FF0000"/>
                </a:solidFill>
              </a:rPr>
              <a:t>Rédiger</a:t>
            </a:r>
            <a:r>
              <a:rPr lang="fr-FR" sz="2400" dirty="0"/>
              <a:t> une conclusion</a:t>
            </a:r>
          </a:p>
          <a:p>
            <a:r>
              <a:rPr lang="fr-FR" sz="2400" i="1" dirty="0"/>
              <a:t>qui a subi la transformation chimique? et qu’il est l’indice ?</a:t>
            </a:r>
            <a:endParaRPr lang="fr-FR" sz="2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2B8B3FE-03E6-C67F-F453-8CC582A0A6D4}"/>
              </a:ext>
            </a:extLst>
          </p:cNvPr>
          <p:cNvSpPr txBox="1"/>
          <p:nvPr/>
        </p:nvSpPr>
        <p:spPr>
          <a:xfrm>
            <a:off x="7617943" y="2654710"/>
            <a:ext cx="1307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l’indice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E21389-DFAC-E70A-A5C1-BF9DEA56E18A}"/>
              </a:ext>
            </a:extLst>
          </p:cNvPr>
          <p:cNvSpPr txBox="1"/>
          <p:nvPr/>
        </p:nvSpPr>
        <p:spPr>
          <a:xfrm>
            <a:off x="2136460" y="1191758"/>
            <a:ext cx="1307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observer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89ABA6C-6815-7F19-C1E1-A8CC47907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73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C76743A-CE1D-08B5-538C-A037D87985E3}"/>
              </a:ext>
            </a:extLst>
          </p:cNvPr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5FAE44C-C502-B1FB-B1FC-F802D7CFE057}"/>
              </a:ext>
            </a:extLst>
          </p:cNvPr>
          <p:cNvSpPr txBox="1"/>
          <p:nvPr/>
        </p:nvSpPr>
        <p:spPr>
          <a:xfrm>
            <a:off x="843730" y="19648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Commençons par le premier exercice page 43 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A442DA0-1313-B905-B5A9-EA11DD7E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26" y="1263475"/>
            <a:ext cx="11733926" cy="531057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0D2C77E-66E5-8DC2-3411-C7CC015338B7}"/>
              </a:ext>
            </a:extLst>
          </p:cNvPr>
          <p:cNvSpPr txBox="1"/>
          <p:nvPr/>
        </p:nvSpPr>
        <p:spPr>
          <a:xfrm>
            <a:off x="6248399" y="2095561"/>
            <a:ext cx="3167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quelques minutes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08CEC42-D5BF-48D0-ED85-254A9CC601BC}"/>
              </a:ext>
            </a:extLst>
          </p:cNvPr>
          <p:cNvSpPr txBox="1"/>
          <p:nvPr/>
        </p:nvSpPr>
        <p:spPr>
          <a:xfrm>
            <a:off x="8883811" y="2241755"/>
            <a:ext cx="2300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couleur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1775995-4FFA-8B89-5BB4-9B6AB230E215}"/>
              </a:ext>
            </a:extLst>
          </p:cNvPr>
          <p:cNvSpPr txBox="1"/>
          <p:nvPr/>
        </p:nvSpPr>
        <p:spPr>
          <a:xfrm>
            <a:off x="9852107" y="2593076"/>
            <a:ext cx="2300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blanc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A4A26AC-0C2C-A7A6-A338-8D4C02A791D4}"/>
              </a:ext>
            </a:extLst>
          </p:cNvPr>
          <p:cNvSpPr txBox="1"/>
          <p:nvPr/>
        </p:nvSpPr>
        <p:spPr>
          <a:xfrm>
            <a:off x="5796300" y="3915460"/>
            <a:ext cx="426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Le changement de couleur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AE18A71-4DA1-D8E5-76B4-0CF62B377B9F}"/>
              </a:ext>
            </a:extLst>
          </p:cNvPr>
          <p:cNvSpPr txBox="1"/>
          <p:nvPr/>
        </p:nvSpPr>
        <p:spPr>
          <a:xfrm>
            <a:off x="7047729" y="5419887"/>
            <a:ext cx="426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transformation chimique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19BC9A9-BACF-2575-9C6F-4F252CB4AFF8}"/>
              </a:ext>
            </a:extLst>
          </p:cNvPr>
          <p:cNvSpPr txBox="1"/>
          <p:nvPr/>
        </p:nvSpPr>
        <p:spPr>
          <a:xfrm>
            <a:off x="8120265" y="5771208"/>
            <a:ext cx="426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changement de couleur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317E193E-5ACA-B5A4-75DE-4B0F15D6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7430" y="265712"/>
            <a:ext cx="508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BEBF-208A-9661-7C73-943686A5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8F75143-FFFC-4BA9-509F-30313CFECE9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Passons maintenant au deuxième exercice page 43.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E2DBD583-C84B-7DF1-5A35-11E6B5579878}"/>
              </a:ext>
            </a:extLst>
          </p:cNvPr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5462858-36BF-61E8-953B-5FCE2F37B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52" y="1231619"/>
            <a:ext cx="11580115" cy="4619488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E361B169-0BD6-0F1E-9E47-FF2A1EE026EE}"/>
              </a:ext>
            </a:extLst>
          </p:cNvPr>
          <p:cNvSpPr txBox="1"/>
          <p:nvPr/>
        </p:nvSpPr>
        <p:spPr>
          <a:xfrm>
            <a:off x="6096000" y="2101464"/>
            <a:ext cx="3716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Le dégagement d’un gaz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D46FA54-7997-43EE-8584-5E5052591BE1}"/>
              </a:ext>
            </a:extLst>
          </p:cNvPr>
          <p:cNvSpPr txBox="1"/>
          <p:nvPr/>
        </p:nvSpPr>
        <p:spPr>
          <a:xfrm>
            <a:off x="7560211" y="3847405"/>
            <a:ext cx="285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l’acide chlorhydrique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8CD8F1E-87AA-03B4-92B4-5C132C7A8D3C}"/>
              </a:ext>
            </a:extLst>
          </p:cNvPr>
          <p:cNvSpPr txBox="1"/>
          <p:nvPr/>
        </p:nvSpPr>
        <p:spPr>
          <a:xfrm>
            <a:off x="5909188" y="4411024"/>
            <a:ext cx="285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La poudre de fer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D2B7AA8-CBFD-6D65-0E11-F34CE68556DE}"/>
              </a:ext>
            </a:extLst>
          </p:cNvPr>
          <p:cNvSpPr txBox="1"/>
          <p:nvPr/>
        </p:nvSpPr>
        <p:spPr>
          <a:xfrm>
            <a:off x="9183911" y="4329619"/>
            <a:ext cx="2465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transformation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344512E-D7A4-C39E-6435-437CFECB3E0A}"/>
              </a:ext>
            </a:extLst>
          </p:cNvPr>
          <p:cNvSpPr txBox="1"/>
          <p:nvPr/>
        </p:nvSpPr>
        <p:spPr>
          <a:xfrm>
            <a:off x="6038109" y="4715489"/>
            <a:ext cx="2465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chimique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82ACE30-393D-2A81-2531-978722AB2F40}"/>
              </a:ext>
            </a:extLst>
          </p:cNvPr>
          <p:cNvSpPr txBox="1"/>
          <p:nvPr/>
        </p:nvSpPr>
        <p:spPr>
          <a:xfrm>
            <a:off x="8632172" y="4712796"/>
            <a:ext cx="3716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dégagement d’un gaz.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915B24B4-979B-BE06-E6C3-203B35466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7430" y="265712"/>
            <a:ext cx="508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89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D256A-C24C-97CE-75FC-45ABB7E3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5C50081-12E8-FE7A-6ABE-2FA764A3D964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75D589E-5826-BD38-F111-F4D89F7D5C0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C01D85-7A9E-56F4-8597-EA733A143EB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2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57862C77-20E6-06B4-0195-6CC2AAE16DA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8F0F8E7C-103C-3873-26F4-63520B51C77E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6BCC69-B193-6943-FDC0-71B0F64EE48E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6273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1891-6005-2642-BA0B-09380CECB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C21D8F79-491A-E651-C529-346610DD96C2}"/>
              </a:ext>
            </a:extLst>
          </p:cNvPr>
          <p:cNvSpPr txBox="1"/>
          <p:nvPr/>
        </p:nvSpPr>
        <p:spPr>
          <a:xfrm>
            <a:off x="849630" y="3221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Passons maintenant à la correction des exercices correspondant à la deuxième tâche de ce chapitre.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99164C-9D85-A3EF-C68F-498B864BEC31}"/>
              </a:ext>
            </a:extLst>
          </p:cNvPr>
          <p:cNvSpPr txBox="1"/>
          <p:nvPr/>
        </p:nvSpPr>
        <p:spPr>
          <a:xfrm>
            <a:off x="1464226" y="3108354"/>
            <a:ext cx="1117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Modéliser </a:t>
            </a:r>
            <a:r>
              <a:rPr lang="fr-FR" sz="2400" b="1" dirty="0"/>
              <a:t>une réaction chimique </a:t>
            </a:r>
            <a:r>
              <a:rPr lang="fr-FR" sz="2400" b="1" dirty="0">
                <a:solidFill>
                  <a:srgbClr val="0040C0"/>
                </a:solidFill>
              </a:rPr>
              <a:t>par une équation littérale.</a:t>
            </a:r>
          </a:p>
        </p:txBody>
      </p:sp>
      <p:sp>
        <p:nvSpPr>
          <p:cNvPr id="6" name="Google Shape;2054;p38">
            <a:extLst>
              <a:ext uri="{FF2B5EF4-FFF2-40B4-BE49-F238E27FC236}">
                <a16:creationId xmlns:a16="http://schemas.microsoft.com/office/drawing/2014/main" id="{50AFD5F9-96A1-C773-C478-17D10E46F830}"/>
              </a:ext>
            </a:extLst>
          </p:cNvPr>
          <p:cNvSpPr/>
          <p:nvPr/>
        </p:nvSpPr>
        <p:spPr>
          <a:xfrm>
            <a:off x="623475" y="3072682"/>
            <a:ext cx="11262084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52EC1025-000A-3694-1143-523EF247FA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34" y="2789405"/>
            <a:ext cx="840751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94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9948C-4ADF-2315-28AB-3F42B9E95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DF63C7FF-AC73-508B-5287-82DE47B1F7D9}"/>
              </a:ext>
            </a:extLst>
          </p:cNvPr>
          <p:cNvSpPr txBox="1"/>
          <p:nvPr/>
        </p:nvSpPr>
        <p:spPr>
          <a:xfrm>
            <a:off x="819149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7B0B885-2182-95A9-C17F-FF0BEE9DB45A}"/>
              </a:ext>
            </a:extLst>
          </p:cNvPr>
          <p:cNvSpPr txBox="1"/>
          <p:nvPr/>
        </p:nvSpPr>
        <p:spPr>
          <a:xfrm>
            <a:off x="819149" y="16543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>
                <a:solidFill>
                  <a:schemeClr val="tx1"/>
                </a:solidFill>
              </a:rPr>
              <a:t>Pour que je puisse écrire l’équation littérale modélisant une réaction chimique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657FA54-0DEB-27DF-037D-73792BBFD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019" y="258880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6AB633-1627-1DAE-2A73-CEFDA703A409}"/>
              </a:ext>
            </a:extLst>
          </p:cNvPr>
          <p:cNvSpPr txBox="1"/>
          <p:nvPr/>
        </p:nvSpPr>
        <p:spPr>
          <a:xfrm>
            <a:off x="347009" y="1597694"/>
            <a:ext cx="873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/>
              <a:t>1</a:t>
            </a:r>
            <a:r>
              <a:rPr lang="fr-FR" sz="2400" dirty="0"/>
              <a:t>.J’identifie les ……………... </a:t>
            </a:r>
          </a:p>
        </p:txBody>
      </p:sp>
      <p:sp>
        <p:nvSpPr>
          <p:cNvPr id="10" name="ZoneTexte 3">
            <a:extLst>
              <a:ext uri="{FF2B5EF4-FFF2-40B4-BE49-F238E27FC236}">
                <a16:creationId xmlns:a16="http://schemas.microsoft.com/office/drawing/2014/main" id="{301CAB76-36A2-ABF5-48F3-8DE50A5AEEDD}"/>
              </a:ext>
            </a:extLst>
          </p:cNvPr>
          <p:cNvSpPr txBox="1"/>
          <p:nvPr/>
        </p:nvSpPr>
        <p:spPr>
          <a:xfrm>
            <a:off x="269812" y="3188650"/>
            <a:ext cx="995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/>
              <a:t>2</a:t>
            </a:r>
            <a:r>
              <a:rPr lang="fr-FR" sz="2400" dirty="0"/>
              <a:t>. J’identifie les …………………. formés. </a:t>
            </a:r>
          </a:p>
        </p:txBody>
      </p:sp>
      <p:sp>
        <p:nvSpPr>
          <p:cNvPr id="13" name="ZoneTexte 4">
            <a:extLst>
              <a:ext uri="{FF2B5EF4-FFF2-40B4-BE49-F238E27FC236}">
                <a16:creationId xmlns:a16="http://schemas.microsoft.com/office/drawing/2014/main" id="{46627FFC-A15D-C3AB-E183-EFBE58A61BB1}"/>
              </a:ext>
            </a:extLst>
          </p:cNvPr>
          <p:cNvSpPr txBox="1"/>
          <p:nvPr/>
        </p:nvSpPr>
        <p:spPr>
          <a:xfrm>
            <a:off x="347009" y="4429309"/>
            <a:ext cx="11575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/>
              <a:t>3</a:t>
            </a:r>
            <a:r>
              <a:rPr lang="fr-FR" sz="2400" dirty="0"/>
              <a:t>. Je modélise la réaction chimique par une équation littérale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B630D20-5DCD-3A59-26A0-4BBC1057C99B}"/>
              </a:ext>
            </a:extLst>
          </p:cNvPr>
          <p:cNvCxnSpPr/>
          <p:nvPr/>
        </p:nvCxnSpPr>
        <p:spPr>
          <a:xfrm>
            <a:off x="5380776" y="5206105"/>
            <a:ext cx="143044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AED303E9-14C8-4A7C-8A89-4A6EE83522D5}"/>
              </a:ext>
            </a:extLst>
          </p:cNvPr>
          <p:cNvSpPr txBox="1"/>
          <p:nvPr/>
        </p:nvSpPr>
        <p:spPr>
          <a:xfrm>
            <a:off x="2388663" y="1524427"/>
            <a:ext cx="285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réactifs.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6E6535E-9095-FA68-6713-71B7FBEE998E}"/>
              </a:ext>
            </a:extLst>
          </p:cNvPr>
          <p:cNvSpPr txBox="1"/>
          <p:nvPr/>
        </p:nvSpPr>
        <p:spPr>
          <a:xfrm>
            <a:off x="2435339" y="3115383"/>
            <a:ext cx="285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produits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E2521E2-E9E0-6F5F-156E-24E08273455F}"/>
              </a:ext>
            </a:extLst>
          </p:cNvPr>
          <p:cNvSpPr txBox="1"/>
          <p:nvPr/>
        </p:nvSpPr>
        <p:spPr>
          <a:xfrm>
            <a:off x="408066" y="4890974"/>
            <a:ext cx="4871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Nom du réactif 1  </a:t>
            </a:r>
            <a:r>
              <a:rPr lang="fr-FR" sz="2400" b="1" dirty="0">
                <a:solidFill>
                  <a:srgbClr val="FF0000"/>
                </a:solidFill>
              </a:rPr>
              <a:t>+</a:t>
            </a:r>
            <a:r>
              <a:rPr lang="fr-FR" sz="2400" dirty="0"/>
              <a:t> </a:t>
            </a:r>
            <a:r>
              <a:rPr lang="fr-FR" sz="2400" b="1" i="1" dirty="0">
                <a:solidFill>
                  <a:srgbClr val="0040C0"/>
                </a:solidFill>
              </a:rPr>
              <a:t>Nom du réactif 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99D4556-3F54-FE07-337F-DC4BFFA416B0}"/>
              </a:ext>
            </a:extLst>
          </p:cNvPr>
          <p:cNvSpPr txBox="1"/>
          <p:nvPr/>
        </p:nvSpPr>
        <p:spPr>
          <a:xfrm>
            <a:off x="6912104" y="4965464"/>
            <a:ext cx="5648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Nom du produit 1 + Nom du produit 2 </a:t>
            </a:r>
          </a:p>
        </p:txBody>
      </p:sp>
    </p:spTree>
    <p:extLst>
      <p:ext uri="{BB962C8B-B14F-4D97-AF65-F5344CB8AC3E}">
        <p14:creationId xmlns:p14="http://schemas.microsoft.com/office/powerpoint/2010/main" val="21571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3" grpId="0"/>
      <p:bldP spid="15" grpId="0"/>
      <p:bldP spid="16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B1D8-6F02-0843-6F1B-C449FDCF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74B9-F384-6780-92EE-C28A04661A1C}"/>
              </a:ext>
            </a:extLst>
          </p:cNvPr>
          <p:cNvGrpSpPr/>
          <p:nvPr/>
        </p:nvGrpSpPr>
        <p:grpSpPr>
          <a:xfrm>
            <a:off x="498856" y="1090188"/>
            <a:ext cx="10941406" cy="5404257"/>
            <a:chOff x="498856" y="1090188"/>
            <a:chExt cx="10941406" cy="540425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0C5B179-E539-9F1D-7536-395DC947B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8856" y="1090188"/>
              <a:ext cx="10941406" cy="5404257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FB704B5-31F4-D6C0-220D-C95508CC7408}"/>
                </a:ext>
              </a:extLst>
            </p:cNvPr>
            <p:cNvSpPr/>
            <p:nvPr/>
          </p:nvSpPr>
          <p:spPr>
            <a:xfrm>
              <a:off x="6505700" y="6116636"/>
              <a:ext cx="1281755" cy="2308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D_A_02">
            <a:extLst>
              <a:ext uri="{FF2B5EF4-FFF2-40B4-BE49-F238E27FC236}">
                <a16:creationId xmlns:a16="http://schemas.microsoft.com/office/drawing/2014/main" id="{A0451729-E3B6-9D6E-54C5-709D2C5AD24A}"/>
              </a:ext>
            </a:extLst>
          </p:cNvPr>
          <p:cNvSpPr txBox="1"/>
          <p:nvPr/>
        </p:nvSpPr>
        <p:spPr>
          <a:xfrm>
            <a:off x="692709" y="604404"/>
            <a:ext cx="10553700" cy="4417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0A1F537-B547-D81E-5707-9DFD49662D43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Corrigeons ensemble l’exercice 3 page 43.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6E3A032-C9DB-2906-8A74-6FA933D491EF}"/>
              </a:ext>
            </a:extLst>
          </p:cNvPr>
          <p:cNvSpPr txBox="1"/>
          <p:nvPr/>
        </p:nvSpPr>
        <p:spPr>
          <a:xfrm>
            <a:off x="972598" y="4240695"/>
            <a:ext cx="285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aluminium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F9556AE-0014-8D2B-F644-249E785E4D1D}"/>
              </a:ext>
            </a:extLst>
          </p:cNvPr>
          <p:cNvSpPr txBox="1"/>
          <p:nvPr/>
        </p:nvSpPr>
        <p:spPr>
          <a:xfrm>
            <a:off x="5077565" y="4240695"/>
            <a:ext cx="285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dioxygène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79735A0-1FE4-C1FC-06A2-AFA800856ED0}"/>
              </a:ext>
            </a:extLst>
          </p:cNvPr>
          <p:cNvSpPr txBox="1"/>
          <p:nvPr/>
        </p:nvSpPr>
        <p:spPr>
          <a:xfrm>
            <a:off x="3181839" y="5121988"/>
            <a:ext cx="285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l’oxyde d’aluminium.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5566684-1934-2FF2-D5D8-E9C4C47EB835}"/>
              </a:ext>
            </a:extLst>
          </p:cNvPr>
          <p:cNvSpPr txBox="1"/>
          <p:nvPr/>
        </p:nvSpPr>
        <p:spPr>
          <a:xfrm>
            <a:off x="3361836" y="5843644"/>
            <a:ext cx="285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Dioxygène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01A84FF-85FC-591E-5B92-474D48112716}"/>
              </a:ext>
            </a:extLst>
          </p:cNvPr>
          <p:cNvSpPr txBox="1"/>
          <p:nvPr/>
        </p:nvSpPr>
        <p:spPr>
          <a:xfrm>
            <a:off x="761260" y="5902446"/>
            <a:ext cx="285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Aluminium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9BD9295-C967-8A97-FA90-EA276CD9E0DC}"/>
              </a:ext>
            </a:extLst>
          </p:cNvPr>
          <p:cNvSpPr txBox="1"/>
          <p:nvPr/>
        </p:nvSpPr>
        <p:spPr>
          <a:xfrm>
            <a:off x="7787454" y="5885804"/>
            <a:ext cx="285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Oxyde d’aluminium.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D36E4BFC-C0EF-CB56-D04B-F7F4231F4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56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FD778-BB95-E39D-B807-B3BA0F72B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22147B7-1A91-B980-0A69-F658B7E21016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7582F0E-EA5D-4C09-3A1E-A2F55DA72CE5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BAD05B-4A47-DF55-0B2E-42A0AFD1A0FC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3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07C939D6-E6D7-6531-861A-B1318F6385D0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D546292F-7217-B227-1410-DD125611813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40A4DB-5F6A-21C6-803B-74CA50FD206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9505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EDDF-A13F-933A-30AF-C7271EF6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485CC4B3-7047-DFCD-4F5D-BC5A1A9F5507}"/>
              </a:ext>
            </a:extLst>
          </p:cNvPr>
          <p:cNvSpPr txBox="1"/>
          <p:nvPr/>
        </p:nvSpPr>
        <p:spPr>
          <a:xfrm>
            <a:off x="819150" y="29969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Nous arrivons à la correction des exercices correspondant à la troisième tâche de ce chapitre.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17408075-5968-6141-9418-FFEBDFB7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767" y="180171"/>
            <a:ext cx="664547" cy="66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0D59E27B-C36C-485E-8925-D4CF6FA54A2E}"/>
              </a:ext>
            </a:extLst>
          </p:cNvPr>
          <p:cNvSpPr/>
          <p:nvPr/>
        </p:nvSpPr>
        <p:spPr>
          <a:xfrm>
            <a:off x="774698" y="3191193"/>
            <a:ext cx="11240517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4" name="Image 23">
            <a:extLst>
              <a:ext uri="{FF2B5EF4-FFF2-40B4-BE49-F238E27FC236}">
                <a16:creationId xmlns:a16="http://schemas.microsoft.com/office/drawing/2014/main" id="{441F0B59-7A23-241E-010F-FC27F3256D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5" name="ZoneTexte 3">
            <a:extLst>
              <a:ext uri="{FF2B5EF4-FFF2-40B4-BE49-F238E27FC236}">
                <a16:creationId xmlns:a16="http://schemas.microsoft.com/office/drawing/2014/main" id="{95FA4C8E-2292-A06B-A2E4-F7A2B5081CD1}"/>
              </a:ext>
            </a:extLst>
          </p:cNvPr>
          <p:cNvSpPr txBox="1"/>
          <p:nvPr/>
        </p:nvSpPr>
        <p:spPr>
          <a:xfrm>
            <a:off x="98760" y="3251795"/>
            <a:ext cx="1111300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>
                <a:solidFill>
                  <a:srgbClr val="FF0000"/>
                </a:solidFill>
              </a:rPr>
              <a:t>Expliquer la conservation de la masse </a:t>
            </a:r>
            <a:r>
              <a:rPr lang="fr-FR" b="1" dirty="0">
                <a:solidFill>
                  <a:srgbClr val="0070C0"/>
                </a:solidFill>
              </a:rPr>
              <a:t>lors d’une réaction chimique</a:t>
            </a:r>
            <a:r>
              <a:rPr lang="fr-FR" b="1" dirty="0">
                <a:solidFill>
                  <a:srgbClr val="004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8255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icônes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7FEAA-C0E4-B6EA-ADA1-C265CDC03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E45ABDBF-451D-76CF-576B-56721F7C2D2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C01405E-7486-954F-A045-558CD3CCD52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Pour réussir cette tâche je suis les étapes suivantes: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2426A636-090C-A771-4099-764E28806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63294"/>
            <a:ext cx="581401" cy="58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5750821-3B41-784C-AF10-4455144FD916}"/>
              </a:ext>
            </a:extLst>
          </p:cNvPr>
          <p:cNvSpPr txBox="1"/>
          <p:nvPr/>
        </p:nvSpPr>
        <p:spPr>
          <a:xfrm>
            <a:off x="688063" y="1376379"/>
            <a:ext cx="8731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1</a:t>
            </a:r>
            <a:r>
              <a:rPr lang="fr-FR" sz="2400" dirty="0"/>
              <a:t>.J’identifie …………………………………………..et leurs masses pour vérifier la conservation de la masse.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41DC13D-A886-AE91-6775-2C1CE3CC6D38}"/>
              </a:ext>
            </a:extLst>
          </p:cNvPr>
          <p:cNvSpPr txBox="1"/>
          <p:nvPr/>
        </p:nvSpPr>
        <p:spPr>
          <a:xfrm>
            <a:off x="751437" y="2406964"/>
            <a:ext cx="995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</a:t>
            </a:r>
            <a:r>
              <a:rPr lang="fr-FR" sz="2400" dirty="0"/>
              <a:t>. J’écris l’équation ……………………. de la réaction chimique.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3FA3F43-B2D1-8BAD-0BD3-C850F501897E}"/>
              </a:ext>
            </a:extLst>
          </p:cNvPr>
          <p:cNvSpPr txBox="1"/>
          <p:nvPr/>
        </p:nvSpPr>
        <p:spPr>
          <a:xfrm>
            <a:off x="751437" y="3158375"/>
            <a:ext cx="1117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</a:t>
            </a:r>
            <a:r>
              <a:rPr lang="fr-FR" sz="2400" dirty="0"/>
              <a:t>. J’associe à chaque réactif et à chaque produit son………………… chimique ainsi que son modèle moléculaire.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B1C66C2-F257-2203-5E81-4B7382FE7883}"/>
              </a:ext>
            </a:extLst>
          </p:cNvPr>
          <p:cNvSpPr txBox="1"/>
          <p:nvPr/>
        </p:nvSpPr>
        <p:spPr>
          <a:xfrm>
            <a:off x="847511" y="4329635"/>
            <a:ext cx="1117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</a:t>
            </a:r>
            <a:r>
              <a:rPr lang="fr-FR" sz="2400" dirty="0"/>
              <a:t>. Je vérifie que les atomes se conservent en …………….. et en ……………...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FD4088-F899-CD4E-18A2-6A8654B793AF}"/>
              </a:ext>
            </a:extLst>
          </p:cNvPr>
          <p:cNvSpPr txBox="1"/>
          <p:nvPr/>
        </p:nvSpPr>
        <p:spPr>
          <a:xfrm>
            <a:off x="847511" y="5126066"/>
            <a:ext cx="1117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5</a:t>
            </a:r>
            <a:r>
              <a:rPr lang="fr-FR" sz="2400" dirty="0"/>
              <a:t>. Je fais la …………………… des masses des atomes présents dans les réactifs, puis celle des atomes présents dans les produits, afin de montrer la conservation de la masse.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B20A755-B833-7614-166E-72CF2BB00F4B}"/>
              </a:ext>
            </a:extLst>
          </p:cNvPr>
          <p:cNvSpPr txBox="1"/>
          <p:nvPr/>
        </p:nvSpPr>
        <p:spPr>
          <a:xfrm>
            <a:off x="2301055" y="1284196"/>
            <a:ext cx="4483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les réactifs et les produits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61D1531-E4F8-043D-DA8C-1232CD65BC40}"/>
              </a:ext>
            </a:extLst>
          </p:cNvPr>
          <p:cNvSpPr txBox="1"/>
          <p:nvPr/>
        </p:nvSpPr>
        <p:spPr>
          <a:xfrm>
            <a:off x="3445670" y="2321005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littérale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4AAFEEC-7A9F-3E8B-3952-B698E8E632A5}"/>
              </a:ext>
            </a:extLst>
          </p:cNvPr>
          <p:cNvSpPr txBox="1"/>
          <p:nvPr/>
        </p:nvSpPr>
        <p:spPr>
          <a:xfrm>
            <a:off x="7363825" y="3068217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symbole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F05BBBF-BBDE-D5A7-B7B5-37966FF9A4BC}"/>
              </a:ext>
            </a:extLst>
          </p:cNvPr>
          <p:cNvSpPr txBox="1"/>
          <p:nvPr/>
        </p:nvSpPr>
        <p:spPr>
          <a:xfrm>
            <a:off x="6514169" y="4213231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genre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0ADA862-936E-8231-B8C4-B9724D58AB53}"/>
              </a:ext>
            </a:extLst>
          </p:cNvPr>
          <p:cNvSpPr txBox="1"/>
          <p:nvPr/>
        </p:nvSpPr>
        <p:spPr>
          <a:xfrm>
            <a:off x="8626752" y="4209146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nombre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CDECC30-6920-F348-C62F-BB25D3E25FD9}"/>
              </a:ext>
            </a:extLst>
          </p:cNvPr>
          <p:cNvSpPr txBox="1"/>
          <p:nvPr/>
        </p:nvSpPr>
        <p:spPr>
          <a:xfrm>
            <a:off x="2575510" y="5019956"/>
            <a:ext cx="179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somme</a:t>
            </a:r>
          </a:p>
        </p:txBody>
      </p:sp>
    </p:spTree>
    <p:extLst>
      <p:ext uri="{BB962C8B-B14F-4D97-AF65-F5344CB8AC3E}">
        <p14:creationId xmlns:p14="http://schemas.microsoft.com/office/powerpoint/2010/main" val="383128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D50DF618-CBFE-15F3-BE4D-10CB713AC014}"/>
              </a:ext>
            </a:extLst>
          </p:cNvPr>
          <p:cNvSpPr txBox="1"/>
          <p:nvPr/>
        </p:nvSpPr>
        <p:spPr>
          <a:xfrm>
            <a:off x="508000" y="635215"/>
            <a:ext cx="11471724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AA23E3A-1A52-0E18-58E8-CD270FAEA5B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Corrigeons ensemble l’exercice 4 page 44.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53D569B-88F4-B1C0-989B-EB598CBD5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1378069"/>
            <a:ext cx="11417769" cy="4844716"/>
          </a:xfrm>
          <a:prstGeom prst="rect">
            <a:avLst/>
          </a:prstGeom>
        </p:spPr>
      </p:pic>
      <p:pic>
        <p:nvPicPr>
          <p:cNvPr id="17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5442" y="250500"/>
            <a:ext cx="537115" cy="53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A188146-BDAB-3382-ECDD-2DDA7A8441F8}"/>
              </a:ext>
            </a:extLst>
          </p:cNvPr>
          <p:cNvSpPr txBox="1"/>
          <p:nvPr/>
        </p:nvSpPr>
        <p:spPr>
          <a:xfrm>
            <a:off x="2734443" y="3397032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méthane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E4B0E5-B637-A663-F7AE-D7103CF0D111}"/>
              </a:ext>
            </a:extLst>
          </p:cNvPr>
          <p:cNvSpPr txBox="1"/>
          <p:nvPr/>
        </p:nvSpPr>
        <p:spPr>
          <a:xfrm>
            <a:off x="4918697" y="3416259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dioxygène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08B99D6-1828-C7D7-BCF7-70AB4F022436}"/>
              </a:ext>
            </a:extLst>
          </p:cNvPr>
          <p:cNvSpPr txBox="1"/>
          <p:nvPr/>
        </p:nvSpPr>
        <p:spPr>
          <a:xfrm>
            <a:off x="2913046" y="3721733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L’eau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7C82FD-4904-C32A-1AB2-657A7533F9F8}"/>
              </a:ext>
            </a:extLst>
          </p:cNvPr>
          <p:cNvSpPr/>
          <p:nvPr/>
        </p:nvSpPr>
        <p:spPr>
          <a:xfrm>
            <a:off x="2542334" y="3877924"/>
            <a:ext cx="243707" cy="2799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6F9E312-F32A-AC38-23FF-074F6E0AB66F}"/>
              </a:ext>
            </a:extLst>
          </p:cNvPr>
          <p:cNvSpPr txBox="1"/>
          <p:nvPr/>
        </p:nvSpPr>
        <p:spPr>
          <a:xfrm>
            <a:off x="3248960" y="4027207"/>
            <a:ext cx="1978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8 g + 32 g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414E2EE-E29D-BBF8-A97E-EF2D4C5CEFC1}"/>
              </a:ext>
            </a:extLst>
          </p:cNvPr>
          <p:cNvSpPr txBox="1"/>
          <p:nvPr/>
        </p:nvSpPr>
        <p:spPr>
          <a:xfrm>
            <a:off x="5106749" y="4027207"/>
            <a:ext cx="1978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40 g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C23AF61-9313-D2A5-9B87-2613E7F8CC63}"/>
              </a:ext>
            </a:extLst>
          </p:cNvPr>
          <p:cNvSpPr txBox="1"/>
          <p:nvPr/>
        </p:nvSpPr>
        <p:spPr>
          <a:xfrm>
            <a:off x="4059608" y="4364227"/>
            <a:ext cx="1978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18 g + 22 g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C0C32E1-B5B2-F905-1966-30BB70A4B68A}"/>
              </a:ext>
            </a:extLst>
          </p:cNvPr>
          <p:cNvSpPr txBox="1"/>
          <p:nvPr/>
        </p:nvSpPr>
        <p:spPr>
          <a:xfrm>
            <a:off x="6479867" y="4357857"/>
            <a:ext cx="1978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40 g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006220-717B-616B-79E0-57190BFDE22B}"/>
              </a:ext>
            </a:extLst>
          </p:cNvPr>
          <p:cNvSpPr txBox="1"/>
          <p:nvPr/>
        </p:nvSpPr>
        <p:spPr>
          <a:xfrm>
            <a:off x="3345452" y="5249098"/>
            <a:ext cx="1573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méthane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173F3D9-3C0F-6910-6CD0-FA234D6BE448}"/>
              </a:ext>
            </a:extLst>
          </p:cNvPr>
          <p:cNvSpPr txBox="1"/>
          <p:nvPr/>
        </p:nvSpPr>
        <p:spPr>
          <a:xfrm>
            <a:off x="5651200" y="5299865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dioxygène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1AE737A-44E4-62E6-8A24-2B18F9AFCC0C}"/>
              </a:ext>
            </a:extLst>
          </p:cNvPr>
          <p:cNvSpPr txBox="1"/>
          <p:nvPr/>
        </p:nvSpPr>
        <p:spPr>
          <a:xfrm>
            <a:off x="7866185" y="5249097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formation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5A0CE0A-7072-D670-1460-3D258887D544}"/>
              </a:ext>
            </a:extLst>
          </p:cNvPr>
          <p:cNvSpPr txBox="1"/>
          <p:nvPr/>
        </p:nvSpPr>
        <p:spPr>
          <a:xfrm>
            <a:off x="1176811" y="5617330"/>
            <a:ext cx="1201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l’eau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AD94936-F777-C019-89E7-8D6C20B79EFF}"/>
              </a:ext>
            </a:extLst>
          </p:cNvPr>
          <p:cNvSpPr txBox="1"/>
          <p:nvPr/>
        </p:nvSpPr>
        <p:spPr>
          <a:xfrm>
            <a:off x="3110907" y="5646827"/>
            <a:ext cx="5462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le dioxyde de carbone.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F34F720-35F8-231D-8694-9CA198226A97}"/>
              </a:ext>
            </a:extLst>
          </p:cNvPr>
          <p:cNvSpPr txBox="1"/>
          <p:nvPr/>
        </p:nvSpPr>
        <p:spPr>
          <a:xfrm>
            <a:off x="4879805" y="3726639"/>
            <a:ext cx="2910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dioxyde de carbone.</a:t>
            </a:r>
          </a:p>
        </p:txBody>
      </p:sp>
    </p:spTree>
    <p:extLst>
      <p:ext uri="{BB962C8B-B14F-4D97-AF65-F5344CB8AC3E}">
        <p14:creationId xmlns:p14="http://schemas.microsoft.com/office/powerpoint/2010/main" val="85608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B0A18-14DF-F00B-5A5D-CEF58F735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8820A79-51DE-B9AF-7ACD-A39EE6AD85A6}"/>
              </a:ext>
            </a:extLst>
          </p:cNvPr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EFBBB67C-6185-BBE7-E04B-E2CF96875832}"/>
              </a:ext>
            </a:extLst>
          </p:cNvPr>
          <p:cNvSpPr txBox="1"/>
          <p:nvPr/>
        </p:nvSpPr>
        <p:spPr>
          <a:xfrm>
            <a:off x="819150" y="18911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Appliquons le modèle moléculaire pour expliquer la conservation de la masse lors de cette réaction chimique.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3DD419F9-3144-6428-2D0E-EB3930B95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F9A0012-1EDA-3F33-BBB2-6002647628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67" y="2145862"/>
            <a:ext cx="11596266" cy="2936545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54CFC79F-3E9B-39D7-FD81-CB61C0D17108}"/>
              </a:ext>
            </a:extLst>
          </p:cNvPr>
          <p:cNvSpPr txBox="1"/>
          <p:nvPr/>
        </p:nvSpPr>
        <p:spPr>
          <a:xfrm>
            <a:off x="3554740" y="2579639"/>
            <a:ext cx="1420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Méthane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00DA17-0E26-920A-88C6-487A53E9F17D}"/>
              </a:ext>
            </a:extLst>
          </p:cNvPr>
          <p:cNvSpPr txBox="1"/>
          <p:nvPr/>
        </p:nvSpPr>
        <p:spPr>
          <a:xfrm>
            <a:off x="5385808" y="2579639"/>
            <a:ext cx="2037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dioxygène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9FE4E46-C36B-6BB6-CFBC-3C7FABDF67D8}"/>
              </a:ext>
            </a:extLst>
          </p:cNvPr>
          <p:cNvSpPr txBox="1"/>
          <p:nvPr/>
        </p:nvSpPr>
        <p:spPr>
          <a:xfrm>
            <a:off x="9856586" y="2579639"/>
            <a:ext cx="2037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Eau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CD1DBAA-468F-DE1C-7D34-8378519CBE4D}"/>
              </a:ext>
            </a:extLst>
          </p:cNvPr>
          <p:cNvSpPr txBox="1"/>
          <p:nvPr/>
        </p:nvSpPr>
        <p:spPr>
          <a:xfrm>
            <a:off x="7739515" y="2394972"/>
            <a:ext cx="2686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Dioxyde de </a:t>
            </a:r>
          </a:p>
          <a:p>
            <a:r>
              <a:rPr lang="fr-FR" sz="2400" b="1" i="1" dirty="0">
                <a:solidFill>
                  <a:srgbClr val="FF0000"/>
                </a:solidFill>
              </a:rPr>
              <a:t>carbone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DEA3690-1B6A-1CD9-22D1-E72A139C0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6645" y="3367605"/>
            <a:ext cx="1487961" cy="52885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D810C26-A3EC-A03C-A236-360948849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6724" y="3232130"/>
            <a:ext cx="796413" cy="744191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77C97A42-BC9A-C9F6-79A7-AF2A6085C780}"/>
              </a:ext>
            </a:extLst>
          </p:cNvPr>
          <p:cNvSpPr txBox="1"/>
          <p:nvPr/>
        </p:nvSpPr>
        <p:spPr>
          <a:xfrm>
            <a:off x="3644363" y="4067698"/>
            <a:ext cx="2037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 C ; 4 H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70FAB25-E3FD-5329-BD75-25AF8D2A1100}"/>
              </a:ext>
            </a:extLst>
          </p:cNvPr>
          <p:cNvSpPr txBox="1"/>
          <p:nvPr/>
        </p:nvSpPr>
        <p:spPr>
          <a:xfrm>
            <a:off x="5385807" y="4067697"/>
            <a:ext cx="2037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 O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85E2F3F-1F4E-3A67-7E95-62B07A622156}"/>
              </a:ext>
            </a:extLst>
          </p:cNvPr>
          <p:cNvSpPr txBox="1"/>
          <p:nvPr/>
        </p:nvSpPr>
        <p:spPr>
          <a:xfrm>
            <a:off x="8063814" y="4076035"/>
            <a:ext cx="2037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1C ; 2 O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11D0F9-265D-B4C4-8455-C5DC149F2C92}"/>
              </a:ext>
            </a:extLst>
          </p:cNvPr>
          <p:cNvSpPr txBox="1"/>
          <p:nvPr/>
        </p:nvSpPr>
        <p:spPr>
          <a:xfrm>
            <a:off x="9734199" y="4029868"/>
            <a:ext cx="2037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4H ; 2 O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97966B9-6DBF-41C6-E93A-9ABBF939E0B4}"/>
              </a:ext>
            </a:extLst>
          </p:cNvPr>
          <p:cNvSpPr txBox="1"/>
          <p:nvPr/>
        </p:nvSpPr>
        <p:spPr>
          <a:xfrm>
            <a:off x="3644363" y="4575051"/>
            <a:ext cx="315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m( C) + 4 m(H) + 4 m(O)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C5E18A0-9E57-4C6D-55CE-4422B463A583}"/>
              </a:ext>
            </a:extLst>
          </p:cNvPr>
          <p:cNvSpPr txBox="1"/>
          <p:nvPr/>
        </p:nvSpPr>
        <p:spPr>
          <a:xfrm>
            <a:off x="7769248" y="4592790"/>
            <a:ext cx="315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m( C) + 4 m(O) + 4 m(H)</a:t>
            </a:r>
          </a:p>
        </p:txBody>
      </p:sp>
    </p:spTree>
    <p:extLst>
      <p:ext uri="{BB962C8B-B14F-4D97-AF65-F5344CB8AC3E}">
        <p14:creationId xmlns:p14="http://schemas.microsoft.com/office/powerpoint/2010/main" val="150976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7" grpId="0"/>
      <p:bldP spid="18" grpId="0"/>
      <p:bldP spid="19" grpId="0"/>
      <p:bldP spid="24" grpId="0"/>
      <p:bldP spid="25" grpId="0"/>
      <p:bldP spid="26" grpId="0" build="allAtOnce"/>
      <p:bldP spid="27" grpId="0"/>
      <p:bldP spid="28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C0E8D-84B9-A9C2-7730-7BFCEE4BF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6BC77E-F5C4-01B5-CEB8-C7A2B78B99AC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DFF1D0D-F379-A376-865C-55E7FD1A2FD5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588DCE9-D8C4-138D-65BC-E9FF72B48D6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4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04EA1930-2666-FCA2-A887-5856C6A3D5AF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981287D7-3DB0-CAA6-D053-3265853E0DED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4958880-D9F4-3125-D881-2FE3947BC62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3021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4BC5-AA01-C85D-ADCE-71A77B36B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46AFDABD-5244-E364-9412-224CB4A02CCA}"/>
              </a:ext>
            </a:extLst>
          </p:cNvPr>
          <p:cNvSpPr txBox="1"/>
          <p:nvPr/>
        </p:nvSpPr>
        <p:spPr>
          <a:xfrm>
            <a:off x="860145" y="339640"/>
            <a:ext cx="11253955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Nous arrivons à la correction des exercices correspondant à la quatrième tâche de ce chapitre. </a:t>
            </a:r>
          </a:p>
          <a:p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23E6B9C5-FEC1-4C93-538E-1278B0071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855" y="297916"/>
            <a:ext cx="549724" cy="54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47A032E3-540E-8958-F03B-0703803F3573}"/>
              </a:ext>
            </a:extLst>
          </p:cNvPr>
          <p:cNvSpPr/>
          <p:nvPr/>
        </p:nvSpPr>
        <p:spPr>
          <a:xfrm>
            <a:off x="774698" y="3191193"/>
            <a:ext cx="11240517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4" name="Image 23">
            <a:extLst>
              <a:ext uri="{FF2B5EF4-FFF2-40B4-BE49-F238E27FC236}">
                <a16:creationId xmlns:a16="http://schemas.microsoft.com/office/drawing/2014/main" id="{8B97B6FB-A0D7-5AAB-4F60-097A39BB7A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5" name="ZoneTexte 3">
            <a:extLst>
              <a:ext uri="{FF2B5EF4-FFF2-40B4-BE49-F238E27FC236}">
                <a16:creationId xmlns:a16="http://schemas.microsoft.com/office/drawing/2014/main" id="{47BEC0C3-8106-1A91-2BB1-976650B34E66}"/>
              </a:ext>
            </a:extLst>
          </p:cNvPr>
          <p:cNvSpPr txBox="1"/>
          <p:nvPr/>
        </p:nvSpPr>
        <p:spPr>
          <a:xfrm>
            <a:off x="468259" y="3236167"/>
            <a:ext cx="763166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>
                <a:solidFill>
                  <a:srgbClr val="FF0000"/>
                </a:solidFill>
              </a:rPr>
              <a:t>Écrire </a:t>
            </a:r>
            <a:r>
              <a:rPr lang="fr-FR" b="1" dirty="0"/>
              <a:t>des équations chimiques </a:t>
            </a:r>
            <a:r>
              <a:rPr lang="fr-FR" b="1" dirty="0">
                <a:solidFill>
                  <a:srgbClr val="0040C0"/>
                </a:solidFill>
              </a:rPr>
              <a:t>équilibrées</a:t>
            </a:r>
            <a:r>
              <a:rPr lang="fr-FR" b="1" dirty="0">
                <a:solidFill>
                  <a:srgbClr val="FF0000"/>
                </a:solidFill>
              </a:rPr>
              <a:t>.</a:t>
            </a:r>
            <a:endParaRPr lang="fr-FR" b="1" dirty="0">
              <a:solidFill>
                <a:srgbClr val="004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004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DDFFE-307B-2536-339D-BDB947B88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F774B2C5-F15D-212E-7B23-F57FE0331094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2C5E388F-8575-7DE5-6C06-AD4DBCFBEA8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Pour réussir cette tâche je suis les étapes suivantes: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EAC4B6-924A-A9CA-FDFF-F755AFF6EA25}"/>
              </a:ext>
            </a:extLst>
          </p:cNvPr>
          <p:cNvSpPr txBox="1"/>
          <p:nvPr/>
        </p:nvSpPr>
        <p:spPr>
          <a:xfrm>
            <a:off x="688063" y="1703212"/>
            <a:ext cx="873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1</a:t>
            </a:r>
            <a:r>
              <a:rPr lang="fr-FR" sz="2400" dirty="0"/>
              <a:t>.Je modélise la réaction chimique par une équation …………………..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A9A9CE1-0076-C2B0-A5D9-9A0271FBD06D}"/>
              </a:ext>
            </a:extLst>
          </p:cNvPr>
          <p:cNvSpPr txBox="1"/>
          <p:nvPr/>
        </p:nvSpPr>
        <p:spPr>
          <a:xfrm>
            <a:off x="761260" y="2907950"/>
            <a:ext cx="995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</a:t>
            </a:r>
            <a:r>
              <a:rPr lang="fr-FR" sz="2400" dirty="0"/>
              <a:t>. J’écris l’équation en utilisant les ………………… chimiques.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255787-3523-4852-83A0-08D8A2E7B910}"/>
              </a:ext>
            </a:extLst>
          </p:cNvPr>
          <p:cNvSpPr txBox="1"/>
          <p:nvPr/>
        </p:nvSpPr>
        <p:spPr>
          <a:xfrm>
            <a:off x="688063" y="4165154"/>
            <a:ext cx="1117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</a:t>
            </a:r>
            <a:r>
              <a:rPr lang="fr-FR" sz="2400" dirty="0"/>
              <a:t>. J'ajoute des…………….…………………………… pour vérifier la conservation en genre et en nombre des atomes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76DF19-3D7F-E841-72B9-9E600498AE57}"/>
              </a:ext>
            </a:extLst>
          </p:cNvPr>
          <p:cNvSpPr txBox="1"/>
          <p:nvPr/>
        </p:nvSpPr>
        <p:spPr>
          <a:xfrm>
            <a:off x="7272385" y="1632646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littérale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36757B-934E-A57A-5B67-EE6585316D73}"/>
              </a:ext>
            </a:extLst>
          </p:cNvPr>
          <p:cNvSpPr txBox="1"/>
          <p:nvPr/>
        </p:nvSpPr>
        <p:spPr>
          <a:xfrm>
            <a:off x="5130572" y="2837384"/>
            <a:ext cx="265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formules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E6824DB-5A4B-63E9-FBA1-CB12417D0C95}"/>
              </a:ext>
            </a:extLst>
          </p:cNvPr>
          <p:cNvSpPr txBox="1"/>
          <p:nvPr/>
        </p:nvSpPr>
        <p:spPr>
          <a:xfrm>
            <a:off x="2459168" y="3916222"/>
            <a:ext cx="4126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coefficients stœchiométriques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018F7A8E-16DC-F5EF-9CD4-27967914C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07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D3121-8701-61EB-A259-FD2586ACE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22E71D4-BBBD-7709-23E1-B2ECB133FDED}"/>
              </a:ext>
            </a:extLst>
          </p:cNvPr>
          <p:cNvSpPr txBox="1"/>
          <p:nvPr/>
        </p:nvSpPr>
        <p:spPr>
          <a:xfrm>
            <a:off x="508000" y="635215"/>
            <a:ext cx="9920514" cy="2791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1C97ECC-0498-36AE-31FA-8F7035F81777}"/>
              </a:ext>
            </a:extLst>
          </p:cNvPr>
          <p:cNvSpPr txBox="1"/>
          <p:nvPr/>
        </p:nvSpPr>
        <p:spPr>
          <a:xfrm>
            <a:off x="761260" y="182472"/>
            <a:ext cx="449654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Corrigeons ensemble l’exercice 5 page 44.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0FE5F7-8661-9CA0-C5F6-FBD27E0E2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79" y="2088005"/>
            <a:ext cx="11471724" cy="331973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E66DF50-8C6A-132C-CA34-A57F09E287C0}"/>
              </a:ext>
            </a:extLst>
          </p:cNvPr>
          <p:cNvSpPr txBox="1"/>
          <p:nvPr/>
        </p:nvSpPr>
        <p:spPr>
          <a:xfrm>
            <a:off x="761260" y="3956155"/>
            <a:ext cx="2138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Dihydrogène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651B4E-8BFB-827A-E0BE-6A16C3A61CFD}"/>
              </a:ext>
            </a:extLst>
          </p:cNvPr>
          <p:cNvSpPr txBox="1"/>
          <p:nvPr/>
        </p:nvSpPr>
        <p:spPr>
          <a:xfrm>
            <a:off x="2791621" y="3929794"/>
            <a:ext cx="2138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Dioxygène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CC7DDE-00E7-CBA8-8F6A-A62221A5CCD7}"/>
              </a:ext>
            </a:extLst>
          </p:cNvPr>
          <p:cNvSpPr txBox="1"/>
          <p:nvPr/>
        </p:nvSpPr>
        <p:spPr>
          <a:xfrm>
            <a:off x="5618395" y="3936066"/>
            <a:ext cx="2138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6C5D0C0-1BB8-3021-A85A-DF931E212769}"/>
              </a:ext>
            </a:extLst>
          </p:cNvPr>
          <p:cNvSpPr txBox="1"/>
          <p:nvPr/>
        </p:nvSpPr>
        <p:spPr>
          <a:xfrm>
            <a:off x="1410567" y="4972439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H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2D9EE6A-ACE8-CF2E-E034-18B606F20CA7}"/>
              </a:ext>
            </a:extLst>
          </p:cNvPr>
          <p:cNvSpPr txBox="1"/>
          <p:nvPr/>
        </p:nvSpPr>
        <p:spPr>
          <a:xfrm>
            <a:off x="3136128" y="4896524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C280C3-EBCA-56CD-8D29-6E0710F47B8F}"/>
              </a:ext>
            </a:extLst>
          </p:cNvPr>
          <p:cNvSpPr txBox="1"/>
          <p:nvPr/>
        </p:nvSpPr>
        <p:spPr>
          <a:xfrm>
            <a:off x="5618395" y="4972439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H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O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1AAC9096-7E51-48A9-88B9-E097D6A05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14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7E185-28CE-5901-EAB8-4AF540939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568E7AF3-DB60-C451-E8F7-C866DF0E0782}"/>
              </a:ext>
            </a:extLst>
          </p:cNvPr>
          <p:cNvSpPr txBox="1"/>
          <p:nvPr/>
        </p:nvSpPr>
        <p:spPr>
          <a:xfrm>
            <a:off x="508000" y="635215"/>
            <a:ext cx="11471724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A4C5DBA-BBAD-F0EA-BD4A-79B3617214B4}"/>
              </a:ext>
            </a:extLst>
          </p:cNvPr>
          <p:cNvSpPr txBox="1"/>
          <p:nvPr/>
        </p:nvSpPr>
        <p:spPr>
          <a:xfrm>
            <a:off x="799360" y="152615"/>
            <a:ext cx="1143074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Nous allons ensemble équilibrer cette équation chimique en appliquant la conservation des atomes en genre et en nombre.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0A16BEB-814A-53F3-2E40-69279277F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42" y="1705204"/>
            <a:ext cx="11106840" cy="4836122"/>
          </a:xfrm>
          <a:prstGeom prst="rect">
            <a:avLst/>
          </a:prstGeom>
        </p:spPr>
      </p:pic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002E7795-F91B-91AC-EC65-637F87691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CCDAB1E-5D6D-7577-EBC5-29C79299F488}"/>
              </a:ext>
            </a:extLst>
          </p:cNvPr>
          <p:cNvSpPr txBox="1"/>
          <p:nvPr/>
        </p:nvSpPr>
        <p:spPr>
          <a:xfrm>
            <a:off x="1949552" y="3249594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H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EB9A689-570F-C0FF-83AB-49D7084C3ECA}"/>
              </a:ext>
            </a:extLst>
          </p:cNvPr>
          <p:cNvSpPr txBox="1"/>
          <p:nvPr/>
        </p:nvSpPr>
        <p:spPr>
          <a:xfrm>
            <a:off x="3540354" y="3204618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4537C14-4249-BC98-C218-2A81060EB01E}"/>
              </a:ext>
            </a:extLst>
          </p:cNvPr>
          <p:cNvSpPr txBox="1"/>
          <p:nvPr/>
        </p:nvSpPr>
        <p:spPr>
          <a:xfrm>
            <a:off x="5920951" y="3179763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H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1CEE2B3-5192-CC02-BC8D-006F309207FD}"/>
              </a:ext>
            </a:extLst>
          </p:cNvPr>
          <p:cNvSpPr txBox="1"/>
          <p:nvPr/>
        </p:nvSpPr>
        <p:spPr>
          <a:xfrm>
            <a:off x="2090893" y="4513885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H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E6ABC3C-6EE4-8CC8-B257-FF48EF5A1C4B}"/>
              </a:ext>
            </a:extLst>
          </p:cNvPr>
          <p:cNvSpPr txBox="1"/>
          <p:nvPr/>
        </p:nvSpPr>
        <p:spPr>
          <a:xfrm>
            <a:off x="3501415" y="4503044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A050009-8FAD-593C-1AEE-C2C9CB64C7D5}"/>
              </a:ext>
            </a:extLst>
          </p:cNvPr>
          <p:cNvSpPr txBox="1"/>
          <p:nvPr/>
        </p:nvSpPr>
        <p:spPr>
          <a:xfrm>
            <a:off x="5634406" y="4545550"/>
            <a:ext cx="991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 H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4289427-B658-64DA-6F06-26D5B1957F14}"/>
              </a:ext>
            </a:extLst>
          </p:cNvPr>
          <p:cNvSpPr/>
          <p:nvPr/>
        </p:nvSpPr>
        <p:spPr>
          <a:xfrm>
            <a:off x="6659194" y="3509559"/>
            <a:ext cx="1051689" cy="206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DAF40EC-F7B4-1CA9-EF8B-52848F4B84A4}"/>
              </a:ext>
            </a:extLst>
          </p:cNvPr>
          <p:cNvSpPr txBox="1"/>
          <p:nvPr/>
        </p:nvSpPr>
        <p:spPr>
          <a:xfrm>
            <a:off x="4029732" y="3769013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449B95-D6A2-CB53-E33E-D8ABE271B381}"/>
              </a:ext>
            </a:extLst>
          </p:cNvPr>
          <p:cNvSpPr txBox="1"/>
          <p:nvPr/>
        </p:nvSpPr>
        <p:spPr>
          <a:xfrm>
            <a:off x="5735027" y="3171415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2</a:t>
            </a:r>
            <a:endParaRPr lang="fr-FR" sz="2400" b="1" i="1" baseline="-25000" dirty="0">
              <a:solidFill>
                <a:srgbClr val="0040C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7D0B75A-1EF7-5832-CC68-4A164781FBD1}"/>
              </a:ext>
            </a:extLst>
          </p:cNvPr>
          <p:cNvSpPr txBox="1"/>
          <p:nvPr/>
        </p:nvSpPr>
        <p:spPr>
          <a:xfrm>
            <a:off x="6011524" y="3702036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1697923-B98D-AFEC-6CD8-8F8099A55C4A}"/>
              </a:ext>
            </a:extLst>
          </p:cNvPr>
          <p:cNvSpPr txBox="1"/>
          <p:nvPr/>
        </p:nvSpPr>
        <p:spPr>
          <a:xfrm>
            <a:off x="6927188" y="3691348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72A8CFB-FAC8-9F74-289A-594ABEF6A799}"/>
              </a:ext>
            </a:extLst>
          </p:cNvPr>
          <p:cNvSpPr txBox="1"/>
          <p:nvPr/>
        </p:nvSpPr>
        <p:spPr>
          <a:xfrm>
            <a:off x="2115282" y="3743195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(1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018B2DC-28F1-BFF6-4E03-4CBDCE4CEB0C}"/>
              </a:ext>
            </a:extLst>
          </p:cNvPr>
          <p:cNvSpPr txBox="1"/>
          <p:nvPr/>
        </p:nvSpPr>
        <p:spPr>
          <a:xfrm>
            <a:off x="2832251" y="3769013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2)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FB28D777-051F-E6D3-C99A-038A4AE3CAF6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2465958" y="3435451"/>
            <a:ext cx="1074396" cy="4112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2C875E92-3A23-163A-B0F5-55609F5BE0C8}"/>
              </a:ext>
            </a:extLst>
          </p:cNvPr>
          <p:cNvCxnSpPr>
            <a:cxnSpLocks/>
          </p:cNvCxnSpPr>
          <p:nvPr/>
        </p:nvCxnSpPr>
        <p:spPr>
          <a:xfrm flipV="1">
            <a:off x="3058915" y="3577832"/>
            <a:ext cx="733895" cy="3221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6E783B45-4D97-0935-9BB4-CF6792283E07}"/>
              </a:ext>
            </a:extLst>
          </p:cNvPr>
          <p:cNvCxnSpPr>
            <a:cxnSpLocks/>
          </p:cNvCxnSpPr>
          <p:nvPr/>
        </p:nvCxnSpPr>
        <p:spPr>
          <a:xfrm flipH="1" flipV="1">
            <a:off x="5920951" y="3538689"/>
            <a:ext cx="218536" cy="2519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C062A7C6-7A26-EAEC-DEBC-AC3DA0BF1C2E}"/>
              </a:ext>
            </a:extLst>
          </p:cNvPr>
          <p:cNvCxnSpPr>
            <a:cxnSpLocks/>
          </p:cNvCxnSpPr>
          <p:nvPr/>
        </p:nvCxnSpPr>
        <p:spPr>
          <a:xfrm flipH="1" flipV="1">
            <a:off x="6450040" y="3516058"/>
            <a:ext cx="462812" cy="4388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FCBCCC80-470A-FDEA-D395-5F45D2C713D1}"/>
              </a:ext>
            </a:extLst>
          </p:cNvPr>
          <p:cNvSpPr/>
          <p:nvPr/>
        </p:nvSpPr>
        <p:spPr>
          <a:xfrm>
            <a:off x="6699630" y="4715887"/>
            <a:ext cx="1051689" cy="206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9394EF16-E38B-1FC5-FBBA-F7A180B70347}"/>
              </a:ext>
            </a:extLst>
          </p:cNvPr>
          <p:cNvSpPr txBox="1"/>
          <p:nvPr/>
        </p:nvSpPr>
        <p:spPr>
          <a:xfrm>
            <a:off x="1799572" y="4958747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𝗑 2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68F9D0C0-E695-B11F-1098-7D58E15D1BF1}"/>
              </a:ext>
            </a:extLst>
          </p:cNvPr>
          <p:cNvSpPr txBox="1"/>
          <p:nvPr/>
        </p:nvSpPr>
        <p:spPr>
          <a:xfrm>
            <a:off x="1854971" y="4513885"/>
            <a:ext cx="381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2</a:t>
            </a:r>
            <a:endParaRPr lang="fr-FR" sz="2400" b="1" i="1" baseline="-25000" dirty="0">
              <a:solidFill>
                <a:srgbClr val="0040C0"/>
              </a:solidFill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DF267185-F483-7CB6-2678-177D1E8660B8}"/>
              </a:ext>
            </a:extLst>
          </p:cNvPr>
          <p:cNvSpPr txBox="1"/>
          <p:nvPr/>
        </p:nvSpPr>
        <p:spPr>
          <a:xfrm>
            <a:off x="6045147" y="4930394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BF8F2CC9-265D-2FA0-3D23-3C742A305F93}"/>
              </a:ext>
            </a:extLst>
          </p:cNvPr>
          <p:cNvSpPr txBox="1"/>
          <p:nvPr/>
        </p:nvSpPr>
        <p:spPr>
          <a:xfrm>
            <a:off x="6690165" y="4939928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D3B852D7-FE3D-84F7-0EFA-2563DDF82DC1}"/>
              </a:ext>
            </a:extLst>
          </p:cNvPr>
          <p:cNvSpPr txBox="1"/>
          <p:nvPr/>
        </p:nvSpPr>
        <p:spPr>
          <a:xfrm>
            <a:off x="2284887" y="5705487"/>
            <a:ext cx="831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2 </a:t>
            </a:r>
            <a:r>
              <a:rPr lang="fr-FR" sz="2400" b="1" i="1" dirty="0">
                <a:solidFill>
                  <a:srgbClr val="FF0000"/>
                </a:solidFill>
              </a:rPr>
              <a:t>H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  <a:p>
            <a:endParaRPr lang="fr-FR" sz="2400" b="1" i="1" baseline="-25000" dirty="0">
              <a:solidFill>
                <a:srgbClr val="0040C0"/>
              </a:solidFill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FA0740D3-E750-CADD-1919-87AAF78B4E61}"/>
              </a:ext>
            </a:extLst>
          </p:cNvPr>
          <p:cNvSpPr txBox="1"/>
          <p:nvPr/>
        </p:nvSpPr>
        <p:spPr>
          <a:xfrm>
            <a:off x="4444200" y="5701870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E29C036D-41D6-D0EE-6F4A-084CDEC98B61}"/>
              </a:ext>
            </a:extLst>
          </p:cNvPr>
          <p:cNvSpPr txBox="1"/>
          <p:nvPr/>
        </p:nvSpPr>
        <p:spPr>
          <a:xfrm>
            <a:off x="7280764" y="5686042"/>
            <a:ext cx="991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 H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8C0E99D0-2FFF-D235-E544-CAB73D1E35A5}"/>
              </a:ext>
            </a:extLst>
          </p:cNvPr>
          <p:cNvSpPr txBox="1"/>
          <p:nvPr/>
        </p:nvSpPr>
        <p:spPr>
          <a:xfrm>
            <a:off x="7925974" y="3724034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5E441A6B-D534-D525-2258-2DFD8DD642E3}"/>
              </a:ext>
            </a:extLst>
          </p:cNvPr>
          <p:cNvSpPr txBox="1"/>
          <p:nvPr/>
        </p:nvSpPr>
        <p:spPr>
          <a:xfrm>
            <a:off x="1383978" y="2157657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H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BAA56204-3E72-1AE4-E1D0-67912B97ED59}"/>
              </a:ext>
            </a:extLst>
          </p:cNvPr>
          <p:cNvSpPr txBox="1"/>
          <p:nvPr/>
        </p:nvSpPr>
        <p:spPr>
          <a:xfrm>
            <a:off x="3175456" y="2146713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ABD43079-E953-D84A-3253-5D59811B7DF7}"/>
              </a:ext>
            </a:extLst>
          </p:cNvPr>
          <p:cNvSpPr txBox="1"/>
          <p:nvPr/>
        </p:nvSpPr>
        <p:spPr>
          <a:xfrm>
            <a:off x="5857485" y="2157657"/>
            <a:ext cx="83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H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20380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1" grpId="0"/>
      <p:bldP spid="23" grpId="0"/>
      <p:bldP spid="24" grpId="0" animBg="1"/>
      <p:bldP spid="26" grpId="0"/>
      <p:bldP spid="27" grpId="0"/>
      <p:bldP spid="28" grpId="0"/>
      <p:bldP spid="29" grpId="0"/>
      <p:bldP spid="31" grpId="0"/>
      <p:bldP spid="32" grpId="0"/>
      <p:bldP spid="44" grpId="0" animBg="1"/>
      <p:bldP spid="46" grpId="0"/>
      <p:bldP spid="52" grpId="0"/>
      <p:bldP spid="55" grpId="0"/>
      <p:bldP spid="56" grpId="0"/>
      <p:bldP spid="58" grpId="0"/>
      <p:bldP spid="59" grpId="0"/>
      <p:bldP spid="60" grpId="0"/>
      <p:bldP spid="61" grpId="0"/>
      <p:bldP spid="66" grpId="0"/>
      <p:bldP spid="67" grpId="0"/>
      <p:bldP spid="6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6" y="10321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049439" y="3526574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5280" y="2341977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0090" y="283171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720256" y="2697909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2626" y="4088724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4182494" y="402121"/>
            <a:ext cx="5229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1104260" y="888183"/>
            <a:ext cx="101899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Avant de corriger les exercices de consolidation correspondant à chaque tâche,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rappelle la procédure de résolution</a:t>
            </a:r>
            <a:r>
              <a:rPr lang="fr-FR" sz="2000" dirty="0"/>
              <a:t> en </a:t>
            </a:r>
            <a:r>
              <a:rPr lang="fr-FR" sz="2000" b="1" dirty="0"/>
              <a:t>faisant participer les élèves</a:t>
            </a:r>
            <a:r>
              <a:rPr lang="fr-FR" sz="2000" dirty="0"/>
              <a:t>. Ces derniers complètent les </a:t>
            </a:r>
            <a:r>
              <a:rPr lang="fr-FR" sz="2000" b="1" dirty="0"/>
              <a:t>espaces en pointillés</a:t>
            </a:r>
            <a:r>
              <a:rPr lang="fr-FR" sz="2000" dirty="0"/>
              <a:t> qui s’affichent sur les diapositives.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Lors de la correction d’un exercice,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sollicite la participation active des élèves</a:t>
            </a:r>
            <a:r>
              <a:rPr lang="fr-FR" sz="2000" dirty="0"/>
              <a:t>, en en choisissant </a:t>
            </a:r>
            <a:r>
              <a:rPr lang="fr-FR" sz="2000" b="1" dirty="0"/>
              <a:t>deux ou trois au hasard</a:t>
            </a:r>
            <a:r>
              <a:rPr lang="fr-FR" sz="2000" dirty="0"/>
              <a:t> pour répondre à chaque question, tout en les invitant à </a:t>
            </a:r>
            <a:r>
              <a:rPr lang="fr-FR" sz="2000" b="1" dirty="0"/>
              <a:t>expliciter leur raisonnement</a:t>
            </a:r>
            <a:r>
              <a:rPr lang="fr-FR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veille à fournir un feed-back immédiat et précis</a:t>
            </a:r>
            <a:r>
              <a:rPr lang="fr-FR" sz="2000" dirty="0"/>
              <a:t> afin de </a:t>
            </a:r>
            <a:r>
              <a:rPr lang="fr-FR" sz="2000" b="1" dirty="0"/>
              <a:t>corriger les erreurs conceptuelles ou procédurales</a:t>
            </a:r>
            <a:r>
              <a:rPr lang="fr-FR" sz="2000" dirty="0"/>
              <a:t> et de </a:t>
            </a:r>
            <a:r>
              <a:rPr lang="fr-FR" sz="2000" b="1" dirty="0"/>
              <a:t>renforcer les acquis</a:t>
            </a:r>
            <a:r>
              <a:rPr lang="fr-FR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/>
              <a:t>Le tableau est utilisé pour expliciter les explications</a:t>
            </a:r>
            <a:r>
              <a:rPr lang="fr-FR" sz="2000" dirty="0"/>
              <a:t>, et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peut recourir à l’alternance linguistique</a:t>
            </a:r>
            <a:r>
              <a:rPr lang="fr-FR" sz="2000" dirty="0"/>
              <a:t> si nécessaire, afin de favoriser la compréhension de tous les élèves.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Des erreurs se sont  glissées dans le livret.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veille à la corriger</a:t>
            </a:r>
            <a:r>
              <a:rPr lang="fr-FR" sz="2000" dirty="0"/>
              <a:t> :</a:t>
            </a:r>
          </a:p>
          <a:p>
            <a:r>
              <a:rPr lang="fr-FR" sz="2000" b="1" dirty="0">
                <a:solidFill>
                  <a:srgbClr val="0040C0"/>
                </a:solidFill>
              </a:rPr>
              <a:t>Page 43 </a:t>
            </a:r>
            <a:r>
              <a:rPr lang="fr-FR" sz="2000" b="1" dirty="0"/>
              <a:t>:</a:t>
            </a:r>
            <a:r>
              <a:rPr lang="fr-FR" sz="2000" dirty="0"/>
              <a:t> </a:t>
            </a:r>
            <a:r>
              <a:rPr lang="fr-FR" sz="2000" b="1" dirty="0">
                <a:solidFill>
                  <a:srgbClr val="FF0000"/>
                </a:solidFill>
              </a:rPr>
              <a:t>exercices 3</a:t>
            </a:r>
            <a:r>
              <a:rPr lang="fr-FR" sz="2000" b="1" dirty="0">
                <a:solidFill>
                  <a:srgbClr val="0040C0"/>
                </a:solidFill>
              </a:rPr>
              <a:t>, </a:t>
            </a:r>
            <a:r>
              <a:rPr lang="fr-FR" sz="2000" dirty="0"/>
              <a:t>il faut barrer le mot « le produit » qui figure sur l’équation littérale.</a:t>
            </a:r>
          </a:p>
          <a:p>
            <a:r>
              <a:rPr lang="fr-FR" sz="2000" b="1" dirty="0">
                <a:solidFill>
                  <a:srgbClr val="0040C0"/>
                </a:solidFill>
              </a:rPr>
              <a:t>Page 44 </a:t>
            </a:r>
            <a:r>
              <a:rPr lang="fr-FR" sz="2000" b="1" dirty="0"/>
              <a:t>:</a:t>
            </a:r>
            <a:r>
              <a:rPr lang="fr-FR" sz="2000" dirty="0"/>
              <a:t> </a:t>
            </a:r>
            <a:r>
              <a:rPr lang="fr-FR" sz="2000" b="1" dirty="0">
                <a:solidFill>
                  <a:srgbClr val="FF0000"/>
                </a:solidFill>
              </a:rPr>
              <a:t>exercices 5, </a:t>
            </a:r>
            <a:r>
              <a:rPr lang="fr-FR" sz="2000" dirty="0"/>
              <a:t>il faut barrer le + dans la partie suivante car il n’y a qu’un seul produit.  </a:t>
            </a:r>
          </a:p>
          <a:p>
            <a:endParaRPr lang="fr-FR" sz="2000" dirty="0"/>
          </a:p>
          <a:p>
            <a:endParaRPr lang="fr-FR" sz="2000" dirty="0"/>
          </a:p>
        </p:txBody>
      </p:sp>
      <p:pic>
        <p:nvPicPr>
          <p:cNvPr id="8" name="Picture 2" descr="Image générée">
            <a:extLst>
              <a:ext uri="{FF2B5EF4-FFF2-40B4-BE49-F238E27FC236}">
                <a16:creationId xmlns:a16="http://schemas.microsoft.com/office/drawing/2014/main" id="{54ED4F85-D844-0B54-F0D3-CCE622740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01717" y="81175"/>
            <a:ext cx="546818" cy="64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2CC63CD-ED72-541D-7CE0-2CAA54D3F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767" y="4990647"/>
            <a:ext cx="5387807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65466-C504-F1DA-B2D6-34E9B2077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4F066333-C900-133B-4222-7C9974AB3F04}"/>
              </a:ext>
            </a:extLst>
          </p:cNvPr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l’icône.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EFC0D2D-4BB3-97FF-5D7A-6B352E560BA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Observez cette icône : à votre avis, quel comportement positif est attendu de vous lorsqu’on voit cette icône ?</a:t>
            </a:r>
            <a:endParaRPr lang="fr-FR" noProof="0" dirty="0">
              <a:solidFill>
                <a:schemeClr val="tx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667DD2-0218-805B-5297-22A55CC4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468" y="1249175"/>
            <a:ext cx="3286584" cy="343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18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B8F6C-3BB2-441B-EDCB-DC1D847BE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93552C5-B445-2FDD-582C-1DA9C33800E8}"/>
              </a:ext>
            </a:extLst>
          </p:cNvPr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recourt à l’alternance linguistique pour expliciter le comportement attendu.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914FFD71-D4E3-0E76-25E2-69794C8BDD51}"/>
              </a:ext>
            </a:extLst>
          </p:cNvPr>
          <p:cNvSpPr txBox="1"/>
          <p:nvPr/>
        </p:nvSpPr>
        <p:spPr>
          <a:xfrm>
            <a:off x="819150" y="21131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En effet, cette icône nous montre l’importance de la révision régulière pour mieux retenir et réussir.</a:t>
            </a:r>
            <a:endParaRPr lang="fr-FR" noProof="0" dirty="0">
              <a:solidFill>
                <a:schemeClr val="tx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589DE7-1AEF-B4BC-3487-9FD0ECA0BE12}"/>
              </a:ext>
            </a:extLst>
          </p:cNvPr>
          <p:cNvSpPr txBox="1"/>
          <p:nvPr/>
        </p:nvSpPr>
        <p:spPr>
          <a:xfrm>
            <a:off x="2031492" y="4422696"/>
            <a:ext cx="81290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Je révise mes leçons régulièrement</a:t>
            </a:r>
          </a:p>
          <a:p>
            <a:pPr algn="ctr" rtl="1"/>
            <a:r>
              <a:rPr lang="ar-MA" sz="2800" b="1" dirty="0">
                <a:solidFill>
                  <a:schemeClr val="accent4"/>
                </a:solidFill>
              </a:rPr>
              <a:t>أراجع دروسي بانتظام</a:t>
            </a:r>
            <a:endParaRPr lang="fr-FR" sz="2800" b="1" dirty="0">
              <a:solidFill>
                <a:schemeClr val="accent4"/>
              </a:solidFill>
            </a:endParaRPr>
          </a:p>
          <a:p>
            <a:endParaRPr lang="fr-FR" sz="2800" b="1" dirty="0">
              <a:solidFill>
                <a:schemeClr val="accent4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630984C-12EA-3FAA-BC2D-437FBCF07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468" y="1249175"/>
            <a:ext cx="3286584" cy="343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6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8969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93B8-D94D-A9B0-642E-8C753465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D081DD0-A3C3-D060-143D-F8C943E9077D}"/>
              </a:ext>
            </a:extLst>
          </p:cNvPr>
          <p:cNvSpPr txBox="1"/>
          <p:nvPr/>
        </p:nvSpPr>
        <p:spPr>
          <a:xfrm>
            <a:off x="871031" y="317284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Nous allons commencer par la correction des exercices correspondant à la première tâche de ce chapitre.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  <a:endParaRPr lang="fr-FR" noProof="0" dirty="0">
              <a:solidFill>
                <a:schemeClr val="tx1"/>
              </a:solidFill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D87A9375-4965-0013-8BF2-466654575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41800"/>
            <a:ext cx="583484" cy="5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91D16ADE-E882-C8BC-24B6-F9AA2E091471}"/>
              </a:ext>
            </a:extLst>
          </p:cNvPr>
          <p:cNvSpPr/>
          <p:nvPr/>
        </p:nvSpPr>
        <p:spPr>
          <a:xfrm>
            <a:off x="774699" y="3191193"/>
            <a:ext cx="940562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6" name="ZoneTexte 3">
            <a:extLst>
              <a:ext uri="{FF2B5EF4-FFF2-40B4-BE49-F238E27FC236}">
                <a16:creationId xmlns:a16="http://schemas.microsoft.com/office/drawing/2014/main" id="{F56CF034-1496-AF86-9341-4E570B2FEA7C}"/>
              </a:ext>
            </a:extLst>
          </p:cNvPr>
          <p:cNvSpPr txBox="1"/>
          <p:nvPr/>
        </p:nvSpPr>
        <p:spPr>
          <a:xfrm>
            <a:off x="1197864" y="3216215"/>
            <a:ext cx="1111300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FF0000"/>
                </a:solidFill>
              </a:rPr>
              <a:t>Identifier</a:t>
            </a:r>
            <a:r>
              <a:rPr lang="fr-FR" b="1" dirty="0"/>
              <a:t> une </a:t>
            </a:r>
            <a:r>
              <a:rPr lang="fr-FR" b="1" dirty="0">
                <a:solidFill>
                  <a:srgbClr val="FF0000"/>
                </a:solidFill>
              </a:rPr>
              <a:t>transformation chimique </a:t>
            </a:r>
            <a:r>
              <a:rPr lang="fr-FR" b="1" dirty="0"/>
              <a:t>à partir des </a:t>
            </a:r>
            <a:r>
              <a:rPr lang="fr-FR" b="1" dirty="0">
                <a:solidFill>
                  <a:srgbClr val="FF0000"/>
                </a:solidFill>
              </a:rPr>
              <a:t>observations</a:t>
            </a:r>
            <a:r>
              <a:rPr lang="fr-FR" b="1" dirty="0"/>
              <a:t>.</a:t>
            </a:r>
            <a:endParaRPr lang="fr-FR" b="1" dirty="0">
              <a:solidFill>
                <a:srgbClr val="231F20"/>
              </a:solidFill>
            </a:endParaRP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07DFEBF4-06AF-4B8C-2327-3D2A97B577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1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12482</TotalTime>
  <Words>1396</Words>
  <Application>Microsoft Office PowerPoint</Application>
  <PresentationFormat>Grand écran</PresentationFormat>
  <Paragraphs>205</Paragraphs>
  <Slides>28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Aptos</vt:lpstr>
      <vt:lpstr>Arial</vt:lpstr>
      <vt:lpstr>Calibri</vt:lpstr>
      <vt:lpstr>Dosis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elmokhtar</cp:lastModifiedBy>
  <cp:revision>1532</cp:revision>
  <cp:lastPrinted>2024-10-05T19:15:58Z</cp:lastPrinted>
  <dcterms:created xsi:type="dcterms:W3CDTF">2024-05-28T10:13:44Z</dcterms:created>
  <dcterms:modified xsi:type="dcterms:W3CDTF">2025-12-19T20:34:57Z</dcterms:modified>
</cp:coreProperties>
</file>