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02" r:id="rId3"/>
  </p:sldMasterIdLst>
  <p:notesMasterIdLst>
    <p:notesMasterId r:id="rId33"/>
  </p:notesMasterIdLst>
  <p:sldIdLst>
    <p:sldId id="275" r:id="rId4"/>
    <p:sldId id="276" r:id="rId5"/>
    <p:sldId id="277" r:id="rId6"/>
    <p:sldId id="278" r:id="rId7"/>
    <p:sldId id="288" r:id="rId8"/>
    <p:sldId id="289" r:id="rId9"/>
    <p:sldId id="291" r:id="rId10"/>
    <p:sldId id="279" r:id="rId11"/>
    <p:sldId id="280" r:id="rId12"/>
    <p:sldId id="281" r:id="rId13"/>
    <p:sldId id="282" r:id="rId14"/>
    <p:sldId id="292" r:id="rId15"/>
    <p:sldId id="283" r:id="rId16"/>
    <p:sldId id="257" r:id="rId17"/>
    <p:sldId id="258" r:id="rId18"/>
    <p:sldId id="259" r:id="rId19"/>
    <p:sldId id="261" r:id="rId20"/>
    <p:sldId id="262" r:id="rId21"/>
    <p:sldId id="264" r:id="rId22"/>
    <p:sldId id="265" r:id="rId23"/>
    <p:sldId id="295" r:id="rId24"/>
    <p:sldId id="294" r:id="rId25"/>
    <p:sldId id="268" r:id="rId26"/>
    <p:sldId id="270" r:id="rId27"/>
    <p:sldId id="271" r:id="rId28"/>
    <p:sldId id="272" r:id="rId29"/>
    <p:sldId id="274" r:id="rId30"/>
    <p:sldId id="285" r:id="rId31"/>
    <p:sldId id="273" r:id="rId3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59" autoAdjust="0"/>
    <p:restoredTop sz="94660"/>
  </p:normalViewPr>
  <p:slideViewPr>
    <p:cSldViewPr snapToGrid="0">
      <p:cViewPr varScale="1">
        <p:scale>
          <a:sx n="79" d="100"/>
          <a:sy n="79" d="100"/>
        </p:scale>
        <p:origin x="65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165D5B-1885-4CA6-8306-11EF47257489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B38936-26E3-4A0D-AD92-84EA851A95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4594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144726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38064-1390-EC83-4B07-8141652D7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064E05-3CA4-2354-0C9E-2F15917A30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65E8BD-3576-674C-2BAE-AD589412F9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7C70AC-5FA2-0960-E37D-00E78AFA4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27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7181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38064-1390-EC83-4B07-8141652D7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064E05-3CA4-2354-0C9E-2F15917A30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65E8BD-3576-674C-2BAE-AD589412F9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7C70AC-5FA2-0960-E37D-00E78AFA4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28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961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0" name="Google Shape;470;p4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4:notes"/>
          <p:cNvSpPr txBox="1">
            <a:spLocks noGrp="1"/>
          </p:cNvSpPr>
          <p:nvPr>
            <p:ph type="sldNum" idx="12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fr-FR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6764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2813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7C472-90EE-3493-612A-0BA214C06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0CD9C5D-5410-EEBE-4987-C3FF696B57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59125A7-96DC-4D28-5772-04C231E14A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1CD996-9249-C230-FE25-309EDC6A3B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7498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20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3188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92704-DA5E-BBE3-0AE7-A44CC91CC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3C183B-D044-178A-2BB3-F8344AEAB3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4D5A000-BD7C-2AB0-471C-3E6EF734BF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9B94F21-EEB9-AFA5-9D63-4217E96278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23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258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31924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38064-1390-EC83-4B07-8141652D7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064E05-3CA4-2354-0C9E-2F15917A30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65E8BD-3576-674C-2BAE-AD589412F9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7C70AC-5FA2-0960-E37D-00E78AFA4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25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4378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38064-1390-EC83-4B07-8141652D7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064E05-3CA4-2354-0C9E-2F15917A30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65E8BD-3576-674C-2BAE-AD589412F9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7C70AC-5FA2-0960-E37D-00E78AFA4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26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273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0686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6469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0391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5"/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5"/>
          <p:cNvSpPr txBox="1">
            <a:spLocks noGrp="1"/>
          </p:cNvSpPr>
          <p:nvPr>
            <p:ph type="subTitle" idx="1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35"/>
          <p:cNvSpPr txBox="1">
            <a:spLocks noGrp="1"/>
          </p:cNvSpPr>
          <p:nvPr>
            <p:ph type="subTitle" idx="2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5"/>
          <p:cNvSpPr txBox="1">
            <a:spLocks noGrp="1"/>
          </p:cNvSpPr>
          <p:nvPr>
            <p:ph type="title" idx="3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5"/>
          <p:cNvSpPr txBox="1">
            <a:spLocks noGrp="1"/>
          </p:cNvSpPr>
          <p:nvPr>
            <p:ph type="subTitle" idx="4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35"/>
          <p:cNvSpPr txBox="1">
            <a:spLocks noGrp="1"/>
          </p:cNvSpPr>
          <p:nvPr>
            <p:ph type="subTitle" idx="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35"/>
          <p:cNvSpPr txBox="1">
            <a:spLocks noGrp="1"/>
          </p:cNvSpPr>
          <p:nvPr>
            <p:ph type="title" idx="6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5"/>
          <p:cNvSpPr txBox="1">
            <a:spLocks noGrp="1"/>
          </p:cNvSpPr>
          <p:nvPr>
            <p:ph type="title" idx="7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5"/>
          <p:cNvSpPr txBox="1">
            <a:spLocks noGrp="1"/>
          </p:cNvSpPr>
          <p:nvPr>
            <p:ph type="title" idx="8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5"/>
          <p:cNvSpPr txBox="1">
            <a:spLocks noGrp="1"/>
          </p:cNvSpPr>
          <p:nvPr>
            <p:ph type="title" idx="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5"/>
          <p:cNvSpPr txBox="1">
            <a:spLocks noGrp="1"/>
          </p:cNvSpPr>
          <p:nvPr>
            <p:ph type="title" idx="13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5"/>
          <p:cNvSpPr txBox="1">
            <a:spLocks noGrp="1"/>
          </p:cNvSpPr>
          <p:nvPr>
            <p:ph type="title" idx="14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5"/>
          <p:cNvSpPr txBox="1">
            <a:spLocks noGrp="1"/>
          </p:cNvSpPr>
          <p:nvPr>
            <p:ph type="title" idx="1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18281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10549D0-FC22-5AC9-B29C-044972EDF719}"/>
              </a:ext>
            </a:extLst>
          </p:cNvPr>
          <p:cNvGrpSpPr/>
          <p:nvPr userDrawn="1"/>
        </p:nvGrpSpPr>
        <p:grpSpPr>
          <a:xfrm>
            <a:off x="7399" y="-1"/>
            <a:ext cx="12192000" cy="6858001"/>
            <a:chOff x="8324" y="-2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B67DC97-2105-ECF4-B221-5899F3AB0A9E}"/>
                </a:ext>
              </a:extLst>
            </p:cNvPr>
            <p:cNvSpPr/>
            <p:nvPr/>
          </p:nvSpPr>
          <p:spPr>
            <a:xfrm>
              <a:off x="8324" y="-2"/>
              <a:ext cx="13716000" cy="10287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E2A3A36-CB06-55CA-5263-22D2BCF56033}"/>
                </a:ext>
              </a:extLst>
            </p:cNvPr>
            <p:cNvSpPr/>
            <p:nvPr/>
          </p:nvSpPr>
          <p:spPr>
            <a:xfrm>
              <a:off x="203076" y="1132493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2182AD56-786B-07BE-C5BB-BF05FFE61849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D36814C2-8C2B-D2DB-BAC4-D1341C675F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536C2AE3-4A5B-3E38-5D62-0071ECC8D16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3" name="Picture 3" descr="Image générée">
            <a:extLst>
              <a:ext uri="{FF2B5EF4-FFF2-40B4-BE49-F238E27FC236}">
                <a16:creationId xmlns:a16="http://schemas.microsoft.com/office/drawing/2014/main" id="{D2D79949-3E4A-2B04-EDF1-1A0303DC49A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8003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1125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0826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5201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1633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6429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349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20813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71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6047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4511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3432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2" name="Titre 10">
            <a:extLst>
              <a:ext uri="{FF2B5EF4-FFF2-40B4-BE49-F238E27FC236}">
                <a16:creationId xmlns:a16="http://schemas.microsoft.com/office/drawing/2014/main" id="{405404E5-39B1-20C6-A10F-3F4F01EFE7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14">
            <a:extLst>
              <a:ext uri="{FF2B5EF4-FFF2-40B4-BE49-F238E27FC236}">
                <a16:creationId xmlns:a16="http://schemas.microsoft.com/office/drawing/2014/main" id="{CACA170E-3D3C-A127-91C8-4F2A5161D74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Picture 3" descr="Image générée">
            <a:extLst>
              <a:ext uri="{FF2B5EF4-FFF2-40B4-BE49-F238E27FC236}">
                <a16:creationId xmlns:a16="http://schemas.microsoft.com/office/drawing/2014/main" id="{8EF165E4-5990-E18B-07E6-AEAC4FDD1B4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6952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6266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9169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295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547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956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92273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957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4225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5"/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5"/>
          <p:cNvSpPr txBox="1">
            <a:spLocks noGrp="1"/>
          </p:cNvSpPr>
          <p:nvPr>
            <p:ph type="subTitle" idx="1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35"/>
          <p:cNvSpPr txBox="1">
            <a:spLocks noGrp="1"/>
          </p:cNvSpPr>
          <p:nvPr>
            <p:ph type="subTitle" idx="2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5"/>
          <p:cNvSpPr txBox="1">
            <a:spLocks noGrp="1"/>
          </p:cNvSpPr>
          <p:nvPr>
            <p:ph type="title" idx="3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5"/>
          <p:cNvSpPr txBox="1">
            <a:spLocks noGrp="1"/>
          </p:cNvSpPr>
          <p:nvPr>
            <p:ph type="subTitle" idx="4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35"/>
          <p:cNvSpPr txBox="1">
            <a:spLocks noGrp="1"/>
          </p:cNvSpPr>
          <p:nvPr>
            <p:ph type="subTitle" idx="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35"/>
          <p:cNvSpPr txBox="1">
            <a:spLocks noGrp="1"/>
          </p:cNvSpPr>
          <p:nvPr>
            <p:ph type="title" idx="6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5"/>
          <p:cNvSpPr txBox="1">
            <a:spLocks noGrp="1"/>
          </p:cNvSpPr>
          <p:nvPr>
            <p:ph type="title" idx="7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5"/>
          <p:cNvSpPr txBox="1">
            <a:spLocks noGrp="1"/>
          </p:cNvSpPr>
          <p:nvPr>
            <p:ph type="title" idx="8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5"/>
          <p:cNvSpPr txBox="1">
            <a:spLocks noGrp="1"/>
          </p:cNvSpPr>
          <p:nvPr>
            <p:ph type="title" idx="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5"/>
          <p:cNvSpPr txBox="1">
            <a:spLocks noGrp="1"/>
          </p:cNvSpPr>
          <p:nvPr>
            <p:ph type="title" idx="13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5"/>
          <p:cNvSpPr txBox="1">
            <a:spLocks noGrp="1"/>
          </p:cNvSpPr>
          <p:nvPr>
            <p:ph type="title" idx="14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5"/>
          <p:cNvSpPr txBox="1">
            <a:spLocks noGrp="1"/>
          </p:cNvSpPr>
          <p:nvPr>
            <p:ph type="title" idx="1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11442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3098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2552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1130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5328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6419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7078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/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1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016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22198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04/02/2026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157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en-US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1557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2" name="Titre 10">
            <a:extLst>
              <a:ext uri="{FF2B5EF4-FFF2-40B4-BE49-F238E27FC236}">
                <a16:creationId xmlns:a16="http://schemas.microsoft.com/office/drawing/2014/main" id="{6C519CD2-CB68-915A-18A8-95CCA6E36F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14">
            <a:extLst>
              <a:ext uri="{FF2B5EF4-FFF2-40B4-BE49-F238E27FC236}">
                <a16:creationId xmlns:a16="http://schemas.microsoft.com/office/drawing/2014/main" id="{195F70C1-F71B-4D24-8B37-5656F040F08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Picture 3" descr="Image générée">
            <a:extLst>
              <a:ext uri="{FF2B5EF4-FFF2-40B4-BE49-F238E27FC236}">
                <a16:creationId xmlns:a16="http://schemas.microsoft.com/office/drawing/2014/main" id="{AD4F5801-BC92-FD7F-62F5-BDA411B4FFB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1032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en-US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7862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en-US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91181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en-US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28299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fis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2" name="Titre 10">
            <a:extLst>
              <a:ext uri="{FF2B5EF4-FFF2-40B4-BE49-F238E27FC236}">
                <a16:creationId xmlns:a16="http://schemas.microsoft.com/office/drawing/2014/main" id="{12AA90A0-DAB7-46A8-CD12-075BBFDE12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14">
            <a:extLst>
              <a:ext uri="{FF2B5EF4-FFF2-40B4-BE49-F238E27FC236}">
                <a16:creationId xmlns:a16="http://schemas.microsoft.com/office/drawing/2014/main" id="{9E33845C-6B9B-8A74-A483-C46B80D288C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4" name="Picture 3" descr="Image générée">
            <a:extLst>
              <a:ext uri="{FF2B5EF4-FFF2-40B4-BE49-F238E27FC236}">
                <a16:creationId xmlns:a16="http://schemas.microsoft.com/office/drawing/2014/main" id="{C965D129-B045-6DF5-747B-AC06517BBE9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43169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en-US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34736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en-US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66943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en-US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890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34335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en-US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0668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/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/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en-US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95496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dirty="0">
                <a:solidFill>
                  <a:srgbClr val="F7C475"/>
                </a:solidFill>
                <a:latin typeface="Arial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algn="ctr" defTabSz="6858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b="1" dirty="0">
                  <a:solidFill>
                    <a:srgbClr val="FFFFFF"/>
                  </a:solidFill>
                  <a:latin typeface="Arial"/>
                  <a:cs typeface="Arial"/>
                </a:rPr>
                <a:t>O</a:t>
              </a:r>
              <a:endParaRPr lang="fr-FR" b="1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2549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4563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6260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5794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8172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35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slideLayout" Target="../slideLayouts/slideLayout52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19" Type="http://schemas.openxmlformats.org/officeDocument/2006/relationships/slideLayout" Target="../slideLayouts/slideLayout51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32973-F66C-43F1-94CB-8C73CA6CECC2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057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00" r:id="rId12"/>
    <p:sldLayoutId id="214748370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04/02/2026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134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04/02/2026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464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  <p:sldLayoutId id="2147483720" r:id="rId18"/>
    <p:sldLayoutId id="2147483721" r:id="rId19"/>
    <p:sldLayoutId id="2147483722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.png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.pn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8.png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8.png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8.png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8.png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-423872" y="1542625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noProof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Physique chimie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fr-FR" sz="2400" b="1" kern="0" noProof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396069" y="2689569"/>
            <a:ext cx="4226283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2</a:t>
            </a:r>
            <a:endParaRPr lang="fr-FR" sz="3200" b="1" kern="0" noProof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F7FABAC2-6E8F-F97A-B858-C03335E397D6}"/>
              </a:ext>
            </a:extLst>
          </p:cNvPr>
          <p:cNvGrpSpPr/>
          <p:nvPr/>
        </p:nvGrpSpPr>
        <p:grpSpPr>
          <a:xfrm>
            <a:off x="253512" y="3710465"/>
            <a:ext cx="5990003" cy="696796"/>
            <a:chOff x="253512" y="3710465"/>
            <a:chExt cx="5990003" cy="69679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AD370E4E-0C27-512A-5D4D-C95E4591E73A}"/>
                </a:ext>
              </a:extLst>
            </p:cNvPr>
            <p:cNvSpPr/>
            <p:nvPr/>
          </p:nvSpPr>
          <p:spPr>
            <a:xfrm>
              <a:off x="253512" y="3710465"/>
              <a:ext cx="5990003" cy="696796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Chapitre </a:t>
              </a: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1" name="Google Shape;735;p98">
              <a:extLst>
                <a:ext uri="{FF2B5EF4-FFF2-40B4-BE49-F238E27FC236}">
                  <a16:creationId xmlns:a16="http://schemas.microsoft.com/office/drawing/2014/main" id="{5BD26F50-56AE-595E-87DF-05B2E3AA8BAE}"/>
                </a:ext>
              </a:extLst>
            </p:cNvPr>
            <p:cNvSpPr/>
            <p:nvPr/>
          </p:nvSpPr>
          <p:spPr>
            <a:xfrm>
              <a:off x="1850355" y="3785845"/>
              <a:ext cx="65604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3" name="Google Shape;223;p26">
              <a:extLst>
                <a:ext uri="{FF2B5EF4-FFF2-40B4-BE49-F238E27FC236}">
                  <a16:creationId xmlns:a16="http://schemas.microsoft.com/office/drawing/2014/main" id="{FA8BB4DF-DB1A-C1B0-7D42-E4753C316096}"/>
                </a:ext>
              </a:extLst>
            </p:cNvPr>
            <p:cNvSpPr/>
            <p:nvPr/>
          </p:nvSpPr>
          <p:spPr>
            <a:xfrm>
              <a:off x="1937552" y="3770861"/>
              <a:ext cx="4286785" cy="576000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5990003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Séances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290936"/>
            <a:ext cx="5990003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133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91;p1">
            <a:extLst>
              <a:ext uri="{FF2B5EF4-FFF2-40B4-BE49-F238E27FC236}">
                <a16:creationId xmlns:a16="http://schemas.microsoft.com/office/drawing/2014/main" id="{198230B9-2AA3-35B3-0276-4B365BACA0C2}"/>
              </a:ext>
            </a:extLst>
          </p:cNvPr>
          <p:cNvSpPr txBox="1"/>
          <p:nvPr/>
        </p:nvSpPr>
        <p:spPr>
          <a:xfrm>
            <a:off x="1709570" y="3890953"/>
            <a:ext cx="474274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buClr>
                <a:srgbClr val="000000"/>
              </a:buClr>
              <a:buSzPts val="2800"/>
            </a:pPr>
            <a:r>
              <a:rPr lang="fr-FR" sz="2400" b="1" i="1" noProof="0" dirty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La </a:t>
            </a:r>
            <a:r>
              <a:rPr lang="fr-FR" sz="2400" b="1" i="1" dirty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réflexion de la lumière</a:t>
            </a:r>
            <a:endParaRPr lang="fr-FR" sz="1400" b="0" i="0" u="none" strike="noStrike" cap="none" noProof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" name="Google Shape;91;p1">
            <a:extLst>
              <a:ext uri="{FF2B5EF4-FFF2-40B4-BE49-F238E27FC236}">
                <a16:creationId xmlns:a16="http://schemas.microsoft.com/office/drawing/2014/main" id="{11B7DF38-B518-FE40-DACC-62F9E20B3DF9}"/>
              </a:ext>
            </a:extLst>
          </p:cNvPr>
          <p:cNvSpPr txBox="1"/>
          <p:nvPr/>
        </p:nvSpPr>
        <p:spPr>
          <a:xfrm>
            <a:off x="3103329" y="4693650"/>
            <a:ext cx="35877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400" b="1" i="1" u="none" strike="noStrike" cap="none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Séance 4</a:t>
            </a:r>
            <a:endParaRPr lang="fr-F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CB29DF8-DA9E-E2F5-BC42-B056D8414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2326" y="3453664"/>
            <a:ext cx="3524244" cy="2609033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C564AAE-846C-10F1-DB44-2D2D7D25B48F}"/>
              </a:ext>
            </a:extLst>
          </p:cNvPr>
          <p:cNvSpPr txBox="1"/>
          <p:nvPr/>
        </p:nvSpPr>
        <p:spPr>
          <a:xfrm>
            <a:off x="1709570" y="5411865"/>
            <a:ext cx="3913632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1253846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56251A7-7C8F-4D4B-9CC2-F48DFB031979}"/>
              </a:ext>
            </a:extLst>
          </p:cNvPr>
          <p:cNvSpPr txBox="1"/>
          <p:nvPr/>
        </p:nvSpPr>
        <p:spPr>
          <a:xfrm>
            <a:off x="469691" y="4649851"/>
            <a:ext cx="11125408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>
            <a:defPPr>
              <a:defRPr lang="fr-FR"/>
            </a:defPPr>
            <a:lvl1pPr marL="457200" indent="-457200">
              <a:buFont typeface="Wingdings" panose="05000000000000000000" pitchFamily="2" charset="2"/>
              <a:buChar char="q"/>
              <a:defRPr sz="2400" b="1"/>
            </a:lvl1pPr>
          </a:lstStyle>
          <a:p>
            <a:r>
              <a:rPr lang="fr-FR" dirty="0"/>
              <a:t>L’angle d’incidence i est ………. à l’angle de réflexion r: i …… r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311DA65-07CD-692D-63CB-8C2D82A60710}"/>
              </a:ext>
            </a:extLst>
          </p:cNvPr>
          <p:cNvSpPr txBox="1"/>
          <p:nvPr/>
        </p:nvSpPr>
        <p:spPr>
          <a:xfrm>
            <a:off x="469691" y="3013501"/>
            <a:ext cx="11125409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fr-FR" sz="2400" b="1" dirty="0"/>
              <a:t>Les rayons incidents, réfléchis et la normale</a:t>
            </a:r>
            <a:r>
              <a:rPr lang="fr-FR" sz="2400" dirty="0"/>
              <a:t> sont </a:t>
            </a:r>
            <a:r>
              <a:rPr lang="fr-FR" sz="2400" b="1" dirty="0"/>
              <a:t>dans un…………………… plan</a:t>
            </a:r>
            <a:r>
              <a:rPr lang="fr-FR" sz="2400" dirty="0"/>
              <a:t>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69691" y="2018362"/>
            <a:ext cx="1125261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q"/>
            </a:pPr>
            <a:endParaRPr lang="fr-MA" sz="2800" dirty="0"/>
          </a:p>
          <a:p>
            <a:pPr marL="457200" indent="-457200" algn="ctr">
              <a:buFont typeface="Wingdings" panose="05000000000000000000" pitchFamily="2" charset="2"/>
              <a:buChar char="q"/>
            </a:pPr>
            <a:endParaRPr lang="fr-MA" sz="2800" dirty="0"/>
          </a:p>
          <a:p>
            <a:pPr marL="457200" indent="-457200" algn="ctr">
              <a:buFont typeface="Wingdings" panose="05000000000000000000" pitchFamily="2" charset="2"/>
              <a:buChar char="q"/>
            </a:pPr>
            <a:endParaRPr lang="fr-MA" sz="2800" dirty="0"/>
          </a:p>
          <a:p>
            <a:pPr marL="457200" indent="-457200" algn="ctr">
              <a:buFont typeface="Wingdings" panose="05000000000000000000" pitchFamily="2" charset="2"/>
              <a:buChar char="q"/>
            </a:pPr>
            <a:endParaRPr lang="fr-FR" sz="2800" dirty="0"/>
          </a:p>
          <a:p>
            <a:pPr marL="457200" indent="-457200" algn="ctr">
              <a:buFont typeface="Wingdings" panose="05000000000000000000" pitchFamily="2" charset="2"/>
              <a:buChar char="q"/>
            </a:pPr>
            <a:endParaRPr lang="fr-MA" sz="2800" dirty="0"/>
          </a:p>
          <a:p>
            <a:pPr marL="457200" indent="-457200" algn="ctr">
              <a:buFont typeface="Wingdings" panose="05000000000000000000" pitchFamily="2" charset="2"/>
              <a:buChar char="q"/>
            </a:pPr>
            <a:endParaRPr lang="fr-FR" sz="2800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63DCC44-C821-0B00-8874-53645DC0A62E}"/>
              </a:ext>
            </a:extLst>
          </p:cNvPr>
          <p:cNvSpPr txBox="1"/>
          <p:nvPr/>
        </p:nvSpPr>
        <p:spPr>
          <a:xfrm>
            <a:off x="8467449" y="2881289"/>
            <a:ext cx="2127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 même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63DCC44-C821-0B00-8874-53645DC0A62E}"/>
              </a:ext>
            </a:extLst>
          </p:cNvPr>
          <p:cNvSpPr txBox="1"/>
          <p:nvPr/>
        </p:nvSpPr>
        <p:spPr>
          <a:xfrm>
            <a:off x="4035890" y="4559753"/>
            <a:ext cx="1119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 égal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63DCC44-C821-0B00-8874-53645DC0A62E}"/>
              </a:ext>
            </a:extLst>
          </p:cNvPr>
          <p:cNvSpPr txBox="1"/>
          <p:nvPr/>
        </p:nvSpPr>
        <p:spPr>
          <a:xfrm>
            <a:off x="7884468" y="4559753"/>
            <a:ext cx="1119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 =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9" name="Flèche : droite 3">
            <a:extLst>
              <a:ext uri="{FF2B5EF4-FFF2-40B4-BE49-F238E27FC236}">
                <a16:creationId xmlns:a16="http://schemas.microsoft.com/office/drawing/2014/main" id="{19C51263-C314-BC77-1CC5-F3C3F695E575}"/>
              </a:ext>
            </a:extLst>
          </p:cNvPr>
          <p:cNvSpPr/>
          <p:nvPr/>
        </p:nvSpPr>
        <p:spPr>
          <a:xfrm rot="5400000">
            <a:off x="4973403" y="1963940"/>
            <a:ext cx="1110844" cy="727950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48F448A-C617-DBA9-5690-5E87ADF9B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Pour réussir cette tâche, vous devez vous rappeler des lois de la réflexion 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B6BF4AA-03AA-3BBD-D9E3-895DA460294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fait participer les élèves pour compléter les espaces en pointillés.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043371E-361C-B5A9-EA29-F8E031F078F1}"/>
              </a:ext>
            </a:extLst>
          </p:cNvPr>
          <p:cNvSpPr txBox="1"/>
          <p:nvPr/>
        </p:nvSpPr>
        <p:spPr>
          <a:xfrm>
            <a:off x="2477650" y="1183384"/>
            <a:ext cx="65266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dirty="0"/>
              <a:t>Lois de la réflexion de la lumière: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7F204A5-BD9C-1631-B050-8335ACA6CC6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3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23AE94F-B11B-3C87-C262-212C953B3B1E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818777F-B259-173E-C4D0-AE0EA45F388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0" name="Image 8">
            <a:extLst>
              <a:ext uri="{FF2B5EF4-FFF2-40B4-BE49-F238E27FC236}">
                <a16:creationId xmlns:a16="http://schemas.microsoft.com/office/drawing/2014/main" id="{284E9CF8-3768-220A-D6D8-1AA8C5316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4645" y="416393"/>
            <a:ext cx="433313" cy="43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739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32197-3BD2-64A7-9FF3-A658DD0F5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"/>
          <p:cNvSpPr>
            <a:spLocks noChangeArrowheads="1"/>
          </p:cNvSpPr>
          <p:nvPr/>
        </p:nvSpPr>
        <p:spPr bwMode="auto">
          <a:xfrm>
            <a:off x="442303" y="3224833"/>
            <a:ext cx="10813986" cy="3082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fr-FR" sz="2400" dirty="0"/>
              <a:t>On</a:t>
            </a:r>
            <a:r>
              <a:rPr kumimoji="0" lang="fr-F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trace </a:t>
            </a:r>
            <a:r>
              <a:rPr kumimoji="0" lang="fr-FR" sz="24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la normale </a:t>
            </a:r>
            <a:r>
              <a:rPr kumimoji="0" lang="fr-F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au miroir au point d’incidence.</a:t>
            </a:r>
          </a:p>
          <a:p>
            <a:pPr marL="342900" marR="0" lvl="0" indent="-3429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fr-FR" sz="2400" dirty="0"/>
              <a:t>On</a:t>
            </a:r>
            <a:r>
              <a:rPr kumimoji="0" lang="fr-F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mesure </a:t>
            </a:r>
            <a:r>
              <a:rPr kumimoji="0" lang="fr-FR" sz="24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l’angle</a:t>
            </a:r>
            <a:r>
              <a:rPr kumimoji="0" lang="fr-F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entre le rayon et la normale.</a:t>
            </a:r>
          </a:p>
          <a:p>
            <a:pPr marL="342900" marR="0" lvl="0" indent="-3429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fr-FR" sz="2400" dirty="0"/>
              <a:t>On </a:t>
            </a:r>
            <a:r>
              <a:rPr kumimoji="0" lang="fr-F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applique la loi de la réflexion : l’angle d’incidence est </a:t>
            </a:r>
            <a:r>
              <a:rPr kumimoji="0" lang="fr-FR" sz="24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égal</a:t>
            </a:r>
            <a:r>
              <a:rPr kumimoji="0" lang="fr-F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à l’angle de réflexion.</a:t>
            </a:r>
          </a:p>
          <a:p>
            <a:pPr marL="342900" marR="0" lvl="0" indent="-342900" algn="l" defTabSz="914400" rtl="0" eaLnBrk="0" fontAlgn="base" latinLnBrk="0" hangingPunct="0">
              <a:lnSpc>
                <a:spcPct val="2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lang="fr-FR" sz="2400" dirty="0"/>
              <a:t>On</a:t>
            </a:r>
            <a:r>
              <a:rPr kumimoji="0" lang="fr-F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trace le rayon </a:t>
            </a:r>
            <a:r>
              <a:rPr kumimoji="0" lang="fr-FR" sz="24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réfléchi</a:t>
            </a:r>
            <a:r>
              <a:rPr kumimoji="0" lang="fr-F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symétrique du rayon </a:t>
            </a:r>
            <a:r>
              <a:rPr kumimoji="0" lang="fr-FR" sz="24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incident</a:t>
            </a:r>
            <a:r>
              <a:rPr kumimoji="0" lang="fr-FR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par rapport à la normale.</a:t>
            </a:r>
          </a:p>
        </p:txBody>
      </p:sp>
      <p:sp>
        <p:nvSpPr>
          <p:cNvPr id="33" name="ZoneTexte 32"/>
          <p:cNvSpPr txBox="1"/>
          <p:nvPr/>
        </p:nvSpPr>
        <p:spPr>
          <a:xfrm>
            <a:off x="284296" y="1190460"/>
            <a:ext cx="11907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dirty="0"/>
              <a:t>Pour tracer  </a:t>
            </a:r>
            <a:r>
              <a:rPr lang="fr-FR" sz="2400" dirty="0"/>
              <a:t>le rayon réfléchi ou incident en utilisant les lois de la réflexion, </a:t>
            </a:r>
          </a:p>
          <a:p>
            <a:r>
              <a:rPr lang="fr-FR" sz="2400" dirty="0"/>
              <a:t>on procède comme suit: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FC68A76-996A-4C07-9447-646D57FFA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Il faut rappeler aussi les étapes à suivre pour tracer un rayon réfléchi ou incident.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B671057-2E71-61E6-D4D9-8965D98B0C9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fait participer les élèves en projetant étape par étape.</a:t>
            </a:r>
          </a:p>
        </p:txBody>
      </p:sp>
      <p:sp>
        <p:nvSpPr>
          <p:cNvPr id="4" name="Flèche : droite 3">
            <a:extLst>
              <a:ext uri="{FF2B5EF4-FFF2-40B4-BE49-F238E27FC236}">
                <a16:creationId xmlns:a16="http://schemas.microsoft.com/office/drawing/2014/main" id="{C417D0A9-3CF3-6276-A14E-2DD6B8460CFE}"/>
              </a:ext>
            </a:extLst>
          </p:cNvPr>
          <p:cNvSpPr/>
          <p:nvPr/>
        </p:nvSpPr>
        <p:spPr>
          <a:xfrm rot="5400000">
            <a:off x="4998803" y="2230640"/>
            <a:ext cx="1110844" cy="727950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A8CEA5F5-DF87-B0E8-0FF0-06E86CBC147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7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44C680D7-94CA-1AEB-4B2E-6BA8A7ADC8F8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4DA27BD-68FA-48C6-F871-EB4C3CD99ECC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DD086E56-EAC8-3FD7-6C52-D8C98ECD3B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4645" y="416393"/>
            <a:ext cx="433313" cy="43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833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32197-3BD2-64A7-9FF3-A658DD0F5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1552">
            <a:extLst>
              <a:ext uri="{FF2B5EF4-FFF2-40B4-BE49-F238E27FC236}">
                <a16:creationId xmlns:a16="http://schemas.microsoft.com/office/drawing/2014/main" id="{A22EC6F4-1011-24C5-5ED1-4AAD070003F9}"/>
              </a:ext>
            </a:extLst>
          </p:cNvPr>
          <p:cNvSpPr/>
          <p:nvPr/>
        </p:nvSpPr>
        <p:spPr>
          <a:xfrm>
            <a:off x="2377868" y="1924831"/>
            <a:ext cx="1375762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fr-MA" sz="2000" b="1" dirty="0">
                <a:solidFill>
                  <a:srgbClr val="FF0000"/>
                </a:solidFill>
              </a:rPr>
              <a:t>La normale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288C033-3072-921F-9B36-D7A33C76E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On complète le schéma suivant: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8B176F7-C1E6-6DB8-E411-CC49C98E530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fait participer les aélèves pour compléter les espaces en pointillés.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D98E7062-FB9D-0114-37EF-2EBE62F0F559}"/>
              </a:ext>
            </a:extLst>
          </p:cNvPr>
          <p:cNvSpPr txBox="1"/>
          <p:nvPr/>
        </p:nvSpPr>
        <p:spPr>
          <a:xfrm rot="20480268">
            <a:off x="5229558" y="2911229"/>
            <a:ext cx="28565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3200" b="1" dirty="0">
                <a:solidFill>
                  <a:srgbClr val="FF0000"/>
                </a:solidFill>
              </a:rPr>
              <a:t>i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50" name="Arc 49"/>
          <p:cNvSpPr/>
          <p:nvPr/>
        </p:nvSpPr>
        <p:spPr>
          <a:xfrm rot="16200000">
            <a:off x="5296912" y="3349682"/>
            <a:ext cx="996798" cy="1178612"/>
          </a:xfrm>
          <a:prstGeom prst="arc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8" name="Groupe 57"/>
          <p:cNvGrpSpPr/>
          <p:nvPr/>
        </p:nvGrpSpPr>
        <p:grpSpPr>
          <a:xfrm rot="14400000">
            <a:off x="3579917" y="3838857"/>
            <a:ext cx="2990395" cy="17406"/>
            <a:chOff x="8702048" y="4199860"/>
            <a:chExt cx="2238854" cy="10633"/>
          </a:xfrm>
        </p:grpSpPr>
        <p:cxnSp>
          <p:nvCxnSpPr>
            <p:cNvPr id="62" name="Connecteur droit 61"/>
            <p:cNvCxnSpPr/>
            <p:nvPr/>
          </p:nvCxnSpPr>
          <p:spPr>
            <a:xfrm>
              <a:off x="8702048" y="4199860"/>
              <a:ext cx="2238854" cy="1063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eur droit avec flèche 62"/>
            <p:cNvCxnSpPr/>
            <p:nvPr/>
          </p:nvCxnSpPr>
          <p:spPr>
            <a:xfrm flipH="1">
              <a:off x="9369329" y="4208709"/>
              <a:ext cx="540215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1" name="Connecteur droit 60"/>
          <p:cNvCxnSpPr/>
          <p:nvPr/>
        </p:nvCxnSpPr>
        <p:spPr>
          <a:xfrm rot="5400000">
            <a:off x="3986274" y="3398531"/>
            <a:ext cx="3623200" cy="0"/>
          </a:xfrm>
          <a:prstGeom prst="line">
            <a:avLst/>
          </a:prstGeom>
          <a:ln w="57150">
            <a:solidFill>
              <a:srgbClr val="1D9A7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Groupe 51"/>
          <p:cNvGrpSpPr/>
          <p:nvPr/>
        </p:nvGrpSpPr>
        <p:grpSpPr>
          <a:xfrm rot="7200000">
            <a:off x="5048212" y="3802513"/>
            <a:ext cx="2990395" cy="17406"/>
            <a:chOff x="8702048" y="4199860"/>
            <a:chExt cx="2238854" cy="10633"/>
          </a:xfrm>
        </p:grpSpPr>
        <p:cxnSp>
          <p:nvCxnSpPr>
            <p:cNvPr id="56" name="Connecteur droit 55"/>
            <p:cNvCxnSpPr/>
            <p:nvPr/>
          </p:nvCxnSpPr>
          <p:spPr>
            <a:xfrm>
              <a:off x="8702048" y="4199860"/>
              <a:ext cx="2238854" cy="10633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cteur droit avec flèche 56"/>
            <p:cNvCxnSpPr/>
            <p:nvPr/>
          </p:nvCxnSpPr>
          <p:spPr>
            <a:xfrm flipH="1">
              <a:off x="9369329" y="4208709"/>
              <a:ext cx="540215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ZoneTexte 52">
            <a:extLst>
              <a:ext uri="{FF2B5EF4-FFF2-40B4-BE49-F238E27FC236}">
                <a16:creationId xmlns:a16="http://schemas.microsoft.com/office/drawing/2014/main" id="{D98E7062-FB9D-0114-37EF-2EBE62F0F559}"/>
              </a:ext>
            </a:extLst>
          </p:cNvPr>
          <p:cNvSpPr txBox="1"/>
          <p:nvPr/>
        </p:nvSpPr>
        <p:spPr>
          <a:xfrm rot="582042">
            <a:off x="6029124" y="2878597"/>
            <a:ext cx="3481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3600" b="1" dirty="0">
                <a:solidFill>
                  <a:srgbClr val="00B0F0"/>
                </a:solidFill>
              </a:rPr>
              <a:t>r</a:t>
            </a:r>
            <a:endParaRPr lang="fr-FR" sz="3600" b="1" dirty="0">
              <a:solidFill>
                <a:srgbClr val="00B0F0"/>
              </a:solidFill>
            </a:endParaRPr>
          </a:p>
        </p:txBody>
      </p:sp>
      <p:sp>
        <p:nvSpPr>
          <p:cNvPr id="54" name="Arc 53"/>
          <p:cNvSpPr/>
          <p:nvPr/>
        </p:nvSpPr>
        <p:spPr>
          <a:xfrm rot="5400000" flipH="1">
            <a:off x="5034741" y="3295036"/>
            <a:ext cx="1461971" cy="1767918"/>
          </a:xfrm>
          <a:prstGeom prst="arc">
            <a:avLst>
              <a:gd name="adj1" fmla="val 17750585"/>
              <a:gd name="adj2" fmla="val 0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969A97A8-FC66-2940-FCB8-6ECBD4316233}"/>
              </a:ext>
            </a:extLst>
          </p:cNvPr>
          <p:cNvGrpSpPr/>
          <p:nvPr/>
        </p:nvGrpSpPr>
        <p:grpSpPr>
          <a:xfrm>
            <a:off x="6407260" y="3887566"/>
            <a:ext cx="4625516" cy="307777"/>
            <a:chOff x="6978760" y="3290666"/>
            <a:chExt cx="4625516" cy="307777"/>
          </a:xfrm>
        </p:grpSpPr>
        <p:sp>
          <p:nvSpPr>
            <p:cNvPr id="76" name="Rectangle 1552">
              <a:extLst>
                <a:ext uri="{FF2B5EF4-FFF2-40B4-BE49-F238E27FC236}">
                  <a16:creationId xmlns:a16="http://schemas.microsoft.com/office/drawing/2014/main" id="{A22EC6F4-1011-24C5-5ED1-4AAD070003F9}"/>
                </a:ext>
              </a:extLst>
            </p:cNvPr>
            <p:cNvSpPr/>
            <p:nvPr/>
          </p:nvSpPr>
          <p:spPr>
            <a:xfrm>
              <a:off x="9293750" y="3290666"/>
              <a:ext cx="2310526" cy="30777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fr-MA" sz="2000" b="1" dirty="0">
                  <a:solidFill>
                    <a:srgbClr val="FF0000"/>
                  </a:solidFill>
                </a:rPr>
                <a:t>Le rayon réfléchi</a:t>
              </a:r>
              <a:endParaRPr lang="fr-FR" sz="20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55" name="Connecteur droit avec flèche 54"/>
            <p:cNvCxnSpPr/>
            <p:nvPr/>
          </p:nvCxnSpPr>
          <p:spPr>
            <a:xfrm flipH="1" flipV="1">
              <a:off x="6978760" y="3445882"/>
              <a:ext cx="2259411" cy="4857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B2E1BC75-9F75-68F1-075F-2124EEEC2714}"/>
              </a:ext>
            </a:extLst>
          </p:cNvPr>
          <p:cNvGrpSpPr/>
          <p:nvPr/>
        </p:nvGrpSpPr>
        <p:grpSpPr>
          <a:xfrm>
            <a:off x="6450604" y="2840291"/>
            <a:ext cx="4712696" cy="307777"/>
            <a:chOff x="7022104" y="2243391"/>
            <a:chExt cx="4712696" cy="307777"/>
          </a:xfrm>
        </p:grpSpPr>
        <p:sp>
          <p:nvSpPr>
            <p:cNvPr id="74" name="Rectangle 1552">
              <a:extLst>
                <a:ext uri="{FF2B5EF4-FFF2-40B4-BE49-F238E27FC236}">
                  <a16:creationId xmlns:a16="http://schemas.microsoft.com/office/drawing/2014/main" id="{A22EC6F4-1011-24C5-5ED1-4AAD070003F9}"/>
                </a:ext>
              </a:extLst>
            </p:cNvPr>
            <p:cNvSpPr/>
            <p:nvPr/>
          </p:nvSpPr>
          <p:spPr>
            <a:xfrm>
              <a:off x="9238171" y="2243391"/>
              <a:ext cx="2496629" cy="30777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fr-MA" sz="2000" b="1" dirty="0">
                  <a:solidFill>
                    <a:srgbClr val="FF0000"/>
                  </a:solidFill>
                </a:rPr>
                <a:t>L’angle de réflexion</a:t>
              </a:r>
              <a:endParaRPr lang="fr-FR" sz="20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66" name="Connecteur droit avec flèche 65"/>
            <p:cNvCxnSpPr/>
            <p:nvPr/>
          </p:nvCxnSpPr>
          <p:spPr>
            <a:xfrm flipH="1" flipV="1">
              <a:off x="7022104" y="2486083"/>
              <a:ext cx="2259410" cy="4857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7" name="Connecteur droit avec flèche 66"/>
          <p:cNvCxnSpPr/>
          <p:nvPr/>
        </p:nvCxnSpPr>
        <p:spPr>
          <a:xfrm flipV="1">
            <a:off x="3786005" y="2055674"/>
            <a:ext cx="1860690" cy="4857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FC3B5CD-919E-EF2B-C8F9-2C6261E6A9EF}"/>
              </a:ext>
            </a:extLst>
          </p:cNvPr>
          <p:cNvGrpSpPr/>
          <p:nvPr/>
        </p:nvGrpSpPr>
        <p:grpSpPr>
          <a:xfrm>
            <a:off x="1482997" y="2911229"/>
            <a:ext cx="3775188" cy="598538"/>
            <a:chOff x="2054497" y="2314329"/>
            <a:chExt cx="3775188" cy="598538"/>
          </a:xfrm>
        </p:grpSpPr>
        <p:sp>
          <p:nvSpPr>
            <p:cNvPr id="73" name="Rectangle 1552">
              <a:extLst>
                <a:ext uri="{FF2B5EF4-FFF2-40B4-BE49-F238E27FC236}">
                  <a16:creationId xmlns:a16="http://schemas.microsoft.com/office/drawing/2014/main" id="{A22EC6F4-1011-24C5-5ED1-4AAD070003F9}"/>
                </a:ext>
              </a:extLst>
            </p:cNvPr>
            <p:cNvSpPr/>
            <p:nvPr/>
          </p:nvSpPr>
          <p:spPr>
            <a:xfrm>
              <a:off x="2054497" y="2314329"/>
              <a:ext cx="2229276" cy="30777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fr-MA" sz="2000" b="1" dirty="0">
                  <a:solidFill>
                    <a:srgbClr val="FF0000"/>
                  </a:solidFill>
                </a:rPr>
                <a:t>L’angle d’incidence</a:t>
              </a:r>
              <a:endParaRPr lang="fr-FR" sz="20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68" name="Connecteur droit avec flèche 67"/>
            <p:cNvCxnSpPr>
              <a:cxnSpLocks/>
            </p:cNvCxnSpPr>
            <p:nvPr/>
          </p:nvCxnSpPr>
          <p:spPr>
            <a:xfrm>
              <a:off x="4390593" y="2516790"/>
              <a:ext cx="1439092" cy="39607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A35728C2-C6DE-BFE2-4AF4-0DFB7BA56EBA}"/>
              </a:ext>
            </a:extLst>
          </p:cNvPr>
          <p:cNvGrpSpPr/>
          <p:nvPr/>
        </p:nvGrpSpPr>
        <p:grpSpPr>
          <a:xfrm>
            <a:off x="2061238" y="3944805"/>
            <a:ext cx="2936422" cy="307777"/>
            <a:chOff x="2632738" y="3347905"/>
            <a:chExt cx="2936422" cy="307777"/>
          </a:xfrm>
        </p:grpSpPr>
        <p:sp>
          <p:nvSpPr>
            <p:cNvPr id="75" name="Rectangle 1552">
              <a:extLst>
                <a:ext uri="{FF2B5EF4-FFF2-40B4-BE49-F238E27FC236}">
                  <a16:creationId xmlns:a16="http://schemas.microsoft.com/office/drawing/2014/main" id="{A22EC6F4-1011-24C5-5ED1-4AAD070003F9}"/>
                </a:ext>
              </a:extLst>
            </p:cNvPr>
            <p:cNvSpPr/>
            <p:nvPr/>
          </p:nvSpPr>
          <p:spPr>
            <a:xfrm>
              <a:off x="2632738" y="3347905"/>
              <a:ext cx="2006078" cy="30777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fr-MA" sz="2000" b="1" dirty="0">
                  <a:solidFill>
                    <a:srgbClr val="FF0000"/>
                  </a:solidFill>
                </a:rPr>
                <a:t>Le rayon incident</a:t>
              </a:r>
              <a:endParaRPr lang="fr-FR" sz="20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69" name="Connecteur droit avec flèche 68"/>
            <p:cNvCxnSpPr/>
            <p:nvPr/>
          </p:nvCxnSpPr>
          <p:spPr>
            <a:xfrm flipV="1">
              <a:off x="4638815" y="3444555"/>
              <a:ext cx="930345" cy="4857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A6AD561-6681-D016-B50A-84BE1F63DEAE}"/>
              </a:ext>
            </a:extLst>
          </p:cNvPr>
          <p:cNvGrpSpPr/>
          <p:nvPr/>
        </p:nvGrpSpPr>
        <p:grpSpPr>
          <a:xfrm>
            <a:off x="2989868" y="4687620"/>
            <a:ext cx="4673595" cy="1122266"/>
            <a:chOff x="3528956" y="4127166"/>
            <a:chExt cx="4673595" cy="1122266"/>
          </a:xfrm>
        </p:grpSpPr>
        <p:pic>
          <p:nvPicPr>
            <p:cNvPr id="60" name="Image 59"/>
            <p:cNvPicPr>
              <a:picLocks noChangeAspect="1"/>
            </p:cNvPicPr>
            <p:nvPr/>
          </p:nvPicPr>
          <p:blipFill rotWithShape="1">
            <a:blip r:embed="rId2"/>
            <a:srcRect t="71936"/>
            <a:stretch/>
          </p:blipFill>
          <p:spPr>
            <a:xfrm>
              <a:off x="3528956" y="4127166"/>
              <a:ext cx="4673595" cy="1122266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37F3417-824E-6E38-4260-F4CFD008DB92}"/>
                </a:ext>
              </a:extLst>
            </p:cNvPr>
            <p:cNvSpPr/>
            <p:nvPr/>
          </p:nvSpPr>
          <p:spPr>
            <a:xfrm>
              <a:off x="3645961" y="4204857"/>
              <a:ext cx="1003034" cy="5638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tx1"/>
                  </a:solidFill>
                </a:rPr>
                <a:t>Miroir</a:t>
              </a: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1963D6D5-110F-F16C-5FDC-A3913FC2DEDA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8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5EC2ED62-8444-CE5E-821A-124F956BE297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871D4F1-4F62-DBF0-D485-BF1C6803DF9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0" name="Image 8">
            <a:extLst>
              <a:ext uri="{FF2B5EF4-FFF2-40B4-BE49-F238E27FC236}">
                <a16:creationId xmlns:a16="http://schemas.microsoft.com/office/drawing/2014/main" id="{48A06005-83D0-E068-8541-BA1F9DDCB6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4645" y="416393"/>
            <a:ext cx="433313" cy="43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19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49" grpId="0"/>
      <p:bldP spid="50" grpId="0" animBg="1"/>
      <p:bldP spid="53" grpId="0"/>
      <p:bldP spid="5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A7A52-BF5B-0BD7-1115-6C2E709D5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/>
          <p:nvPr/>
        </p:nvPicPr>
        <p:blipFill>
          <a:blip r:embed="rId2">
            <a:lum contrast="40000"/>
          </a:blip>
          <a:srcRect l="16224" t="30316" r="15382" b="14501"/>
          <a:stretch>
            <a:fillRect/>
          </a:stretch>
        </p:blipFill>
        <p:spPr bwMode="auto">
          <a:xfrm>
            <a:off x="427169" y="1013016"/>
            <a:ext cx="10733890" cy="5710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Connecteur droit 9"/>
          <p:cNvCxnSpPr/>
          <p:nvPr/>
        </p:nvCxnSpPr>
        <p:spPr>
          <a:xfrm>
            <a:off x="2724393" y="4241853"/>
            <a:ext cx="1784857" cy="760455"/>
          </a:xfrm>
          <a:prstGeom prst="line">
            <a:avLst/>
          </a:prstGeom>
          <a:ln w="38100">
            <a:solidFill>
              <a:srgbClr val="1D9A7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e 16"/>
          <p:cNvGrpSpPr/>
          <p:nvPr/>
        </p:nvGrpSpPr>
        <p:grpSpPr>
          <a:xfrm rot="6420000">
            <a:off x="3101791" y="3424518"/>
            <a:ext cx="740068" cy="1334499"/>
            <a:chOff x="4350743" y="3581755"/>
            <a:chExt cx="650532" cy="1288945"/>
          </a:xfrm>
        </p:grpSpPr>
        <p:cxnSp>
          <p:nvCxnSpPr>
            <p:cNvPr id="18" name="Connecteur droit 17"/>
            <p:cNvCxnSpPr/>
            <p:nvPr/>
          </p:nvCxnSpPr>
          <p:spPr>
            <a:xfrm flipH="1" flipV="1">
              <a:off x="4350743" y="3581755"/>
              <a:ext cx="650532" cy="128894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avec flèche 18"/>
            <p:cNvCxnSpPr/>
            <p:nvPr/>
          </p:nvCxnSpPr>
          <p:spPr>
            <a:xfrm rot="14400000" flipH="1">
              <a:off x="4509902" y="4279135"/>
              <a:ext cx="390891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CE4C3200-5849-40E9-AA01-5075254FEA0C}"/>
              </a:ext>
            </a:extLst>
          </p:cNvPr>
          <p:cNvSpPr txBox="1"/>
          <p:nvPr/>
        </p:nvSpPr>
        <p:spPr>
          <a:xfrm>
            <a:off x="8699057" y="3311984"/>
            <a:ext cx="86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35°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E4C3200-5849-40E9-AA01-5075254FEA0C}"/>
              </a:ext>
            </a:extLst>
          </p:cNvPr>
          <p:cNvSpPr txBox="1"/>
          <p:nvPr/>
        </p:nvSpPr>
        <p:spPr>
          <a:xfrm>
            <a:off x="6314443" y="5355936"/>
            <a:ext cx="2462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35°</a:t>
            </a:r>
          </a:p>
        </p:txBody>
      </p:sp>
      <p:grpSp>
        <p:nvGrpSpPr>
          <p:cNvPr id="21" name="Groupe 20"/>
          <p:cNvGrpSpPr/>
          <p:nvPr/>
        </p:nvGrpSpPr>
        <p:grpSpPr>
          <a:xfrm rot="21420000">
            <a:off x="2752167" y="4231346"/>
            <a:ext cx="740068" cy="1334499"/>
            <a:chOff x="4350743" y="3581755"/>
            <a:chExt cx="650532" cy="1288945"/>
          </a:xfrm>
        </p:grpSpPr>
        <p:cxnSp>
          <p:nvCxnSpPr>
            <p:cNvPr id="23" name="Connecteur droit 22"/>
            <p:cNvCxnSpPr/>
            <p:nvPr/>
          </p:nvCxnSpPr>
          <p:spPr>
            <a:xfrm flipH="1" flipV="1">
              <a:off x="4350743" y="3581755"/>
              <a:ext cx="650532" cy="1288945"/>
            </a:xfrm>
            <a:prstGeom prst="line">
              <a:avLst/>
            </a:prstGeom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avec flèche 23"/>
            <p:cNvCxnSpPr/>
            <p:nvPr/>
          </p:nvCxnSpPr>
          <p:spPr>
            <a:xfrm rot="14400000" flipH="1">
              <a:off x="4509902" y="4279135"/>
              <a:ext cx="390891" cy="0"/>
            </a:xfrm>
            <a:prstGeom prst="straightConnector1">
              <a:avLst/>
            </a:prstGeom>
            <a:ln w="3810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CE4C3200-5849-40E9-AA01-5075254FEA0C}"/>
              </a:ext>
            </a:extLst>
          </p:cNvPr>
          <p:cNvSpPr txBox="1"/>
          <p:nvPr/>
        </p:nvSpPr>
        <p:spPr>
          <a:xfrm>
            <a:off x="4167797" y="3624969"/>
            <a:ext cx="86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/>
              <a:t>S</a:t>
            </a:r>
            <a:endParaRPr lang="fr-FR" sz="2400" b="1" dirty="0"/>
          </a:p>
        </p:txBody>
      </p:sp>
      <p:sp>
        <p:nvSpPr>
          <p:cNvPr id="5" name="Arc 4"/>
          <p:cNvSpPr/>
          <p:nvPr/>
        </p:nvSpPr>
        <p:spPr>
          <a:xfrm>
            <a:off x="3219567" y="4044299"/>
            <a:ext cx="360000" cy="504000"/>
          </a:xfrm>
          <a:prstGeom prst="arc">
            <a:avLst>
              <a:gd name="adj1" fmla="val 17674722"/>
              <a:gd name="adj2" fmla="val 4438652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E4C3200-5849-40E9-AA01-5075254FEA0C}"/>
              </a:ext>
            </a:extLst>
          </p:cNvPr>
          <p:cNvSpPr txBox="1"/>
          <p:nvPr/>
        </p:nvSpPr>
        <p:spPr>
          <a:xfrm>
            <a:off x="3579567" y="4086634"/>
            <a:ext cx="86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35°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E4C3200-5849-40E9-AA01-5075254FEA0C}"/>
              </a:ext>
            </a:extLst>
          </p:cNvPr>
          <p:cNvSpPr txBox="1"/>
          <p:nvPr/>
        </p:nvSpPr>
        <p:spPr>
          <a:xfrm>
            <a:off x="3303643" y="4792752"/>
            <a:ext cx="86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accent6">
                    <a:lumMod val="75000"/>
                  </a:schemeClr>
                </a:solidFill>
              </a:rPr>
              <a:t>35°</a:t>
            </a:r>
          </a:p>
        </p:txBody>
      </p:sp>
      <p:sp>
        <p:nvSpPr>
          <p:cNvPr id="28" name="Arc 27"/>
          <p:cNvSpPr/>
          <p:nvPr/>
        </p:nvSpPr>
        <p:spPr>
          <a:xfrm>
            <a:off x="2874032" y="4377775"/>
            <a:ext cx="504000" cy="648000"/>
          </a:xfrm>
          <a:prstGeom prst="arc">
            <a:avLst>
              <a:gd name="adj1" fmla="val 18401835"/>
              <a:gd name="adj2" fmla="val 4438652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0DECDE6-36C1-C361-ADDC-5D48213C9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Commençons par exercice1  page 73 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C5B434-EDD1-421E-6083-731D118CBDC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E8CCA620-CD52-54D7-91E0-B199F6164B8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7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E261351-D673-0A05-8378-0CB122231FA7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3C39EE7-6632-12FD-E36E-2BD23481479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3" name="Image 8">
            <a:extLst>
              <a:ext uri="{FF2B5EF4-FFF2-40B4-BE49-F238E27FC236}">
                <a16:creationId xmlns:a16="http://schemas.microsoft.com/office/drawing/2014/main" id="{3DC66455-B7C2-8F33-8E1C-6E59746EF2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4645" y="416393"/>
            <a:ext cx="433313" cy="43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12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/>
      <p:bldP spid="25" grpId="0"/>
      <p:bldP spid="5" grpId="0" animBg="1"/>
      <p:bldP spid="26" grpId="0"/>
      <p:bldP spid="27" grpId="0"/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D256A-C24C-97CE-75FC-45ABB7E3E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D5C50081-12E8-FE7A-6ABE-2FA764A3D964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275D589E-5826-BD38-F111-F4D89F7D5C0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C01D85-7A9E-56F4-8597-EA733A143EB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Correction des exercices de consolidation</a:t>
              </a:r>
            </a:p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tâche 2</a:t>
              </a:r>
            </a:p>
          </p:txBody>
        </p:sp>
      </p:grpSp>
      <p:grpSp>
        <p:nvGrpSpPr>
          <p:cNvPr id="2" name="Group 43">
            <a:extLst>
              <a:ext uri="{FF2B5EF4-FFF2-40B4-BE49-F238E27FC236}">
                <a16:creationId xmlns:a16="http://schemas.microsoft.com/office/drawing/2014/main" id="{57862C77-20E6-06B4-0195-6CC2AAE16DA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" name="Oval 41">
              <a:extLst>
                <a:ext uri="{FF2B5EF4-FFF2-40B4-BE49-F238E27FC236}">
                  <a16:creationId xmlns:a16="http://schemas.microsoft.com/office/drawing/2014/main" id="{8F0F8E7C-103C-3873-26F4-63520B51C77E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defTabSz="457200"/>
              <a:endParaRPr lang="fr-FR" sz="1200" dirty="0"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36BCC69-B193-6943-FDC0-71B0F64EE48E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 defTabSz="457200"/>
              <a:endParaRPr lang="fr-FR" sz="3600" b="1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99109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91891-6005-2642-BA0B-09380CECB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8" y="3114993"/>
            <a:ext cx="11074401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457200"/>
            <a:endParaRPr sz="2400" dirty="0">
              <a:solidFill>
                <a:srgbClr val="1D6FA9"/>
              </a:solidFill>
            </a:endParaRPr>
          </a:p>
        </p:txBody>
      </p:sp>
      <p:pic>
        <p:nvPicPr>
          <p:cNvPr id="9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831716"/>
            <a:ext cx="805544" cy="805544"/>
          </a:xfrm>
          <a:prstGeom prst="rect">
            <a:avLst/>
          </a:prstGeom>
        </p:spPr>
      </p:pic>
      <p:sp>
        <p:nvSpPr>
          <p:cNvPr id="10" name="Google Shape;7876;p43">
            <a:extLst>
              <a:ext uri="{FF2B5EF4-FFF2-40B4-BE49-F238E27FC236}">
                <a16:creationId xmlns:a16="http://schemas.microsoft.com/office/drawing/2014/main" id="{B870F64A-E90B-6C8D-8607-E4036996587D}"/>
              </a:ext>
            </a:extLst>
          </p:cNvPr>
          <p:cNvSpPr txBox="1"/>
          <p:nvPr/>
        </p:nvSpPr>
        <p:spPr>
          <a:xfrm>
            <a:off x="1153393" y="2701260"/>
            <a:ext cx="10153944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defTabSz="457200"/>
            <a:r>
              <a:rPr lang="fr-FR" sz="2400" b="1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</a:rPr>
              <a:t>Utiliser</a:t>
            </a:r>
            <a:r>
              <a:rPr lang="fr-FR" sz="2400" b="1" dirty="0">
                <a:solidFill>
                  <a:srgbClr val="0070C0"/>
                </a:solidFill>
              </a:rPr>
              <a:t> </a:t>
            </a:r>
            <a:r>
              <a:rPr lang="fr-FR" sz="2400" b="1" dirty="0"/>
              <a:t>les lois de la réflexion de la lumière pour   construire l’image d’un point par un miroir plan</a:t>
            </a:r>
            <a:endParaRPr lang="fr-FR" sz="2400" b="1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4A26CD8-4E0F-6AC0-75E0-9A574D225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Passons maintenant à la correction des exercices correspondant à la deuxième tâche de ce chapitre.</a:t>
            </a:r>
            <a:br>
              <a:rPr lang="fr-FR"/>
            </a:br>
            <a:r>
              <a:rPr lang="fr-FR"/>
              <a:t>Je vous rappelle la tâche principale.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27917DC-6CBA-0756-E1F2-E4050B0498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6216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DA837-74F8-3767-B08D-63E44D58F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/>
          <p:cNvSpPr txBox="1"/>
          <p:nvPr/>
        </p:nvSpPr>
        <p:spPr>
          <a:xfrm>
            <a:off x="571500" y="4478075"/>
            <a:ext cx="11074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fr-MA" sz="2800" dirty="0"/>
              <a:t>L’image S’ </a:t>
            </a:r>
            <a:r>
              <a:rPr lang="fr-MA" sz="2800" b="1" dirty="0"/>
              <a:t>est symétrique </a:t>
            </a:r>
            <a:r>
              <a:rPr lang="fr-MA" sz="2800" dirty="0"/>
              <a:t>à l’objet S par rapport au miroir: </a:t>
            </a:r>
            <a:r>
              <a:rPr lang="fr-FR" sz="2800" dirty="0"/>
              <a:t>l’objet et son image sont à </a:t>
            </a:r>
            <a:r>
              <a:rPr lang="fr-FR" sz="2800" b="1" dirty="0"/>
              <a:t>la………………. distance du miroir.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fr-FR" sz="2800" dirty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fr-MA" sz="2800" dirty="0"/>
              <a:t>L’image S’ </a:t>
            </a:r>
            <a:r>
              <a:rPr lang="fr-MA" sz="2800" b="1" dirty="0"/>
              <a:t>n’est pas réelle, elle est ………………..</a:t>
            </a:r>
            <a:r>
              <a:rPr lang="fr-MA" sz="2800" dirty="0"/>
              <a:t>.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5669" y="1244750"/>
            <a:ext cx="4573225" cy="3453809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E4C3200-5849-40E9-AA01-5075254FEA0C}"/>
              </a:ext>
            </a:extLst>
          </p:cNvPr>
          <p:cNvSpPr txBox="1"/>
          <p:nvPr/>
        </p:nvSpPr>
        <p:spPr>
          <a:xfrm>
            <a:off x="3480822" y="4828858"/>
            <a:ext cx="2462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rgbClr val="FF0000"/>
                </a:solidFill>
              </a:rPr>
              <a:t>même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E4C3200-5849-40E9-AA01-5075254FEA0C}"/>
              </a:ext>
            </a:extLst>
          </p:cNvPr>
          <p:cNvSpPr txBox="1"/>
          <p:nvPr/>
        </p:nvSpPr>
        <p:spPr>
          <a:xfrm>
            <a:off x="6168791" y="5727997"/>
            <a:ext cx="2462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rgbClr val="FF0000"/>
                </a:solidFill>
              </a:rPr>
              <a:t>virtuelle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7B482F9C-875A-CE62-C52C-584AA09C1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Pour réussir cette tâche, vous devez vous rappeler les caractéristiques de l’image du point lumineux.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B948239-668E-0F3A-7807-E364204E704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fait participer les élèves pour compléter les espaces en pointillés.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29A58A2-9961-3FAC-3D5B-33CABA87B1C9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6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4A8F4323-7B5A-7159-E778-E6FC5FD452A8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6A7614C-F874-48F4-D367-6754DDF9056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3" name="Image 8">
            <a:extLst>
              <a:ext uri="{FF2B5EF4-FFF2-40B4-BE49-F238E27FC236}">
                <a16:creationId xmlns:a16="http://schemas.microsoft.com/office/drawing/2014/main" id="{C0C56355-C7B0-5D25-9630-22E6B016EC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4645" y="416393"/>
            <a:ext cx="433313" cy="43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91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9948C-4ADF-2315-28AB-3F42B9E95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>
          <a:xfrm>
            <a:off x="284296" y="1190460"/>
            <a:ext cx="11907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/>
              <a:t>Pour construire l’image d’un point lumineux par un miroir plan,</a:t>
            </a:r>
            <a:r>
              <a:rPr lang="fr-FR" sz="2800" b="1" dirty="0"/>
              <a:t>on procède comme suit:</a:t>
            </a: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603559" y="2281046"/>
            <a:ext cx="10984882" cy="36822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fr-FR" sz="2400" b="1" dirty="0"/>
              <a:t>On</a:t>
            </a:r>
            <a:r>
              <a:rPr kumimoji="0" 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fr-FR" sz="2400" b="1" dirty="0">
                <a:solidFill>
                  <a:srgbClr val="FF0000"/>
                </a:solidFill>
              </a:rPr>
              <a:t>choisi</a:t>
            </a:r>
            <a:r>
              <a:rPr lang="fr-FR" sz="2400" b="1" dirty="0"/>
              <a:t> deux</a:t>
            </a:r>
            <a:r>
              <a:rPr kumimoji="0" 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points d’incidence sur le miroir et</a:t>
            </a:r>
            <a:r>
              <a:rPr kumimoji="0" lang="fr-FR" sz="24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</a:rPr>
              <a:t> on</a:t>
            </a:r>
            <a:r>
              <a:rPr kumimoji="0" 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trace les normales au miroir .</a:t>
            </a:r>
          </a:p>
          <a:p>
            <a:pPr marL="457200" marR="0" lvl="0" indent="-4572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fr-FR" sz="2400" b="1" dirty="0"/>
              <a:t>On</a:t>
            </a:r>
            <a:r>
              <a:rPr kumimoji="0" lang="fr-FR" sz="24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fr-FR" sz="24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</a:rPr>
              <a:t>trace</a:t>
            </a:r>
            <a:r>
              <a:rPr kumimoji="0" lang="fr-FR" sz="24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</a:rPr>
              <a:t> deux rayons incidents aux deux points d’incidence choisis</a:t>
            </a:r>
            <a:r>
              <a:rPr kumimoji="0" 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</a:t>
            </a:r>
          </a:p>
          <a:p>
            <a:pPr marL="457200" marR="0" lvl="0" indent="-4572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fr-FR" sz="2400" b="1" dirty="0"/>
              <a:t>On</a:t>
            </a:r>
            <a:r>
              <a:rPr kumimoji="0" 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fr-FR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trace</a:t>
            </a:r>
            <a:r>
              <a:rPr kumimoji="0" 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les rayons réfléchis correspondant en appliquant les lois de la réflexion.</a:t>
            </a:r>
          </a:p>
          <a:p>
            <a:pPr marL="457200" marR="0" lvl="0" indent="-4572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lang="fr-FR" sz="2400" b="1" dirty="0"/>
              <a:t>On</a:t>
            </a:r>
            <a:r>
              <a:rPr kumimoji="0" 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fr-FR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</a:rPr>
              <a:t>prolonge</a:t>
            </a:r>
            <a:r>
              <a:rPr kumimoji="0" 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les deux rayons réfléchis</a:t>
            </a:r>
            <a:r>
              <a:rPr kumimoji="0" lang="fr-FR" sz="24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</a:rPr>
              <a:t> et leur intersection correspond à l’image du point lumineux</a:t>
            </a:r>
            <a:r>
              <a:rPr kumimoji="0" lang="fr-FR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13179F06-52A5-F401-BA91-C956B27D1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Il faut aussi se rappeler des étapes  pour la construction de l’image d’un point lumineux par un miroir plan.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FD158A-F863-F91D-1473-EF5F9ABE366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fait participer les élèves en projetant étape par étape.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14C136BA-ACC5-802E-AFAB-5E8764EF4D29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6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0563458-3A12-E5F5-8649-FBD220422C6A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5732D1A-3271-F534-79A6-038C17CCD79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8" name="Image 8">
            <a:extLst>
              <a:ext uri="{FF2B5EF4-FFF2-40B4-BE49-F238E27FC236}">
                <a16:creationId xmlns:a16="http://schemas.microsoft.com/office/drawing/2014/main" id="{E60B68DC-EA61-FCD9-25E3-0C9A21C69B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4645" y="416393"/>
            <a:ext cx="433313" cy="43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284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4B1D8-6F02-0843-6F1B-C449FDCFE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/>
          <p:cNvPicPr/>
          <p:nvPr/>
        </p:nvPicPr>
        <p:blipFill>
          <a:blip r:embed="rId2"/>
          <a:srcRect l="15700" t="25978" r="14911" b="22486"/>
          <a:stretch>
            <a:fillRect/>
          </a:stretch>
        </p:blipFill>
        <p:spPr bwMode="auto">
          <a:xfrm>
            <a:off x="471027" y="1138517"/>
            <a:ext cx="11134165" cy="5719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" name="Groupe 18"/>
          <p:cNvGrpSpPr/>
          <p:nvPr/>
        </p:nvGrpSpPr>
        <p:grpSpPr>
          <a:xfrm rot="3823158">
            <a:off x="3818959" y="4518216"/>
            <a:ext cx="740068" cy="1334499"/>
            <a:chOff x="4350743" y="3581755"/>
            <a:chExt cx="650532" cy="1288945"/>
          </a:xfrm>
        </p:grpSpPr>
        <p:cxnSp>
          <p:nvCxnSpPr>
            <p:cNvPr id="20" name="Connecteur droit 19"/>
            <p:cNvCxnSpPr/>
            <p:nvPr/>
          </p:nvCxnSpPr>
          <p:spPr>
            <a:xfrm flipH="1" flipV="1">
              <a:off x="4350743" y="3581755"/>
              <a:ext cx="650532" cy="128894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avec flèche 20"/>
            <p:cNvCxnSpPr/>
            <p:nvPr/>
          </p:nvCxnSpPr>
          <p:spPr>
            <a:xfrm rot="14400000" flipH="1">
              <a:off x="4509902" y="4279135"/>
              <a:ext cx="390891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e 22"/>
          <p:cNvGrpSpPr/>
          <p:nvPr/>
        </p:nvGrpSpPr>
        <p:grpSpPr>
          <a:xfrm rot="6760612">
            <a:off x="3601219" y="4060227"/>
            <a:ext cx="690911" cy="1200153"/>
            <a:chOff x="4350743" y="3581755"/>
            <a:chExt cx="650532" cy="1288945"/>
          </a:xfrm>
        </p:grpSpPr>
        <p:cxnSp>
          <p:nvCxnSpPr>
            <p:cNvPr id="24" name="Connecteur droit 23"/>
            <p:cNvCxnSpPr/>
            <p:nvPr/>
          </p:nvCxnSpPr>
          <p:spPr>
            <a:xfrm flipH="1" flipV="1">
              <a:off x="4350743" y="3581755"/>
              <a:ext cx="650532" cy="128894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avec flèche 24"/>
            <p:cNvCxnSpPr/>
            <p:nvPr/>
          </p:nvCxnSpPr>
          <p:spPr>
            <a:xfrm rot="14400000" flipH="1">
              <a:off x="4509902" y="4279135"/>
              <a:ext cx="390891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Connecteur droit 25"/>
          <p:cNvCxnSpPr/>
          <p:nvPr/>
        </p:nvCxnSpPr>
        <p:spPr>
          <a:xfrm flipH="1">
            <a:off x="3259803" y="4060572"/>
            <a:ext cx="1760432" cy="646980"/>
          </a:xfrm>
          <a:prstGeom prst="line">
            <a:avLst/>
          </a:prstGeom>
          <a:ln w="38100">
            <a:solidFill>
              <a:srgbClr val="1D9A7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 flipH="1">
            <a:off x="3708040" y="5163672"/>
            <a:ext cx="1742503" cy="664471"/>
          </a:xfrm>
          <a:prstGeom prst="line">
            <a:avLst/>
          </a:prstGeom>
          <a:ln w="38100">
            <a:solidFill>
              <a:srgbClr val="1D9A7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e 28"/>
          <p:cNvGrpSpPr/>
          <p:nvPr/>
        </p:nvGrpSpPr>
        <p:grpSpPr>
          <a:xfrm rot="12000000" flipH="1">
            <a:off x="3438056" y="3739005"/>
            <a:ext cx="720000" cy="1188000"/>
            <a:chOff x="4350743" y="3581755"/>
            <a:chExt cx="650532" cy="1288945"/>
          </a:xfrm>
        </p:grpSpPr>
        <p:cxnSp>
          <p:nvCxnSpPr>
            <p:cNvPr id="30" name="Connecteur droit 29"/>
            <p:cNvCxnSpPr/>
            <p:nvPr/>
          </p:nvCxnSpPr>
          <p:spPr>
            <a:xfrm flipH="1" flipV="1">
              <a:off x="4350743" y="3581755"/>
              <a:ext cx="650532" cy="128894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avec flèche 30"/>
            <p:cNvCxnSpPr/>
            <p:nvPr/>
          </p:nvCxnSpPr>
          <p:spPr>
            <a:xfrm rot="14400000" flipH="1">
              <a:off x="4509902" y="4279135"/>
              <a:ext cx="390891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Connecteur droit 32"/>
          <p:cNvCxnSpPr/>
          <p:nvPr/>
        </p:nvCxnSpPr>
        <p:spPr>
          <a:xfrm flipH="1">
            <a:off x="1936827" y="4670062"/>
            <a:ext cx="1424482" cy="1226736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e 34"/>
          <p:cNvGrpSpPr/>
          <p:nvPr/>
        </p:nvGrpSpPr>
        <p:grpSpPr>
          <a:xfrm rot="14760000" flipH="1">
            <a:off x="4137717" y="5221338"/>
            <a:ext cx="740068" cy="1334499"/>
            <a:chOff x="4350743" y="3581755"/>
            <a:chExt cx="650532" cy="1288945"/>
          </a:xfrm>
        </p:grpSpPr>
        <p:cxnSp>
          <p:nvCxnSpPr>
            <p:cNvPr id="36" name="Connecteur droit 35"/>
            <p:cNvCxnSpPr/>
            <p:nvPr/>
          </p:nvCxnSpPr>
          <p:spPr>
            <a:xfrm flipH="1" flipV="1">
              <a:off x="4350743" y="3581755"/>
              <a:ext cx="650532" cy="128894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avec flèche 36"/>
            <p:cNvCxnSpPr/>
            <p:nvPr/>
          </p:nvCxnSpPr>
          <p:spPr>
            <a:xfrm rot="14400000" flipH="1">
              <a:off x="4509902" y="4279135"/>
              <a:ext cx="390891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9" name="Connecteur droit 38"/>
          <p:cNvCxnSpPr/>
          <p:nvPr/>
        </p:nvCxnSpPr>
        <p:spPr>
          <a:xfrm flipH="1" flipV="1">
            <a:off x="1622587" y="5659483"/>
            <a:ext cx="2222660" cy="16866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1973761" y="5324537"/>
            <a:ext cx="61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000" b="1" dirty="0">
                <a:solidFill>
                  <a:srgbClr val="FF0000"/>
                </a:solidFill>
              </a:rPr>
              <a:t>P’ 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6879229" y="5323031"/>
            <a:ext cx="61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000" b="1" dirty="0">
                <a:solidFill>
                  <a:srgbClr val="FF0000"/>
                </a:solidFill>
              </a:rPr>
              <a:t>P’ 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54" name="ZoneTexte 53"/>
          <p:cNvSpPr txBox="1"/>
          <p:nvPr/>
        </p:nvSpPr>
        <p:spPr>
          <a:xfrm>
            <a:off x="9097340" y="5368301"/>
            <a:ext cx="1955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000" b="1" dirty="0">
                <a:solidFill>
                  <a:srgbClr val="FF0000"/>
                </a:solidFill>
              </a:rPr>
              <a:t>l’intersection 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E75FDD2-A1E0-C41F-9A56-BC58785BF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Corrigeons ensemble l’exercice 2 page 73.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248DF7F-030B-A25E-C37D-7FCCF185A63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282D4EC-8D9A-7356-1BD3-C3DE2689130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8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7C83EE3-3733-4AD1-05A5-CECCA6C5392C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292C133-32E6-F560-6D56-DE62BB8865D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1" name="Image 8">
            <a:extLst>
              <a:ext uri="{FF2B5EF4-FFF2-40B4-BE49-F238E27FC236}">
                <a16:creationId xmlns:a16="http://schemas.microsoft.com/office/drawing/2014/main" id="{EF978573-491F-A22F-72E1-E399E68A93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4645" y="416393"/>
            <a:ext cx="433313" cy="43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56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3" grpId="0"/>
      <p:bldP spid="5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FD778-BB95-E39D-B807-B3BA0F72B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22147B7-1A91-B980-0A69-F658B7E21016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7582F0E-EA5D-4C09-3A1E-A2F55DA72CE5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2BAD05B-4A47-DF55-0B2E-42A0AFD1A0FC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Correction des exercices de consolidation</a:t>
              </a:r>
            </a:p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tâche 3</a:t>
              </a:r>
            </a:p>
          </p:txBody>
        </p:sp>
      </p:grpSp>
      <p:grpSp>
        <p:nvGrpSpPr>
          <p:cNvPr id="2" name="Group 43">
            <a:extLst>
              <a:ext uri="{FF2B5EF4-FFF2-40B4-BE49-F238E27FC236}">
                <a16:creationId xmlns:a16="http://schemas.microsoft.com/office/drawing/2014/main" id="{07C939D6-E6D7-6531-861A-B1318F6385D0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" name="Oval 41">
              <a:extLst>
                <a:ext uri="{FF2B5EF4-FFF2-40B4-BE49-F238E27FC236}">
                  <a16:creationId xmlns:a16="http://schemas.microsoft.com/office/drawing/2014/main" id="{D546292F-7217-B227-1410-DD125611813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defTabSz="457200"/>
              <a:endParaRPr lang="fr-FR" sz="1200" dirty="0"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540A4DB-5F6A-21C6-803B-74CA50FD206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 defTabSz="457200"/>
              <a:r>
                <a:rPr lang="fr-FR" sz="3600" b="1" dirty="0">
                  <a:solidFill>
                    <a:prstClr val="black"/>
                  </a:solidFill>
                </a:rPr>
                <a:t>17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9816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458727" y="294704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365255" y="110279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450935" y="360219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508262" y="199629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14463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FEDDF-A13F-933A-30AF-C7271EF6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1504304" y="3318637"/>
            <a:ext cx="931609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457200"/>
            <a:endParaRPr sz="2400" dirty="0">
              <a:solidFill>
                <a:prstClr val="black"/>
              </a:solidFill>
            </a:endParaRPr>
          </a:p>
        </p:txBody>
      </p:sp>
      <p:pic>
        <p:nvPicPr>
          <p:cNvPr id="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864" y="3035360"/>
            <a:ext cx="805544" cy="805544"/>
          </a:xfrm>
          <a:prstGeom prst="rect">
            <a:avLst/>
          </a:prstGeom>
        </p:spPr>
      </p:pic>
      <p:sp>
        <p:nvSpPr>
          <p:cNvPr id="10" name="ZoneTexte 3"/>
          <p:cNvSpPr txBox="1"/>
          <p:nvPr/>
        </p:nvSpPr>
        <p:spPr>
          <a:xfrm>
            <a:off x="1128791" y="3234523"/>
            <a:ext cx="10080000" cy="792000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b="1" dirty="0">
                <a:solidFill>
                  <a:srgbClr val="FF0000"/>
                </a:solidFill>
              </a:rPr>
              <a:t>Expliquer</a:t>
            </a:r>
            <a:r>
              <a:rPr lang="fr-FR" b="1" dirty="0">
                <a:solidFill>
                  <a:srgbClr val="0070C0"/>
                </a:solidFill>
              </a:rPr>
              <a:t> </a:t>
            </a:r>
            <a:r>
              <a:rPr lang="fr-FR" b="1" dirty="0"/>
              <a:t>la formation de l’image d’un objet par un miroir plan.</a:t>
            </a:r>
            <a:endParaRPr lang="fr-BE" b="1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7884203-C491-79A5-1970-3E24C919B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Nous arrivons à la correction des exercices correspondant à la troisième tâche de ce chapitre.</a:t>
            </a:r>
            <a:br>
              <a:rPr lang="fr-FR"/>
            </a:br>
            <a:r>
              <a:rPr lang="fr-FR"/>
              <a:t>Je vous rappelle la tâche principale.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6C67060-48B7-5CD9-7365-EFE431702C8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6141DE87-183A-E1E2-7DAF-DB1EFC69BC1C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E3EC84B-00B8-364F-95BE-11411F4A979C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0F5BE62-A83B-2343-01F1-2FA1C4CBD788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7B7D5964-3950-D4D6-FFC6-7DBDE213F2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4645" y="416393"/>
            <a:ext cx="433313" cy="43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5668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4831A-6EBF-A77B-D39C-E662B24DF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/>
          <p:cNvSpPr txBox="1"/>
          <p:nvPr/>
        </p:nvSpPr>
        <p:spPr>
          <a:xfrm>
            <a:off x="789714" y="4200202"/>
            <a:ext cx="1042718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r-FR" sz="2800" dirty="0"/>
              <a:t>L’objet AB et son image A’B’ sont à </a:t>
            </a:r>
            <a:r>
              <a:rPr lang="fr-FR" sz="2800" b="1" dirty="0"/>
              <a:t>la…………… distance du miroir.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r-MA" sz="2800" dirty="0"/>
              <a:t>L’image A’B’ </a:t>
            </a:r>
            <a:r>
              <a:rPr lang="fr-MA" sz="2800" b="1" dirty="0"/>
              <a:t>est …………………..</a:t>
            </a:r>
            <a:r>
              <a:rPr lang="fr-MA" sz="2800" dirty="0"/>
              <a:t>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r-MA" sz="2800" dirty="0"/>
              <a:t>L’image A’B’ a </a:t>
            </a:r>
            <a:r>
              <a:rPr lang="fr-MA" sz="2800" b="1" dirty="0"/>
              <a:t>la ……………. taille </a:t>
            </a:r>
            <a:r>
              <a:rPr lang="fr-MA" sz="2800" dirty="0"/>
              <a:t>que l’objet AB.</a:t>
            </a:r>
          </a:p>
        </p:txBody>
      </p:sp>
      <p:grpSp>
        <p:nvGrpSpPr>
          <p:cNvPr id="14" name="Groupe 13"/>
          <p:cNvGrpSpPr/>
          <p:nvPr/>
        </p:nvGrpSpPr>
        <p:grpSpPr>
          <a:xfrm>
            <a:off x="3082238" y="1106354"/>
            <a:ext cx="5652000" cy="3096000"/>
            <a:chOff x="3880096" y="1369110"/>
            <a:chExt cx="5854952" cy="3258458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2CB3A6F7-5307-5EC1-A496-B9601E9427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14065" t="10079" r="16314" b="20409"/>
            <a:stretch>
              <a:fillRect/>
            </a:stretch>
          </p:blipFill>
          <p:spPr>
            <a:xfrm rot="12338989">
              <a:off x="3880096" y="1369110"/>
              <a:ext cx="730060" cy="682997"/>
            </a:xfrm>
            <a:prstGeom prst="rect">
              <a:avLst/>
            </a:prstGeom>
          </p:spPr>
        </p:pic>
        <p:grpSp>
          <p:nvGrpSpPr>
            <p:cNvPr id="16" name="Groupe 15"/>
            <p:cNvGrpSpPr/>
            <p:nvPr/>
          </p:nvGrpSpPr>
          <p:grpSpPr>
            <a:xfrm>
              <a:off x="9038110" y="3170976"/>
              <a:ext cx="696938" cy="885410"/>
              <a:chOff x="6993617" y="5264395"/>
              <a:chExt cx="696938" cy="885410"/>
            </a:xfrm>
          </p:grpSpPr>
          <p:cxnSp>
            <p:nvCxnSpPr>
              <p:cNvPr id="59" name="Connecteur droit avec flèche 58">
                <a:extLst>
                  <a:ext uri="{FF2B5EF4-FFF2-40B4-BE49-F238E27FC236}">
                    <a16:creationId xmlns:a16="http://schemas.microsoft.com/office/drawing/2014/main" id="{5FCF1873-F61A-2F65-94FA-71CEBA60195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009067" y="5336157"/>
                <a:ext cx="2751" cy="702281"/>
              </a:xfrm>
              <a:prstGeom prst="straightConnector1">
                <a:avLst/>
              </a:prstGeom>
              <a:ln w="28575">
                <a:solidFill>
                  <a:schemeClr val="accent5">
                    <a:lumMod val="50000"/>
                  </a:schemeClr>
                </a:solidFill>
                <a:prstDash val="sys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ZoneTexte 59"/>
              <p:cNvSpPr txBox="1"/>
              <p:nvPr/>
            </p:nvSpPr>
            <p:spPr>
              <a:xfrm>
                <a:off x="6993617" y="5780473"/>
                <a:ext cx="6790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MA" dirty="0"/>
                  <a:t>A’</a:t>
                </a:r>
                <a:endParaRPr lang="fr-FR" dirty="0"/>
              </a:p>
            </p:txBody>
          </p:sp>
          <p:sp>
            <p:nvSpPr>
              <p:cNvPr id="61" name="ZoneTexte 60"/>
              <p:cNvSpPr txBox="1"/>
              <p:nvPr/>
            </p:nvSpPr>
            <p:spPr>
              <a:xfrm>
                <a:off x="7011546" y="5264395"/>
                <a:ext cx="6790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MA" dirty="0"/>
                  <a:t>B’</a:t>
                </a:r>
                <a:endParaRPr lang="fr-FR" dirty="0"/>
              </a:p>
            </p:txBody>
          </p:sp>
        </p:grp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E3126DCF-357A-8FD2-A277-226DF47F4E4D}"/>
                </a:ext>
              </a:extLst>
            </p:cNvPr>
            <p:cNvCxnSpPr>
              <a:cxnSpLocks/>
            </p:cNvCxnSpPr>
            <p:nvPr/>
          </p:nvCxnSpPr>
          <p:spPr>
            <a:xfrm>
              <a:off x="7472462" y="3947055"/>
              <a:ext cx="1586070" cy="0"/>
            </a:xfrm>
            <a:prstGeom prst="line">
              <a:avLst/>
            </a:prstGeom>
            <a:ln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918CC8FF-FF45-E62F-8B86-B8A4BEFC8641}"/>
                </a:ext>
              </a:extLst>
            </p:cNvPr>
            <p:cNvCxnSpPr>
              <a:cxnSpLocks/>
            </p:cNvCxnSpPr>
            <p:nvPr/>
          </p:nvCxnSpPr>
          <p:spPr>
            <a:xfrm>
              <a:off x="5822473" y="3950246"/>
              <a:ext cx="1656000" cy="0"/>
            </a:xfrm>
            <a:prstGeom prst="line">
              <a:avLst/>
            </a:prstGeom>
            <a:ln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/>
            <p:cNvCxnSpPr/>
            <p:nvPr/>
          </p:nvCxnSpPr>
          <p:spPr>
            <a:xfrm flipH="1" flipV="1">
              <a:off x="7137692" y="2644383"/>
              <a:ext cx="1918347" cy="598355"/>
            </a:xfrm>
            <a:prstGeom prst="line">
              <a:avLst/>
            </a:prstGeom>
            <a:ln w="381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/>
            <p:cNvCxnSpPr/>
            <p:nvPr/>
          </p:nvCxnSpPr>
          <p:spPr>
            <a:xfrm flipH="1" flipV="1">
              <a:off x="7516928" y="3198248"/>
              <a:ext cx="1532154" cy="764129"/>
            </a:xfrm>
            <a:prstGeom prst="line">
              <a:avLst/>
            </a:prstGeom>
            <a:ln w="381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upe 20"/>
            <p:cNvGrpSpPr/>
            <p:nvPr/>
          </p:nvGrpSpPr>
          <p:grpSpPr>
            <a:xfrm>
              <a:off x="4656720" y="1763512"/>
              <a:ext cx="3047905" cy="2619182"/>
              <a:chOff x="2977589" y="2631247"/>
              <a:chExt cx="3047905" cy="2619182"/>
            </a:xfrm>
          </p:grpSpPr>
          <p:grpSp>
            <p:nvGrpSpPr>
              <p:cNvPr id="26" name="Groupe 25"/>
              <p:cNvGrpSpPr/>
              <p:nvPr/>
            </p:nvGrpSpPr>
            <p:grpSpPr>
              <a:xfrm>
                <a:off x="2977589" y="2751788"/>
                <a:ext cx="2869547" cy="1302927"/>
                <a:chOff x="692142" y="3409802"/>
                <a:chExt cx="2869547" cy="1302927"/>
              </a:xfrm>
            </p:grpSpPr>
            <p:grpSp>
              <p:nvGrpSpPr>
                <p:cNvPr id="53" name="Groupe 52"/>
                <p:cNvGrpSpPr/>
                <p:nvPr/>
              </p:nvGrpSpPr>
              <p:grpSpPr>
                <a:xfrm>
                  <a:off x="692142" y="3409802"/>
                  <a:ext cx="2853903" cy="871111"/>
                  <a:chOff x="4334803" y="3470509"/>
                  <a:chExt cx="2853903" cy="871111"/>
                </a:xfrm>
              </p:grpSpPr>
              <p:cxnSp>
                <p:nvCxnSpPr>
                  <p:cNvPr id="57" name="Connecteur droit 56"/>
                  <p:cNvCxnSpPr/>
                  <p:nvPr/>
                </p:nvCxnSpPr>
                <p:spPr>
                  <a:xfrm flipH="1" flipV="1">
                    <a:off x="4334803" y="3470509"/>
                    <a:ext cx="2853903" cy="871111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" name="Connecteur droit avec flèche 57">
                    <a:extLst>
                      <a:ext uri="{FF2B5EF4-FFF2-40B4-BE49-F238E27FC236}">
                        <a16:creationId xmlns:a16="http://schemas.microsoft.com/office/drawing/2014/main" id="{E266EA51-D3C5-D81C-2391-40193486C31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5603498" y="3843033"/>
                    <a:ext cx="931773" cy="289696"/>
                  </a:xfrm>
                  <a:prstGeom prst="straightConnector1">
                    <a:avLst/>
                  </a:prstGeom>
                  <a:ln w="28575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4" name="Groupe 53"/>
                <p:cNvGrpSpPr/>
                <p:nvPr/>
              </p:nvGrpSpPr>
              <p:grpSpPr>
                <a:xfrm>
                  <a:off x="727982" y="3423596"/>
                  <a:ext cx="2833707" cy="1289133"/>
                  <a:chOff x="4370643" y="3475338"/>
                  <a:chExt cx="2833707" cy="1289133"/>
                </a:xfrm>
              </p:grpSpPr>
              <p:cxnSp>
                <p:nvCxnSpPr>
                  <p:cNvPr id="55" name="Connecteur droit 54"/>
                  <p:cNvCxnSpPr/>
                  <p:nvPr/>
                </p:nvCxnSpPr>
                <p:spPr>
                  <a:xfrm flipH="1" flipV="1">
                    <a:off x="4370643" y="3475338"/>
                    <a:ext cx="2833707" cy="1289133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Connecteur droit avec flèche 55">
                    <a:extLst>
                      <a:ext uri="{FF2B5EF4-FFF2-40B4-BE49-F238E27FC236}">
                        <a16:creationId xmlns:a16="http://schemas.microsoft.com/office/drawing/2014/main" id="{E266EA51-D3C5-D81C-2391-40193486C31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4989227" y="3753017"/>
                    <a:ext cx="1028007" cy="467256"/>
                  </a:xfrm>
                  <a:prstGeom prst="straightConnector1">
                    <a:avLst/>
                  </a:prstGeom>
                  <a:ln w="28575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7" name="Groupe 26"/>
              <p:cNvGrpSpPr/>
              <p:nvPr/>
            </p:nvGrpSpPr>
            <p:grpSpPr>
              <a:xfrm>
                <a:off x="3822691" y="2631247"/>
                <a:ext cx="2202803" cy="2619182"/>
                <a:chOff x="3834127" y="3729875"/>
                <a:chExt cx="2202803" cy="2619182"/>
              </a:xfrm>
            </p:grpSpPr>
            <p:cxnSp>
              <p:nvCxnSpPr>
                <p:cNvPr id="28" name="Connecteur droit 27">
                  <a:extLst>
                    <a:ext uri="{FF2B5EF4-FFF2-40B4-BE49-F238E27FC236}">
                      <a16:creationId xmlns:a16="http://schemas.microsoft.com/office/drawing/2014/main" id="{918CC8FF-FF45-E62F-8B86-B8A4BEFC864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237001" y="4729501"/>
                  <a:ext cx="612000" cy="0"/>
                </a:xfrm>
                <a:prstGeom prst="line">
                  <a:avLst/>
                </a:prstGeom>
                <a:ln w="9525">
                  <a:solidFill>
                    <a:schemeClr val="accent5">
                      <a:lumMod val="50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Connecteur droit 28">
                  <a:extLst>
                    <a:ext uri="{FF2B5EF4-FFF2-40B4-BE49-F238E27FC236}">
                      <a16:creationId xmlns:a16="http://schemas.microsoft.com/office/drawing/2014/main" id="{918CC8FF-FF45-E62F-8B86-B8A4BEFC864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193482" y="5164042"/>
                  <a:ext cx="612000" cy="0"/>
                </a:xfrm>
                <a:prstGeom prst="line">
                  <a:avLst/>
                </a:prstGeom>
                <a:ln w="9525">
                  <a:solidFill>
                    <a:schemeClr val="accent5">
                      <a:lumMod val="50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0" name="Groupe 29"/>
                <p:cNvGrpSpPr/>
                <p:nvPr/>
              </p:nvGrpSpPr>
              <p:grpSpPr>
                <a:xfrm>
                  <a:off x="3834127" y="3729875"/>
                  <a:ext cx="2202803" cy="2619182"/>
                  <a:chOff x="3780348" y="3667208"/>
                  <a:chExt cx="2202803" cy="2619182"/>
                </a:xfrm>
              </p:grpSpPr>
              <p:cxnSp>
                <p:nvCxnSpPr>
                  <p:cNvPr id="31" name="Connecteur droit 30">
                    <a:extLst>
                      <a:ext uri="{FF2B5EF4-FFF2-40B4-BE49-F238E27FC236}">
                        <a16:creationId xmlns:a16="http://schemas.microsoft.com/office/drawing/2014/main" id="{FF18CDD1-7342-F768-BC4C-A0CCFAECF55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4105945" y="4680692"/>
                    <a:ext cx="1692000" cy="481269"/>
                  </a:xfrm>
                  <a:prstGeom prst="line">
                    <a:avLst/>
                  </a:prstGeom>
                  <a:ln w="28575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32" name="Groupe 31"/>
                  <p:cNvGrpSpPr/>
                  <p:nvPr/>
                </p:nvGrpSpPr>
                <p:grpSpPr>
                  <a:xfrm>
                    <a:off x="3780348" y="3667208"/>
                    <a:ext cx="2202803" cy="2619182"/>
                    <a:chOff x="3781850" y="3674044"/>
                    <a:chExt cx="2202803" cy="2619182"/>
                  </a:xfrm>
                </p:grpSpPr>
                <p:grpSp>
                  <p:nvGrpSpPr>
                    <p:cNvPr id="33" name="Group 5">
                      <a:extLst>
                        <a:ext uri="{FF2B5EF4-FFF2-40B4-BE49-F238E27FC236}">
                          <a16:creationId xmlns:a16="http://schemas.microsoft.com/office/drawing/2014/main" id="{464AC108-4EBA-93E4-C58A-AC6B4165F392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5768603" y="3674044"/>
                      <a:ext cx="216050" cy="2619182"/>
                      <a:chOff x="2832" y="818"/>
                      <a:chExt cx="191" cy="2179"/>
                    </a:xfrm>
                  </p:grpSpPr>
                  <p:sp>
                    <p:nvSpPr>
                      <p:cNvPr id="40" name="Line 6">
                        <a:extLst>
                          <a:ext uri="{FF2B5EF4-FFF2-40B4-BE49-F238E27FC236}">
                            <a16:creationId xmlns:a16="http://schemas.microsoft.com/office/drawing/2014/main" id="{5D1A1666-5ED3-2936-2D9B-EC642BF30C3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835" y="825"/>
                        <a:ext cx="0" cy="2153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fr-FR"/>
                      </a:p>
                    </p:txBody>
                  </p:sp>
                  <p:sp>
                    <p:nvSpPr>
                      <p:cNvPr id="41" name="Line 7">
                        <a:extLst>
                          <a:ext uri="{FF2B5EF4-FFF2-40B4-BE49-F238E27FC236}">
                            <a16:creationId xmlns:a16="http://schemas.microsoft.com/office/drawing/2014/main" id="{14D8AE32-C48A-86D5-0262-7ABD005EE98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835" y="818"/>
                        <a:ext cx="188" cy="195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fr-FR"/>
                      </a:p>
                    </p:txBody>
                  </p:sp>
                  <p:sp>
                    <p:nvSpPr>
                      <p:cNvPr id="42" name="Line 8">
                        <a:extLst>
                          <a:ext uri="{FF2B5EF4-FFF2-40B4-BE49-F238E27FC236}">
                            <a16:creationId xmlns:a16="http://schemas.microsoft.com/office/drawing/2014/main" id="{1D0DB6A7-CBE4-0F73-E5F0-4FB5342BD9B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834" y="998"/>
                        <a:ext cx="188" cy="195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fr-FR"/>
                      </a:p>
                    </p:txBody>
                  </p:sp>
                  <p:sp>
                    <p:nvSpPr>
                      <p:cNvPr id="43" name="Line 9">
                        <a:extLst>
                          <a:ext uri="{FF2B5EF4-FFF2-40B4-BE49-F238E27FC236}">
                            <a16:creationId xmlns:a16="http://schemas.microsoft.com/office/drawing/2014/main" id="{5D52BE25-EEBA-AB9B-AD8C-033EEA9E105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834" y="1183"/>
                        <a:ext cx="188" cy="195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fr-FR"/>
                      </a:p>
                    </p:txBody>
                  </p:sp>
                  <p:sp>
                    <p:nvSpPr>
                      <p:cNvPr id="44" name="Line 10">
                        <a:extLst>
                          <a:ext uri="{FF2B5EF4-FFF2-40B4-BE49-F238E27FC236}">
                            <a16:creationId xmlns:a16="http://schemas.microsoft.com/office/drawing/2014/main" id="{367520BD-F6DC-3A2E-48A3-5BC1A35477E5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833" y="1363"/>
                        <a:ext cx="188" cy="195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fr-FR"/>
                      </a:p>
                    </p:txBody>
                  </p:sp>
                  <p:sp>
                    <p:nvSpPr>
                      <p:cNvPr id="45" name="Line 11">
                        <a:extLst>
                          <a:ext uri="{FF2B5EF4-FFF2-40B4-BE49-F238E27FC236}">
                            <a16:creationId xmlns:a16="http://schemas.microsoft.com/office/drawing/2014/main" id="{BCCA3480-79E7-5CDD-FAB6-7FE9D2D2D10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835" y="1538"/>
                        <a:ext cx="188" cy="195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fr-FR"/>
                      </a:p>
                    </p:txBody>
                  </p:sp>
                  <p:sp>
                    <p:nvSpPr>
                      <p:cNvPr id="46" name="Line 12">
                        <a:extLst>
                          <a:ext uri="{FF2B5EF4-FFF2-40B4-BE49-F238E27FC236}">
                            <a16:creationId xmlns:a16="http://schemas.microsoft.com/office/drawing/2014/main" id="{1FA211B1-828F-A4EC-AAF7-6BDAB99B261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834" y="1718"/>
                        <a:ext cx="188" cy="195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fr-FR"/>
                      </a:p>
                    </p:txBody>
                  </p:sp>
                  <p:sp>
                    <p:nvSpPr>
                      <p:cNvPr id="47" name="Line 13">
                        <a:extLst>
                          <a:ext uri="{FF2B5EF4-FFF2-40B4-BE49-F238E27FC236}">
                            <a16:creationId xmlns:a16="http://schemas.microsoft.com/office/drawing/2014/main" id="{074EEE37-C227-9D49-D6EF-0CB773285A9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834" y="1903"/>
                        <a:ext cx="188" cy="195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fr-FR"/>
                      </a:p>
                    </p:txBody>
                  </p:sp>
                  <p:sp>
                    <p:nvSpPr>
                      <p:cNvPr id="48" name="Line 14">
                        <a:extLst>
                          <a:ext uri="{FF2B5EF4-FFF2-40B4-BE49-F238E27FC236}">
                            <a16:creationId xmlns:a16="http://schemas.microsoft.com/office/drawing/2014/main" id="{44780B18-90B4-CF0C-D8C4-5B68C266DFD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833" y="2083"/>
                        <a:ext cx="188" cy="195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fr-FR"/>
                      </a:p>
                    </p:txBody>
                  </p:sp>
                  <p:sp>
                    <p:nvSpPr>
                      <p:cNvPr id="49" name="Line 15">
                        <a:extLst>
                          <a:ext uri="{FF2B5EF4-FFF2-40B4-BE49-F238E27FC236}">
                            <a16:creationId xmlns:a16="http://schemas.microsoft.com/office/drawing/2014/main" id="{AA5EC690-106C-203A-422F-4E3FB926380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834" y="2257"/>
                        <a:ext cx="188" cy="195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fr-FR"/>
                      </a:p>
                    </p:txBody>
                  </p:sp>
                  <p:sp>
                    <p:nvSpPr>
                      <p:cNvPr id="50" name="Line 16">
                        <a:extLst>
                          <a:ext uri="{FF2B5EF4-FFF2-40B4-BE49-F238E27FC236}">
                            <a16:creationId xmlns:a16="http://schemas.microsoft.com/office/drawing/2014/main" id="{BDCF57E7-3628-3C4A-CDC8-042DF058261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833" y="2437"/>
                        <a:ext cx="188" cy="195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fr-FR"/>
                      </a:p>
                    </p:txBody>
                  </p:sp>
                  <p:sp>
                    <p:nvSpPr>
                      <p:cNvPr id="51" name="Line 17">
                        <a:extLst>
                          <a:ext uri="{FF2B5EF4-FFF2-40B4-BE49-F238E27FC236}">
                            <a16:creationId xmlns:a16="http://schemas.microsoft.com/office/drawing/2014/main" id="{189B5A35-36EA-841D-31B1-50820847661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833" y="2622"/>
                        <a:ext cx="188" cy="195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fr-FR"/>
                      </a:p>
                    </p:txBody>
                  </p:sp>
                  <p:sp>
                    <p:nvSpPr>
                      <p:cNvPr id="52" name="Line 18">
                        <a:extLst>
                          <a:ext uri="{FF2B5EF4-FFF2-40B4-BE49-F238E27FC236}">
                            <a16:creationId xmlns:a16="http://schemas.microsoft.com/office/drawing/2014/main" id="{CC383C58-A7CA-AB3E-4B74-60D59AA105AE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832" y="2802"/>
                        <a:ext cx="188" cy="195"/>
                      </a:xfrm>
                      <a:prstGeom prst="line">
                        <a:avLst/>
                      </a:prstGeom>
                      <a:noFill/>
                      <a:ln w="635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fr-FR"/>
                      </a:p>
                    </p:txBody>
                  </p:sp>
                </p:grpSp>
                <p:cxnSp>
                  <p:nvCxnSpPr>
                    <p:cNvPr id="34" name="Connecteur droit avec flèche 33">
                      <a:extLst>
                        <a:ext uri="{FF2B5EF4-FFF2-40B4-BE49-F238E27FC236}">
                          <a16:creationId xmlns:a16="http://schemas.microsoft.com/office/drawing/2014/main" id="{E266EA51-D3C5-D81C-2391-40193486C31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4105950" y="5152632"/>
                      <a:ext cx="2751" cy="702281"/>
                    </a:xfrm>
                    <a:prstGeom prst="straightConnector1">
                      <a:avLst/>
                    </a:prstGeom>
                    <a:ln w="28575">
                      <a:solidFill>
                        <a:schemeClr val="accent5">
                          <a:lumMod val="50000"/>
                        </a:schemeClr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" name="Connecteur droit avec flèche 34">
                      <a:extLst>
                        <a:ext uri="{FF2B5EF4-FFF2-40B4-BE49-F238E27FC236}">
                          <a16:creationId xmlns:a16="http://schemas.microsoft.com/office/drawing/2014/main" id="{F5B8F05B-535F-10A0-4FD2-35CF61019A7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4067730" y="4889649"/>
                      <a:ext cx="1009023" cy="289110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6" name="Connecteur droit 35">
                      <a:extLst>
                        <a:ext uri="{FF2B5EF4-FFF2-40B4-BE49-F238E27FC236}">
                          <a16:creationId xmlns:a16="http://schemas.microsoft.com/office/drawing/2014/main" id="{0D996592-4E7A-C4E7-CDA6-FF59B84AF939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4097538" y="5095422"/>
                      <a:ext cx="1699186" cy="740558"/>
                    </a:xfrm>
                    <a:prstGeom prst="line">
                      <a:avLst/>
                    </a:prstGeom>
                    <a:ln w="28575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7" name="Connecteur droit avec flèche 36">
                      <a:extLst>
                        <a:ext uri="{FF2B5EF4-FFF2-40B4-BE49-F238E27FC236}">
                          <a16:creationId xmlns:a16="http://schemas.microsoft.com/office/drawing/2014/main" id="{7E8495F9-F96D-2DBA-C30E-278AD7664E5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4528958" y="5337184"/>
                      <a:ext cx="710908" cy="308316"/>
                    </a:xfrm>
                    <a:prstGeom prst="straightConnector1">
                      <a:avLst/>
                    </a:prstGeom>
                    <a:ln w="28575">
                      <a:solidFill>
                        <a:srgbClr val="FF0000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38" name="ZoneTexte 37"/>
                    <p:cNvSpPr txBox="1"/>
                    <p:nvPr/>
                  </p:nvSpPr>
                  <p:spPr>
                    <a:xfrm>
                      <a:off x="3781850" y="5630379"/>
                      <a:ext cx="679009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fr-MA" dirty="0"/>
                        <a:t>A</a:t>
                      </a:r>
                      <a:endParaRPr lang="fr-FR" dirty="0"/>
                    </a:p>
                  </p:txBody>
                </p:sp>
                <p:sp>
                  <p:nvSpPr>
                    <p:cNvPr id="39" name="ZoneTexte 38"/>
                    <p:cNvSpPr txBox="1"/>
                    <p:nvPr/>
                  </p:nvSpPr>
                  <p:spPr>
                    <a:xfrm>
                      <a:off x="3817173" y="4977295"/>
                      <a:ext cx="679009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fr-MA" dirty="0"/>
                        <a:t>B</a:t>
                      </a:r>
                      <a:endParaRPr lang="fr-FR" dirty="0"/>
                    </a:p>
                  </p:txBody>
                </p:sp>
              </p:grpSp>
            </p:grpSp>
          </p:grpSp>
        </p:grpSp>
        <p:cxnSp>
          <p:nvCxnSpPr>
            <p:cNvPr id="22" name="Connecteur droit avec flèche 21"/>
            <p:cNvCxnSpPr/>
            <p:nvPr/>
          </p:nvCxnSpPr>
          <p:spPr>
            <a:xfrm>
              <a:off x="5825921" y="4258236"/>
              <a:ext cx="1656000" cy="8965"/>
            </a:xfrm>
            <a:prstGeom prst="straightConnector1">
              <a:avLst/>
            </a:prstGeom>
            <a:ln w="12700"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Connecteur droit avec flèche 22"/>
            <p:cNvCxnSpPr/>
            <p:nvPr/>
          </p:nvCxnSpPr>
          <p:spPr>
            <a:xfrm>
              <a:off x="7493354" y="4267196"/>
              <a:ext cx="1656000" cy="8965"/>
            </a:xfrm>
            <a:prstGeom prst="straightConnector1">
              <a:avLst/>
            </a:prstGeom>
            <a:ln w="12700"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ZoneTexte 23"/>
            <p:cNvSpPr txBox="1"/>
            <p:nvPr/>
          </p:nvSpPr>
          <p:spPr>
            <a:xfrm>
              <a:off x="6563838" y="4258236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dirty="0"/>
                <a:t>d</a:t>
              </a:r>
              <a:endParaRPr lang="fr-FR" dirty="0"/>
            </a:p>
          </p:txBody>
        </p:sp>
        <p:sp>
          <p:nvSpPr>
            <p:cNvPr id="25" name="ZoneTexte 24"/>
            <p:cNvSpPr txBox="1"/>
            <p:nvPr/>
          </p:nvSpPr>
          <p:spPr>
            <a:xfrm>
              <a:off x="8265497" y="4222378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dirty="0"/>
                <a:t>d</a:t>
              </a:r>
              <a:endParaRPr lang="fr-FR" dirty="0"/>
            </a:p>
          </p:txBody>
        </p:sp>
      </p:grpSp>
      <p:pic>
        <p:nvPicPr>
          <p:cNvPr id="62" name="Image 6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9" b="5619"/>
          <a:stretch/>
        </p:blipFill>
        <p:spPr bwMode="auto">
          <a:xfrm>
            <a:off x="9698735" y="1851926"/>
            <a:ext cx="1809750" cy="1932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" name="ZoneTexte 66">
            <a:extLst>
              <a:ext uri="{FF2B5EF4-FFF2-40B4-BE49-F238E27FC236}">
                <a16:creationId xmlns:a16="http://schemas.microsoft.com/office/drawing/2014/main" id="{CE4C3200-5849-40E9-AA01-5075254FEA0C}"/>
              </a:ext>
            </a:extLst>
          </p:cNvPr>
          <p:cNvSpPr txBox="1"/>
          <p:nvPr/>
        </p:nvSpPr>
        <p:spPr>
          <a:xfrm>
            <a:off x="6746583" y="4264119"/>
            <a:ext cx="2462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rgbClr val="FF0000"/>
                </a:solidFill>
              </a:rPr>
              <a:t>même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CE4C3200-5849-40E9-AA01-5075254FEA0C}"/>
              </a:ext>
            </a:extLst>
          </p:cNvPr>
          <p:cNvSpPr txBox="1"/>
          <p:nvPr/>
        </p:nvSpPr>
        <p:spPr>
          <a:xfrm>
            <a:off x="3885222" y="5517588"/>
            <a:ext cx="2462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rgbClr val="FF0000"/>
                </a:solidFill>
              </a:rPr>
              <a:t>même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CE4C3200-5849-40E9-AA01-5075254FEA0C}"/>
              </a:ext>
            </a:extLst>
          </p:cNvPr>
          <p:cNvSpPr txBox="1"/>
          <p:nvPr/>
        </p:nvSpPr>
        <p:spPr>
          <a:xfrm>
            <a:off x="3835387" y="4826587"/>
            <a:ext cx="2462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b="1" dirty="0">
                <a:solidFill>
                  <a:srgbClr val="FF0000"/>
                </a:solidFill>
              </a:rPr>
              <a:t>virtuelle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FCBEEF9-7443-1913-2E02-275ACB3C8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Pour réussir cette tâche, vous devez vous rappeler les caractéristiques de l’image d’un objet par un miroir plan.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C59976-2371-7B84-9329-5D8FC9B31A7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fait participer les élèves pour compléter les espaces en pointillés.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95893C00-4E31-EEA6-F75E-AA0C9272309C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9569756-1632-44EB-7813-62D52436B225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BC1ED91-F4D8-58BF-207F-EEA28A0C00E8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69290392-F634-AA08-F9A4-1939748CE5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4645" y="416393"/>
            <a:ext cx="433313" cy="43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985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p"/>
      <p:bldP spid="67" grpId="0"/>
      <p:bldP spid="68" grpId="0"/>
      <p:bldP spid="6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4831A-6EBF-A77B-D39C-E662B24DF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/>
          <p:cNvSpPr txBox="1"/>
          <p:nvPr/>
        </p:nvSpPr>
        <p:spPr>
          <a:xfrm>
            <a:off x="284296" y="1742525"/>
            <a:ext cx="11907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/>
              <a:t>Pour construire l’image d’un objet par un miroir plan,</a:t>
            </a:r>
            <a:r>
              <a:rPr lang="fr-FR" sz="2800" b="1" dirty="0"/>
              <a:t>je procède comme suit: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CC4BE5E-2A09-FD6F-FE62-74D410857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Il faut aussi se rappeler des étapes  pour la construction de l’image d’un point lumineux par un miroir plan.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B07CC5-6C28-B0AC-97A6-5AFCE99495E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fait participer les élèves en projetant étape par étape.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9AAB1626-342E-0FD1-0A22-D93403ADAFD8}"/>
              </a:ext>
            </a:extLst>
          </p:cNvPr>
          <p:cNvGrpSpPr/>
          <p:nvPr/>
        </p:nvGrpSpPr>
        <p:grpSpPr>
          <a:xfrm>
            <a:off x="472190" y="2709243"/>
            <a:ext cx="11247620" cy="508684"/>
            <a:chOff x="552450" y="2201643"/>
            <a:chExt cx="11247620" cy="508684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7941EFE7-AA31-42C6-EF31-099A17571B0B}"/>
                </a:ext>
              </a:extLst>
            </p:cNvPr>
            <p:cNvSpPr txBox="1"/>
            <p:nvPr/>
          </p:nvSpPr>
          <p:spPr>
            <a:xfrm>
              <a:off x="1030246" y="2248661"/>
              <a:ext cx="10769824" cy="46166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sz="2400" dirty="0"/>
                <a:t> On trace des rayons incidents .</a:t>
              </a:r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ACA06729-542B-55E8-7EE7-87A8015B10CA}"/>
                </a:ext>
              </a:extLst>
            </p:cNvPr>
            <p:cNvSpPr/>
            <p:nvPr/>
          </p:nvSpPr>
          <p:spPr>
            <a:xfrm>
              <a:off x="552450" y="2201643"/>
              <a:ext cx="555701" cy="508684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/>
                <a:t>1</a:t>
              </a: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6D32EC78-63E7-DDC8-5566-93F243A6362D}"/>
              </a:ext>
            </a:extLst>
          </p:cNvPr>
          <p:cNvGrpSpPr/>
          <p:nvPr/>
        </p:nvGrpSpPr>
        <p:grpSpPr>
          <a:xfrm>
            <a:off x="472190" y="3735934"/>
            <a:ext cx="11247620" cy="508684"/>
            <a:chOff x="552450" y="3227934"/>
            <a:chExt cx="11247620" cy="508684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E71AADE2-26DD-7E39-4A33-F779563C24AE}"/>
                </a:ext>
              </a:extLst>
            </p:cNvPr>
            <p:cNvSpPr txBox="1"/>
            <p:nvPr/>
          </p:nvSpPr>
          <p:spPr>
            <a:xfrm>
              <a:off x="1030246" y="3256305"/>
              <a:ext cx="10769824" cy="46166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/>
              </a:lvl1pPr>
            </a:lstStyle>
            <a:p>
              <a:r>
                <a:rPr lang="fr-FR" dirty="0"/>
                <a:t>On trace les rayons réfléchis correspondant en appliquant les lois de la réflexion.</a:t>
              </a:r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FE1527EE-E0FE-4466-1E77-2579B4AF689F}"/>
                </a:ext>
              </a:extLst>
            </p:cNvPr>
            <p:cNvSpPr/>
            <p:nvPr/>
          </p:nvSpPr>
          <p:spPr>
            <a:xfrm>
              <a:off x="552450" y="3227934"/>
              <a:ext cx="555701" cy="508684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/>
                <a:t>2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8E229769-0387-A98E-F83A-EEB48CDC3E05}"/>
              </a:ext>
            </a:extLst>
          </p:cNvPr>
          <p:cNvGrpSpPr/>
          <p:nvPr/>
        </p:nvGrpSpPr>
        <p:grpSpPr>
          <a:xfrm>
            <a:off x="472190" y="4734254"/>
            <a:ext cx="11247620" cy="508684"/>
            <a:chOff x="552450" y="4226254"/>
            <a:chExt cx="11247620" cy="508684"/>
          </a:xfrm>
        </p:grpSpPr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80A9CD39-2D05-2A3C-E9AC-2CADB2538D9D}"/>
                </a:ext>
              </a:extLst>
            </p:cNvPr>
            <p:cNvSpPr txBox="1"/>
            <p:nvPr/>
          </p:nvSpPr>
          <p:spPr>
            <a:xfrm>
              <a:off x="1030246" y="4263949"/>
              <a:ext cx="10769824" cy="46166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400"/>
              </a:lvl1pPr>
            </a:lstStyle>
            <a:p>
              <a:r>
                <a:rPr lang="fr-FR" dirty="0"/>
                <a:t>Je prolonge les rayons réfléchis et leur intersection correspond aux points de l’image.</a:t>
              </a:r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A9CC9F01-A731-156E-8C72-BBBA14743DA1}"/>
                </a:ext>
              </a:extLst>
            </p:cNvPr>
            <p:cNvSpPr/>
            <p:nvPr/>
          </p:nvSpPr>
          <p:spPr>
            <a:xfrm>
              <a:off x="552450" y="4226254"/>
              <a:ext cx="555701" cy="508684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/>
                <a:t>3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CBB58A5-8AB8-F9C8-449F-B918DD19AA9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2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58CC02F-10F4-AE41-C34D-7F42E2C34134}"/>
                </a:ext>
              </a:extLst>
            </p:cNvPr>
            <p:cNvPicPr preferRelativeResize="0"/>
            <p:nvPr/>
          </p:nvPicPr>
          <p:blipFill rotWithShape="1">
            <a:blip r:embed="rId2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470AA47-983B-8A52-9C5C-669CDEF201F4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2" name="Image 8">
            <a:extLst>
              <a:ext uri="{FF2B5EF4-FFF2-40B4-BE49-F238E27FC236}">
                <a16:creationId xmlns:a16="http://schemas.microsoft.com/office/drawing/2014/main" id="{6890757B-C17E-4316-D403-D05BA32885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4645" y="416393"/>
            <a:ext cx="433313" cy="43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980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FD4D4-5F54-EBF1-7419-6DDBD781E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/>
          <p:nvPr/>
        </p:nvPicPr>
        <p:blipFill>
          <a:blip r:embed="rId3"/>
          <a:srcRect l="15543" t="24448" r="15225" b="14083"/>
          <a:stretch>
            <a:fillRect/>
          </a:stretch>
        </p:blipFill>
        <p:spPr bwMode="auto">
          <a:xfrm>
            <a:off x="444208" y="1117674"/>
            <a:ext cx="11225291" cy="5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7607323" y="2467791"/>
            <a:ext cx="2880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0000"/>
                </a:solidFill>
              </a:rPr>
              <a:t>virtuelle</a:t>
            </a:r>
            <a:endParaRPr lang="fr-FR" sz="2400" dirty="0">
              <a:solidFill>
                <a:prstClr val="black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7759723" y="3353508"/>
            <a:ext cx="2880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0000"/>
                </a:solidFill>
              </a:rPr>
              <a:t>à égale</a:t>
            </a:r>
            <a:endParaRPr lang="fr-FR" sz="2400" dirty="0">
              <a:solidFill>
                <a:prstClr val="black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7759723" y="4240749"/>
            <a:ext cx="2880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0000"/>
                </a:solidFill>
              </a:rPr>
              <a:t>de même</a:t>
            </a:r>
            <a:endParaRPr lang="fr-FR" sz="2400" dirty="0">
              <a:solidFill>
                <a:prstClr val="black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rot="10800000" flipV="1">
            <a:off x="4668535" y="4790219"/>
            <a:ext cx="63831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6600" b="1" dirty="0">
                <a:solidFill>
                  <a:schemeClr val="tx1"/>
                </a:solidFill>
              </a:rPr>
              <a:t>b</a:t>
            </a:r>
            <a:endParaRPr lang="fr-FR" sz="3600" dirty="0"/>
          </a:p>
        </p:txBody>
      </p:sp>
      <p:cxnSp>
        <p:nvCxnSpPr>
          <p:cNvPr id="4" name="Connecteur droit 3"/>
          <p:cNvCxnSpPr/>
          <p:nvPr/>
        </p:nvCxnSpPr>
        <p:spPr>
          <a:xfrm flipV="1">
            <a:off x="3657604" y="5069941"/>
            <a:ext cx="1158844" cy="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e 20"/>
          <p:cNvGrpSpPr/>
          <p:nvPr/>
        </p:nvGrpSpPr>
        <p:grpSpPr>
          <a:xfrm rot="4831646" flipH="1">
            <a:off x="2686613" y="3748055"/>
            <a:ext cx="720000" cy="1188000"/>
            <a:chOff x="4350743" y="3581755"/>
            <a:chExt cx="650532" cy="1288945"/>
          </a:xfrm>
        </p:grpSpPr>
        <p:cxnSp>
          <p:nvCxnSpPr>
            <p:cNvPr id="23" name="Connecteur droit 22"/>
            <p:cNvCxnSpPr/>
            <p:nvPr/>
          </p:nvCxnSpPr>
          <p:spPr>
            <a:xfrm flipH="1" flipV="1">
              <a:off x="4350743" y="3581755"/>
              <a:ext cx="650532" cy="128894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avec flèche 23"/>
            <p:cNvCxnSpPr/>
            <p:nvPr/>
          </p:nvCxnSpPr>
          <p:spPr>
            <a:xfrm rot="14400000" flipH="1">
              <a:off x="4509902" y="4279135"/>
              <a:ext cx="390891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Connecteur droit 24"/>
          <p:cNvCxnSpPr/>
          <p:nvPr/>
        </p:nvCxnSpPr>
        <p:spPr>
          <a:xfrm flipV="1">
            <a:off x="3665151" y="5620685"/>
            <a:ext cx="1158844" cy="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H="1" flipV="1">
            <a:off x="3449372" y="4516847"/>
            <a:ext cx="1385178" cy="534987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e 25"/>
          <p:cNvGrpSpPr/>
          <p:nvPr/>
        </p:nvGrpSpPr>
        <p:grpSpPr>
          <a:xfrm rot="12916435" flipH="1">
            <a:off x="2751837" y="4655909"/>
            <a:ext cx="593528" cy="1260000"/>
            <a:chOff x="4350743" y="3581755"/>
            <a:chExt cx="650532" cy="1288945"/>
          </a:xfrm>
        </p:grpSpPr>
        <p:cxnSp>
          <p:nvCxnSpPr>
            <p:cNvPr id="27" name="Connecteur droit 26"/>
            <p:cNvCxnSpPr/>
            <p:nvPr/>
          </p:nvCxnSpPr>
          <p:spPr>
            <a:xfrm flipH="1" flipV="1">
              <a:off x="4350743" y="3581755"/>
              <a:ext cx="650532" cy="1288945"/>
            </a:xfrm>
            <a:prstGeom prst="line">
              <a:avLst/>
            </a:prstGeom>
            <a:ln w="381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avec flèche 27"/>
            <p:cNvCxnSpPr/>
            <p:nvPr/>
          </p:nvCxnSpPr>
          <p:spPr>
            <a:xfrm rot="14400000" flipH="1">
              <a:off x="4509902" y="4279135"/>
              <a:ext cx="390891" cy="0"/>
            </a:xfrm>
            <a:prstGeom prst="straightConnector1">
              <a:avLst/>
            </a:prstGeom>
            <a:ln w="38100">
              <a:solidFill>
                <a:schemeClr val="accent5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9" name="Connecteur droit 28"/>
          <p:cNvCxnSpPr/>
          <p:nvPr/>
        </p:nvCxnSpPr>
        <p:spPr>
          <a:xfrm flipH="1" flipV="1">
            <a:off x="2401465" y="4213969"/>
            <a:ext cx="2424037" cy="139268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e 31"/>
          <p:cNvGrpSpPr/>
          <p:nvPr/>
        </p:nvGrpSpPr>
        <p:grpSpPr>
          <a:xfrm rot="5400000" flipH="1">
            <a:off x="2672032" y="3979969"/>
            <a:ext cx="720000" cy="1188000"/>
            <a:chOff x="4350743" y="3581755"/>
            <a:chExt cx="650532" cy="1288945"/>
          </a:xfrm>
        </p:grpSpPr>
        <p:cxnSp>
          <p:nvCxnSpPr>
            <p:cNvPr id="33" name="Connecteur droit 32"/>
            <p:cNvCxnSpPr/>
            <p:nvPr/>
          </p:nvCxnSpPr>
          <p:spPr>
            <a:xfrm flipH="1" flipV="1">
              <a:off x="4350743" y="3581755"/>
              <a:ext cx="650532" cy="128894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avec flèche 34"/>
            <p:cNvCxnSpPr/>
            <p:nvPr/>
          </p:nvCxnSpPr>
          <p:spPr>
            <a:xfrm rot="14400000" flipH="1">
              <a:off x="4509902" y="4279135"/>
              <a:ext cx="390891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0" name="Connecteur droit 39"/>
          <p:cNvCxnSpPr/>
          <p:nvPr/>
        </p:nvCxnSpPr>
        <p:spPr>
          <a:xfrm flipV="1">
            <a:off x="3111384" y="4587082"/>
            <a:ext cx="720000" cy="1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/>
          <p:cNvCxnSpPr/>
          <p:nvPr/>
        </p:nvCxnSpPr>
        <p:spPr>
          <a:xfrm flipV="1">
            <a:off x="3019353" y="4947705"/>
            <a:ext cx="720000" cy="1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>
            <a:extLst>
              <a:ext uri="{FF2B5EF4-FFF2-40B4-BE49-F238E27FC236}">
                <a16:creationId xmlns:a16="http://schemas.microsoft.com/office/drawing/2014/main" id="{E65FE489-6F13-168D-CF4D-5D3696349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Corrigeons ensemble l’exercice 3 page 73.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9DE9981D-A44B-82D9-47CB-ACF735247C9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51BDBF4B-97AE-AD3C-D56C-6143C2037A5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8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9C517DAE-2497-5FA9-F7DE-B37F0685A70C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E040EA9-FC61-1DA0-E6F9-1A88AD9BC75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5" name="Image 8">
            <a:extLst>
              <a:ext uri="{FF2B5EF4-FFF2-40B4-BE49-F238E27FC236}">
                <a16:creationId xmlns:a16="http://schemas.microsoft.com/office/drawing/2014/main" id="{767333E0-28B0-D28E-B181-0F2264E222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4645" y="416393"/>
            <a:ext cx="433313" cy="43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736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7" name="Google Shape;797;p26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798" name="Google Shape;798;p26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 defTabSz="457200"/>
              <a:endParaRPr sz="1200">
                <a:solidFill>
                  <a:prstClr val="white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26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  <a:ea typeface="Calibri"/>
                  <a:cs typeface="Calibri"/>
                  <a:sym typeface="Calibri"/>
                </a:rPr>
                <a:t>Correction des exercices des défis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62804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030DE-9A2A-2C69-1135-8AA8BE8F6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/>
          <p:cNvPicPr/>
          <p:nvPr/>
        </p:nvPicPr>
        <p:blipFill>
          <a:blip r:embed="rId3"/>
          <a:srcRect l="15150" t="30456" r="14596" b="17155"/>
          <a:stretch>
            <a:fillRect/>
          </a:stretch>
        </p:blipFill>
        <p:spPr bwMode="auto">
          <a:xfrm>
            <a:off x="397013" y="1083498"/>
            <a:ext cx="10838434" cy="5385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3738085" y="5779021"/>
            <a:ext cx="5317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6565"/>
                </a:solidFill>
              </a:rPr>
              <a:t>X</a:t>
            </a:r>
            <a:endParaRPr lang="fr-FR" sz="2400" b="1" dirty="0">
              <a:solidFill>
                <a:srgbClr val="FF6565"/>
              </a:solidFill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9D848D27-A017-F2CD-D355-C1460F9ED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Faisons maintenant ensemble la correction de l’exercice défi1, page 74.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C4310BB-6B89-751A-B5A2-966466266AC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1FC70C3-E8E8-FBC2-01D3-0D27E1C2FE47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7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F7AAB7A-BAB0-97AA-3003-0154BAFF3BAF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ED0061A-BA0F-FE35-7E32-DF68D6C1E794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BEF83F62-5D8E-57C1-9C71-E63D5BDB94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4645" y="416393"/>
            <a:ext cx="433313" cy="43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09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030DE-9A2A-2C69-1135-8AA8BE8F6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/>
          <p:nvPr/>
        </p:nvPicPr>
        <p:blipFill>
          <a:blip r:embed="rId3"/>
          <a:srcRect l="15303" t="39961" r="14754" b="14488"/>
          <a:stretch>
            <a:fillRect/>
          </a:stretch>
        </p:blipFill>
        <p:spPr bwMode="auto">
          <a:xfrm>
            <a:off x="441182" y="916510"/>
            <a:ext cx="11664623" cy="5278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Connecteur droit 14"/>
          <p:cNvCxnSpPr/>
          <p:nvPr/>
        </p:nvCxnSpPr>
        <p:spPr>
          <a:xfrm flipV="1">
            <a:off x="10189709" y="3336195"/>
            <a:ext cx="720000" cy="1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e 15"/>
          <p:cNvGrpSpPr/>
          <p:nvPr/>
        </p:nvGrpSpPr>
        <p:grpSpPr>
          <a:xfrm rot="1532324" flipH="1">
            <a:off x="8531171" y="2817342"/>
            <a:ext cx="1679229" cy="3035331"/>
            <a:chOff x="4350743" y="3581755"/>
            <a:chExt cx="650532" cy="1288945"/>
          </a:xfrm>
        </p:grpSpPr>
        <p:cxnSp>
          <p:nvCxnSpPr>
            <p:cNvPr id="17" name="Connecteur droit 16"/>
            <p:cNvCxnSpPr/>
            <p:nvPr/>
          </p:nvCxnSpPr>
          <p:spPr>
            <a:xfrm flipH="1" flipV="1">
              <a:off x="4350743" y="3581755"/>
              <a:ext cx="650532" cy="128894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avec flèche 17"/>
            <p:cNvCxnSpPr/>
            <p:nvPr/>
          </p:nvCxnSpPr>
          <p:spPr>
            <a:xfrm rot="14400000" flipH="1">
              <a:off x="4509902" y="4279135"/>
              <a:ext cx="390891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Connecteur droit 18"/>
          <p:cNvCxnSpPr/>
          <p:nvPr/>
        </p:nvCxnSpPr>
        <p:spPr>
          <a:xfrm rot="5400000" flipV="1">
            <a:off x="7598911" y="4982411"/>
            <a:ext cx="720000" cy="1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e 19"/>
          <p:cNvGrpSpPr/>
          <p:nvPr/>
        </p:nvGrpSpPr>
        <p:grpSpPr>
          <a:xfrm rot="5213818" flipH="1">
            <a:off x="6915897" y="4300967"/>
            <a:ext cx="789019" cy="1362886"/>
            <a:chOff x="4350743" y="3581755"/>
            <a:chExt cx="650532" cy="1288945"/>
          </a:xfrm>
        </p:grpSpPr>
        <p:cxnSp>
          <p:nvCxnSpPr>
            <p:cNvPr id="21" name="Connecteur droit 20"/>
            <p:cNvCxnSpPr/>
            <p:nvPr/>
          </p:nvCxnSpPr>
          <p:spPr>
            <a:xfrm flipH="1" flipV="1">
              <a:off x="4350743" y="3581755"/>
              <a:ext cx="650532" cy="128894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avec flèche 22"/>
            <p:cNvCxnSpPr/>
            <p:nvPr/>
          </p:nvCxnSpPr>
          <p:spPr>
            <a:xfrm rot="14400000" flipH="1">
              <a:off x="4509902" y="4279135"/>
              <a:ext cx="390891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1752228" y="5111579"/>
            <a:ext cx="26658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6565"/>
                </a:solidFill>
              </a:rPr>
              <a:t>Ils sont </a:t>
            </a:r>
            <a:r>
              <a:rPr lang="fr-MA" sz="2400" b="1" dirty="0">
                <a:solidFill>
                  <a:srgbClr val="FF0000"/>
                </a:solidFill>
              </a:rPr>
              <a:t>parallèles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B94168B-8028-2079-914B-A9F560703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Faisons maintenant ensemble la correction de l’exercice défi2, page 74.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BAC7DD3-FACC-477C-B1CD-07B2203F088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1D1D6C7-014A-F3DA-D9E6-F0626061DEB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6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0C1910C5-E30D-554D-0BC9-202783D4DF49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F79E28-E3C2-84C6-A048-4268FC84D2C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08E39A67-E93D-0B7A-01B0-940F24A4C5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4645" y="416393"/>
            <a:ext cx="433313" cy="43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191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030DE-9A2A-2C69-1135-8AA8BE8F6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/>
          <p:nvPr/>
        </p:nvPicPr>
        <p:blipFill>
          <a:blip r:embed="rId3"/>
          <a:srcRect l="15700" t="27514" r="15225" b="33520"/>
          <a:stretch>
            <a:fillRect/>
          </a:stretch>
        </p:blipFill>
        <p:spPr bwMode="auto">
          <a:xfrm>
            <a:off x="344032" y="968721"/>
            <a:ext cx="11655570" cy="5522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829603" y="4092588"/>
            <a:ext cx="7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6565"/>
                </a:solidFill>
              </a:rPr>
              <a:t>X</a:t>
            </a:r>
            <a:endParaRPr lang="fr-FR" sz="2400" b="1" dirty="0">
              <a:solidFill>
                <a:srgbClr val="FF6565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6AC0050-75EC-4ACC-DE63-AF9CBE7F9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Faisons maintenant ensemble la correction de l’exercice défi3, page 74.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B4AD546-343E-6541-18DE-4F98870BE7C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3BFCDF1A-A38A-6684-7B6A-295E8DC0271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6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9DBF8795-489B-D235-1AE6-2C24CE472A69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8640742-7B08-A114-B835-958C9F81ED9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319AD88F-1C0C-5F3B-E9DC-922CCD9186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4645" y="416393"/>
            <a:ext cx="433313" cy="43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410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030DE-9A2A-2C69-1135-8AA8BE8F6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/>
          <p:nvPr/>
        </p:nvPicPr>
        <p:blipFill>
          <a:blip r:embed="rId3"/>
          <a:srcRect l="15611" t="35335" r="15382" b="31564"/>
          <a:stretch>
            <a:fillRect/>
          </a:stretch>
        </p:blipFill>
        <p:spPr bwMode="auto">
          <a:xfrm>
            <a:off x="476525" y="1268857"/>
            <a:ext cx="11256765" cy="4712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3312967" y="2967335"/>
            <a:ext cx="24890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0000"/>
                </a:solidFill>
              </a:rPr>
              <a:t>AMBULANCE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 rot="16200000" flipH="1">
            <a:off x="7918034" y="3911595"/>
            <a:ext cx="256833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MA" sz="36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 B ULANCE</a:t>
            </a:r>
            <a:endParaRPr lang="fr-FR" sz="3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B2A3FBE-78D1-13B3-8562-E2A2752D4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Faisons maintenant ensemble la correction de l’exercice défi4, page 74.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79575D-D2C2-DD26-6CB9-7D713F26B61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0F61D371-5509-5C5C-7B5F-2E9B4DEF0EC9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9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CDDDFD33-07AC-7EAD-2FAB-0410CE6BEDF6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7A8F619-2926-486F-5B79-6F77D2A0BD2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1" name="Image 8">
            <a:extLst>
              <a:ext uri="{FF2B5EF4-FFF2-40B4-BE49-F238E27FC236}">
                <a16:creationId xmlns:a16="http://schemas.microsoft.com/office/drawing/2014/main" id="{FC968E5C-741B-F0FD-4F26-6D8F93233C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4645" y="416393"/>
            <a:ext cx="433313" cy="43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333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635206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948074" y="901061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chemeClr val="bg1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4913009" y="191802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7870" y="1271739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05584" y="4499741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3885544" y="4917606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66479" y="2438594"/>
            <a:ext cx="894928" cy="860453"/>
          </a:xfrm>
          <a:prstGeom prst="rect">
            <a:avLst/>
          </a:prstGeom>
        </p:spPr>
      </p:pic>
      <p:pic>
        <p:nvPicPr>
          <p:cNvPr id="15" name="Image 14" descr="Polygom Equerre 15cm 60°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611268" y="4811344"/>
            <a:ext cx="964522" cy="964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Image 15" descr="Rapporteur - rapporteur pour ecole ecolier liste palette fourniture  scolaire achat acheter affaire de - Val d'eure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287817" y="4877321"/>
            <a:ext cx="945003" cy="982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Image 16" descr="Règles réelles personnalisées - Précision pour l'école et le bureau"/>
          <p:cNvPicPr/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496080" y="3459777"/>
            <a:ext cx="1089578" cy="847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B771F56-014C-BD71-B410-D23E35950A27}"/>
              </a:ext>
            </a:extLst>
          </p:cNvPr>
          <p:cNvPicPr/>
          <p:nvPr/>
        </p:nvPicPr>
        <p:blipFill>
          <a:blip r:embed="rId11"/>
          <a:srcRect l="36221" t="23463" r="35717" b="8101"/>
          <a:stretch>
            <a:fillRect/>
          </a:stretch>
        </p:blipFill>
        <p:spPr bwMode="auto">
          <a:xfrm>
            <a:off x="8110388" y="1429717"/>
            <a:ext cx="1905139" cy="26132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2921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4"/>
          <p:cNvSpPr txBox="1"/>
          <p:nvPr/>
        </p:nvSpPr>
        <p:spPr>
          <a:xfrm>
            <a:off x="648535" y="261403"/>
            <a:ext cx="522972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Orientations didactiques</a:t>
            </a:r>
            <a:endParaRPr dirty="0"/>
          </a:p>
        </p:txBody>
      </p:sp>
      <p:sp>
        <p:nvSpPr>
          <p:cNvPr id="474" name="Google Shape;474;p4"/>
          <p:cNvSpPr txBox="1"/>
          <p:nvPr/>
        </p:nvSpPr>
        <p:spPr>
          <a:xfrm>
            <a:off x="1084596" y="863786"/>
            <a:ext cx="10189956" cy="5759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Avant de corriger les exercices de consolidation correspondant à chaque tâche,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fr-FR" sz="2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enseignant·e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rappelle la procédure de résolution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faisant participer les élèves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Ces derniers complètent les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espaces en pointillés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qui s’affichent sur les diapositives.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Lors de la correction d’un exercice,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fr-FR" sz="2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enseignant·e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sollicite la participation active des élèves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en choisissant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deux ou trois au hasard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pour répondre à chaque question, tout en les invitant à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expliciter leur raisonnement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fr-FR" sz="2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enseignant·e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veille à fournir un feed-back immédiat et précis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afin de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corriger les erreurs conceptuelles ou procédurales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de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renforcer les acquis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tableau est utilisé pour expliciter les explications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et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fr-FR" sz="2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enseignant·e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peut recourir à l’alternance linguistique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si nécessaire, afin de favoriser la compréhension de tous les élèves.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r>
              <a:rPr lang="fr-FR" sz="20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Si, après avoir corrigé les exercices de consolidation, il reste du temps, l’</a:t>
            </a:r>
            <a:r>
              <a:rPr lang="fr-FR" sz="2000" b="1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enseignant·e</a:t>
            </a:r>
            <a:r>
              <a:rPr lang="fr-FR" sz="20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peut passer à la correction des défis.</a:t>
            </a:r>
            <a:endParaRPr dirty="0"/>
          </a:p>
        </p:txBody>
      </p:sp>
      <p:pic>
        <p:nvPicPr>
          <p:cNvPr id="475" name="Google Shape;475;p4" descr="Image générée"/>
          <p:cNvPicPr preferRelativeResize="0"/>
          <p:nvPr/>
        </p:nvPicPr>
        <p:blipFill rotWithShape="1">
          <a:blip r:embed="rId3">
            <a:alphaModFix/>
          </a:blip>
          <a:srcRect t="11064" b="10678"/>
          <a:stretch/>
        </p:blipFill>
        <p:spPr>
          <a:xfrm>
            <a:off x="101717" y="81175"/>
            <a:ext cx="546818" cy="6418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9515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5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481" name="Google Shape;481;p5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5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56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Activité rituelle</a:t>
              </a:r>
              <a:endParaRPr/>
            </a:p>
          </p:txBody>
        </p:sp>
      </p:grpSp>
      <p:grpSp>
        <p:nvGrpSpPr>
          <p:cNvPr id="483" name="Google Shape;483;p5"/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84" name="Google Shape;484;p5"/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5"/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36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 min</a:t>
              </a:r>
              <a:endParaRPr/>
            </a:p>
          </p:txBody>
        </p:sp>
      </p:grpSp>
      <p:pic>
        <p:nvPicPr>
          <p:cNvPr id="486" name="Google Shape;486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18813" y="1210310"/>
            <a:ext cx="1154374" cy="1162800"/>
          </a:xfrm>
          <a:custGeom>
            <a:avLst/>
            <a:gdLst/>
            <a:ahLst/>
            <a:cxnLst/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noFill/>
          <a:ln w="57150" cap="flat" cmpd="sng">
            <a:solidFill>
              <a:srgbClr val="5FADE4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2757543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3AF29114-9601-8555-CAA8-799D41625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1600" b="1" dirty="0"/>
              <a:t>Observez ces images : à votre avis, quel comportement négatif met-elle en évidence ?</a:t>
            </a:r>
          </a:p>
        </p:txBody>
      </p: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41F97F4A-FE5B-A447-C65D-BF8023C403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 fait participer les élèves pour qu’ils expriment ce qu’ils comprennent de l’image.</a:t>
            </a:r>
          </a:p>
        </p:txBody>
      </p:sp>
      <p:pic>
        <p:nvPicPr>
          <p:cNvPr id="13" name="Google Shape;1036;p173" descr="Image généré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190598" y="2885093"/>
            <a:ext cx="3210128" cy="228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037;p1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61521" y="2885093"/>
            <a:ext cx="3210128" cy="228599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038;p173"/>
          <p:cNvSpPr/>
          <p:nvPr/>
        </p:nvSpPr>
        <p:spPr>
          <a:xfrm>
            <a:off x="7948143" y="1904970"/>
            <a:ext cx="2452583" cy="789600"/>
          </a:xfrm>
          <a:prstGeom prst="wedgeEllipseCallout">
            <a:avLst>
              <a:gd name="adj1" fmla="val -23012"/>
              <a:gd name="adj2" fmla="val 73762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triche parce que 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personne ne me regarde.</a:t>
            </a:r>
            <a:endParaRPr sz="11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041;p173"/>
          <p:cNvSpPr/>
          <p:nvPr/>
        </p:nvSpPr>
        <p:spPr>
          <a:xfrm>
            <a:off x="2508522" y="1922919"/>
            <a:ext cx="2452584" cy="857100"/>
          </a:xfrm>
          <a:prstGeom prst="wedgeEllipseCallout">
            <a:avLst>
              <a:gd name="adj1" fmla="val -48654"/>
              <a:gd name="adj2" fmla="val 55991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 b="1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vrai courage, c’est 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 b="1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Travailler sans tricher</a:t>
            </a:r>
            <a:endParaRPr sz="1100"/>
          </a:p>
        </p:txBody>
      </p:sp>
    </p:spTree>
    <p:extLst>
      <p:ext uri="{BB962C8B-B14F-4D97-AF65-F5344CB8AC3E}">
        <p14:creationId xmlns:p14="http://schemas.microsoft.com/office/powerpoint/2010/main" val="752797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>
            <a:extLst>
              <a:ext uri="{FF2B5EF4-FFF2-40B4-BE49-F238E27FC236}">
                <a16:creationId xmlns:a16="http://schemas.microsoft.com/office/drawing/2014/main" id="{3AF29114-9601-8555-CAA8-799D41625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1600" b="1" dirty="0"/>
              <a:t>Le comportement négatif met en évidence  est la triche.</a:t>
            </a:r>
          </a:p>
        </p:txBody>
      </p: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41F97F4A-FE5B-A447-C65D-BF8023C403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fr-FR" dirty="0"/>
              <a:t>L’</a:t>
            </a:r>
            <a:r>
              <a:rPr lang="fr-FR" dirty="0" err="1"/>
              <a:t>enseignant.e</a:t>
            </a:r>
            <a:r>
              <a:rPr lang="fr-FR" dirty="0"/>
              <a:t>  fait participer les élèves pour qu’ils expriment ce qu’ils comprennent de l’image.</a:t>
            </a:r>
          </a:p>
        </p:txBody>
      </p:sp>
      <p:pic>
        <p:nvPicPr>
          <p:cNvPr id="8" name="Graphique 2" descr="Coche avec un remplissage uni">
            <a:extLst>
              <a:ext uri="{FF2B5EF4-FFF2-40B4-BE49-F238E27FC236}">
                <a16:creationId xmlns:a16="http://schemas.microsoft.com/office/drawing/2014/main" id="{6734D466-F212-41A6-C245-D706BE60F9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34060" y="5311051"/>
            <a:ext cx="914400" cy="914400"/>
          </a:xfrm>
          <a:prstGeom prst="rect">
            <a:avLst/>
          </a:prstGeom>
        </p:spPr>
      </p:pic>
      <p:sp>
        <p:nvSpPr>
          <p:cNvPr id="9" name="Signe de multiplication 1">
            <a:extLst>
              <a:ext uri="{FF2B5EF4-FFF2-40B4-BE49-F238E27FC236}">
                <a16:creationId xmlns:a16="http://schemas.microsoft.com/office/drawing/2014/main" id="{69523393-D829-484C-4623-788FC1BD1FDF}"/>
              </a:ext>
            </a:extLst>
          </p:cNvPr>
          <p:cNvSpPr/>
          <p:nvPr/>
        </p:nvSpPr>
        <p:spPr>
          <a:xfrm>
            <a:off x="8648568" y="5171092"/>
            <a:ext cx="1194318" cy="1194318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pic>
        <p:nvPicPr>
          <p:cNvPr id="2" name="Google Shape;1036;p173" descr="Image générée">
            <a:extLst>
              <a:ext uri="{FF2B5EF4-FFF2-40B4-BE49-F238E27FC236}">
                <a16:creationId xmlns:a16="http://schemas.microsoft.com/office/drawing/2014/main" id="{8970F43B-07A8-F06F-BFA0-71609926229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90598" y="2885093"/>
            <a:ext cx="3210128" cy="228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037;p173">
            <a:extLst>
              <a:ext uri="{FF2B5EF4-FFF2-40B4-BE49-F238E27FC236}">
                <a16:creationId xmlns:a16="http://schemas.microsoft.com/office/drawing/2014/main" id="{80715099-CE6D-B94B-941F-C388E561053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61521" y="2885093"/>
            <a:ext cx="3210128" cy="22859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038;p173">
            <a:extLst>
              <a:ext uri="{FF2B5EF4-FFF2-40B4-BE49-F238E27FC236}">
                <a16:creationId xmlns:a16="http://schemas.microsoft.com/office/drawing/2014/main" id="{0C3080C6-48FF-BFDB-BA40-2AEB1191AC87}"/>
              </a:ext>
            </a:extLst>
          </p:cNvPr>
          <p:cNvSpPr/>
          <p:nvPr/>
        </p:nvSpPr>
        <p:spPr>
          <a:xfrm>
            <a:off x="7948143" y="1904970"/>
            <a:ext cx="2452583" cy="789600"/>
          </a:xfrm>
          <a:prstGeom prst="wedgeEllipseCallout">
            <a:avLst>
              <a:gd name="adj1" fmla="val -23012"/>
              <a:gd name="adj2" fmla="val 73762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triche parce que 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personne ne me regarde.</a:t>
            </a:r>
            <a:endParaRPr sz="11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041;p173">
            <a:extLst>
              <a:ext uri="{FF2B5EF4-FFF2-40B4-BE49-F238E27FC236}">
                <a16:creationId xmlns:a16="http://schemas.microsoft.com/office/drawing/2014/main" id="{61652FD6-C7B2-25A8-2395-4F554FD0FC86}"/>
              </a:ext>
            </a:extLst>
          </p:cNvPr>
          <p:cNvSpPr/>
          <p:nvPr/>
        </p:nvSpPr>
        <p:spPr>
          <a:xfrm>
            <a:off x="2508522" y="1922919"/>
            <a:ext cx="2452584" cy="857100"/>
          </a:xfrm>
          <a:prstGeom prst="wedgeEllipseCallout">
            <a:avLst>
              <a:gd name="adj1" fmla="val -48654"/>
              <a:gd name="adj2" fmla="val 55991"/>
            </a:avLst>
          </a:prstGeom>
          <a:solidFill>
            <a:schemeClr val="lt1"/>
          </a:solidFill>
          <a:ln w="9525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 b="1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vrai courage, c’est 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 b="1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Travailler sans tricher</a:t>
            </a:r>
            <a:endParaRPr sz="1100"/>
          </a:p>
        </p:txBody>
      </p:sp>
    </p:spTree>
    <p:extLst>
      <p:ext uri="{BB962C8B-B14F-4D97-AF65-F5344CB8AC3E}">
        <p14:creationId xmlns:p14="http://schemas.microsoft.com/office/powerpoint/2010/main" val="364815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26873-17F5-B392-93CF-34F7F836D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BBB253E-7715-E698-FC32-01AFDCE5BC77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336DA-21FA-7507-AC08-0B4424D6723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46D18EA-87D9-4042-A148-650F79141D2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Correction des exercices de consolidation</a:t>
              </a:r>
            </a:p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1</a:t>
              </a:r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" name="Group 43">
            <a:extLst>
              <a:ext uri="{FF2B5EF4-FFF2-40B4-BE49-F238E27FC236}">
                <a16:creationId xmlns:a16="http://schemas.microsoft.com/office/drawing/2014/main" id="{32B791D5-9CD8-5E41-9E27-84E489A0907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" name="Oval 41">
              <a:extLst>
                <a:ext uri="{FF2B5EF4-FFF2-40B4-BE49-F238E27FC236}">
                  <a16:creationId xmlns:a16="http://schemas.microsoft.com/office/drawing/2014/main" id="{FC7E6DAB-A7AB-30BE-4E9F-2E3A063A71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70A3D3E-D993-0298-8469-A16D403369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endParaRPr lang="fr-FR" sz="3600" b="1" noProof="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94445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F93B8-D94D-A9B0-642E-8C7534659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54;p38">
            <a:extLst>
              <a:ext uri="{FF2B5EF4-FFF2-40B4-BE49-F238E27FC236}">
                <a16:creationId xmlns:a16="http://schemas.microsoft.com/office/drawing/2014/main" id="{91D16ADE-E882-C8BC-24B6-F9AA2E091471}"/>
              </a:ext>
            </a:extLst>
          </p:cNvPr>
          <p:cNvSpPr/>
          <p:nvPr/>
        </p:nvSpPr>
        <p:spPr>
          <a:xfrm>
            <a:off x="774699" y="3191193"/>
            <a:ext cx="10883902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sp>
        <p:nvSpPr>
          <p:cNvPr id="6" name="ZoneTexte 3">
            <a:extLst>
              <a:ext uri="{FF2B5EF4-FFF2-40B4-BE49-F238E27FC236}">
                <a16:creationId xmlns:a16="http://schemas.microsoft.com/office/drawing/2014/main" id="{F56CF034-1496-AF86-9341-4E570B2FEA7C}"/>
              </a:ext>
            </a:extLst>
          </p:cNvPr>
          <p:cNvSpPr txBox="1"/>
          <p:nvPr/>
        </p:nvSpPr>
        <p:spPr>
          <a:xfrm>
            <a:off x="1538109" y="3278184"/>
            <a:ext cx="9900855" cy="504000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b="1" kern="0" dirty="0">
                <a:solidFill>
                  <a:srgbClr val="FF0000"/>
                </a:solidFill>
              </a:rPr>
              <a:t>Tracer</a:t>
            </a:r>
            <a:r>
              <a:rPr lang="fr-FR" b="1" kern="0" dirty="0">
                <a:solidFill>
                  <a:srgbClr val="0070C0"/>
                </a:solidFill>
              </a:rPr>
              <a:t> </a:t>
            </a:r>
            <a:r>
              <a:rPr lang="fr-FR" b="1" kern="0" dirty="0"/>
              <a:t>le rayon réfléchi ou incident en utilisant les lois de la réflexion de la lumière</a:t>
            </a:r>
            <a:r>
              <a:rPr lang="fr-FR" b="1" kern="0" dirty="0">
                <a:solidFill>
                  <a:srgbClr val="0070C0"/>
                </a:solidFill>
              </a:rPr>
              <a:t>.</a:t>
            </a:r>
            <a:endParaRPr lang="fr-FR" b="1" dirty="0">
              <a:solidFill>
                <a:srgbClr val="0070C0"/>
              </a:solidFill>
            </a:endParaRPr>
          </a:p>
        </p:txBody>
      </p:sp>
      <p:pic>
        <p:nvPicPr>
          <p:cNvPr id="7" name="Image 23">
            <a:extLst>
              <a:ext uri="{FF2B5EF4-FFF2-40B4-BE49-F238E27FC236}">
                <a16:creationId xmlns:a16="http://schemas.microsoft.com/office/drawing/2014/main" id="{07DFEBF4-06AF-4B8C-2327-3D2A97B577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4EF18CE2-71EA-EB88-B700-BF9E3095E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Nous allons commencer par la correction des exercices correspondant à la première tâche de ce chapitre.</a:t>
            </a:r>
            <a:br>
              <a:rPr lang="fr-FR"/>
            </a:br>
            <a:r>
              <a:rPr lang="fr-FR"/>
              <a:t>Je vous rappelle la tâche principale.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89E885D-4BE8-E36C-92D4-048273A9C2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224767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614</TotalTime>
  <Words>1335</Words>
  <Application>Microsoft Office PowerPoint</Application>
  <PresentationFormat>Grand écran</PresentationFormat>
  <Paragraphs>159</Paragraphs>
  <Slides>29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29</vt:i4>
      </vt:variant>
    </vt:vector>
  </HeadingPairs>
  <TitlesOfParts>
    <vt:vector size="37" baseType="lpstr">
      <vt:lpstr>Arial</vt:lpstr>
      <vt:lpstr>Calibri</vt:lpstr>
      <vt:lpstr>Calibri Light</vt:lpstr>
      <vt:lpstr>Dosis</vt:lpstr>
      <vt:lpstr>Wingdings</vt:lpstr>
      <vt:lpstr>Thème Office</vt:lpstr>
      <vt:lpstr>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Observez ces images : à votre avis, quel comportement négatif met-elle en évidence ?</vt:lpstr>
      <vt:lpstr>Le comportement négatif met en évidence  est la triche.</vt:lpstr>
      <vt:lpstr>Présentation PowerPoint</vt:lpstr>
      <vt:lpstr>Nous allons commencer par la correction des exercices correspondant à la première tâche de ce chapitre. Je vous rappelle la tâche principale.</vt:lpstr>
      <vt:lpstr>Pour réussir cette tâche, vous devez vous rappeler des lois de la réflexion .</vt:lpstr>
      <vt:lpstr>Il faut rappeler aussi les étapes à suivre pour tracer un rayon réfléchi ou incident.</vt:lpstr>
      <vt:lpstr>On complète le schéma suivant:</vt:lpstr>
      <vt:lpstr>Commençons par exercice1  page 73 .</vt:lpstr>
      <vt:lpstr>Présentation PowerPoint</vt:lpstr>
      <vt:lpstr>Passons maintenant à la correction des exercices correspondant à la deuxième tâche de ce chapitre. Je vous rappelle la tâche principale.</vt:lpstr>
      <vt:lpstr>Pour réussir cette tâche, vous devez vous rappeler les caractéristiques de l’image du point lumineux.</vt:lpstr>
      <vt:lpstr>Il faut aussi se rappeler des étapes  pour la construction de l’image d’un point lumineux par un miroir plan.</vt:lpstr>
      <vt:lpstr>Corrigeons ensemble l’exercice 2 page 73. </vt:lpstr>
      <vt:lpstr>Présentation PowerPoint</vt:lpstr>
      <vt:lpstr>Nous arrivons à la correction des exercices correspondant à la troisième tâche de ce chapitre. Je vous rappelle la tâche principale.</vt:lpstr>
      <vt:lpstr>Pour réussir cette tâche, vous devez vous rappeler les caractéristiques de l’image d’un objet par un miroir plan.</vt:lpstr>
      <vt:lpstr>Il faut aussi se rappeler des étapes  pour la construction de l’image d’un point lumineux par un miroir plan.</vt:lpstr>
      <vt:lpstr>Corrigeons ensemble l’exercice 3 page 73. </vt:lpstr>
      <vt:lpstr>Présentation PowerPoint</vt:lpstr>
      <vt:lpstr>Faisons maintenant ensemble la correction de l’exercice défi1, page 74.</vt:lpstr>
      <vt:lpstr>Faisons maintenant ensemble la correction de l’exercice défi2, page 74.</vt:lpstr>
      <vt:lpstr>Faisons maintenant ensemble la correction de l’exercice défi3, page 74.</vt:lpstr>
      <vt:lpstr>Faisons maintenant ensemble la correction de l’exercice défi4, page 74.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lenovo</dc:creator>
  <cp:lastModifiedBy>SALIM EL MOKHTAR</cp:lastModifiedBy>
  <cp:revision>69</cp:revision>
  <dcterms:created xsi:type="dcterms:W3CDTF">2025-12-06T09:32:16Z</dcterms:created>
  <dcterms:modified xsi:type="dcterms:W3CDTF">2026-02-04T16:08:38Z</dcterms:modified>
</cp:coreProperties>
</file>