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6858000" cx="12192000"/>
  <p:notesSz cx="6858000" cy="9144000"/>
  <p:embeddedFontLst>
    <p:embeddedFont>
      <p:font typeface="Dosis"/>
      <p:regular r:id="rId38"/>
      <p:bold r:id="rId39"/>
    </p:embeddedFont>
    <p:embeddedFont>
      <p:font typeface="ADLaM Display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1" roundtripDataSignature="AMtx7miqo0Xr3zZX/h4LZ1M4MzCj3Lse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00FC95-F3E8-4CE2-BD36-9BD332891DBC}">
  <a:tblStyle styleId="{0500FC95-F3E8-4CE2-BD36-9BD332891D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DLaMDisplay-regular.fntdata"/><Relationship Id="rId41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font" Target="fonts/Dosis-bold.fntdata"/><Relationship Id="rId38" Type="http://schemas.openxmlformats.org/officeDocument/2006/relationships/font" Target="fonts/Dosis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2" name="Google Shape;64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1" name="Google Shape;66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1" name="Google Shape;67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5" name="Google Shape;73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2" name="Google Shape;80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2" name="Google Shape;81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2" name="Google Shape;822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5" name="Google Shape;83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5" name="Google Shape;845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5" name="Google Shape;85;p4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" name="Google Shape;86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" name="Google Shape;91;p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" name="Google Shape;92;p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" name="Google Shape;93;p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" name="Google Shape;94;p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7" name="Google Shape;97;p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" name="Google Shape;98;p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" name="Google Shape;99;p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0" name="Google Shape;100;p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6_Title Slide">
  <p:cSld name="56_Title Slide">
    <p:bg>
      <p:bgPr>
        <a:solidFill>
          <a:srgbClr val="002060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" name="Google Shape;103;p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" name="Google Shape;105;p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" name="Google Shape;106;p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5_Title Slide">
  <p:cSld name="55_Title Slide">
    <p:bg>
      <p:bgPr>
        <a:solidFill>
          <a:srgbClr val="002060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9" name="Google Shape;109;p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0" name="Google Shape;110;p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1" name="Google Shape;111;p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2" name="Google Shape;112;p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4_Title Slide">
  <p:cSld name="54_Title Slide">
    <p:bg>
      <p:bgPr>
        <a:solidFill>
          <a:srgbClr val="002060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" name="Google Shape;115;p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" name="Google Shape;116;p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" name="Google Shape;117;p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8" name="Google Shape;118;p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3_Title Slide">
  <p:cSld name="53_Title Slide">
    <p:bg>
      <p:bgPr>
        <a:solidFill>
          <a:srgbClr val="002060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" name="Google Shape;121;p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" name="Google Shape;122;p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" name="Google Shape;123;p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" name="Google Shape;124;p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2_Title Slide">
  <p:cSld name="52_Title Slide">
    <p:bg>
      <p:bgPr>
        <a:solidFill>
          <a:srgbClr val="002060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7" name="Google Shape;127;p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" name="Google Shape;128;p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" name="Google Shape;129;p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" name="Google Shape;130;p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Title Slide">
  <p:cSld name="51_Title Slide">
    <p:bg>
      <p:bgPr>
        <a:solidFill>
          <a:srgbClr val="002060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3" name="Google Shape;133;p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4" name="Google Shape;134;p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" name="Google Shape;136;p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0_Title Slide">
  <p:cSld name="50_Title Slide">
    <p:bg>
      <p:bgPr>
        <a:solidFill>
          <a:srgbClr val="002060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" name="Google Shape;139;p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" name="Google Shape;140;p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" name="Google Shape;141;p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" name="Google Shape;142;p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3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9_Title Slide">
  <p:cSld name="49_Title Slide">
    <p:bg>
      <p:bgPr>
        <a:solidFill>
          <a:srgbClr val="00206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" name="Google Shape;145;p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" name="Google Shape;146;p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" name="Google Shape;147;p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" name="Google Shape;148;p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8_Title Slide">
  <p:cSld name="48_Title Slide">
    <p:bg>
      <p:bgPr>
        <a:solidFill>
          <a:srgbClr val="002060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1" name="Google Shape;151;p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" name="Google Shape;152;p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" name="Google Shape;153;p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4" name="Google Shape;154;p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7_Title Slide">
  <p:cSld name="47_Title Slide">
    <p:bg>
      <p:bgPr>
        <a:solidFill>
          <a:srgbClr val="00206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7" name="Google Shape;157;p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8" name="Google Shape;158;p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9" name="Google Shape;159;p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0" name="Google Shape;160;p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6_Title Slide">
  <p:cSld name="46_Title Slide">
    <p:bg>
      <p:bgPr>
        <a:solidFill>
          <a:srgbClr val="002060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3" name="Google Shape;163;p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" name="Google Shape;164;p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" name="Google Shape;165;p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6" name="Google Shape;166;p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5_Title Slide">
  <p:cSld name="45_Title Slide">
    <p:bg>
      <p:bgPr>
        <a:solidFill>
          <a:srgbClr val="002060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" name="Google Shape;169;p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" name="Google Shape;170;p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" name="Google Shape;171;p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" name="Google Shape;172;p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4_Title Slide">
  <p:cSld name="44_Title Slide">
    <p:bg>
      <p:bgPr>
        <a:solidFill>
          <a:srgbClr val="002060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5" name="Google Shape;175;p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6" name="Google Shape;176;p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7" name="Google Shape;177;p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8" name="Google Shape;178;p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Title Slide">
  <p:cSld name="43_Title Slide">
    <p:bg>
      <p:bgPr>
        <a:solidFill>
          <a:srgbClr val="002060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5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1" name="Google Shape;181;p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" name="Google Shape;182;p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3" name="Google Shape;183;p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4" name="Google Shape;184;p5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Title Slide">
  <p:cSld name="42_Title Slide">
    <p:bg>
      <p:bgPr>
        <a:solidFill>
          <a:srgbClr val="002060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6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7" name="Google Shape;187;p6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8" name="Google Shape;188;p6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9" name="Google Shape;189;p6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0" name="Google Shape;190;p6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Title Slide">
  <p:cSld name="41_Title Slide">
    <p:bg>
      <p:bgPr>
        <a:solidFill>
          <a:srgbClr val="002060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3" name="Google Shape;193;p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4" name="Google Shape;194;p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" name="Google Shape;195;p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6" name="Google Shape;196;p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Title Slide">
  <p:cSld name="40_Title Slide">
    <p:bg>
      <p:bgPr>
        <a:solidFill>
          <a:srgbClr val="002060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9" name="Google Shape;199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0" name="Google Shape;200;p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1" name="Google Shape;201;p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2" name="Google Shape;202;p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" name="Google Shape;35;p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Title Slide">
  <p:cSld name="39_Title Slide">
    <p:bg>
      <p:bgPr>
        <a:solidFill>
          <a:srgbClr val="002060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5" name="Google Shape;205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6" name="Google Shape;206;p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7" name="Google Shape;207;p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8" name="Google Shape;208;p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Title Slide">
  <p:cSld name="38_Title Slide">
    <p:bg>
      <p:bgPr>
        <a:solidFill>
          <a:srgbClr val="002060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1" name="Google Shape;211;p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2" name="Google Shape;212;p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3" name="Google Shape;213;p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4" name="Google Shape;214;p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Title Slide">
  <p:cSld name="37_Title Slide">
    <p:bg>
      <p:bgPr>
        <a:solidFill>
          <a:srgbClr val="002060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6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7" name="Google Shape;217;p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8" name="Google Shape;218;p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" name="Google Shape;219;p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0" name="Google Shape;220;p6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Title Slide">
  <p:cSld name="36_Title Slide">
    <p:bg>
      <p:bgPr>
        <a:solidFill>
          <a:srgbClr val="002060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6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3" name="Google Shape;223;p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4" name="Google Shape;224;p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5" name="Google Shape;225;p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6" name="Google Shape;226;p6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9" name="Google Shape;229;p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0" name="Google Shape;230;p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" name="Google Shape;231;p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2" name="Google Shape;232;p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35" name="Google Shape;235;p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6" name="Google Shape;236;p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7" name="Google Shape;237;p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8" name="Google Shape;238;p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41" name="Google Shape;241;p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2" name="Google Shape;242;p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4" name="Google Shape;244;p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47" name="Google Shape;247;p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8" name="Google Shape;248;p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9" name="Google Shape;249;p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0" name="Google Shape;250;p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53" name="Google Shape;253;p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4" name="Google Shape;254;p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5" name="Google Shape;255;p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6" name="Google Shape;256;p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59" name="Google Shape;259;p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0" name="Google Shape;260;p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1" name="Google Shape;261;p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2" name="Google Shape;262;p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2" name="Google Shape;42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65" name="Google Shape;265;p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6" name="Google Shape;266;p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7" name="Google Shape;267;p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8" name="Google Shape;268;p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71" name="Google Shape;271;p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2" name="Google Shape;272;p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3" name="Google Shape;273;p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4" name="Google Shape;274;p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77" name="Google Shape;277;p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8" name="Google Shape;278;p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9" name="Google Shape;279;p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0" name="Google Shape;280;p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83" name="Google Shape;283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4" name="Google Shape;284;p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5" name="Google Shape;285;p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6" name="Google Shape;286;p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89" name="Google Shape;289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0" name="Google Shape;290;p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1" name="Google Shape;291;p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2" name="Google Shape;292;p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95" name="Google Shape;295;p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6" name="Google Shape;296;p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7" name="Google Shape;297;p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8" name="Google Shape;298;p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01" name="Google Shape;301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2" name="Google Shape;302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3" name="Google Shape;303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04" name="Google Shape;304;p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07" name="Google Shape;307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8" name="Google Shape;308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9" name="Google Shape;309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0" name="Google Shape;310;p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13" name="Google Shape;313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4" name="Google Shape;314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5" name="Google Shape;315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6" name="Google Shape;316;p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19" name="Google Shape;319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0" name="Google Shape;320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1" name="Google Shape;321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2" name="Google Shape;322;p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25" name="Google Shape;325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6" name="Google Shape;326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7" name="Google Shape;327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8" name="Google Shape;328;p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8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1" name="Google Shape;331;p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2" name="Google Shape;332;p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3" name="Google Shape;333;p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4" name="Google Shape;334;p8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8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7" name="Google Shape;337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8" name="Google Shape;338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9" name="Google Shape;339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0" name="Google Shape;340;p8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8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43" name="Google Shape;343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4" name="Google Shape;344;p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5" name="Google Shape;345;p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6" name="Google Shape;346;p8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49" name="Google Shape;349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0" name="Google Shape;350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1" name="Google Shape;351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2" name="Google Shape;352;p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5" name="Google Shape;355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6" name="Google Shape;356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7" name="Google Shape;357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8" name="Google Shape;358;p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8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1" name="Google Shape;361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2" name="Google Shape;362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3" name="Google Shape;363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4" name="Google Shape;364;p8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rgbClr val="002060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7" name="Google Shape;367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8" name="Google Shape;368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9" name="Google Shape;369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0" name="Google Shape;370;p9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9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73" name="Google Shape;373;p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4" name="Google Shape;374;p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5" name="Google Shape;375;p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6" name="Google Shape;376;p9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79" name="Google Shape;379;p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0" name="Google Shape;380;p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1" name="Google Shape;381;p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2" name="Google Shape;382;p9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3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9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85" name="Google Shape;385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6" name="Google Shape;386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7" name="Google Shape;387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8" name="Google Shape;388;p9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91" name="Google Shape;391;p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2" name="Google Shape;392;p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3" name="Google Shape;393;p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4" name="Google Shape;394;p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97" name="Google Shape;397;p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8" name="Google Shape;398;p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9" name="Google Shape;399;p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0" name="Google Shape;400;p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03" name="Google Shape;403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4" name="Google Shape;404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5" name="Google Shape;405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6" name="Google Shape;406;p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09" name="Google Shape;409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0" name="Google Shape;410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1" name="Google Shape;411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12" name="Google Shape;412;p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4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4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4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7" name="Google Shape;77;p4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20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65" Type="http://schemas.openxmlformats.org/officeDocument/2006/relationships/theme" Target="../theme/theme2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60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5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14.xml"/><Relationship Id="rId58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5.png"/><Relationship Id="rId6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32.png"/><Relationship Id="rId5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4.png"/><Relationship Id="rId5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Relationship Id="rId4" Type="http://schemas.openxmlformats.org/officeDocument/2006/relationships/image" Target="../media/image19.png"/><Relationship Id="rId5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33.png"/><Relationship Id="rId5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Relationship Id="rId4" Type="http://schemas.openxmlformats.org/officeDocument/2006/relationships/image" Target="../media/image34.png"/><Relationship Id="rId5" Type="http://schemas.openxmlformats.org/officeDocument/2006/relationships/image" Target="../media/image3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Relationship Id="rId4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23.png"/><Relationship Id="rId5" Type="http://schemas.openxmlformats.org/officeDocument/2006/relationships/image" Target="../media/image7.png"/><Relationship Id="rId6" Type="http://schemas.openxmlformats.org/officeDocument/2006/relationships/image" Target="../media/image21.jpg"/><Relationship Id="rId7" Type="http://schemas.openxmlformats.org/officeDocument/2006/relationships/image" Target="../media/image6.png"/><Relationship Id="rId8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3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gif"/><Relationship Id="rId4" Type="http://schemas.openxmlformats.org/officeDocument/2006/relationships/image" Target="../media/image3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2AC</a:t>
            </a:r>
            <a:endParaRPr/>
          </a:p>
        </p:txBody>
      </p:sp>
      <p:sp>
        <p:nvSpPr>
          <p:cNvPr id="422" name="Google Shape;422;p1"/>
          <p:cNvSpPr/>
          <p:nvPr/>
        </p:nvSpPr>
        <p:spPr>
          <a:xfrm>
            <a:off x="253512" y="3006388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1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3" name="Google Shape;423;p1"/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424" name="Google Shape;424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Chapitre 1</a:t>
              </a:r>
              <a:endParaRPr/>
            </a:p>
          </p:txBody>
        </p:sp>
        <p:sp>
          <p:nvSpPr>
            <p:cNvPr id="425" name="Google Shape;425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6" name="Google Shape;426;p1"/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427" name="Google Shape;427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Séances</a:t>
              </a:r>
              <a:endParaRPr/>
            </a:p>
          </p:txBody>
        </p:sp>
        <p:sp>
          <p:nvSpPr>
            <p:cNvPr id="428" name="Google Shape;428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9" name="Google Shape;429;p1"/>
          <p:cNvGrpSpPr/>
          <p:nvPr/>
        </p:nvGrpSpPr>
        <p:grpSpPr>
          <a:xfrm>
            <a:off x="304312" y="5315066"/>
            <a:ext cx="5990003" cy="696796"/>
            <a:chOff x="304312" y="5304657"/>
            <a:chExt cx="5990003" cy="696796"/>
          </a:xfrm>
        </p:grpSpPr>
        <p:sp>
          <p:nvSpPr>
            <p:cNvPr id="430" name="Google Shape;430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432" name="Google Shape;43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1"/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structure de l’atome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"/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1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</a:t>
            </a:r>
            <a:endParaRPr/>
          </a:p>
        </p:txBody>
      </p:sp>
      <p:sp>
        <p:nvSpPr>
          <p:cNvPr id="439" name="Google Shape;439;p1"/>
          <p:cNvSpPr txBox="1"/>
          <p:nvPr/>
        </p:nvSpPr>
        <p:spPr>
          <a:xfrm>
            <a:off x="907743" y="5433462"/>
            <a:ext cx="3913632" cy="502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0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524" name="Google Shape;524;p10"/>
          <p:cNvSpPr txBox="1"/>
          <p:nvPr/>
        </p:nvSpPr>
        <p:spPr>
          <a:xfrm>
            <a:off x="761260" y="17194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réussir cette tâche, vous devez vous rappeler les constituants de l’atome. </a:t>
            </a:r>
            <a:endParaRPr/>
          </a:p>
        </p:txBody>
      </p:sp>
      <p:pic>
        <p:nvPicPr>
          <p:cNvPr descr="Lever la main - Icônes mains et gestes gratuites" id="525" name="Google Shape;52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976" y="950781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0"/>
          <p:cNvSpPr/>
          <p:nvPr/>
        </p:nvSpPr>
        <p:spPr>
          <a:xfrm>
            <a:off x="490272" y="1914721"/>
            <a:ext cx="74994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L’atome est constitué ………………… et de ………………..</a:t>
            </a: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527" name="Google Shape;52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3367" y="3704083"/>
            <a:ext cx="20946" cy="25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10"/>
          <p:cNvSpPr/>
          <p:nvPr/>
        </p:nvSpPr>
        <p:spPr>
          <a:xfrm>
            <a:off x="513315" y="3673957"/>
            <a:ext cx="6225987" cy="1738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noyau de l’atome contient les </a:t>
            </a:r>
            <a:r>
              <a:rPr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………………</a:t>
            </a: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  <a:p>
            <a:pPr indent="-277813" lvl="0" marL="4492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Noto Sans Symbols"/>
              <a:buChar char="▪"/>
            </a:pPr>
            <a:r>
              <a:rPr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………………</a:t>
            </a: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et</a:t>
            </a: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/>
          </a:p>
          <a:p>
            <a:pPr indent="-277813" lvl="0" marL="4492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Noto Sans Symbols"/>
              <a:buChar char="▪"/>
            </a:pPr>
            <a:r>
              <a:rPr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…………………</a:t>
            </a:r>
            <a:r>
              <a:rPr lang="fr-FR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529" name="Google Shape;529;p10"/>
          <p:cNvSpPr/>
          <p:nvPr/>
        </p:nvSpPr>
        <p:spPr>
          <a:xfrm>
            <a:off x="3399760" y="1880293"/>
            <a:ext cx="1949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d’électrons</a:t>
            </a:r>
            <a:endParaRPr/>
          </a:p>
        </p:txBody>
      </p:sp>
      <p:sp>
        <p:nvSpPr>
          <p:cNvPr id="530" name="Google Shape;530;p10"/>
          <p:cNvSpPr/>
          <p:nvPr/>
        </p:nvSpPr>
        <p:spPr>
          <a:xfrm>
            <a:off x="6038110" y="1880293"/>
            <a:ext cx="10122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endParaRPr sz="2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0"/>
          <p:cNvSpPr/>
          <p:nvPr/>
        </p:nvSpPr>
        <p:spPr>
          <a:xfrm>
            <a:off x="4941688" y="3635173"/>
            <a:ext cx="1411924" cy="538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nucléons</a:t>
            </a:r>
            <a:endParaRPr sz="2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0"/>
          <p:cNvSpPr/>
          <p:nvPr/>
        </p:nvSpPr>
        <p:spPr>
          <a:xfrm>
            <a:off x="918572" y="4214162"/>
            <a:ext cx="1873199" cy="1138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14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protons</a:t>
            </a:r>
            <a:endParaRPr sz="2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14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neutrons</a:t>
            </a:r>
            <a:r>
              <a:rPr lang="fr-FR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grpSp>
        <p:nvGrpSpPr>
          <p:cNvPr id="533" name="Google Shape;533;p10"/>
          <p:cNvGrpSpPr/>
          <p:nvPr/>
        </p:nvGrpSpPr>
        <p:grpSpPr>
          <a:xfrm>
            <a:off x="7499024" y="2633237"/>
            <a:ext cx="3812952" cy="2541968"/>
            <a:chOff x="6969033" y="2810454"/>
            <a:chExt cx="3812952" cy="2541968"/>
          </a:xfrm>
        </p:grpSpPr>
        <p:pic>
          <p:nvPicPr>
            <p:cNvPr descr="Une image contenant croquis, clipart, cercle, dessin" id="534" name="Google Shape;534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969033" y="2810454"/>
              <a:ext cx="3812952" cy="25419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5" name="Google Shape;535;p10"/>
            <p:cNvSpPr txBox="1"/>
            <p:nvPr/>
          </p:nvSpPr>
          <p:spPr>
            <a:xfrm>
              <a:off x="8047771" y="4067584"/>
              <a:ext cx="235528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ADLaM Display"/>
                  <a:ea typeface="ADLaM Display"/>
                  <a:cs typeface="ADLaM Display"/>
                  <a:sym typeface="ADLaM Display"/>
                </a:rPr>
                <a:t>+</a:t>
              </a:r>
              <a:endParaRPr/>
            </a:p>
          </p:txBody>
        </p:sp>
        <p:cxnSp>
          <p:nvCxnSpPr>
            <p:cNvPr id="536" name="Google Shape;536;p10"/>
            <p:cNvCxnSpPr/>
            <p:nvPr/>
          </p:nvCxnSpPr>
          <p:spPr>
            <a:xfrm flipH="1">
              <a:off x="8562109" y="3704083"/>
              <a:ext cx="124691" cy="363501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37" name="Google Shape;537;p10"/>
            <p:cNvSpPr/>
            <p:nvPr/>
          </p:nvSpPr>
          <p:spPr>
            <a:xfrm>
              <a:off x="8006209" y="3731809"/>
              <a:ext cx="694447" cy="671549"/>
            </a:xfrm>
            <a:prstGeom prst="ellipse">
              <a:avLst/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1"/>
          <p:cNvSpPr txBox="1"/>
          <p:nvPr/>
        </p:nvSpPr>
        <p:spPr>
          <a:xfrm>
            <a:off x="761260" y="17195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décrire les atomes à partir de leur modèle, on suit les étapes suivantes:</a:t>
            </a:r>
            <a:endParaRPr/>
          </a:p>
        </p:txBody>
      </p:sp>
      <p:pic>
        <p:nvPicPr>
          <p:cNvPr descr="Lever la main - Icônes mains et gestes gratuites" id="543" name="Google Shape;54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976" y="950781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1"/>
          <p:cNvSpPr txBox="1"/>
          <p:nvPr/>
        </p:nvSpPr>
        <p:spPr>
          <a:xfrm>
            <a:off x="349343" y="2087515"/>
            <a:ext cx="11377534" cy="4154984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1: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Préciser le nombre d’électrons.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2: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Identifier les constituants du noyau.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3: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Décrire la structure de l’atome.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de …………………….……. est constitué de .................................. qui tourne(nt) autour d’un noyau comportant ..................................................................................... 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"/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550" name="Google Shape;550;p12"/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Commençons par le premier exercice page 29 .</a:t>
            </a:r>
            <a:endParaRPr/>
          </a:p>
        </p:txBody>
      </p:sp>
      <p:pic>
        <p:nvPicPr>
          <p:cNvPr descr="Lever la main - Icônes mains et gestes gratuites" id="551" name="Google Shape;55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7731" y="1027712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7168" y="1350936"/>
            <a:ext cx="10324915" cy="4703023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2"/>
          <p:cNvSpPr txBox="1"/>
          <p:nvPr/>
        </p:nvSpPr>
        <p:spPr>
          <a:xfrm>
            <a:off x="4304727" y="5092457"/>
            <a:ext cx="72424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L’atome du béryllium est constitué de 4 électrons qui tourne(nt) autour d’un noyau comportant 4 protons et 5 neutrons.</a:t>
            </a:r>
            <a:endParaRPr/>
          </a:p>
        </p:txBody>
      </p:sp>
      <p:pic>
        <p:nvPicPr>
          <p:cNvPr descr="Ok Icon png images | PNGEgg" id="554" name="Google Shape;55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65274" y="3185701"/>
            <a:ext cx="180000" cy="250955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555" name="Google Shape;555;p12"/>
          <p:cNvSpPr/>
          <p:nvPr/>
        </p:nvSpPr>
        <p:spPr>
          <a:xfrm>
            <a:off x="4304727" y="3914310"/>
            <a:ext cx="68668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noyau de l’atome du béryllium contient 4 protons et 5 neutrons.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470" y="1560173"/>
            <a:ext cx="11357933" cy="4863055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13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au deuxième exercice page 29.</a:t>
            </a:r>
            <a:endParaRPr/>
          </a:p>
        </p:txBody>
      </p:sp>
      <p:pic>
        <p:nvPicPr>
          <p:cNvPr id="562" name="Google Shape;56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13"/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pic>
        <p:nvPicPr>
          <p:cNvPr descr="Lever la main - Icônes mains et gestes gratuites" id="564" name="Google Shape;56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84559" y="91215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13"/>
          <p:cNvSpPr txBox="1"/>
          <p:nvPr/>
        </p:nvSpPr>
        <p:spPr>
          <a:xfrm>
            <a:off x="4831286" y="4171581"/>
            <a:ext cx="67971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noyau de l’atome de bore contient 5 protons et 5 neutrons.</a:t>
            </a:r>
            <a:endParaRPr/>
          </a:p>
        </p:txBody>
      </p:sp>
      <p:sp>
        <p:nvSpPr>
          <p:cNvPr id="566" name="Google Shape;566;p13"/>
          <p:cNvSpPr txBox="1"/>
          <p:nvPr/>
        </p:nvSpPr>
        <p:spPr>
          <a:xfrm>
            <a:off x="4831286" y="5339849"/>
            <a:ext cx="681776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L’atome de bore est constitué de 5 électrons qui tourne(nt) autour d’un noyau comportant 5 protons et 5 neutrons.</a:t>
            </a:r>
            <a:endParaRPr/>
          </a:p>
        </p:txBody>
      </p:sp>
      <p:pic>
        <p:nvPicPr>
          <p:cNvPr descr="Ok Icon png images | PNGEgg" id="567" name="Google Shape;56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1186" y="3384158"/>
            <a:ext cx="180000" cy="250955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2" name="Google Shape;572;p14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73" name="Google Shape;573;p1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2</a:t>
              </a:r>
              <a:endParaRPr b="1" sz="5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5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correction des exercices correspondant à la deuxième tâche de ce chapitre.</a:t>
            </a:r>
            <a:b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pic>
        <p:nvPicPr>
          <p:cNvPr descr="Lever la main - Icônes mains et gestes gratuites" id="580" name="Google Shape;58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15"/>
          <p:cNvSpPr txBox="1"/>
          <p:nvPr/>
        </p:nvSpPr>
        <p:spPr>
          <a:xfrm>
            <a:off x="1344306" y="3011126"/>
            <a:ext cx="1022421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d’un atome et celle de ses électrons à partir de son modèle.</a:t>
            </a:r>
            <a:endParaRPr/>
          </a:p>
        </p:txBody>
      </p:sp>
      <p:sp>
        <p:nvSpPr>
          <p:cNvPr id="582" name="Google Shape;582;p15"/>
          <p:cNvSpPr/>
          <p:nvPr/>
        </p:nvSpPr>
        <p:spPr>
          <a:xfrm>
            <a:off x="623475" y="3072682"/>
            <a:ext cx="11262084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3" name="Google Shape;58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7034" y="2789405"/>
            <a:ext cx="840751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6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réussir cette tâche, rappelez-vous les charges électriques des particules qui constituent  l’atome. </a:t>
            </a:r>
            <a:endParaRPr/>
          </a:p>
        </p:txBody>
      </p:sp>
      <p:pic>
        <p:nvPicPr>
          <p:cNvPr id="589" name="Google Shape;58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16"/>
          <p:cNvSpPr txBox="1"/>
          <p:nvPr/>
        </p:nvSpPr>
        <p:spPr>
          <a:xfrm>
            <a:off x="595060" y="1277265"/>
            <a:ext cx="717596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3038" lvl="0" marL="173038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de l’électron  </a:t>
            </a: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…………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3038" lvl="0" marL="173038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du proton est  </a:t>
            </a: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…………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5821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3038" lvl="0" marL="173038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du neutron est  </a:t>
            </a: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…………….……</a:t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6"/>
          <p:cNvSpPr txBox="1"/>
          <p:nvPr/>
        </p:nvSpPr>
        <p:spPr>
          <a:xfrm>
            <a:off x="5239762" y="1218906"/>
            <a:ext cx="58317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-e</a:t>
            </a:r>
            <a:endParaRPr/>
          </a:p>
        </p:txBody>
      </p:sp>
      <p:sp>
        <p:nvSpPr>
          <p:cNvPr id="592" name="Google Shape;592;p16"/>
          <p:cNvSpPr txBox="1"/>
          <p:nvPr/>
        </p:nvSpPr>
        <p:spPr>
          <a:xfrm>
            <a:off x="597604" y="642114"/>
            <a:ext cx="100884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593" name="Google Shape;593;p16"/>
          <p:cNvSpPr/>
          <p:nvPr/>
        </p:nvSpPr>
        <p:spPr>
          <a:xfrm>
            <a:off x="660760" y="3563300"/>
            <a:ext cx="11259228" cy="2158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3038" lvl="0" marL="17303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Char char="•"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Pour un atome de numéro atomique Z:</a:t>
            </a:r>
            <a:endParaRPr/>
          </a:p>
          <a:p>
            <a:pPr indent="-346075" lvl="0" marL="4413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des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électrons est: ……….....…………… 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6075" lvl="0" marL="4413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des protons est: ……………………</a:t>
            </a:r>
            <a:endParaRPr/>
          </a:p>
          <a:p>
            <a:pPr indent="-346075" lvl="0" marL="4413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Noto Sans Symbols"/>
              <a:buChar char="⮚"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sa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charge électrique totale est: …….…………… donc l’atome est électriquement …...……… 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6"/>
          <p:cNvSpPr txBox="1"/>
          <p:nvPr/>
        </p:nvSpPr>
        <p:spPr>
          <a:xfrm>
            <a:off x="5289926" y="1969797"/>
            <a:ext cx="58317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+e</a:t>
            </a:r>
            <a:endParaRPr/>
          </a:p>
        </p:txBody>
      </p:sp>
      <p:sp>
        <p:nvSpPr>
          <p:cNvPr id="595" name="Google Shape;595;p16"/>
          <p:cNvSpPr txBox="1"/>
          <p:nvPr/>
        </p:nvSpPr>
        <p:spPr>
          <a:xfrm>
            <a:off x="5341642" y="2667143"/>
            <a:ext cx="15087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nulle (0)</a:t>
            </a:r>
            <a:endParaRPr/>
          </a:p>
        </p:txBody>
      </p:sp>
      <p:sp>
        <p:nvSpPr>
          <p:cNvPr id="596" name="Google Shape;596;p16"/>
          <p:cNvSpPr txBox="1"/>
          <p:nvPr/>
        </p:nvSpPr>
        <p:spPr>
          <a:xfrm>
            <a:off x="5873097" y="4106787"/>
            <a:ext cx="223037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Zx(-e) = -Ze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6"/>
          <p:cNvSpPr txBox="1"/>
          <p:nvPr/>
        </p:nvSpPr>
        <p:spPr>
          <a:xfrm>
            <a:off x="5641848" y="4653465"/>
            <a:ext cx="223037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Zx(+e) = Ze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6"/>
          <p:cNvSpPr txBox="1"/>
          <p:nvPr/>
        </p:nvSpPr>
        <p:spPr>
          <a:xfrm>
            <a:off x="4865588" y="5202936"/>
            <a:ext cx="17101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-Ze+Ze = 0</a:t>
            </a:r>
            <a:endParaRPr/>
          </a:p>
        </p:txBody>
      </p:sp>
      <p:sp>
        <p:nvSpPr>
          <p:cNvPr id="599" name="Google Shape;599;p16"/>
          <p:cNvSpPr txBox="1"/>
          <p:nvPr/>
        </p:nvSpPr>
        <p:spPr>
          <a:xfrm>
            <a:off x="10557236" y="5219511"/>
            <a:ext cx="12608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neutre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7"/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606" name="Google Shape;606;p1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3 page 29. </a:t>
            </a:r>
            <a:endParaRPr/>
          </a:p>
        </p:txBody>
      </p:sp>
      <p:pic>
        <p:nvPicPr>
          <p:cNvPr descr="Lever la main - Icônes mains et gestes gratuites" id="607" name="Google Shape;6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17"/>
          <p:cNvSpPr/>
          <p:nvPr/>
        </p:nvSpPr>
        <p:spPr>
          <a:xfrm>
            <a:off x="307740" y="1160072"/>
            <a:ext cx="10849631" cy="702643"/>
          </a:xfrm>
          <a:custGeom>
            <a:rect b="b" l="l" r="r" t="t"/>
            <a:pathLst>
              <a:path extrusionOk="0" h="440004" w="6381698">
                <a:moveTo>
                  <a:pt x="71996" y="0"/>
                </a:moveTo>
                <a:cubicBezTo>
                  <a:pt x="32233" y="0"/>
                  <a:pt x="0" y="32232"/>
                  <a:pt x="0" y="72009"/>
                </a:cubicBezTo>
                <a:lnTo>
                  <a:pt x="0" y="368007"/>
                </a:lnTo>
                <a:cubicBezTo>
                  <a:pt x="0" y="407758"/>
                  <a:pt x="32233" y="440004"/>
                  <a:pt x="71996" y="440004"/>
                </a:cubicBezTo>
                <a:lnTo>
                  <a:pt x="6309690" y="440004"/>
                </a:lnTo>
                <a:cubicBezTo>
                  <a:pt x="6349453" y="440004"/>
                  <a:pt x="6381698" y="407758"/>
                  <a:pt x="6381698" y="368007"/>
                </a:cubicBezTo>
                <a:lnTo>
                  <a:pt x="6381698" y="72009"/>
                </a:lnTo>
                <a:cubicBezTo>
                  <a:pt x="6381698" y="32232"/>
                  <a:pt x="6349453" y="0"/>
                  <a:pt x="6309690" y="0"/>
                </a:cubicBezTo>
                <a:close/>
                <a:moveTo>
                  <a:pt x="71996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7"/>
          <p:cNvSpPr/>
          <p:nvPr/>
        </p:nvSpPr>
        <p:spPr>
          <a:xfrm>
            <a:off x="587376" y="1307941"/>
            <a:ext cx="110172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chlore Cl a le numéro atomique Z = 17.</a:t>
            </a:r>
            <a:endParaRPr/>
          </a:p>
        </p:txBody>
      </p:sp>
      <p:sp>
        <p:nvSpPr>
          <p:cNvPr id="610" name="Google Shape;610;p17"/>
          <p:cNvSpPr/>
          <p:nvPr/>
        </p:nvSpPr>
        <p:spPr>
          <a:xfrm>
            <a:off x="307740" y="1995881"/>
            <a:ext cx="10849631" cy="449727"/>
          </a:xfrm>
          <a:custGeom>
            <a:rect b="b" l="l" r="r" t="t"/>
            <a:pathLst>
              <a:path extrusionOk="0" h="208800" w="6148806">
                <a:moveTo>
                  <a:pt x="0" y="0"/>
                </a:moveTo>
                <a:lnTo>
                  <a:pt x="0" y="208800"/>
                </a:lnTo>
                <a:lnTo>
                  <a:pt x="6112802" y="208800"/>
                </a:lnTo>
                <a:cubicBezTo>
                  <a:pt x="6132677" y="208800"/>
                  <a:pt x="6148806" y="192684"/>
                  <a:pt x="6148806" y="172796"/>
                </a:cubicBezTo>
                <a:lnTo>
                  <a:pt x="6148806" y="35991"/>
                </a:lnTo>
                <a:cubicBezTo>
                  <a:pt x="6148806" y="16116"/>
                  <a:pt x="6132677" y="0"/>
                  <a:pt x="61128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7"/>
          <p:cNvSpPr/>
          <p:nvPr/>
        </p:nvSpPr>
        <p:spPr>
          <a:xfrm>
            <a:off x="307740" y="3347050"/>
            <a:ext cx="10849631" cy="449727"/>
          </a:xfrm>
          <a:custGeom>
            <a:rect b="b" l="l" r="r" t="t"/>
            <a:pathLst>
              <a:path extrusionOk="0" h="208800" w="6148806">
                <a:moveTo>
                  <a:pt x="0" y="0"/>
                </a:moveTo>
                <a:lnTo>
                  <a:pt x="0" y="208800"/>
                </a:lnTo>
                <a:lnTo>
                  <a:pt x="6112802" y="208800"/>
                </a:lnTo>
                <a:cubicBezTo>
                  <a:pt x="6132677" y="208800"/>
                  <a:pt x="6148806" y="192684"/>
                  <a:pt x="6148806" y="172796"/>
                </a:cubicBezTo>
                <a:lnTo>
                  <a:pt x="6148806" y="35991"/>
                </a:lnTo>
                <a:cubicBezTo>
                  <a:pt x="6148806" y="16116"/>
                  <a:pt x="6132677" y="0"/>
                  <a:pt x="61128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7"/>
          <p:cNvSpPr/>
          <p:nvPr/>
        </p:nvSpPr>
        <p:spPr>
          <a:xfrm>
            <a:off x="479999" y="2066696"/>
            <a:ext cx="55025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Indiquer la charge électrique de l’atome du chlore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13" name="Google Shape;613;p17"/>
          <p:cNvSpPr/>
          <p:nvPr/>
        </p:nvSpPr>
        <p:spPr>
          <a:xfrm>
            <a:off x="479999" y="3413783"/>
            <a:ext cx="69696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chlore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14" name="Google Shape;614;p17"/>
          <p:cNvSpPr/>
          <p:nvPr/>
        </p:nvSpPr>
        <p:spPr>
          <a:xfrm>
            <a:off x="523917" y="2498382"/>
            <a:ext cx="10618291" cy="6363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615" name="Google Shape;615;p17"/>
          <p:cNvSpPr/>
          <p:nvPr/>
        </p:nvSpPr>
        <p:spPr>
          <a:xfrm>
            <a:off x="581197" y="3820328"/>
            <a:ext cx="10647145" cy="9826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616" name="Google Shape;616;p17"/>
          <p:cNvSpPr txBox="1"/>
          <p:nvPr/>
        </p:nvSpPr>
        <p:spPr>
          <a:xfrm>
            <a:off x="523917" y="2386142"/>
            <a:ext cx="887417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charge électrique de l’atome de chlore est nulle: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0.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7"/>
          <p:cNvSpPr/>
          <p:nvPr/>
        </p:nvSpPr>
        <p:spPr>
          <a:xfrm>
            <a:off x="307739" y="4846074"/>
            <a:ext cx="10849631" cy="449727"/>
          </a:xfrm>
          <a:custGeom>
            <a:rect b="b" l="l" r="r" t="t"/>
            <a:pathLst>
              <a:path extrusionOk="0" h="208800" w="6148806">
                <a:moveTo>
                  <a:pt x="0" y="0"/>
                </a:moveTo>
                <a:lnTo>
                  <a:pt x="0" y="208800"/>
                </a:lnTo>
                <a:lnTo>
                  <a:pt x="6112802" y="208800"/>
                </a:lnTo>
                <a:cubicBezTo>
                  <a:pt x="6132677" y="208800"/>
                  <a:pt x="6148806" y="192684"/>
                  <a:pt x="6148806" y="172796"/>
                </a:cubicBezTo>
                <a:lnTo>
                  <a:pt x="6148806" y="35991"/>
                </a:lnTo>
                <a:cubicBezTo>
                  <a:pt x="6148806" y="16116"/>
                  <a:pt x="6132677" y="0"/>
                  <a:pt x="61128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7"/>
          <p:cNvSpPr/>
          <p:nvPr/>
        </p:nvSpPr>
        <p:spPr>
          <a:xfrm>
            <a:off x="479999" y="4898848"/>
            <a:ext cx="695543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Déduire la charge électrique des électrons de l’atome du chlore. </a:t>
            </a:r>
            <a:endParaRPr b="0" i="0" sz="20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7"/>
          <p:cNvSpPr/>
          <p:nvPr/>
        </p:nvSpPr>
        <p:spPr>
          <a:xfrm>
            <a:off x="523916" y="5293542"/>
            <a:ext cx="10791044" cy="9826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620" name="Google Shape;620;p17"/>
          <p:cNvSpPr txBox="1"/>
          <p:nvPr/>
        </p:nvSpPr>
        <p:spPr>
          <a:xfrm>
            <a:off x="523916" y="3721560"/>
            <a:ext cx="1070442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charge électrique du noyau de l’atome du chlore: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+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neutrons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donc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+17e + 0e alors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17e</a:t>
            </a:r>
            <a:endParaRPr/>
          </a:p>
        </p:txBody>
      </p:sp>
      <p:sp>
        <p:nvSpPr>
          <p:cNvPr id="621" name="Google Shape;621;p17"/>
          <p:cNvSpPr txBox="1"/>
          <p:nvPr/>
        </p:nvSpPr>
        <p:spPr>
          <a:xfrm>
            <a:off x="614347" y="5186114"/>
            <a:ext cx="1099027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charge électrique totale des électrons de l’atome du chlore: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Atome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+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Électrons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= 0 donc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Électrons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-Q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-17e  alors: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Électrons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-17e.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8"/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628" name="Google Shape;628;p18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4 page 30. </a:t>
            </a:r>
            <a:endParaRPr/>
          </a:p>
        </p:txBody>
      </p:sp>
      <p:pic>
        <p:nvPicPr>
          <p:cNvPr descr="Lever la main - Icônes mains et gestes gratuites" id="629" name="Google Shape;62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18"/>
          <p:cNvSpPr/>
          <p:nvPr/>
        </p:nvSpPr>
        <p:spPr>
          <a:xfrm>
            <a:off x="307740" y="1698209"/>
            <a:ext cx="11471723" cy="702643"/>
          </a:xfrm>
          <a:custGeom>
            <a:rect b="b" l="l" r="r" t="t"/>
            <a:pathLst>
              <a:path extrusionOk="0" h="440004" w="6381698">
                <a:moveTo>
                  <a:pt x="71996" y="0"/>
                </a:moveTo>
                <a:cubicBezTo>
                  <a:pt x="32233" y="0"/>
                  <a:pt x="0" y="32232"/>
                  <a:pt x="0" y="72009"/>
                </a:cubicBezTo>
                <a:lnTo>
                  <a:pt x="0" y="368007"/>
                </a:lnTo>
                <a:cubicBezTo>
                  <a:pt x="0" y="407758"/>
                  <a:pt x="32233" y="440004"/>
                  <a:pt x="71996" y="440004"/>
                </a:cubicBezTo>
                <a:lnTo>
                  <a:pt x="6309690" y="440004"/>
                </a:lnTo>
                <a:cubicBezTo>
                  <a:pt x="6349453" y="440004"/>
                  <a:pt x="6381698" y="407758"/>
                  <a:pt x="6381698" y="368007"/>
                </a:cubicBezTo>
                <a:lnTo>
                  <a:pt x="6381698" y="72009"/>
                </a:lnTo>
                <a:cubicBezTo>
                  <a:pt x="6381698" y="32232"/>
                  <a:pt x="6349453" y="0"/>
                  <a:pt x="6309690" y="0"/>
                </a:cubicBezTo>
                <a:close/>
                <a:moveTo>
                  <a:pt x="71996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8"/>
          <p:cNvSpPr/>
          <p:nvPr/>
        </p:nvSpPr>
        <p:spPr>
          <a:xfrm>
            <a:off x="587376" y="1846078"/>
            <a:ext cx="110172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de magnésium Mg a le numéro atomique Z = 12.</a:t>
            </a:r>
            <a:endParaRPr/>
          </a:p>
        </p:txBody>
      </p:sp>
      <p:sp>
        <p:nvSpPr>
          <p:cNvPr id="632" name="Google Shape;632;p18"/>
          <p:cNvSpPr/>
          <p:nvPr/>
        </p:nvSpPr>
        <p:spPr>
          <a:xfrm>
            <a:off x="962767" y="2534018"/>
            <a:ext cx="10194604" cy="449727"/>
          </a:xfrm>
          <a:custGeom>
            <a:rect b="b" l="l" r="r" t="t"/>
            <a:pathLst>
              <a:path extrusionOk="0" h="208800" w="6148806">
                <a:moveTo>
                  <a:pt x="0" y="0"/>
                </a:moveTo>
                <a:lnTo>
                  <a:pt x="0" y="208800"/>
                </a:lnTo>
                <a:lnTo>
                  <a:pt x="6112802" y="208800"/>
                </a:lnTo>
                <a:cubicBezTo>
                  <a:pt x="6132677" y="208800"/>
                  <a:pt x="6148806" y="192684"/>
                  <a:pt x="6148806" y="172796"/>
                </a:cubicBezTo>
                <a:lnTo>
                  <a:pt x="6148806" y="35991"/>
                </a:lnTo>
                <a:cubicBezTo>
                  <a:pt x="6148806" y="16116"/>
                  <a:pt x="6132677" y="0"/>
                  <a:pt x="61128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8"/>
          <p:cNvSpPr/>
          <p:nvPr/>
        </p:nvSpPr>
        <p:spPr>
          <a:xfrm>
            <a:off x="962767" y="4348846"/>
            <a:ext cx="10150686" cy="449727"/>
          </a:xfrm>
          <a:custGeom>
            <a:rect b="b" l="l" r="r" t="t"/>
            <a:pathLst>
              <a:path extrusionOk="0" h="208800" w="6148806">
                <a:moveTo>
                  <a:pt x="0" y="0"/>
                </a:moveTo>
                <a:lnTo>
                  <a:pt x="0" y="208800"/>
                </a:lnTo>
                <a:lnTo>
                  <a:pt x="6112802" y="208800"/>
                </a:lnTo>
                <a:cubicBezTo>
                  <a:pt x="6132677" y="208800"/>
                  <a:pt x="6148806" y="192684"/>
                  <a:pt x="6148806" y="172796"/>
                </a:cubicBezTo>
                <a:lnTo>
                  <a:pt x="6148806" y="35991"/>
                </a:lnTo>
                <a:cubicBezTo>
                  <a:pt x="6148806" y="16116"/>
                  <a:pt x="6132677" y="0"/>
                  <a:pt x="61128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8"/>
          <p:cNvSpPr/>
          <p:nvPr/>
        </p:nvSpPr>
        <p:spPr>
          <a:xfrm>
            <a:off x="1034629" y="2529883"/>
            <a:ext cx="7401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de magnésium.</a:t>
            </a:r>
            <a:endParaRPr/>
          </a:p>
        </p:txBody>
      </p:sp>
      <p:sp>
        <p:nvSpPr>
          <p:cNvPr id="635" name="Google Shape;635;p18"/>
          <p:cNvSpPr/>
          <p:nvPr/>
        </p:nvSpPr>
        <p:spPr>
          <a:xfrm>
            <a:off x="1030899" y="4356650"/>
            <a:ext cx="8121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Déduire la charge électrique totale des électrons de l’atome de magnésium.</a:t>
            </a:r>
            <a:endParaRPr/>
          </a:p>
        </p:txBody>
      </p:sp>
      <p:sp>
        <p:nvSpPr>
          <p:cNvPr id="636" name="Google Shape;636;p18"/>
          <p:cNvSpPr/>
          <p:nvPr/>
        </p:nvSpPr>
        <p:spPr>
          <a:xfrm>
            <a:off x="1000744" y="3095841"/>
            <a:ext cx="10156627" cy="9826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sz="9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8"/>
          <p:cNvSpPr/>
          <p:nvPr/>
        </p:nvSpPr>
        <p:spPr>
          <a:xfrm>
            <a:off x="1031776" y="4997102"/>
            <a:ext cx="10156627" cy="9826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sz="9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8"/>
          <p:cNvSpPr txBox="1"/>
          <p:nvPr/>
        </p:nvSpPr>
        <p:spPr>
          <a:xfrm>
            <a:off x="1078547" y="2924279"/>
            <a:ext cx="887417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charge électrique du noyau de l’atome de magnésium: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+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neutrons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donc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+12e + 0e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alors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12e</a:t>
            </a:r>
            <a:endParaRPr/>
          </a:p>
        </p:txBody>
      </p:sp>
      <p:sp>
        <p:nvSpPr>
          <p:cNvPr id="639" name="Google Shape;639;p18"/>
          <p:cNvSpPr txBox="1"/>
          <p:nvPr/>
        </p:nvSpPr>
        <p:spPr>
          <a:xfrm>
            <a:off x="1078547" y="4847627"/>
            <a:ext cx="1023641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charge électrique totale des électrons de l’atome de magnésium: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Atome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Noyau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+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Électrons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donc 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Atome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12e + 12x(-e) alors: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b="1" baseline="-2500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Électrons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-12e.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9"/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646" name="Google Shape;646;p19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5 page 30. </a:t>
            </a:r>
            <a:endParaRPr/>
          </a:p>
        </p:txBody>
      </p:sp>
      <p:pic>
        <p:nvPicPr>
          <p:cNvPr descr="Lever la main - Icônes mains et gestes gratuites" id="647" name="Google Shape;64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370" y="1637976"/>
            <a:ext cx="11616404" cy="4777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51340" y="2992483"/>
            <a:ext cx="297519" cy="25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62776" y="4011893"/>
            <a:ext cx="297519" cy="25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1784" y="5483724"/>
            <a:ext cx="297519" cy="2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2"/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446" name="Google Shape;446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1607" y="3874674"/>
              <a:ext cx="481959" cy="4819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7" name="Google Shape;447;p2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prête l’attention à l’enseignant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2"/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icônes utilisées dans les slides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9" name="Google Shape;449;p2"/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450" name="Google Shape;450;p2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lève la main avant de répondre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ever la main - Icônes mains et gestes gratuites" id="451" name="Google Shape;451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33815" y="5937939"/>
              <a:ext cx="527905" cy="5279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2" name="Google Shape;452;p2"/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descr="Image générée" id="453" name="Google Shape;453;p2"/>
            <p:cNvPicPr preferRelativeResize="0"/>
            <p:nvPr/>
          </p:nvPicPr>
          <p:blipFill rotWithShape="1">
            <a:blip r:embed="rId5">
              <a:alphaModFix/>
            </a:blip>
            <a:srcRect b="10678" l="0" r="0" t="11064"/>
            <a:stretch/>
          </p:blipFill>
          <p:spPr>
            <a:xfrm>
              <a:off x="605726" y="736482"/>
              <a:ext cx="546818" cy="64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4" name="Google Shape;454;p2"/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Slide réservé à l’enseignant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6" name="Google Shape;656;p2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657" name="Google Shape;657;p2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3</a:t>
              </a:r>
              <a:endParaRPr b="1" sz="5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Nous arrivons à la correction des exercices correspondant à la troisième tâche de ce chapitre.</a:t>
            </a:r>
            <a:b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pic>
        <p:nvPicPr>
          <p:cNvPr descr="Lever la main - Icônes mains et gestes gratuites" id="665" name="Google Shape;66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21"/>
          <p:cNvSpPr/>
          <p:nvPr/>
        </p:nvSpPr>
        <p:spPr>
          <a:xfrm>
            <a:off x="774698" y="3191193"/>
            <a:ext cx="11240517" cy="805544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7" name="Google Shape;66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21"/>
          <p:cNvSpPr txBox="1"/>
          <p:nvPr/>
        </p:nvSpPr>
        <p:spPr>
          <a:xfrm>
            <a:off x="1423703" y="3329614"/>
            <a:ext cx="101434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Extraire des informations à partir de la position d’un élément chimique dans le tableau périodique.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2478" y="4817842"/>
            <a:ext cx="1138573" cy="173948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22"/>
          <p:cNvSpPr txBox="1"/>
          <p:nvPr/>
        </p:nvSpPr>
        <p:spPr>
          <a:xfrm>
            <a:off x="761260" y="186940"/>
            <a:ext cx="1143074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réussir cette tâche, vous devez vous rappeler les informations sur l’élément chimique qu’on trouve dans la case correspondant  dans le tableau de classification périodique des éléments.</a:t>
            </a:r>
            <a:endParaRPr/>
          </a:p>
        </p:txBody>
      </p:sp>
      <p:pic>
        <p:nvPicPr>
          <p:cNvPr id="676" name="Google Shape;67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22"/>
          <p:cNvSpPr txBox="1"/>
          <p:nvPr/>
        </p:nvSpPr>
        <p:spPr>
          <a:xfrm>
            <a:off x="8172976" y="5840701"/>
            <a:ext cx="33844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nom de l’atome</a:t>
            </a:r>
            <a:endParaRPr/>
          </a:p>
        </p:txBody>
      </p:sp>
      <p:sp>
        <p:nvSpPr>
          <p:cNvPr id="678" name="Google Shape;678;p22"/>
          <p:cNvSpPr txBox="1"/>
          <p:nvPr/>
        </p:nvSpPr>
        <p:spPr>
          <a:xfrm>
            <a:off x="597604" y="577845"/>
            <a:ext cx="100884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grpSp>
        <p:nvGrpSpPr>
          <p:cNvPr id="679" name="Google Shape;679;p22"/>
          <p:cNvGrpSpPr/>
          <p:nvPr/>
        </p:nvGrpSpPr>
        <p:grpSpPr>
          <a:xfrm>
            <a:off x="6398903" y="5256674"/>
            <a:ext cx="4975210" cy="369332"/>
            <a:chOff x="6805296" y="4631561"/>
            <a:chExt cx="4975210" cy="369332"/>
          </a:xfrm>
        </p:grpSpPr>
        <p:cxnSp>
          <p:nvCxnSpPr>
            <p:cNvPr id="680" name="Google Shape;680;p22"/>
            <p:cNvCxnSpPr/>
            <p:nvPr/>
          </p:nvCxnSpPr>
          <p:spPr>
            <a:xfrm rot="10800000">
              <a:off x="6805296" y="4903076"/>
              <a:ext cx="1329711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681" name="Google Shape;681;p22"/>
            <p:cNvSpPr txBox="1"/>
            <p:nvPr/>
          </p:nvSpPr>
          <p:spPr>
            <a:xfrm>
              <a:off x="8015477" y="4631561"/>
              <a:ext cx="37650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</p:txBody>
        </p:sp>
      </p:grpSp>
      <p:sp>
        <p:nvSpPr>
          <p:cNvPr id="682" name="Google Shape;682;p22"/>
          <p:cNvSpPr txBox="1"/>
          <p:nvPr/>
        </p:nvSpPr>
        <p:spPr>
          <a:xfrm>
            <a:off x="7823881" y="5125366"/>
            <a:ext cx="31788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symbole de l’atome</a:t>
            </a:r>
            <a:endParaRPr/>
          </a:p>
        </p:txBody>
      </p:sp>
      <p:grpSp>
        <p:nvGrpSpPr>
          <p:cNvPr id="683" name="Google Shape;683;p22"/>
          <p:cNvGrpSpPr/>
          <p:nvPr/>
        </p:nvGrpSpPr>
        <p:grpSpPr>
          <a:xfrm>
            <a:off x="6398585" y="5965264"/>
            <a:ext cx="4975210" cy="369332"/>
            <a:chOff x="6805296" y="4631561"/>
            <a:chExt cx="4975210" cy="369332"/>
          </a:xfrm>
        </p:grpSpPr>
        <p:cxnSp>
          <p:nvCxnSpPr>
            <p:cNvPr id="684" name="Google Shape;684;p22"/>
            <p:cNvCxnSpPr/>
            <p:nvPr/>
          </p:nvCxnSpPr>
          <p:spPr>
            <a:xfrm rot="10800000">
              <a:off x="6805296" y="4903076"/>
              <a:ext cx="1329711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685" name="Google Shape;685;p22"/>
            <p:cNvSpPr txBox="1"/>
            <p:nvPr/>
          </p:nvSpPr>
          <p:spPr>
            <a:xfrm>
              <a:off x="8015477" y="4631561"/>
              <a:ext cx="37650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</p:txBody>
        </p:sp>
      </p:grpSp>
      <p:grpSp>
        <p:nvGrpSpPr>
          <p:cNvPr id="686" name="Google Shape;686;p22"/>
          <p:cNvGrpSpPr/>
          <p:nvPr/>
        </p:nvGrpSpPr>
        <p:grpSpPr>
          <a:xfrm>
            <a:off x="691596" y="4844180"/>
            <a:ext cx="4759300" cy="646331"/>
            <a:chOff x="5354281" y="4075208"/>
            <a:chExt cx="4759300" cy="646331"/>
          </a:xfrm>
        </p:grpSpPr>
        <p:cxnSp>
          <p:nvCxnSpPr>
            <p:cNvPr id="687" name="Google Shape;687;p22"/>
            <p:cNvCxnSpPr/>
            <p:nvPr/>
          </p:nvCxnSpPr>
          <p:spPr>
            <a:xfrm>
              <a:off x="8975008" y="4326803"/>
              <a:ext cx="1138573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688" name="Google Shape;688;p22"/>
            <p:cNvSpPr txBox="1"/>
            <p:nvPr/>
          </p:nvSpPr>
          <p:spPr>
            <a:xfrm>
              <a:off x="5354281" y="4075208"/>
              <a:ext cx="37650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</p:txBody>
        </p:sp>
      </p:grpSp>
      <p:sp>
        <p:nvSpPr>
          <p:cNvPr id="689" name="Google Shape;689;p22"/>
          <p:cNvSpPr txBox="1"/>
          <p:nvPr/>
        </p:nvSpPr>
        <p:spPr>
          <a:xfrm>
            <a:off x="825890" y="5583575"/>
            <a:ext cx="343790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</a:t>
            </a:r>
            <a:endParaRPr/>
          </a:p>
        </p:txBody>
      </p:sp>
      <p:sp>
        <p:nvSpPr>
          <p:cNvPr id="690" name="Google Shape;690;p22"/>
          <p:cNvSpPr txBox="1"/>
          <p:nvPr/>
        </p:nvSpPr>
        <p:spPr>
          <a:xfrm>
            <a:off x="549702" y="4716037"/>
            <a:ext cx="400652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nombre de nucléons de l’atome: protons et neutrons</a:t>
            </a:r>
            <a:endParaRPr/>
          </a:p>
        </p:txBody>
      </p:sp>
      <p:grpSp>
        <p:nvGrpSpPr>
          <p:cNvPr id="691" name="Google Shape;691;p22"/>
          <p:cNvGrpSpPr/>
          <p:nvPr/>
        </p:nvGrpSpPr>
        <p:grpSpPr>
          <a:xfrm>
            <a:off x="710515" y="5687585"/>
            <a:ext cx="4681963" cy="662097"/>
            <a:chOff x="5355179" y="4155996"/>
            <a:chExt cx="4681963" cy="662097"/>
          </a:xfrm>
        </p:grpSpPr>
        <p:cxnSp>
          <p:nvCxnSpPr>
            <p:cNvPr id="692" name="Google Shape;692;p22"/>
            <p:cNvCxnSpPr>
              <a:endCxn id="674" idx="1"/>
            </p:cNvCxnSpPr>
            <p:nvPr/>
          </p:nvCxnSpPr>
          <p:spPr>
            <a:xfrm flipH="1" rot="10800000">
              <a:off x="8975142" y="4155996"/>
              <a:ext cx="1062000" cy="30030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693" name="Google Shape;693;p22"/>
            <p:cNvSpPr txBox="1"/>
            <p:nvPr/>
          </p:nvSpPr>
          <p:spPr>
            <a:xfrm>
              <a:off x="5355179" y="4171762"/>
              <a:ext cx="37650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8D6C7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…………………………..………………………….</a:t>
              </a:r>
              <a:endParaRPr/>
            </a:p>
          </p:txBody>
        </p:sp>
      </p:grpSp>
      <p:grpSp>
        <p:nvGrpSpPr>
          <p:cNvPr id="694" name="Google Shape;694;p22"/>
          <p:cNvGrpSpPr/>
          <p:nvPr/>
        </p:nvGrpSpPr>
        <p:grpSpPr>
          <a:xfrm>
            <a:off x="1954870" y="929878"/>
            <a:ext cx="7308802" cy="3600241"/>
            <a:chOff x="447983" y="2094558"/>
            <a:chExt cx="6206932" cy="2904311"/>
          </a:xfrm>
        </p:grpSpPr>
        <p:pic>
          <p:nvPicPr>
            <p:cNvPr id="695" name="Google Shape;695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12177" y="2298554"/>
              <a:ext cx="5242738" cy="27003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6" name="Google Shape;696;p22"/>
            <p:cNvSpPr/>
            <p:nvPr/>
          </p:nvSpPr>
          <p:spPr>
            <a:xfrm>
              <a:off x="5843470" y="2346591"/>
              <a:ext cx="596162" cy="2570568"/>
            </a:xfrm>
            <a:custGeom>
              <a:rect b="b" l="l" r="r" t="t"/>
              <a:pathLst>
                <a:path extrusionOk="0" h="2570568" w="59616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2493378"/>
                  </a:lnTo>
                  <a:cubicBezTo>
                    <a:pt x="0" y="2536012"/>
                    <a:pt x="34557" y="2570568"/>
                    <a:pt x="77190" y="2570568"/>
                  </a:cubicBezTo>
                  <a:lnTo>
                    <a:pt x="518984" y="2570568"/>
                  </a:lnTo>
                  <a:cubicBezTo>
                    <a:pt x="561606" y="2570568"/>
                    <a:pt x="596162" y="2536012"/>
                    <a:pt x="596162" y="2493378"/>
                  </a:cubicBezTo>
                  <a:lnTo>
                    <a:pt x="596162" y="77190"/>
                  </a:lnTo>
                  <a:cubicBezTo>
                    <a:pt x="596162" y="34569"/>
                    <a:pt x="561606" y="0"/>
                    <a:pt x="518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2"/>
            <p:cNvSpPr/>
            <p:nvPr/>
          </p:nvSpPr>
          <p:spPr>
            <a:xfrm>
              <a:off x="1620669" y="3195444"/>
              <a:ext cx="4802402" cy="872858"/>
            </a:xfrm>
            <a:custGeom>
              <a:rect b="b" l="l" r="r" t="t"/>
              <a:pathLst>
                <a:path extrusionOk="0" h="872858" w="480240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795680"/>
                  </a:lnTo>
                  <a:cubicBezTo>
                    <a:pt x="0" y="838314"/>
                    <a:pt x="34557" y="872858"/>
                    <a:pt x="77190" y="872858"/>
                  </a:cubicBezTo>
                  <a:lnTo>
                    <a:pt x="4725224" y="872858"/>
                  </a:lnTo>
                  <a:cubicBezTo>
                    <a:pt x="4767845" y="872858"/>
                    <a:pt x="4802402" y="838314"/>
                    <a:pt x="4802402" y="795680"/>
                  </a:cubicBezTo>
                  <a:lnTo>
                    <a:pt x="4802402" y="77177"/>
                  </a:lnTo>
                  <a:cubicBezTo>
                    <a:pt x="4802402" y="34556"/>
                    <a:pt x="4767845" y="0"/>
                    <a:pt x="47252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38499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4700830" y="3203444"/>
              <a:ext cx="579602" cy="864869"/>
            </a:xfrm>
            <a:custGeom>
              <a:rect b="b" l="l" r="r" t="t"/>
              <a:pathLst>
                <a:path extrusionOk="0" h="864869" w="57960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787679"/>
                  </a:lnTo>
                  <a:cubicBezTo>
                    <a:pt x="0" y="830313"/>
                    <a:pt x="34557" y="864869"/>
                    <a:pt x="77190" y="864869"/>
                  </a:cubicBezTo>
                  <a:lnTo>
                    <a:pt x="502424" y="864869"/>
                  </a:lnTo>
                  <a:cubicBezTo>
                    <a:pt x="545045" y="864869"/>
                    <a:pt x="579602" y="830313"/>
                    <a:pt x="579602" y="787679"/>
                  </a:cubicBezTo>
                  <a:lnTo>
                    <a:pt x="579602" y="77190"/>
                  </a:lnTo>
                  <a:cubicBezTo>
                    <a:pt x="579602" y="34569"/>
                    <a:pt x="545045" y="0"/>
                    <a:pt x="5024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55A04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1316849" y="3347596"/>
              <a:ext cx="206629" cy="0"/>
            </a:xfrm>
            <a:custGeom>
              <a:rect b="b" l="l" r="r" t="t"/>
              <a:pathLst>
                <a:path extrusionOk="0" h="120000" w="206629">
                  <a:moveTo>
                    <a:pt x="0" y="0"/>
                  </a:moveTo>
                  <a:lnTo>
                    <a:pt x="206629" y="0"/>
                  </a:lnTo>
                </a:path>
              </a:pathLst>
            </a:custGeom>
            <a:noFill/>
            <a:ln cap="flat" cmpd="sng" w="9525">
              <a:solidFill>
                <a:srgbClr val="38499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2"/>
            <p:cNvSpPr/>
            <p:nvPr/>
          </p:nvSpPr>
          <p:spPr>
            <a:xfrm>
              <a:off x="1503481" y="3317002"/>
              <a:ext cx="84073" cy="61188"/>
            </a:xfrm>
            <a:custGeom>
              <a:rect b="b" l="l" r="r" t="t"/>
              <a:pathLst>
                <a:path extrusionOk="0" h="61188" w="84073">
                  <a:moveTo>
                    <a:pt x="84073" y="30594"/>
                  </a:moveTo>
                  <a:lnTo>
                    <a:pt x="0" y="0"/>
                  </a:lnTo>
                  <a:lnTo>
                    <a:pt x="20002" y="30594"/>
                  </a:lnTo>
                  <a:lnTo>
                    <a:pt x="0" y="61188"/>
                  </a:lnTo>
                  <a:close/>
                  <a:moveTo>
                    <a:pt x="84073" y="30594"/>
                  </a:moveTo>
                </a:path>
              </a:pathLst>
            </a:custGeom>
            <a:solidFill>
              <a:srgbClr val="3849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3832584" y="2646004"/>
              <a:ext cx="0" cy="251815"/>
            </a:xfrm>
            <a:custGeom>
              <a:rect b="b" l="l" r="r" t="t"/>
              <a:pathLst>
                <a:path extrusionOk="0" h="251815" w="120000">
                  <a:moveTo>
                    <a:pt x="0" y="0"/>
                  </a:moveTo>
                  <a:lnTo>
                    <a:pt x="0" y="251815"/>
                  </a:lnTo>
                </a:path>
              </a:pathLst>
            </a:custGeom>
            <a:noFill/>
            <a:ln cap="flat" cmpd="sng" w="9850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3801596" y="2877875"/>
              <a:ext cx="61976" cy="85166"/>
            </a:xfrm>
            <a:custGeom>
              <a:rect b="b" l="l" r="r" t="t"/>
              <a:pathLst>
                <a:path extrusionOk="0" h="85166" w="61976">
                  <a:moveTo>
                    <a:pt x="30988" y="85166"/>
                  </a:moveTo>
                  <a:lnTo>
                    <a:pt x="61976" y="0"/>
                  </a:lnTo>
                  <a:lnTo>
                    <a:pt x="30988" y="19939"/>
                  </a:lnTo>
                  <a:lnTo>
                    <a:pt x="0" y="0"/>
                  </a:lnTo>
                  <a:close/>
                  <a:moveTo>
                    <a:pt x="30988" y="85166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2"/>
            <p:cNvSpPr/>
            <p:nvPr/>
          </p:nvSpPr>
          <p:spPr>
            <a:xfrm>
              <a:off x="3566221" y="3199612"/>
              <a:ext cx="569162" cy="1706562"/>
            </a:xfrm>
            <a:custGeom>
              <a:rect b="b" l="l" r="r" t="t"/>
              <a:pathLst>
                <a:path extrusionOk="0" h="1706562" w="56916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1629371"/>
                  </a:lnTo>
                  <a:cubicBezTo>
                    <a:pt x="0" y="1671993"/>
                    <a:pt x="34557" y="1706562"/>
                    <a:pt x="77190" y="1706562"/>
                  </a:cubicBezTo>
                  <a:lnTo>
                    <a:pt x="491984" y="1706562"/>
                  </a:lnTo>
                  <a:cubicBezTo>
                    <a:pt x="534605" y="1706562"/>
                    <a:pt x="569162" y="1671993"/>
                    <a:pt x="569162" y="1629371"/>
                  </a:cubicBezTo>
                  <a:lnTo>
                    <a:pt x="569162" y="77177"/>
                  </a:lnTo>
                  <a:cubicBezTo>
                    <a:pt x="569162" y="34556"/>
                    <a:pt x="534605" y="0"/>
                    <a:pt x="491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2"/>
            <p:cNvSpPr/>
            <p:nvPr/>
          </p:nvSpPr>
          <p:spPr>
            <a:xfrm>
              <a:off x="6091199" y="2094558"/>
              <a:ext cx="110269" cy="248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705" name="Google Shape;705;p22"/>
            <p:cNvSpPr/>
            <p:nvPr/>
          </p:nvSpPr>
          <p:spPr>
            <a:xfrm>
              <a:off x="447983" y="3203444"/>
              <a:ext cx="835751" cy="297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Période</a:t>
              </a:r>
              <a:endParaRPr/>
            </a:p>
          </p:txBody>
        </p:sp>
        <p:sp>
          <p:nvSpPr>
            <p:cNvPr id="706" name="Google Shape;706;p22"/>
            <p:cNvSpPr/>
            <p:nvPr/>
          </p:nvSpPr>
          <p:spPr>
            <a:xfrm>
              <a:off x="1830758" y="2125202"/>
              <a:ext cx="110269" cy="248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07" name="Google Shape;707;p22"/>
            <p:cNvSpPr/>
            <p:nvPr/>
          </p:nvSpPr>
          <p:spPr>
            <a:xfrm>
              <a:off x="1430235" y="2612929"/>
              <a:ext cx="99378" cy="223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08" name="Google Shape;708;p22"/>
            <p:cNvSpPr/>
            <p:nvPr/>
          </p:nvSpPr>
          <p:spPr>
            <a:xfrm>
              <a:off x="1430235" y="3549802"/>
              <a:ext cx="99378" cy="223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709" name="Google Shape;709;p22"/>
            <p:cNvSpPr/>
            <p:nvPr/>
          </p:nvSpPr>
          <p:spPr>
            <a:xfrm>
              <a:off x="1430235" y="4350666"/>
              <a:ext cx="99378" cy="223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2415617" y="2981360"/>
              <a:ext cx="3136517" cy="223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	3	4	</a:t>
              </a:r>
              <a:r>
                <a:rPr b="1" i="0" lang="fr-FR" sz="18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5	6	7	</a:t>
              </a:r>
              <a:endParaRPr/>
            </a:p>
          </p:txBody>
        </p:sp>
        <p:sp>
          <p:nvSpPr>
            <p:cNvPr id="711" name="Google Shape;711;p22"/>
            <p:cNvSpPr/>
            <p:nvPr/>
          </p:nvSpPr>
          <p:spPr>
            <a:xfrm>
              <a:off x="3540498" y="2450850"/>
              <a:ext cx="604760" cy="223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Groupe</a:t>
              </a:r>
              <a:endParaRPr/>
            </a:p>
          </p:txBody>
        </p:sp>
      </p:grpSp>
      <p:sp>
        <p:nvSpPr>
          <p:cNvPr id="712" name="Google Shape;712;p22"/>
          <p:cNvSpPr/>
          <p:nvPr/>
        </p:nvSpPr>
        <p:spPr>
          <a:xfrm>
            <a:off x="2743200" y="2963917"/>
            <a:ext cx="3200400" cy="1828800"/>
          </a:xfrm>
          <a:custGeom>
            <a:rect b="b" l="l" r="r" t="t"/>
            <a:pathLst>
              <a:path extrusionOk="0" h="1828800" w="3320636">
                <a:moveTo>
                  <a:pt x="3320636" y="1828800"/>
                </a:moveTo>
                <a:lnTo>
                  <a:pt x="1334181" y="1671145"/>
                </a:lnTo>
                <a:cubicBezTo>
                  <a:pt x="840195" y="1623849"/>
                  <a:pt x="572181" y="1660635"/>
                  <a:pt x="356719" y="1545021"/>
                </a:cubicBezTo>
                <a:cubicBezTo>
                  <a:pt x="141257" y="1429407"/>
                  <a:pt x="93960" y="1166648"/>
                  <a:pt x="41408" y="977462"/>
                </a:cubicBezTo>
                <a:cubicBezTo>
                  <a:pt x="-11144" y="788276"/>
                  <a:pt x="-16399" y="551794"/>
                  <a:pt x="41408" y="409904"/>
                </a:cubicBezTo>
                <a:cubicBezTo>
                  <a:pt x="99215" y="268014"/>
                  <a:pt x="259498" y="194441"/>
                  <a:pt x="388250" y="126124"/>
                </a:cubicBezTo>
                <a:cubicBezTo>
                  <a:pt x="517002" y="57807"/>
                  <a:pt x="813919" y="0"/>
                  <a:pt x="813919" y="0"/>
                </a:cubicBezTo>
                <a:lnTo>
                  <a:pt x="813919" y="0"/>
                </a:lnTo>
              </a:path>
            </a:pathLst>
          </a:custGeom>
          <a:noFill/>
          <a:ln cap="flat" cmpd="sng" w="76200">
            <a:solidFill>
              <a:srgbClr val="127056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3"/>
          <p:cNvSpPr txBox="1"/>
          <p:nvPr/>
        </p:nvSpPr>
        <p:spPr>
          <a:xfrm>
            <a:off x="508000" y="689649"/>
            <a:ext cx="6762230" cy="329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719" name="Google Shape;719;p23"/>
          <p:cNvSpPr txBox="1"/>
          <p:nvPr/>
        </p:nvSpPr>
        <p:spPr>
          <a:xfrm>
            <a:off x="783342" y="226620"/>
            <a:ext cx="10774074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résumé, connaissant une de ces informations: nom, symbole ou numéro atomique, sur le tableau périodique, on remplit les informations restant d’un tableau.  Par exemple pour l’atome du fluor:</a:t>
            </a:r>
            <a:endParaRPr/>
          </a:p>
        </p:txBody>
      </p:sp>
      <p:pic>
        <p:nvPicPr>
          <p:cNvPr descr="Lever la main - Icônes mains et gestes gratuites" id="720" name="Google Shape;7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1" name="Google Shape;721;p23"/>
          <p:cNvGrpSpPr/>
          <p:nvPr/>
        </p:nvGrpSpPr>
        <p:grpSpPr>
          <a:xfrm>
            <a:off x="4861807" y="1454046"/>
            <a:ext cx="1234193" cy="1513368"/>
            <a:chOff x="4861807" y="1454046"/>
            <a:chExt cx="1234193" cy="1513368"/>
          </a:xfrm>
        </p:grpSpPr>
        <p:sp>
          <p:nvSpPr>
            <p:cNvPr id="722" name="Google Shape;722;p23"/>
            <p:cNvSpPr/>
            <p:nvPr/>
          </p:nvSpPr>
          <p:spPr>
            <a:xfrm>
              <a:off x="4886793" y="1454046"/>
              <a:ext cx="1209207" cy="1454046"/>
            </a:xfrm>
            <a:prstGeom prst="roundRect">
              <a:avLst>
                <a:gd fmla="val 16667" name="adj"/>
              </a:avLst>
            </a:prstGeom>
            <a:solidFill>
              <a:srgbClr val="CCFF99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/>
            </a:p>
          </p:txBody>
        </p:sp>
        <p:sp>
          <p:nvSpPr>
            <p:cNvPr id="723" name="Google Shape;723;p23"/>
            <p:cNvSpPr txBox="1"/>
            <p:nvPr/>
          </p:nvSpPr>
          <p:spPr>
            <a:xfrm>
              <a:off x="5108575" y="2505749"/>
              <a:ext cx="90248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Fluor</a:t>
              </a:r>
              <a:endParaRPr/>
            </a:p>
          </p:txBody>
        </p:sp>
        <p:sp>
          <p:nvSpPr>
            <p:cNvPr id="724" name="Google Shape;724;p23"/>
            <p:cNvSpPr txBox="1"/>
            <p:nvPr/>
          </p:nvSpPr>
          <p:spPr>
            <a:xfrm>
              <a:off x="4886793" y="1627071"/>
              <a:ext cx="53215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</a:t>
              </a:r>
              <a:endParaRPr/>
            </a:p>
          </p:txBody>
        </p:sp>
        <p:sp>
          <p:nvSpPr>
            <p:cNvPr id="725" name="Google Shape;725;p23"/>
            <p:cNvSpPr txBox="1"/>
            <p:nvPr/>
          </p:nvSpPr>
          <p:spPr>
            <a:xfrm>
              <a:off x="4861807" y="2245734"/>
              <a:ext cx="53215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/>
            </a:p>
          </p:txBody>
        </p:sp>
      </p:grpSp>
      <p:graphicFrame>
        <p:nvGraphicFramePr>
          <p:cNvPr id="726" name="Google Shape;726;p23"/>
          <p:cNvGraphicFramePr/>
          <p:nvPr/>
        </p:nvGraphicFramePr>
        <p:xfrm>
          <a:off x="2512515" y="34459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{0500FC95-F3E8-4CE2-BD36-9BD332891DBC}</a:tableStyleId>
              </a:tblPr>
              <a:tblGrid>
                <a:gridCol w="3029250"/>
                <a:gridCol w="2807775"/>
              </a:tblGrid>
              <a:tr h="54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800" u="none" cap="none" strike="noStrike">
                          <a:solidFill>
                            <a:srgbClr val="A5A5A5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….…………………….</a:t>
                      </a:r>
                      <a:endParaRPr sz="1600">
                        <a:solidFill>
                          <a:srgbClr val="A5A5A5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54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Symbole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5A5A5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i="0" lang="fr-FR" sz="1800" u="none" cap="none" strike="noStrike">
                          <a:solidFill>
                            <a:srgbClr val="A5A5A5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….…………………….</a:t>
                      </a:r>
                      <a:endParaRPr sz="1800">
                        <a:solidFill>
                          <a:srgbClr val="A5A5A5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54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Nombre d’électrons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5A5A5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i="0" lang="fr-FR" sz="1800" u="none" cap="none" strike="noStrike">
                          <a:solidFill>
                            <a:srgbClr val="A5A5A5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….…………………….</a:t>
                      </a:r>
                      <a:endParaRPr sz="1800">
                        <a:solidFill>
                          <a:srgbClr val="A5A5A5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54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Nombre de protons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800" u="none" cap="none" strike="noStrike">
                          <a:solidFill>
                            <a:srgbClr val="A5A5A5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….…………………….</a:t>
                      </a:r>
                      <a:endParaRPr sz="1800">
                        <a:solidFill>
                          <a:srgbClr val="A5A5A5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54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Nombre de neutrons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800" u="none" cap="none" strike="noStrike">
                          <a:solidFill>
                            <a:srgbClr val="A5A5A5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….…………………….</a:t>
                      </a:r>
                      <a:endParaRPr sz="1800">
                        <a:solidFill>
                          <a:srgbClr val="A5A5A5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727" name="Google Shape;727;p23"/>
          <p:cNvSpPr/>
          <p:nvPr/>
        </p:nvSpPr>
        <p:spPr>
          <a:xfrm>
            <a:off x="6191283" y="3412018"/>
            <a:ext cx="130919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Fluor</a:t>
            </a:r>
            <a:endParaRPr/>
          </a:p>
        </p:txBody>
      </p:sp>
      <p:sp>
        <p:nvSpPr>
          <p:cNvPr id="728" name="Google Shape;728;p23"/>
          <p:cNvSpPr txBox="1"/>
          <p:nvPr/>
        </p:nvSpPr>
        <p:spPr>
          <a:xfrm>
            <a:off x="6616401" y="3969202"/>
            <a:ext cx="4589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/>
          </a:p>
        </p:txBody>
      </p:sp>
      <p:sp>
        <p:nvSpPr>
          <p:cNvPr id="729" name="Google Shape;729;p23"/>
          <p:cNvSpPr txBox="1"/>
          <p:nvPr/>
        </p:nvSpPr>
        <p:spPr>
          <a:xfrm>
            <a:off x="6586420" y="4526386"/>
            <a:ext cx="4589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sp>
        <p:nvSpPr>
          <p:cNvPr id="730" name="Google Shape;730;p23"/>
          <p:cNvSpPr txBox="1"/>
          <p:nvPr/>
        </p:nvSpPr>
        <p:spPr>
          <a:xfrm>
            <a:off x="6616401" y="5030312"/>
            <a:ext cx="4589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sp>
        <p:nvSpPr>
          <p:cNvPr id="731" name="Google Shape;731;p23"/>
          <p:cNvSpPr txBox="1"/>
          <p:nvPr/>
        </p:nvSpPr>
        <p:spPr>
          <a:xfrm>
            <a:off x="6511470" y="5603449"/>
            <a:ext cx="60636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732" name="Google Shape;732;p23"/>
          <p:cNvSpPr txBox="1"/>
          <p:nvPr/>
        </p:nvSpPr>
        <p:spPr>
          <a:xfrm>
            <a:off x="8469442" y="5653367"/>
            <a:ext cx="19187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 – 9 = 10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4"/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739" name="Google Shape;739;p24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6 page 30. </a:t>
            </a:r>
            <a:endParaRPr/>
          </a:p>
        </p:txBody>
      </p:sp>
      <p:pic>
        <p:nvPicPr>
          <p:cNvPr descr="Lever la main - Icônes mains et gestes gratuites" id="740" name="Google Shape;74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24"/>
          <p:cNvSpPr/>
          <p:nvPr/>
        </p:nvSpPr>
        <p:spPr>
          <a:xfrm>
            <a:off x="307740" y="1698209"/>
            <a:ext cx="11471723" cy="1127449"/>
          </a:xfrm>
          <a:custGeom>
            <a:rect b="b" l="l" r="r" t="t"/>
            <a:pathLst>
              <a:path extrusionOk="0" h="440004" w="6381698">
                <a:moveTo>
                  <a:pt x="71996" y="0"/>
                </a:moveTo>
                <a:cubicBezTo>
                  <a:pt x="32233" y="0"/>
                  <a:pt x="0" y="32232"/>
                  <a:pt x="0" y="72009"/>
                </a:cubicBezTo>
                <a:lnTo>
                  <a:pt x="0" y="368007"/>
                </a:lnTo>
                <a:cubicBezTo>
                  <a:pt x="0" y="407758"/>
                  <a:pt x="32233" y="440004"/>
                  <a:pt x="71996" y="440004"/>
                </a:cubicBezTo>
                <a:lnTo>
                  <a:pt x="6309690" y="440004"/>
                </a:lnTo>
                <a:cubicBezTo>
                  <a:pt x="6349453" y="440004"/>
                  <a:pt x="6381698" y="407758"/>
                  <a:pt x="6381698" y="368007"/>
                </a:cubicBezTo>
                <a:lnTo>
                  <a:pt x="6381698" y="72009"/>
                </a:lnTo>
                <a:cubicBezTo>
                  <a:pt x="6381698" y="32232"/>
                  <a:pt x="6349453" y="0"/>
                  <a:pt x="6309690" y="0"/>
                </a:cubicBezTo>
                <a:close/>
                <a:moveTo>
                  <a:pt x="71996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4"/>
          <p:cNvSpPr/>
          <p:nvPr/>
        </p:nvSpPr>
        <p:spPr>
          <a:xfrm>
            <a:off x="587376" y="1846078"/>
            <a:ext cx="11017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En se basant sur le tableau périodique, compléter le tableau ci-dessous avec les informations correspondantes.</a:t>
            </a:r>
            <a:endParaRPr/>
          </a:p>
        </p:txBody>
      </p:sp>
      <p:graphicFrame>
        <p:nvGraphicFramePr>
          <p:cNvPr id="743" name="Google Shape;743;p24"/>
          <p:cNvGraphicFramePr/>
          <p:nvPr/>
        </p:nvGraphicFramePr>
        <p:xfrm>
          <a:off x="761260" y="33709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{0500FC95-F3E8-4CE2-BD36-9BD332891DBC}</a:tableStyleId>
              </a:tblPr>
              <a:tblGrid>
                <a:gridCol w="3067800"/>
                <a:gridCol w="1562100"/>
                <a:gridCol w="1352550"/>
                <a:gridCol w="1428750"/>
                <a:gridCol w="1847850"/>
                <a:gridCol w="1504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Hydrogène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Néon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Silicium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Symbole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des électrons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6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des protons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 neutrons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744" name="Google Shape;744;p24"/>
          <p:cNvGrpSpPr/>
          <p:nvPr/>
        </p:nvGrpSpPr>
        <p:grpSpPr>
          <a:xfrm>
            <a:off x="7101799" y="3846767"/>
            <a:ext cx="702642" cy="1819616"/>
            <a:chOff x="4182570" y="3526948"/>
            <a:chExt cx="702642" cy="1819616"/>
          </a:xfrm>
        </p:grpSpPr>
        <p:sp>
          <p:nvSpPr>
            <p:cNvPr id="745" name="Google Shape;745;p24"/>
            <p:cNvSpPr txBox="1"/>
            <p:nvPr/>
          </p:nvSpPr>
          <p:spPr>
            <a:xfrm>
              <a:off x="4182570" y="352694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Ne</a:t>
              </a:r>
              <a:endParaRPr/>
            </a:p>
          </p:txBody>
        </p:sp>
        <p:sp>
          <p:nvSpPr>
            <p:cNvPr id="746" name="Google Shape;746;p24"/>
            <p:cNvSpPr txBox="1"/>
            <p:nvPr/>
          </p:nvSpPr>
          <p:spPr>
            <a:xfrm>
              <a:off x="418257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747" name="Google Shape;747;p24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748" name="Google Shape;748;p24"/>
            <p:cNvSpPr txBox="1"/>
            <p:nvPr/>
          </p:nvSpPr>
          <p:spPr>
            <a:xfrm>
              <a:off x="4182570" y="4884899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</p:grpSp>
      <p:grpSp>
        <p:nvGrpSpPr>
          <p:cNvPr id="749" name="Google Shape;749;p24"/>
          <p:cNvGrpSpPr/>
          <p:nvPr/>
        </p:nvGrpSpPr>
        <p:grpSpPr>
          <a:xfrm>
            <a:off x="5391150" y="3366914"/>
            <a:ext cx="1466849" cy="2305050"/>
            <a:chOff x="3886931" y="3507898"/>
            <a:chExt cx="1466849" cy="2305050"/>
          </a:xfrm>
        </p:grpSpPr>
        <p:sp>
          <p:nvSpPr>
            <p:cNvPr id="750" name="Google Shape;750;p24"/>
            <p:cNvSpPr txBox="1"/>
            <p:nvPr/>
          </p:nvSpPr>
          <p:spPr>
            <a:xfrm>
              <a:off x="3886931" y="3507898"/>
              <a:ext cx="14668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Carbone</a:t>
              </a:r>
              <a:endParaRPr/>
            </a:p>
          </p:txBody>
        </p:sp>
        <p:sp>
          <p:nvSpPr>
            <p:cNvPr id="751" name="Google Shape;751;p24"/>
            <p:cNvSpPr txBox="1"/>
            <p:nvPr/>
          </p:nvSpPr>
          <p:spPr>
            <a:xfrm>
              <a:off x="418257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752" name="Google Shape;752;p24"/>
            <p:cNvSpPr txBox="1"/>
            <p:nvPr/>
          </p:nvSpPr>
          <p:spPr>
            <a:xfrm>
              <a:off x="4182570" y="486901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/>
            </a:p>
          </p:txBody>
        </p:sp>
        <p:sp>
          <p:nvSpPr>
            <p:cNvPr id="753" name="Google Shape;753;p24"/>
            <p:cNvSpPr txBox="1"/>
            <p:nvPr/>
          </p:nvSpPr>
          <p:spPr>
            <a:xfrm>
              <a:off x="4182570" y="5351283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/>
            </a:p>
          </p:txBody>
        </p:sp>
      </p:grpSp>
      <p:grpSp>
        <p:nvGrpSpPr>
          <p:cNvPr id="754" name="Google Shape;754;p24"/>
          <p:cNvGrpSpPr/>
          <p:nvPr/>
        </p:nvGrpSpPr>
        <p:grpSpPr>
          <a:xfrm>
            <a:off x="4182570" y="3831748"/>
            <a:ext cx="702642" cy="1819616"/>
            <a:chOff x="4182570" y="3526948"/>
            <a:chExt cx="702642" cy="1819616"/>
          </a:xfrm>
        </p:grpSpPr>
        <p:sp>
          <p:nvSpPr>
            <p:cNvPr id="755" name="Google Shape;755;p24"/>
            <p:cNvSpPr txBox="1"/>
            <p:nvPr/>
          </p:nvSpPr>
          <p:spPr>
            <a:xfrm>
              <a:off x="4182570" y="352694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H</a:t>
              </a:r>
              <a:endParaRPr/>
            </a:p>
          </p:txBody>
        </p:sp>
        <p:sp>
          <p:nvSpPr>
            <p:cNvPr id="756" name="Google Shape;756;p24"/>
            <p:cNvSpPr txBox="1"/>
            <p:nvPr/>
          </p:nvSpPr>
          <p:spPr>
            <a:xfrm>
              <a:off x="418257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57" name="Google Shape;757;p24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58" name="Google Shape;758;p24"/>
            <p:cNvSpPr txBox="1"/>
            <p:nvPr/>
          </p:nvSpPr>
          <p:spPr>
            <a:xfrm>
              <a:off x="4182570" y="4884899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</p:grpSp>
      <p:grpSp>
        <p:nvGrpSpPr>
          <p:cNvPr id="759" name="Google Shape;759;p24"/>
          <p:cNvGrpSpPr/>
          <p:nvPr/>
        </p:nvGrpSpPr>
        <p:grpSpPr>
          <a:xfrm>
            <a:off x="8217333" y="3355926"/>
            <a:ext cx="1714505" cy="2316072"/>
            <a:chOff x="3676638" y="3526948"/>
            <a:chExt cx="1714505" cy="2316072"/>
          </a:xfrm>
        </p:grpSpPr>
        <p:sp>
          <p:nvSpPr>
            <p:cNvPr id="760" name="Google Shape;760;p24"/>
            <p:cNvSpPr txBox="1"/>
            <p:nvPr/>
          </p:nvSpPr>
          <p:spPr>
            <a:xfrm>
              <a:off x="3676638" y="3526948"/>
              <a:ext cx="17145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Aluminium</a:t>
              </a:r>
              <a:endParaRPr/>
            </a:p>
          </p:txBody>
        </p:sp>
        <p:sp>
          <p:nvSpPr>
            <p:cNvPr id="761" name="Google Shape;761;p24"/>
            <p:cNvSpPr txBox="1"/>
            <p:nvPr/>
          </p:nvSpPr>
          <p:spPr>
            <a:xfrm>
              <a:off x="416352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Al</a:t>
              </a:r>
              <a:endParaRPr/>
            </a:p>
          </p:txBody>
        </p:sp>
        <p:sp>
          <p:nvSpPr>
            <p:cNvPr id="762" name="Google Shape;762;p24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13</a:t>
              </a:r>
              <a:endParaRPr/>
            </a:p>
          </p:txBody>
        </p:sp>
        <p:sp>
          <p:nvSpPr>
            <p:cNvPr id="763" name="Google Shape;763;p24"/>
            <p:cNvSpPr txBox="1"/>
            <p:nvPr/>
          </p:nvSpPr>
          <p:spPr>
            <a:xfrm>
              <a:off x="4218743" y="5381320"/>
              <a:ext cx="7026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14</a:t>
              </a:r>
              <a:endParaRPr/>
            </a:p>
          </p:txBody>
        </p:sp>
      </p:grpSp>
      <p:grpSp>
        <p:nvGrpSpPr>
          <p:cNvPr id="764" name="Google Shape;764;p24"/>
          <p:cNvGrpSpPr/>
          <p:nvPr/>
        </p:nvGrpSpPr>
        <p:grpSpPr>
          <a:xfrm>
            <a:off x="10344731" y="3859427"/>
            <a:ext cx="702642" cy="1819616"/>
            <a:chOff x="4182570" y="3526948"/>
            <a:chExt cx="702642" cy="1819616"/>
          </a:xfrm>
        </p:grpSpPr>
        <p:sp>
          <p:nvSpPr>
            <p:cNvPr id="765" name="Google Shape;765;p24"/>
            <p:cNvSpPr txBox="1"/>
            <p:nvPr/>
          </p:nvSpPr>
          <p:spPr>
            <a:xfrm>
              <a:off x="4182570" y="352694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Si</a:t>
              </a:r>
              <a:endParaRPr/>
            </a:p>
          </p:txBody>
        </p:sp>
        <p:sp>
          <p:nvSpPr>
            <p:cNvPr id="766" name="Google Shape;766;p24"/>
            <p:cNvSpPr txBox="1"/>
            <p:nvPr/>
          </p:nvSpPr>
          <p:spPr>
            <a:xfrm>
              <a:off x="418257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14</a:t>
              </a:r>
              <a:endParaRPr/>
            </a:p>
          </p:txBody>
        </p:sp>
        <p:sp>
          <p:nvSpPr>
            <p:cNvPr id="767" name="Google Shape;767;p24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14</a:t>
              </a:r>
              <a:endParaRPr/>
            </a:p>
          </p:txBody>
        </p:sp>
        <p:sp>
          <p:nvSpPr>
            <p:cNvPr id="768" name="Google Shape;768;p24"/>
            <p:cNvSpPr txBox="1"/>
            <p:nvPr/>
          </p:nvSpPr>
          <p:spPr>
            <a:xfrm>
              <a:off x="4182570" y="4884899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14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5"/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775" name="Google Shape;775;p25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7 page 30. </a:t>
            </a:r>
            <a:endParaRPr/>
          </a:p>
        </p:txBody>
      </p:sp>
      <p:pic>
        <p:nvPicPr>
          <p:cNvPr descr="Lever la main - Icônes mains et gestes gratuites" id="776" name="Google Shape;7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25"/>
          <p:cNvSpPr/>
          <p:nvPr/>
        </p:nvSpPr>
        <p:spPr>
          <a:xfrm>
            <a:off x="360138" y="1768298"/>
            <a:ext cx="11471723" cy="942091"/>
          </a:xfrm>
          <a:custGeom>
            <a:rect b="b" l="l" r="r" t="t"/>
            <a:pathLst>
              <a:path extrusionOk="0" h="440004" w="6381698">
                <a:moveTo>
                  <a:pt x="71996" y="0"/>
                </a:moveTo>
                <a:cubicBezTo>
                  <a:pt x="32233" y="0"/>
                  <a:pt x="0" y="32232"/>
                  <a:pt x="0" y="72009"/>
                </a:cubicBezTo>
                <a:lnTo>
                  <a:pt x="0" y="368007"/>
                </a:lnTo>
                <a:cubicBezTo>
                  <a:pt x="0" y="407758"/>
                  <a:pt x="32233" y="440004"/>
                  <a:pt x="71996" y="440004"/>
                </a:cubicBezTo>
                <a:lnTo>
                  <a:pt x="6309690" y="440004"/>
                </a:lnTo>
                <a:cubicBezTo>
                  <a:pt x="6349453" y="440004"/>
                  <a:pt x="6381698" y="407758"/>
                  <a:pt x="6381698" y="368007"/>
                </a:cubicBezTo>
                <a:lnTo>
                  <a:pt x="6381698" y="72009"/>
                </a:lnTo>
                <a:cubicBezTo>
                  <a:pt x="6381698" y="32232"/>
                  <a:pt x="6349453" y="0"/>
                  <a:pt x="6309690" y="0"/>
                </a:cubicBezTo>
                <a:close/>
                <a:moveTo>
                  <a:pt x="71996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25"/>
          <p:cNvSpPr/>
          <p:nvPr/>
        </p:nvSpPr>
        <p:spPr>
          <a:xfrm>
            <a:off x="587376" y="1846078"/>
            <a:ext cx="11017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En se basant sur le tableau périodique, compléter le tableau ci-dessous avec les informations correspondantes.</a:t>
            </a:r>
            <a:endParaRPr/>
          </a:p>
        </p:txBody>
      </p:sp>
      <p:graphicFrame>
        <p:nvGraphicFramePr>
          <p:cNvPr id="779" name="Google Shape;779;p25"/>
          <p:cNvGraphicFramePr/>
          <p:nvPr/>
        </p:nvGraphicFramePr>
        <p:xfrm>
          <a:off x="2390404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{0500FC95-F3E8-4CE2-BD36-9BD332891DBC}</a:tableStyleId>
              </a:tblPr>
              <a:tblGrid>
                <a:gridCol w="3067800"/>
                <a:gridCol w="1562100"/>
                <a:gridCol w="1581150"/>
                <a:gridCol w="12001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Hélium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Béryllium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Soufre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Symbole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des électrons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des protons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300"/>
                        <a:t>Nombre de neutrons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5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16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780" name="Google Shape;780;p25"/>
          <p:cNvGrpSpPr/>
          <p:nvPr/>
        </p:nvGrpSpPr>
        <p:grpSpPr>
          <a:xfrm>
            <a:off x="8826193" y="3904822"/>
            <a:ext cx="702642" cy="1373832"/>
            <a:chOff x="4182570" y="3526948"/>
            <a:chExt cx="702642" cy="1373832"/>
          </a:xfrm>
        </p:grpSpPr>
        <p:sp>
          <p:nvSpPr>
            <p:cNvPr id="781" name="Google Shape;781;p25"/>
            <p:cNvSpPr txBox="1"/>
            <p:nvPr/>
          </p:nvSpPr>
          <p:spPr>
            <a:xfrm>
              <a:off x="4182570" y="352694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/>
            </a:p>
          </p:txBody>
        </p:sp>
        <p:sp>
          <p:nvSpPr>
            <p:cNvPr id="782" name="Google Shape;782;p25"/>
            <p:cNvSpPr txBox="1"/>
            <p:nvPr/>
          </p:nvSpPr>
          <p:spPr>
            <a:xfrm>
              <a:off x="4182570" y="398775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</p:txBody>
        </p:sp>
        <p:sp>
          <p:nvSpPr>
            <p:cNvPr id="783" name="Google Shape;783;p25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</p:txBody>
        </p:sp>
      </p:grpSp>
      <p:grpSp>
        <p:nvGrpSpPr>
          <p:cNvPr id="784" name="Google Shape;784;p25"/>
          <p:cNvGrpSpPr/>
          <p:nvPr/>
        </p:nvGrpSpPr>
        <p:grpSpPr>
          <a:xfrm>
            <a:off x="5891766" y="3891354"/>
            <a:ext cx="702642" cy="1819616"/>
            <a:chOff x="4182570" y="3526948"/>
            <a:chExt cx="702642" cy="1819616"/>
          </a:xfrm>
        </p:grpSpPr>
        <p:sp>
          <p:nvSpPr>
            <p:cNvPr id="785" name="Google Shape;785;p25"/>
            <p:cNvSpPr txBox="1"/>
            <p:nvPr/>
          </p:nvSpPr>
          <p:spPr>
            <a:xfrm>
              <a:off x="4182570" y="3526948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He</a:t>
              </a:r>
              <a:endParaRPr/>
            </a:p>
          </p:txBody>
        </p:sp>
        <p:sp>
          <p:nvSpPr>
            <p:cNvPr id="786" name="Google Shape;786;p25"/>
            <p:cNvSpPr txBox="1"/>
            <p:nvPr/>
          </p:nvSpPr>
          <p:spPr>
            <a:xfrm>
              <a:off x="4182570" y="4439115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787" name="Google Shape;787;p25"/>
            <p:cNvSpPr txBox="1"/>
            <p:nvPr/>
          </p:nvSpPr>
          <p:spPr>
            <a:xfrm>
              <a:off x="4182570" y="4884899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788" name="Google Shape;788;p25"/>
          <p:cNvGrpSpPr/>
          <p:nvPr/>
        </p:nvGrpSpPr>
        <p:grpSpPr>
          <a:xfrm>
            <a:off x="7421077" y="3914691"/>
            <a:ext cx="702642" cy="1342932"/>
            <a:chOff x="7421077" y="3914691"/>
            <a:chExt cx="702642" cy="1342932"/>
          </a:xfrm>
        </p:grpSpPr>
        <p:grpSp>
          <p:nvGrpSpPr>
            <p:cNvPr id="789" name="Google Shape;789;p25"/>
            <p:cNvGrpSpPr/>
            <p:nvPr/>
          </p:nvGrpSpPr>
          <p:grpSpPr>
            <a:xfrm>
              <a:off x="7421077" y="3914691"/>
              <a:ext cx="702642" cy="1342932"/>
              <a:chOff x="4182570" y="3987751"/>
              <a:chExt cx="702642" cy="1342932"/>
            </a:xfrm>
          </p:grpSpPr>
          <p:sp>
            <p:nvSpPr>
              <p:cNvPr id="790" name="Google Shape;790;p25"/>
              <p:cNvSpPr txBox="1"/>
              <p:nvPr/>
            </p:nvSpPr>
            <p:spPr>
              <a:xfrm>
                <a:off x="4182570" y="3987751"/>
                <a:ext cx="70264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Be</a:t>
                </a:r>
                <a:endParaRPr/>
              </a:p>
            </p:txBody>
          </p:sp>
          <p:sp>
            <p:nvSpPr>
              <p:cNvPr id="791" name="Google Shape;791;p25"/>
              <p:cNvSpPr txBox="1"/>
              <p:nvPr/>
            </p:nvSpPr>
            <p:spPr>
              <a:xfrm>
                <a:off x="4182570" y="4869018"/>
                <a:ext cx="70264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/>
              </a:p>
            </p:txBody>
          </p:sp>
        </p:grpSp>
        <p:sp>
          <p:nvSpPr>
            <p:cNvPr id="792" name="Google Shape;792;p25"/>
            <p:cNvSpPr txBox="1"/>
            <p:nvPr/>
          </p:nvSpPr>
          <p:spPr>
            <a:xfrm>
              <a:off x="7421077" y="4338581"/>
              <a:ext cx="7026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des défis</a:t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7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806" name="Google Shape;806;p2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Faisons maintenant ensemble la correction de l’exercice 1, page 31.</a:t>
            </a:r>
            <a:endParaRPr/>
          </a:p>
        </p:txBody>
      </p:sp>
      <p:pic>
        <p:nvPicPr>
          <p:cNvPr descr="Lever la main - Icônes mains et gestes gratuites" id="807" name="Google Shape;80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526" y="2217769"/>
            <a:ext cx="11310706" cy="277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419" y="4089879"/>
            <a:ext cx="297519" cy="2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8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816" name="Google Shape;816;p28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 ensemble l’exercice 2, page 31.</a:t>
            </a:r>
            <a:endParaRPr/>
          </a:p>
        </p:txBody>
      </p:sp>
      <p:pic>
        <p:nvPicPr>
          <p:cNvPr descr="Lever la main - Icônes mains et gestes gratuites" id="817" name="Google Shape;81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260" y="1887740"/>
            <a:ext cx="10764858" cy="3021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009" y="3777231"/>
            <a:ext cx="297519" cy="2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826" name="Google Shape;826;p29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 ensemble l’exercice 3, page 31.</a:t>
            </a:r>
            <a:endParaRPr/>
          </a:p>
        </p:txBody>
      </p:sp>
      <p:pic>
        <p:nvPicPr>
          <p:cNvPr descr="Lever la main - Icônes mains et gestes gratuites" id="827" name="Google Shape;82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545" y="1651747"/>
            <a:ext cx="11022149" cy="4250967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29"/>
          <p:cNvSpPr txBox="1"/>
          <p:nvPr/>
        </p:nvSpPr>
        <p:spPr>
          <a:xfrm>
            <a:off x="6949969" y="5424226"/>
            <a:ext cx="3973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30" name="Google Shape;830;p29"/>
          <p:cNvSpPr txBox="1"/>
          <p:nvPr/>
        </p:nvSpPr>
        <p:spPr>
          <a:xfrm>
            <a:off x="9076173" y="5424226"/>
            <a:ext cx="3973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31" name="Google Shape;831;p29"/>
          <p:cNvSpPr txBox="1"/>
          <p:nvPr/>
        </p:nvSpPr>
        <p:spPr>
          <a:xfrm>
            <a:off x="4816999" y="5424226"/>
            <a:ext cx="3973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832" name="Google Shape;832;p29"/>
          <p:cNvSpPr txBox="1"/>
          <p:nvPr/>
        </p:nvSpPr>
        <p:spPr>
          <a:xfrm>
            <a:off x="2684029" y="5424226"/>
            <a:ext cx="3973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"/>
          <p:cNvSpPr/>
          <p:nvPr/>
        </p:nvSpPr>
        <p:spPr>
          <a:xfrm>
            <a:off x="1373382" y="1109546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pic>
        <p:nvPicPr>
          <p:cNvPr descr="Image générée" id="461" name="Google Shape;461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1480433" y="4699550"/>
            <a:ext cx="2454437" cy="2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5190" y="1348918"/>
            <a:ext cx="36195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"/>
          <p:cNvPicPr preferRelativeResize="0"/>
          <p:nvPr/>
        </p:nvPicPr>
        <p:blipFill rotWithShape="1">
          <a:blip r:embed="rId6">
            <a:alphaModFix/>
          </a:blip>
          <a:srcRect b="30054" l="11665" r="26246" t="23325"/>
          <a:stretch/>
        </p:blipFill>
        <p:spPr>
          <a:xfrm>
            <a:off x="3886428" y="3733679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3935589" y="4921017"/>
            <a:ext cx="894928" cy="86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02315" y="1537013"/>
            <a:ext cx="3277607" cy="3943938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3"/>
          <p:cNvSpPr/>
          <p:nvPr/>
        </p:nvSpPr>
        <p:spPr>
          <a:xfrm>
            <a:off x="8879840" y="2814320"/>
            <a:ext cx="421640" cy="401320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0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839" name="Google Shape;839;p30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 ensemble l’exercice 4, page 31.</a:t>
            </a:r>
            <a:endParaRPr/>
          </a:p>
        </p:txBody>
      </p:sp>
      <p:pic>
        <p:nvPicPr>
          <p:cNvPr descr="Lever la main - Icônes mains et gestes gratuites" id="840" name="Google Shape;84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526" y="1661111"/>
            <a:ext cx="11053856" cy="3408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1104" y="4611421"/>
            <a:ext cx="297519" cy="2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31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849" name="Google Shape;849;p3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 ensemble l’exercice 5, page 31.</a:t>
            </a:r>
            <a:endParaRPr/>
          </a:p>
        </p:txBody>
      </p:sp>
      <p:pic>
        <p:nvPicPr>
          <p:cNvPr descr="Lever la main - Icônes mains et gestes gratuites" id="850" name="Google Shape;85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0402" y="1268855"/>
            <a:ext cx="11671713" cy="4843187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31"/>
          <p:cNvSpPr txBox="1"/>
          <p:nvPr/>
        </p:nvSpPr>
        <p:spPr>
          <a:xfrm>
            <a:off x="863791" y="2681059"/>
            <a:ext cx="80108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Le numéro atomique Z = 9 donc il s’agit de l’atome du fluor.</a:t>
            </a:r>
            <a:endParaRPr/>
          </a:p>
        </p:txBody>
      </p:sp>
      <p:sp>
        <p:nvSpPr>
          <p:cNvPr id="853" name="Google Shape;853;p31"/>
          <p:cNvSpPr txBox="1"/>
          <p:nvPr/>
        </p:nvSpPr>
        <p:spPr>
          <a:xfrm>
            <a:off x="863791" y="3638656"/>
            <a:ext cx="684779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Le nombre de protons du fluor est égal à celui de ses électrons donc 9.</a:t>
            </a:r>
            <a:endParaRPr/>
          </a:p>
        </p:txBody>
      </p:sp>
      <p:sp>
        <p:nvSpPr>
          <p:cNvPr id="854" name="Google Shape;854;p31"/>
          <p:cNvSpPr txBox="1"/>
          <p:nvPr/>
        </p:nvSpPr>
        <p:spPr>
          <a:xfrm>
            <a:off x="804292" y="4469653"/>
            <a:ext cx="64788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6565"/>
                </a:solidFill>
                <a:latin typeface="Calibri"/>
                <a:ea typeface="Calibri"/>
                <a:cs typeface="Calibri"/>
                <a:sym typeface="Calibri"/>
              </a:rPr>
              <a:t>Le nombre de neutrons du fluor est : 19 – 9 = 10.</a:t>
            </a:r>
            <a:endParaRPr/>
          </a:p>
        </p:txBody>
      </p:sp>
      <p:pic>
        <p:nvPicPr>
          <p:cNvPr id="855" name="Google Shape;855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6202" y="3638656"/>
            <a:ext cx="2253800" cy="2393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6" name="Google Shape;856;p31"/>
          <p:cNvGrpSpPr/>
          <p:nvPr/>
        </p:nvGrpSpPr>
        <p:grpSpPr>
          <a:xfrm>
            <a:off x="7771083" y="3823321"/>
            <a:ext cx="1919242" cy="461665"/>
            <a:chOff x="7771083" y="3823321"/>
            <a:chExt cx="1919242" cy="461665"/>
          </a:xfrm>
        </p:grpSpPr>
        <p:cxnSp>
          <p:nvCxnSpPr>
            <p:cNvPr id="857" name="Google Shape;857;p31"/>
            <p:cNvCxnSpPr/>
            <p:nvPr/>
          </p:nvCxnSpPr>
          <p:spPr>
            <a:xfrm>
              <a:off x="9006325" y="4100320"/>
              <a:ext cx="684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858" name="Google Shape;858;p31"/>
            <p:cNvSpPr txBox="1"/>
            <p:nvPr/>
          </p:nvSpPr>
          <p:spPr>
            <a:xfrm>
              <a:off x="7771083" y="3823321"/>
              <a:ext cx="12352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6565"/>
                  </a:solidFill>
                  <a:latin typeface="Calibri"/>
                  <a:ea typeface="Calibri"/>
                  <a:cs typeface="Calibri"/>
                  <a:sym typeface="Calibri"/>
                </a:rPr>
                <a:t>Électron</a:t>
              </a:r>
              <a:r>
                <a:rPr b="1"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</p:grpSp>
      <p:grpSp>
        <p:nvGrpSpPr>
          <p:cNvPr id="859" name="Google Shape;859;p31"/>
          <p:cNvGrpSpPr/>
          <p:nvPr/>
        </p:nvGrpSpPr>
        <p:grpSpPr>
          <a:xfrm>
            <a:off x="7936667" y="4730608"/>
            <a:ext cx="2217986" cy="461665"/>
            <a:chOff x="7890081" y="3712472"/>
            <a:chExt cx="2217986" cy="461665"/>
          </a:xfrm>
        </p:grpSpPr>
        <p:cxnSp>
          <p:nvCxnSpPr>
            <p:cNvPr id="860" name="Google Shape;860;p31"/>
            <p:cNvCxnSpPr/>
            <p:nvPr/>
          </p:nvCxnSpPr>
          <p:spPr>
            <a:xfrm>
              <a:off x="8959739" y="4020110"/>
              <a:ext cx="1148328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861" name="Google Shape;861;p31"/>
            <p:cNvSpPr txBox="1"/>
            <p:nvPr/>
          </p:nvSpPr>
          <p:spPr>
            <a:xfrm>
              <a:off x="7890081" y="3712472"/>
              <a:ext cx="110174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6565"/>
                  </a:solidFill>
                  <a:latin typeface="Calibri"/>
                  <a:ea typeface="Calibri"/>
                  <a:cs typeface="Calibri"/>
                  <a:sym typeface="Calibri"/>
                </a:rPr>
                <a:t>Proton</a:t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31"/>
          <p:cNvGrpSpPr/>
          <p:nvPr/>
        </p:nvGrpSpPr>
        <p:grpSpPr>
          <a:xfrm>
            <a:off x="7819180" y="5127480"/>
            <a:ext cx="2672357" cy="461665"/>
            <a:chOff x="7779845" y="3729421"/>
            <a:chExt cx="2672357" cy="461665"/>
          </a:xfrm>
        </p:grpSpPr>
        <p:cxnSp>
          <p:nvCxnSpPr>
            <p:cNvPr id="863" name="Google Shape;863;p31"/>
            <p:cNvCxnSpPr/>
            <p:nvPr/>
          </p:nvCxnSpPr>
          <p:spPr>
            <a:xfrm flipH="1" rot="10800000">
              <a:off x="8959739" y="3794214"/>
              <a:ext cx="1492463" cy="225896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864" name="Google Shape;864;p31"/>
            <p:cNvSpPr txBox="1"/>
            <p:nvPr/>
          </p:nvSpPr>
          <p:spPr>
            <a:xfrm>
              <a:off x="7779845" y="3729421"/>
              <a:ext cx="13167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6565"/>
                  </a:solidFill>
                  <a:latin typeface="Calibri"/>
                  <a:ea typeface="Calibri"/>
                  <a:cs typeface="Calibri"/>
                  <a:sym typeface="Calibri"/>
                </a:rPr>
                <a:t>Neutron</a:t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9" name="Google Shape;869;p32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870" name="Google Shape;870;p3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872" name="Google Shape;8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rappelle la procédure de résolution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sollicite la participation active des élèves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veille à fournir un feed-back immédiat et précis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l’enseignant·e peut passer à la correction des défis.</a:t>
            </a:r>
            <a:endParaRPr/>
          </a:p>
        </p:txBody>
      </p:sp>
      <p:pic>
        <p:nvPicPr>
          <p:cNvPr descr="Image générée" id="475" name="Google Shape;475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81" name="Google Shape;481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483" name="Google Shape;483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84" name="Google Shape;484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486" name="Google Shape;48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8813" y="1210310"/>
            <a:ext cx="1154374" cy="1162800"/>
          </a:xfrm>
          <a:custGeom>
            <a:rect b="b" l="l" r="r" t="t"/>
            <a:pathLst>
              <a:path extrusionOk="0" fill="none" h="1162800" w="1154374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extrusionOk="0" h="1162800" w="1154374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fait participer les élèves pour qu’ils expriment ce qu’ils comprennent de l’icône.</a:t>
            </a:r>
            <a:endParaRPr/>
          </a:p>
        </p:txBody>
      </p:sp>
      <p:sp>
        <p:nvSpPr>
          <p:cNvPr id="492" name="Google Shape;492;p6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Observez cette icône : à votre avis, quel comportement positif est attendu de vous lorsqu’on voit cette icône ?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3" name="Google Shape;4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7720" y="1116061"/>
            <a:ext cx="4180840" cy="4180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recourt à l’alternance linguistique pour expliciter le comportement attendu.</a:t>
            </a:r>
            <a:endParaRPr/>
          </a:p>
        </p:txBody>
      </p:sp>
      <p:sp>
        <p:nvSpPr>
          <p:cNvPr id="499" name="Google Shape;499;p7"/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effet, cette icône nous montre l’importance de la révision régulière pour mieux retenir et réussir.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7"/>
          <p:cNvSpPr txBox="1"/>
          <p:nvPr/>
        </p:nvSpPr>
        <p:spPr>
          <a:xfrm>
            <a:off x="1896581" y="5549893"/>
            <a:ext cx="812901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Je révise mes leçons régulièrement à la maison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أراجع دروسي بانتظام في المنزل</a:t>
            </a:r>
            <a:endParaRPr b="1" sz="2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7720" y="1116061"/>
            <a:ext cx="4180840" cy="4180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07" name="Google Shape;507;p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1</a:t>
              </a:r>
              <a:endParaRPr b="1" sz="5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9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Nous allons commencer par la correction des exercices correspondant à la première tâche de ce chapitre.</a:t>
            </a:r>
            <a:b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515" name="Google Shape;51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9"/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9"/>
          <p:cNvSpPr txBox="1"/>
          <p:nvPr/>
        </p:nvSpPr>
        <p:spPr>
          <a:xfrm>
            <a:off x="1437706" y="3262043"/>
            <a:ext cx="62072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Décrire les atomes à partir de leur modèle.</a:t>
            </a:r>
            <a:endParaRPr/>
          </a:p>
        </p:txBody>
      </p:sp>
      <p:pic>
        <p:nvPicPr>
          <p:cNvPr id="518" name="Google Shape;51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D_Abdellah</dc:creator>
</cp:coreProperties>
</file>